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20"/>
  </p:notesMasterIdLst>
  <p:sldIdLst>
    <p:sldId id="1600" r:id="rId2"/>
    <p:sldId id="1610" r:id="rId3"/>
    <p:sldId id="1611" r:id="rId4"/>
    <p:sldId id="1612" r:id="rId5"/>
    <p:sldId id="1613" r:id="rId6"/>
    <p:sldId id="1614" r:id="rId7"/>
    <p:sldId id="1615" r:id="rId8"/>
    <p:sldId id="1616" r:id="rId9"/>
    <p:sldId id="1617" r:id="rId10"/>
    <p:sldId id="1618" r:id="rId11"/>
    <p:sldId id="1619" r:id="rId12"/>
    <p:sldId id="1620" r:id="rId13"/>
    <p:sldId id="1621" r:id="rId14"/>
    <p:sldId id="1197" r:id="rId15"/>
    <p:sldId id="1574" r:id="rId16"/>
    <p:sldId id="1235" r:id="rId17"/>
    <p:sldId id="1595" r:id="rId18"/>
    <p:sldId id="1586" r:id="rId19"/>
    <p:sldId id="1596" r:id="rId20"/>
    <p:sldId id="1597" r:id="rId21"/>
    <p:sldId id="1589" r:id="rId22"/>
    <p:sldId id="1590" r:id="rId23"/>
    <p:sldId id="1591" r:id="rId24"/>
    <p:sldId id="1592" r:id="rId25"/>
    <p:sldId id="1593" r:id="rId26"/>
    <p:sldId id="1594" r:id="rId27"/>
    <p:sldId id="277" r:id="rId28"/>
    <p:sldId id="279" r:id="rId29"/>
    <p:sldId id="1599" r:id="rId30"/>
    <p:sldId id="1248" r:id="rId31"/>
    <p:sldId id="1261" r:id="rId32"/>
    <p:sldId id="1262" r:id="rId33"/>
    <p:sldId id="1263" r:id="rId34"/>
    <p:sldId id="1273" r:id="rId35"/>
    <p:sldId id="1264" r:id="rId36"/>
    <p:sldId id="1265" r:id="rId37"/>
    <p:sldId id="1271" r:id="rId38"/>
    <p:sldId id="280" r:id="rId39"/>
    <p:sldId id="1634" r:id="rId40"/>
    <p:sldId id="1635" r:id="rId41"/>
    <p:sldId id="1636" r:id="rId42"/>
    <p:sldId id="1637" r:id="rId43"/>
    <p:sldId id="1638" r:id="rId44"/>
    <p:sldId id="1639" r:id="rId45"/>
    <p:sldId id="1640" r:id="rId46"/>
    <p:sldId id="1641" r:id="rId47"/>
    <p:sldId id="1642" r:id="rId48"/>
    <p:sldId id="1643" r:id="rId49"/>
    <p:sldId id="315" r:id="rId50"/>
    <p:sldId id="1302" r:id="rId51"/>
    <p:sldId id="1303" r:id="rId52"/>
    <p:sldId id="1304" r:id="rId53"/>
    <p:sldId id="281" r:id="rId54"/>
    <p:sldId id="283" r:id="rId55"/>
    <p:sldId id="331" r:id="rId56"/>
    <p:sldId id="332" r:id="rId57"/>
    <p:sldId id="301" r:id="rId58"/>
    <p:sldId id="296" r:id="rId59"/>
    <p:sldId id="1306" r:id="rId60"/>
    <p:sldId id="1307" r:id="rId61"/>
    <p:sldId id="1308" r:id="rId62"/>
    <p:sldId id="1309" r:id="rId63"/>
    <p:sldId id="1310" r:id="rId64"/>
    <p:sldId id="330" r:id="rId65"/>
    <p:sldId id="1311" r:id="rId66"/>
    <p:sldId id="1316" r:id="rId67"/>
    <p:sldId id="1317" r:id="rId68"/>
    <p:sldId id="1318" r:id="rId69"/>
    <p:sldId id="1319" r:id="rId70"/>
    <p:sldId id="1320" r:id="rId71"/>
    <p:sldId id="1321" r:id="rId72"/>
    <p:sldId id="1322" r:id="rId73"/>
    <p:sldId id="1323" r:id="rId74"/>
    <p:sldId id="1324" r:id="rId75"/>
    <p:sldId id="1325" r:id="rId76"/>
    <p:sldId id="1326" r:id="rId77"/>
    <p:sldId id="1327" r:id="rId78"/>
    <p:sldId id="1328" r:id="rId79"/>
    <p:sldId id="1329" r:id="rId80"/>
    <p:sldId id="1330" r:id="rId81"/>
    <p:sldId id="1331" r:id="rId82"/>
    <p:sldId id="1332" r:id="rId83"/>
    <p:sldId id="1333" r:id="rId84"/>
    <p:sldId id="1334" r:id="rId85"/>
    <p:sldId id="1335" r:id="rId86"/>
    <p:sldId id="1336" r:id="rId87"/>
    <p:sldId id="1337" r:id="rId88"/>
    <p:sldId id="1338" r:id="rId89"/>
    <p:sldId id="1339" r:id="rId90"/>
    <p:sldId id="1340" r:id="rId91"/>
    <p:sldId id="1341" r:id="rId92"/>
    <p:sldId id="1342" r:id="rId93"/>
    <p:sldId id="1343" r:id="rId94"/>
    <p:sldId id="1344" r:id="rId95"/>
    <p:sldId id="1345" r:id="rId96"/>
    <p:sldId id="1346" r:id="rId97"/>
    <p:sldId id="1347" r:id="rId98"/>
    <p:sldId id="1365" r:id="rId99"/>
    <p:sldId id="1367" r:id="rId100"/>
    <p:sldId id="1368" r:id="rId101"/>
    <p:sldId id="1369" r:id="rId102"/>
    <p:sldId id="1370" r:id="rId103"/>
    <p:sldId id="1371" r:id="rId104"/>
    <p:sldId id="1372" r:id="rId105"/>
    <p:sldId id="1374" r:id="rId106"/>
    <p:sldId id="1375" r:id="rId107"/>
    <p:sldId id="1432" r:id="rId108"/>
    <p:sldId id="1433" r:id="rId109"/>
    <p:sldId id="1434" r:id="rId110"/>
    <p:sldId id="1435" r:id="rId111"/>
    <p:sldId id="1436" r:id="rId112"/>
    <p:sldId id="1437" r:id="rId113"/>
    <p:sldId id="1438" r:id="rId114"/>
    <p:sldId id="1439" r:id="rId115"/>
    <p:sldId id="1440" r:id="rId116"/>
    <p:sldId id="1441" r:id="rId117"/>
    <p:sldId id="1442" r:id="rId118"/>
    <p:sldId id="1443" r:id="rId119"/>
    <p:sldId id="1444" r:id="rId120"/>
    <p:sldId id="1445" r:id="rId121"/>
    <p:sldId id="1446" r:id="rId122"/>
    <p:sldId id="1447" r:id="rId123"/>
    <p:sldId id="1448" r:id="rId124"/>
    <p:sldId id="1449" r:id="rId125"/>
    <p:sldId id="1450" r:id="rId126"/>
    <p:sldId id="1451" r:id="rId127"/>
    <p:sldId id="1452" r:id="rId128"/>
    <p:sldId id="1453" r:id="rId129"/>
    <p:sldId id="1454" r:id="rId130"/>
    <p:sldId id="1455" r:id="rId131"/>
    <p:sldId id="1456" r:id="rId132"/>
    <p:sldId id="1457" r:id="rId133"/>
    <p:sldId id="1458" r:id="rId134"/>
    <p:sldId id="1459" r:id="rId135"/>
    <p:sldId id="1460" r:id="rId136"/>
    <p:sldId id="1461" r:id="rId137"/>
    <p:sldId id="1462" r:id="rId138"/>
    <p:sldId id="1463" r:id="rId139"/>
    <p:sldId id="1464" r:id="rId140"/>
    <p:sldId id="1465" r:id="rId141"/>
    <p:sldId id="1466" r:id="rId142"/>
    <p:sldId id="1467" r:id="rId143"/>
    <p:sldId id="1468" r:id="rId144"/>
    <p:sldId id="1469" r:id="rId145"/>
    <p:sldId id="1470" r:id="rId146"/>
    <p:sldId id="1471" r:id="rId147"/>
    <p:sldId id="1472" r:id="rId148"/>
    <p:sldId id="1473" r:id="rId149"/>
    <p:sldId id="1474" r:id="rId150"/>
    <p:sldId id="1475" r:id="rId151"/>
    <p:sldId id="1476" r:id="rId152"/>
    <p:sldId id="1477" r:id="rId153"/>
    <p:sldId id="1478" r:id="rId154"/>
    <p:sldId id="1479" r:id="rId155"/>
    <p:sldId id="1480" r:id="rId156"/>
    <p:sldId id="1481" r:id="rId157"/>
    <p:sldId id="1482" r:id="rId158"/>
    <p:sldId id="1483" r:id="rId159"/>
    <p:sldId id="1484" r:id="rId160"/>
    <p:sldId id="1485" r:id="rId161"/>
    <p:sldId id="1486" r:id="rId162"/>
    <p:sldId id="1487" r:id="rId163"/>
    <p:sldId id="1488" r:id="rId164"/>
    <p:sldId id="1489" r:id="rId165"/>
    <p:sldId id="1490" r:id="rId166"/>
    <p:sldId id="1491" r:id="rId167"/>
    <p:sldId id="1492" r:id="rId168"/>
    <p:sldId id="1493" r:id="rId169"/>
    <p:sldId id="1494" r:id="rId170"/>
    <p:sldId id="1495" r:id="rId171"/>
    <p:sldId id="1496" r:id="rId172"/>
    <p:sldId id="1497" r:id="rId173"/>
    <p:sldId id="1498" r:id="rId174"/>
    <p:sldId id="1499" r:id="rId175"/>
    <p:sldId id="1500" r:id="rId176"/>
    <p:sldId id="1501" r:id="rId177"/>
    <p:sldId id="1502" r:id="rId178"/>
    <p:sldId id="1503" r:id="rId179"/>
    <p:sldId id="1504" r:id="rId180"/>
    <p:sldId id="1505" r:id="rId181"/>
    <p:sldId id="1506" r:id="rId182"/>
    <p:sldId id="1507" r:id="rId183"/>
    <p:sldId id="1508" r:id="rId184"/>
    <p:sldId id="1509" r:id="rId185"/>
    <p:sldId id="1510" r:id="rId186"/>
    <p:sldId id="1300" r:id="rId187"/>
    <p:sldId id="293" r:id="rId188"/>
    <p:sldId id="286" r:id="rId189"/>
    <p:sldId id="314" r:id="rId190"/>
    <p:sldId id="287" r:id="rId191"/>
    <p:sldId id="318" r:id="rId192"/>
    <p:sldId id="319" r:id="rId193"/>
    <p:sldId id="320" r:id="rId194"/>
    <p:sldId id="321" r:id="rId195"/>
    <p:sldId id="322" r:id="rId196"/>
    <p:sldId id="328" r:id="rId197"/>
    <p:sldId id="297" r:id="rId198"/>
    <p:sldId id="299" r:id="rId199"/>
    <p:sldId id="300" r:id="rId200"/>
    <p:sldId id="298" r:id="rId201"/>
    <p:sldId id="324" r:id="rId202"/>
    <p:sldId id="470" r:id="rId203"/>
    <p:sldId id="471" r:id="rId204"/>
    <p:sldId id="472" r:id="rId205"/>
    <p:sldId id="473" r:id="rId206"/>
    <p:sldId id="477" r:id="rId207"/>
    <p:sldId id="478" r:id="rId208"/>
    <p:sldId id="479" r:id="rId209"/>
    <p:sldId id="480" r:id="rId210"/>
    <p:sldId id="481" r:id="rId211"/>
    <p:sldId id="482" r:id="rId212"/>
    <p:sldId id="492" r:id="rId213"/>
    <p:sldId id="493" r:id="rId214"/>
    <p:sldId id="494" r:id="rId215"/>
    <p:sldId id="495" r:id="rId216"/>
    <p:sldId id="598" r:id="rId217"/>
    <p:sldId id="599" r:id="rId218"/>
    <p:sldId id="600" r:id="rId219"/>
    <p:sldId id="601" r:id="rId220"/>
    <p:sldId id="602" r:id="rId221"/>
    <p:sldId id="603" r:id="rId222"/>
    <p:sldId id="604" r:id="rId223"/>
    <p:sldId id="605" r:id="rId224"/>
    <p:sldId id="606" r:id="rId225"/>
    <p:sldId id="607" r:id="rId226"/>
    <p:sldId id="608" r:id="rId227"/>
    <p:sldId id="609" r:id="rId228"/>
    <p:sldId id="610" r:id="rId229"/>
    <p:sldId id="611" r:id="rId230"/>
    <p:sldId id="612" r:id="rId231"/>
    <p:sldId id="705" r:id="rId232"/>
    <p:sldId id="706" r:id="rId233"/>
    <p:sldId id="707" r:id="rId234"/>
    <p:sldId id="708" r:id="rId235"/>
    <p:sldId id="709" r:id="rId236"/>
    <p:sldId id="710" r:id="rId237"/>
    <p:sldId id="735" r:id="rId238"/>
    <p:sldId id="736" r:id="rId239"/>
    <p:sldId id="737" r:id="rId240"/>
    <p:sldId id="738" r:id="rId241"/>
    <p:sldId id="739" r:id="rId242"/>
    <p:sldId id="740" r:id="rId243"/>
    <p:sldId id="741" r:id="rId244"/>
    <p:sldId id="742" r:id="rId245"/>
    <p:sldId id="743" r:id="rId246"/>
    <p:sldId id="744" r:id="rId247"/>
    <p:sldId id="745" r:id="rId248"/>
    <p:sldId id="746" r:id="rId249"/>
    <p:sldId id="747" r:id="rId250"/>
    <p:sldId id="748" r:id="rId251"/>
    <p:sldId id="749" r:id="rId252"/>
    <p:sldId id="750" r:id="rId253"/>
    <p:sldId id="751" r:id="rId254"/>
    <p:sldId id="752" r:id="rId255"/>
    <p:sldId id="753" r:id="rId256"/>
    <p:sldId id="754" r:id="rId257"/>
    <p:sldId id="755" r:id="rId258"/>
    <p:sldId id="756" r:id="rId259"/>
    <p:sldId id="757" r:id="rId260"/>
    <p:sldId id="758" r:id="rId261"/>
    <p:sldId id="759" r:id="rId262"/>
    <p:sldId id="760" r:id="rId263"/>
    <p:sldId id="761" r:id="rId264"/>
    <p:sldId id="762" r:id="rId265"/>
    <p:sldId id="786" r:id="rId266"/>
    <p:sldId id="787" r:id="rId267"/>
    <p:sldId id="788" r:id="rId268"/>
    <p:sldId id="789" r:id="rId269"/>
    <p:sldId id="790" r:id="rId270"/>
    <p:sldId id="791" r:id="rId271"/>
    <p:sldId id="792" r:id="rId272"/>
    <p:sldId id="1514" r:id="rId273"/>
    <p:sldId id="1515" r:id="rId274"/>
    <p:sldId id="1516" r:id="rId275"/>
    <p:sldId id="1517" r:id="rId276"/>
    <p:sldId id="1518" r:id="rId277"/>
    <p:sldId id="819" r:id="rId278"/>
    <p:sldId id="820" r:id="rId279"/>
    <p:sldId id="821" r:id="rId280"/>
    <p:sldId id="822" r:id="rId281"/>
    <p:sldId id="823" r:id="rId282"/>
    <p:sldId id="824" r:id="rId283"/>
    <p:sldId id="825" r:id="rId284"/>
    <p:sldId id="826" r:id="rId285"/>
    <p:sldId id="827" r:id="rId286"/>
    <p:sldId id="828" r:id="rId287"/>
    <p:sldId id="829" r:id="rId288"/>
    <p:sldId id="830" r:id="rId289"/>
    <p:sldId id="831" r:id="rId290"/>
    <p:sldId id="832" r:id="rId291"/>
    <p:sldId id="833" r:id="rId292"/>
    <p:sldId id="834" r:id="rId293"/>
    <p:sldId id="835" r:id="rId294"/>
    <p:sldId id="836" r:id="rId295"/>
    <p:sldId id="837" r:id="rId296"/>
    <p:sldId id="838" r:id="rId297"/>
    <p:sldId id="839" r:id="rId298"/>
    <p:sldId id="840" r:id="rId299"/>
    <p:sldId id="841" r:id="rId300"/>
    <p:sldId id="842" r:id="rId301"/>
    <p:sldId id="843" r:id="rId302"/>
    <p:sldId id="1180" r:id="rId303"/>
    <p:sldId id="1181" r:id="rId304"/>
    <p:sldId id="1182" r:id="rId305"/>
    <p:sldId id="1193" r:id="rId306"/>
    <p:sldId id="1194" r:id="rId307"/>
    <p:sldId id="1195" r:id="rId308"/>
    <p:sldId id="1598" r:id="rId309"/>
    <p:sldId id="1622" r:id="rId310"/>
    <p:sldId id="1623" r:id="rId311"/>
    <p:sldId id="1624" r:id="rId312"/>
    <p:sldId id="1625" r:id="rId313"/>
    <p:sldId id="1626" r:id="rId314"/>
    <p:sldId id="1627" r:id="rId315"/>
    <p:sldId id="1628" r:id="rId316"/>
    <p:sldId id="1629" r:id="rId317"/>
    <p:sldId id="1630" r:id="rId318"/>
    <p:sldId id="1631" r:id="rId3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81" d="100"/>
          <a:sy n="81" d="100"/>
        </p:scale>
        <p:origin x="-912" y="-336"/>
      </p:cViewPr>
      <p:guideLst>
        <p:guide orient="horz" pos="2160"/>
        <p:guide pos="2880"/>
      </p:guideLst>
    </p:cSldViewPr>
  </p:slideViewPr>
  <p:notesTextViewPr>
    <p:cViewPr>
      <p:scale>
        <a:sx n="100" d="100"/>
        <a:sy n="100" d="100"/>
      </p:scale>
      <p:origin x="0" y="0"/>
    </p:cViewPr>
  </p:notesTextViewPr>
  <p:sorterViewPr>
    <p:cViewPr>
      <p:scale>
        <a:sx n="76" d="100"/>
        <a:sy n="76" d="100"/>
      </p:scale>
      <p:origin x="0" y="576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slide" Target="slides/slide311.xml"/><Relationship Id="rId313" Type="http://schemas.openxmlformats.org/officeDocument/2006/relationships/slide" Target="slides/slide312.xml"/><Relationship Id="rId314" Type="http://schemas.openxmlformats.org/officeDocument/2006/relationships/slide" Target="slides/slide313.xml"/><Relationship Id="rId315" Type="http://schemas.openxmlformats.org/officeDocument/2006/relationships/slide" Target="slides/slide314.xml"/><Relationship Id="rId316" Type="http://schemas.openxmlformats.org/officeDocument/2006/relationships/slide" Target="slides/slide315.xml"/><Relationship Id="rId317" Type="http://schemas.openxmlformats.org/officeDocument/2006/relationships/slide" Target="slides/slide316.xml"/><Relationship Id="rId318" Type="http://schemas.openxmlformats.org/officeDocument/2006/relationships/slide" Target="slides/slide317.xml"/><Relationship Id="rId319" Type="http://schemas.openxmlformats.org/officeDocument/2006/relationships/slide" Target="slides/slide318.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320" Type="http://schemas.openxmlformats.org/officeDocument/2006/relationships/notesMaster" Target="notesMasters/notesMaster1.xml"/><Relationship Id="rId321" Type="http://schemas.openxmlformats.org/officeDocument/2006/relationships/printerSettings" Target="printerSettings/printerSettings1.bin"/><Relationship Id="rId322" Type="http://schemas.openxmlformats.org/officeDocument/2006/relationships/presProps" Target="presProps.xml"/><Relationship Id="rId323" Type="http://schemas.openxmlformats.org/officeDocument/2006/relationships/viewProps" Target="viewProps.xml"/><Relationship Id="rId324" Type="http://schemas.openxmlformats.org/officeDocument/2006/relationships/theme" Target="theme/theme1.xml"/><Relationship Id="rId32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4.emf"/><Relationship Id="rId4" Type="http://schemas.openxmlformats.org/officeDocument/2006/relationships/image" Target="../media/image145.emf"/><Relationship Id="rId5" Type="http://schemas.openxmlformats.org/officeDocument/2006/relationships/image" Target="../media/image146.emf"/><Relationship Id="rId6" Type="http://schemas.openxmlformats.org/officeDocument/2006/relationships/image" Target="../media/image147.emf"/><Relationship Id="rId7" Type="http://schemas.openxmlformats.org/officeDocument/2006/relationships/image" Target="../media/image148.emf"/><Relationship Id="rId8" Type="http://schemas.openxmlformats.org/officeDocument/2006/relationships/image" Target="../media/image149.emf"/><Relationship Id="rId9" Type="http://schemas.openxmlformats.org/officeDocument/2006/relationships/image" Target="../media/image150.emf"/><Relationship Id="rId10" Type="http://schemas.openxmlformats.org/officeDocument/2006/relationships/image" Target="../media/image151.emf"/><Relationship Id="rId1" Type="http://schemas.openxmlformats.org/officeDocument/2006/relationships/image" Target="../media/image142.emf"/><Relationship Id="rId2" Type="http://schemas.openxmlformats.org/officeDocument/2006/relationships/image" Target="../media/image14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2.emf"/><Relationship Id="rId4" Type="http://schemas.openxmlformats.org/officeDocument/2006/relationships/image" Target="../media/image183.emf"/><Relationship Id="rId5" Type="http://schemas.openxmlformats.org/officeDocument/2006/relationships/image" Target="../media/image184.emf"/><Relationship Id="rId6" Type="http://schemas.openxmlformats.org/officeDocument/2006/relationships/image" Target="../media/image185.emf"/><Relationship Id="rId7" Type="http://schemas.openxmlformats.org/officeDocument/2006/relationships/image" Target="../media/image186.emf"/><Relationship Id="rId8" Type="http://schemas.openxmlformats.org/officeDocument/2006/relationships/image" Target="../media/image187.emf"/><Relationship Id="rId9" Type="http://schemas.openxmlformats.org/officeDocument/2006/relationships/image" Target="../media/image188.emf"/><Relationship Id="rId10" Type="http://schemas.openxmlformats.org/officeDocument/2006/relationships/image" Target="../media/image189.emf"/><Relationship Id="rId1" Type="http://schemas.openxmlformats.org/officeDocument/2006/relationships/image" Target="../media/image180.emf"/><Relationship Id="rId2" Type="http://schemas.openxmlformats.org/officeDocument/2006/relationships/image" Target="../media/image1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D5C57D-8366-D547-9D62-E24107E68576}" type="datetimeFigureOut">
              <a:rPr lang="en-US" smtClean="0"/>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54BB46-1A1B-D441-844F-14FEEE48187B}" type="slidenum">
              <a:rPr lang="en-US" smtClean="0"/>
              <a:t>‹#›</a:t>
            </a:fld>
            <a:endParaRPr lang="en-US"/>
          </a:p>
        </p:txBody>
      </p:sp>
    </p:spTree>
    <p:extLst>
      <p:ext uri="{BB962C8B-B14F-4D97-AF65-F5344CB8AC3E}">
        <p14:creationId xmlns:p14="http://schemas.microsoft.com/office/powerpoint/2010/main" val="4850029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C24702-F5D3-6047-93C6-E1212CF0748F}" type="slidenum">
              <a:rPr lang="en-US"/>
              <a:pPr/>
              <a:t>5</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2209EF1-4C73-B746-9251-47D106D5778E}" type="slidenum">
              <a:rPr lang="en-US" sz="1200" i="0"/>
              <a:pPr/>
              <a:t>26</a:t>
            </a:fld>
            <a:endParaRPr lang="en-US" sz="1200" i="0"/>
          </a:p>
        </p:txBody>
      </p:sp>
      <p:sp>
        <p:nvSpPr>
          <p:cNvPr id="831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D3468-2B86-2C4F-AB07-7A26809FE5BB}" type="slidenum">
              <a:rPr lang="en-US"/>
              <a:pPr/>
              <a:t>281</a:t>
            </a:fld>
            <a:endParaRPr lang="en-US"/>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B6356-FE05-D04E-8FE6-221A09343E23}" type="slidenum">
              <a:rPr lang="en-US"/>
              <a:pPr/>
              <a:t>282</a:t>
            </a:fld>
            <a:endParaRPr lang="en-US"/>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28D6D-B046-2840-856A-795CCBF7D3E8}" type="slidenum">
              <a:rPr lang="en-US"/>
              <a:pPr/>
              <a:t>283</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EF046A-16D9-6943-BBB1-115157DBFC1F}" type="slidenum">
              <a:rPr lang="en-US"/>
              <a:pPr/>
              <a:t>284</a:t>
            </a:fld>
            <a:endParaRPr lang="en-US"/>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27BD0A-7104-444D-89BF-938CF9494E01}" type="slidenum">
              <a:rPr lang="en-US"/>
              <a:pPr/>
              <a:t>285</a:t>
            </a:fld>
            <a:endParaRPr lang="en-US"/>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BF42E0-E553-D149-AE64-729378CBCBBB}" type="slidenum">
              <a:rPr lang="en-US"/>
              <a:pPr/>
              <a:t>286</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399813-4A40-D24E-A591-7027E6018984}" type="slidenum">
              <a:rPr lang="en-US"/>
              <a:pPr/>
              <a:t>287</a:t>
            </a:fld>
            <a:endParaRPr lang="en-US"/>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63B19-211D-294B-B7ED-E92B92AA4528}" type="slidenum">
              <a:rPr lang="en-US"/>
              <a:pPr/>
              <a:t>288</a:t>
            </a:fld>
            <a:endParaRPr lang="en-US"/>
          </a:p>
        </p:txBody>
      </p:sp>
      <p:sp>
        <p:nvSpPr>
          <p:cNvPr id="3737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37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45F015-9B33-9F4F-A073-A39C855174FC}" type="slidenum">
              <a:rPr lang="en-US"/>
              <a:pPr/>
              <a:t>289</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BE3CA-FB35-1549-8651-96CF299966D5}" type="slidenum">
              <a:rPr lang="en-US"/>
              <a:pPr/>
              <a:t>290</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C8D906-B720-304C-A349-D9309CC2DB7B}" type="slidenum">
              <a:rPr lang="en-US" sz="1200" i="0"/>
              <a:pPr/>
              <a:t>39</a:t>
            </a:fld>
            <a:endParaRPr lang="en-US" sz="1200" i="0"/>
          </a:p>
        </p:txBody>
      </p:sp>
      <p:sp>
        <p:nvSpPr>
          <p:cNvPr id="5785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82715-E526-884D-BAC4-956A730063E1}" type="slidenum">
              <a:rPr lang="en-US"/>
              <a:pPr/>
              <a:t>291</a:t>
            </a:fld>
            <a:endParaRPr lang="en-US"/>
          </a:p>
        </p:txBody>
      </p:sp>
      <p:sp>
        <p:nvSpPr>
          <p:cNvPr id="195586" name="Rectangle 2"/>
          <p:cNvSpPr>
            <a:spLocks noGrp="1" noRot="1" noChangeAspect="1" noChangeArrowheads="1" noTextEdit="1"/>
          </p:cNvSpPr>
          <p:nvPr>
            <p:ph type="sldImg"/>
          </p:nvPr>
        </p:nvSpPr>
        <p:spPr bwMode="auto">
          <a:xfrm>
            <a:off x="1155700" y="709613"/>
            <a:ext cx="4535488" cy="34020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bwMode="auto">
          <a:xfrm>
            <a:off x="912813" y="4324350"/>
            <a:ext cx="501967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8" tIns="42204" rIns="84408" bIns="42204"/>
          <a:lstStyle/>
          <a:p>
            <a:endParaRPr lang="sv-SE"/>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DBF034-816E-3748-8F46-CB9A2EB005F1}" type="slidenum">
              <a:rPr lang="en-US"/>
              <a:pPr/>
              <a:t>292</a:t>
            </a:fld>
            <a:endParaRPr lang="en-US"/>
          </a:p>
        </p:txBody>
      </p:sp>
      <p:sp>
        <p:nvSpPr>
          <p:cNvPr id="197634" name="Rectangle 2"/>
          <p:cNvSpPr>
            <a:spLocks noGrp="1" noRot="1" noChangeAspect="1" noChangeArrowheads="1" noTextEdit="1"/>
          </p:cNvSpPr>
          <p:nvPr>
            <p:ph type="sldImg"/>
          </p:nvPr>
        </p:nvSpPr>
        <p:spPr bwMode="auto">
          <a:xfrm>
            <a:off x="1155700" y="709613"/>
            <a:ext cx="4535488" cy="34020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bwMode="auto">
          <a:xfrm>
            <a:off x="912813" y="4324350"/>
            <a:ext cx="501967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8" tIns="42204" rIns="84408" bIns="42204"/>
          <a:lstStyle/>
          <a:p>
            <a:endParaRPr lang="sv-SE"/>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582936-2C4C-7B4A-939C-D7DB341BB386}" type="slidenum">
              <a:rPr lang="en-US"/>
              <a:pPr/>
              <a:t>293</a:t>
            </a:fld>
            <a:endParaRPr lang="en-US"/>
          </a:p>
        </p:txBody>
      </p:sp>
      <p:sp>
        <p:nvSpPr>
          <p:cNvPr id="199682" name="Rectangle 2"/>
          <p:cNvSpPr>
            <a:spLocks noGrp="1" noRot="1" noChangeAspect="1" noChangeArrowheads="1" noTextEdit="1"/>
          </p:cNvSpPr>
          <p:nvPr>
            <p:ph type="sldImg"/>
          </p:nvPr>
        </p:nvSpPr>
        <p:spPr bwMode="auto">
          <a:xfrm>
            <a:off x="1155700" y="709613"/>
            <a:ext cx="4535488" cy="34020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bwMode="auto">
          <a:xfrm>
            <a:off x="912813" y="4324350"/>
            <a:ext cx="501967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8" tIns="42204" rIns="84408" bIns="42204"/>
          <a:lstStyle/>
          <a:p>
            <a:endParaRPr lang="sv-SE"/>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C94A1-613C-0340-A6E1-33B3C983EC89}" type="slidenum">
              <a:rPr lang="en-US"/>
              <a:pPr/>
              <a:t>294</a:t>
            </a:fld>
            <a:endParaRPr lang="en-US"/>
          </a:p>
        </p:txBody>
      </p:sp>
      <p:sp>
        <p:nvSpPr>
          <p:cNvPr id="324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4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1D6112-BA15-FB46-BBD5-F3D453D957CF}" type="slidenum">
              <a:rPr lang="en-US"/>
              <a:pPr/>
              <a:t>295</a:t>
            </a:fld>
            <a:endParaRPr lang="en-US"/>
          </a:p>
        </p:txBody>
      </p:sp>
      <p:sp>
        <p:nvSpPr>
          <p:cNvPr id="326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6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3D1AEE-E1C1-AC4B-923E-EAEDA394D171}" type="slidenum">
              <a:rPr lang="en-US"/>
              <a:pPr/>
              <a:t>296</a:t>
            </a:fld>
            <a:endParaRPr lang="en-US"/>
          </a:p>
        </p:txBody>
      </p:sp>
      <p:sp>
        <p:nvSpPr>
          <p:cNvPr id="3287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87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CB0CB4-0172-2942-A604-FFB156E4515A}" type="slidenum">
              <a:rPr lang="en-US"/>
              <a:pPr/>
              <a:t>297</a:t>
            </a:fld>
            <a:endParaRPr lang="en-US"/>
          </a:p>
        </p:txBody>
      </p:sp>
      <p:sp>
        <p:nvSpPr>
          <p:cNvPr id="330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0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256D50-8B35-3047-AB0A-2BEEEE0C1315}" type="slidenum">
              <a:rPr lang="en-US"/>
              <a:pPr/>
              <a:t>298</a:t>
            </a:fld>
            <a:endParaRPr lang="en-US"/>
          </a:p>
        </p:txBody>
      </p:sp>
      <p:sp>
        <p:nvSpPr>
          <p:cNvPr id="332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2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85D4F7-5BA2-D54D-8AC4-4354F1FAE45B}" type="slidenum">
              <a:rPr lang="en-US"/>
              <a:pPr/>
              <a:t>299</a:t>
            </a:fld>
            <a:endParaRPr lang="en-US"/>
          </a:p>
        </p:txBody>
      </p:sp>
      <p:sp>
        <p:nvSpPr>
          <p:cNvPr id="334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4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91C49-AE3A-5943-AF06-40642595E18B}" type="slidenum">
              <a:rPr lang="en-US"/>
              <a:pPr/>
              <a:t>300</a:t>
            </a:fld>
            <a:endParaRPr lang="en-US"/>
          </a:p>
        </p:txBody>
      </p:sp>
      <p:sp>
        <p:nvSpPr>
          <p:cNvPr id="336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36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F0F10D4-176F-114C-8976-404197E48E20}" type="slidenum">
              <a:rPr lang="en-US" sz="1200" i="0"/>
              <a:pPr/>
              <a:t>40</a:t>
            </a:fld>
            <a:endParaRPr lang="en-US" sz="1200" i="0"/>
          </a:p>
        </p:txBody>
      </p:sp>
      <p:sp>
        <p:nvSpPr>
          <p:cNvPr id="19783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D07172-25E6-2944-B78B-74D19307C690}" type="slidenum">
              <a:rPr lang="en-US"/>
              <a:pPr/>
              <a:t>301</a:t>
            </a:fld>
            <a:endParaRPr lang="en-US"/>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C09922F-CFFB-5B40-8460-BCC2C6D3079F}" type="slidenum">
              <a:rPr lang="en-US" sz="1200" i="0"/>
              <a:pPr/>
              <a:t>302</a:t>
            </a:fld>
            <a:endParaRPr lang="en-US" sz="1200" i="0"/>
          </a:p>
        </p:txBody>
      </p:sp>
      <p:sp>
        <p:nvSpPr>
          <p:cNvPr id="21176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E4979E9-399E-E342-8552-94FFDB9B2016}" type="slidenum">
              <a:rPr lang="en-US" sz="1200" i="0"/>
              <a:pPr/>
              <a:t>303</a:t>
            </a:fld>
            <a:endParaRPr lang="en-US" sz="1200" i="0"/>
          </a:p>
        </p:txBody>
      </p:sp>
      <p:sp>
        <p:nvSpPr>
          <p:cNvPr id="2312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D26F770-2ADF-1643-A951-3446465A416E}" type="slidenum">
              <a:rPr lang="en-US" sz="1200" i="0"/>
              <a:pPr/>
              <a:t>304</a:t>
            </a:fld>
            <a:endParaRPr lang="en-US" sz="1200" i="0"/>
          </a:p>
        </p:txBody>
      </p:sp>
      <p:sp>
        <p:nvSpPr>
          <p:cNvPr id="362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C18BDE-8DBF-2742-8FD8-D259DD98DD68}" type="slidenum">
              <a:rPr lang="en-US" sz="1200"/>
              <a:pPr/>
              <a:t>305</a:t>
            </a:fld>
            <a:endParaRPr lang="en-US" sz="1200"/>
          </a:p>
        </p:txBody>
      </p:sp>
      <p:sp>
        <p:nvSpPr>
          <p:cNvPr id="978946" name="Rectangle 2"/>
          <p:cNvSpPr>
            <a:spLocks noGrp="1" noRot="1" noChangeAspect="1" noChangeArrowheads="1"/>
          </p:cNvSpPr>
          <p:nvPr>
            <p:ph type="sldImg"/>
          </p:nvPr>
        </p:nvSpPr>
        <p:spPr>
          <a:xfrm>
            <a:off x="1150938" y="688975"/>
            <a:ext cx="4564062" cy="3424238"/>
          </a:xfrm>
          <a:solidFill>
            <a:srgbClr val="FFFFFF"/>
          </a:solidFill>
          <a:ln/>
          <a:extLst>
            <a:ext uri="{FAA26D3D-D897-4be2-8F04-BA451C77F1D7}">
              <ma14:placeholderFlag xmlns:ma14="http://schemas.microsoft.com/office/mac/drawingml/2011/main" val="1"/>
            </a:ext>
          </a:extLst>
        </p:spPr>
      </p:sp>
      <p:sp>
        <p:nvSpPr>
          <p:cNvPr id="82947" name="Rectangle 3"/>
          <p:cNvSpPr>
            <a:spLocks noGrp="1" noChangeArrowheads="1"/>
          </p:cNvSpPr>
          <p:nvPr>
            <p:ph type="body" idx="1"/>
          </p:nvPr>
        </p:nvSpPr>
        <p:spPr>
          <a:xfrm>
            <a:off x="914400" y="4346575"/>
            <a:ext cx="5029200" cy="4108450"/>
          </a:xfrm>
          <a:solidFill>
            <a:srgbClr val="FFFFFF"/>
          </a:solidFill>
          <a:ln>
            <a:solidFill>
              <a:srgbClr val="000000"/>
            </a:solidFill>
            <a:miter lim="800000"/>
            <a:headEnd/>
            <a:tailEnd/>
          </a:ln>
        </p:spPr>
        <p:txBody>
          <a:bodyPr lIns="90178" tIns="45089" rIns="90178" bIns="45089"/>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4FA683-3630-8E46-BD9C-B972F1315727}" type="slidenum">
              <a:rPr lang="en-US" sz="1200"/>
              <a:pPr/>
              <a:t>306</a:t>
            </a:fld>
            <a:endParaRPr lang="en-US" sz="1200"/>
          </a:p>
        </p:txBody>
      </p:sp>
      <p:sp>
        <p:nvSpPr>
          <p:cNvPr id="1031170" name="Rectangle 2"/>
          <p:cNvSpPr>
            <a:spLocks noGrp="1" noRot="1" noChangeAspect="1" noChangeArrowheads="1"/>
          </p:cNvSpPr>
          <p:nvPr>
            <p:ph type="sldImg"/>
          </p:nvPr>
        </p:nvSpPr>
        <p:spPr>
          <a:xfrm>
            <a:off x="1150938" y="688975"/>
            <a:ext cx="4564062" cy="3424238"/>
          </a:xfrm>
          <a:solidFill>
            <a:srgbClr val="FFFFFF"/>
          </a:solidFill>
          <a:ln/>
          <a:extLst>
            <a:ext uri="{FAA26D3D-D897-4be2-8F04-BA451C77F1D7}">
              <ma14:placeholderFlag xmlns:ma14="http://schemas.microsoft.com/office/mac/drawingml/2011/main" val="1"/>
            </a:ext>
          </a:extLst>
        </p:spPr>
      </p:sp>
      <p:sp>
        <p:nvSpPr>
          <p:cNvPr id="84995" name="Rectangle 3"/>
          <p:cNvSpPr>
            <a:spLocks noGrp="1" noChangeArrowheads="1"/>
          </p:cNvSpPr>
          <p:nvPr>
            <p:ph type="body" idx="1"/>
          </p:nvPr>
        </p:nvSpPr>
        <p:spPr>
          <a:xfrm>
            <a:off x="914400" y="4346575"/>
            <a:ext cx="5029200" cy="4108450"/>
          </a:xfrm>
          <a:solidFill>
            <a:srgbClr val="FFFFFF"/>
          </a:solidFill>
          <a:ln>
            <a:solidFill>
              <a:srgbClr val="000000"/>
            </a:solidFill>
            <a:miter lim="800000"/>
            <a:headEnd/>
            <a:tailEnd/>
          </a:ln>
        </p:spPr>
        <p:txBody>
          <a:bodyPr lIns="90178" tIns="45089" rIns="90178" bIns="45089"/>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4D41F8-660D-5E49-A0F0-2952250C7F54}" type="slidenum">
              <a:rPr lang="en-US" sz="1200"/>
              <a:pPr/>
              <a:t>307</a:t>
            </a:fld>
            <a:endParaRPr lang="en-US" sz="1200"/>
          </a:p>
        </p:txBody>
      </p:sp>
      <p:sp>
        <p:nvSpPr>
          <p:cNvPr id="1033218" name="Rectangle 2"/>
          <p:cNvSpPr>
            <a:spLocks noGrp="1" noRot="1" noChangeAspect="1" noChangeArrowheads="1"/>
          </p:cNvSpPr>
          <p:nvPr>
            <p:ph type="sldImg"/>
          </p:nvPr>
        </p:nvSpPr>
        <p:spPr>
          <a:xfrm>
            <a:off x="1150938" y="688975"/>
            <a:ext cx="4564062" cy="3424238"/>
          </a:xfrm>
          <a:solidFill>
            <a:srgbClr val="FFFFFF"/>
          </a:solidFill>
          <a:ln/>
          <a:extLs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a:xfrm>
            <a:off x="914400" y="4346575"/>
            <a:ext cx="5029200" cy="4108450"/>
          </a:xfrm>
          <a:solidFill>
            <a:srgbClr val="FFFFFF"/>
          </a:solidFill>
          <a:ln>
            <a:solidFill>
              <a:srgbClr val="000000"/>
            </a:solidFill>
            <a:miter lim="800000"/>
            <a:headEnd/>
            <a:tailEnd/>
          </a:ln>
        </p:spPr>
        <p:txBody>
          <a:bodyPr lIns="90178" tIns="45089" rIns="90178" bIns="45089"/>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201377-7972-4541-98B7-E214BC676CF3}" type="slidenum">
              <a:rPr lang="en-US"/>
              <a:pPr/>
              <a:t>308</a:t>
            </a:fld>
            <a:endParaRPr lang="en-US"/>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9D3563D-D262-8647-AD58-2FA9B7943E3E}" type="slidenum">
              <a:rPr lang="en-US" sz="1200" i="0"/>
              <a:pPr/>
              <a:t>41</a:t>
            </a:fld>
            <a:endParaRPr lang="en-US" sz="1200" i="0"/>
          </a:p>
        </p:txBody>
      </p:sp>
      <p:sp>
        <p:nvSpPr>
          <p:cNvPr id="2199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DCC3A3D-92D9-DE4E-A601-DF4D5BFD1BF0}" type="slidenum">
              <a:rPr lang="en-US" sz="1200" i="0"/>
              <a:pPr/>
              <a:t>42</a:t>
            </a:fld>
            <a:endParaRPr lang="en-US" sz="1200" i="0"/>
          </a:p>
        </p:txBody>
      </p:sp>
      <p:sp>
        <p:nvSpPr>
          <p:cNvPr id="22118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21D12721-C1E0-F64E-8498-3276F61C6745}" type="slidenum">
              <a:rPr lang="en-US" sz="1200" i="0"/>
              <a:pPr/>
              <a:t>43</a:t>
            </a:fld>
            <a:endParaRPr lang="en-US" sz="1200" i="0"/>
          </a:p>
        </p:txBody>
      </p:sp>
      <p:sp>
        <p:nvSpPr>
          <p:cNvPr id="897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F08FB60-E23E-6844-8880-F08AE9B753DC}" type="slidenum">
              <a:rPr lang="en-US" sz="1200" i="0"/>
              <a:pPr/>
              <a:t>44</a:t>
            </a:fld>
            <a:endParaRPr lang="en-US" sz="1200" i="0"/>
          </a:p>
        </p:txBody>
      </p:sp>
      <p:sp>
        <p:nvSpPr>
          <p:cNvPr id="8990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1CABE-8BAF-0B41-BBC0-E1A82A61C94A}" type="slidenum">
              <a:rPr lang="en-US"/>
              <a:pPr/>
              <a:t>45</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AB7635-F1D2-3042-ABDC-D0C5D6B3CCD2}" type="slidenum">
              <a:rPr lang="en-US"/>
              <a:pPr/>
              <a:t>46</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958D91-1F9F-9E41-8F61-2152475F6052}" type="slidenum">
              <a:rPr lang="en-US"/>
              <a:pPr/>
              <a:t>47</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CE224C-EBA9-3842-ABD6-2FEA3923B4B5}" type="slidenum">
              <a:rPr lang="en-US"/>
              <a:pPr/>
              <a:t>6</a:t>
            </a:fld>
            <a:endParaRPr lang="en-US"/>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19E80A-755F-2B4C-876B-2A47D4421303}" type="slidenum">
              <a:rPr lang="en-US"/>
              <a:pPr/>
              <a:t>48</a:t>
            </a:fld>
            <a:endParaRPr lang="en-US"/>
          </a:p>
        </p:txBody>
      </p:sp>
      <p:sp>
        <p:nvSpPr>
          <p:cNvPr id="314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4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78</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79</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89</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90</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91</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92</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93</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94</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F153E-09BA-1F4D-BE83-1FCB0FBA8BD0}" type="slidenum">
              <a:rPr lang="en-US" sz="1200"/>
              <a:pPr/>
              <a:t>121</a:t>
            </a:fld>
            <a:endParaRPr lang="en-US" sz="1200"/>
          </a:p>
        </p:txBody>
      </p:sp>
      <p:sp>
        <p:nvSpPr>
          <p:cNvPr id="2103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F001B-0BC1-FA47-A31E-8C1526AD45A1}" type="slidenum">
              <a:rPr lang="en-US"/>
              <a:pPr/>
              <a:t>7</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31A420-89F6-5649-9076-0C492C192381}" type="slidenum">
              <a:rPr lang="en-US" sz="1200"/>
              <a:pPr/>
              <a:t>122</a:t>
            </a:fld>
            <a:endParaRPr lang="en-US" sz="1200"/>
          </a:p>
        </p:txBody>
      </p:sp>
      <p:sp>
        <p:nvSpPr>
          <p:cNvPr id="2103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136</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137</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8F1319-BAF3-8C4E-85AB-BE30486800C7}" type="slidenum">
              <a:rPr lang="en-US" sz="1200"/>
              <a:pPr/>
              <a:t>138</a:t>
            </a:fld>
            <a:endParaRPr lang="en-US" sz="1200"/>
          </a:p>
        </p:txBody>
      </p:sp>
      <p:sp>
        <p:nvSpPr>
          <p:cNvPr id="20787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148</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149</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150</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173</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174</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175</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9C4D73-276C-3144-B781-3387D0F34531}" type="slidenum">
              <a:rPr lang="en-US" sz="1200" i="0"/>
              <a:pPr/>
              <a:t>18</a:t>
            </a:fld>
            <a:endParaRPr lang="en-US" sz="1200" i="0"/>
          </a:p>
        </p:txBody>
      </p:sp>
      <p:sp>
        <p:nvSpPr>
          <p:cNvPr id="8273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176</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BD9EDE-1558-9A4B-A3C3-C9532696B6EA}" type="slidenum">
              <a:rPr lang="en-US" sz="1200"/>
              <a:pPr/>
              <a:t>177</a:t>
            </a:fld>
            <a:endParaRPr lang="en-US" sz="1200"/>
          </a:p>
        </p:txBody>
      </p:sp>
      <p:sp>
        <p:nvSpPr>
          <p:cNvPr id="2080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5C834F-402E-5E48-B2A6-A25E34625483}" type="slidenum">
              <a:rPr lang="en-US" sz="1200"/>
              <a:pPr/>
              <a:t>178</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179</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180</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181</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182</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183</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184</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662C4-CAB8-F54F-BD11-4ADAD091982C}" type="slidenum">
              <a:rPr lang="en-US" sz="1200"/>
              <a:pPr/>
              <a:t>185</a:t>
            </a:fld>
            <a:endParaRPr lang="en-US" sz="1200"/>
          </a:p>
        </p:txBody>
      </p:sp>
      <p:sp>
        <p:nvSpPr>
          <p:cNvPr id="2160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40284024-FFBB-4146-A9EE-DF040FA8D889}" type="slidenum">
              <a:rPr lang="en-US" sz="1200" i="0"/>
              <a:pPr/>
              <a:t>21</a:t>
            </a:fld>
            <a:endParaRPr lang="en-US" sz="1200" i="0"/>
          </a:p>
        </p:txBody>
      </p:sp>
      <p:sp>
        <p:nvSpPr>
          <p:cNvPr id="90726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1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0195E6-2BD7-CB4E-A097-583A0B64FB8B}" type="slidenum">
              <a:rPr lang="en-US"/>
              <a:pPr/>
              <a:t>231</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5475B-D760-0549-8CE1-C086874D8C32}" type="slidenum">
              <a:rPr lang="en-US"/>
              <a:pPr/>
              <a:t>232</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C58EFF-DED7-2E44-A31D-396813570522}" type="slidenum">
              <a:rPr lang="en-US"/>
              <a:pPr/>
              <a:t>233</a:t>
            </a:fld>
            <a:endParaRPr lang="en-US"/>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F51F5-B02A-4D4D-8DFF-ED3E4F344751}" type="slidenum">
              <a:rPr lang="en-US"/>
              <a:pPr/>
              <a:t>234</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E62B24-1AC5-EB4D-A618-5D1718296DFE}" type="slidenum">
              <a:rPr lang="en-US"/>
              <a:pPr/>
              <a:t>235</a:t>
            </a:fld>
            <a:endParaRPr lang="en-US"/>
          </a:p>
        </p:txBody>
      </p:sp>
      <p:sp>
        <p:nvSpPr>
          <p:cNvPr id="17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F6D271-8662-4849-92D7-C948669FB19C}" type="slidenum">
              <a:rPr lang="en-US"/>
              <a:pPr/>
              <a:t>236</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641F6-CA32-6147-B4E5-12B6A8020D00}" type="slidenum">
              <a:rPr lang="en-US"/>
              <a:pPr/>
              <a:t>237</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6A8BD-A3E3-A846-827A-9C67D3BB82D4}" type="slidenum">
              <a:rPr lang="en-US"/>
              <a:pPr/>
              <a:t>238</a:t>
            </a:fld>
            <a:endParaRPr lang="en-US"/>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7A1028-70E3-1941-8DF0-583638A609A3}" type="slidenum">
              <a:rPr lang="en-US"/>
              <a:pPr/>
              <a:t>239</a:t>
            </a:fld>
            <a:endParaRPr lang="en-US"/>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78061-E628-B341-92C1-CAFA8DFF9ECC}" type="slidenum">
              <a:rPr lang="en-US"/>
              <a:pPr/>
              <a:t>240</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9D6B141-E0CA-3E41-B63C-E84743684706}" type="slidenum">
              <a:rPr lang="en-US" sz="1200" i="0"/>
              <a:pPr/>
              <a:t>22</a:t>
            </a:fld>
            <a:endParaRPr lang="en-US" sz="1200" i="0"/>
          </a:p>
        </p:txBody>
      </p:sp>
      <p:sp>
        <p:nvSpPr>
          <p:cNvPr id="909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DFA973-F692-9945-BC26-32B24A710DDF}" type="slidenum">
              <a:rPr lang="en-US"/>
              <a:pPr/>
              <a:t>241</a:t>
            </a:fld>
            <a:endParaRPr lang="en-US"/>
          </a:p>
        </p:txBody>
      </p:sp>
      <p:sp>
        <p:nvSpPr>
          <p:cNvPr id="207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7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E95412-903C-3B4E-8985-91900D6B4360}" type="slidenum">
              <a:rPr lang="en-US"/>
              <a:pPr/>
              <a:t>242</a:t>
            </a:fld>
            <a:endParaRPr lang="en-US"/>
          </a:p>
        </p:txBody>
      </p:sp>
      <p:sp>
        <p:nvSpPr>
          <p:cNvPr id="2099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9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0FEAF-AFC9-A74C-9B75-CF4D47365AD7}" type="slidenum">
              <a:rPr lang="en-US"/>
              <a:pPr/>
              <a:t>243</a:t>
            </a:fld>
            <a:endParaRPr lang="en-US"/>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7AA71A-B509-B041-AE9A-2FB531B62114}" type="slidenum">
              <a:rPr lang="en-US"/>
              <a:pPr/>
              <a:t>244</a:t>
            </a:fld>
            <a:endParaRPr lang="en-US"/>
          </a:p>
        </p:txBody>
      </p:sp>
      <p:sp>
        <p:nvSpPr>
          <p:cNvPr id="2140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4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4070C-4674-B541-AA8E-74A4F225B3BC}" type="slidenum">
              <a:rPr lang="en-US"/>
              <a:pPr/>
              <a:t>245</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93249-5B40-FE44-ACB5-962A7A3FE193}" type="slidenum">
              <a:rPr lang="en-US"/>
              <a:pPr/>
              <a:t>246</a:t>
            </a:fld>
            <a:endParaRPr lang="en-US"/>
          </a:p>
        </p:txBody>
      </p:sp>
      <p:sp>
        <p:nvSpPr>
          <p:cNvPr id="22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71269-12DC-5440-8BE6-D45FBA8A25B0}" type="slidenum">
              <a:rPr lang="en-US"/>
              <a:pPr/>
              <a:t>247</a:t>
            </a:fld>
            <a:endParaRPr lang="en-US"/>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AF116-8807-3042-B5E1-93E194FA3ABC}" type="slidenum">
              <a:rPr lang="en-US"/>
              <a:pPr/>
              <a:t>248</a:t>
            </a:fld>
            <a:endParaRPr lang="en-US"/>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B9F896-EC58-344E-925A-5E3A12F137BE}" type="slidenum">
              <a:rPr lang="en-US"/>
              <a:pPr/>
              <a:t>249</a:t>
            </a:fld>
            <a:endParaRPr lang="en-US"/>
          </a:p>
        </p:txBody>
      </p:sp>
      <p:sp>
        <p:nvSpPr>
          <p:cNvPr id="23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69D621-AF05-E54D-B1A0-D1C3B98DEFFF}" type="slidenum">
              <a:rPr lang="en-US"/>
              <a:pPr/>
              <a:t>250</a:t>
            </a:fld>
            <a:endParaRPr lang="en-US"/>
          </a:p>
        </p:txBody>
      </p:sp>
      <p:sp>
        <p:nvSpPr>
          <p:cNvPr id="220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B064B01D-5B17-E44A-BBAE-2DC07C7D1729}" type="slidenum">
              <a:rPr lang="en-US" sz="1200" i="0"/>
              <a:pPr/>
              <a:t>23</a:t>
            </a:fld>
            <a:endParaRPr lang="en-US" sz="1200" i="0"/>
          </a:p>
        </p:txBody>
      </p:sp>
      <p:sp>
        <p:nvSpPr>
          <p:cNvPr id="9113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DB6EDC-0EE0-D14C-A8F9-A8851A7782F6}" type="slidenum">
              <a:rPr lang="en-US"/>
              <a:pPr/>
              <a:t>251</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A8ECEB-680C-4549-B0C2-3F3E94499A6D}" type="slidenum">
              <a:rPr lang="en-US"/>
              <a:pPr/>
              <a:t>252</a:t>
            </a:fld>
            <a:endParaRPr lang="en-US"/>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A24837-E8DC-E841-93DC-481D175657E4}" type="slidenum">
              <a:rPr lang="en-US"/>
              <a:pPr/>
              <a:t>253</a:t>
            </a:fld>
            <a:endParaRPr lang="en-US"/>
          </a:p>
        </p:txBody>
      </p:sp>
      <p:sp>
        <p:nvSpPr>
          <p:cNvPr id="218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635DC1-E3C0-4546-9221-61FD731929EF}" type="slidenum">
              <a:rPr lang="en-US"/>
              <a:pPr/>
              <a:t>254</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C388B-4D93-5047-AF9F-533DD4EE1251}" type="slidenum">
              <a:rPr lang="en-US"/>
              <a:pPr/>
              <a:t>255</a:t>
            </a:fld>
            <a:endParaRPr lang="en-US"/>
          </a:p>
        </p:txBody>
      </p:sp>
      <p:sp>
        <p:nvSpPr>
          <p:cNvPr id="23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6F12DD-C8CB-2F44-A910-85EB1C71C327}" type="slidenum">
              <a:rPr lang="en-US"/>
              <a:pPr/>
              <a:t>256</a:t>
            </a:fld>
            <a:endParaRPr lang="en-US"/>
          </a:p>
        </p:txBody>
      </p:sp>
      <p:sp>
        <p:nvSpPr>
          <p:cNvPr id="23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73FB4-1713-CA45-8B4D-2DE75D1ED3E6}" type="slidenum">
              <a:rPr lang="en-US"/>
              <a:pPr/>
              <a:t>257</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EFB07-46F4-2A4F-AFC8-B9AFC78426C1}" type="slidenum">
              <a:rPr lang="en-US"/>
              <a:pPr/>
              <a:t>258</a:t>
            </a:fld>
            <a:endParaRPr lang="en-US"/>
          </a:p>
        </p:txBody>
      </p:sp>
      <p:sp>
        <p:nvSpPr>
          <p:cNvPr id="195586" name="Rectangle 2"/>
          <p:cNvSpPr>
            <a:spLocks noGrp="1" noRot="1" noChangeAspect="1" noChangeArrowheads="1" noTextEdit="1"/>
          </p:cNvSpPr>
          <p:nvPr>
            <p:ph type="sldImg"/>
          </p:nvPr>
        </p:nvSpPr>
        <p:spPr bwMode="auto">
          <a:xfrm>
            <a:off x="1155700" y="709613"/>
            <a:ext cx="4535488" cy="34020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bwMode="auto">
          <a:xfrm>
            <a:off x="912813" y="4324350"/>
            <a:ext cx="501967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8" tIns="42204" rIns="84408" bIns="42204"/>
          <a:lstStyle/>
          <a:p>
            <a:endParaRPr lang="sv-S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3281FA-4133-024F-8A1A-0937A783B4D4}" type="slidenum">
              <a:rPr lang="en-US"/>
              <a:pPr/>
              <a:t>259</a:t>
            </a:fld>
            <a:endParaRPr lang="en-US"/>
          </a:p>
        </p:txBody>
      </p:sp>
      <p:sp>
        <p:nvSpPr>
          <p:cNvPr id="197634" name="Rectangle 2"/>
          <p:cNvSpPr>
            <a:spLocks noGrp="1" noRot="1" noChangeAspect="1" noChangeArrowheads="1" noTextEdit="1"/>
          </p:cNvSpPr>
          <p:nvPr>
            <p:ph type="sldImg"/>
          </p:nvPr>
        </p:nvSpPr>
        <p:spPr bwMode="auto">
          <a:xfrm>
            <a:off x="1155700" y="709613"/>
            <a:ext cx="4535488" cy="34020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bwMode="auto">
          <a:xfrm>
            <a:off x="912813" y="4324350"/>
            <a:ext cx="501967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8" tIns="42204" rIns="84408" bIns="42204"/>
          <a:lstStyle/>
          <a:p>
            <a:endParaRPr lang="sv-SE"/>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594675-86ED-964D-8DD2-C61485828F3A}" type="slidenum">
              <a:rPr lang="en-US"/>
              <a:pPr/>
              <a:t>260</a:t>
            </a:fld>
            <a:endParaRPr lang="en-US"/>
          </a:p>
        </p:txBody>
      </p:sp>
      <p:sp>
        <p:nvSpPr>
          <p:cNvPr id="199682" name="Rectangle 2"/>
          <p:cNvSpPr>
            <a:spLocks noGrp="1" noRot="1" noChangeAspect="1" noChangeArrowheads="1" noTextEdit="1"/>
          </p:cNvSpPr>
          <p:nvPr>
            <p:ph type="sldImg"/>
          </p:nvPr>
        </p:nvSpPr>
        <p:spPr bwMode="auto">
          <a:xfrm>
            <a:off x="1155700" y="709613"/>
            <a:ext cx="4535488" cy="34020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bwMode="auto">
          <a:xfrm>
            <a:off x="912813" y="4324350"/>
            <a:ext cx="5019675" cy="41100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84408" tIns="42204" rIns="84408" bIns="42204"/>
          <a:lstStyle/>
          <a:p>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54D78A7-662A-7342-B941-4B19ED2095DB}" type="slidenum">
              <a:rPr lang="en-US" sz="1200" i="0"/>
              <a:pPr/>
              <a:t>24</a:t>
            </a:fld>
            <a:endParaRPr lang="en-US" sz="1200" i="0"/>
          </a:p>
        </p:txBody>
      </p:sp>
      <p:sp>
        <p:nvSpPr>
          <p:cNvPr id="9134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4A9B1C-EF0A-0947-8565-01E256EBAE8F}" type="slidenum">
              <a:rPr lang="en-US"/>
              <a:pPr/>
              <a:t>261</a:t>
            </a:fld>
            <a:endParaRPr lang="en-US"/>
          </a:p>
        </p:txBody>
      </p:sp>
      <p:sp>
        <p:nvSpPr>
          <p:cNvPr id="247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46B875-2CD9-D044-AA2A-CD728CB5BDCE}" type="slidenum">
              <a:rPr lang="en-US"/>
              <a:pPr/>
              <a:t>262</a:t>
            </a:fld>
            <a:endParaRPr lang="en-US"/>
          </a:p>
        </p:txBody>
      </p:sp>
      <p:sp>
        <p:nvSpPr>
          <p:cNvPr id="249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817108-B495-0543-A104-0970211EDBA0}" type="slidenum">
              <a:rPr lang="en-US"/>
              <a:pPr/>
              <a:t>263</a:t>
            </a:fld>
            <a:endParaRPr lang="en-US"/>
          </a:p>
        </p:txBody>
      </p:sp>
      <p:sp>
        <p:nvSpPr>
          <p:cNvPr id="24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82621-0441-A244-8F62-B0A42CD3FAEF}" type="slidenum">
              <a:rPr lang="en-US"/>
              <a:pPr/>
              <a:t>264</a:t>
            </a:fld>
            <a:endParaRPr lang="en-US"/>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71FD2-1C35-2C4B-B200-A430D471B3A0}" type="slidenum">
              <a:rPr lang="en-US"/>
              <a:pPr/>
              <a:t>265</a:t>
            </a:fld>
            <a:endParaRPr lang="en-US"/>
          </a:p>
        </p:txBody>
      </p:sp>
      <p:sp>
        <p:nvSpPr>
          <p:cNvPr id="16077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C0162A-16BE-544C-B3AE-D358F5A611CD}" type="slidenum">
              <a:rPr lang="en-US"/>
              <a:pPr/>
              <a:t>266</a:t>
            </a:fld>
            <a:endParaRPr lang="en-US"/>
          </a:p>
        </p:txBody>
      </p:sp>
      <p:sp>
        <p:nvSpPr>
          <p:cNvPr id="1669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52A0C0-68D5-B84E-B9EC-2CEFDD251927}" type="slidenum">
              <a:rPr lang="en-US"/>
              <a:pPr/>
              <a:t>267</a:t>
            </a:fld>
            <a:endParaRPr lang="en-US"/>
          </a:p>
        </p:txBody>
      </p:sp>
      <p:sp>
        <p:nvSpPr>
          <p:cNvPr id="1689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896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5F7F4E-EEC2-9C46-A371-3891BF1CAD6B}" type="slidenum">
              <a:rPr lang="en-US"/>
              <a:pPr/>
              <a:t>268</a:t>
            </a:fld>
            <a:endParaRPr lang="en-US"/>
          </a:p>
        </p:txBody>
      </p:sp>
      <p:sp>
        <p:nvSpPr>
          <p:cNvPr id="1812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1C9C15-4977-A54A-BCD1-7BC91AF712A0}" type="slidenum">
              <a:rPr lang="en-US"/>
              <a:pPr/>
              <a:t>269</a:t>
            </a:fld>
            <a:endParaRPr lang="en-US"/>
          </a:p>
        </p:txBody>
      </p:sp>
      <p:sp>
        <p:nvSpPr>
          <p:cNvPr id="1832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D2BDB-BC9F-494B-AAF7-C1140296FC3B}" type="slidenum">
              <a:rPr lang="en-US"/>
              <a:pPr/>
              <a:t>270</a:t>
            </a:fld>
            <a:endParaRPr lang="en-US"/>
          </a:p>
        </p:txBody>
      </p:sp>
      <p:sp>
        <p:nvSpPr>
          <p:cNvPr id="17101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1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69C07F0E-E7DE-2A42-A96B-BF38274D129D}" type="slidenum">
              <a:rPr lang="en-US" sz="1200" i="0"/>
              <a:pPr/>
              <a:t>25</a:t>
            </a:fld>
            <a:endParaRPr lang="en-US" sz="1200" i="0"/>
          </a:p>
        </p:txBody>
      </p:sp>
      <p:sp>
        <p:nvSpPr>
          <p:cNvPr id="831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AD4F57-B64F-134D-902A-58C7D29BFBC2}" type="slidenum">
              <a:rPr lang="en-US"/>
              <a:pPr/>
              <a:t>271</a:t>
            </a:fld>
            <a:endParaRPr lang="en-US"/>
          </a:p>
        </p:txBody>
      </p:sp>
      <p:sp>
        <p:nvSpPr>
          <p:cNvPr id="17305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BF866C-FF93-8841-9134-09D5FC9A80D5}" type="slidenum">
              <a:rPr lang="en-US"/>
              <a:pPr/>
              <a:t>272</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FDCD3-47AE-2F42-BAF8-EEC092D37F8E}" type="slidenum">
              <a:rPr lang="en-US"/>
              <a:pPr/>
              <a:t>273</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87FD1-ECCD-D247-92FE-859063EEF4A3}" type="slidenum">
              <a:rPr lang="en-US"/>
              <a:pPr/>
              <a:t>274</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0729BD-7CA8-844C-93FC-A960925FBDA8}" type="slidenum">
              <a:rPr lang="en-US"/>
              <a:pPr/>
              <a:t>275</a:t>
            </a:fld>
            <a:endParaRPr lang="en-US"/>
          </a:p>
        </p:txBody>
      </p:sp>
      <p:sp>
        <p:nvSpPr>
          <p:cNvPr id="13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C1AE57-0E6A-EC4B-9602-D6209AD730C8}" type="slidenum">
              <a:rPr lang="en-US"/>
              <a:pPr/>
              <a:t>276</a:t>
            </a:fld>
            <a:endParaRPr lang="en-US"/>
          </a:p>
        </p:txBody>
      </p:sp>
      <p:sp>
        <p:nvSpPr>
          <p:cNvPr id="13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7CC8F8-F50F-7F4E-950F-568DB029CD70}" type="slidenum">
              <a:rPr lang="en-US"/>
              <a:pPr/>
              <a:t>277</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8D44A-95C1-3543-93D1-333D55C5B2F6}" type="slidenum">
              <a:rPr lang="en-US"/>
              <a:pPr/>
              <a:t>278</a:t>
            </a:fld>
            <a:endParaRPr lang="en-US"/>
          </a:p>
        </p:txBody>
      </p:sp>
      <p:sp>
        <p:nvSpPr>
          <p:cNvPr id="22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F37FFA-BF86-A941-B0E7-289CBA076181}" type="slidenum">
              <a:rPr lang="en-US"/>
              <a:pPr/>
              <a:t>279</a:t>
            </a:fld>
            <a:endParaRPr lang="en-US"/>
          </a:p>
        </p:txBody>
      </p:sp>
      <p:sp>
        <p:nvSpPr>
          <p:cNvPr id="22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D63AC8-41B1-F14A-8DA8-45C3A08A9964}" type="slidenum">
              <a:rPr lang="en-US"/>
              <a:pPr/>
              <a:t>280</a:t>
            </a:fld>
            <a:endParaRPr lang="en-US"/>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F0A99C9-F41C-F748-ABA4-DC795BAAF2E4}" type="datetimeFigureOut">
              <a:rPr lang="en-US" smtClean="0"/>
              <a:t>10/29/13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F0A99C9-F41C-F748-ABA4-DC795BAAF2E4}"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F0A99C9-F41C-F748-ABA4-DC795BAAF2E4}" type="datetimeFigureOut">
              <a:rPr lang="en-US" smtClean="0"/>
              <a:t>10/29/13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DD280-38FA-7341-977A-3C49550C335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0A99C9-F41C-F748-ABA4-DC795BAAF2E4}" type="datetimeFigureOut">
              <a:rPr lang="en-US" smtClean="0"/>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F0A99C9-F41C-F748-ABA4-DC795BAAF2E4}" type="datetimeFigureOut">
              <a:rPr lang="en-US" smtClean="0"/>
              <a:t>10/29/13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9F0A99C9-F41C-F748-ABA4-DC795BAAF2E4}" type="datetimeFigureOut">
              <a:rPr lang="en-US" smtClean="0"/>
              <a:t>10/29/13</a:t>
            </a:fld>
            <a:endParaRPr lang="en-US"/>
          </a:p>
        </p:txBody>
      </p:sp>
      <p:sp>
        <p:nvSpPr>
          <p:cNvPr id="8" name="Slide Number Placeholder 7"/>
          <p:cNvSpPr>
            <a:spLocks noGrp="1"/>
          </p:cNvSpPr>
          <p:nvPr>
            <p:ph type="sldNum" sz="quarter" idx="11"/>
          </p:nvPr>
        </p:nvSpPr>
        <p:spPr/>
        <p:txBody>
          <a:bodyPr/>
          <a:lstStyle/>
          <a:p>
            <a:fld id="{4F2DD280-38FA-7341-977A-3C49550C3353}"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99C9-F41C-F748-ABA4-DC795BAAF2E4}" type="datetimeFigureOut">
              <a:rPr lang="en-US" smtClean="0"/>
              <a:t>10/29/13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F0A99C9-F41C-F748-ABA4-DC795BAAF2E4}" type="datetimeFigureOut">
              <a:rPr lang="en-US" smtClean="0"/>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9F0A99C9-F41C-F748-ABA4-DC795BAAF2E4}" type="datetimeFigureOut">
              <a:rPr lang="en-US" smtClean="0"/>
              <a:t>10/29/13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DD280-38FA-7341-977A-3C49550C33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9F0A99C9-F41C-F748-ABA4-DC795BAAF2E4}" type="datetimeFigureOut">
              <a:rPr lang="en-US" smtClean="0"/>
              <a:t>10/29/13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F2DD280-38FA-7341-977A-3C49550C3353}"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 Id="rId3"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emf"/></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 Id="rId3" Type="http://schemas.openxmlformats.org/officeDocument/2006/relationships/image" Target="../media/image9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94.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4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6.emf"/></Relationships>
</file>

<file path=ppt/slides/_rels/slide122.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136.xml.rels><?xml version="1.0" encoding="UTF-8" standalone="yes"?>
<Relationships xmlns="http://schemas.openxmlformats.org/package/2006/relationships"><Relationship Id="rId3" Type="http://schemas.openxmlformats.org/officeDocument/2006/relationships/image" Target="../media/image101.emf"/><Relationship Id="rId4" Type="http://schemas.openxmlformats.org/officeDocument/2006/relationships/image" Target="../media/image102.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3.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emf"/><Relationship Id="rId3" Type="http://schemas.openxmlformats.org/officeDocument/2006/relationships/image" Target="../media/image82.em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emf"/><Relationship Id="rId3" Type="http://schemas.openxmlformats.org/officeDocument/2006/relationships/image" Target="../media/image8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 Id="rId3" Type="http://schemas.openxmlformats.org/officeDocument/2006/relationships/image" Target="../media/image76.emf"/></Relationships>
</file>

<file path=ppt/slides/_rels/slide157.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 Id="rId3" Type="http://schemas.openxmlformats.org/officeDocument/2006/relationships/image" Target="../media/image79.emf"/></Relationships>
</file>

<file path=ppt/slides/_rels/slide159.xml.rels><?xml version="1.0" encoding="UTF-8" standalone="yes"?>
<Relationships xmlns="http://schemas.openxmlformats.org/package/2006/relationships"><Relationship Id="rId3" Type="http://schemas.openxmlformats.org/officeDocument/2006/relationships/image" Target="../media/image107.emf"/><Relationship Id="rId4" Type="http://schemas.openxmlformats.org/officeDocument/2006/relationships/image" Target="../media/image108.emf"/><Relationship Id="rId5" Type="http://schemas.openxmlformats.org/officeDocument/2006/relationships/image" Target="../media/image109.emf"/><Relationship Id="rId6" Type="http://schemas.openxmlformats.org/officeDocument/2006/relationships/image" Target="../media/image110.emf"/><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image" Target="../media/image114.emf"/><Relationship Id="rId6" Type="http://schemas.openxmlformats.org/officeDocument/2006/relationships/image" Target="../media/image115.emf"/><Relationship Id="rId1" Type="http://schemas.openxmlformats.org/officeDocument/2006/relationships/slideLayout" Target="../slideLayouts/slideLayout2.xml"/><Relationship Id="rId2" Type="http://schemas.openxmlformats.org/officeDocument/2006/relationships/image" Target="../media/image111.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emf"/><Relationship Id="rId3" Type="http://schemas.openxmlformats.org/officeDocument/2006/relationships/image" Target="../media/image73.emf"/></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emf"/><Relationship Id="rId3" Type="http://schemas.openxmlformats.org/officeDocument/2006/relationships/image" Target="../media/image118.emf"/></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emf"/><Relationship Id="rId3" Type="http://schemas.openxmlformats.org/officeDocument/2006/relationships/image" Target="../media/image120.e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emf"/><Relationship Id="rId3" Type="http://schemas.openxmlformats.org/officeDocument/2006/relationships/image" Target="../media/image122.emf"/></Relationships>
</file>

<file path=ppt/slides/_rels/slide171.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image" Target="../media/image122.emf"/></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1.emf"/></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24.em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0.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81.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emf"/><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25.jpeg"/></Relationships>
</file>

<file path=ppt/slides/_rels/slide183.xml.rels><?xml version="1.0" encoding="UTF-8" standalone="yes"?>
<Relationships xmlns="http://schemas.openxmlformats.org/package/2006/relationships"><Relationship Id="rId3" Type="http://schemas.openxmlformats.org/officeDocument/2006/relationships/image" Target="../media/image129.emf"/><Relationship Id="rId4" Type="http://schemas.openxmlformats.org/officeDocument/2006/relationships/image" Target="../media/image130.emf"/><Relationship Id="rId5" Type="http://schemas.openxmlformats.org/officeDocument/2006/relationships/image" Target="../media/image131.em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84.x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emf"/><Relationship Id="rId5"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emf"/><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em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8.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19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0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emf"/></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emf"/></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8.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20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10.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1.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3.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emf"/><Relationship Id="rId3" Type="http://schemas.openxmlformats.org/officeDocument/2006/relationships/image" Target="../media/image141.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8.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22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6.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8.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9" Type="http://schemas.openxmlformats.org/officeDocument/2006/relationships/image" Target="../media/image143.emf"/><Relationship Id="rId20" Type="http://schemas.openxmlformats.org/officeDocument/2006/relationships/oleObject" Target="../embeddings/oleObject8.bin"/><Relationship Id="rId21" Type="http://schemas.openxmlformats.org/officeDocument/2006/relationships/image" Target="../media/image149.emf"/><Relationship Id="rId22" Type="http://schemas.openxmlformats.org/officeDocument/2006/relationships/oleObject" Target="../embeddings/oleObject9.bin"/><Relationship Id="rId23" Type="http://schemas.openxmlformats.org/officeDocument/2006/relationships/image" Target="../media/image150.emf"/><Relationship Id="rId24" Type="http://schemas.openxmlformats.org/officeDocument/2006/relationships/oleObject" Target="../embeddings/oleObject10.bin"/><Relationship Id="rId25" Type="http://schemas.openxmlformats.org/officeDocument/2006/relationships/image" Target="../media/image151.emf"/><Relationship Id="rId10" Type="http://schemas.openxmlformats.org/officeDocument/2006/relationships/oleObject" Target="../embeddings/oleObject3.bin"/><Relationship Id="rId11" Type="http://schemas.openxmlformats.org/officeDocument/2006/relationships/image" Target="../media/image144.emf"/><Relationship Id="rId12" Type="http://schemas.openxmlformats.org/officeDocument/2006/relationships/oleObject" Target="../embeddings/oleObject4.bin"/><Relationship Id="rId13" Type="http://schemas.openxmlformats.org/officeDocument/2006/relationships/image" Target="../media/image145.emf"/><Relationship Id="rId14" Type="http://schemas.openxmlformats.org/officeDocument/2006/relationships/oleObject" Target="../embeddings/oleObject5.bin"/><Relationship Id="rId15" Type="http://schemas.openxmlformats.org/officeDocument/2006/relationships/image" Target="../media/image146.emf"/><Relationship Id="rId16" Type="http://schemas.openxmlformats.org/officeDocument/2006/relationships/oleObject" Target="../embeddings/oleObject6.bin"/><Relationship Id="rId17" Type="http://schemas.openxmlformats.org/officeDocument/2006/relationships/image" Target="../media/image147.emf"/><Relationship Id="rId18" Type="http://schemas.openxmlformats.org/officeDocument/2006/relationships/oleObject" Target="../embeddings/oleObject7.bin"/><Relationship Id="rId19" Type="http://schemas.openxmlformats.org/officeDocument/2006/relationships/image" Target="../media/image148.emf"/><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50.xml"/><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oleObject" Target="../embeddings/oleObject1.bin"/><Relationship Id="rId7" Type="http://schemas.openxmlformats.org/officeDocument/2006/relationships/image" Target="../media/image142.emf"/><Relationship Id="rId8" Type="http://schemas.openxmlformats.org/officeDocument/2006/relationships/oleObject" Target="../embeddings/oleObject2.bin"/></Relationships>
</file>

<file path=ppt/slides/_rels/slide232.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56.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56.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57.png"/></Relationships>
</file>

<file path=ppt/slides/_rels/slide236.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237.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2.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63.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64.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65.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65.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66.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246.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247.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248.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249.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69.png"/></Relationships>
</file>

<file path=ppt/slides/_rels/slide251.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72.png"/></Relationships>
</file>

<file path=ppt/slides/_rels/slide253.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jpeg"/><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75.jpe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75.jpe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76.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7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76.png"/></Relationships>
</file>

<file path=ppt/slides/_rels/slide261.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5.jpeg"/><Relationship Id="rId5"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262.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5.jpeg"/><Relationship Id="rId5"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263.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53.jpeg"/><Relationship Id="rId5"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79.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1.png"/></Relationships>
</file>

<file path=ppt/slides/_rels/slide26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9.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70.xml.rels><?xml version="1.0" encoding="UTF-8" standalone="yes"?>
<Relationships xmlns="http://schemas.openxmlformats.org/package/2006/relationships"><Relationship Id="rId9" Type="http://schemas.openxmlformats.org/officeDocument/2006/relationships/image" Target="../media/image181.emf"/><Relationship Id="rId20" Type="http://schemas.openxmlformats.org/officeDocument/2006/relationships/oleObject" Target="../embeddings/oleObject18.bin"/><Relationship Id="rId21" Type="http://schemas.openxmlformats.org/officeDocument/2006/relationships/image" Target="../media/image187.emf"/><Relationship Id="rId22" Type="http://schemas.openxmlformats.org/officeDocument/2006/relationships/oleObject" Target="../embeddings/oleObject19.bin"/><Relationship Id="rId23" Type="http://schemas.openxmlformats.org/officeDocument/2006/relationships/image" Target="../media/image188.emf"/><Relationship Id="rId24" Type="http://schemas.openxmlformats.org/officeDocument/2006/relationships/oleObject" Target="../embeddings/oleObject20.bin"/><Relationship Id="rId25" Type="http://schemas.openxmlformats.org/officeDocument/2006/relationships/image" Target="../media/image189.emf"/><Relationship Id="rId10" Type="http://schemas.openxmlformats.org/officeDocument/2006/relationships/oleObject" Target="../embeddings/oleObject13.bin"/><Relationship Id="rId11" Type="http://schemas.openxmlformats.org/officeDocument/2006/relationships/image" Target="../media/image182.emf"/><Relationship Id="rId12" Type="http://schemas.openxmlformats.org/officeDocument/2006/relationships/oleObject" Target="../embeddings/oleObject14.bin"/><Relationship Id="rId13" Type="http://schemas.openxmlformats.org/officeDocument/2006/relationships/image" Target="../media/image183.emf"/><Relationship Id="rId14" Type="http://schemas.openxmlformats.org/officeDocument/2006/relationships/oleObject" Target="../embeddings/oleObject15.bin"/><Relationship Id="rId15" Type="http://schemas.openxmlformats.org/officeDocument/2006/relationships/image" Target="../media/image184.emf"/><Relationship Id="rId16" Type="http://schemas.openxmlformats.org/officeDocument/2006/relationships/oleObject" Target="../embeddings/oleObject16.bin"/><Relationship Id="rId17" Type="http://schemas.openxmlformats.org/officeDocument/2006/relationships/image" Target="../media/image185.emf"/><Relationship Id="rId18" Type="http://schemas.openxmlformats.org/officeDocument/2006/relationships/oleObject" Target="../embeddings/oleObject17.bin"/><Relationship Id="rId19" Type="http://schemas.openxmlformats.org/officeDocument/2006/relationships/image" Target="../media/image186.emf"/><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notesSlide" Target="../notesSlides/notesSlide89.xml"/><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oleObject" Target="../embeddings/oleObject11.bin"/><Relationship Id="rId7" Type="http://schemas.openxmlformats.org/officeDocument/2006/relationships/image" Target="../media/image180.emf"/><Relationship Id="rId8" Type="http://schemas.openxmlformats.org/officeDocument/2006/relationships/oleObject" Target="../embeddings/oleObject12.bin"/></Relationships>
</file>

<file path=ppt/slides/_rels/slide271.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45.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53.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s>
</file>

<file path=ppt/slides/_rels/slide275.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9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192.pn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278.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1.xml"/><Relationship Id="rId2" Type="http://schemas.openxmlformats.org/officeDocument/2006/relationships/notesSlide" Target="../notesSlides/notesSlide97.xml"/></Relationships>
</file>

<file path=ppt/slides/_rels/slide279.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9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0.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99.xml"/></Relationships>
</file>

<file path=ppt/slides/_rels/slide281.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69.png"/></Relationships>
</file>

<file path=ppt/slides/_rels/slide283.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72.png"/></Relationships>
</file>

<file path=ppt/slides/_rels/slide285.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jpeg"/><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75.jpe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75.jpe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75.jpe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76.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76.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76.png"/></Relationships>
</file>

<file path=ppt/slides/_rels/slide294.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5" Type="http://schemas.openxmlformats.org/officeDocument/2006/relationships/image" Target="../media/image53.jpeg"/><Relationship Id="rId6" Type="http://schemas.openxmlformats.org/officeDocument/2006/relationships/image" Target="../media/image17.png"/><Relationship Id="rId7" Type="http://schemas.openxmlformats.org/officeDocument/2006/relationships/image" Target="../media/image175.jpeg"/><Relationship Id="rId1" Type="http://schemas.openxmlformats.org/officeDocument/2006/relationships/slideLayout" Target="../slideLayouts/slideLayout1.xml"/><Relationship Id="rId2" Type="http://schemas.openxmlformats.org/officeDocument/2006/relationships/notesSlide" Target="../notesSlides/notesSlide113.xml"/></Relationships>
</file>

<file path=ppt/slides/_rels/slide295.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5" Type="http://schemas.openxmlformats.org/officeDocument/2006/relationships/image" Target="../media/image53.jpeg"/><Relationship Id="rId6" Type="http://schemas.openxmlformats.org/officeDocument/2006/relationships/image" Target="../media/image17.png"/><Relationship Id="rId7" Type="http://schemas.openxmlformats.org/officeDocument/2006/relationships/image" Target="../media/image175.jpeg"/><Relationship Id="rId1" Type="http://schemas.openxmlformats.org/officeDocument/2006/relationships/slideLayout" Target="../slideLayouts/slideLayout1.xml"/><Relationship Id="rId2" Type="http://schemas.openxmlformats.org/officeDocument/2006/relationships/notesSlide" Target="../notesSlides/notesSlide114.xml"/></Relationships>
</file>

<file path=ppt/slides/_rels/slide296.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5" Type="http://schemas.openxmlformats.org/officeDocument/2006/relationships/image" Target="../media/image53.jpeg"/><Relationship Id="rId6" Type="http://schemas.openxmlformats.org/officeDocument/2006/relationships/image" Target="../media/image17.png"/><Relationship Id="rId7" Type="http://schemas.openxmlformats.org/officeDocument/2006/relationships/image" Target="../media/image175.jpeg"/><Relationship Id="rId8"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297.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5" Type="http://schemas.openxmlformats.org/officeDocument/2006/relationships/image" Target="../media/image53.jpeg"/><Relationship Id="rId6" Type="http://schemas.openxmlformats.org/officeDocument/2006/relationships/image" Target="../media/image17.png"/><Relationship Id="rId7" Type="http://schemas.openxmlformats.org/officeDocument/2006/relationships/image" Target="../media/image175.jpeg"/><Relationship Id="rId1" Type="http://schemas.openxmlformats.org/officeDocument/2006/relationships/slideLayout" Target="../slideLayouts/slideLayout1.xml"/><Relationship Id="rId2" Type="http://schemas.openxmlformats.org/officeDocument/2006/relationships/notesSlide" Target="../notesSlides/notesSlide116.xml"/></Relationships>
</file>

<file path=ppt/slides/_rels/slide298.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5" Type="http://schemas.openxmlformats.org/officeDocument/2006/relationships/image" Target="../media/image53.jpeg"/><Relationship Id="rId6" Type="http://schemas.openxmlformats.org/officeDocument/2006/relationships/image" Target="../media/image17.png"/><Relationship Id="rId7" Type="http://schemas.openxmlformats.org/officeDocument/2006/relationships/image" Target="../media/image175.jpeg"/><Relationship Id="rId8" Type="http://schemas.openxmlformats.org/officeDocument/2006/relationships/image" Target="../media/image174.jpeg"/><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299.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png"/><Relationship Id="rId5" Type="http://schemas.openxmlformats.org/officeDocument/2006/relationships/image" Target="../media/image53.jpeg"/><Relationship Id="rId6" Type="http://schemas.openxmlformats.org/officeDocument/2006/relationships/image" Target="../media/image17.png"/><Relationship Id="rId7" Type="http://schemas.openxmlformats.org/officeDocument/2006/relationships/image" Target="../media/image175.jpeg"/><Relationship Id="rId1" Type="http://schemas.openxmlformats.org/officeDocument/2006/relationships/slideLayout" Target="../slideLayouts/slideLayout1.xml"/><Relationship Id="rId2" Type="http://schemas.openxmlformats.org/officeDocument/2006/relationships/notesSlide" Target="../notesSlides/notesSlide1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300.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5.jpeg"/><Relationship Id="rId5" Type="http://schemas.openxmlformats.org/officeDocument/2006/relationships/image" Target="../media/image152.png"/><Relationship Id="rId6" Type="http://schemas.openxmlformats.org/officeDocument/2006/relationships/image" Target="../media/image178.png"/><Relationship Id="rId7" Type="http://schemas.openxmlformats.org/officeDocument/2006/relationships/image" Target="../media/image53.jpeg"/><Relationship Id="rId8"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179.jpeg"/></Relationships>
</file>

<file path=ppt/slides/_rels/slide30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36.png"/></Relationships>
</file>

<file path=ppt/slides/_rels/slide304.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emf"/><Relationship Id="rId5" Type="http://schemas.openxmlformats.org/officeDocument/2006/relationships/image" Target="../media/image195.emf"/><Relationship Id="rId6" Type="http://schemas.openxmlformats.org/officeDocument/2006/relationships/image" Target="../media/image196.png"/><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305.xml.rels><?xml version="1.0" encoding="UTF-8" standalone="yes"?>
<Relationships xmlns="http://schemas.openxmlformats.org/package/2006/relationships"><Relationship Id="rId3" Type="http://schemas.openxmlformats.org/officeDocument/2006/relationships/image" Target="../media/image197.emf"/><Relationship Id="rId4" Type="http://schemas.openxmlformats.org/officeDocument/2006/relationships/image" Target="../media/image198.emf"/><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306.xml.rels><?xml version="1.0" encoding="UTF-8" standalone="yes"?>
<Relationships xmlns="http://schemas.openxmlformats.org/package/2006/relationships"><Relationship Id="rId3" Type="http://schemas.openxmlformats.org/officeDocument/2006/relationships/image" Target="../media/image199.emf"/><Relationship Id="rId4" Type="http://schemas.openxmlformats.org/officeDocument/2006/relationships/image" Target="../media/image17.png"/><Relationship Id="rId5" Type="http://schemas.openxmlformats.org/officeDocument/2006/relationships/image" Target="../media/image200.png"/><Relationship Id="rId6" Type="http://schemas.openxmlformats.org/officeDocument/2006/relationships/image" Target="../media/image201.emf"/><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307.xml.rels><?xml version="1.0" encoding="UTF-8" standalone="yes"?>
<Relationships xmlns="http://schemas.openxmlformats.org/package/2006/relationships"><Relationship Id="rId3" Type="http://schemas.openxmlformats.org/officeDocument/2006/relationships/image" Target="../media/image202.emf"/><Relationship Id="rId4" Type="http://schemas.openxmlformats.org/officeDocument/2006/relationships/image" Target="../media/image203.emf"/><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161.png"/></Relationships>
</file>

<file path=ppt/slides/_rels/slide309.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emf"/></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311.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05.emf"/></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 Id="rId3" Type="http://schemas.openxmlformats.org/officeDocument/2006/relationships/image" Target="../media/image42.pn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emf"/></Relationships>
</file>

<file path=ppt/slides/_rels/slide314.xml.rels><?xml version="1.0" encoding="UTF-8" standalone="yes"?>
<Relationships xmlns="http://schemas.openxmlformats.org/package/2006/relationships"><Relationship Id="rId3" Type="http://schemas.openxmlformats.org/officeDocument/2006/relationships/image" Target="../media/image207.emf"/><Relationship Id="rId4" Type="http://schemas.openxmlformats.org/officeDocument/2006/relationships/image" Target="../media/image208.emf"/><Relationship Id="rId1" Type="http://schemas.openxmlformats.org/officeDocument/2006/relationships/slideLayout" Target="../slideLayouts/slideLayout2.xml"/><Relationship Id="rId2" Type="http://schemas.openxmlformats.org/officeDocument/2006/relationships/image" Target="../media/image206.emf"/></Relationships>
</file>

<file path=ppt/slides/_rels/slide315.xml.rels><?xml version="1.0" encoding="UTF-8" standalone="yes"?>
<Relationships xmlns="http://schemas.openxmlformats.org/package/2006/relationships"><Relationship Id="rId3" Type="http://schemas.openxmlformats.org/officeDocument/2006/relationships/image" Target="../media/image207.emf"/><Relationship Id="rId4" Type="http://schemas.openxmlformats.org/officeDocument/2006/relationships/image" Target="../media/image208.emf"/><Relationship Id="rId1" Type="http://schemas.openxmlformats.org/officeDocument/2006/relationships/slideLayout" Target="../slideLayouts/slideLayout2.xml"/><Relationship Id="rId2" Type="http://schemas.openxmlformats.org/officeDocument/2006/relationships/image" Target="../media/image206.emf"/></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pn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g"/></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 Id="rId3" Type="http://schemas.openxmlformats.org/officeDocument/2006/relationships/image" Target="../media/image5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 Id="rId3" Type="http://schemas.openxmlformats.org/officeDocument/2006/relationships/image" Target="../media/image58.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 Id="rId3" Type="http://schemas.openxmlformats.org/officeDocument/2006/relationships/image" Target="../media/image6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76.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69.emf"/><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 Id="rId3" Type="http://schemas.openxmlformats.org/officeDocument/2006/relationships/image" Target="../media/image76.emf"/></Relationships>
</file>

<file path=ppt/slides/_rels/slide85.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emf"/><Relationship Id="rId3" Type="http://schemas.openxmlformats.org/officeDocument/2006/relationships/image" Target="../media/image79.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93.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3.emf"/></Relationships>
</file>

<file path=ppt/slides/_rels/slide9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9.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98.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emf"/><Relationship Id="rId5" Type="http://schemas.openxmlformats.org/officeDocument/2006/relationships/image" Target="../media/image87.emf"/><Relationship Id="rId6" Type="http://schemas.openxmlformats.org/officeDocument/2006/relationships/image" Target="../media/image88.emf"/><Relationship Id="rId1" Type="http://schemas.openxmlformats.org/officeDocument/2006/relationships/slideLayout" Target="../slideLayouts/slideLayout2.xml"/><Relationship Id="rId2" Type="http://schemas.openxmlformats.org/officeDocument/2006/relationships/image" Target="../media/image84.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462" y="3327715"/>
            <a:ext cx="8026965" cy="2301240"/>
          </a:xfrm>
        </p:spPr>
        <p:txBody>
          <a:bodyPr>
            <a:normAutofit/>
          </a:bodyPr>
          <a:lstStyle/>
          <a:p>
            <a:r>
              <a:rPr lang="en-US" sz="4400" dirty="0" smtClean="0"/>
              <a:t>Lecture </a:t>
            </a:r>
            <a:r>
              <a:rPr lang="en-US" sz="4400" dirty="0" smtClean="0"/>
              <a:t>3 </a:t>
            </a:r>
            <a:r>
              <a:rPr lang="en-US" sz="4400" dirty="0" smtClean="0"/>
              <a:t>:Particle candidates for dark matter</a:t>
            </a:r>
            <a:endParaRPr lang="en-US" sz="4400" dirty="0"/>
          </a:p>
        </p:txBody>
      </p:sp>
      <p:sp>
        <p:nvSpPr>
          <p:cNvPr id="3" name="Subtitle 2"/>
          <p:cNvSpPr>
            <a:spLocks noGrp="1"/>
          </p:cNvSpPr>
          <p:nvPr>
            <p:ph type="subTitle" idx="1"/>
          </p:nvPr>
        </p:nvSpPr>
        <p:spPr>
          <a:xfrm>
            <a:off x="1040226" y="1534967"/>
            <a:ext cx="6480048" cy="1752600"/>
          </a:xfrm>
        </p:spPr>
        <p:txBody>
          <a:bodyPr/>
          <a:lstStyle/>
          <a:p>
            <a:r>
              <a:rPr lang="en-US" sz="3000" i="1" dirty="0" smtClean="0">
                <a:solidFill>
                  <a:schemeClr val="accent1">
                    <a:lumMod val="60000"/>
                    <a:lumOff val="40000"/>
                  </a:schemeClr>
                </a:solidFill>
              </a:rPr>
              <a:t>Dan Hooper </a:t>
            </a:r>
            <a:r>
              <a:rPr lang="en-US" sz="2200" i="1" dirty="0" smtClean="0">
                <a:solidFill>
                  <a:schemeClr val="accent1">
                    <a:lumMod val="60000"/>
                    <a:lumOff val="40000"/>
                  </a:schemeClr>
                </a:solidFill>
              </a:rPr>
              <a:t>- </a:t>
            </a:r>
            <a:r>
              <a:rPr lang="en-US" sz="2200" i="1" dirty="0" err="1" smtClean="0">
                <a:solidFill>
                  <a:schemeClr val="accent1">
                    <a:lumMod val="60000"/>
                    <a:lumOff val="40000"/>
                  </a:schemeClr>
                </a:solidFill>
              </a:rPr>
              <a:t>Fermilab</a:t>
            </a:r>
            <a:r>
              <a:rPr lang="en-US" sz="2200" i="1" dirty="0" smtClean="0">
                <a:solidFill>
                  <a:schemeClr val="accent1">
                    <a:lumMod val="60000"/>
                    <a:lumOff val="40000"/>
                  </a:schemeClr>
                </a:solidFill>
              </a:rPr>
              <a:t>/University of Chicago</a:t>
            </a:r>
          </a:p>
          <a:p>
            <a:r>
              <a:rPr lang="en-US" sz="2200" i="1" dirty="0" err="1" smtClean="0">
                <a:solidFill>
                  <a:schemeClr val="accent1">
                    <a:lumMod val="60000"/>
                    <a:lumOff val="40000"/>
                  </a:schemeClr>
                </a:solidFill>
              </a:rPr>
              <a:t>Supersymmetry</a:t>
            </a:r>
            <a:r>
              <a:rPr lang="en-US" sz="2200" i="1" dirty="0" smtClean="0">
                <a:solidFill>
                  <a:schemeClr val="accent1">
                    <a:lumMod val="60000"/>
                    <a:lumOff val="40000"/>
                  </a:schemeClr>
                </a:solidFill>
              </a:rPr>
              <a:t> or not, what is the </a:t>
            </a:r>
            <a:r>
              <a:rPr lang="en-US" sz="2200" i="1" dirty="0" err="1" smtClean="0">
                <a:solidFill>
                  <a:schemeClr val="accent1">
                    <a:lumMod val="60000"/>
                    <a:lumOff val="40000"/>
                  </a:schemeClr>
                </a:solidFill>
              </a:rPr>
              <a:t>evidence?Copenhagen</a:t>
            </a:r>
            <a:endParaRPr lang="en-US" sz="2200" i="1" dirty="0" smtClean="0">
              <a:solidFill>
                <a:schemeClr val="accent1">
                  <a:lumMod val="60000"/>
                  <a:lumOff val="40000"/>
                </a:schemeClr>
              </a:solidFill>
            </a:endParaRPr>
          </a:p>
          <a:p>
            <a:r>
              <a:rPr lang="en-US" sz="2200" i="1" dirty="0" smtClean="0">
                <a:solidFill>
                  <a:schemeClr val="accent1">
                    <a:lumMod val="60000"/>
                    <a:lumOff val="40000"/>
                  </a:schemeClr>
                </a:solidFill>
              </a:rPr>
              <a:t>October, 2013</a:t>
            </a:r>
            <a:endParaRPr lang="en-US" sz="2200" i="1" dirty="0">
              <a:solidFill>
                <a:schemeClr val="accent1">
                  <a:lumMod val="60000"/>
                  <a:lumOff val="40000"/>
                </a:schemeClr>
              </a:solidFill>
            </a:endParaRPr>
          </a:p>
        </p:txBody>
      </p:sp>
    </p:spTree>
    <p:extLst>
      <p:ext uri="{BB962C8B-B14F-4D97-AF65-F5344CB8AC3E}">
        <p14:creationId xmlns:p14="http://schemas.microsoft.com/office/powerpoint/2010/main" val="17920640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6343"/>
            <a:ext cx="8831547" cy="1143000"/>
          </a:xfrm>
        </p:spPr>
        <p:txBody>
          <a:bodyPr>
            <a:noAutofit/>
          </a:bodyPr>
          <a:lstStyle/>
          <a:p>
            <a:pPr algn="ctr"/>
            <a:r>
              <a:rPr lang="en-US" sz="3600" dirty="0" smtClean="0">
                <a:solidFill>
                  <a:schemeClr val="tx2"/>
                </a:solidFill>
              </a:rPr>
              <a:t>Non-WIMP Dark Matter Candidates I: </a:t>
            </a:r>
            <a:r>
              <a:rPr lang="en-US" sz="3600" dirty="0" err="1" smtClean="0">
                <a:solidFill>
                  <a:schemeClr val="tx2"/>
                </a:solidFill>
              </a:rPr>
              <a:t>Axions</a:t>
            </a:r>
            <a:endParaRPr lang="en-US" sz="3600" dirty="0">
              <a:solidFill>
                <a:schemeClr val="tx2"/>
              </a:solidFill>
            </a:endParaRPr>
          </a:p>
        </p:txBody>
      </p:sp>
      <p:sp>
        <p:nvSpPr>
          <p:cNvPr id="3" name="Content Placeholder 2"/>
          <p:cNvSpPr>
            <a:spLocks noGrp="1"/>
          </p:cNvSpPr>
          <p:nvPr>
            <p:ph idx="1"/>
          </p:nvPr>
        </p:nvSpPr>
        <p:spPr>
          <a:xfrm>
            <a:off x="82557" y="1279468"/>
            <a:ext cx="8565542" cy="5272197"/>
          </a:xfrm>
        </p:spPr>
        <p:txBody>
          <a:bodyPr>
            <a:normAutofit/>
          </a:bodyPr>
          <a:lstStyle/>
          <a:p>
            <a:r>
              <a:rPr lang="en-US" sz="2000" dirty="0" smtClean="0">
                <a:solidFill>
                  <a:schemeClr val="tx2"/>
                </a:solidFill>
              </a:rPr>
              <a:t>Motivated by observation that the neutron’s electric dipole moment is small (consistent with zero) </a:t>
            </a:r>
          </a:p>
          <a:p>
            <a:r>
              <a:rPr lang="en-US" sz="2000" dirty="0" smtClean="0">
                <a:solidFill>
                  <a:schemeClr val="tx2"/>
                </a:solidFill>
              </a:rPr>
              <a:t>In other words, although the SM violates parity and charge-parity, QCD does not – requires that </a:t>
            </a:r>
            <a:r>
              <a:rPr lang="en-US" sz="2000" dirty="0" err="1" smtClean="0">
                <a:solidFill>
                  <a:schemeClr val="tx2"/>
                </a:solidFill>
              </a:rPr>
              <a:t>θ</a:t>
            </a:r>
            <a:r>
              <a:rPr lang="en-US" sz="2000" baseline="-25000" dirty="0" err="1" smtClean="0">
                <a:solidFill>
                  <a:schemeClr val="tx2"/>
                </a:solidFill>
              </a:rPr>
              <a:t>QCD</a:t>
            </a:r>
            <a:r>
              <a:rPr lang="en-US" sz="2000" baseline="-25000" dirty="0" smtClean="0">
                <a:solidFill>
                  <a:schemeClr val="tx2"/>
                </a:solidFill>
              </a:rPr>
              <a:t> </a:t>
            </a:r>
            <a:r>
              <a:rPr lang="en-US" sz="2000" dirty="0" smtClean="0">
                <a:solidFill>
                  <a:schemeClr val="tx2"/>
                </a:solidFill>
              </a:rPr>
              <a:t>&lt; 10</a:t>
            </a:r>
            <a:r>
              <a:rPr lang="en-US" sz="2000" baseline="30000" dirty="0" smtClean="0">
                <a:solidFill>
                  <a:schemeClr val="tx2"/>
                </a:solidFill>
              </a:rPr>
              <a:t>-9</a:t>
            </a:r>
            <a:r>
              <a:rPr lang="en-US" sz="2000" dirty="0" smtClean="0">
                <a:solidFill>
                  <a:schemeClr val="tx2"/>
                </a:solidFill>
              </a:rPr>
              <a:t> </a:t>
            </a:r>
          </a:p>
          <a:p>
            <a:r>
              <a:rPr lang="en-US" sz="2000" dirty="0" smtClean="0">
                <a:solidFill>
                  <a:schemeClr val="tx2"/>
                </a:solidFill>
              </a:rPr>
              <a:t>In 1977, </a:t>
            </a:r>
            <a:r>
              <a:rPr lang="en-US" sz="2000" dirty="0" err="1" smtClean="0">
                <a:solidFill>
                  <a:schemeClr val="tx2"/>
                </a:solidFill>
              </a:rPr>
              <a:t>Peccei</a:t>
            </a:r>
            <a:r>
              <a:rPr lang="en-US" sz="2000" dirty="0" smtClean="0">
                <a:solidFill>
                  <a:schemeClr val="tx2"/>
                </a:solidFill>
              </a:rPr>
              <a:t> and Quinn proposed a dynamical solution to this “strong CP problem”, a new broken U(1) </a:t>
            </a:r>
            <a:r>
              <a:rPr lang="en-US" sz="2000" dirty="0">
                <a:solidFill>
                  <a:schemeClr val="tx2"/>
                </a:solidFill>
              </a:rPr>
              <a:t>– drives </a:t>
            </a:r>
            <a:r>
              <a:rPr lang="en-US" sz="2000" dirty="0" err="1" smtClean="0">
                <a:solidFill>
                  <a:schemeClr val="tx2"/>
                </a:solidFill>
              </a:rPr>
              <a:t>θ</a:t>
            </a:r>
            <a:r>
              <a:rPr lang="en-US" sz="2000" baseline="-25000" dirty="0" err="1" smtClean="0">
                <a:solidFill>
                  <a:schemeClr val="tx2"/>
                </a:solidFill>
              </a:rPr>
              <a:t>QCD</a:t>
            </a:r>
            <a:r>
              <a:rPr lang="en-US" sz="2000" dirty="0" smtClean="0">
                <a:solidFill>
                  <a:schemeClr val="tx2"/>
                </a:solidFill>
              </a:rPr>
              <a:t> to zero</a:t>
            </a:r>
          </a:p>
          <a:p>
            <a:r>
              <a:rPr lang="en-US" sz="2000" dirty="0" smtClean="0">
                <a:solidFill>
                  <a:schemeClr val="tx2"/>
                </a:solidFill>
              </a:rPr>
              <a:t>Shortly thereafter, </a:t>
            </a:r>
            <a:r>
              <a:rPr lang="en-US" sz="2000" dirty="0" err="1" smtClean="0">
                <a:solidFill>
                  <a:schemeClr val="tx2"/>
                </a:solidFill>
              </a:rPr>
              <a:t>Wilczek</a:t>
            </a:r>
            <a:r>
              <a:rPr lang="en-US" sz="2000" dirty="0" smtClean="0">
                <a:solidFill>
                  <a:schemeClr val="tx2"/>
                </a:solidFill>
              </a:rPr>
              <a:t> and Weinberg pointed out that this solution also predicts the existence of a new extremely weakly interacting </a:t>
            </a:r>
            <a:r>
              <a:rPr lang="en-US" sz="2000" dirty="0" err="1" smtClean="0">
                <a:solidFill>
                  <a:schemeClr val="tx2"/>
                </a:solidFill>
              </a:rPr>
              <a:t>pseudoscalar</a:t>
            </a:r>
            <a:r>
              <a:rPr lang="en-US" sz="2000" dirty="0" smtClean="0">
                <a:solidFill>
                  <a:schemeClr val="tx2"/>
                </a:solidFill>
              </a:rPr>
              <a:t>, the </a:t>
            </a:r>
            <a:r>
              <a:rPr lang="en-US" sz="2000" dirty="0" err="1" smtClean="0">
                <a:solidFill>
                  <a:schemeClr val="tx2"/>
                </a:solidFill>
              </a:rPr>
              <a:t>axion</a:t>
            </a:r>
            <a:endParaRPr lang="en-US" sz="2000" dirty="0" smtClean="0">
              <a:solidFill>
                <a:schemeClr val="tx2"/>
              </a:solidFill>
            </a:endParaRPr>
          </a:p>
          <a:p>
            <a:pPr marL="36576" indent="0">
              <a:buNone/>
            </a:pPr>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Tree>
    <p:extLst>
      <p:ext uri="{BB962C8B-B14F-4D97-AF65-F5344CB8AC3E}">
        <p14:creationId xmlns:p14="http://schemas.microsoft.com/office/powerpoint/2010/main" val="655729992"/>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359166797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r>
              <a:rPr lang="en-US" sz="1900" dirty="0" smtClean="0">
                <a:solidFill>
                  <a:schemeClr val="tx2"/>
                </a:solidFill>
                <a:sym typeface="Symbol" charset="0"/>
              </a:rPr>
              <a:t>Very difficult to explain with known astrophysics </a:t>
            </a:r>
            <a:r>
              <a:rPr lang="en-US" sz="1700" dirty="0" smtClean="0">
                <a:solidFill>
                  <a:schemeClr val="tx2"/>
                </a:solidFill>
                <a:sym typeface="Symbol" charset="0"/>
              </a:rPr>
              <a:t>(attempts such as broken power law backgrounds, and pulsar wind nebulae have significant challenges)</a:t>
            </a:r>
            <a:endParaRPr lang="en-US" sz="1700" dirty="0">
              <a:solidFill>
                <a:schemeClr val="tx2"/>
              </a:solidFill>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r>
              <a:rPr lang="en-US" sz="1900" dirty="0" smtClean="0">
                <a:solidFill>
                  <a:schemeClr val="tx2"/>
                </a:solidFill>
                <a:sym typeface="Symbol" charset="0"/>
              </a:rPr>
              <a:t>Very difficult to explain with particle physics – need a very large cross section to the photon line, while also suppressing annihilations to other final states</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182404373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r>
              <a:rPr lang="en-US" sz="1900" dirty="0" smtClean="0">
                <a:solidFill>
                  <a:schemeClr val="tx2"/>
                </a:solidFill>
                <a:sym typeface="Symbol" charset="0"/>
              </a:rPr>
              <a:t>Very difficult to explain with known astrophysics </a:t>
            </a:r>
            <a:r>
              <a:rPr lang="en-US" sz="1700" dirty="0" smtClean="0">
                <a:solidFill>
                  <a:schemeClr val="tx2"/>
                </a:solidFill>
                <a:sym typeface="Symbol" charset="0"/>
              </a:rPr>
              <a:t>(attempts such as broken power law backgrounds, and pulsar wind nebulae have significant challenges)</a:t>
            </a:r>
          </a:p>
          <a:p>
            <a:r>
              <a:rPr lang="en-US" sz="1900" dirty="0" smtClean="0">
                <a:solidFill>
                  <a:schemeClr val="tx2"/>
                </a:solidFill>
                <a:sym typeface="Symbol" charset="0"/>
              </a:rPr>
              <a:t>Hints present from Galaxy Clusters</a:t>
            </a:r>
            <a:endParaRPr lang="en-US" sz="1900" dirty="0">
              <a:solidFill>
                <a:schemeClr val="tx2"/>
              </a:solidFill>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r>
              <a:rPr lang="en-US" sz="1900" dirty="0" smtClean="0">
                <a:solidFill>
                  <a:schemeClr val="tx2"/>
                </a:solidFill>
                <a:sym typeface="Symbol" charset="0"/>
              </a:rPr>
              <a:t>Very difficult to explain with particle physics – need a very large cross section to the photon line, while also suppressing annihilations to other final states</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128177483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r>
              <a:rPr lang="en-US" sz="1900" dirty="0" smtClean="0">
                <a:solidFill>
                  <a:schemeClr val="tx2"/>
                </a:solidFill>
                <a:sym typeface="Symbol" charset="0"/>
              </a:rPr>
              <a:t>Appears most bright near the Galactic Center; overall structure looks consistent to that expected from dark matter annihilations</a:t>
            </a:r>
          </a:p>
          <a:p>
            <a:r>
              <a:rPr lang="en-US" sz="1900" dirty="0" smtClean="0">
                <a:solidFill>
                  <a:schemeClr val="tx2"/>
                </a:solidFill>
                <a:sym typeface="Symbol" charset="0"/>
              </a:rPr>
              <a:t>Very difficult to explain with known astrophysics </a:t>
            </a:r>
            <a:r>
              <a:rPr lang="en-US" sz="1700" dirty="0" smtClean="0">
                <a:solidFill>
                  <a:schemeClr val="tx2"/>
                </a:solidFill>
                <a:sym typeface="Symbol" charset="0"/>
              </a:rPr>
              <a:t>(attempts such as broken power law backgrounds, and pulsar wind nebulae have significant challenges)</a:t>
            </a:r>
          </a:p>
          <a:p>
            <a:r>
              <a:rPr lang="en-US" sz="1900" dirty="0">
                <a:solidFill>
                  <a:schemeClr val="tx2"/>
                </a:solidFill>
                <a:sym typeface="Symbol" charset="0"/>
              </a:rPr>
              <a:t>Hints present from Galaxy Clusters</a:t>
            </a:r>
          </a:p>
          <a:p>
            <a:endParaRPr lang="en-US" sz="1700" dirty="0">
              <a:solidFill>
                <a:schemeClr val="tx2"/>
              </a:solidFill>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r>
              <a:rPr lang="en-US" sz="1900" dirty="0" smtClean="0">
                <a:solidFill>
                  <a:schemeClr val="tx2"/>
                </a:solidFill>
                <a:sym typeface="Symbol" charset="0"/>
              </a:rPr>
              <a:t>Peak brightness is about 200 pc (~1.5°) from Galactic Center (with fairly high significance) </a:t>
            </a:r>
          </a:p>
          <a:p>
            <a:r>
              <a:rPr lang="en-US" sz="1900" dirty="0" smtClean="0">
                <a:solidFill>
                  <a:schemeClr val="tx2"/>
                </a:solidFill>
                <a:sym typeface="Symbol" charset="0"/>
              </a:rPr>
              <a:t>Very difficult to explain with particle physics – need a very large cross section to the photon line, while also suppressing annihilations to other final states</a:t>
            </a:r>
          </a:p>
          <a:p>
            <a:r>
              <a:rPr lang="en-US" sz="1900" dirty="0" smtClean="0">
                <a:solidFill>
                  <a:schemeClr val="tx2"/>
                </a:solidFill>
                <a:sym typeface="Symbol" charset="0"/>
              </a:rPr>
              <a:t>Signs of a similar line appear in events associated with the Earth’s albedo (“limb” photons) – signs of a systematic error in energy reconstruction?</a:t>
            </a:r>
          </a:p>
          <a:p>
            <a:pPr marL="36576" indent="0">
              <a:buNone/>
            </a:pPr>
            <a:r>
              <a:rPr lang="en-US" sz="1900" dirty="0" smtClean="0">
                <a:solidFill>
                  <a:schemeClr val="tx2"/>
                </a:solidFill>
                <a:latin typeface="Wingdings"/>
                <a:ea typeface="Wingdings"/>
                <a:cs typeface="Wingdings"/>
                <a:sym typeface="Wingdings"/>
              </a:rPr>
              <a:t></a:t>
            </a:r>
            <a:r>
              <a:rPr lang="en-US" sz="1900" dirty="0">
                <a:solidFill>
                  <a:schemeClr val="tx2"/>
                </a:solidFill>
                <a:sym typeface="Symbol" charset="0"/>
              </a:rPr>
              <a:t> </a:t>
            </a:r>
            <a:r>
              <a:rPr lang="en-US" sz="1900" dirty="0" smtClean="0">
                <a:solidFill>
                  <a:schemeClr val="tx2"/>
                </a:solidFill>
                <a:sym typeface="Symbol" charset="0"/>
              </a:rPr>
              <a:t>HESS-II should be able to settle</a:t>
            </a: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313561525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with Microwave and Radio Telescopes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Electrons/positrons produced in dark matter annihilations lose energy via synchrotron emission, producing signals at radio/microwave wavelengths</a:t>
            </a:r>
          </a:p>
          <a:p>
            <a:r>
              <a:rPr lang="en-US" sz="2000" dirty="0" smtClean="0">
                <a:solidFill>
                  <a:schemeClr val="tx2"/>
                </a:solidFill>
              </a:rPr>
              <a:t>In 2004, Doug </a:t>
            </a:r>
            <a:r>
              <a:rPr lang="en-US" sz="2000" dirty="0" err="1" smtClean="0">
                <a:solidFill>
                  <a:schemeClr val="tx2"/>
                </a:solidFill>
              </a:rPr>
              <a:t>Finkbeiner</a:t>
            </a:r>
            <a:r>
              <a:rPr lang="en-US" sz="2000" dirty="0" smtClean="0">
                <a:solidFill>
                  <a:schemeClr val="tx2"/>
                </a:solidFill>
              </a:rPr>
              <a:t> discovered an excess of hard synchrotron emission around the Inner Galaxy in WMAP data</a:t>
            </a:r>
          </a:p>
          <a:p>
            <a:r>
              <a:rPr lang="en-US" sz="2000" dirty="0" smtClean="0">
                <a:solidFill>
                  <a:schemeClr val="tx2"/>
                </a:solidFill>
              </a:rPr>
              <a:t>Very recently, the Planck collaboration has “unambiguously” confirmed the presence of this synchrotron haze</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920" y="970710"/>
            <a:ext cx="3143250" cy="19288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 descr="PIA15228_ip.jpg"/>
          <p:cNvPicPr>
            <a:picLocks noChangeAspect="1"/>
          </p:cNvPicPr>
          <p:nvPr/>
        </p:nvPicPr>
        <p:blipFill rotWithShape="1">
          <a:blip r:embed="rId3">
            <a:extLst>
              <a:ext uri="{28A0092B-C50C-407E-A947-70E740481C1C}">
                <a14:useLocalDpi xmlns:a14="http://schemas.microsoft.com/office/drawing/2010/main" val="0"/>
              </a:ext>
            </a:extLst>
          </a:blip>
          <a:srcRect t="13390" b="15119"/>
          <a:stretch/>
        </p:blipFill>
        <p:spPr bwMode="auto">
          <a:xfrm>
            <a:off x="5464058" y="3682999"/>
            <a:ext cx="3429000" cy="183857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5" name="Text Box 8"/>
          <p:cNvSpPr txBox="1">
            <a:spLocks noChangeArrowheads="1"/>
          </p:cNvSpPr>
          <p:nvPr/>
        </p:nvSpPr>
        <p:spPr bwMode="auto">
          <a:xfrm>
            <a:off x="6231920" y="2899522"/>
            <a:ext cx="1935162"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rgbClr val="D4D2D0"/>
                </a:solidFill>
              </a:rPr>
              <a:t>WMAP (22 GHz)</a:t>
            </a:r>
          </a:p>
        </p:txBody>
      </p:sp>
      <p:sp>
        <p:nvSpPr>
          <p:cNvPr id="16" name="Text Box 9"/>
          <p:cNvSpPr txBox="1">
            <a:spLocks noChangeArrowheads="1"/>
          </p:cNvSpPr>
          <p:nvPr/>
        </p:nvSpPr>
        <p:spPr bwMode="auto">
          <a:xfrm>
            <a:off x="5326921" y="6072308"/>
            <a:ext cx="3889375" cy="77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err="1"/>
              <a:t>Finkbeiner</a:t>
            </a:r>
            <a:r>
              <a:rPr lang="en-US" sz="1500" dirty="0"/>
              <a:t>, </a:t>
            </a:r>
            <a:r>
              <a:rPr lang="en-US" sz="1500" dirty="0" err="1"/>
              <a:t>astro-ph</a:t>
            </a:r>
            <a:r>
              <a:rPr lang="en-US" sz="1500" dirty="0"/>
              <a:t>/0409027; </a:t>
            </a:r>
          </a:p>
          <a:p>
            <a:r>
              <a:rPr lang="en-US" sz="1500" dirty="0"/>
              <a:t>Hooper, </a:t>
            </a:r>
            <a:r>
              <a:rPr lang="en-US" sz="1500" dirty="0" err="1"/>
              <a:t>Finkbeiner</a:t>
            </a:r>
            <a:r>
              <a:rPr lang="en-US" sz="1500" dirty="0"/>
              <a:t>, </a:t>
            </a:r>
            <a:r>
              <a:rPr lang="en-US" sz="1500" dirty="0" err="1"/>
              <a:t>Dobler</a:t>
            </a:r>
            <a:r>
              <a:rPr lang="en-US" sz="1500" dirty="0"/>
              <a:t>, PRD (2007); </a:t>
            </a:r>
            <a:r>
              <a:rPr lang="en-US" sz="1500" dirty="0" err="1"/>
              <a:t>Dobler</a:t>
            </a:r>
            <a:r>
              <a:rPr lang="en-US" sz="1500" dirty="0"/>
              <a:t>, </a:t>
            </a:r>
            <a:r>
              <a:rPr lang="en-US" sz="1500" dirty="0" err="1"/>
              <a:t>Finkbeiner</a:t>
            </a:r>
            <a:r>
              <a:rPr lang="en-US" sz="1500" dirty="0"/>
              <a:t>, </a:t>
            </a:r>
            <a:r>
              <a:rPr lang="en-US" sz="1500" dirty="0" err="1"/>
              <a:t>ApJ</a:t>
            </a:r>
            <a:r>
              <a:rPr lang="en-US" sz="1500" dirty="0"/>
              <a:t> (2008)</a:t>
            </a:r>
          </a:p>
        </p:txBody>
      </p:sp>
      <p:sp>
        <p:nvSpPr>
          <p:cNvPr id="21" name="Text Box 8"/>
          <p:cNvSpPr txBox="1">
            <a:spLocks noChangeArrowheads="1"/>
          </p:cNvSpPr>
          <p:nvPr/>
        </p:nvSpPr>
        <p:spPr bwMode="auto">
          <a:xfrm>
            <a:off x="5881082" y="5521572"/>
            <a:ext cx="25146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chemeClr val="tx2"/>
                </a:solidFill>
              </a:rPr>
              <a:t>Planck (30 and 44 GHz)</a:t>
            </a:r>
          </a:p>
        </p:txBody>
      </p:sp>
    </p:spTree>
    <p:extLst>
      <p:ext uri="{BB962C8B-B14F-4D97-AF65-F5344CB8AC3E}">
        <p14:creationId xmlns:p14="http://schemas.microsoft.com/office/powerpoint/2010/main" val="15659835"/>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132933"/>
            <a:ext cx="5104902" cy="5412459"/>
          </a:xfrm>
        </p:spPr>
        <p:txBody>
          <a:bodyPr>
            <a:normAutofit/>
          </a:bodyPr>
          <a:lstStyle/>
          <a:p>
            <a:r>
              <a:rPr lang="en-US" sz="2000" dirty="0" smtClean="0">
                <a:solidFill>
                  <a:schemeClr val="tx2"/>
                </a:solidFill>
              </a:rPr>
              <a:t>WIMP annihilations are generally predicted to produce equal quantities of matter and antimatter</a:t>
            </a:r>
          </a:p>
          <a:p>
            <a:r>
              <a:rPr lang="en-US" sz="2000" dirty="0" smtClean="0">
                <a:solidFill>
                  <a:schemeClr val="tx2"/>
                </a:solidFill>
              </a:rPr>
              <a:t>A large flux of antimatter in the cosmic ray spectrum could be indicative of a contribution from dark matter</a:t>
            </a:r>
          </a:p>
          <a:p>
            <a:r>
              <a:rPr lang="en-US" sz="2000" dirty="0" smtClean="0">
                <a:solidFill>
                  <a:schemeClr val="tx2"/>
                </a:solidFill>
              </a:rPr>
              <a:t>The PAMELA Collaboration’s measurement of the cosmic ray positron fraction got many of us       very excited for this reason</a:t>
            </a:r>
          </a:p>
          <a:p>
            <a:r>
              <a:rPr lang="en-US" sz="2000" dirty="0" smtClean="0">
                <a:solidFill>
                  <a:schemeClr val="tx2"/>
                </a:solidFill>
              </a:rPr>
              <a:t>Excess positrons now appear likely     to originate from astrophysical        sources (pulsars?), although            </a:t>
            </a:r>
            <a:r>
              <a:rPr lang="en-US" sz="2000" dirty="0" err="1" smtClean="0">
                <a:solidFill>
                  <a:schemeClr val="tx2"/>
                </a:solidFill>
              </a:rPr>
              <a:t>TeV</a:t>
            </a:r>
            <a:r>
              <a:rPr lang="en-US" sz="2000" dirty="0" smtClean="0">
                <a:solidFill>
                  <a:schemeClr val="tx2"/>
                </a:solidFill>
              </a:rPr>
              <a:t>-scale dark force models remain     a viable possibility                            </a:t>
            </a:r>
            <a:r>
              <a:rPr lang="en-US" sz="1700" dirty="0" smtClean="0">
                <a:solidFill>
                  <a:schemeClr val="tx2"/>
                </a:solidFill>
              </a:rPr>
              <a:t>(</a:t>
            </a:r>
            <a:r>
              <a:rPr lang="en-US" sz="1700" dirty="0" err="1" smtClean="0">
                <a:solidFill>
                  <a:schemeClr val="tx2"/>
                </a:solidFill>
              </a:rPr>
              <a:t>Arkani-Hamed</a:t>
            </a:r>
            <a:r>
              <a:rPr lang="en-US" sz="1700" dirty="0" smtClean="0">
                <a:solidFill>
                  <a:schemeClr val="tx2"/>
                </a:solidFill>
              </a:rPr>
              <a:t>, </a:t>
            </a:r>
            <a:r>
              <a:rPr lang="en-US" sz="1700" dirty="0" err="1" smtClean="0">
                <a:solidFill>
                  <a:schemeClr val="tx2"/>
                </a:solidFill>
              </a:rPr>
              <a:t>Finkbeiner</a:t>
            </a:r>
            <a:r>
              <a:rPr lang="en-US" sz="1700" dirty="0" smtClean="0">
                <a:solidFill>
                  <a:schemeClr val="tx2"/>
                </a:solidFill>
              </a:rPr>
              <a:t>, </a:t>
            </a:r>
            <a:r>
              <a:rPr lang="en-US" sz="1700" dirty="0" err="1" smtClean="0">
                <a:solidFill>
                  <a:schemeClr val="tx2"/>
                </a:solidFill>
              </a:rPr>
              <a:t>Slayter</a:t>
            </a:r>
            <a:r>
              <a:rPr lang="en-US" sz="1700" dirty="0" smtClean="0">
                <a:solidFill>
                  <a:schemeClr val="tx2"/>
                </a:solidFill>
              </a:rPr>
              <a:t>,        Weiner, PRD, arXiv:0810.0713)</a:t>
            </a:r>
            <a:endParaRPr lang="en-US" sz="22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3" name="Picture 12" descr="propa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703" y="4210538"/>
            <a:ext cx="4022348" cy="2140648"/>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150" y="1377496"/>
            <a:ext cx="3275623" cy="258594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264813252"/>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AMS-02 was deployed on the International Space Station last year </a:t>
            </a:r>
          </a:p>
          <a:p>
            <a:r>
              <a:rPr lang="en-US" sz="2000" dirty="0" smtClean="0">
                <a:solidFill>
                  <a:schemeClr val="tx2"/>
                </a:solidFill>
              </a:rPr>
              <a:t>With ~10</a:t>
            </a:r>
            <a:r>
              <a:rPr lang="en-US" sz="2000" baseline="30000" dirty="0" smtClean="0">
                <a:solidFill>
                  <a:schemeClr val="tx2"/>
                </a:solidFill>
              </a:rPr>
              <a:t>2</a:t>
            </a:r>
            <a:r>
              <a:rPr lang="en-US" sz="2000" dirty="0" smtClean="0">
                <a:solidFill>
                  <a:schemeClr val="tx2"/>
                </a:solidFill>
              </a:rPr>
              <a:t> times greater acceptance than PAMELA, and significantly better ability to distinguish between electrons, positrons, protons, antiprotons and various species of nuclei, AMS represents a major leap forward</a:t>
            </a:r>
          </a:p>
          <a:p>
            <a:r>
              <a:rPr lang="en-US" sz="2000" dirty="0" smtClean="0">
                <a:solidFill>
                  <a:schemeClr val="tx2"/>
                </a:solidFill>
              </a:rPr>
              <a:t>Anti-proton channel expected to be sensitive to WIMPs up to ~500 </a:t>
            </a:r>
            <a:r>
              <a:rPr lang="en-US" sz="2000" dirty="0" err="1">
                <a:solidFill>
                  <a:schemeClr val="tx2"/>
                </a:solidFill>
              </a:rPr>
              <a:t>G</a:t>
            </a:r>
            <a:r>
              <a:rPr lang="en-US" sz="2000" dirty="0" err="1" smtClean="0">
                <a:solidFill>
                  <a:schemeClr val="tx2"/>
                </a:solidFill>
              </a:rPr>
              <a:t>eV</a:t>
            </a:r>
            <a:r>
              <a:rPr lang="en-US" sz="2000" dirty="0" smtClean="0">
                <a:solidFill>
                  <a:schemeClr val="tx2"/>
                </a:solidFill>
              </a:rPr>
              <a:t> (assuming the naïve thermal cross section) – similar reach to Fermi</a:t>
            </a:r>
            <a:endParaRPr lang="en-US" sz="2000" dirty="0">
              <a:solidFill>
                <a:schemeClr val="tx2"/>
              </a:solidFill>
            </a:endParaRP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 </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7" name="Picture 16" descr="AMS"/>
          <p:cNvPicPr>
            <a:picLocks noChangeAspect="1" noChangeArrowheads="1"/>
          </p:cNvPicPr>
          <p:nvPr/>
        </p:nvPicPr>
        <p:blipFill>
          <a:blip r:embed="rId2">
            <a:extLst>
              <a:ext uri="{28A0092B-C50C-407E-A947-70E740481C1C}">
                <a14:useLocalDpi xmlns:a14="http://schemas.microsoft.com/office/drawing/2010/main" val="0"/>
              </a:ext>
            </a:extLst>
          </a:blip>
          <a:srcRect l="16676" t="17445" r="17291" b="6854"/>
          <a:stretch>
            <a:fillRect/>
          </a:stretch>
        </p:blipFill>
        <p:spPr bwMode="auto">
          <a:xfrm>
            <a:off x="5146892" y="1568784"/>
            <a:ext cx="3596891" cy="231937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70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211085"/>
            <a:ext cx="5104902" cy="5412459"/>
          </a:xfrm>
        </p:spPr>
        <p:txBody>
          <a:bodyPr>
            <a:normAutofit/>
          </a:bodyPr>
          <a:lstStyle/>
          <a:p>
            <a:r>
              <a:rPr lang="en-US" sz="2000" dirty="0" smtClean="0">
                <a:solidFill>
                  <a:schemeClr val="tx2"/>
                </a:solidFill>
              </a:rPr>
              <a:t>WIMP annihilations are generally predicted to produce equal quantities of matter and antimatter</a:t>
            </a:r>
          </a:p>
          <a:p>
            <a:r>
              <a:rPr lang="en-US" sz="2000" dirty="0" smtClean="0">
                <a:solidFill>
                  <a:schemeClr val="tx2"/>
                </a:solidFill>
              </a:rPr>
              <a:t>A large flux of antimatter in the cosmic ray spectrum could be indicative of a contribution from dark matter</a:t>
            </a:r>
          </a:p>
          <a:p>
            <a:r>
              <a:rPr lang="en-US" sz="2000" dirty="0" smtClean="0">
                <a:solidFill>
                  <a:schemeClr val="tx2"/>
                </a:solidFill>
              </a:rPr>
              <a:t>The PAMELA Collaboration’s measurement of the cosmic ray positron fraction got many of us       very excited for this reason</a:t>
            </a:r>
          </a:p>
          <a:p>
            <a:r>
              <a:rPr lang="en-US" sz="2000" dirty="0" smtClean="0">
                <a:solidFill>
                  <a:schemeClr val="tx2"/>
                </a:solidFill>
              </a:rPr>
              <a:t>Excess positrons now appear likely     to originate from astrophysical        sources (pulsars?), although            </a:t>
            </a:r>
            <a:r>
              <a:rPr lang="en-US" sz="2000" dirty="0" err="1" smtClean="0">
                <a:solidFill>
                  <a:schemeClr val="tx2"/>
                </a:solidFill>
              </a:rPr>
              <a:t>TeV</a:t>
            </a:r>
            <a:r>
              <a:rPr lang="en-US" sz="2000" dirty="0" smtClean="0">
                <a:solidFill>
                  <a:schemeClr val="tx2"/>
                </a:solidFill>
              </a:rPr>
              <a:t>-scale dark force models remain     a viable possibility                            </a:t>
            </a:r>
            <a:r>
              <a:rPr lang="en-US" sz="1700" dirty="0" smtClean="0">
                <a:solidFill>
                  <a:schemeClr val="tx2"/>
                </a:solidFill>
              </a:rPr>
              <a:t>(</a:t>
            </a:r>
            <a:r>
              <a:rPr lang="en-US" sz="1700" dirty="0" err="1" smtClean="0">
                <a:solidFill>
                  <a:schemeClr val="tx2"/>
                </a:solidFill>
              </a:rPr>
              <a:t>Arkani-Hamed</a:t>
            </a:r>
            <a:r>
              <a:rPr lang="en-US" sz="1700" dirty="0" smtClean="0">
                <a:solidFill>
                  <a:schemeClr val="tx2"/>
                </a:solidFill>
              </a:rPr>
              <a:t>, </a:t>
            </a:r>
            <a:r>
              <a:rPr lang="en-US" sz="1700" dirty="0" err="1" smtClean="0">
                <a:solidFill>
                  <a:schemeClr val="tx2"/>
                </a:solidFill>
              </a:rPr>
              <a:t>Finkbeiner</a:t>
            </a:r>
            <a:r>
              <a:rPr lang="en-US" sz="1700" dirty="0" smtClean="0">
                <a:solidFill>
                  <a:schemeClr val="tx2"/>
                </a:solidFill>
              </a:rPr>
              <a:t>, </a:t>
            </a:r>
            <a:r>
              <a:rPr lang="en-US" sz="1700" dirty="0" err="1" smtClean="0">
                <a:solidFill>
                  <a:schemeClr val="tx2"/>
                </a:solidFill>
              </a:rPr>
              <a:t>Slayter</a:t>
            </a:r>
            <a:r>
              <a:rPr lang="en-US" sz="1700" dirty="0" smtClean="0">
                <a:solidFill>
                  <a:schemeClr val="tx2"/>
                </a:solidFill>
              </a:rPr>
              <a:t>,        Weiner, PRD, arXiv:0810.0713)</a:t>
            </a:r>
            <a:endParaRPr lang="en-US" sz="22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3" name="Picture 12" descr="propa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703" y="4210538"/>
            <a:ext cx="4022348" cy="2140648"/>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150" y="1377496"/>
            <a:ext cx="3275623" cy="258594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35650485"/>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AMS-02 was deployed on the International Space Station last year </a:t>
            </a:r>
          </a:p>
          <a:p>
            <a:r>
              <a:rPr lang="en-US" sz="2000" dirty="0" smtClean="0">
                <a:solidFill>
                  <a:schemeClr val="tx2"/>
                </a:solidFill>
              </a:rPr>
              <a:t>With ~10</a:t>
            </a:r>
            <a:r>
              <a:rPr lang="en-US" sz="2000" baseline="30000" dirty="0" smtClean="0">
                <a:solidFill>
                  <a:schemeClr val="tx2"/>
                </a:solidFill>
              </a:rPr>
              <a:t>2</a:t>
            </a:r>
            <a:r>
              <a:rPr lang="en-US" sz="2000" dirty="0" smtClean="0">
                <a:solidFill>
                  <a:schemeClr val="tx2"/>
                </a:solidFill>
              </a:rPr>
              <a:t> times greater acceptance than PAMELA, and significantly better ability to distinguish between electrons, positrons, protons, antiprotons and various species of nuclei, AMS represents a major leap forward</a:t>
            </a:r>
          </a:p>
          <a:p>
            <a:r>
              <a:rPr lang="en-US" sz="2000" dirty="0" smtClean="0">
                <a:solidFill>
                  <a:schemeClr val="tx2"/>
                </a:solidFill>
              </a:rPr>
              <a:t>Anti-proton channel expected to be sensitive to WIMPs up to ~500 </a:t>
            </a:r>
            <a:r>
              <a:rPr lang="en-US" sz="2000" dirty="0" err="1">
                <a:solidFill>
                  <a:schemeClr val="tx2"/>
                </a:solidFill>
              </a:rPr>
              <a:t>G</a:t>
            </a:r>
            <a:r>
              <a:rPr lang="en-US" sz="2000" dirty="0" err="1" smtClean="0">
                <a:solidFill>
                  <a:schemeClr val="tx2"/>
                </a:solidFill>
              </a:rPr>
              <a:t>eV</a:t>
            </a:r>
            <a:r>
              <a:rPr lang="en-US" sz="2000" dirty="0" smtClean="0">
                <a:solidFill>
                  <a:schemeClr val="tx2"/>
                </a:solidFill>
              </a:rPr>
              <a:t> (assuming the naïve thermal cross section) – similar reach to Fermi</a:t>
            </a:r>
            <a:endParaRPr lang="en-US" sz="2000" dirty="0">
              <a:solidFill>
                <a:schemeClr val="tx2"/>
              </a:solidFill>
            </a:endParaRP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7" name="Picture 16" descr="AMS"/>
          <p:cNvPicPr>
            <a:picLocks noChangeAspect="1" noChangeArrowheads="1"/>
          </p:cNvPicPr>
          <p:nvPr/>
        </p:nvPicPr>
        <p:blipFill>
          <a:blip r:embed="rId2">
            <a:extLst>
              <a:ext uri="{28A0092B-C50C-407E-A947-70E740481C1C}">
                <a14:useLocalDpi xmlns:a14="http://schemas.microsoft.com/office/drawing/2010/main" val="0"/>
              </a:ext>
            </a:extLst>
          </a:blip>
          <a:srcRect l="16676" t="17445" r="17291" b="6854"/>
          <a:stretch>
            <a:fillRect/>
          </a:stretch>
        </p:blipFill>
        <p:spPr bwMode="auto">
          <a:xfrm>
            <a:off x="5146892" y="1568784"/>
            <a:ext cx="3596891" cy="231937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2872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with Microwave and Radio Telescopes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Electrons/positrons produced in dark matter annihilations lose energy via synchrotron emission, producing signals at radio/microwave wavelengths</a:t>
            </a:r>
          </a:p>
          <a:p>
            <a:r>
              <a:rPr lang="en-US" sz="2000" dirty="0" smtClean="0">
                <a:solidFill>
                  <a:schemeClr val="tx2"/>
                </a:solidFill>
              </a:rPr>
              <a:t>In 2004, Doug </a:t>
            </a:r>
            <a:r>
              <a:rPr lang="en-US" sz="2000" dirty="0" err="1" smtClean="0">
                <a:solidFill>
                  <a:schemeClr val="tx2"/>
                </a:solidFill>
              </a:rPr>
              <a:t>Finkbeiner</a:t>
            </a:r>
            <a:r>
              <a:rPr lang="en-US" sz="2000" dirty="0" smtClean="0">
                <a:solidFill>
                  <a:schemeClr val="tx2"/>
                </a:solidFill>
              </a:rPr>
              <a:t> discovered an excess of hard synchrotron emission around the Inner Galaxy in WMAP data</a:t>
            </a:r>
          </a:p>
          <a:p>
            <a:r>
              <a:rPr lang="en-US" sz="2000" dirty="0" smtClean="0">
                <a:solidFill>
                  <a:schemeClr val="tx2"/>
                </a:solidFill>
              </a:rPr>
              <a:t>Very recently, the Planck collaboration “unambiguously” confirmed the presence of this synchrotron haze</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920" y="970710"/>
            <a:ext cx="3143250" cy="19288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 descr="PIA15228_ip.jpg"/>
          <p:cNvPicPr>
            <a:picLocks noChangeAspect="1"/>
          </p:cNvPicPr>
          <p:nvPr/>
        </p:nvPicPr>
        <p:blipFill rotWithShape="1">
          <a:blip r:embed="rId3">
            <a:extLst>
              <a:ext uri="{28A0092B-C50C-407E-A947-70E740481C1C}">
                <a14:useLocalDpi xmlns:a14="http://schemas.microsoft.com/office/drawing/2010/main" val="0"/>
              </a:ext>
            </a:extLst>
          </a:blip>
          <a:srcRect t="13390" b="15119"/>
          <a:stretch/>
        </p:blipFill>
        <p:spPr bwMode="auto">
          <a:xfrm>
            <a:off x="5464058" y="3682999"/>
            <a:ext cx="3429000" cy="183857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5" name="Text Box 8"/>
          <p:cNvSpPr txBox="1">
            <a:spLocks noChangeArrowheads="1"/>
          </p:cNvSpPr>
          <p:nvPr/>
        </p:nvSpPr>
        <p:spPr bwMode="auto">
          <a:xfrm>
            <a:off x="6231920" y="2899522"/>
            <a:ext cx="1935162"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rgbClr val="D4D2D0"/>
                </a:solidFill>
              </a:rPr>
              <a:t>WMAP (22 GHz)</a:t>
            </a:r>
          </a:p>
        </p:txBody>
      </p:sp>
      <p:sp>
        <p:nvSpPr>
          <p:cNvPr id="16" name="Text Box 9"/>
          <p:cNvSpPr txBox="1">
            <a:spLocks noChangeArrowheads="1"/>
          </p:cNvSpPr>
          <p:nvPr/>
        </p:nvSpPr>
        <p:spPr bwMode="auto">
          <a:xfrm>
            <a:off x="5326921" y="6072308"/>
            <a:ext cx="3889375" cy="77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err="1"/>
              <a:t>Finkbeiner</a:t>
            </a:r>
            <a:r>
              <a:rPr lang="en-US" sz="1500" dirty="0"/>
              <a:t>, </a:t>
            </a:r>
            <a:r>
              <a:rPr lang="en-US" sz="1500" dirty="0" err="1"/>
              <a:t>astro-ph</a:t>
            </a:r>
            <a:r>
              <a:rPr lang="en-US" sz="1500" dirty="0"/>
              <a:t>/0409027; </a:t>
            </a:r>
          </a:p>
          <a:p>
            <a:r>
              <a:rPr lang="en-US" sz="1500" dirty="0"/>
              <a:t>Hooper, </a:t>
            </a:r>
            <a:r>
              <a:rPr lang="en-US" sz="1500" dirty="0" err="1"/>
              <a:t>Finkbeiner</a:t>
            </a:r>
            <a:r>
              <a:rPr lang="en-US" sz="1500" dirty="0"/>
              <a:t>, </a:t>
            </a:r>
            <a:r>
              <a:rPr lang="en-US" sz="1500" dirty="0" err="1"/>
              <a:t>Dobler</a:t>
            </a:r>
            <a:r>
              <a:rPr lang="en-US" sz="1500" dirty="0"/>
              <a:t>, PRD (2007); </a:t>
            </a:r>
            <a:r>
              <a:rPr lang="en-US" sz="1500" dirty="0" err="1"/>
              <a:t>Dobler</a:t>
            </a:r>
            <a:r>
              <a:rPr lang="en-US" sz="1500" dirty="0"/>
              <a:t>, </a:t>
            </a:r>
            <a:r>
              <a:rPr lang="en-US" sz="1500" dirty="0" err="1"/>
              <a:t>Finkbeiner</a:t>
            </a:r>
            <a:r>
              <a:rPr lang="en-US" sz="1500" dirty="0"/>
              <a:t>, </a:t>
            </a:r>
            <a:r>
              <a:rPr lang="en-US" sz="1500" dirty="0" err="1"/>
              <a:t>ApJ</a:t>
            </a:r>
            <a:r>
              <a:rPr lang="en-US" sz="1500" dirty="0"/>
              <a:t> (2008)</a:t>
            </a:r>
          </a:p>
        </p:txBody>
      </p:sp>
      <p:sp>
        <p:nvSpPr>
          <p:cNvPr id="21" name="Text Box 8"/>
          <p:cNvSpPr txBox="1">
            <a:spLocks noChangeArrowheads="1"/>
          </p:cNvSpPr>
          <p:nvPr/>
        </p:nvSpPr>
        <p:spPr bwMode="auto">
          <a:xfrm>
            <a:off x="5881082" y="5521572"/>
            <a:ext cx="2514600" cy="3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chemeClr val="tx2"/>
                </a:solidFill>
              </a:rPr>
              <a:t>Planck (30 and 44 GHz)</a:t>
            </a:r>
          </a:p>
        </p:txBody>
      </p:sp>
    </p:spTree>
    <p:extLst>
      <p:ext uri="{BB962C8B-B14F-4D97-AF65-F5344CB8AC3E}">
        <p14:creationId xmlns:p14="http://schemas.microsoft.com/office/powerpoint/2010/main" val="16910688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6343"/>
            <a:ext cx="8831547" cy="1143000"/>
          </a:xfrm>
        </p:spPr>
        <p:txBody>
          <a:bodyPr>
            <a:noAutofit/>
          </a:bodyPr>
          <a:lstStyle/>
          <a:p>
            <a:pPr algn="ctr"/>
            <a:r>
              <a:rPr lang="en-US" sz="3600" dirty="0" smtClean="0">
                <a:solidFill>
                  <a:schemeClr val="tx2"/>
                </a:solidFill>
              </a:rPr>
              <a:t>Non-WIMP Dark Matter Candidates I: </a:t>
            </a:r>
            <a:r>
              <a:rPr lang="en-US" sz="3600" dirty="0" err="1" smtClean="0">
                <a:solidFill>
                  <a:schemeClr val="tx2"/>
                </a:solidFill>
              </a:rPr>
              <a:t>Axions</a:t>
            </a:r>
            <a:endParaRPr lang="en-US" sz="3600" dirty="0">
              <a:solidFill>
                <a:schemeClr val="tx2"/>
              </a:solidFill>
            </a:endParaRPr>
          </a:p>
        </p:txBody>
      </p:sp>
      <p:sp>
        <p:nvSpPr>
          <p:cNvPr id="3" name="Content Placeholder 2"/>
          <p:cNvSpPr>
            <a:spLocks noGrp="1"/>
          </p:cNvSpPr>
          <p:nvPr>
            <p:ph idx="1"/>
          </p:nvPr>
        </p:nvSpPr>
        <p:spPr>
          <a:xfrm>
            <a:off x="82558" y="1279468"/>
            <a:ext cx="4460134" cy="5272197"/>
          </a:xfrm>
        </p:spPr>
        <p:txBody>
          <a:bodyPr>
            <a:normAutofit fontScale="92500" lnSpcReduction="10000"/>
          </a:bodyPr>
          <a:lstStyle/>
          <a:p>
            <a:r>
              <a:rPr lang="en-US" sz="2000" dirty="0" smtClean="0">
                <a:solidFill>
                  <a:schemeClr val="tx2"/>
                </a:solidFill>
              </a:rPr>
              <a:t>For masses in the micro- to </a:t>
            </a:r>
            <a:r>
              <a:rPr lang="en-US" sz="2000" dirty="0" err="1" smtClean="0">
                <a:solidFill>
                  <a:schemeClr val="tx2"/>
                </a:solidFill>
              </a:rPr>
              <a:t>milli-eV</a:t>
            </a:r>
            <a:r>
              <a:rPr lang="en-US" sz="2000" dirty="0" smtClean="0">
                <a:solidFill>
                  <a:schemeClr val="tx2"/>
                </a:solidFill>
              </a:rPr>
              <a:t> range, </a:t>
            </a:r>
            <a:r>
              <a:rPr lang="en-US" sz="2000" dirty="0" err="1" smtClean="0">
                <a:solidFill>
                  <a:schemeClr val="tx2"/>
                </a:solidFill>
              </a:rPr>
              <a:t>axions</a:t>
            </a:r>
            <a:r>
              <a:rPr lang="en-US" sz="2000" dirty="0" smtClean="0">
                <a:solidFill>
                  <a:schemeClr val="tx2"/>
                </a:solidFill>
              </a:rPr>
              <a:t> can make up the dark matter (via misalignment production in the early universe) without violating astrophysical or laboratory constraints</a:t>
            </a:r>
          </a:p>
          <a:p>
            <a:r>
              <a:rPr lang="en-US" sz="2000" dirty="0" smtClean="0">
                <a:solidFill>
                  <a:schemeClr val="tx2"/>
                </a:solidFill>
              </a:rPr>
              <a:t>Interactions of such </a:t>
            </a:r>
            <a:r>
              <a:rPr lang="en-US" sz="2000" dirty="0" err="1" smtClean="0">
                <a:solidFill>
                  <a:schemeClr val="tx2"/>
                </a:solidFill>
              </a:rPr>
              <a:t>axions</a:t>
            </a:r>
            <a:r>
              <a:rPr lang="en-US" sz="2000" dirty="0" smtClean="0">
                <a:solidFill>
                  <a:schemeClr val="tx2"/>
                </a:solidFill>
              </a:rPr>
              <a:t> are suppressed by a </a:t>
            </a:r>
            <a:r>
              <a:rPr lang="en-US" sz="2000" dirty="0" err="1" smtClean="0">
                <a:solidFill>
                  <a:schemeClr val="tx2"/>
                </a:solidFill>
              </a:rPr>
              <a:t>Peccei</a:t>
            </a:r>
            <a:r>
              <a:rPr lang="en-US" sz="2000" dirty="0" smtClean="0">
                <a:solidFill>
                  <a:schemeClr val="tx2"/>
                </a:solidFill>
              </a:rPr>
              <a:t>-Quinn scale of ~10</a:t>
            </a:r>
            <a:r>
              <a:rPr lang="en-US" sz="2000" baseline="30000" dirty="0" smtClean="0">
                <a:solidFill>
                  <a:schemeClr val="tx2"/>
                </a:solidFill>
              </a:rPr>
              <a:t>9</a:t>
            </a:r>
            <a:r>
              <a:rPr lang="en-US" sz="2000" dirty="0" smtClean="0">
                <a:solidFill>
                  <a:schemeClr val="tx2"/>
                </a:solidFill>
              </a:rPr>
              <a:t>-10</a:t>
            </a:r>
            <a:r>
              <a:rPr lang="en-US" sz="2000" baseline="30000" dirty="0" smtClean="0">
                <a:solidFill>
                  <a:schemeClr val="tx2"/>
                </a:solidFill>
              </a:rPr>
              <a:t>12</a:t>
            </a:r>
            <a:r>
              <a:rPr lang="en-US" sz="2000" dirty="0" smtClean="0">
                <a:solidFill>
                  <a:schemeClr val="tx2"/>
                </a:solidFill>
              </a:rPr>
              <a:t>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Two photon couplings can be probed, however, via the </a:t>
            </a:r>
            <a:r>
              <a:rPr lang="en-US" sz="2000" dirty="0" err="1" smtClean="0">
                <a:solidFill>
                  <a:schemeClr val="tx2"/>
                </a:solidFill>
              </a:rPr>
              <a:t>Primakov</a:t>
            </a:r>
            <a:r>
              <a:rPr lang="en-US" sz="2000" dirty="0" smtClean="0">
                <a:solidFill>
                  <a:schemeClr val="tx2"/>
                </a:solidFill>
              </a:rPr>
              <a:t> mechanism</a:t>
            </a:r>
          </a:p>
          <a:p>
            <a:r>
              <a:rPr lang="en-US" sz="2000" dirty="0" smtClean="0">
                <a:solidFill>
                  <a:schemeClr val="tx2"/>
                </a:solidFill>
              </a:rPr>
              <a:t>ADMX is the experiment best positioned to test (much of) the allowed parameter space</a:t>
            </a:r>
          </a:p>
          <a:p>
            <a:r>
              <a:rPr lang="en-US" sz="2000" dirty="0" smtClean="0">
                <a:solidFill>
                  <a:schemeClr val="tx2"/>
                </a:solidFill>
              </a:rPr>
              <a:t>By the end of the decade, ADMX will be able to test a sizeable fraction of </a:t>
            </a:r>
            <a:r>
              <a:rPr lang="en-US" sz="2000" dirty="0" err="1" smtClean="0">
                <a:solidFill>
                  <a:schemeClr val="tx2"/>
                </a:solidFill>
              </a:rPr>
              <a:t>axion</a:t>
            </a:r>
            <a:r>
              <a:rPr lang="en-US" sz="2000" dirty="0" smtClean="0">
                <a:solidFill>
                  <a:schemeClr val="tx2"/>
                </a:solidFill>
              </a:rPr>
              <a:t> dark matter models</a:t>
            </a:r>
          </a:p>
          <a:p>
            <a:pPr marL="36576" indent="0">
              <a:buNone/>
            </a:pPr>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4" name="Picture 3"/>
          <p:cNvPicPr>
            <a:picLocks noChangeAspect="1"/>
          </p:cNvPicPr>
          <p:nvPr/>
        </p:nvPicPr>
        <p:blipFill>
          <a:blip r:embed="rId2"/>
          <a:stretch>
            <a:fillRect/>
          </a:stretch>
        </p:blipFill>
        <p:spPr>
          <a:xfrm>
            <a:off x="4644718" y="2287060"/>
            <a:ext cx="4339229" cy="365582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a:blip r:embed="rId3"/>
          <a:stretch>
            <a:fillRect/>
          </a:stretch>
        </p:blipFill>
        <p:spPr>
          <a:xfrm>
            <a:off x="4725384" y="1309343"/>
            <a:ext cx="1968500" cy="7874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a:stretch>
            <a:fillRect/>
          </a:stretch>
        </p:blipFill>
        <p:spPr>
          <a:xfrm>
            <a:off x="6933219" y="1229733"/>
            <a:ext cx="1945774" cy="87750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30200471"/>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with Microwave and Radio Telescopes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 number of observations at radio frequencies, including those of the ARCADE 2 collaboration, have revealed an isotropic background with  a power-law spectrum, ~E</a:t>
            </a:r>
            <a:r>
              <a:rPr lang="en-US" sz="2000" baseline="30000" dirty="0" smtClean="0">
                <a:solidFill>
                  <a:schemeClr val="tx2"/>
                </a:solidFill>
              </a:rPr>
              <a:t>-2.6</a:t>
            </a:r>
          </a:p>
          <a:p>
            <a:r>
              <a:rPr lang="en-US" sz="2000" dirty="0" smtClean="0">
                <a:solidFill>
                  <a:schemeClr val="tx2"/>
                </a:solidFill>
              </a:rPr>
              <a:t>Estimates of the contribution from unresolved radio sources fall short of this flux by a factor of ~5-6</a:t>
            </a:r>
          </a:p>
          <a:p>
            <a:r>
              <a:rPr lang="en-US" sz="2000" dirty="0" smtClean="0">
                <a:solidFill>
                  <a:schemeClr val="tx2"/>
                </a:solidFill>
              </a:rPr>
              <a:t>Could synchrotron emission from cosmological dark matter annihilations provide a significant contribution?</a:t>
            </a:r>
          </a:p>
          <a:p>
            <a:pPr marL="36576" indent="0">
              <a:buNone/>
            </a:pPr>
            <a:r>
              <a:rPr lang="en-US" sz="2000" dirty="0" smtClean="0">
                <a:solidFill>
                  <a:schemeClr val="tx2"/>
                </a:solidFill>
              </a:rPr>
              <a:t>- Yes, possibly, but requires light masses and </a:t>
            </a:r>
            <a:r>
              <a:rPr lang="en-US" sz="2000" dirty="0" err="1" smtClean="0">
                <a:solidFill>
                  <a:schemeClr val="tx2"/>
                </a:solidFill>
              </a:rPr>
              <a:t>leptonic</a:t>
            </a:r>
            <a:r>
              <a:rPr lang="en-US" sz="2000" dirty="0" smtClean="0">
                <a:solidFill>
                  <a:schemeClr val="tx2"/>
                </a:solidFill>
              </a:rPr>
              <a:t> annihilation channels</a:t>
            </a: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pic>
        <p:nvPicPr>
          <p:cNvPr id="5" name="Picture 4"/>
          <p:cNvPicPr>
            <a:picLocks noChangeAspect="1"/>
          </p:cNvPicPr>
          <p:nvPr/>
        </p:nvPicPr>
        <p:blipFill rotWithShape="1">
          <a:blip r:embed="rId2"/>
          <a:srcRect l="49988"/>
          <a:stretch/>
        </p:blipFill>
        <p:spPr>
          <a:xfrm>
            <a:off x="5255844" y="3829800"/>
            <a:ext cx="3522351" cy="274848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rotWithShape="1">
          <a:blip r:embed="rId2"/>
          <a:srcRect r="49801"/>
          <a:stretch/>
        </p:blipFill>
        <p:spPr>
          <a:xfrm>
            <a:off x="5255845" y="941793"/>
            <a:ext cx="3551658" cy="276101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6" name="Left Brace 5"/>
          <p:cNvSpPr/>
          <p:nvPr/>
        </p:nvSpPr>
        <p:spPr>
          <a:xfrm rot="5400000">
            <a:off x="7923789" y="2021273"/>
            <a:ext cx="310718" cy="1074610"/>
          </a:xfrm>
          <a:prstGeom prst="leftBrace">
            <a:avLst>
              <a:gd name="adj1" fmla="val 0"/>
              <a:gd name="adj2" fmla="val 50000"/>
            </a:avLst>
          </a:prstGeom>
          <a:noFill/>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7629762" y="2178541"/>
            <a:ext cx="967157" cy="276999"/>
          </a:xfrm>
          <a:prstGeom prst="rect">
            <a:avLst/>
          </a:prstGeom>
          <a:noFill/>
        </p:spPr>
        <p:txBody>
          <a:bodyPr wrap="none" rtlCol="0">
            <a:spAutoFit/>
          </a:bodyPr>
          <a:lstStyle/>
          <a:p>
            <a:r>
              <a:rPr lang="en-US" sz="1200" dirty="0" smtClean="0">
                <a:solidFill>
                  <a:schemeClr val="bg1"/>
                </a:solidFill>
              </a:rPr>
              <a:t>ARCADE 2</a:t>
            </a:r>
            <a:endParaRPr lang="en-US" sz="1200" dirty="0">
              <a:solidFill>
                <a:schemeClr val="bg1"/>
              </a:solidFill>
            </a:endParaRPr>
          </a:p>
        </p:txBody>
      </p:sp>
      <p:sp>
        <p:nvSpPr>
          <p:cNvPr id="10" name="TextBox 9"/>
          <p:cNvSpPr txBox="1"/>
          <p:nvPr/>
        </p:nvSpPr>
        <p:spPr>
          <a:xfrm>
            <a:off x="6340234" y="2950313"/>
            <a:ext cx="1159692" cy="276999"/>
          </a:xfrm>
          <a:prstGeom prst="rect">
            <a:avLst/>
          </a:prstGeom>
          <a:noFill/>
        </p:spPr>
        <p:txBody>
          <a:bodyPr wrap="none" rtlCol="0">
            <a:spAutoFit/>
          </a:bodyPr>
          <a:lstStyle/>
          <a:p>
            <a:r>
              <a:rPr lang="en-US" sz="1200" dirty="0" smtClean="0">
                <a:solidFill>
                  <a:srgbClr val="000000"/>
                </a:solidFill>
              </a:rPr>
              <a:t>Reich &amp; Reich</a:t>
            </a:r>
            <a:endParaRPr lang="en-US" sz="1200" dirty="0">
              <a:solidFill>
                <a:srgbClr val="000000"/>
              </a:solidFill>
            </a:endParaRPr>
          </a:p>
        </p:txBody>
      </p:sp>
      <p:cxnSp>
        <p:nvCxnSpPr>
          <p:cNvPr id="17" name="Straight Arrow Connector 16"/>
          <p:cNvCxnSpPr/>
          <p:nvPr/>
        </p:nvCxnSpPr>
        <p:spPr>
          <a:xfrm flipV="1">
            <a:off x="7180386" y="2823309"/>
            <a:ext cx="136769" cy="2051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78245" y="1930433"/>
            <a:ext cx="1082673" cy="276999"/>
          </a:xfrm>
          <a:prstGeom prst="rect">
            <a:avLst/>
          </a:prstGeom>
          <a:noFill/>
        </p:spPr>
        <p:txBody>
          <a:bodyPr wrap="none" rtlCol="0">
            <a:spAutoFit/>
          </a:bodyPr>
          <a:lstStyle/>
          <a:p>
            <a:r>
              <a:rPr lang="en-US" sz="1200" dirty="0" err="1" smtClean="0">
                <a:solidFill>
                  <a:srgbClr val="000000"/>
                </a:solidFill>
              </a:rPr>
              <a:t>Haslam</a:t>
            </a:r>
            <a:r>
              <a:rPr lang="en-US" sz="1200" dirty="0" smtClean="0">
                <a:solidFill>
                  <a:srgbClr val="000000"/>
                </a:solidFill>
              </a:rPr>
              <a:t> et al.</a:t>
            </a:r>
            <a:endParaRPr lang="en-US" sz="1200" dirty="0">
              <a:solidFill>
                <a:srgbClr val="000000"/>
              </a:solidFill>
            </a:endParaRPr>
          </a:p>
        </p:txBody>
      </p:sp>
      <p:cxnSp>
        <p:nvCxnSpPr>
          <p:cNvPr id="22" name="Straight Arrow Connector 21"/>
          <p:cNvCxnSpPr/>
          <p:nvPr/>
        </p:nvCxnSpPr>
        <p:spPr>
          <a:xfrm flipH="1">
            <a:off x="7033845" y="2223501"/>
            <a:ext cx="123099" cy="2042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557113" y="1545538"/>
            <a:ext cx="1031577" cy="276999"/>
          </a:xfrm>
          <a:prstGeom prst="rect">
            <a:avLst/>
          </a:prstGeom>
          <a:noFill/>
        </p:spPr>
        <p:txBody>
          <a:bodyPr wrap="none" rtlCol="0">
            <a:spAutoFit/>
          </a:bodyPr>
          <a:lstStyle/>
          <a:p>
            <a:r>
              <a:rPr lang="en-US" sz="1200" dirty="0" smtClean="0">
                <a:solidFill>
                  <a:srgbClr val="000000"/>
                </a:solidFill>
              </a:rPr>
              <a:t>Maeda et al.</a:t>
            </a:r>
            <a:endParaRPr lang="en-US" sz="1200" dirty="0">
              <a:solidFill>
                <a:srgbClr val="000000"/>
              </a:solidFill>
            </a:endParaRPr>
          </a:p>
        </p:txBody>
      </p:sp>
      <p:cxnSp>
        <p:nvCxnSpPr>
          <p:cNvPr id="24" name="Straight Arrow Connector 23"/>
          <p:cNvCxnSpPr/>
          <p:nvPr/>
        </p:nvCxnSpPr>
        <p:spPr>
          <a:xfrm flipH="1" flipV="1">
            <a:off x="6389078" y="1621694"/>
            <a:ext cx="240322" cy="8014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533671" y="1170412"/>
            <a:ext cx="980181" cy="276999"/>
          </a:xfrm>
          <a:prstGeom prst="rect">
            <a:avLst/>
          </a:prstGeom>
          <a:noFill/>
        </p:spPr>
        <p:txBody>
          <a:bodyPr wrap="none" rtlCol="0">
            <a:spAutoFit/>
          </a:bodyPr>
          <a:lstStyle/>
          <a:p>
            <a:r>
              <a:rPr lang="en-US" sz="1200" dirty="0" smtClean="0">
                <a:solidFill>
                  <a:srgbClr val="000000"/>
                </a:solidFill>
              </a:rPr>
              <a:t>Roger et al.</a:t>
            </a:r>
            <a:endParaRPr lang="en-US" sz="1200" dirty="0">
              <a:solidFill>
                <a:srgbClr val="000000"/>
              </a:solidFill>
            </a:endParaRPr>
          </a:p>
        </p:txBody>
      </p:sp>
      <p:cxnSp>
        <p:nvCxnSpPr>
          <p:cNvPr id="28" name="Straight Arrow Connector 27"/>
          <p:cNvCxnSpPr/>
          <p:nvPr/>
        </p:nvCxnSpPr>
        <p:spPr>
          <a:xfrm flipH="1">
            <a:off x="6183924" y="1326714"/>
            <a:ext cx="422034"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998310" y="4015153"/>
            <a:ext cx="2618143" cy="2100385"/>
          </a:xfrm>
          <a:prstGeom prst="line">
            <a:avLst/>
          </a:prstGeom>
          <a:ln w="3175" cmpd="sng">
            <a:solidFill>
              <a:srgbClr val="000000"/>
            </a:solidFill>
            <a:prstDash val="lgDash"/>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29927" y="2538095"/>
            <a:ext cx="526632" cy="276999"/>
          </a:xfrm>
          <a:prstGeom prst="rect">
            <a:avLst/>
          </a:prstGeom>
          <a:noFill/>
        </p:spPr>
        <p:txBody>
          <a:bodyPr wrap="none" rtlCol="0">
            <a:spAutoFit/>
          </a:bodyPr>
          <a:lstStyle/>
          <a:p>
            <a:r>
              <a:rPr lang="en-US" sz="1200" dirty="0" smtClean="0">
                <a:solidFill>
                  <a:srgbClr val="000000"/>
                </a:solidFill>
              </a:rPr>
              <a:t>CMB</a:t>
            </a:r>
            <a:endParaRPr lang="en-US" sz="1200" dirty="0">
              <a:solidFill>
                <a:srgbClr val="000000"/>
              </a:solidFill>
            </a:endParaRPr>
          </a:p>
        </p:txBody>
      </p:sp>
    </p:spTree>
    <p:extLst>
      <p:ext uri="{BB962C8B-B14F-4D97-AF65-F5344CB8AC3E}">
        <p14:creationId xmlns:p14="http://schemas.microsoft.com/office/powerpoint/2010/main" val="226547254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The Trinity of Dark Matter Searches</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5106018" y="1539322"/>
            <a:ext cx="3339766" cy="2561484"/>
          </a:xfrm>
          <a:prstGeom prst="rect">
            <a:avLst/>
          </a:prstGeom>
          <a:effectLst/>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3"/>
          <a:stretch>
            <a:fillRect/>
          </a:stretch>
        </p:blipFill>
        <p:spPr>
          <a:xfrm>
            <a:off x="756921" y="1494549"/>
            <a:ext cx="3258612" cy="261989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a:stretch>
            <a:fillRect/>
          </a:stretch>
        </p:blipFill>
        <p:spPr>
          <a:xfrm>
            <a:off x="2017460" y="4339174"/>
            <a:ext cx="4947746" cy="172811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rotWithShape="1">
          <a:blip r:embed="rId2"/>
          <a:srcRect t="86588" r="71076" b="2928"/>
          <a:stretch/>
        </p:blipFill>
        <p:spPr>
          <a:xfrm>
            <a:off x="5132783" y="3489127"/>
            <a:ext cx="871273" cy="366154"/>
          </a:xfrm>
          <a:prstGeom prst="rect">
            <a:avLst/>
          </a:prstGeom>
          <a:noFill/>
          <a:ln>
            <a:noFill/>
          </a:ln>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21914070"/>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5780021" y="1407377"/>
            <a:ext cx="3081685" cy="236354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Content Placeholder 2"/>
          <p:cNvSpPr txBox="1">
            <a:spLocks/>
          </p:cNvSpPr>
          <p:nvPr/>
        </p:nvSpPr>
        <p:spPr>
          <a:xfrm>
            <a:off x="14176" y="1240392"/>
            <a:ext cx="571481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200" b="1" dirty="0" smtClean="0">
                <a:solidFill>
                  <a:schemeClr val="tx2"/>
                </a:solidFill>
              </a:rPr>
              <a:t>The key benchmark of indirect searches:</a:t>
            </a:r>
          </a:p>
          <a:p>
            <a:r>
              <a:rPr lang="en-US" sz="2000" dirty="0" smtClean="0">
                <a:solidFill>
                  <a:schemeClr val="tx2"/>
                </a:solidFill>
              </a:rPr>
              <a:t>Recall that to be produced with the observed dark matter abundance, a thermal relic must have an annihilation (at freeze-out) of σv~3x10</a:t>
            </a:r>
            <a:r>
              <a:rPr lang="en-US" sz="2000" baseline="30000" dirty="0" smtClean="0">
                <a:solidFill>
                  <a:schemeClr val="tx2"/>
                </a:solidFill>
              </a:rPr>
              <a:t>-26 </a:t>
            </a:r>
            <a:r>
              <a:rPr lang="en-US" sz="2000" dirty="0" smtClean="0">
                <a:solidFill>
                  <a:schemeClr val="tx2"/>
                </a:solidFill>
              </a:rPr>
              <a:t>cm</a:t>
            </a:r>
            <a:r>
              <a:rPr lang="en-US" sz="2000" baseline="30000" dirty="0" smtClean="0">
                <a:solidFill>
                  <a:schemeClr val="tx2"/>
                </a:solidFill>
              </a:rPr>
              <a:t>3</a:t>
            </a:r>
            <a:r>
              <a:rPr lang="en-US" sz="2000" dirty="0" smtClean="0">
                <a:solidFill>
                  <a:schemeClr val="tx2"/>
                </a:solidFill>
              </a:rPr>
              <a:t>/s</a:t>
            </a:r>
          </a:p>
          <a:p>
            <a:r>
              <a:rPr lang="en-US" sz="2000" dirty="0" smtClean="0">
                <a:solidFill>
                  <a:schemeClr val="tx2"/>
                </a:solidFill>
              </a:rPr>
              <a:t>Although many model-dependent factors can cause the dark matter to possess a somewhat lower annihilation cross section today </a:t>
            </a:r>
            <a:r>
              <a:rPr lang="en-US" sz="1800" dirty="0" smtClean="0">
                <a:solidFill>
                  <a:schemeClr val="tx2"/>
                </a:solidFill>
              </a:rPr>
              <a:t>(velocity dependence, co-annihilations, resonances)</a:t>
            </a:r>
            <a:r>
              <a:rPr lang="en-US" sz="2000" dirty="0" smtClean="0">
                <a:solidFill>
                  <a:schemeClr val="tx2"/>
                </a:solidFill>
              </a:rPr>
              <a:t>, most models predict current annihilation rates that are within an order of magnitude or so of this estimate</a:t>
            </a:r>
          </a:p>
          <a:p>
            <a:r>
              <a:rPr lang="en-US" sz="2000" dirty="0" smtClean="0">
                <a:solidFill>
                  <a:schemeClr val="tx2"/>
                </a:solidFill>
              </a:rPr>
              <a:t>Indirect detection experiments which are sensitive to dark matter annihilating at approximately this rate will be able to test the majority of WIMP models </a:t>
            </a:r>
            <a:endParaRPr lang="en-US" sz="2200" dirty="0">
              <a:solidFill>
                <a:schemeClr val="tx2"/>
              </a:solidFill>
            </a:endParaRPr>
          </a:p>
        </p:txBody>
      </p:sp>
      <p:pic>
        <p:nvPicPr>
          <p:cNvPr id="7" name="Picture 6"/>
          <p:cNvPicPr>
            <a:picLocks noChangeAspect="1"/>
          </p:cNvPicPr>
          <p:nvPr/>
        </p:nvPicPr>
        <p:blipFill rotWithShape="1">
          <a:blip r:embed="rId2"/>
          <a:srcRect t="86588" r="71076" b="2928"/>
          <a:stretch/>
        </p:blipFill>
        <p:spPr>
          <a:xfrm>
            <a:off x="5831336" y="3199379"/>
            <a:ext cx="851385" cy="430856"/>
          </a:xfrm>
          <a:prstGeom prst="rect">
            <a:avLst/>
          </a:prstGeom>
          <a:noFill/>
          <a:ln>
            <a:noFill/>
          </a:ln>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2707808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 With Fermi</a:t>
            </a:r>
            <a:endParaRPr lang="en-US" dirty="0">
              <a:solidFill>
                <a:schemeClr val="tx2"/>
              </a:solidFill>
            </a:endParaRPr>
          </a:p>
        </p:txBody>
      </p:sp>
      <p:sp>
        <p:nvSpPr>
          <p:cNvPr id="3" name="Content Placeholder 2"/>
          <p:cNvSpPr>
            <a:spLocks noGrp="1"/>
          </p:cNvSpPr>
          <p:nvPr>
            <p:ph idx="1"/>
          </p:nvPr>
        </p:nvSpPr>
        <p:spPr>
          <a:xfrm>
            <a:off x="14175" y="1240392"/>
            <a:ext cx="5416778" cy="5272197"/>
          </a:xfrm>
        </p:spPr>
        <p:txBody>
          <a:bodyPr>
            <a:normAutofit/>
          </a:bodyPr>
          <a:lstStyle/>
          <a:p>
            <a:r>
              <a:rPr lang="en-US" sz="2000" dirty="0" smtClean="0">
                <a:solidFill>
                  <a:schemeClr val="tx2"/>
                </a:solidFill>
              </a:rPr>
              <a:t>In my opinion, no single indirect detection experiment has more potential to constrain or discover dark matter than the Fermi Gamma-Ray Space Telescope (FGST)</a:t>
            </a:r>
          </a:p>
          <a:p>
            <a:r>
              <a:rPr lang="en-US" sz="2000" dirty="0" smtClean="0">
                <a:solidFill>
                  <a:schemeClr val="tx2"/>
                </a:solidFill>
              </a:rPr>
              <a:t>Fermi’s Large </a:t>
            </a:r>
            <a:r>
              <a:rPr lang="en-US" sz="2000" dirty="0">
                <a:solidFill>
                  <a:schemeClr val="tx2"/>
                </a:solidFill>
              </a:rPr>
              <a:t>A</a:t>
            </a:r>
            <a:r>
              <a:rPr lang="en-US" sz="2000" dirty="0" smtClean="0">
                <a:solidFill>
                  <a:schemeClr val="tx2"/>
                </a:solidFill>
              </a:rPr>
              <a:t>rea </a:t>
            </a:r>
            <a:r>
              <a:rPr lang="en-US" sz="2000" dirty="0">
                <a:solidFill>
                  <a:schemeClr val="tx2"/>
                </a:solidFill>
              </a:rPr>
              <a:t>T</a:t>
            </a:r>
            <a:r>
              <a:rPr lang="en-US" sz="2000" dirty="0" smtClean="0">
                <a:solidFill>
                  <a:schemeClr val="tx2"/>
                </a:solidFill>
              </a:rPr>
              <a:t>elescope (LAT)   offers far more effective area (~8000 cm</a:t>
            </a:r>
            <a:r>
              <a:rPr lang="en-US" sz="2000" baseline="30000" dirty="0" smtClean="0">
                <a:solidFill>
                  <a:schemeClr val="tx2"/>
                </a:solidFill>
              </a:rPr>
              <a:t>2</a:t>
            </a:r>
            <a:r>
              <a:rPr lang="en-US" sz="2000" dirty="0" smtClean="0">
                <a:solidFill>
                  <a:schemeClr val="tx2"/>
                </a:solidFill>
              </a:rPr>
              <a:t>), better angular resolution (sub-degree), and energy resolution (~10%) than any other space-based gamma-ray telescope</a:t>
            </a:r>
          </a:p>
          <a:p>
            <a:r>
              <a:rPr lang="en-US" sz="2000" dirty="0" smtClean="0">
                <a:solidFill>
                  <a:schemeClr val="tx2"/>
                </a:solidFill>
              </a:rPr>
              <a:t>Unlike ground-based telescopes, Fermi observes the entire sky and can study gamma rays down to ~100 MeV (ACTs are limited to ~100 </a:t>
            </a:r>
            <a:r>
              <a:rPr lang="en-US" sz="2000" dirty="0" err="1" smtClean="0">
                <a:solidFill>
                  <a:schemeClr val="tx2"/>
                </a:solidFill>
              </a:rPr>
              <a:t>GeV</a:t>
            </a:r>
            <a:r>
              <a:rPr lang="en-US" sz="2000" dirty="0" smtClean="0">
                <a:solidFill>
                  <a:schemeClr val="tx2"/>
                </a:solidFill>
              </a:rPr>
              <a:t> and up)</a:t>
            </a: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977" y="1682277"/>
            <a:ext cx="2817812" cy="377190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
        <p:nvSpPr>
          <p:cNvPr id="6"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71765630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ermi3monthsky"/>
          <p:cNvPicPr>
            <a:picLocks noChangeAspect="1" noChangeArrowheads="1"/>
          </p:cNvPicPr>
          <p:nvPr/>
        </p:nvPicPr>
        <p:blipFill>
          <a:blip r:embed="rId2">
            <a:extLst>
              <a:ext uri="{28A0092B-C50C-407E-A947-70E740481C1C}">
                <a14:useLocalDpi xmlns:a14="http://schemas.microsoft.com/office/drawing/2010/main" val="0"/>
              </a:ext>
            </a:extLst>
          </a:blip>
          <a:srcRect t="11011" b="1816"/>
          <a:stretch>
            <a:fillRect/>
          </a:stretch>
        </p:blipFill>
        <p:spPr bwMode="auto">
          <a:xfrm>
            <a:off x="287492" y="1099375"/>
            <a:ext cx="8587796" cy="4463226"/>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0" name="Picture 9" descr="EGRET_map"/>
          <p:cNvPicPr>
            <a:picLocks noChangeAspect="1" noChangeArrowheads="1"/>
          </p:cNvPicPr>
          <p:nvPr/>
        </p:nvPicPr>
        <p:blipFill>
          <a:blip r:embed="rId3">
            <a:extLst>
              <a:ext uri="{28A0092B-C50C-407E-A947-70E740481C1C}">
                <a14:useLocalDpi xmlns:a14="http://schemas.microsoft.com/office/drawing/2010/main" val="0"/>
              </a:ext>
            </a:extLst>
          </a:blip>
          <a:srcRect t="10188" b="1291"/>
          <a:stretch>
            <a:fillRect/>
          </a:stretch>
        </p:blipFill>
        <p:spPr bwMode="auto">
          <a:xfrm>
            <a:off x="314879" y="1117201"/>
            <a:ext cx="8600521" cy="4445399"/>
          </a:xfrm>
          <a:prstGeom prst="rect">
            <a:avLst/>
          </a:prstGeom>
          <a:noFill/>
          <a:ln w="9525">
            <a:no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4"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20833855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ermi3monthsky"/>
          <p:cNvPicPr>
            <a:picLocks noChangeAspect="1" noChangeArrowheads="1"/>
          </p:cNvPicPr>
          <p:nvPr/>
        </p:nvPicPr>
        <p:blipFill>
          <a:blip r:embed="rId2">
            <a:extLst>
              <a:ext uri="{28A0092B-C50C-407E-A947-70E740481C1C}">
                <a14:useLocalDpi xmlns:a14="http://schemas.microsoft.com/office/drawing/2010/main" val="0"/>
              </a:ext>
            </a:extLst>
          </a:blip>
          <a:srcRect t="11011" b="1816"/>
          <a:stretch>
            <a:fillRect/>
          </a:stretch>
        </p:blipFill>
        <p:spPr bwMode="auto">
          <a:xfrm>
            <a:off x="287492" y="1099375"/>
            <a:ext cx="8587796" cy="4463226"/>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03153" y="4747555"/>
            <a:ext cx="1118748" cy="8150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037208" y="5322095"/>
            <a:ext cx="2838080" cy="2417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969138121"/>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8188" t="2185" r="13704"/>
          <a:stretch>
            <a:fillRect/>
          </a:stretch>
        </p:blipFill>
        <p:spPr bwMode="auto">
          <a:xfrm>
            <a:off x="456534" y="1172307"/>
            <a:ext cx="8282892" cy="5240642"/>
          </a:xfrm>
          <a:prstGeom prst="rect">
            <a:avLst/>
          </a:prstGeom>
          <a:ln/>
          <a:extLst/>
        </p:spPr>
        <p:style>
          <a:lnRef idx="2">
            <a:schemeClr val="dk1"/>
          </a:lnRef>
          <a:fillRef idx="1">
            <a:schemeClr val="lt1"/>
          </a:fillRef>
          <a:effectRef idx="0">
            <a:schemeClr val="dk1"/>
          </a:effectRef>
          <a:fontRef idx="minor">
            <a:schemeClr val="dk1"/>
          </a:fontRef>
        </p:style>
      </p:pic>
      <p:sp>
        <p:nvSpPr>
          <p:cNvPr id="5" name="Title 1"/>
          <p:cNvSpPr>
            <a:spLocks noGrp="1"/>
          </p:cNvSpPr>
          <p:nvPr>
            <p:ph type="title"/>
          </p:nvPr>
        </p:nvSpPr>
        <p:spPr>
          <a:xfrm>
            <a:off x="152400" y="78422"/>
            <a:ext cx="8839200" cy="1143000"/>
          </a:xfrm>
        </p:spPr>
        <p:txBody>
          <a:bodyPr>
            <a:noAutofit/>
          </a:bodyPr>
          <a:lstStyle/>
          <a:p>
            <a:pPr algn="ctr"/>
            <a:r>
              <a:rPr lang="en-US" sz="3900" dirty="0" smtClean="0">
                <a:solidFill>
                  <a:schemeClr val="tx2"/>
                </a:solidFill>
              </a:rPr>
              <a:t>Where to look for Dark Matter with Fermi?</a:t>
            </a:r>
            <a:endParaRPr lang="en-US" sz="3900" dirty="0">
              <a:solidFill>
                <a:schemeClr val="tx2"/>
              </a:solidFill>
            </a:endParaRPr>
          </a:p>
        </p:txBody>
      </p:sp>
      <p:sp>
        <p:nvSpPr>
          <p:cNvPr id="22"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23" name="Rectangle 5"/>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a:latin typeface="Times New Roman" charset="0"/>
              <a:cs typeface="Times New Roman" charset="0"/>
            </a:endParaRPr>
          </a:p>
        </p:txBody>
      </p:sp>
      <p:sp>
        <p:nvSpPr>
          <p:cNvPr id="25" name="Line 7"/>
          <p:cNvSpPr>
            <a:spLocks noChangeShapeType="1"/>
          </p:cNvSpPr>
          <p:nvPr/>
        </p:nvSpPr>
        <p:spPr bwMode="auto">
          <a:xfrm>
            <a:off x="2393462" y="2276232"/>
            <a:ext cx="2061310" cy="139834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8"/>
          <p:cNvSpPr txBox="1">
            <a:spLocks noChangeArrowheads="1"/>
          </p:cNvSpPr>
          <p:nvPr/>
        </p:nvSpPr>
        <p:spPr bwMode="auto">
          <a:xfrm>
            <a:off x="528261" y="1265491"/>
            <a:ext cx="3178175" cy="1292662"/>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chemeClr val="bg1"/>
                </a:solidFill>
              </a:rPr>
              <a:t>The Galactic Center</a:t>
            </a:r>
          </a:p>
          <a:p>
            <a:pPr>
              <a:lnSpc>
                <a:spcPct val="60000"/>
              </a:lnSpc>
              <a:spcBef>
                <a:spcPct val="50000"/>
              </a:spcBef>
            </a:pPr>
            <a:r>
              <a:rPr lang="en-US" sz="1800" dirty="0">
                <a:solidFill>
                  <a:schemeClr val="bg1"/>
                </a:solidFill>
              </a:rPr>
              <a:t>-Brightest spot in the sky</a:t>
            </a:r>
          </a:p>
          <a:p>
            <a:pPr>
              <a:lnSpc>
                <a:spcPct val="40000"/>
              </a:lnSpc>
              <a:spcBef>
                <a:spcPct val="50000"/>
              </a:spcBef>
            </a:pPr>
            <a:r>
              <a:rPr lang="en-US" sz="1800" dirty="0">
                <a:solidFill>
                  <a:schemeClr val="bg1"/>
                </a:solidFill>
              </a:rPr>
              <a:t>-Considerable astrophysical </a:t>
            </a:r>
          </a:p>
          <a:p>
            <a:pPr>
              <a:lnSpc>
                <a:spcPct val="40000"/>
              </a:lnSpc>
              <a:spcBef>
                <a:spcPct val="50000"/>
              </a:spcBef>
            </a:pPr>
            <a:r>
              <a:rPr lang="en-US" sz="1800" dirty="0">
                <a:solidFill>
                  <a:schemeClr val="bg1"/>
                </a:solidFill>
              </a:rPr>
              <a:t>backgrounds</a:t>
            </a:r>
            <a:endParaRPr lang="en-US" dirty="0">
              <a:solidFill>
                <a:schemeClr val="bg1"/>
              </a:solidFill>
            </a:endParaRPr>
          </a:p>
        </p:txBody>
      </p:sp>
      <p:sp>
        <p:nvSpPr>
          <p:cNvPr id="27" name="Line 9"/>
          <p:cNvSpPr>
            <a:spLocks noChangeShapeType="1"/>
          </p:cNvSpPr>
          <p:nvPr/>
        </p:nvSpPr>
        <p:spPr bwMode="auto">
          <a:xfrm flipH="1">
            <a:off x="4920274" y="1748696"/>
            <a:ext cx="1058494" cy="163146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Text Box 10"/>
          <p:cNvSpPr txBox="1">
            <a:spLocks noChangeArrowheads="1"/>
          </p:cNvSpPr>
          <p:nvPr/>
        </p:nvSpPr>
        <p:spPr bwMode="auto">
          <a:xfrm>
            <a:off x="5918941" y="1236786"/>
            <a:ext cx="3178175" cy="131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rgbClr val="000000"/>
                </a:solidFill>
              </a:rPr>
              <a:t>The Galactic Halo</a:t>
            </a:r>
          </a:p>
          <a:p>
            <a:pPr>
              <a:lnSpc>
                <a:spcPct val="50000"/>
              </a:lnSpc>
              <a:spcBef>
                <a:spcPct val="50000"/>
              </a:spcBef>
            </a:pPr>
            <a:r>
              <a:rPr lang="en-US" sz="1800" dirty="0">
                <a:solidFill>
                  <a:srgbClr val="000000"/>
                </a:solidFill>
              </a:rPr>
              <a:t>-High statistics</a:t>
            </a:r>
          </a:p>
          <a:p>
            <a:pPr>
              <a:lnSpc>
                <a:spcPct val="50000"/>
              </a:lnSpc>
              <a:spcBef>
                <a:spcPct val="50000"/>
              </a:spcBef>
            </a:pPr>
            <a:r>
              <a:rPr lang="en-US" sz="1800" dirty="0">
                <a:solidFill>
                  <a:srgbClr val="000000"/>
                </a:solidFill>
              </a:rPr>
              <a:t>-Requires detailed model</a:t>
            </a:r>
          </a:p>
          <a:p>
            <a:pPr>
              <a:lnSpc>
                <a:spcPct val="50000"/>
              </a:lnSpc>
              <a:spcBef>
                <a:spcPct val="50000"/>
              </a:spcBef>
            </a:pPr>
            <a:r>
              <a:rPr lang="en-US" sz="1800" dirty="0">
                <a:solidFill>
                  <a:srgbClr val="000000"/>
                </a:solidFill>
              </a:rPr>
              <a:t> of galactic backgrounds</a:t>
            </a:r>
            <a:endParaRPr lang="en-US" dirty="0">
              <a:solidFill>
                <a:srgbClr val="000000"/>
              </a:solidFill>
            </a:endParaRPr>
          </a:p>
        </p:txBody>
      </p:sp>
      <p:sp>
        <p:nvSpPr>
          <p:cNvPr id="29" name="Line 11"/>
          <p:cNvSpPr>
            <a:spLocks noChangeShapeType="1"/>
          </p:cNvSpPr>
          <p:nvPr/>
        </p:nvSpPr>
        <p:spPr bwMode="auto">
          <a:xfrm flipH="1" flipV="1">
            <a:off x="869461" y="3674574"/>
            <a:ext cx="517769" cy="1757117"/>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12"/>
          <p:cNvSpPr txBox="1">
            <a:spLocks noChangeArrowheads="1"/>
          </p:cNvSpPr>
          <p:nvPr/>
        </p:nvSpPr>
        <p:spPr bwMode="auto">
          <a:xfrm>
            <a:off x="501762" y="5312260"/>
            <a:ext cx="313419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Isotropic </a:t>
            </a:r>
            <a:r>
              <a:rPr lang="en-US" dirty="0">
                <a:solidFill>
                  <a:srgbClr val="000000"/>
                </a:solidFill>
              </a:rPr>
              <a:t>Background</a:t>
            </a:r>
          </a:p>
          <a:p>
            <a:r>
              <a:rPr lang="en-US" sz="1800" dirty="0">
                <a:solidFill>
                  <a:srgbClr val="000000"/>
                </a:solidFill>
              </a:rPr>
              <a:t>-High statistics </a:t>
            </a:r>
          </a:p>
          <a:p>
            <a:r>
              <a:rPr lang="en-US" sz="1800" dirty="0">
                <a:solidFill>
                  <a:srgbClr val="000000"/>
                </a:solidFill>
              </a:rPr>
              <a:t>-potentially difficult to identify</a:t>
            </a:r>
            <a:endParaRPr lang="en-US" dirty="0">
              <a:solidFill>
                <a:srgbClr val="000000"/>
              </a:solidFill>
            </a:endParaRPr>
          </a:p>
        </p:txBody>
      </p:sp>
      <p:sp>
        <p:nvSpPr>
          <p:cNvPr id="31" name="Line 13"/>
          <p:cNvSpPr>
            <a:spLocks noChangeShapeType="1"/>
          </p:cNvSpPr>
          <p:nvPr/>
        </p:nvSpPr>
        <p:spPr bwMode="auto">
          <a:xfrm flipH="1" flipV="1">
            <a:off x="6369539" y="4171463"/>
            <a:ext cx="517767" cy="114998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Text Box 14"/>
          <p:cNvSpPr txBox="1">
            <a:spLocks noChangeArrowheads="1"/>
          </p:cNvSpPr>
          <p:nvPr/>
        </p:nvSpPr>
        <p:spPr bwMode="auto">
          <a:xfrm>
            <a:off x="6383214" y="5321448"/>
            <a:ext cx="2895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Dwarf Galaxies</a:t>
            </a:r>
            <a:endParaRPr lang="en-US" dirty="0">
              <a:solidFill>
                <a:srgbClr val="000000"/>
              </a:solidFill>
            </a:endParaRPr>
          </a:p>
          <a:p>
            <a:r>
              <a:rPr lang="en-US" sz="1800" dirty="0">
                <a:solidFill>
                  <a:srgbClr val="000000"/>
                </a:solidFill>
              </a:rPr>
              <a:t>-Less signal </a:t>
            </a:r>
          </a:p>
          <a:p>
            <a:r>
              <a:rPr lang="en-US" sz="1800" dirty="0">
                <a:solidFill>
                  <a:srgbClr val="000000"/>
                </a:solidFill>
              </a:rPr>
              <a:t>-Low backgrounds</a:t>
            </a:r>
            <a:endParaRPr lang="en-US" dirty="0">
              <a:solidFill>
                <a:srgbClr val="000000"/>
              </a:solidFill>
            </a:endParaRPr>
          </a:p>
        </p:txBody>
      </p:sp>
      <p:sp>
        <p:nvSpPr>
          <p:cNvPr id="14"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314861575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Signal:</a:t>
            </a:r>
            <a:r>
              <a:rPr lang="en-US" sz="4000" dirty="0">
                <a:solidFill>
                  <a:schemeClr val="tx2"/>
                </a:solidFill>
              </a:rPr>
              <a:t> </a:t>
            </a:r>
            <a:r>
              <a:rPr lang="en-US" sz="4000" dirty="0" smtClean="0">
                <a:solidFill>
                  <a:schemeClr val="tx2"/>
                </a:solidFill>
              </a:rPr>
              <a:t/>
            </a:r>
            <a:br>
              <a:rPr lang="en-US" sz="4000" dirty="0" smtClean="0">
                <a:solidFill>
                  <a:schemeClr val="tx2"/>
                </a:solidFill>
              </a:rPr>
            </a:br>
            <a:r>
              <a:rPr lang="en-US" sz="3600" dirty="0" smtClean="0">
                <a:solidFill>
                  <a:schemeClr val="tx2"/>
                </a:solidFill>
              </a:rPr>
              <a:t>Gamma Rays from Dark Matter Annihilations</a:t>
            </a:r>
            <a:endParaRPr lang="en-US" sz="3600" dirty="0">
              <a:solidFill>
                <a:schemeClr val="tx2"/>
              </a:solidFill>
            </a:endParaRPr>
          </a:p>
        </p:txBody>
      </p:sp>
      <p:sp>
        <p:nvSpPr>
          <p:cNvPr id="3" name="Content Placeholder 2"/>
          <p:cNvSpPr>
            <a:spLocks noGrp="1"/>
          </p:cNvSpPr>
          <p:nvPr>
            <p:ph idx="1"/>
          </p:nvPr>
        </p:nvSpPr>
        <p:spPr>
          <a:xfrm>
            <a:off x="100200" y="1381589"/>
            <a:ext cx="5226755" cy="5845295"/>
          </a:xfrm>
        </p:spPr>
        <p:txBody>
          <a:bodyPr>
            <a:normAutofit/>
          </a:bodyPr>
          <a:lstStyle/>
          <a:p>
            <a:pPr marL="36576" indent="0">
              <a:buNone/>
            </a:pPr>
            <a:r>
              <a:rPr lang="en-US" sz="1900" dirty="0" smtClean="0">
                <a:solidFill>
                  <a:schemeClr val="tx2"/>
                </a:solidFill>
              </a:rPr>
              <a:t>The gamma-ray signal from dark matter annihilations is described by:</a:t>
            </a:r>
          </a:p>
          <a:p>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3562" b="9972"/>
          <a:stretch/>
        </p:blipFill>
        <p:spPr bwMode="auto">
          <a:xfrm>
            <a:off x="569315" y="2154260"/>
            <a:ext cx="4041712" cy="924693"/>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349696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67959" y="1972385"/>
            <a:ext cx="3431844" cy="3332303"/>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Signal:</a:t>
            </a:r>
            <a:r>
              <a:rPr lang="en-US" sz="4000" dirty="0">
                <a:solidFill>
                  <a:schemeClr val="tx2"/>
                </a:solidFill>
              </a:rPr>
              <a:t> </a:t>
            </a:r>
            <a:r>
              <a:rPr lang="en-US" sz="4000" dirty="0" smtClean="0">
                <a:solidFill>
                  <a:schemeClr val="tx2"/>
                </a:solidFill>
              </a:rPr>
              <a:t/>
            </a:r>
            <a:br>
              <a:rPr lang="en-US" sz="4000" dirty="0" smtClean="0">
                <a:solidFill>
                  <a:schemeClr val="tx2"/>
                </a:solidFill>
              </a:rPr>
            </a:br>
            <a:r>
              <a:rPr lang="en-US" sz="3600" dirty="0" smtClean="0">
                <a:solidFill>
                  <a:schemeClr val="tx2"/>
                </a:solidFill>
              </a:rPr>
              <a:t>Gamma Rays from Dark Matter Annihilations</a:t>
            </a:r>
            <a:endParaRPr lang="en-US" sz="3600" dirty="0">
              <a:solidFill>
                <a:schemeClr val="tx2"/>
              </a:solidFill>
            </a:endParaRPr>
          </a:p>
        </p:txBody>
      </p:sp>
      <p:sp>
        <p:nvSpPr>
          <p:cNvPr id="3" name="Content Placeholder 2"/>
          <p:cNvSpPr>
            <a:spLocks noGrp="1"/>
          </p:cNvSpPr>
          <p:nvPr>
            <p:ph idx="1"/>
          </p:nvPr>
        </p:nvSpPr>
        <p:spPr>
          <a:xfrm>
            <a:off x="100201" y="1381589"/>
            <a:ext cx="4706261" cy="5845295"/>
          </a:xfrm>
        </p:spPr>
        <p:txBody>
          <a:bodyPr>
            <a:normAutofit/>
          </a:bodyPr>
          <a:lstStyle/>
          <a:p>
            <a:pPr marL="36576" indent="0">
              <a:buNone/>
            </a:pPr>
            <a:r>
              <a:rPr lang="en-US" sz="1900" dirty="0" smtClean="0">
                <a:solidFill>
                  <a:schemeClr val="tx2"/>
                </a:solidFill>
              </a:rPr>
              <a:t>The gamma-ray signal from dark matter annihilations is described by:</a:t>
            </a:r>
          </a:p>
          <a:p>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r>
              <a:rPr lang="en-US" sz="1900" dirty="0" smtClean="0">
                <a:solidFill>
                  <a:schemeClr val="tx2"/>
                </a:solidFill>
              </a:rPr>
              <a:t>1) </a:t>
            </a:r>
            <a:r>
              <a:rPr lang="en-US" sz="1900" dirty="0">
                <a:solidFill>
                  <a:schemeClr val="tx2"/>
                </a:solidFill>
              </a:rPr>
              <a:t>D</a:t>
            </a:r>
            <a:r>
              <a:rPr lang="en-US" sz="1900" dirty="0" smtClean="0">
                <a:solidFill>
                  <a:schemeClr val="tx2"/>
                </a:solidFill>
              </a:rPr>
              <a:t>istinctive “bump-like” spectrum</a:t>
            </a: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4913930" y="4026847"/>
            <a:ext cx="184666" cy="369332"/>
          </a:xfrm>
          <a:prstGeom prst="rect">
            <a:avLst/>
          </a:prstGeom>
          <a:noFill/>
        </p:spPr>
        <p:txBody>
          <a:bodyPr wrap="none" rtlCol="0">
            <a:spAutoFit/>
          </a:bodyPr>
          <a:lstStyle/>
          <a:p>
            <a:endParaRPr lang="en-US" dirty="0"/>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3562" b="9972"/>
          <a:stretch/>
        </p:blipFill>
        <p:spPr bwMode="auto">
          <a:xfrm>
            <a:off x="569315" y="2154260"/>
            <a:ext cx="4041712" cy="924693"/>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5" name="Picture 4"/>
          <p:cNvPicPr>
            <a:picLocks noChangeAspect="1"/>
          </p:cNvPicPr>
          <p:nvPr/>
        </p:nvPicPr>
        <p:blipFill rotWithShape="1">
          <a:blip r:embed="rId3"/>
          <a:srcRect r="49258"/>
          <a:stretch/>
        </p:blipFill>
        <p:spPr>
          <a:xfrm>
            <a:off x="5226573" y="1989002"/>
            <a:ext cx="3431844" cy="3276611"/>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6223002" y="2325080"/>
            <a:ext cx="384365" cy="307777"/>
          </a:xfrm>
          <a:prstGeom prst="rect">
            <a:avLst/>
          </a:prstGeom>
          <a:noFill/>
          <a:ln>
            <a:noFill/>
          </a:ln>
        </p:spPr>
        <p:txBody>
          <a:bodyPr wrap="none" rtlCol="0">
            <a:spAutoFit/>
          </a:bodyPr>
          <a:lstStyle/>
          <a:p>
            <a:r>
              <a:rPr lang="en-US" sz="1400" dirty="0" smtClean="0">
                <a:solidFill>
                  <a:schemeClr val="bg1"/>
                </a:solidFill>
              </a:rPr>
              <a:t>bb</a:t>
            </a:r>
            <a:endParaRPr lang="en-US" sz="1400" dirty="0">
              <a:solidFill>
                <a:schemeClr val="bg1"/>
              </a:solidFill>
            </a:endParaRPr>
          </a:p>
        </p:txBody>
      </p:sp>
      <p:sp>
        <p:nvSpPr>
          <p:cNvPr id="14" name="TextBox 13"/>
          <p:cNvSpPr txBox="1"/>
          <p:nvPr/>
        </p:nvSpPr>
        <p:spPr>
          <a:xfrm>
            <a:off x="6072563" y="2711936"/>
            <a:ext cx="404002" cy="307777"/>
          </a:xfrm>
          <a:prstGeom prst="rect">
            <a:avLst/>
          </a:prstGeom>
          <a:noFill/>
          <a:ln>
            <a:noFill/>
          </a:ln>
        </p:spPr>
        <p:txBody>
          <a:bodyPr wrap="none" rtlCol="0">
            <a:spAutoFit/>
          </a:bodyPr>
          <a:lstStyle/>
          <a:p>
            <a:r>
              <a:rPr lang="en-US" sz="1400" dirty="0" smtClean="0">
                <a:solidFill>
                  <a:schemeClr val="bg1"/>
                </a:solidFill>
              </a:rPr>
              <a:t>ZZ</a:t>
            </a:r>
            <a:endParaRPr lang="en-US" sz="1400" dirty="0">
              <a:solidFill>
                <a:schemeClr val="bg1"/>
              </a:solidFill>
            </a:endParaRPr>
          </a:p>
        </p:txBody>
      </p:sp>
      <p:sp>
        <p:nvSpPr>
          <p:cNvPr id="15" name="TextBox 14"/>
          <p:cNvSpPr txBox="1"/>
          <p:nvPr/>
        </p:nvSpPr>
        <p:spPr>
          <a:xfrm>
            <a:off x="5974873" y="3102696"/>
            <a:ext cx="523576" cy="307777"/>
          </a:xfrm>
          <a:prstGeom prst="rect">
            <a:avLst/>
          </a:prstGeom>
          <a:noFill/>
          <a:ln>
            <a:noFill/>
          </a:ln>
        </p:spPr>
        <p:txBody>
          <a:bodyPr wrap="none" rtlCol="0">
            <a:spAutoFit/>
          </a:bodyPr>
          <a:lstStyle/>
          <a:p>
            <a:r>
              <a:rPr lang="en-US" sz="1400" dirty="0" smtClean="0">
                <a:solidFill>
                  <a:schemeClr val="bg1"/>
                </a:solidFill>
              </a:rPr>
              <a:t>WW</a:t>
            </a:r>
            <a:endParaRPr lang="en-US" sz="1400" dirty="0">
              <a:solidFill>
                <a:schemeClr val="bg1"/>
              </a:solidFill>
            </a:endParaRPr>
          </a:p>
        </p:txBody>
      </p:sp>
      <p:sp>
        <p:nvSpPr>
          <p:cNvPr id="16" name="TextBox 15"/>
          <p:cNvSpPr txBox="1"/>
          <p:nvPr/>
        </p:nvSpPr>
        <p:spPr>
          <a:xfrm>
            <a:off x="7528144" y="2487249"/>
            <a:ext cx="389850" cy="338554"/>
          </a:xfrm>
          <a:prstGeom prst="rect">
            <a:avLst/>
          </a:prstGeom>
          <a:noFill/>
          <a:ln>
            <a:noFill/>
          </a:ln>
        </p:spPr>
        <p:txBody>
          <a:bodyPr wrap="none" rtlCol="0">
            <a:spAutoFit/>
          </a:bodyPr>
          <a:lstStyle/>
          <a:p>
            <a:r>
              <a:rPr lang="en-US" sz="1600" dirty="0" err="1" smtClean="0">
                <a:solidFill>
                  <a:schemeClr val="bg1"/>
                </a:solidFill>
                <a:latin typeface="Cambria Math"/>
                <a:cs typeface="Cambria Math"/>
              </a:rPr>
              <a:t>ττ</a:t>
            </a:r>
            <a:endParaRPr lang="en-US" sz="1600" dirty="0">
              <a:solidFill>
                <a:schemeClr val="bg1"/>
              </a:solidFill>
              <a:latin typeface="Cambria Math"/>
              <a:cs typeface="Cambria Math"/>
            </a:endParaRPr>
          </a:p>
        </p:txBody>
      </p:sp>
      <p:sp>
        <p:nvSpPr>
          <p:cNvPr id="17" name="TextBox 16"/>
          <p:cNvSpPr txBox="1"/>
          <p:nvPr/>
        </p:nvSpPr>
        <p:spPr>
          <a:xfrm>
            <a:off x="7758696" y="4026847"/>
            <a:ext cx="415498" cy="338554"/>
          </a:xfrm>
          <a:prstGeom prst="rect">
            <a:avLst/>
          </a:prstGeom>
          <a:noFill/>
          <a:ln>
            <a:noFill/>
          </a:ln>
        </p:spPr>
        <p:txBody>
          <a:bodyPr wrap="none" rtlCol="0">
            <a:spAutoFit/>
          </a:bodyPr>
          <a:lstStyle/>
          <a:p>
            <a:r>
              <a:rPr lang="en-US" sz="1600" dirty="0" err="1" smtClean="0">
                <a:solidFill>
                  <a:schemeClr val="bg1"/>
                </a:solidFill>
                <a:latin typeface="Cambria Math"/>
                <a:cs typeface="Cambria Math"/>
              </a:rPr>
              <a:t>μμ</a:t>
            </a:r>
            <a:endParaRPr lang="en-US" sz="1600" dirty="0">
              <a:solidFill>
                <a:schemeClr val="bg1"/>
              </a:solidFill>
              <a:latin typeface="Cambria Math"/>
              <a:cs typeface="Cambria Math"/>
            </a:endParaRPr>
          </a:p>
        </p:txBody>
      </p:sp>
      <p:sp>
        <p:nvSpPr>
          <p:cNvPr id="8" name="Donut 7"/>
          <p:cNvSpPr/>
          <p:nvPr/>
        </p:nvSpPr>
        <p:spPr>
          <a:xfrm>
            <a:off x="1914578" y="2154260"/>
            <a:ext cx="786682" cy="948436"/>
          </a:xfrm>
          <a:prstGeom prst="donut">
            <a:avLst>
              <a:gd name="adj" fmla="val 5723"/>
            </a:avLst>
          </a:prstGeom>
          <a:solidFill>
            <a:srgbClr val="CCAF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7728818"/>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5616" y="1484925"/>
            <a:ext cx="3497386" cy="339969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Signal:</a:t>
            </a:r>
            <a:r>
              <a:rPr lang="en-US" sz="4000" dirty="0">
                <a:solidFill>
                  <a:schemeClr val="tx2"/>
                </a:solidFill>
              </a:rPr>
              <a:t> </a:t>
            </a:r>
            <a:r>
              <a:rPr lang="en-US" sz="4000" dirty="0" smtClean="0">
                <a:solidFill>
                  <a:schemeClr val="tx2"/>
                </a:solidFill>
              </a:rPr>
              <a:t/>
            </a:r>
            <a:br>
              <a:rPr lang="en-US" sz="4000" dirty="0" smtClean="0">
                <a:solidFill>
                  <a:schemeClr val="tx2"/>
                </a:solidFill>
              </a:rPr>
            </a:br>
            <a:r>
              <a:rPr lang="en-US" sz="3600" dirty="0" smtClean="0">
                <a:solidFill>
                  <a:schemeClr val="tx2"/>
                </a:solidFill>
              </a:rPr>
              <a:t>Gamma Rays from Dark Matter Annihilations</a:t>
            </a:r>
            <a:endParaRPr lang="en-US" sz="3600" dirty="0">
              <a:solidFill>
                <a:schemeClr val="tx2"/>
              </a:solidFill>
            </a:endParaRPr>
          </a:p>
        </p:txBody>
      </p:sp>
      <p:sp>
        <p:nvSpPr>
          <p:cNvPr id="3" name="Content Placeholder 2"/>
          <p:cNvSpPr>
            <a:spLocks noGrp="1"/>
          </p:cNvSpPr>
          <p:nvPr>
            <p:ph idx="1"/>
          </p:nvPr>
        </p:nvSpPr>
        <p:spPr>
          <a:xfrm>
            <a:off x="100200" y="1381589"/>
            <a:ext cx="4667186" cy="5845295"/>
          </a:xfrm>
        </p:spPr>
        <p:txBody>
          <a:bodyPr>
            <a:normAutofit/>
          </a:bodyPr>
          <a:lstStyle/>
          <a:p>
            <a:pPr marL="36576" indent="0">
              <a:buNone/>
            </a:pPr>
            <a:r>
              <a:rPr lang="en-US" sz="1900" dirty="0" smtClean="0">
                <a:solidFill>
                  <a:schemeClr val="tx2"/>
                </a:solidFill>
              </a:rPr>
              <a:t>The gamma-ray signal from dark matter annihilations is described by:</a:t>
            </a:r>
          </a:p>
          <a:p>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r>
              <a:rPr lang="en-US" sz="1900" dirty="0" smtClean="0">
                <a:solidFill>
                  <a:schemeClr val="tx2"/>
                </a:solidFill>
              </a:rPr>
              <a:t>1) </a:t>
            </a:r>
            <a:r>
              <a:rPr lang="en-US" sz="1900" dirty="0">
                <a:solidFill>
                  <a:schemeClr val="tx2"/>
                </a:solidFill>
              </a:rPr>
              <a:t>D</a:t>
            </a:r>
            <a:r>
              <a:rPr lang="en-US" sz="1900" dirty="0" smtClean="0">
                <a:solidFill>
                  <a:schemeClr val="tx2"/>
                </a:solidFill>
              </a:rPr>
              <a:t>istinctive “bump-like” spectrum</a:t>
            </a:r>
          </a:p>
          <a:p>
            <a:pPr marL="36576" indent="0">
              <a:buNone/>
            </a:pPr>
            <a:endParaRPr lang="en-US" sz="800" dirty="0">
              <a:solidFill>
                <a:schemeClr val="tx2"/>
              </a:solidFill>
            </a:endParaRPr>
          </a:p>
          <a:p>
            <a:pPr marL="36576" indent="0">
              <a:buNone/>
            </a:pPr>
            <a:r>
              <a:rPr lang="en-US" sz="1900" dirty="0">
                <a:solidFill>
                  <a:schemeClr val="tx2"/>
                </a:solidFill>
              </a:rPr>
              <a:t>2</a:t>
            </a:r>
            <a:r>
              <a:rPr lang="en-US" sz="1900" dirty="0" smtClean="0">
                <a:solidFill>
                  <a:schemeClr val="tx2"/>
                </a:solidFill>
              </a:rPr>
              <a:t>) Normalization of the signal is set by the dark matter’s mass and annihilation cross section (in the low-velocity limit)</a:t>
            </a:r>
          </a:p>
          <a:p>
            <a:pPr marL="36576" indent="0">
              <a:buNone/>
            </a:pPr>
            <a:endParaRPr lang="en-US" sz="800" dirty="0" smtClean="0">
              <a:solidFill>
                <a:schemeClr val="tx2"/>
              </a:solidFill>
            </a:endParaRPr>
          </a:p>
          <a:p>
            <a:pPr marL="493776" indent="-457200">
              <a:buAutoNum type="arabicParenR"/>
            </a:pPr>
            <a:endParaRPr lang="en-US" sz="19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66388" y="876166"/>
            <a:ext cx="4858168" cy="353943"/>
          </a:xfrm>
          <a:prstGeom prst="rect">
            <a:avLst/>
          </a:prstGeom>
          <a:noFill/>
        </p:spPr>
        <p:txBody>
          <a:bodyPr wrap="square" rtlCol="0">
            <a:spAutoFit/>
          </a:bodyPr>
          <a:lstStyle/>
          <a:p>
            <a:endParaRPr lang="en-US" sz="1700" dirty="0"/>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3562" b="9972"/>
          <a:stretch/>
        </p:blipFill>
        <p:spPr bwMode="auto">
          <a:xfrm>
            <a:off x="569315" y="2154260"/>
            <a:ext cx="4041712" cy="924693"/>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3"/>
          <a:stretch>
            <a:fillRect/>
          </a:stretch>
        </p:blipFill>
        <p:spPr>
          <a:xfrm>
            <a:off x="5337598" y="1582618"/>
            <a:ext cx="3376550" cy="3243390"/>
          </a:xfrm>
          <a:prstGeom prst="rect">
            <a:avLst/>
          </a:prstGeom>
          <a:ln>
            <a:noFill/>
          </a:ln>
          <a:effectLst/>
        </p:spPr>
      </p:pic>
      <p:sp>
        <p:nvSpPr>
          <p:cNvPr id="6" name="TextBox 5"/>
          <p:cNvSpPr txBox="1"/>
          <p:nvPr/>
        </p:nvSpPr>
        <p:spPr>
          <a:xfrm>
            <a:off x="1501015" y="4951240"/>
            <a:ext cx="7740674" cy="1815882"/>
          </a:xfrm>
          <a:prstGeom prst="rect">
            <a:avLst/>
          </a:prstGeom>
          <a:noFill/>
        </p:spPr>
        <p:txBody>
          <a:bodyPr wrap="square" rtlCol="0">
            <a:spAutoFit/>
          </a:bodyPr>
          <a:lstStyle/>
          <a:p>
            <a:r>
              <a:rPr lang="en-US" dirty="0" smtClean="0">
                <a:solidFill>
                  <a:schemeClr val="tx2"/>
                </a:solidFill>
              </a:rPr>
              <a:t>-To </a:t>
            </a:r>
            <a:r>
              <a:rPr lang="en-US" dirty="0">
                <a:solidFill>
                  <a:schemeClr val="tx2"/>
                </a:solidFill>
              </a:rPr>
              <a:t>be produced with the observed dark matter abundance, a thermal relic must </a:t>
            </a:r>
            <a:r>
              <a:rPr lang="en-US" dirty="0" smtClean="0">
                <a:solidFill>
                  <a:schemeClr val="tx2"/>
                </a:solidFill>
              </a:rPr>
              <a:t>annihilate at a rate equivalent to σv</a:t>
            </a:r>
            <a:r>
              <a:rPr lang="en-US" dirty="0">
                <a:solidFill>
                  <a:schemeClr val="tx2"/>
                </a:solidFill>
              </a:rPr>
              <a:t>~3x10</a:t>
            </a:r>
            <a:r>
              <a:rPr lang="en-US" baseline="30000" dirty="0">
                <a:solidFill>
                  <a:schemeClr val="tx2"/>
                </a:solidFill>
              </a:rPr>
              <a:t>-26 </a:t>
            </a:r>
            <a:r>
              <a:rPr lang="en-US" dirty="0">
                <a:solidFill>
                  <a:schemeClr val="tx2"/>
                </a:solidFill>
              </a:rPr>
              <a:t>cm</a:t>
            </a:r>
            <a:r>
              <a:rPr lang="en-US" baseline="30000" dirty="0">
                <a:solidFill>
                  <a:schemeClr val="tx2"/>
                </a:solidFill>
              </a:rPr>
              <a:t>3</a:t>
            </a:r>
            <a:r>
              <a:rPr lang="en-US" dirty="0">
                <a:solidFill>
                  <a:schemeClr val="tx2"/>
                </a:solidFill>
              </a:rPr>
              <a:t>/</a:t>
            </a:r>
            <a:r>
              <a:rPr lang="en-US" dirty="0" smtClean="0">
                <a:solidFill>
                  <a:schemeClr val="tx2"/>
                </a:solidFill>
              </a:rPr>
              <a:t>s (at freeze-out)</a:t>
            </a:r>
          </a:p>
          <a:p>
            <a:endParaRPr lang="en-US" sz="400" dirty="0">
              <a:solidFill>
                <a:schemeClr val="tx2"/>
              </a:solidFill>
            </a:endParaRPr>
          </a:p>
          <a:p>
            <a:r>
              <a:rPr lang="en-US" dirty="0" smtClean="0">
                <a:solidFill>
                  <a:schemeClr val="tx2"/>
                </a:solidFill>
              </a:rPr>
              <a:t>-Although </a:t>
            </a:r>
            <a:r>
              <a:rPr lang="en-US" dirty="0">
                <a:solidFill>
                  <a:schemeClr val="tx2"/>
                </a:solidFill>
              </a:rPr>
              <a:t>many model-dependent factors can </a:t>
            </a:r>
            <a:r>
              <a:rPr lang="en-US" dirty="0" smtClean="0">
                <a:solidFill>
                  <a:schemeClr val="tx2"/>
                </a:solidFill>
              </a:rPr>
              <a:t>lead to </a:t>
            </a:r>
            <a:r>
              <a:rPr lang="en-US" dirty="0">
                <a:solidFill>
                  <a:schemeClr val="tx2"/>
                </a:solidFill>
              </a:rPr>
              <a:t>a somewhat lower annihilation cross section </a:t>
            </a:r>
            <a:r>
              <a:rPr lang="en-US" dirty="0" smtClean="0">
                <a:solidFill>
                  <a:schemeClr val="tx2"/>
                </a:solidFill>
              </a:rPr>
              <a:t>today </a:t>
            </a:r>
            <a:r>
              <a:rPr lang="en-US" dirty="0">
                <a:solidFill>
                  <a:schemeClr val="tx2"/>
                </a:solidFill>
              </a:rPr>
              <a:t>(velocity dependence, co-annihilations, resonances), most models predict current annihilation rates that are within an order of </a:t>
            </a:r>
            <a:r>
              <a:rPr lang="en-US" dirty="0" smtClean="0">
                <a:solidFill>
                  <a:schemeClr val="tx2"/>
                </a:solidFill>
              </a:rPr>
              <a:t>magnitude or so </a:t>
            </a:r>
            <a:r>
              <a:rPr lang="en-US" dirty="0">
                <a:solidFill>
                  <a:schemeClr val="tx2"/>
                </a:solidFill>
              </a:rPr>
              <a:t>of ~10</a:t>
            </a:r>
            <a:r>
              <a:rPr lang="en-US" baseline="30000" dirty="0">
                <a:solidFill>
                  <a:schemeClr val="tx2"/>
                </a:solidFill>
              </a:rPr>
              <a:t>-26 </a:t>
            </a:r>
            <a:r>
              <a:rPr lang="en-US" dirty="0">
                <a:solidFill>
                  <a:schemeClr val="tx2"/>
                </a:solidFill>
              </a:rPr>
              <a:t>cm</a:t>
            </a:r>
            <a:r>
              <a:rPr lang="en-US" baseline="30000" dirty="0">
                <a:solidFill>
                  <a:schemeClr val="tx2"/>
                </a:solidFill>
              </a:rPr>
              <a:t>3</a:t>
            </a:r>
            <a:r>
              <a:rPr lang="en-US" dirty="0">
                <a:solidFill>
                  <a:schemeClr val="tx2"/>
                </a:solidFill>
              </a:rPr>
              <a:t>/</a:t>
            </a:r>
            <a:r>
              <a:rPr lang="en-US" dirty="0" smtClean="0">
                <a:solidFill>
                  <a:schemeClr val="tx2"/>
                </a:solidFill>
              </a:rPr>
              <a:t>s</a:t>
            </a:r>
            <a:endParaRPr lang="en-US" dirty="0">
              <a:solidFill>
                <a:schemeClr val="tx2"/>
              </a:solidFill>
            </a:endParaRPr>
          </a:p>
        </p:txBody>
      </p:sp>
      <p:sp>
        <p:nvSpPr>
          <p:cNvPr id="9" name="Donut 8"/>
          <p:cNvSpPr/>
          <p:nvPr/>
        </p:nvSpPr>
        <p:spPr>
          <a:xfrm>
            <a:off x="2596993" y="2144783"/>
            <a:ext cx="871991" cy="948436"/>
          </a:xfrm>
          <a:prstGeom prst="donut">
            <a:avLst>
              <a:gd name="adj" fmla="val 5723"/>
            </a:avLst>
          </a:prstGeom>
          <a:solidFill>
            <a:srgbClr val="CCAF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2749359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49404" y="1753271"/>
            <a:ext cx="4334544" cy="3025599"/>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66343"/>
            <a:ext cx="8831547" cy="1143000"/>
          </a:xfrm>
        </p:spPr>
        <p:txBody>
          <a:bodyPr>
            <a:noAutofit/>
          </a:bodyPr>
          <a:lstStyle/>
          <a:p>
            <a:pPr algn="ctr"/>
            <a:r>
              <a:rPr lang="en-US" sz="3600" dirty="0" smtClean="0">
                <a:solidFill>
                  <a:schemeClr val="tx2"/>
                </a:solidFill>
              </a:rPr>
              <a:t>Non-WIMP Dark Matter Candidates II: 		Sterile Neutrinos</a:t>
            </a:r>
            <a:endParaRPr lang="en-US" sz="3600" dirty="0">
              <a:solidFill>
                <a:schemeClr val="tx2"/>
              </a:solidFill>
            </a:endParaRPr>
          </a:p>
        </p:txBody>
      </p:sp>
      <p:sp>
        <p:nvSpPr>
          <p:cNvPr id="3" name="Content Placeholder 2"/>
          <p:cNvSpPr>
            <a:spLocks noGrp="1"/>
          </p:cNvSpPr>
          <p:nvPr>
            <p:ph idx="1"/>
          </p:nvPr>
        </p:nvSpPr>
        <p:spPr>
          <a:xfrm>
            <a:off x="92327" y="1352940"/>
            <a:ext cx="4472387" cy="5272197"/>
          </a:xfrm>
        </p:spPr>
        <p:txBody>
          <a:bodyPr>
            <a:normAutofit/>
          </a:bodyPr>
          <a:lstStyle/>
          <a:p>
            <a:pPr marL="36576" indent="0">
              <a:buNone/>
            </a:pPr>
            <a:r>
              <a:rPr lang="en-US" sz="2000" dirty="0" smtClean="0">
                <a:solidFill>
                  <a:schemeClr val="tx2"/>
                </a:solidFill>
              </a:rPr>
              <a:t>-Sterile neutrinos, produced via mixing with SM neutrinos, can also provide a viable and well motivated class of dark matter candidates</a:t>
            </a:r>
          </a:p>
          <a:p>
            <a:pPr marL="36576" indent="0">
              <a:buNone/>
            </a:pPr>
            <a:r>
              <a:rPr lang="en-US" sz="2000" dirty="0" smtClean="0">
                <a:solidFill>
                  <a:schemeClr val="tx2"/>
                </a:solidFill>
              </a:rPr>
              <a:t>-Constraints include:</a:t>
            </a:r>
          </a:p>
          <a:p>
            <a:r>
              <a:rPr lang="en-US" sz="2000" dirty="0" smtClean="0">
                <a:solidFill>
                  <a:schemeClr val="tx2"/>
                </a:solidFill>
              </a:rPr>
              <a:t> Phase space in dwarf </a:t>
            </a:r>
            <a:r>
              <a:rPr lang="en-US" sz="2000" dirty="0" err="1" smtClean="0">
                <a:solidFill>
                  <a:schemeClr val="tx2"/>
                </a:solidFill>
              </a:rPr>
              <a:t>spheroidals</a:t>
            </a:r>
            <a:r>
              <a:rPr lang="en-US" sz="2000" dirty="0" smtClean="0">
                <a:solidFill>
                  <a:schemeClr val="tx2"/>
                </a:solidFill>
              </a:rPr>
              <a:t>                  (</a:t>
            </a:r>
            <a:r>
              <a:rPr lang="en-US" sz="2000" dirty="0" err="1" smtClean="0">
                <a:solidFill>
                  <a:schemeClr val="tx2"/>
                </a:solidFill>
              </a:rPr>
              <a:t>ie</a:t>
            </a:r>
            <a:r>
              <a:rPr lang="en-US" sz="2000" dirty="0" smtClean="0">
                <a:solidFill>
                  <a:schemeClr val="tx2"/>
                </a:solidFill>
              </a:rPr>
              <a:t>. </a:t>
            </a:r>
            <a:r>
              <a:rPr lang="en-US" sz="2000" dirty="0" err="1" smtClean="0">
                <a:solidFill>
                  <a:schemeClr val="tx2"/>
                </a:solidFill>
              </a:rPr>
              <a:t>Tremaine</a:t>
            </a:r>
            <a:r>
              <a:rPr lang="en-US" sz="2000" dirty="0" smtClean="0">
                <a:solidFill>
                  <a:schemeClr val="tx2"/>
                </a:solidFill>
              </a:rPr>
              <a:t>-Gunn bound)</a:t>
            </a:r>
          </a:p>
          <a:p>
            <a:r>
              <a:rPr lang="en-US" sz="2000" dirty="0" smtClean="0">
                <a:solidFill>
                  <a:schemeClr val="tx2"/>
                </a:solidFill>
              </a:rPr>
              <a:t> The lack of x-ray lines</a:t>
            </a:r>
          </a:p>
          <a:p>
            <a:r>
              <a:rPr lang="en-US" sz="2000" dirty="0" smtClean="0">
                <a:solidFill>
                  <a:schemeClr val="tx2"/>
                </a:solidFill>
              </a:rPr>
              <a:t> Dark matter abundance</a:t>
            </a:r>
          </a:p>
          <a:p>
            <a:r>
              <a:rPr lang="en-US" sz="2000" dirty="0" smtClean="0">
                <a:solidFill>
                  <a:schemeClr val="tx2"/>
                </a:solidFill>
              </a:rPr>
              <a:t> Lyman-α constraints, which require the dark matter to not be too hot</a:t>
            </a:r>
            <a:r>
              <a:rPr lang="en-US" sz="2000" dirty="0">
                <a:solidFill>
                  <a:schemeClr val="tx2"/>
                </a:solidFill>
              </a:rPr>
              <a:t>;</a:t>
            </a:r>
            <a:r>
              <a:rPr lang="en-US" sz="2000" dirty="0" smtClean="0">
                <a:solidFill>
                  <a:schemeClr val="tx2"/>
                </a:solidFill>
              </a:rPr>
              <a:t> translates to M &gt; 8 </a:t>
            </a:r>
            <a:r>
              <a:rPr lang="en-US" sz="2000" dirty="0" err="1" smtClean="0">
                <a:solidFill>
                  <a:schemeClr val="tx2"/>
                </a:solidFill>
              </a:rPr>
              <a:t>keV</a:t>
            </a:r>
            <a:endParaRPr lang="en-US" sz="2000" dirty="0" smtClean="0">
              <a:solidFill>
                <a:schemeClr val="tx2"/>
              </a:solidFill>
            </a:endParaRPr>
          </a:p>
          <a:p>
            <a:pPr marL="36576" indent="0">
              <a:buNone/>
            </a:pPr>
            <a:endParaRPr lang="en-US" sz="16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4" name="Picture 3"/>
          <p:cNvPicPr>
            <a:picLocks noChangeAspect="1"/>
          </p:cNvPicPr>
          <p:nvPr/>
        </p:nvPicPr>
        <p:blipFill>
          <a:blip r:embed="rId2"/>
          <a:stretch>
            <a:fillRect/>
          </a:stretch>
        </p:blipFill>
        <p:spPr>
          <a:xfrm>
            <a:off x="4649403" y="1753272"/>
            <a:ext cx="4334544" cy="302559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0508638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Signal:</a:t>
            </a:r>
            <a:r>
              <a:rPr lang="en-US" sz="4000" dirty="0">
                <a:solidFill>
                  <a:schemeClr val="tx2"/>
                </a:solidFill>
              </a:rPr>
              <a:t> </a:t>
            </a:r>
            <a:r>
              <a:rPr lang="en-US" sz="4000" dirty="0" smtClean="0">
                <a:solidFill>
                  <a:schemeClr val="tx2"/>
                </a:solidFill>
              </a:rPr>
              <a:t/>
            </a:r>
            <a:br>
              <a:rPr lang="en-US" sz="4000" dirty="0" smtClean="0">
                <a:solidFill>
                  <a:schemeClr val="tx2"/>
                </a:solidFill>
              </a:rPr>
            </a:br>
            <a:r>
              <a:rPr lang="en-US" sz="3600" dirty="0" smtClean="0">
                <a:solidFill>
                  <a:schemeClr val="tx2"/>
                </a:solidFill>
              </a:rPr>
              <a:t>Gamma Rays from Dark Matter Annihilations</a:t>
            </a:r>
            <a:endParaRPr lang="en-US" sz="3600" dirty="0">
              <a:solidFill>
                <a:schemeClr val="tx2"/>
              </a:solidFill>
            </a:endParaRPr>
          </a:p>
        </p:txBody>
      </p:sp>
      <p:sp>
        <p:nvSpPr>
          <p:cNvPr id="3" name="Content Placeholder 2"/>
          <p:cNvSpPr>
            <a:spLocks noGrp="1"/>
          </p:cNvSpPr>
          <p:nvPr>
            <p:ph idx="1"/>
          </p:nvPr>
        </p:nvSpPr>
        <p:spPr>
          <a:xfrm>
            <a:off x="100200" y="1381589"/>
            <a:ext cx="4608517" cy="5845295"/>
          </a:xfrm>
        </p:spPr>
        <p:txBody>
          <a:bodyPr>
            <a:normAutofit/>
          </a:bodyPr>
          <a:lstStyle/>
          <a:p>
            <a:pPr marL="36576" indent="0">
              <a:buNone/>
            </a:pPr>
            <a:r>
              <a:rPr lang="en-US" sz="1900" dirty="0" smtClean="0">
                <a:solidFill>
                  <a:schemeClr val="tx2"/>
                </a:solidFill>
              </a:rPr>
              <a:t>The gamma-ray signal from dark matter annihilations is described by:</a:t>
            </a:r>
          </a:p>
          <a:p>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r>
              <a:rPr lang="en-US" sz="1900" dirty="0" smtClean="0">
                <a:solidFill>
                  <a:schemeClr val="tx2"/>
                </a:solidFill>
              </a:rPr>
              <a:t>1) </a:t>
            </a:r>
            <a:r>
              <a:rPr lang="en-US" sz="1900" dirty="0">
                <a:solidFill>
                  <a:schemeClr val="tx2"/>
                </a:solidFill>
              </a:rPr>
              <a:t>D</a:t>
            </a:r>
            <a:r>
              <a:rPr lang="en-US" sz="1900" dirty="0" smtClean="0">
                <a:solidFill>
                  <a:schemeClr val="tx2"/>
                </a:solidFill>
              </a:rPr>
              <a:t>istinctive “bump-like” spectrum</a:t>
            </a:r>
          </a:p>
          <a:p>
            <a:pPr marL="36576" indent="0">
              <a:buNone/>
            </a:pPr>
            <a:endParaRPr lang="en-US" sz="800" dirty="0">
              <a:solidFill>
                <a:schemeClr val="tx2"/>
              </a:solidFill>
            </a:endParaRPr>
          </a:p>
          <a:p>
            <a:pPr marL="36576" indent="0">
              <a:buNone/>
            </a:pPr>
            <a:r>
              <a:rPr lang="en-US" sz="1900" dirty="0">
                <a:solidFill>
                  <a:schemeClr val="tx2"/>
                </a:solidFill>
              </a:rPr>
              <a:t>2) Normalization of the signal is set by the dark matter’s mass and annihilation cross section (in the low-velocity limit)</a:t>
            </a:r>
          </a:p>
          <a:p>
            <a:pPr marL="36576" indent="0">
              <a:buNone/>
            </a:pPr>
            <a:endParaRPr lang="en-US" sz="800" dirty="0" smtClean="0">
              <a:solidFill>
                <a:schemeClr val="tx2"/>
              </a:solidFill>
            </a:endParaRPr>
          </a:p>
          <a:p>
            <a:pPr marL="36576" indent="0">
              <a:buNone/>
            </a:pPr>
            <a:r>
              <a:rPr lang="en-US" sz="1900" dirty="0">
                <a:solidFill>
                  <a:schemeClr val="tx2"/>
                </a:solidFill>
              </a:rPr>
              <a:t>3</a:t>
            </a:r>
            <a:r>
              <a:rPr lang="en-US" sz="1900" dirty="0" smtClean="0">
                <a:solidFill>
                  <a:schemeClr val="tx2"/>
                </a:solidFill>
              </a:rPr>
              <a:t>) </a:t>
            </a:r>
            <a:r>
              <a:rPr lang="en-US" sz="1900" dirty="0">
                <a:solidFill>
                  <a:schemeClr val="tx2"/>
                </a:solidFill>
              </a:rPr>
              <a:t>Signal highly concentrated around </a:t>
            </a:r>
            <a:r>
              <a:rPr lang="en-US" sz="1900" dirty="0" smtClean="0">
                <a:solidFill>
                  <a:schemeClr val="tx2"/>
                </a:solidFill>
              </a:rPr>
              <a:t> the </a:t>
            </a:r>
            <a:r>
              <a:rPr lang="en-US" sz="1900" dirty="0">
                <a:solidFill>
                  <a:schemeClr val="tx2"/>
                </a:solidFill>
              </a:rPr>
              <a:t>Galactic Center (but </a:t>
            </a:r>
            <a:r>
              <a:rPr lang="en-US" sz="1900" dirty="0" smtClean="0">
                <a:solidFill>
                  <a:schemeClr val="tx2"/>
                </a:solidFill>
              </a:rPr>
              <a:t>not point-like); </a:t>
            </a:r>
            <a:r>
              <a:rPr lang="en-US" sz="1900" dirty="0">
                <a:solidFill>
                  <a:schemeClr val="tx2"/>
                </a:solidFill>
              </a:rPr>
              <a:t>precise </a:t>
            </a:r>
            <a:r>
              <a:rPr lang="en-US" sz="1900" dirty="0" smtClean="0">
                <a:solidFill>
                  <a:schemeClr val="tx2"/>
                </a:solidFill>
              </a:rPr>
              <a:t>morphology is </a:t>
            </a:r>
            <a:r>
              <a:rPr lang="en-US" sz="1900" dirty="0">
                <a:solidFill>
                  <a:schemeClr val="tx2"/>
                </a:solidFill>
              </a:rPr>
              <a:t>determined by the dark matter distribution</a:t>
            </a:r>
            <a:endParaRPr lang="en-US" sz="2000" dirty="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66388" y="876166"/>
            <a:ext cx="4858168" cy="353943"/>
          </a:xfrm>
          <a:prstGeom prst="rect">
            <a:avLst/>
          </a:prstGeom>
          <a:noFill/>
        </p:spPr>
        <p:txBody>
          <a:bodyPr wrap="square" rtlCol="0">
            <a:spAutoFit/>
          </a:bodyPr>
          <a:lstStyle/>
          <a:p>
            <a:endParaRPr lang="en-US" sz="1700" dirty="0"/>
          </a:p>
        </p:txBody>
      </p:sp>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3562" b="9972"/>
          <a:stretch/>
        </p:blipFill>
        <p:spPr bwMode="auto">
          <a:xfrm>
            <a:off x="569315" y="2154260"/>
            <a:ext cx="4041712" cy="924693"/>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l="8188" t="2185" r="13704"/>
          <a:stretch>
            <a:fillRect/>
          </a:stretch>
        </p:blipFill>
        <p:spPr bwMode="auto">
          <a:xfrm>
            <a:off x="4732999" y="2312198"/>
            <a:ext cx="4264411" cy="2698122"/>
          </a:xfrm>
          <a:prstGeom prst="rect">
            <a:avLst/>
          </a:prstGeom>
          <a:ln/>
          <a:extLst/>
        </p:spPr>
        <p:style>
          <a:lnRef idx="2">
            <a:schemeClr val="dk1"/>
          </a:lnRef>
          <a:fillRef idx="1">
            <a:schemeClr val="lt1"/>
          </a:fillRef>
          <a:effectRef idx="0">
            <a:schemeClr val="dk1"/>
          </a:effectRef>
          <a:fontRef idx="minor">
            <a:schemeClr val="dk1"/>
          </a:fontRef>
        </p:style>
      </p:pic>
      <p:sp>
        <p:nvSpPr>
          <p:cNvPr id="8" name="TextBox 7"/>
          <p:cNvSpPr txBox="1"/>
          <p:nvPr/>
        </p:nvSpPr>
        <p:spPr>
          <a:xfrm>
            <a:off x="6008081" y="5080020"/>
            <a:ext cx="1788545" cy="369332"/>
          </a:xfrm>
          <a:prstGeom prst="rect">
            <a:avLst/>
          </a:prstGeom>
          <a:noFill/>
        </p:spPr>
        <p:txBody>
          <a:bodyPr wrap="none" rtlCol="0">
            <a:spAutoFit/>
          </a:bodyPr>
          <a:lstStyle/>
          <a:p>
            <a:r>
              <a:rPr lang="en-US" dirty="0" smtClean="0"/>
              <a:t>M. </a:t>
            </a:r>
            <a:r>
              <a:rPr lang="en-US" dirty="0" err="1" smtClean="0"/>
              <a:t>Kuhlen</a:t>
            </a:r>
            <a:r>
              <a:rPr lang="en-US" dirty="0" smtClean="0"/>
              <a:t> </a:t>
            </a:r>
            <a:r>
              <a:rPr lang="en-US" i="1" dirty="0" smtClean="0"/>
              <a:t>et al</a:t>
            </a:r>
            <a:r>
              <a:rPr lang="en-US" dirty="0" smtClean="0"/>
              <a:t>.</a:t>
            </a:r>
            <a:endParaRPr lang="en-US" dirty="0"/>
          </a:p>
        </p:txBody>
      </p:sp>
      <p:sp>
        <p:nvSpPr>
          <p:cNvPr id="9" name="Donut 8"/>
          <p:cNvSpPr/>
          <p:nvPr/>
        </p:nvSpPr>
        <p:spPr>
          <a:xfrm>
            <a:off x="3298366" y="2154260"/>
            <a:ext cx="1478586" cy="948436"/>
          </a:xfrm>
          <a:prstGeom prst="donut">
            <a:avLst>
              <a:gd name="adj" fmla="val 5723"/>
            </a:avLst>
          </a:prstGeom>
          <a:solidFill>
            <a:srgbClr val="CCAF0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1381259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2275" name="Rectangle 3"/>
          <p:cNvSpPr>
            <a:spLocks noChangeArrowheads="1"/>
          </p:cNvSpPr>
          <p:nvPr/>
        </p:nvSpPr>
        <p:spPr bwMode="auto">
          <a:xfrm>
            <a:off x="457200" y="4572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400" dirty="0">
                <a:solidFill>
                  <a:schemeClr val="tx2"/>
                </a:solidFill>
                <a:latin typeface="Century Gothic" charset="0"/>
              </a:rPr>
              <a:t>The Distribution of Dark Matter in the Inner Milky Way</a:t>
            </a:r>
            <a:endParaRPr lang="en-US" sz="3400" dirty="0">
              <a:solidFill>
                <a:schemeClr val="tx2"/>
              </a:solidFill>
            </a:endParaRPr>
          </a:p>
        </p:txBody>
      </p:sp>
      <p:sp>
        <p:nvSpPr>
          <p:cNvPr id="2102276" name="Rectangle 4"/>
          <p:cNvSpPr>
            <a:spLocks noChangeArrowheads="1"/>
          </p:cNvSpPr>
          <p:nvPr/>
        </p:nvSpPr>
        <p:spPr bwMode="auto">
          <a:xfrm>
            <a:off x="0" y="169477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32773" name="Text Box 6"/>
          <p:cNvSpPr txBox="1">
            <a:spLocks noChangeArrowheads="1"/>
          </p:cNvSpPr>
          <p:nvPr/>
        </p:nvSpPr>
        <p:spPr bwMode="auto">
          <a:xfrm>
            <a:off x="257175" y="1291545"/>
            <a:ext cx="8658225" cy="630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Char char="§"/>
            </a:pPr>
            <a:r>
              <a:rPr lang="en-US" sz="1900" dirty="0">
                <a:solidFill>
                  <a:schemeClr val="tx2"/>
                </a:solidFill>
              </a:rPr>
              <a:t>Dark matter only simulations (Via </a:t>
            </a:r>
            <a:r>
              <a:rPr lang="en-US" sz="1900" dirty="0" err="1">
                <a:solidFill>
                  <a:schemeClr val="tx2"/>
                </a:solidFill>
              </a:rPr>
              <a:t>Lactea</a:t>
            </a:r>
            <a:r>
              <a:rPr lang="en-US" sz="1900" dirty="0">
                <a:solidFill>
                  <a:schemeClr val="tx2"/>
                </a:solidFill>
              </a:rPr>
              <a:t>, </a:t>
            </a:r>
            <a:r>
              <a:rPr lang="en-US" sz="1900" dirty="0" smtClean="0">
                <a:solidFill>
                  <a:schemeClr val="tx2"/>
                </a:solidFill>
              </a:rPr>
              <a:t>Aquarius, etc</a:t>
            </a:r>
            <a:r>
              <a:rPr lang="en-US" sz="1900" dirty="0">
                <a:solidFill>
                  <a:schemeClr val="tx2"/>
                </a:solidFill>
              </a:rPr>
              <a:t>.) </a:t>
            </a:r>
            <a:r>
              <a:rPr lang="en-US" sz="1900" dirty="0" smtClean="0">
                <a:solidFill>
                  <a:schemeClr val="tx2"/>
                </a:solidFill>
              </a:rPr>
              <a:t>produce </a:t>
            </a:r>
            <a:r>
              <a:rPr lang="en-US" sz="1900" dirty="0">
                <a:solidFill>
                  <a:schemeClr val="tx2"/>
                </a:solidFill>
              </a:rPr>
              <a:t>halos </a:t>
            </a:r>
            <a:r>
              <a:rPr lang="en-US" sz="1900" dirty="0" smtClean="0">
                <a:solidFill>
                  <a:schemeClr val="tx2"/>
                </a:solidFill>
              </a:rPr>
              <a:t>that </a:t>
            </a:r>
            <a:r>
              <a:rPr lang="en-US" sz="1900" dirty="0">
                <a:solidFill>
                  <a:schemeClr val="tx2"/>
                </a:solidFill>
              </a:rPr>
              <a:t>possess inner profiles of </a:t>
            </a:r>
            <a:r>
              <a:rPr lang="en-US" sz="1900" dirty="0" err="1">
                <a:solidFill>
                  <a:schemeClr val="tx2"/>
                </a:solidFill>
                <a:latin typeface="Times New Roman" charset="0"/>
                <a:cs typeface="Times New Roman" charset="0"/>
              </a:rPr>
              <a:t>ρ</a:t>
            </a:r>
            <a:r>
              <a:rPr lang="en-US" sz="1900" dirty="0">
                <a:solidFill>
                  <a:schemeClr val="tx2"/>
                </a:solidFill>
              </a:rPr>
              <a:t> </a:t>
            </a:r>
            <a:r>
              <a:rPr lang="en-US" sz="1900" dirty="0">
                <a:solidFill>
                  <a:schemeClr val="tx2"/>
                </a:solidFill>
                <a:latin typeface="Times New Roman" charset="0"/>
                <a:cs typeface="Times New Roman" charset="0"/>
              </a:rPr>
              <a:t>α</a:t>
            </a:r>
            <a:r>
              <a:rPr lang="en-US" sz="1900" dirty="0">
                <a:solidFill>
                  <a:schemeClr val="tx2"/>
                </a:solidFill>
              </a:rPr>
              <a:t> </a:t>
            </a:r>
            <a:r>
              <a:rPr lang="en-US" sz="1900" dirty="0" smtClean="0">
                <a:solidFill>
                  <a:schemeClr val="tx2"/>
                </a:solidFill>
              </a:rPr>
              <a:t>r</a:t>
            </a:r>
            <a:r>
              <a:rPr lang="en-US" sz="1900" baseline="30000" dirty="0" smtClean="0">
                <a:solidFill>
                  <a:schemeClr val="tx2"/>
                </a:solidFill>
              </a:rPr>
              <a:t> -</a:t>
            </a:r>
            <a:r>
              <a:rPr lang="en-US" sz="1900" baseline="30000" dirty="0" err="1" smtClean="0">
                <a:solidFill>
                  <a:schemeClr val="tx2"/>
                </a:solidFill>
                <a:latin typeface="Times New Roman" charset="0"/>
                <a:cs typeface="Times New Roman" charset="0"/>
              </a:rPr>
              <a:t>γ</a:t>
            </a:r>
            <a:r>
              <a:rPr lang="en-US" sz="1900" dirty="0" smtClean="0">
                <a:solidFill>
                  <a:schemeClr val="tx2"/>
                </a:solidFill>
              </a:rPr>
              <a:t>  </a:t>
            </a:r>
            <a:r>
              <a:rPr lang="en-US" sz="1900" dirty="0">
                <a:solidFill>
                  <a:schemeClr val="tx2"/>
                </a:solidFill>
              </a:rPr>
              <a:t>where </a:t>
            </a:r>
            <a:r>
              <a:rPr lang="en-US" sz="1900" b="1" dirty="0" err="1">
                <a:solidFill>
                  <a:schemeClr val="tx2"/>
                </a:solidFill>
                <a:latin typeface="Times New Roman" charset="0"/>
                <a:cs typeface="Times New Roman" charset="0"/>
              </a:rPr>
              <a:t>γ</a:t>
            </a:r>
            <a:r>
              <a:rPr lang="en-US" sz="1900" dirty="0">
                <a:solidFill>
                  <a:schemeClr val="tx2"/>
                </a:solidFill>
                <a:cs typeface="Arial" charset="0"/>
              </a:rPr>
              <a:t>=1.0 to 1.2 </a:t>
            </a:r>
          </a:p>
          <a:p>
            <a:pPr>
              <a:buClr>
                <a:schemeClr val="folHlink"/>
              </a:buClr>
              <a:buFont typeface="Wingdings" charset="0"/>
              <a:buChar char="§"/>
            </a:pPr>
            <a:endParaRPr lang="en-US" sz="800" dirty="0">
              <a:solidFill>
                <a:schemeClr val="tx2"/>
              </a:solidFill>
            </a:endParaRPr>
          </a:p>
          <a:p>
            <a:pPr>
              <a:buClr>
                <a:schemeClr val="folHlink"/>
              </a:buClr>
              <a:buFont typeface="Wingdings" charset="0"/>
              <a:buChar char="§"/>
            </a:pPr>
            <a:r>
              <a:rPr lang="en-US" sz="1900" dirty="0">
                <a:solidFill>
                  <a:schemeClr val="tx2"/>
                </a:solidFill>
              </a:rPr>
              <a:t>The inner volume (~10 </a:t>
            </a:r>
            <a:r>
              <a:rPr lang="en-US" sz="1900" dirty="0" err="1">
                <a:solidFill>
                  <a:schemeClr val="tx2"/>
                </a:solidFill>
              </a:rPr>
              <a:t>kpc</a:t>
            </a:r>
            <a:r>
              <a:rPr lang="en-US" sz="1900" dirty="0">
                <a:solidFill>
                  <a:schemeClr val="tx2"/>
                </a:solidFill>
              </a:rPr>
              <a:t>) of the Milky Way is dominated by baryons, not dark matter – significant departures from </a:t>
            </a:r>
            <a:r>
              <a:rPr lang="en-US" sz="1900" dirty="0" smtClean="0">
                <a:solidFill>
                  <a:schemeClr val="tx2"/>
                </a:solidFill>
              </a:rPr>
              <a:t>results of dark matter-only simulations may </a:t>
            </a:r>
            <a:r>
              <a:rPr lang="en-US" sz="1900" dirty="0">
                <a:solidFill>
                  <a:schemeClr val="tx2"/>
                </a:solidFill>
              </a:rPr>
              <a:t>be expected</a:t>
            </a:r>
          </a:p>
          <a:p>
            <a:pPr>
              <a:buClr>
                <a:schemeClr val="folHlink"/>
              </a:buClr>
            </a:pPr>
            <a:endParaRPr lang="en-US" sz="800" dirty="0">
              <a:solidFill>
                <a:schemeClr val="tx2"/>
              </a:solidFill>
            </a:endParaRPr>
          </a:p>
          <a:p>
            <a:pPr>
              <a:buClr>
                <a:schemeClr val="folHlink"/>
              </a:buClr>
              <a:buFont typeface="Wingdings" charset="0"/>
              <a:buChar char="§"/>
            </a:pPr>
            <a:r>
              <a:rPr lang="en-US" sz="1900" dirty="0">
                <a:solidFill>
                  <a:schemeClr val="tx2"/>
                </a:solidFill>
              </a:rPr>
              <a:t>For years, an active debate has taken place 				 </a:t>
            </a:r>
            <a:r>
              <a:rPr lang="en-US" sz="1900" dirty="0" smtClean="0">
                <a:solidFill>
                  <a:schemeClr val="tx2"/>
                </a:solidFill>
              </a:rPr>
              <a:t>                            in </a:t>
            </a:r>
            <a:r>
              <a:rPr lang="en-US" sz="1900" dirty="0">
                <a:solidFill>
                  <a:schemeClr val="tx2"/>
                </a:solidFill>
              </a:rPr>
              <a:t>the literature over the question of how the </a:t>
            </a:r>
            <a:r>
              <a:rPr lang="en-US" sz="1900" dirty="0" smtClean="0">
                <a:solidFill>
                  <a:schemeClr val="tx2"/>
                </a:solidFill>
              </a:rPr>
              <a:t>                                              baryons alter the </a:t>
            </a:r>
            <a:r>
              <a:rPr lang="en-US" sz="1900" dirty="0">
                <a:solidFill>
                  <a:schemeClr val="tx2"/>
                </a:solidFill>
              </a:rPr>
              <a:t>profiles of dark matter halos</a:t>
            </a:r>
          </a:p>
          <a:p>
            <a:pPr>
              <a:buClr>
                <a:schemeClr val="folHlink"/>
              </a:buClr>
              <a:buFont typeface="Wingdings" charset="0"/>
              <a:buChar char="§"/>
            </a:pPr>
            <a:endParaRPr lang="en-US" sz="800" dirty="0">
              <a:solidFill>
                <a:schemeClr val="tx2"/>
              </a:solidFill>
            </a:endParaRPr>
          </a:p>
          <a:p>
            <a:pPr>
              <a:buClr>
                <a:schemeClr val="folHlink"/>
              </a:buClr>
              <a:buFont typeface="Wingdings" charset="0"/>
              <a:buChar char="§"/>
            </a:pPr>
            <a:r>
              <a:rPr lang="en-US" sz="1900" dirty="0">
                <a:solidFill>
                  <a:schemeClr val="tx2"/>
                </a:solidFill>
              </a:rPr>
              <a:t>Existing </a:t>
            </a:r>
            <a:r>
              <a:rPr lang="en-US" sz="1900" dirty="0" err="1">
                <a:solidFill>
                  <a:schemeClr val="tx2"/>
                </a:solidFill>
              </a:rPr>
              <a:t>microlensing</a:t>
            </a:r>
            <a:r>
              <a:rPr lang="en-US" sz="1900" dirty="0">
                <a:solidFill>
                  <a:schemeClr val="tx2"/>
                </a:solidFill>
              </a:rPr>
              <a:t> and dynamical data  			            </a:t>
            </a:r>
            <a:r>
              <a:rPr lang="en-US" sz="1900" dirty="0" smtClean="0">
                <a:solidFill>
                  <a:schemeClr val="tx2"/>
                </a:solidFill>
              </a:rPr>
              <a:t>		               </a:t>
            </a:r>
            <a:r>
              <a:rPr lang="en-US" sz="1900" dirty="0">
                <a:solidFill>
                  <a:schemeClr val="tx2"/>
                </a:solidFill>
              </a:rPr>
              <a:t>are not capable of determining the inner       			                  </a:t>
            </a:r>
            <a:r>
              <a:rPr lang="en-US" sz="1900" dirty="0" smtClean="0">
                <a:solidFill>
                  <a:schemeClr val="tx2"/>
                </a:solidFill>
              </a:rPr>
              <a:t>            slope</a:t>
            </a:r>
            <a:r>
              <a:rPr lang="en-US" sz="1900" dirty="0">
                <a:solidFill>
                  <a:schemeClr val="tx2"/>
                </a:solidFill>
              </a:rPr>
              <a:t>, although </a:t>
            </a:r>
            <a:r>
              <a:rPr lang="en-US" sz="1900" b="1" dirty="0">
                <a:solidFill>
                  <a:schemeClr val="tx2"/>
                </a:solidFill>
                <a:latin typeface="Times New Roman" charset="0"/>
                <a:cs typeface="Times New Roman" charset="0"/>
              </a:rPr>
              <a:t>γ</a:t>
            </a:r>
            <a:r>
              <a:rPr lang="en-US" sz="1900" dirty="0">
                <a:solidFill>
                  <a:schemeClr val="tx2"/>
                </a:solidFill>
                <a:cs typeface="Arial" charset="0"/>
              </a:rPr>
              <a:t>~1.3 provides the best fit </a:t>
            </a:r>
            <a:r>
              <a:rPr lang="en-US" sz="1900" dirty="0">
                <a:solidFill>
                  <a:schemeClr val="tx2"/>
                </a:solidFill>
              </a:rPr>
              <a:t> </a:t>
            </a:r>
          </a:p>
          <a:p>
            <a:pPr>
              <a:buClr>
                <a:schemeClr val="folHlink"/>
              </a:buClr>
            </a:pPr>
            <a:endParaRPr lang="en-US" sz="800" dirty="0"/>
          </a:p>
          <a:p>
            <a:pPr>
              <a:buClr>
                <a:schemeClr val="folHlink"/>
              </a:buClr>
            </a:pPr>
            <a:endParaRPr lang="en-US" sz="800" dirty="0">
              <a:cs typeface="Arial" charset="0"/>
            </a:endParaRPr>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pic>
        <p:nvPicPr>
          <p:cNvPr id="8" name="Picture 7"/>
          <p:cNvPicPr>
            <a:picLocks noChangeAspect="1"/>
          </p:cNvPicPr>
          <p:nvPr/>
        </p:nvPicPr>
        <p:blipFill>
          <a:blip r:embed="rId3"/>
          <a:stretch>
            <a:fillRect/>
          </a:stretch>
        </p:blipFill>
        <p:spPr>
          <a:xfrm>
            <a:off x="5402263" y="2748018"/>
            <a:ext cx="3502025" cy="339883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32777" name="TextBox 5"/>
          <p:cNvSpPr txBox="1">
            <a:spLocks noChangeArrowheads="1"/>
          </p:cNvSpPr>
          <p:nvPr/>
        </p:nvSpPr>
        <p:spPr bwMode="auto">
          <a:xfrm>
            <a:off x="5692775" y="6146855"/>
            <a:ext cx="350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chemeClr val="tx2"/>
                </a:solidFill>
              </a:rPr>
              <a:t>Iocco</a:t>
            </a:r>
            <a:r>
              <a:rPr lang="en-US" sz="1800" dirty="0">
                <a:solidFill>
                  <a:schemeClr val="tx2"/>
                </a:solidFill>
              </a:rPr>
              <a:t>, </a:t>
            </a:r>
            <a:r>
              <a:rPr lang="en-US" sz="1800" dirty="0" err="1">
                <a:solidFill>
                  <a:schemeClr val="tx2"/>
                </a:solidFill>
              </a:rPr>
              <a:t>Pato</a:t>
            </a:r>
            <a:r>
              <a:rPr lang="en-US" sz="1800" dirty="0">
                <a:solidFill>
                  <a:schemeClr val="tx2"/>
                </a:solidFill>
              </a:rPr>
              <a:t>, </a:t>
            </a:r>
            <a:r>
              <a:rPr lang="en-US" sz="1800" dirty="0" err="1">
                <a:solidFill>
                  <a:schemeClr val="tx2"/>
                </a:solidFill>
              </a:rPr>
              <a:t>Bertone</a:t>
            </a:r>
            <a:r>
              <a:rPr lang="en-US" sz="1800" dirty="0">
                <a:solidFill>
                  <a:schemeClr val="tx2"/>
                </a:solidFill>
              </a:rPr>
              <a:t>, </a:t>
            </a:r>
            <a:r>
              <a:rPr lang="en-US" sz="1800" dirty="0" err="1">
                <a:solidFill>
                  <a:schemeClr val="tx2"/>
                </a:solidFill>
              </a:rPr>
              <a:t>Jetzer</a:t>
            </a:r>
            <a:r>
              <a:rPr lang="en-US" sz="1800" dirty="0">
                <a:solidFill>
                  <a:schemeClr val="tx2"/>
                </a:solidFill>
              </a:rPr>
              <a:t>, arXiv:1107.5810</a:t>
            </a:r>
          </a:p>
        </p:txBody>
      </p:sp>
      <p:sp>
        <p:nvSpPr>
          <p:cNvPr id="32779" name="Cross 1"/>
          <p:cNvSpPr>
            <a:spLocks noChangeArrowheads="1"/>
          </p:cNvSpPr>
          <p:nvPr/>
        </p:nvSpPr>
        <p:spPr bwMode="auto">
          <a:xfrm rot="2722137">
            <a:off x="6775451" y="3762430"/>
            <a:ext cx="169862" cy="160337"/>
          </a:xfrm>
          <a:prstGeom prst="plus">
            <a:avLst>
              <a:gd name="adj" fmla="val 45352"/>
            </a:avLst>
          </a:prstGeom>
          <a:solidFill>
            <a:schemeClr val="bg1"/>
          </a:solidFill>
          <a:ln w="9525">
            <a:solidFill>
              <a:schemeClr val="bg1"/>
            </a:solidFill>
            <a:round/>
            <a:headEnd/>
            <a:tailEnd/>
          </a:ln>
        </p:spPr>
        <p:txBody>
          <a:bodyPr/>
          <a:lstStyle/>
          <a:p>
            <a:endParaRPr lang="en-US" sz="2000">
              <a:solidFill>
                <a:srgbClr val="000000"/>
              </a:solidFill>
            </a:endParaRPr>
          </a:p>
        </p:txBody>
      </p:sp>
      <p:sp>
        <p:nvSpPr>
          <p:cNvPr id="2" name="Rectangle 1"/>
          <p:cNvSpPr/>
          <p:nvPr/>
        </p:nvSpPr>
        <p:spPr>
          <a:xfrm>
            <a:off x="5568462" y="4119495"/>
            <a:ext cx="117355" cy="31579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bwMode="auto">
          <a:xfrm flipV="1">
            <a:off x="4883150" y="3888119"/>
            <a:ext cx="1882775" cy="873856"/>
          </a:xfrm>
          <a:prstGeom prst="straightConnector1">
            <a:avLst/>
          </a:prstGeom>
          <a:solidFill>
            <a:schemeClr val="accent1"/>
          </a:solidFill>
          <a:ln w="28575"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776" name="TextBox 4"/>
          <p:cNvSpPr txBox="1">
            <a:spLocks noChangeArrowheads="1"/>
          </p:cNvSpPr>
          <p:nvPr/>
        </p:nvSpPr>
        <p:spPr bwMode="auto">
          <a:xfrm>
            <a:off x="5428518" y="3905796"/>
            <a:ext cx="3159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200" dirty="0" err="1">
                <a:solidFill>
                  <a:schemeClr val="bg1"/>
                </a:solidFill>
                <a:latin typeface="Times New Roman" charset="0"/>
                <a:cs typeface="Times New Roman" charset="0"/>
              </a:rPr>
              <a:t>γ</a:t>
            </a:r>
            <a:endParaRPr lang="en-US" sz="2200" dirty="0">
              <a:solidFill>
                <a:schemeClr val="bg1"/>
              </a:solidFill>
            </a:endParaRPr>
          </a:p>
        </p:txBody>
      </p:sp>
    </p:spTree>
    <p:extLst>
      <p:ext uri="{BB962C8B-B14F-4D97-AF65-F5344CB8AC3E}">
        <p14:creationId xmlns:p14="http://schemas.microsoft.com/office/powerpoint/2010/main" val="761174877"/>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2275" name="Rectangle 3"/>
          <p:cNvSpPr>
            <a:spLocks noChangeArrowheads="1"/>
          </p:cNvSpPr>
          <p:nvPr/>
        </p:nvSpPr>
        <p:spPr bwMode="auto">
          <a:xfrm>
            <a:off x="457200" y="437662"/>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400" dirty="0">
                <a:solidFill>
                  <a:schemeClr val="tx2"/>
                </a:solidFill>
                <a:latin typeface="Century Gothic" charset="0"/>
              </a:rPr>
              <a:t>The Distribution of Dark Matter in the Inner Milky Way</a:t>
            </a:r>
            <a:endParaRPr lang="en-US" sz="3400" dirty="0">
              <a:solidFill>
                <a:schemeClr val="tx2"/>
              </a:solidFill>
            </a:endParaRPr>
          </a:p>
        </p:txBody>
      </p:sp>
      <p:sp>
        <p:nvSpPr>
          <p:cNvPr id="2102276"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34820" name="Text Box 6"/>
          <p:cNvSpPr txBox="1">
            <a:spLocks noChangeArrowheads="1"/>
          </p:cNvSpPr>
          <p:nvPr/>
        </p:nvSpPr>
        <p:spPr bwMode="auto">
          <a:xfrm>
            <a:off x="152400" y="1219200"/>
            <a:ext cx="6172200" cy="95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1200"/>
          </a:p>
          <a:p>
            <a:endParaRPr lang="en-US" sz="800"/>
          </a:p>
          <a:p>
            <a:endParaRPr lang="en-US" sz="800"/>
          </a:p>
          <a:p>
            <a:endParaRPr lang="en-US" sz="800"/>
          </a:p>
          <a:p>
            <a:endParaRPr lang="en-US" sz="2000"/>
          </a:p>
        </p:txBody>
      </p:sp>
      <p:sp>
        <p:nvSpPr>
          <p:cNvPr id="34821" name="Text Box 6"/>
          <p:cNvSpPr txBox="1">
            <a:spLocks noChangeArrowheads="1"/>
          </p:cNvSpPr>
          <p:nvPr/>
        </p:nvSpPr>
        <p:spPr bwMode="auto">
          <a:xfrm>
            <a:off x="257175" y="1027724"/>
            <a:ext cx="8658225" cy="240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pPr>
            <a:endParaRPr lang="en-US" sz="800" dirty="0">
              <a:solidFill>
                <a:schemeClr val="tx2"/>
              </a:solidFill>
            </a:endParaRPr>
          </a:p>
          <a:p>
            <a:pPr>
              <a:buClr>
                <a:schemeClr val="folHlink"/>
              </a:buClr>
              <a:buFont typeface="Wingdings" charset="0"/>
              <a:buChar char="§"/>
            </a:pPr>
            <a:r>
              <a:rPr lang="en-US" sz="1800" dirty="0" smtClean="0">
                <a:solidFill>
                  <a:schemeClr val="tx2"/>
                </a:solidFill>
              </a:rPr>
              <a:t>Many state</a:t>
            </a:r>
            <a:r>
              <a:rPr lang="en-US" sz="1800" dirty="0">
                <a:solidFill>
                  <a:schemeClr val="tx2"/>
                </a:solidFill>
              </a:rPr>
              <a:t>-of-the-art </a:t>
            </a:r>
            <a:r>
              <a:rPr lang="en-US" sz="1800" dirty="0" smtClean="0">
                <a:solidFill>
                  <a:schemeClr val="tx2"/>
                </a:solidFill>
              </a:rPr>
              <a:t>hydro-dynamical </a:t>
            </a:r>
            <a:r>
              <a:rPr lang="en-US" sz="1800" dirty="0">
                <a:solidFill>
                  <a:schemeClr val="tx2"/>
                </a:solidFill>
              </a:rPr>
              <a:t>simulations </a:t>
            </a:r>
            <a:r>
              <a:rPr lang="en-US" sz="1800" dirty="0" smtClean="0">
                <a:solidFill>
                  <a:schemeClr val="tx2"/>
                </a:solidFill>
              </a:rPr>
              <a:t>(carried </a:t>
            </a:r>
            <a:r>
              <a:rPr lang="en-US" sz="1800" dirty="0">
                <a:solidFill>
                  <a:schemeClr val="tx2"/>
                </a:solidFill>
              </a:rPr>
              <a:t>out by several different </a:t>
            </a:r>
            <a:r>
              <a:rPr lang="en-US" sz="1800" dirty="0" smtClean="0">
                <a:solidFill>
                  <a:schemeClr val="tx2"/>
                </a:solidFill>
              </a:rPr>
              <a:t>groups and </a:t>
            </a:r>
            <a:r>
              <a:rPr lang="en-US" sz="1800" dirty="0">
                <a:solidFill>
                  <a:schemeClr val="tx2"/>
                </a:solidFill>
              </a:rPr>
              <a:t>running different </a:t>
            </a:r>
            <a:r>
              <a:rPr lang="en-US" sz="1800" dirty="0" smtClean="0">
                <a:solidFill>
                  <a:schemeClr val="tx2"/>
                </a:solidFill>
              </a:rPr>
              <a:t>codes), </a:t>
            </a:r>
            <a:r>
              <a:rPr lang="en-US" sz="1800" dirty="0">
                <a:solidFill>
                  <a:schemeClr val="tx2"/>
                </a:solidFill>
              </a:rPr>
              <a:t>have begun to </a:t>
            </a:r>
            <a:r>
              <a:rPr lang="en-US" sz="1800" dirty="0" smtClean="0">
                <a:solidFill>
                  <a:schemeClr val="tx2"/>
                </a:solidFill>
              </a:rPr>
              <a:t>converge in </a:t>
            </a:r>
            <a:r>
              <a:rPr lang="en-US" sz="1800" dirty="0">
                <a:solidFill>
                  <a:schemeClr val="tx2"/>
                </a:solidFill>
              </a:rPr>
              <a:t>favor of a moderate degree of contraction in Milky Way-like halos, typically </a:t>
            </a:r>
            <a:r>
              <a:rPr lang="en-US" sz="1800" dirty="0" smtClean="0">
                <a:solidFill>
                  <a:schemeClr val="tx2"/>
                </a:solidFill>
              </a:rPr>
              <a:t>exhibiting a steepening of the </a:t>
            </a:r>
            <a:r>
              <a:rPr lang="en-US" sz="1800" dirty="0">
                <a:solidFill>
                  <a:schemeClr val="tx2"/>
                </a:solidFill>
              </a:rPr>
              <a:t>inner </a:t>
            </a:r>
            <a:r>
              <a:rPr lang="en-US" sz="1800" dirty="0" smtClean="0">
                <a:solidFill>
                  <a:schemeClr val="tx2"/>
                </a:solidFill>
              </a:rPr>
              <a:t>slope (</a:t>
            </a:r>
            <a:r>
              <a:rPr lang="en-US" sz="1800" b="1" dirty="0" err="1" smtClean="0">
                <a:solidFill>
                  <a:schemeClr val="tx2"/>
                </a:solidFill>
                <a:latin typeface="Times New Roman" charset="0"/>
                <a:cs typeface="Times New Roman" charset="0"/>
              </a:rPr>
              <a:t>γ</a:t>
            </a:r>
            <a:r>
              <a:rPr lang="en-US" sz="1800" b="1" dirty="0">
                <a:solidFill>
                  <a:schemeClr val="tx2"/>
                </a:solidFill>
                <a:latin typeface="Times New Roman" charset="0"/>
                <a:cs typeface="Times New Roman" charset="0"/>
              </a:rPr>
              <a:t>)</a:t>
            </a:r>
            <a:r>
              <a:rPr lang="en-US" sz="1800" dirty="0" smtClean="0">
                <a:solidFill>
                  <a:schemeClr val="tx2"/>
                </a:solidFill>
                <a:latin typeface="Times New Roman" charset="0"/>
                <a:cs typeface="Times New Roman" charset="0"/>
              </a:rPr>
              <a:t> </a:t>
            </a:r>
            <a:r>
              <a:rPr lang="en-US" sz="1800" dirty="0">
                <a:solidFill>
                  <a:schemeClr val="tx2"/>
                </a:solidFill>
                <a:cs typeface="Arial" charset="0"/>
              </a:rPr>
              <a:t>from ~</a:t>
            </a:r>
            <a:r>
              <a:rPr lang="en-US" sz="1800" dirty="0" smtClean="0">
                <a:solidFill>
                  <a:schemeClr val="tx2"/>
                </a:solidFill>
                <a:cs typeface="Arial" charset="0"/>
              </a:rPr>
              <a:t>1.0 </a:t>
            </a:r>
            <a:r>
              <a:rPr lang="en-US" sz="1800" dirty="0">
                <a:solidFill>
                  <a:schemeClr val="tx2"/>
                </a:solidFill>
                <a:cs typeface="Arial" charset="0"/>
              </a:rPr>
              <a:t>to ~1.2-</a:t>
            </a:r>
            <a:r>
              <a:rPr lang="en-US" sz="1800" dirty="0" smtClean="0">
                <a:solidFill>
                  <a:schemeClr val="tx2"/>
                </a:solidFill>
                <a:cs typeface="Arial" charset="0"/>
              </a:rPr>
              <a:t>1.5</a:t>
            </a:r>
          </a:p>
          <a:p>
            <a:pPr>
              <a:buClr>
                <a:schemeClr val="folHlink"/>
              </a:buClr>
            </a:pPr>
            <a:endParaRPr lang="en-US" sz="800" dirty="0" smtClean="0">
              <a:solidFill>
                <a:schemeClr val="tx2"/>
              </a:solidFill>
              <a:cs typeface="Arial" charset="0"/>
            </a:endParaRPr>
          </a:p>
          <a:p>
            <a:pPr>
              <a:buClr>
                <a:schemeClr val="folHlink"/>
              </a:buClr>
              <a:buFont typeface="Wingdings" charset="0"/>
              <a:buChar char="§"/>
            </a:pPr>
            <a:r>
              <a:rPr lang="en-US" sz="1800" dirty="0" smtClean="0">
                <a:solidFill>
                  <a:schemeClr val="tx2"/>
                </a:solidFill>
                <a:cs typeface="Arial" charset="0"/>
              </a:rPr>
              <a:t>Other groups find that cusps may be somewhat flattened (</a:t>
            </a:r>
            <a:r>
              <a:rPr lang="en-US" sz="1800" b="1" dirty="0" err="1" smtClean="0">
                <a:solidFill>
                  <a:schemeClr val="tx2"/>
                </a:solidFill>
                <a:latin typeface="Times New Roman" charset="0"/>
                <a:cs typeface="Times New Roman" charset="0"/>
              </a:rPr>
              <a:t>γ</a:t>
            </a:r>
            <a:r>
              <a:rPr lang="en-US" sz="1800" b="1" dirty="0" smtClean="0">
                <a:solidFill>
                  <a:schemeClr val="tx2"/>
                </a:solidFill>
                <a:latin typeface="Times New Roman" charset="0"/>
                <a:cs typeface="Times New Roman" charset="0"/>
              </a:rPr>
              <a:t> &lt; </a:t>
            </a:r>
            <a:r>
              <a:rPr lang="en-US" sz="1800" dirty="0" smtClean="0">
                <a:solidFill>
                  <a:schemeClr val="tx2"/>
                </a:solidFill>
                <a:cs typeface="Arial" charset="0"/>
              </a:rPr>
              <a:t>1) if baryonic feedback processes are assumed to be very efficient</a:t>
            </a:r>
          </a:p>
          <a:p>
            <a:pPr>
              <a:buClr>
                <a:schemeClr val="folHlink"/>
              </a:buClr>
              <a:buFont typeface="Wingdings" charset="0"/>
              <a:buChar char="§"/>
            </a:pPr>
            <a:endParaRPr lang="en-US" sz="800" dirty="0">
              <a:solidFill>
                <a:schemeClr val="tx2"/>
              </a:solidFill>
              <a:cs typeface="Arial" charset="0"/>
            </a:endParaRPr>
          </a:p>
          <a:p>
            <a:pPr>
              <a:buClr>
                <a:schemeClr val="folHlink"/>
              </a:buClr>
              <a:buFont typeface="Wingdings" charset="0"/>
              <a:buChar char="§"/>
            </a:pPr>
            <a:r>
              <a:rPr lang="en-US" sz="1800" dirty="0" smtClean="0">
                <a:solidFill>
                  <a:schemeClr val="tx2"/>
                </a:solidFill>
                <a:cs typeface="Arial" charset="0"/>
              </a:rPr>
              <a:t>We keep an open mind and adopt a generalized NFW profile with an inner slope,</a:t>
            </a:r>
            <a:r>
              <a:rPr lang="en-US" sz="1800" b="1" dirty="0">
                <a:solidFill>
                  <a:schemeClr val="tx2"/>
                </a:solidFill>
                <a:latin typeface="Times New Roman" charset="0"/>
                <a:cs typeface="Times New Roman" charset="0"/>
              </a:rPr>
              <a:t> </a:t>
            </a:r>
            <a:r>
              <a:rPr lang="en-US" sz="1800" b="1" dirty="0" err="1">
                <a:solidFill>
                  <a:schemeClr val="tx2"/>
                </a:solidFill>
                <a:latin typeface="Times New Roman" charset="0"/>
                <a:cs typeface="Times New Roman" charset="0"/>
              </a:rPr>
              <a:t>γ</a:t>
            </a:r>
            <a:endParaRPr lang="en-US" sz="1800" dirty="0">
              <a:solidFill>
                <a:schemeClr val="tx2"/>
              </a:solidFill>
              <a:cs typeface="Arial" charset="0"/>
            </a:endParaRPr>
          </a:p>
        </p:txBody>
      </p:sp>
      <p:pic>
        <p:nvPicPr>
          <p:cNvPr id="4" name="Picture 3"/>
          <p:cNvPicPr>
            <a:picLocks noChangeAspect="1"/>
          </p:cNvPicPr>
          <p:nvPr/>
        </p:nvPicPr>
        <p:blipFill rotWithShape="1">
          <a:blip r:embed="rId3"/>
          <a:srcRect b="20697"/>
          <a:stretch/>
        </p:blipFill>
        <p:spPr>
          <a:xfrm>
            <a:off x="5951538" y="4051177"/>
            <a:ext cx="3098800" cy="24384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34823" name="TextBox 1"/>
          <p:cNvSpPr txBox="1">
            <a:spLocks noChangeArrowheads="1"/>
          </p:cNvSpPr>
          <p:nvPr/>
        </p:nvSpPr>
        <p:spPr bwMode="auto">
          <a:xfrm>
            <a:off x="699473" y="5897563"/>
            <a:ext cx="172360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chemeClr val="tx2"/>
                </a:solidFill>
              </a:rPr>
              <a:t>D. Nagai (2006)</a:t>
            </a:r>
          </a:p>
        </p:txBody>
      </p:sp>
      <p:sp>
        <p:nvSpPr>
          <p:cNvPr id="34824" name="TextBox 4"/>
          <p:cNvSpPr txBox="1">
            <a:spLocks noChangeArrowheads="1"/>
          </p:cNvSpPr>
          <p:nvPr/>
        </p:nvSpPr>
        <p:spPr bwMode="auto">
          <a:xfrm>
            <a:off x="3409456" y="6133245"/>
            <a:ext cx="242659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err="1">
                <a:solidFill>
                  <a:schemeClr val="tx2"/>
                </a:solidFill>
              </a:rPr>
              <a:t>Gottloeber</a:t>
            </a:r>
            <a:r>
              <a:rPr lang="en-US" sz="1700" dirty="0">
                <a:solidFill>
                  <a:schemeClr val="tx2"/>
                </a:solidFill>
              </a:rPr>
              <a:t> et al. (2010)</a:t>
            </a:r>
          </a:p>
        </p:txBody>
      </p:sp>
      <p:sp>
        <p:nvSpPr>
          <p:cNvPr id="34825" name="TextBox 5"/>
          <p:cNvSpPr txBox="1">
            <a:spLocks noChangeArrowheads="1"/>
          </p:cNvSpPr>
          <p:nvPr/>
        </p:nvSpPr>
        <p:spPr bwMode="auto">
          <a:xfrm>
            <a:off x="6444024" y="6457950"/>
            <a:ext cx="205104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a:solidFill>
                  <a:schemeClr val="tx2"/>
                </a:solidFill>
              </a:rPr>
              <a:t>Levine et al. (2008)</a:t>
            </a:r>
          </a:p>
        </p:txBody>
      </p:sp>
      <p:pic>
        <p:nvPicPr>
          <p:cNvPr id="3" name="Picture 2"/>
          <p:cNvPicPr>
            <a:picLocks noChangeAspect="1"/>
          </p:cNvPicPr>
          <p:nvPr/>
        </p:nvPicPr>
        <p:blipFill rotWithShape="1">
          <a:blip r:embed="rId4"/>
          <a:srcRect l="51821" t="17376" b="21364"/>
          <a:stretch/>
        </p:blipFill>
        <p:spPr>
          <a:xfrm>
            <a:off x="3124200" y="3746377"/>
            <a:ext cx="3027363" cy="242411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rotWithShape="1">
          <a:blip r:embed="rId4"/>
          <a:srcRect l="809" t="17615" r="47990" b="21744"/>
          <a:stretch/>
        </p:blipFill>
        <p:spPr>
          <a:xfrm>
            <a:off x="76200" y="3519729"/>
            <a:ext cx="3211513" cy="239395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34828" name="TextBox 6"/>
          <p:cNvSpPr txBox="1">
            <a:spLocks noChangeArrowheads="1"/>
          </p:cNvSpPr>
          <p:nvPr/>
        </p:nvSpPr>
        <p:spPr bwMode="auto">
          <a:xfrm>
            <a:off x="76200" y="6424613"/>
            <a:ext cx="4114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tx2"/>
                </a:solidFill>
                <a:cs typeface="Arial" charset="0"/>
              </a:rPr>
              <a:t>(</a:t>
            </a:r>
            <a:r>
              <a:rPr lang="en-US" sz="1800" dirty="0" err="1">
                <a:solidFill>
                  <a:schemeClr val="tx2"/>
                </a:solidFill>
                <a:cs typeface="Arial" charset="0"/>
              </a:rPr>
              <a:t>Gnedin</a:t>
            </a:r>
            <a:r>
              <a:rPr lang="en-US" sz="1800" dirty="0">
                <a:solidFill>
                  <a:schemeClr val="tx2"/>
                </a:solidFill>
                <a:cs typeface="Arial" charset="0"/>
              </a:rPr>
              <a:t>, et al. arXiv:1108.5736)</a:t>
            </a:r>
          </a:p>
          <a:p>
            <a:endParaRPr lang="en-US" dirty="0"/>
          </a:p>
        </p:txBody>
      </p:sp>
    </p:spTree>
    <p:extLst>
      <p:ext uri="{BB962C8B-B14F-4D97-AF65-F5344CB8AC3E}">
        <p14:creationId xmlns:p14="http://schemas.microsoft.com/office/powerpoint/2010/main" val="386377048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Backgrounds: </a:t>
            </a:r>
            <a:br>
              <a:rPr lang="en-US" sz="4000" dirty="0" smtClean="0">
                <a:solidFill>
                  <a:schemeClr val="tx2"/>
                </a:solidFill>
              </a:rPr>
            </a:br>
            <a:r>
              <a:rPr lang="en-US" sz="3600" dirty="0" smtClean="0">
                <a:solidFill>
                  <a:schemeClr val="tx2"/>
                </a:solidFill>
              </a:rPr>
              <a:t>Astrophysical Sources of Gamma Rays</a:t>
            </a:r>
            <a:endParaRPr lang="en-US" sz="3600" dirty="0">
              <a:solidFill>
                <a:schemeClr val="tx2"/>
              </a:solidFill>
            </a:endParaRPr>
          </a:p>
        </p:txBody>
      </p:sp>
      <p:sp>
        <p:nvSpPr>
          <p:cNvPr id="3" name="Content Placeholder 2"/>
          <p:cNvSpPr>
            <a:spLocks noGrp="1"/>
          </p:cNvSpPr>
          <p:nvPr>
            <p:ph idx="1"/>
          </p:nvPr>
        </p:nvSpPr>
        <p:spPr>
          <a:xfrm>
            <a:off x="149044" y="1430435"/>
            <a:ext cx="8848366" cy="4157566"/>
          </a:xfrm>
        </p:spPr>
        <p:txBody>
          <a:bodyPr>
            <a:normAutofit lnSpcReduction="10000"/>
          </a:bodyPr>
          <a:lstStyle/>
          <a:p>
            <a:pPr marL="36576" indent="0">
              <a:buNone/>
            </a:pPr>
            <a:r>
              <a:rPr lang="en-US" sz="2100" dirty="0" smtClean="0">
                <a:solidFill>
                  <a:schemeClr val="tx2"/>
                </a:solidFill>
              </a:rPr>
              <a:t>Gamma-Ray </a:t>
            </a:r>
            <a:r>
              <a:rPr lang="en-US" sz="2100" dirty="0">
                <a:solidFill>
                  <a:schemeClr val="tx2"/>
                </a:solidFill>
              </a:rPr>
              <a:t>P</a:t>
            </a:r>
            <a:r>
              <a:rPr lang="en-US" sz="2100" dirty="0" smtClean="0">
                <a:solidFill>
                  <a:schemeClr val="tx2"/>
                </a:solidFill>
              </a:rPr>
              <a:t>oint Sources:</a:t>
            </a:r>
          </a:p>
          <a:p>
            <a:r>
              <a:rPr lang="en-US" sz="1900" dirty="0" smtClean="0">
                <a:solidFill>
                  <a:schemeClr val="tx2"/>
                </a:solidFill>
              </a:rPr>
              <a:t>Galactic sources include pulsars, pulsar wind nebulae, supernova remnants, globular clusters, nova, and high mass binaries</a:t>
            </a:r>
          </a:p>
          <a:p>
            <a:r>
              <a:rPr lang="en-US" sz="1900" dirty="0" smtClean="0">
                <a:solidFill>
                  <a:schemeClr val="tx2"/>
                </a:solidFill>
              </a:rPr>
              <a:t>Extragalactic sources include active galactic nuclei, and galaxies (especially starburst and radio galaxies) </a:t>
            </a:r>
          </a:p>
          <a:p>
            <a:endParaRPr lang="en-US" sz="1900" dirty="0" smtClean="0">
              <a:solidFill>
                <a:schemeClr val="tx2"/>
              </a:solidFill>
            </a:endParaRPr>
          </a:p>
          <a:p>
            <a:pPr marL="36576" indent="0">
              <a:buNone/>
            </a:pP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endParaRPr lang="en-US" sz="19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Tree>
    <p:extLst>
      <p:ext uri="{BB962C8B-B14F-4D97-AF65-F5344CB8AC3E}">
        <p14:creationId xmlns:p14="http://schemas.microsoft.com/office/powerpoint/2010/main" val="158100729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Backgrounds: </a:t>
            </a:r>
            <a:br>
              <a:rPr lang="en-US" sz="4000" dirty="0" smtClean="0">
                <a:solidFill>
                  <a:schemeClr val="tx2"/>
                </a:solidFill>
              </a:rPr>
            </a:br>
            <a:r>
              <a:rPr lang="en-US" sz="3600" dirty="0" smtClean="0">
                <a:solidFill>
                  <a:schemeClr val="tx2"/>
                </a:solidFill>
              </a:rPr>
              <a:t>Astrophysical Sources of Gamma Rays</a:t>
            </a:r>
            <a:endParaRPr lang="en-US" sz="3600" dirty="0">
              <a:solidFill>
                <a:schemeClr val="tx2"/>
              </a:solidFill>
            </a:endParaRPr>
          </a:p>
        </p:txBody>
      </p:sp>
      <p:sp>
        <p:nvSpPr>
          <p:cNvPr id="3" name="Content Placeholder 2"/>
          <p:cNvSpPr>
            <a:spLocks noGrp="1"/>
          </p:cNvSpPr>
          <p:nvPr>
            <p:ph idx="1"/>
          </p:nvPr>
        </p:nvSpPr>
        <p:spPr>
          <a:xfrm>
            <a:off x="149044" y="1430435"/>
            <a:ext cx="8848366" cy="4157566"/>
          </a:xfrm>
        </p:spPr>
        <p:txBody>
          <a:bodyPr>
            <a:normAutofit lnSpcReduction="10000"/>
          </a:bodyPr>
          <a:lstStyle/>
          <a:p>
            <a:pPr marL="36576" indent="0">
              <a:buNone/>
            </a:pPr>
            <a:r>
              <a:rPr lang="en-US" sz="2100" dirty="0" smtClean="0">
                <a:solidFill>
                  <a:schemeClr val="tx2"/>
                </a:solidFill>
              </a:rPr>
              <a:t>Gamma-Ray </a:t>
            </a:r>
            <a:r>
              <a:rPr lang="en-US" sz="2100" dirty="0">
                <a:solidFill>
                  <a:schemeClr val="tx2"/>
                </a:solidFill>
              </a:rPr>
              <a:t>P</a:t>
            </a:r>
            <a:r>
              <a:rPr lang="en-US" sz="2100" dirty="0" smtClean="0">
                <a:solidFill>
                  <a:schemeClr val="tx2"/>
                </a:solidFill>
              </a:rPr>
              <a:t>oint Sources:</a:t>
            </a:r>
          </a:p>
          <a:p>
            <a:r>
              <a:rPr lang="en-US" sz="1900" dirty="0" smtClean="0">
                <a:solidFill>
                  <a:schemeClr val="tx2"/>
                </a:solidFill>
              </a:rPr>
              <a:t>Galactic sources include pulsars, pulsar wind nebulae, supernova remnants, globular clusters, nova, and high mass binaries</a:t>
            </a:r>
          </a:p>
          <a:p>
            <a:r>
              <a:rPr lang="en-US" sz="1900" dirty="0" smtClean="0">
                <a:solidFill>
                  <a:schemeClr val="tx2"/>
                </a:solidFill>
              </a:rPr>
              <a:t>Extragalactic sources include active galactic nuclei, and galaxies (especially starburst and radio galaxies) </a:t>
            </a:r>
          </a:p>
          <a:p>
            <a:endParaRPr lang="en-US" sz="1900" dirty="0" smtClean="0">
              <a:solidFill>
                <a:schemeClr val="tx2"/>
              </a:solidFill>
            </a:endParaRPr>
          </a:p>
          <a:p>
            <a:pPr marL="36576" indent="0">
              <a:buNone/>
            </a:pP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endParaRPr lang="en-US" sz="19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5" name="TextBox 4"/>
          <p:cNvSpPr txBox="1"/>
          <p:nvPr/>
        </p:nvSpPr>
        <p:spPr>
          <a:xfrm>
            <a:off x="332155" y="3165238"/>
            <a:ext cx="5793154" cy="1046440"/>
          </a:xfrm>
          <a:prstGeom prst="rect">
            <a:avLst/>
          </a:prstGeom>
          <a:noFill/>
        </p:spPr>
        <p:txBody>
          <a:bodyPr wrap="square" rtlCol="0">
            <a:spAutoFit/>
          </a:bodyPr>
          <a:lstStyle/>
          <a:p>
            <a:pPr marL="285750" indent="-285750">
              <a:buFont typeface="Wingdings" charset="2"/>
              <a:buChar char="§"/>
            </a:pPr>
            <a:r>
              <a:rPr lang="en-US" dirty="0" smtClean="0">
                <a:solidFill>
                  <a:schemeClr val="tx2"/>
                </a:solidFill>
              </a:rPr>
              <a:t>Gamma-rays from unresolved extragalactic   sources are (nearly) isotropic – not a problem        for dark matter searches in the inner galaxy</a:t>
            </a:r>
          </a:p>
          <a:p>
            <a:pPr marL="285750" indent="-285750">
              <a:buFont typeface="Wingdings" charset="2"/>
              <a:buChar char="§"/>
            </a:pPr>
            <a:endParaRPr lang="en-US" sz="400" dirty="0" smtClean="0">
              <a:solidFill>
                <a:schemeClr val="tx2"/>
              </a:solidFill>
            </a:endParaRPr>
          </a:p>
          <a:p>
            <a:pPr marL="285750" indent="-285750">
              <a:buFont typeface="Wingdings" charset="2"/>
              <a:buChar char="§"/>
            </a:pPr>
            <a:endParaRPr lang="en-US" sz="400" dirty="0" smtClean="0">
              <a:solidFill>
                <a:schemeClr val="tx2"/>
              </a:solidFill>
            </a:endParaRPr>
          </a:p>
        </p:txBody>
      </p:sp>
      <p:pic>
        <p:nvPicPr>
          <p:cNvPr id="6" name="Picture 5"/>
          <p:cNvPicPr>
            <a:picLocks noChangeAspect="1"/>
          </p:cNvPicPr>
          <p:nvPr/>
        </p:nvPicPr>
        <p:blipFill>
          <a:blip r:embed="rId2"/>
          <a:stretch>
            <a:fillRect/>
          </a:stretch>
        </p:blipFill>
        <p:spPr>
          <a:xfrm>
            <a:off x="5718887" y="3496605"/>
            <a:ext cx="3239496" cy="23125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0273118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Backgrounds: </a:t>
            </a:r>
            <a:br>
              <a:rPr lang="en-US" sz="4000" dirty="0" smtClean="0">
                <a:solidFill>
                  <a:schemeClr val="tx2"/>
                </a:solidFill>
              </a:rPr>
            </a:br>
            <a:r>
              <a:rPr lang="en-US" sz="3600" dirty="0" smtClean="0">
                <a:solidFill>
                  <a:schemeClr val="tx2"/>
                </a:solidFill>
              </a:rPr>
              <a:t>Astrophysical Sources of Gamma Rays</a:t>
            </a:r>
            <a:endParaRPr lang="en-US" sz="3600" dirty="0">
              <a:solidFill>
                <a:schemeClr val="tx2"/>
              </a:solidFill>
            </a:endParaRPr>
          </a:p>
        </p:txBody>
      </p:sp>
      <p:sp>
        <p:nvSpPr>
          <p:cNvPr id="3" name="Content Placeholder 2"/>
          <p:cNvSpPr>
            <a:spLocks noGrp="1"/>
          </p:cNvSpPr>
          <p:nvPr>
            <p:ph idx="1"/>
          </p:nvPr>
        </p:nvSpPr>
        <p:spPr>
          <a:xfrm>
            <a:off x="149044" y="1430435"/>
            <a:ext cx="8848366" cy="4157566"/>
          </a:xfrm>
        </p:spPr>
        <p:txBody>
          <a:bodyPr>
            <a:normAutofit lnSpcReduction="10000"/>
          </a:bodyPr>
          <a:lstStyle/>
          <a:p>
            <a:pPr marL="36576" indent="0">
              <a:buNone/>
            </a:pPr>
            <a:r>
              <a:rPr lang="en-US" sz="2100" dirty="0" smtClean="0">
                <a:solidFill>
                  <a:schemeClr val="tx2"/>
                </a:solidFill>
              </a:rPr>
              <a:t>Gamma-Ray </a:t>
            </a:r>
            <a:r>
              <a:rPr lang="en-US" sz="2100" dirty="0">
                <a:solidFill>
                  <a:schemeClr val="tx2"/>
                </a:solidFill>
              </a:rPr>
              <a:t>P</a:t>
            </a:r>
            <a:r>
              <a:rPr lang="en-US" sz="2100" dirty="0" smtClean="0">
                <a:solidFill>
                  <a:schemeClr val="tx2"/>
                </a:solidFill>
              </a:rPr>
              <a:t>oint Sources:</a:t>
            </a:r>
          </a:p>
          <a:p>
            <a:r>
              <a:rPr lang="en-US" sz="1900" dirty="0" smtClean="0">
                <a:solidFill>
                  <a:schemeClr val="tx2"/>
                </a:solidFill>
              </a:rPr>
              <a:t>Galactic sources include </a:t>
            </a:r>
            <a:r>
              <a:rPr lang="en-US" sz="1900" u="sng" dirty="0" smtClean="0">
                <a:solidFill>
                  <a:schemeClr val="tx2"/>
                </a:solidFill>
              </a:rPr>
              <a:t>pulsars</a:t>
            </a:r>
            <a:r>
              <a:rPr lang="en-US" sz="1900" dirty="0" smtClean="0">
                <a:solidFill>
                  <a:schemeClr val="tx2"/>
                </a:solidFill>
              </a:rPr>
              <a:t>, pulsar wind nebulae, supernova remnants, globular clusters, nova, and high mass binaries</a:t>
            </a:r>
          </a:p>
          <a:p>
            <a:r>
              <a:rPr lang="en-US" sz="1900" dirty="0" smtClean="0">
                <a:solidFill>
                  <a:schemeClr val="tx2"/>
                </a:solidFill>
              </a:rPr>
              <a:t>Extragalactic sources include active galactic nuclei, and galaxies (especially starburst and radio galaxies) </a:t>
            </a:r>
          </a:p>
          <a:p>
            <a:endParaRPr lang="en-US" sz="1900" dirty="0" smtClean="0">
              <a:solidFill>
                <a:schemeClr val="tx2"/>
              </a:solidFill>
            </a:endParaRPr>
          </a:p>
          <a:p>
            <a:pPr marL="36576" indent="0">
              <a:buNone/>
            </a:pP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endParaRPr lang="en-US" sz="19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5" name="TextBox 4"/>
          <p:cNvSpPr txBox="1"/>
          <p:nvPr/>
        </p:nvSpPr>
        <p:spPr>
          <a:xfrm>
            <a:off x="332155" y="3165238"/>
            <a:ext cx="5793154" cy="2985433"/>
          </a:xfrm>
          <a:prstGeom prst="rect">
            <a:avLst/>
          </a:prstGeom>
          <a:noFill/>
        </p:spPr>
        <p:txBody>
          <a:bodyPr wrap="square" rtlCol="0">
            <a:spAutoFit/>
          </a:bodyPr>
          <a:lstStyle/>
          <a:p>
            <a:pPr marL="285750" indent="-285750">
              <a:buFont typeface="Wingdings" charset="2"/>
              <a:buChar char="§"/>
            </a:pPr>
            <a:r>
              <a:rPr lang="en-US" dirty="0" smtClean="0">
                <a:solidFill>
                  <a:schemeClr val="tx2"/>
                </a:solidFill>
              </a:rPr>
              <a:t>Gamma-rays from unresolved extragalactic   sources are (nearly) isotropic – not a problem        for dark matter searches in the inner galaxy</a:t>
            </a:r>
          </a:p>
          <a:p>
            <a:pPr marL="285750" indent="-285750">
              <a:buFont typeface="Wingdings" charset="2"/>
              <a:buChar char="§"/>
            </a:pPr>
            <a:endParaRPr lang="en-US" sz="400" dirty="0" smtClean="0">
              <a:solidFill>
                <a:schemeClr val="tx2"/>
              </a:solidFill>
            </a:endParaRPr>
          </a:p>
          <a:p>
            <a:pPr marL="285750" indent="-285750">
              <a:buFont typeface="Wingdings" charset="2"/>
              <a:buChar char="§"/>
            </a:pPr>
            <a:r>
              <a:rPr lang="en-US" dirty="0" smtClean="0">
                <a:solidFill>
                  <a:schemeClr val="tx2"/>
                </a:solidFill>
              </a:rPr>
              <a:t>Most gamma-ray point sources do not exhibit a “bump-like” spectrum which could be confused     with dark matter annihilation products</a:t>
            </a:r>
          </a:p>
          <a:p>
            <a:pPr marL="285750" indent="-285750">
              <a:buFont typeface="Wingdings" charset="2"/>
              <a:buChar char="§"/>
            </a:pPr>
            <a:endParaRPr lang="en-US" sz="400" dirty="0" smtClean="0">
              <a:solidFill>
                <a:schemeClr val="tx2"/>
              </a:solidFill>
            </a:endParaRPr>
          </a:p>
          <a:p>
            <a:pPr marL="285750" indent="-285750">
              <a:buFont typeface="Wingdings" charset="2"/>
              <a:buChar char="§"/>
            </a:pPr>
            <a:r>
              <a:rPr lang="en-US" dirty="0">
                <a:solidFill>
                  <a:schemeClr val="tx2"/>
                </a:solidFill>
              </a:rPr>
              <a:t>T</a:t>
            </a:r>
            <a:r>
              <a:rPr lang="en-US" dirty="0" smtClean="0">
                <a:solidFill>
                  <a:schemeClr val="tx2"/>
                </a:solidFill>
              </a:rPr>
              <a:t>he exception to this are gamma-ray pulsars      (and possibly globular clusters, which contain   many pulsars); pulsar spectra peak mildly at energies around ~1-2 </a:t>
            </a:r>
            <a:r>
              <a:rPr lang="en-US" dirty="0" err="1" smtClean="0">
                <a:solidFill>
                  <a:schemeClr val="tx2"/>
                </a:solidFill>
              </a:rPr>
              <a:t>GeV</a:t>
            </a:r>
            <a:endParaRPr lang="en-US" dirty="0">
              <a:solidFill>
                <a:schemeClr val="tx2"/>
              </a:solidFill>
            </a:endParaRPr>
          </a:p>
        </p:txBody>
      </p:sp>
      <p:pic>
        <p:nvPicPr>
          <p:cNvPr id="6" name="Picture 5"/>
          <p:cNvPicPr>
            <a:picLocks noChangeAspect="1"/>
          </p:cNvPicPr>
          <p:nvPr/>
        </p:nvPicPr>
        <p:blipFill>
          <a:blip r:embed="rId2"/>
          <a:stretch>
            <a:fillRect/>
          </a:stretch>
        </p:blipFill>
        <p:spPr>
          <a:xfrm>
            <a:off x="5718887" y="3496605"/>
            <a:ext cx="3239496" cy="2312570"/>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1201633" y="6262082"/>
            <a:ext cx="5483217" cy="369332"/>
          </a:xfrm>
          <a:prstGeom prst="rect">
            <a:avLst/>
          </a:prstGeom>
          <a:noFill/>
        </p:spPr>
        <p:txBody>
          <a:bodyPr wrap="none" rtlCol="0">
            <a:spAutoFit/>
          </a:bodyPr>
          <a:lstStyle/>
          <a:p>
            <a:r>
              <a:rPr lang="en-US" dirty="0" smtClean="0"/>
              <a:t>-I will return to the subject of pulsars later in this talk</a:t>
            </a:r>
            <a:endParaRPr lang="en-US" dirty="0"/>
          </a:p>
        </p:txBody>
      </p:sp>
    </p:spTree>
    <p:extLst>
      <p:ext uri="{BB962C8B-B14F-4D97-AF65-F5344CB8AC3E}">
        <p14:creationId xmlns:p14="http://schemas.microsoft.com/office/powerpoint/2010/main" val="70690824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044" y="1430434"/>
            <a:ext cx="8848366" cy="5845295"/>
          </a:xfrm>
        </p:spPr>
        <p:txBody>
          <a:bodyPr>
            <a:normAutofit/>
          </a:bodyPr>
          <a:lstStyle/>
          <a:p>
            <a:pPr marL="36576" indent="0">
              <a:buNone/>
            </a:pPr>
            <a:r>
              <a:rPr lang="en-US" sz="2100" dirty="0" smtClean="0">
                <a:solidFill>
                  <a:schemeClr val="tx2"/>
                </a:solidFill>
              </a:rPr>
              <a:t>Processes to Generate </a:t>
            </a:r>
            <a:r>
              <a:rPr lang="en-US" sz="2100" dirty="0">
                <a:solidFill>
                  <a:schemeClr val="tx2"/>
                </a:solidFill>
              </a:rPr>
              <a:t>D</a:t>
            </a:r>
            <a:r>
              <a:rPr lang="en-US" sz="2100" dirty="0" smtClean="0">
                <a:solidFill>
                  <a:schemeClr val="tx2"/>
                </a:solidFill>
              </a:rPr>
              <a:t>iffuse Gamma-Ray </a:t>
            </a:r>
            <a:r>
              <a:rPr lang="en-US" sz="2100" dirty="0">
                <a:solidFill>
                  <a:schemeClr val="tx2"/>
                </a:solidFill>
              </a:rPr>
              <a:t>E</a:t>
            </a:r>
            <a:r>
              <a:rPr lang="en-US" sz="2100" dirty="0" smtClean="0">
                <a:solidFill>
                  <a:schemeClr val="tx2"/>
                </a:solidFill>
              </a:rPr>
              <a:t>mission:</a:t>
            </a:r>
          </a:p>
          <a:p>
            <a:r>
              <a:rPr lang="en-US" sz="1900" dirty="0" smtClean="0">
                <a:solidFill>
                  <a:schemeClr val="tx2"/>
                </a:solidFill>
              </a:rPr>
              <a:t>Pion production (cosmic ray collisions with gas)</a:t>
            </a:r>
          </a:p>
          <a:p>
            <a:r>
              <a:rPr lang="en-US" sz="1900" dirty="0" smtClean="0">
                <a:solidFill>
                  <a:schemeClr val="tx2"/>
                </a:solidFill>
              </a:rPr>
              <a:t>Inverse Compton emission (cosmic ray electrons up-scattering starlight, CMB, or other radiation)</a:t>
            </a:r>
          </a:p>
          <a:p>
            <a:r>
              <a:rPr lang="en-US" sz="1900" dirty="0" smtClean="0">
                <a:solidFill>
                  <a:schemeClr val="tx2"/>
                </a:solidFill>
              </a:rPr>
              <a:t>Bremsstrahlung (electron energy losses from interactions with nuclei)</a:t>
            </a:r>
          </a:p>
          <a:p>
            <a:pPr marL="36576" indent="0">
              <a:buNone/>
            </a:pP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endParaRPr lang="en-US" sz="19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Backgrounds: </a:t>
            </a:r>
            <a:br>
              <a:rPr lang="en-US" sz="4000" dirty="0" smtClean="0">
                <a:solidFill>
                  <a:schemeClr val="tx2"/>
                </a:solidFill>
              </a:rPr>
            </a:br>
            <a:r>
              <a:rPr lang="en-US" sz="3600" dirty="0" smtClean="0">
                <a:solidFill>
                  <a:schemeClr val="tx2"/>
                </a:solidFill>
              </a:rPr>
              <a:t>Astrophysical Sources of Gamma Rays</a:t>
            </a:r>
            <a:endParaRPr lang="en-US" sz="3600" dirty="0">
              <a:solidFill>
                <a:schemeClr val="tx2"/>
              </a:solidFill>
            </a:endParaRPr>
          </a:p>
        </p:txBody>
      </p:sp>
    </p:spTree>
    <p:extLst>
      <p:ext uri="{BB962C8B-B14F-4D97-AF65-F5344CB8AC3E}">
        <p14:creationId xmlns:p14="http://schemas.microsoft.com/office/powerpoint/2010/main" val="3420034229"/>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044" y="1430434"/>
            <a:ext cx="8848366" cy="5845295"/>
          </a:xfrm>
        </p:spPr>
        <p:txBody>
          <a:bodyPr>
            <a:normAutofit/>
          </a:bodyPr>
          <a:lstStyle/>
          <a:p>
            <a:pPr marL="36576" indent="0">
              <a:buNone/>
            </a:pPr>
            <a:r>
              <a:rPr lang="en-US" sz="2100" dirty="0" smtClean="0">
                <a:solidFill>
                  <a:schemeClr val="tx2"/>
                </a:solidFill>
              </a:rPr>
              <a:t>Processes to Generate </a:t>
            </a:r>
            <a:r>
              <a:rPr lang="en-US" sz="2100" dirty="0">
                <a:solidFill>
                  <a:schemeClr val="tx2"/>
                </a:solidFill>
              </a:rPr>
              <a:t>D</a:t>
            </a:r>
            <a:r>
              <a:rPr lang="en-US" sz="2100" dirty="0" smtClean="0">
                <a:solidFill>
                  <a:schemeClr val="tx2"/>
                </a:solidFill>
              </a:rPr>
              <a:t>iffuse Gamma-Ray </a:t>
            </a:r>
            <a:r>
              <a:rPr lang="en-US" sz="2100" dirty="0">
                <a:solidFill>
                  <a:schemeClr val="tx2"/>
                </a:solidFill>
              </a:rPr>
              <a:t>E</a:t>
            </a:r>
            <a:r>
              <a:rPr lang="en-US" sz="2100" dirty="0" smtClean="0">
                <a:solidFill>
                  <a:schemeClr val="tx2"/>
                </a:solidFill>
              </a:rPr>
              <a:t>mission:</a:t>
            </a:r>
          </a:p>
          <a:p>
            <a:r>
              <a:rPr lang="en-US" sz="1900" u="sng" dirty="0" smtClean="0">
                <a:solidFill>
                  <a:schemeClr val="tx2"/>
                </a:solidFill>
              </a:rPr>
              <a:t>Pion production</a:t>
            </a:r>
            <a:r>
              <a:rPr lang="en-US" sz="1900" dirty="0" smtClean="0">
                <a:solidFill>
                  <a:schemeClr val="tx2"/>
                </a:solidFill>
              </a:rPr>
              <a:t> (cosmic ray collisions with gas)</a:t>
            </a:r>
          </a:p>
          <a:p>
            <a:r>
              <a:rPr lang="en-US" sz="1900" dirty="0" smtClean="0">
                <a:solidFill>
                  <a:schemeClr val="tx2"/>
                </a:solidFill>
              </a:rPr>
              <a:t>Inverse Compton emission (cosmic ray electrons up-scattering starlight, CMB, or other radiation)</a:t>
            </a:r>
          </a:p>
          <a:p>
            <a:r>
              <a:rPr lang="en-US" sz="1900" dirty="0" smtClean="0">
                <a:solidFill>
                  <a:schemeClr val="tx2"/>
                </a:solidFill>
              </a:rPr>
              <a:t>Bremsstrahlung (electron energy losses from interactions with nuclei)</a:t>
            </a:r>
          </a:p>
          <a:p>
            <a:pPr marL="36576" indent="0">
              <a:buNone/>
            </a:pP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endParaRPr lang="en-US" sz="19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5" name="Rectangle 4"/>
          <p:cNvSpPr/>
          <p:nvPr/>
        </p:nvSpPr>
        <p:spPr>
          <a:xfrm>
            <a:off x="4855305" y="3458311"/>
            <a:ext cx="4190946" cy="2761043"/>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4923" y="166343"/>
            <a:ext cx="8831332" cy="1143000"/>
          </a:xfrm>
        </p:spPr>
        <p:txBody>
          <a:bodyPr>
            <a:noAutofit/>
          </a:bodyPr>
          <a:lstStyle/>
          <a:p>
            <a:r>
              <a:rPr lang="en-US" sz="4000" dirty="0" smtClean="0">
                <a:solidFill>
                  <a:schemeClr val="tx2"/>
                </a:solidFill>
              </a:rPr>
              <a:t>The Backgrounds: </a:t>
            </a:r>
            <a:br>
              <a:rPr lang="en-US" sz="4000" dirty="0" smtClean="0">
                <a:solidFill>
                  <a:schemeClr val="tx2"/>
                </a:solidFill>
              </a:rPr>
            </a:br>
            <a:r>
              <a:rPr lang="en-US" sz="3600" dirty="0" smtClean="0">
                <a:solidFill>
                  <a:schemeClr val="tx2"/>
                </a:solidFill>
              </a:rPr>
              <a:t>Astrophysical Sources of Gamma Rays</a:t>
            </a:r>
            <a:endParaRPr lang="en-US" sz="3600" dirty="0">
              <a:solidFill>
                <a:schemeClr val="tx2"/>
              </a:solidFill>
            </a:endParaRPr>
          </a:p>
        </p:txBody>
      </p:sp>
      <p:pic>
        <p:nvPicPr>
          <p:cNvPr id="4" name="Picture 3"/>
          <p:cNvPicPr>
            <a:picLocks noChangeAspect="1"/>
          </p:cNvPicPr>
          <p:nvPr/>
        </p:nvPicPr>
        <p:blipFill>
          <a:blip r:embed="rId2"/>
          <a:stretch>
            <a:fillRect/>
          </a:stretch>
        </p:blipFill>
        <p:spPr>
          <a:xfrm>
            <a:off x="4855305" y="3477850"/>
            <a:ext cx="4190945" cy="2702428"/>
          </a:xfrm>
          <a:prstGeom prst="rect">
            <a:avLst/>
          </a:prstGeom>
        </p:spPr>
      </p:pic>
      <p:sp>
        <p:nvSpPr>
          <p:cNvPr id="6" name="TextBox 5"/>
          <p:cNvSpPr txBox="1"/>
          <p:nvPr/>
        </p:nvSpPr>
        <p:spPr>
          <a:xfrm>
            <a:off x="166082" y="3282465"/>
            <a:ext cx="4747843" cy="3262432"/>
          </a:xfrm>
          <a:prstGeom prst="rect">
            <a:avLst/>
          </a:prstGeom>
          <a:noFill/>
        </p:spPr>
        <p:txBody>
          <a:bodyPr wrap="square" rtlCol="0">
            <a:spAutoFit/>
          </a:bodyPr>
          <a:lstStyle/>
          <a:p>
            <a:pPr marL="285750" indent="-285750">
              <a:buFont typeface="Wingdings" charset="2"/>
              <a:buChar char="§"/>
            </a:pPr>
            <a:r>
              <a:rPr lang="en-US" dirty="0" smtClean="0">
                <a:solidFill>
                  <a:schemeClr val="tx2"/>
                </a:solidFill>
              </a:rPr>
              <a:t>The spectra and morphology of these backgrounds are determined by the spatial and spectral distribution of cosmic rays, gas, and radiation in the Milky Way</a:t>
            </a:r>
          </a:p>
          <a:p>
            <a:pPr marL="285750" indent="-285750">
              <a:buFont typeface="Wingdings" charset="2"/>
              <a:buChar char="§"/>
            </a:pPr>
            <a:endParaRPr lang="en-US" sz="400" dirty="0" smtClean="0">
              <a:solidFill>
                <a:schemeClr val="tx2"/>
              </a:solidFill>
            </a:endParaRPr>
          </a:p>
          <a:p>
            <a:pPr marL="285750" indent="-285750">
              <a:buFont typeface="Wingdings" charset="2"/>
              <a:buChar char="§"/>
            </a:pPr>
            <a:r>
              <a:rPr lang="en-US" dirty="0" smtClean="0">
                <a:solidFill>
                  <a:schemeClr val="tx2"/>
                </a:solidFill>
              </a:rPr>
              <a:t>Inverse Compton and Bremsstrahlung gamma-rays do not exhibit “bump-like” spectra; at least for realistic cosmic ray electron spectra</a:t>
            </a:r>
          </a:p>
          <a:p>
            <a:pPr marL="285750" indent="-285750">
              <a:buFont typeface="Wingdings" charset="2"/>
              <a:buChar char="§"/>
            </a:pPr>
            <a:endParaRPr lang="en-US" sz="400" dirty="0" smtClean="0">
              <a:solidFill>
                <a:schemeClr val="tx2"/>
              </a:solidFill>
            </a:endParaRPr>
          </a:p>
          <a:p>
            <a:pPr marL="285750" indent="-285750">
              <a:buFont typeface="Wingdings" charset="2"/>
              <a:buChar char="§"/>
            </a:pPr>
            <a:r>
              <a:rPr lang="en-US" dirty="0">
                <a:solidFill>
                  <a:schemeClr val="tx2"/>
                </a:solidFill>
              </a:rPr>
              <a:t>G</a:t>
            </a:r>
            <a:r>
              <a:rPr lang="en-US" dirty="0" smtClean="0">
                <a:solidFill>
                  <a:schemeClr val="tx2"/>
                </a:solidFill>
              </a:rPr>
              <a:t>amma-rays from pion decay do typically peak at </a:t>
            </a:r>
            <a:r>
              <a:rPr lang="en-US" dirty="0" err="1" smtClean="0">
                <a:solidFill>
                  <a:schemeClr val="tx2"/>
                </a:solidFill>
              </a:rPr>
              <a:t>GeV</a:t>
            </a:r>
            <a:r>
              <a:rPr lang="en-US" dirty="0" smtClean="0">
                <a:solidFill>
                  <a:schemeClr val="tx2"/>
                </a:solidFill>
              </a:rPr>
              <a:t> energies; similar to the spectra observed from pulsars</a:t>
            </a:r>
          </a:p>
        </p:txBody>
      </p:sp>
      <p:sp>
        <p:nvSpPr>
          <p:cNvPr id="7" name="TextBox 6"/>
          <p:cNvSpPr txBox="1"/>
          <p:nvPr/>
        </p:nvSpPr>
        <p:spPr>
          <a:xfrm>
            <a:off x="5187465" y="6232777"/>
            <a:ext cx="3544560" cy="369332"/>
          </a:xfrm>
          <a:prstGeom prst="rect">
            <a:avLst/>
          </a:prstGeom>
          <a:noFill/>
        </p:spPr>
        <p:txBody>
          <a:bodyPr wrap="none" rtlCol="0">
            <a:spAutoFit/>
          </a:bodyPr>
          <a:lstStyle/>
          <a:p>
            <a:r>
              <a:rPr lang="en-US" dirty="0" smtClean="0"/>
              <a:t>GALPROP defaults, inner galaxy</a:t>
            </a:r>
            <a:endParaRPr lang="en-US" dirty="0"/>
          </a:p>
        </p:txBody>
      </p:sp>
    </p:spTree>
    <p:extLst>
      <p:ext uri="{BB962C8B-B14F-4D97-AF65-F5344CB8AC3E}">
        <p14:creationId xmlns:p14="http://schemas.microsoft.com/office/powerpoint/2010/main" val="1430829476"/>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375"/>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199" y="1278965"/>
            <a:ext cx="9034125"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4243" y="1587216"/>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669104"/>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2345374900"/>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375"/>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199" y="1278965"/>
            <a:ext cx="9034125"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4243" y="1587216"/>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669104"/>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686910"/>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662452"/>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2952641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84" y="166343"/>
            <a:ext cx="8991600" cy="1143000"/>
          </a:xfrm>
        </p:spPr>
        <p:txBody>
          <a:bodyPr>
            <a:normAutofit fontScale="90000"/>
          </a:bodyPr>
          <a:lstStyle/>
          <a:p>
            <a:r>
              <a:rPr lang="en-US" dirty="0" smtClean="0">
                <a:solidFill>
                  <a:schemeClr val="tx2"/>
                </a:solidFill>
              </a:rPr>
              <a:t>Putting the WIMP Hypothesis to the Test</a:t>
            </a:r>
            <a:endParaRPr lang="en-US" dirty="0">
              <a:solidFill>
                <a:schemeClr val="tx2"/>
              </a:solidFill>
            </a:endParaRPr>
          </a:p>
        </p:txBody>
      </p:sp>
      <p:sp>
        <p:nvSpPr>
          <p:cNvPr id="3" name="Content Placeholder 2"/>
          <p:cNvSpPr>
            <a:spLocks noGrp="1"/>
          </p:cNvSpPr>
          <p:nvPr>
            <p:ph idx="1"/>
          </p:nvPr>
        </p:nvSpPr>
        <p:spPr>
          <a:xfrm>
            <a:off x="14175" y="1653672"/>
            <a:ext cx="6424781" cy="5272197"/>
          </a:xfrm>
        </p:spPr>
        <p:txBody>
          <a:bodyPr>
            <a:normAutofit/>
          </a:bodyPr>
          <a:lstStyle/>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459" y="1522039"/>
            <a:ext cx="1996255" cy="267217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9" descr="ATLAS_3D_0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163" y="1653672"/>
            <a:ext cx="2788570" cy="1498372"/>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21" name="Picture 11" descr="CMS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353" y="3424804"/>
            <a:ext cx="2315773" cy="153880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24" name="Picture 23" descr="tel_oct_4"/>
          <p:cNvPicPr>
            <a:picLocks noChangeAspect="1" noChangeArrowheads="1"/>
          </p:cNvPicPr>
          <p:nvPr/>
        </p:nvPicPr>
        <p:blipFill>
          <a:blip r:embed="rId5">
            <a:extLst>
              <a:ext uri="{28A0092B-C50C-407E-A947-70E740481C1C}">
                <a14:useLocalDpi xmlns:a14="http://schemas.microsoft.com/office/drawing/2010/main" val="0"/>
              </a:ext>
            </a:extLst>
          </a:blip>
          <a:srcRect t="8000"/>
          <a:stretch>
            <a:fillRect/>
          </a:stretch>
        </p:blipFill>
        <p:spPr bwMode="auto">
          <a:xfrm>
            <a:off x="1431191" y="4113571"/>
            <a:ext cx="1916467" cy="2105254"/>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5" name="Picture 24" descr="AMS"/>
          <p:cNvPicPr>
            <a:picLocks noChangeAspect="1" noChangeArrowheads="1"/>
          </p:cNvPicPr>
          <p:nvPr/>
        </p:nvPicPr>
        <p:blipFill>
          <a:blip r:embed="rId6">
            <a:extLst>
              <a:ext uri="{28A0092B-C50C-407E-A947-70E740481C1C}">
                <a14:useLocalDpi xmlns:a14="http://schemas.microsoft.com/office/drawing/2010/main" val="0"/>
              </a:ext>
            </a:extLst>
          </a:blip>
          <a:srcRect l="16676" t="17445" r="17291" b="6854"/>
          <a:stretch>
            <a:fillRect/>
          </a:stretch>
        </p:blipFill>
        <p:spPr bwMode="auto">
          <a:xfrm>
            <a:off x="6300526" y="4567939"/>
            <a:ext cx="2560202" cy="165088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416246" y="1522039"/>
            <a:ext cx="2342312" cy="229920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08037887"/>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375"/>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199" y="1278965"/>
            <a:ext cx="9034125"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pPr marL="36576" indent="0">
              <a:buNone/>
            </a:pPr>
            <a:r>
              <a:rPr lang="en-US" sz="1900" dirty="0" smtClean="0">
                <a:solidFill>
                  <a:schemeClr val="tx2"/>
                </a:solidFill>
              </a:rPr>
              <a:t>3) Subtract disk template (constant with longitude, empirical</a:t>
            </a:r>
            <a:r>
              <a:rPr lang="en-US" sz="1900" dirty="0">
                <a:solidFill>
                  <a:schemeClr val="tx2"/>
                </a:solidFill>
              </a:rPr>
              <a:t> </a:t>
            </a:r>
            <a:r>
              <a:rPr lang="en-US" sz="1900" dirty="0" smtClean="0">
                <a:solidFill>
                  <a:schemeClr val="tx2"/>
                </a:solidFill>
              </a:rPr>
              <a:t>fit with latitude, good match to 21-cm)</a:t>
            </a: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4243" y="1587216"/>
            <a:ext cx="184666" cy="369332"/>
          </a:xfrm>
          <a:prstGeom prst="rect">
            <a:avLst/>
          </a:prstGeom>
          <a:noFill/>
        </p:spPr>
        <p:txBody>
          <a:bodyPr wrap="none" rtlCol="0">
            <a:spAutoFit/>
          </a:bodyPr>
          <a:lstStyle/>
          <a:p>
            <a:endParaRPr lang="en-US" dirty="0"/>
          </a:p>
        </p:txBody>
      </p:sp>
      <p:pic>
        <p:nvPicPr>
          <p:cNvPr id="12" name="Picture 1"/>
          <p:cNvPicPr>
            <a:picLocks noChangeAspect="1"/>
          </p:cNvPicPr>
          <p:nvPr/>
        </p:nvPicPr>
        <p:blipFill>
          <a:blip r:embed="rId2">
            <a:extLst>
              <a:ext uri="{28A0092B-C50C-407E-A947-70E740481C1C}">
                <a14:useLocalDpi xmlns:a14="http://schemas.microsoft.com/office/drawing/2010/main" val="0"/>
              </a:ext>
            </a:extLst>
          </a:blip>
          <a:srcRect l="70583"/>
          <a:stretch>
            <a:fillRect/>
          </a:stretch>
        </p:blipFill>
        <p:spPr bwMode="auto">
          <a:xfrm>
            <a:off x="2966829" y="4757831"/>
            <a:ext cx="3375261" cy="20032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669104"/>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686910"/>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662452"/>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bwMode="auto">
          <a:xfrm>
            <a:off x="2298066" y="5727236"/>
            <a:ext cx="533400" cy="0"/>
          </a:xfrm>
          <a:prstGeom prst="straightConnector1">
            <a:avLst/>
          </a:prstGeom>
          <a:ln w="28575" cmpd="sng">
            <a:solidFill>
              <a:srgbClr val="FFFFFF"/>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57713852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Our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9444" y="1381589"/>
            <a:ext cx="3575604" cy="5845295"/>
          </a:xfrm>
        </p:spPr>
        <p:txBody>
          <a:bodyPr>
            <a:normAutofit/>
          </a:bodyPr>
          <a:lstStyle/>
          <a:p>
            <a:r>
              <a:rPr lang="en-US" sz="1800" dirty="0" smtClean="0">
                <a:solidFill>
                  <a:schemeClr val="tx2"/>
                </a:solidFill>
              </a:rPr>
              <a:t>This method removes ~90% of the emission in the inner galaxy </a:t>
            </a:r>
            <a:r>
              <a:rPr lang="en-US" sz="1700" dirty="0" smtClean="0">
                <a:solidFill>
                  <a:schemeClr val="tx2"/>
                </a:solidFill>
              </a:rPr>
              <a:t>(outside of the innermost few degrees)</a:t>
            </a:r>
          </a:p>
          <a:p>
            <a:r>
              <a:rPr lang="en-US" sz="1800" dirty="0" smtClean="0">
                <a:solidFill>
                  <a:schemeClr val="tx2"/>
                </a:solidFill>
              </a:rPr>
              <a:t>Typical residuals are ~5% or less as bright as the inner residual – spatial variations in backgrounds are of only modest importance</a:t>
            </a:r>
          </a:p>
          <a:p>
            <a:r>
              <a:rPr lang="en-US" sz="1800" dirty="0" smtClean="0">
                <a:solidFill>
                  <a:schemeClr val="tx2"/>
                </a:solidFill>
              </a:rPr>
              <a:t>Clearly isolates the emission associated with the inner source or sources (supermassive black hole? Dark matter? Pulsars?), along with a subdominant component of “ridge” emission </a:t>
            </a:r>
            <a:endParaRPr lang="en-US" sz="18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7" name="Picture 8"/>
          <p:cNvPicPr>
            <a:picLocks noChangeAspect="1"/>
          </p:cNvPicPr>
          <p:nvPr/>
        </p:nvPicPr>
        <p:blipFill>
          <a:blip>
            <a:extLst>
              <a:ext uri="{28A0092B-C50C-407E-A947-70E740481C1C}">
                <a14:useLocalDpi xmlns:a14="http://schemas.microsoft.com/office/drawing/2010/main" val="0"/>
              </a:ext>
            </a:extLst>
          </a:blip>
          <a:srcRect l="66228" t="79224"/>
          <a:stretch>
            <a:fillRect/>
          </a:stretch>
        </p:blipFill>
        <p:spPr bwMode="auto">
          <a:xfrm>
            <a:off x="4859410" y="4617908"/>
            <a:ext cx="2677788" cy="1795743"/>
          </a:xfrm>
          <a:prstGeom prst="rect">
            <a:avLst/>
          </a:prstGeom>
          <a:solidFill>
            <a:srgbClr val="FFFFFF"/>
          </a:solidFill>
          <a:ln>
            <a:noFill/>
          </a:ln>
        </p:spPr>
      </p:pic>
      <p:sp>
        <p:nvSpPr>
          <p:cNvPr id="12" name="Rectangle 11"/>
          <p:cNvSpPr/>
          <p:nvPr/>
        </p:nvSpPr>
        <p:spPr>
          <a:xfrm>
            <a:off x="3828417" y="1409707"/>
            <a:ext cx="5065741" cy="52540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3" name="Picture 2"/>
          <p:cNvPicPr>
            <a:picLocks noChangeAspect="1"/>
          </p:cNvPicPr>
          <p:nvPr/>
        </p:nvPicPr>
        <p:blipFill>
          <a:blip r:embed="rId2">
            <a:extLst>
              <a:ext uri="{28A0092B-C50C-407E-A947-70E740481C1C}">
                <a14:useLocalDpi xmlns:a14="http://schemas.microsoft.com/office/drawing/2010/main" val="0"/>
              </a:ext>
            </a:extLst>
          </a:blip>
          <a:srcRect l="69189" t="39928" b="20160"/>
          <a:stretch>
            <a:fillRect/>
          </a:stretch>
        </p:blipFill>
        <p:spPr bwMode="auto">
          <a:xfrm>
            <a:off x="6432864" y="1409706"/>
            <a:ext cx="2442388" cy="3451070"/>
          </a:xfrm>
          <a:prstGeom prst="rect">
            <a:avLst/>
          </a:prstGeom>
          <a:solidFill>
            <a:srgbClr val="FFFFFF"/>
          </a:solidFill>
          <a:ln>
            <a:noFill/>
          </a:ln>
        </p:spPr>
      </p:pic>
      <p:pic>
        <p:nvPicPr>
          <p:cNvPr id="18" name="Picture 7"/>
          <p:cNvPicPr>
            <a:picLocks noChangeAspect="1"/>
          </p:cNvPicPr>
          <p:nvPr/>
        </p:nvPicPr>
        <p:blipFill>
          <a:blip r:embed="rId2">
            <a:extLst>
              <a:ext uri="{28A0092B-C50C-407E-A947-70E740481C1C}">
                <a14:useLocalDpi xmlns:a14="http://schemas.microsoft.com/office/drawing/2010/main" val="0"/>
              </a:ext>
            </a:extLst>
          </a:blip>
          <a:srcRect l="66228" b="59418"/>
          <a:stretch>
            <a:fillRect/>
          </a:stretch>
        </p:blipFill>
        <p:spPr bwMode="auto">
          <a:xfrm>
            <a:off x="3836922" y="1409706"/>
            <a:ext cx="2659900" cy="3483630"/>
          </a:xfrm>
          <a:prstGeom prst="rect">
            <a:avLst/>
          </a:prstGeom>
          <a:solidFill>
            <a:srgbClr val="FFFFFF"/>
          </a:solidFill>
          <a:ln>
            <a:noFill/>
          </a:ln>
        </p:spPr>
      </p:pic>
      <p:pic>
        <p:nvPicPr>
          <p:cNvPr id="19" name="Picture 8"/>
          <p:cNvPicPr>
            <a:picLocks noChangeAspect="1"/>
          </p:cNvPicPr>
          <p:nvPr/>
        </p:nvPicPr>
        <p:blipFill>
          <a:blip r:embed="rId2">
            <a:extLst>
              <a:ext uri="{28A0092B-C50C-407E-A947-70E740481C1C}">
                <a14:useLocalDpi xmlns:a14="http://schemas.microsoft.com/office/drawing/2010/main" val="0"/>
              </a:ext>
            </a:extLst>
          </a:blip>
          <a:srcRect l="66228" t="79224"/>
          <a:stretch>
            <a:fillRect/>
          </a:stretch>
        </p:blipFill>
        <p:spPr bwMode="auto">
          <a:xfrm>
            <a:off x="5041117" y="4858521"/>
            <a:ext cx="2677788" cy="1795743"/>
          </a:xfrm>
          <a:prstGeom prst="rect">
            <a:avLst/>
          </a:prstGeom>
          <a:solidFill>
            <a:srgbClr val="FFFFFF"/>
          </a:solidFill>
          <a:ln>
            <a:noFill/>
          </a:ln>
        </p:spPr>
      </p:pic>
    </p:spTree>
    <p:extLst>
      <p:ext uri="{BB962C8B-B14F-4D97-AF65-F5344CB8AC3E}">
        <p14:creationId xmlns:p14="http://schemas.microsoft.com/office/powerpoint/2010/main" val="251389254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3835723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33086140"/>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3) Good </a:t>
            </a:r>
            <a:r>
              <a:rPr lang="en-US" sz="1900" dirty="0">
                <a:solidFill>
                  <a:schemeClr val="tx2"/>
                </a:solidFill>
              </a:rPr>
              <a:t>agreement is found between our analysis and those of other groups           </a:t>
            </a:r>
            <a:r>
              <a:rPr lang="en-US" sz="1700" dirty="0">
                <a:solidFill>
                  <a:schemeClr val="tx2"/>
                </a:solidFill>
              </a:rPr>
              <a:t>(see </a:t>
            </a:r>
            <a:r>
              <a:rPr lang="en-US" sz="1700" dirty="0" smtClean="0">
                <a:solidFill>
                  <a:schemeClr val="tx2"/>
                </a:solidFill>
              </a:rPr>
              <a:t>the analyses </a:t>
            </a:r>
            <a:r>
              <a:rPr lang="en-US" sz="1700" dirty="0">
                <a:solidFill>
                  <a:schemeClr val="tx2"/>
                </a:solidFill>
              </a:rPr>
              <a:t>by </a:t>
            </a:r>
            <a:r>
              <a:rPr lang="en-US" sz="1700" dirty="0" err="1" smtClean="0">
                <a:solidFill>
                  <a:schemeClr val="tx2"/>
                </a:solidFill>
              </a:rPr>
              <a:t>Abazajian</a:t>
            </a:r>
            <a:r>
              <a:rPr lang="en-US" sz="1700" dirty="0" smtClean="0">
                <a:solidFill>
                  <a:schemeClr val="tx2"/>
                </a:solidFill>
              </a:rPr>
              <a:t> </a:t>
            </a:r>
            <a:r>
              <a:rPr lang="en-US" sz="1700" dirty="0">
                <a:solidFill>
                  <a:schemeClr val="tx2"/>
                </a:solidFill>
              </a:rPr>
              <a:t>and </a:t>
            </a:r>
            <a:r>
              <a:rPr lang="en-US" sz="1700" dirty="0" err="1" smtClean="0">
                <a:solidFill>
                  <a:schemeClr val="tx2"/>
                </a:solidFill>
              </a:rPr>
              <a:t>Kaplinghat</a:t>
            </a:r>
            <a:r>
              <a:rPr lang="en-US" sz="1700" dirty="0" smtClean="0">
                <a:solidFill>
                  <a:schemeClr val="tx2"/>
                </a:solidFill>
              </a:rPr>
              <a:t>, or Gordon and </a:t>
            </a:r>
            <a:r>
              <a:rPr lang="en-US" sz="1700" dirty="0" err="1" smtClean="0">
                <a:solidFill>
                  <a:schemeClr val="tx2"/>
                </a:solidFill>
              </a:rPr>
              <a:t>Macas</a:t>
            </a:r>
            <a:r>
              <a:rPr lang="en-US" sz="1700" dirty="0">
                <a:solidFill>
                  <a:schemeClr val="tx2"/>
                </a:solidFill>
              </a:rPr>
              <a:t>,</a:t>
            </a:r>
            <a:r>
              <a:rPr lang="en-US" sz="1700" dirty="0" smtClean="0">
                <a:solidFill>
                  <a:schemeClr val="tx2"/>
                </a:solidFill>
              </a:rPr>
              <a:t> </a:t>
            </a:r>
            <a:r>
              <a:rPr lang="en-US" sz="1700" dirty="0">
                <a:solidFill>
                  <a:schemeClr val="tx2"/>
                </a:solidFill>
              </a:rPr>
              <a:t>for example)</a:t>
            </a:r>
          </a:p>
          <a:p>
            <a:pPr marL="36576" indent="0">
              <a:buNone/>
            </a:pPr>
            <a:r>
              <a:rPr lang="en-US" sz="1900" dirty="0">
                <a:solidFill>
                  <a:schemeClr val="tx2"/>
                </a:solidFill>
              </a:rPr>
              <a:t> </a:t>
            </a:r>
          </a:p>
          <a:p>
            <a:pPr marL="36576" indent="0">
              <a:buNone/>
            </a:pP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6384"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57552295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78716" y="1268703"/>
            <a:ext cx="3981978" cy="2541296"/>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5920" y="67089"/>
            <a:ext cx="8432800" cy="1143000"/>
          </a:xfrm>
        </p:spPr>
        <p:txBody>
          <a:bodyPr>
            <a:normAutofit/>
          </a:bodyPr>
          <a:lstStyle/>
          <a:p>
            <a:pPr algn="ctr"/>
            <a:r>
              <a:rPr lang="en-US" dirty="0" smtClean="0">
                <a:solidFill>
                  <a:schemeClr val="tx2"/>
                </a:solidFill>
              </a:rPr>
              <a:t>The Dark Matter Interpretation</a:t>
            </a:r>
            <a:endParaRPr lang="en-US" dirty="0">
              <a:solidFill>
                <a:schemeClr val="tx2"/>
              </a:solidFill>
            </a:endParaRPr>
          </a:p>
        </p:txBody>
      </p:sp>
      <p:sp>
        <p:nvSpPr>
          <p:cNvPr id="3" name="Content Placeholder 2"/>
          <p:cNvSpPr>
            <a:spLocks noGrp="1"/>
          </p:cNvSpPr>
          <p:nvPr>
            <p:ph idx="1"/>
          </p:nvPr>
        </p:nvSpPr>
        <p:spPr>
          <a:xfrm>
            <a:off x="72787" y="1180597"/>
            <a:ext cx="8787907" cy="5845295"/>
          </a:xfrm>
        </p:spPr>
        <p:txBody>
          <a:bodyPr>
            <a:normAutofit/>
          </a:bodyPr>
          <a:lstStyle/>
          <a:p>
            <a:pPr marL="36576" indent="0">
              <a:buNone/>
            </a:pPr>
            <a:r>
              <a:rPr lang="en-US" sz="1900" dirty="0" smtClean="0">
                <a:solidFill>
                  <a:schemeClr val="tx2"/>
                </a:solidFill>
              </a:rPr>
              <a:t>The extended emission residual can be                             		     explained by annihilating dark matter with                                        	               the following characteristics:</a:t>
            </a:r>
          </a:p>
          <a:p>
            <a:r>
              <a:rPr lang="en-US" sz="1900" dirty="0">
                <a:solidFill>
                  <a:schemeClr val="tx2"/>
                </a:solidFill>
              </a:rPr>
              <a:t>The spectral shape of the </a:t>
            </a:r>
            <a:r>
              <a:rPr lang="en-US" sz="1900" dirty="0" smtClean="0">
                <a:solidFill>
                  <a:schemeClr val="tx2"/>
                </a:solidFill>
              </a:rPr>
              <a:t>residual is                                     	              well </a:t>
            </a:r>
            <a:r>
              <a:rPr lang="en-US" sz="1900" dirty="0">
                <a:solidFill>
                  <a:schemeClr val="tx2"/>
                </a:solidFill>
              </a:rPr>
              <a:t>fit by a dark matter particle </a:t>
            </a:r>
            <a:r>
              <a:rPr lang="en-US" sz="1900" dirty="0" smtClean="0">
                <a:solidFill>
                  <a:schemeClr val="tx2"/>
                </a:solidFill>
              </a:rPr>
              <a:t>with a                        	            	           mass </a:t>
            </a:r>
            <a:r>
              <a:rPr lang="en-US" sz="1900" dirty="0">
                <a:solidFill>
                  <a:schemeClr val="tx2"/>
                </a:solidFill>
              </a:rPr>
              <a:t>in the range of </a:t>
            </a:r>
            <a:r>
              <a:rPr lang="en-US" sz="1900" dirty="0" smtClean="0">
                <a:solidFill>
                  <a:schemeClr val="tx2"/>
                </a:solidFill>
              </a:rPr>
              <a:t>~7</a:t>
            </a:r>
            <a:r>
              <a:rPr lang="en-US" sz="1900" dirty="0">
                <a:solidFill>
                  <a:schemeClr val="tx2"/>
                </a:solidFill>
              </a:rPr>
              <a:t>-</a:t>
            </a:r>
            <a:r>
              <a:rPr lang="en-US" sz="1900" dirty="0" smtClean="0">
                <a:solidFill>
                  <a:schemeClr val="tx2"/>
                </a:solidFill>
              </a:rPr>
              <a:t>12 </a:t>
            </a:r>
            <a:r>
              <a:rPr lang="en-US" sz="1900" dirty="0" err="1" smtClean="0">
                <a:solidFill>
                  <a:schemeClr val="tx2"/>
                </a:solidFill>
              </a:rPr>
              <a:t>GeV</a:t>
            </a:r>
            <a:r>
              <a:rPr lang="en-US" sz="1900" dirty="0" smtClean="0">
                <a:solidFill>
                  <a:schemeClr val="tx2"/>
                </a:solidFill>
              </a:rPr>
              <a:t>, 				  annihilating primarily </a:t>
            </a:r>
            <a:r>
              <a:rPr lang="en-US" sz="1900" dirty="0">
                <a:solidFill>
                  <a:schemeClr val="tx2"/>
                </a:solidFill>
              </a:rPr>
              <a:t>to </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  </a:t>
            </a:r>
            <a:r>
              <a:rPr lang="en-US" sz="1900" dirty="0" smtClean="0">
                <a:solidFill>
                  <a:schemeClr val="tx2"/>
                </a:solidFill>
                <a:sym typeface="Symbol" charset="0"/>
              </a:rPr>
              <a:t>(</a:t>
            </a:r>
            <a:r>
              <a:rPr lang="en-US" sz="1900" dirty="0">
                <a:solidFill>
                  <a:schemeClr val="tx2"/>
                </a:solidFill>
                <a:sym typeface="Symbol" charset="0"/>
              </a:rPr>
              <a:t>possibly </a:t>
            </a:r>
            <a:r>
              <a:rPr lang="en-US" sz="1900" dirty="0" smtClean="0">
                <a:solidFill>
                  <a:schemeClr val="tx2"/>
                </a:solidFill>
                <a:sym typeface="Symbol" charset="0"/>
              </a:rPr>
              <a:t>				         among </a:t>
            </a:r>
            <a:r>
              <a:rPr lang="en-US" sz="1900" dirty="0">
                <a:solidFill>
                  <a:schemeClr val="tx2"/>
                </a:solidFill>
                <a:sym typeface="Symbol" charset="0"/>
              </a:rPr>
              <a:t>other </a:t>
            </a:r>
            <a:r>
              <a:rPr lang="en-US" sz="1900" dirty="0" smtClean="0">
                <a:solidFill>
                  <a:schemeClr val="tx2"/>
                </a:solidFill>
                <a:sym typeface="Symbol" charset="0"/>
              </a:rPr>
              <a:t>leptons), or with a mass 				                 of ~25-45 </a:t>
            </a:r>
            <a:r>
              <a:rPr lang="en-US" sz="1900" dirty="0" err="1" smtClean="0">
                <a:solidFill>
                  <a:schemeClr val="tx2"/>
                </a:solidFill>
                <a:sym typeface="Symbol" charset="0"/>
              </a:rPr>
              <a:t>GeV</a:t>
            </a:r>
            <a:r>
              <a:rPr lang="en-US" sz="1900" dirty="0">
                <a:solidFill>
                  <a:schemeClr val="tx2"/>
                </a:solidFill>
                <a:sym typeface="Symbol" charset="0"/>
              </a:rPr>
              <a:t> </a:t>
            </a:r>
            <a:r>
              <a:rPr lang="en-US" sz="1900" dirty="0" smtClean="0">
                <a:solidFill>
                  <a:schemeClr val="tx2"/>
                </a:solidFill>
                <a:sym typeface="Symbol" charset="0"/>
              </a:rPr>
              <a:t>annihilating to quarks</a:t>
            </a:r>
            <a:endParaRPr lang="en-US" sz="1900" dirty="0">
              <a:solidFill>
                <a:schemeClr val="tx2"/>
              </a:solidFill>
              <a:sym typeface="Symbol" charset="0"/>
            </a:endParaRPr>
          </a:p>
          <a:p>
            <a:r>
              <a:rPr lang="en-US" sz="1900" dirty="0" smtClean="0">
                <a:solidFill>
                  <a:schemeClr val="tx2"/>
                </a:solidFill>
                <a:cs typeface="Arial" charset="0"/>
                <a:sym typeface="Symbol" charset="0"/>
              </a:rPr>
              <a:t>The </a:t>
            </a:r>
            <a:r>
              <a:rPr lang="en-US" sz="1900" dirty="0">
                <a:solidFill>
                  <a:schemeClr val="tx2"/>
                </a:solidFill>
                <a:cs typeface="Arial" charset="0"/>
                <a:sym typeface="Symbol" charset="0"/>
              </a:rPr>
              <a:t>angular distribution of the </a:t>
            </a:r>
            <a:r>
              <a:rPr lang="en-US" sz="1900" dirty="0" smtClean="0">
                <a:solidFill>
                  <a:schemeClr val="tx2"/>
                </a:solidFill>
                <a:cs typeface="Arial" charset="0"/>
                <a:sym typeface="Symbol" charset="0"/>
              </a:rPr>
              <a:t>signal is well </a:t>
            </a:r>
            <a:r>
              <a:rPr lang="en-US" sz="1900" dirty="0">
                <a:solidFill>
                  <a:schemeClr val="tx2"/>
                </a:solidFill>
                <a:cs typeface="Arial" charset="0"/>
                <a:sym typeface="Symbol" charset="0"/>
              </a:rPr>
              <a:t>fit by a halo </a:t>
            </a:r>
            <a:r>
              <a:rPr lang="en-US" sz="1900" dirty="0" smtClean="0">
                <a:solidFill>
                  <a:schemeClr val="tx2"/>
                </a:solidFill>
                <a:cs typeface="Arial" charset="0"/>
                <a:sym typeface="Symbol" charset="0"/>
              </a:rPr>
              <a:t>profile with an inner slope of ~1.2 to 1.4 (in agreement with expectations </a:t>
            </a:r>
            <a:r>
              <a:rPr lang="en-US" sz="1900" dirty="0">
                <a:solidFill>
                  <a:schemeClr val="tx2"/>
                </a:solidFill>
                <a:cs typeface="Arial" charset="0"/>
                <a:sym typeface="Symbol" charset="0"/>
              </a:rPr>
              <a:t>from simulations</a:t>
            </a:r>
            <a:r>
              <a:rPr lang="en-US" sz="1900" dirty="0" smtClean="0">
                <a:solidFill>
                  <a:schemeClr val="tx2"/>
                </a:solidFill>
                <a:cs typeface="Arial" charset="0"/>
                <a:sym typeface="Symbol" charset="0"/>
              </a:rPr>
              <a:t>)</a:t>
            </a:r>
          </a:p>
          <a:p>
            <a:r>
              <a:rPr lang="en-US" sz="1900" dirty="0" smtClean="0">
                <a:solidFill>
                  <a:schemeClr val="tx2"/>
                </a:solidFill>
                <a:cs typeface="Arial" charset="0"/>
                <a:sym typeface="Symbol" charset="0"/>
              </a:rPr>
              <a:t>The</a:t>
            </a:r>
            <a:r>
              <a:rPr lang="en-US" sz="1900" dirty="0" smtClean="0">
                <a:solidFill>
                  <a:schemeClr val="tx2"/>
                </a:solidFill>
              </a:rPr>
              <a:t> </a:t>
            </a:r>
            <a:r>
              <a:rPr lang="en-US" sz="1900" dirty="0">
                <a:solidFill>
                  <a:schemeClr val="tx2"/>
                </a:solidFill>
              </a:rPr>
              <a:t>normalization of the signal requires </a:t>
            </a:r>
            <a:r>
              <a:rPr lang="en-US" sz="1900" dirty="0" smtClean="0">
                <a:solidFill>
                  <a:schemeClr val="tx2"/>
                </a:solidFill>
              </a:rPr>
              <a:t>a low-velocity </a:t>
            </a:r>
            <a:r>
              <a:rPr lang="en-US" sz="1900" dirty="0">
                <a:solidFill>
                  <a:schemeClr val="tx2"/>
                </a:solidFill>
              </a:rPr>
              <a:t>annihilation cross section </a:t>
            </a:r>
            <a:r>
              <a:rPr lang="en-US" sz="1900" dirty="0" smtClean="0">
                <a:solidFill>
                  <a:schemeClr val="tx2"/>
                </a:solidFill>
              </a:rPr>
              <a:t>of </a:t>
            </a:r>
            <a:r>
              <a:rPr lang="en-US" sz="1900" dirty="0" smtClean="0">
                <a:solidFill>
                  <a:schemeClr val="tx2"/>
                </a:solidFill>
                <a:sym typeface="Symbol" charset="0"/>
              </a:rPr>
              <a:t>v ~ 10</a:t>
            </a:r>
            <a:r>
              <a:rPr lang="en-US" sz="1900" baseline="30000" dirty="0">
                <a:solidFill>
                  <a:schemeClr val="tx2"/>
                </a:solidFill>
                <a:sym typeface="Symbol" charset="0"/>
              </a:rPr>
              <a:t>-</a:t>
            </a:r>
            <a:r>
              <a:rPr lang="en-US" sz="1900" baseline="30000" dirty="0" smtClean="0">
                <a:solidFill>
                  <a:schemeClr val="tx2"/>
                </a:solidFill>
                <a:sym typeface="Symbol" charset="0"/>
              </a:rPr>
              <a:t>26 </a:t>
            </a:r>
            <a:r>
              <a:rPr lang="en-US" sz="1900" dirty="0" smtClean="0">
                <a:solidFill>
                  <a:schemeClr val="tx2"/>
                </a:solidFill>
                <a:sym typeface="Symbol" charset="0"/>
              </a:rPr>
              <a:t>-10</a:t>
            </a:r>
            <a:r>
              <a:rPr lang="en-US" sz="1900" baseline="30000" dirty="0" smtClean="0">
                <a:solidFill>
                  <a:schemeClr val="tx2"/>
                </a:solidFill>
                <a:sym typeface="Symbol" charset="0"/>
              </a:rPr>
              <a:t>-27 </a:t>
            </a:r>
            <a:r>
              <a:rPr lang="en-US" sz="1900" dirty="0" smtClean="0">
                <a:solidFill>
                  <a:schemeClr val="tx2"/>
                </a:solidFill>
                <a:sym typeface="Symbol" charset="0"/>
              </a:rPr>
              <a:t>cm</a:t>
            </a:r>
            <a:r>
              <a:rPr lang="en-US" sz="1900" baseline="30000" dirty="0" smtClean="0">
                <a:solidFill>
                  <a:schemeClr val="tx2"/>
                </a:solidFill>
                <a:sym typeface="Symbol" charset="0"/>
              </a:rPr>
              <a:t>3</a:t>
            </a:r>
            <a:r>
              <a:rPr lang="en-US" sz="1900" dirty="0">
                <a:solidFill>
                  <a:schemeClr val="tx2"/>
                </a:solidFill>
                <a:sym typeface="Symbol" charset="0"/>
              </a:rPr>
              <a:t>/</a:t>
            </a:r>
            <a:r>
              <a:rPr lang="en-US" sz="1900" dirty="0" smtClean="0">
                <a:solidFill>
                  <a:schemeClr val="tx2"/>
                </a:solidFill>
                <a:sym typeface="Symbol" charset="0"/>
              </a:rPr>
              <a:t>s (up to uncertainties in the profile normalization, etc.); similar to expectations </a:t>
            </a:r>
            <a:r>
              <a:rPr lang="en-US" sz="1900" dirty="0">
                <a:solidFill>
                  <a:schemeClr val="tx2"/>
                </a:solidFill>
                <a:sym typeface="Symbol" charset="0"/>
              </a:rPr>
              <a:t>for </a:t>
            </a:r>
            <a:r>
              <a:rPr lang="en-US" sz="1900" dirty="0" smtClean="0">
                <a:solidFill>
                  <a:schemeClr val="tx2"/>
                </a:solidFill>
                <a:sym typeface="Symbol" charset="0"/>
              </a:rPr>
              <a:t>a thermal relic</a:t>
            </a: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875690"/>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199" y="6510432"/>
            <a:ext cx="4327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a:t>
            </a:r>
            <a:r>
              <a:rPr lang="en-US" sz="1600" dirty="0"/>
              <a:t> </a:t>
            </a:r>
            <a:r>
              <a:rPr lang="en-US" sz="1600" dirty="0" smtClean="0"/>
              <a:t>arXiv</a:t>
            </a:r>
            <a:r>
              <a:rPr lang="en-US" sz="1600" dirty="0"/>
              <a:t>:1110.0006 </a:t>
            </a:r>
          </a:p>
        </p:txBody>
      </p:sp>
      <p:pic>
        <p:nvPicPr>
          <p:cNvPr id="5" name="Picture 4" descr="fits-withRs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792" y="1278472"/>
            <a:ext cx="3910885" cy="2531527"/>
          </a:xfrm>
          <a:prstGeom prst="rect">
            <a:avLst/>
          </a:prstGeom>
        </p:spPr>
      </p:pic>
    </p:spTree>
    <p:extLst>
      <p:ext uri="{BB962C8B-B14F-4D97-AF65-F5344CB8AC3E}">
        <p14:creationId xmlns:p14="http://schemas.microsoft.com/office/powerpoint/2010/main" val="120337527"/>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Interpretations</a:t>
            </a:r>
            <a:endParaRPr lang="en-US" sz="44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28917" y="849313"/>
            <a:ext cx="883419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dirty="0" smtClean="0">
                <a:solidFill>
                  <a:srgbClr val="D4D2D0"/>
                </a:solidFill>
              </a:rPr>
              <a:t>Pion </a:t>
            </a:r>
            <a:r>
              <a:rPr lang="en-US" dirty="0">
                <a:solidFill>
                  <a:srgbClr val="D4D2D0"/>
                </a:solidFill>
              </a:rPr>
              <a:t>Decay Gamma Rays F</a:t>
            </a:r>
            <a:r>
              <a:rPr lang="en-US" dirty="0" smtClean="0">
                <a:solidFill>
                  <a:srgbClr val="D4D2D0"/>
                </a:solidFill>
              </a:rPr>
              <a:t>rom </a:t>
            </a:r>
            <a:r>
              <a:rPr lang="en-US" dirty="0">
                <a:solidFill>
                  <a:srgbClr val="D4D2D0"/>
                </a:solidFill>
              </a:rPr>
              <a:t>Cosmic </a:t>
            </a:r>
            <a:r>
              <a:rPr lang="en-US" dirty="0" smtClean="0">
                <a:solidFill>
                  <a:srgbClr val="D4D2D0"/>
                </a:solidFill>
              </a:rPr>
              <a:t>Rays?</a:t>
            </a:r>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pic>
        <p:nvPicPr>
          <p:cNvPr id="7" name="Picture 6" descr="totalspec-compare-simp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856" y="1468550"/>
            <a:ext cx="4165600" cy="27051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8" name="Straight Arrow Connector 7"/>
          <p:cNvCxnSpPr/>
          <p:nvPr/>
        </p:nvCxnSpPr>
        <p:spPr bwMode="auto">
          <a:xfrm>
            <a:off x="6249744" y="2448038"/>
            <a:ext cx="3175" cy="792162"/>
          </a:xfrm>
          <a:prstGeom prst="straightConnector1">
            <a:avLst/>
          </a:prstGeom>
          <a:solidFill>
            <a:schemeClr val="accent1"/>
          </a:solidFill>
          <a:ln w="19050"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9" name="Picture 2"/>
          <p:cNvPicPr>
            <a:picLocks noChangeAspect="1"/>
          </p:cNvPicPr>
          <p:nvPr/>
        </p:nvPicPr>
        <p:blipFill>
          <a:blip r:embed="rId4">
            <a:extLst>
              <a:ext uri="{28A0092B-C50C-407E-A947-70E740481C1C}">
                <a14:useLocalDpi xmlns:a14="http://schemas.microsoft.com/office/drawing/2010/main" val="0"/>
              </a:ext>
            </a:extLst>
          </a:blip>
          <a:srcRect l="21062" t="18484" r="6206" b="28671"/>
          <a:stretch>
            <a:fillRect/>
          </a:stretch>
        </p:blipFill>
        <p:spPr bwMode="auto">
          <a:xfrm>
            <a:off x="6102106" y="2078150"/>
            <a:ext cx="2524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p:cNvSpPr>
            <a:spLocks noChangeArrowheads="1"/>
          </p:cNvSpPr>
          <p:nvPr/>
        </p:nvSpPr>
        <p:spPr bwMode="auto">
          <a:xfrm>
            <a:off x="7610231" y="1887650"/>
            <a:ext cx="1143000" cy="3810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1" name="Rectangle 21"/>
          <p:cNvSpPr>
            <a:spLocks noChangeArrowheads="1"/>
          </p:cNvSpPr>
          <p:nvPr/>
        </p:nvSpPr>
        <p:spPr bwMode="auto">
          <a:xfrm>
            <a:off x="6296416" y="2763950"/>
            <a:ext cx="228600" cy="180975"/>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2" name="Rectangle 22"/>
          <p:cNvSpPr>
            <a:spLocks noChangeArrowheads="1"/>
          </p:cNvSpPr>
          <p:nvPr/>
        </p:nvSpPr>
        <p:spPr bwMode="auto">
          <a:xfrm>
            <a:off x="7505456" y="3221150"/>
            <a:ext cx="609600" cy="3810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3" name="Rectangle 23"/>
          <p:cNvSpPr>
            <a:spLocks noChangeArrowheads="1"/>
          </p:cNvSpPr>
          <p:nvPr/>
        </p:nvSpPr>
        <p:spPr bwMode="auto">
          <a:xfrm>
            <a:off x="6566467" y="2802050"/>
            <a:ext cx="1028700" cy="7239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4" name="Rectangle 24"/>
          <p:cNvSpPr>
            <a:spLocks noChangeArrowheads="1"/>
          </p:cNvSpPr>
          <p:nvPr/>
        </p:nvSpPr>
        <p:spPr bwMode="auto">
          <a:xfrm>
            <a:off x="6267206" y="2706800"/>
            <a:ext cx="1524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5" name="Rectangle 25"/>
          <p:cNvSpPr>
            <a:spLocks noChangeArrowheads="1"/>
          </p:cNvSpPr>
          <p:nvPr/>
        </p:nvSpPr>
        <p:spPr bwMode="auto">
          <a:xfrm>
            <a:off x="6076706" y="2594088"/>
            <a:ext cx="1524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6" name="Rectangle 26"/>
          <p:cNvSpPr>
            <a:spLocks noChangeArrowheads="1"/>
          </p:cNvSpPr>
          <p:nvPr/>
        </p:nvSpPr>
        <p:spPr bwMode="auto">
          <a:xfrm>
            <a:off x="7610231" y="2344850"/>
            <a:ext cx="276225" cy="1905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sp>
        <p:nvSpPr>
          <p:cNvPr id="17" name="Rectangle 27"/>
          <p:cNvSpPr>
            <a:spLocks noChangeArrowheads="1"/>
          </p:cNvSpPr>
          <p:nvPr/>
        </p:nvSpPr>
        <p:spPr bwMode="auto">
          <a:xfrm>
            <a:off x="8038856" y="2230550"/>
            <a:ext cx="228600" cy="228600"/>
          </a:xfrm>
          <a:prstGeom prst="rect">
            <a:avLst/>
          </a:prstGeom>
          <a:solidFill>
            <a:srgbClr val="FFFFFF"/>
          </a:solidFill>
          <a:ln w="9525">
            <a:solidFill>
              <a:srgbClr val="FFFFFF"/>
            </a:solidFill>
            <a:round/>
            <a:headEnd/>
            <a:tailEnd/>
          </a:ln>
        </p:spPr>
        <p:txBody>
          <a:bodyPr/>
          <a:lstStyle/>
          <a:p>
            <a:endParaRPr lang="en-US" sz="2000">
              <a:solidFill>
                <a:srgbClr val="000000"/>
              </a:solidFill>
            </a:endParaRPr>
          </a:p>
        </p:txBody>
      </p:sp>
      <p:pic>
        <p:nvPicPr>
          <p:cNvPr id="18" name="Picture 17" descr="totalspec-compare-simple.pdf"/>
          <p:cNvPicPr>
            <a:picLocks noChangeAspect="1"/>
          </p:cNvPicPr>
          <p:nvPr/>
        </p:nvPicPr>
        <p:blipFill rotWithShape="1">
          <a:blip r:embed="rId3">
            <a:extLst>
              <a:ext uri="{28A0092B-C50C-407E-A947-70E740481C1C}">
                <a14:useLocalDpi xmlns:a14="http://schemas.microsoft.com/office/drawing/2010/main" val="0"/>
              </a:ext>
            </a:extLst>
          </a:blip>
          <a:srcRect l="72806" t="27212" r="24129" b="53603"/>
          <a:stretch/>
        </p:blipFill>
        <p:spPr>
          <a:xfrm>
            <a:off x="7911856" y="2206738"/>
            <a:ext cx="127000" cy="519112"/>
          </a:xfrm>
          <a:prstGeom prst="rect">
            <a:avLst/>
          </a:prstGeom>
          <a:ln>
            <a:noFill/>
          </a:ln>
          <a:effectLst/>
        </p:spPr>
        <p:style>
          <a:lnRef idx="2">
            <a:schemeClr val="dk1"/>
          </a:lnRef>
          <a:fillRef idx="1">
            <a:schemeClr val="lt1"/>
          </a:fillRef>
          <a:effectRef idx="0">
            <a:schemeClr val="dk1"/>
          </a:effectRef>
          <a:fontRef idx="minor">
            <a:schemeClr val="dk1"/>
          </a:fontRef>
        </p:style>
      </p:pic>
      <p:sp>
        <p:nvSpPr>
          <p:cNvPr id="19" name="TextBox 2"/>
          <p:cNvSpPr txBox="1">
            <a:spLocks noChangeArrowheads="1"/>
          </p:cNvSpPr>
          <p:nvPr/>
        </p:nvSpPr>
        <p:spPr bwMode="auto">
          <a:xfrm>
            <a:off x="5522051" y="4205534"/>
            <a:ext cx="29540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err="1"/>
              <a:t>Boyarsky</a:t>
            </a:r>
            <a:r>
              <a:rPr lang="en-US" sz="1500" dirty="0"/>
              <a:t> et al., arXiv:1012.5839</a:t>
            </a:r>
          </a:p>
        </p:txBody>
      </p:sp>
      <p:sp>
        <p:nvSpPr>
          <p:cNvPr id="20" name="Rectangle 19"/>
          <p:cNvSpPr/>
          <p:nvPr/>
        </p:nvSpPr>
        <p:spPr>
          <a:xfrm>
            <a:off x="6229106" y="2706800"/>
            <a:ext cx="6731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92255" y="1253651"/>
            <a:ext cx="4876607" cy="432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buFont typeface="Wingdings" charset="0"/>
              <a:buChar char="§"/>
            </a:pPr>
            <a:r>
              <a:rPr lang="en-US" sz="1800" dirty="0">
                <a:solidFill>
                  <a:srgbClr val="D4D2D0"/>
                </a:solidFill>
              </a:rPr>
              <a:t>The observed emission (above </a:t>
            </a:r>
            <a:r>
              <a:rPr lang="en-US" sz="1800" dirty="0" smtClean="0">
                <a:solidFill>
                  <a:srgbClr val="D4D2D0"/>
                </a:solidFill>
              </a:rPr>
              <a:t>~0.3 </a:t>
            </a:r>
            <a:r>
              <a:rPr lang="en-US" sz="1800" dirty="0" err="1" smtClean="0">
                <a:solidFill>
                  <a:srgbClr val="D4D2D0"/>
                </a:solidFill>
              </a:rPr>
              <a:t>GeV</a:t>
            </a:r>
            <a:r>
              <a:rPr lang="en-US" sz="1800" dirty="0" smtClean="0">
                <a:solidFill>
                  <a:srgbClr val="D4D2D0"/>
                </a:solidFill>
              </a:rPr>
              <a:t>)    is </a:t>
            </a:r>
            <a:r>
              <a:rPr lang="en-US" sz="1800" dirty="0">
                <a:solidFill>
                  <a:srgbClr val="D4D2D0"/>
                </a:solidFill>
              </a:rPr>
              <a:t>spatially extended, and does not originate directly from the </a:t>
            </a:r>
            <a:r>
              <a:rPr lang="en-US" sz="1800" dirty="0" smtClean="0">
                <a:solidFill>
                  <a:srgbClr val="D4D2D0"/>
                </a:solidFill>
              </a:rPr>
              <a:t>supermassive black hole;</a:t>
            </a:r>
            <a:r>
              <a:rPr lang="en-US" sz="1800" dirty="0">
                <a:solidFill>
                  <a:srgbClr val="D4D2D0"/>
                </a:solidFill>
              </a:rPr>
              <a:t> </a:t>
            </a:r>
            <a:r>
              <a:rPr lang="en-US" sz="1800" dirty="0" smtClean="0">
                <a:solidFill>
                  <a:srgbClr val="D4D2D0"/>
                </a:solidFill>
              </a:rPr>
              <a:t> but </a:t>
            </a:r>
            <a:r>
              <a:rPr lang="en-US" sz="1800" dirty="0">
                <a:solidFill>
                  <a:srgbClr val="D4D2D0"/>
                </a:solidFill>
              </a:rPr>
              <a:t>protons accelerated by or nearby the SMBH could </a:t>
            </a:r>
            <a:r>
              <a:rPr lang="en-US" sz="1800" dirty="0" smtClean="0">
                <a:solidFill>
                  <a:srgbClr val="D4D2D0"/>
                </a:solidFill>
              </a:rPr>
              <a:t>plausibly propagate </a:t>
            </a:r>
            <a:r>
              <a:rPr lang="en-US" sz="1800" dirty="0">
                <a:solidFill>
                  <a:srgbClr val="D4D2D0"/>
                </a:solidFill>
              </a:rPr>
              <a:t>outward, leading </a:t>
            </a:r>
            <a:r>
              <a:rPr lang="en-US" sz="1800" dirty="0" smtClean="0">
                <a:solidFill>
                  <a:srgbClr val="D4D2D0"/>
                </a:solidFill>
              </a:rPr>
              <a:t>to an extended signal    </a:t>
            </a:r>
            <a:endParaRPr lang="en-US" sz="1800" dirty="0">
              <a:solidFill>
                <a:srgbClr val="D4D2D0"/>
              </a:solidFill>
            </a:endParaRPr>
          </a:p>
          <a:p>
            <a:pPr>
              <a:buClr>
                <a:schemeClr val="folHlink"/>
              </a:buClr>
              <a:buFont typeface="Wingdings" charset="0"/>
              <a:buChar char="§"/>
            </a:pPr>
            <a:endParaRPr lang="en-US" sz="800" dirty="0">
              <a:solidFill>
                <a:srgbClr val="D4D2D0"/>
              </a:solidFill>
            </a:endParaRPr>
          </a:p>
          <a:p>
            <a:pPr>
              <a:buClr>
                <a:schemeClr val="folHlink"/>
              </a:buClr>
              <a:buFont typeface="Wingdings" charset="0"/>
              <a:buChar char="§"/>
            </a:pPr>
            <a:r>
              <a:rPr lang="en-US" sz="1800" dirty="0">
                <a:solidFill>
                  <a:srgbClr val="D4D2D0"/>
                </a:solidFill>
              </a:rPr>
              <a:t>The spectrum of the extended emission, however, </a:t>
            </a:r>
            <a:r>
              <a:rPr lang="en-US" sz="1800" dirty="0" smtClean="0">
                <a:solidFill>
                  <a:srgbClr val="D4D2D0"/>
                </a:solidFill>
              </a:rPr>
              <a:t>rises rapidly </a:t>
            </a:r>
            <a:r>
              <a:rPr lang="en-US" sz="1800" dirty="0">
                <a:solidFill>
                  <a:srgbClr val="D4D2D0"/>
                </a:solidFill>
              </a:rPr>
              <a:t>between </a:t>
            </a:r>
            <a:r>
              <a:rPr lang="en-US" sz="1800" dirty="0" smtClean="0">
                <a:solidFill>
                  <a:srgbClr val="D4D2D0"/>
                </a:solidFill>
              </a:rPr>
              <a:t>0.1-1 </a:t>
            </a:r>
            <a:r>
              <a:rPr lang="en-US" sz="1800" dirty="0" err="1" smtClean="0">
                <a:solidFill>
                  <a:srgbClr val="D4D2D0"/>
                </a:solidFill>
              </a:rPr>
              <a:t>GeV</a:t>
            </a:r>
            <a:r>
              <a:rPr lang="en-US" sz="1800" dirty="0" smtClean="0">
                <a:solidFill>
                  <a:srgbClr val="D4D2D0"/>
                </a:solidFill>
              </a:rPr>
              <a:t>; much </a:t>
            </a:r>
            <a:r>
              <a:rPr lang="en-US" sz="1800" dirty="0">
                <a:solidFill>
                  <a:srgbClr val="D4D2D0"/>
                </a:solidFill>
              </a:rPr>
              <a:t>more so than the spectrum </a:t>
            </a:r>
            <a:r>
              <a:rPr lang="en-US" sz="1800" dirty="0" smtClean="0">
                <a:solidFill>
                  <a:srgbClr val="D4D2D0"/>
                </a:solidFill>
              </a:rPr>
              <a:t>from proton </a:t>
            </a:r>
            <a:r>
              <a:rPr lang="en-US" sz="1800" dirty="0">
                <a:solidFill>
                  <a:srgbClr val="D4D2D0"/>
                </a:solidFill>
              </a:rPr>
              <a:t>collisions (for </a:t>
            </a:r>
            <a:r>
              <a:rPr lang="en-US" sz="1800" i="1" dirty="0">
                <a:solidFill>
                  <a:srgbClr val="D4D2D0"/>
                </a:solidFill>
              </a:rPr>
              <a:t>any</a:t>
            </a:r>
            <a:r>
              <a:rPr lang="en-US" sz="1800" dirty="0">
                <a:solidFill>
                  <a:srgbClr val="D4D2D0"/>
                </a:solidFill>
              </a:rPr>
              <a:t> </a:t>
            </a:r>
            <a:r>
              <a:rPr lang="en-US" sz="1800" dirty="0" smtClean="0">
                <a:solidFill>
                  <a:srgbClr val="D4D2D0"/>
                </a:solidFill>
              </a:rPr>
              <a:t>proton spectrum)</a:t>
            </a:r>
          </a:p>
          <a:p>
            <a:pPr>
              <a:buClr>
                <a:schemeClr val="folHlink"/>
              </a:buClr>
              <a:buFont typeface="Wingdings" charset="0"/>
              <a:buChar char="§"/>
            </a:pPr>
            <a:endParaRPr lang="en-US" sz="800" dirty="0" smtClean="0">
              <a:solidFill>
                <a:srgbClr val="D4D2D0"/>
              </a:solidFill>
            </a:endParaRPr>
          </a:p>
          <a:p>
            <a:pPr>
              <a:buClr>
                <a:schemeClr val="folHlink"/>
              </a:buClr>
              <a:buFont typeface="Wingdings" charset="0"/>
              <a:buChar char="§"/>
            </a:pPr>
            <a:r>
              <a:rPr lang="en-US" sz="1800" dirty="0" smtClean="0">
                <a:solidFill>
                  <a:srgbClr val="D4D2D0"/>
                </a:solidFill>
              </a:rPr>
              <a:t>Changes to point source spectra can reduce this tension (</a:t>
            </a:r>
            <a:r>
              <a:rPr lang="en-US" sz="1800" dirty="0" err="1">
                <a:solidFill>
                  <a:schemeClr val="tx2"/>
                </a:solidFill>
              </a:rPr>
              <a:t>Abazajian</a:t>
            </a:r>
            <a:r>
              <a:rPr lang="en-US" sz="1800" dirty="0">
                <a:solidFill>
                  <a:schemeClr val="tx2"/>
                </a:solidFill>
              </a:rPr>
              <a:t> and </a:t>
            </a:r>
            <a:r>
              <a:rPr lang="en-US" sz="1800" dirty="0" err="1" smtClean="0">
                <a:solidFill>
                  <a:schemeClr val="tx2"/>
                </a:solidFill>
              </a:rPr>
              <a:t>Kaplinghat</a:t>
            </a:r>
            <a:r>
              <a:rPr lang="en-US" sz="1800" dirty="0" smtClean="0">
                <a:solidFill>
                  <a:srgbClr val="D4D2D0"/>
                </a:solidFill>
              </a:rPr>
              <a:t>), but not with 2FGL spectra</a:t>
            </a:r>
          </a:p>
          <a:p>
            <a:pPr>
              <a:buClr>
                <a:schemeClr val="folHlink"/>
              </a:buClr>
              <a:buFont typeface="Wingdings" charset="0"/>
              <a:buChar char="§"/>
            </a:pPr>
            <a:endParaRPr lang="en-US" sz="800" dirty="0" smtClean="0">
              <a:solidFill>
                <a:srgbClr val="D4D2D0"/>
              </a:solidFill>
            </a:endParaRPr>
          </a:p>
        </p:txBody>
      </p:sp>
      <p:sp>
        <p:nvSpPr>
          <p:cNvPr id="25"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1775566406"/>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Interpretations</a:t>
            </a:r>
            <a:endParaRPr lang="en-US" sz="44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28917" y="849313"/>
            <a:ext cx="883419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dirty="0" smtClean="0">
                <a:solidFill>
                  <a:srgbClr val="D4D2D0"/>
                </a:solidFill>
              </a:rPr>
              <a:t>Pion </a:t>
            </a:r>
            <a:r>
              <a:rPr lang="en-US" dirty="0">
                <a:solidFill>
                  <a:srgbClr val="D4D2D0"/>
                </a:solidFill>
              </a:rPr>
              <a:t>Decay Gamma Rays F</a:t>
            </a:r>
            <a:r>
              <a:rPr lang="en-US" dirty="0" smtClean="0">
                <a:solidFill>
                  <a:srgbClr val="D4D2D0"/>
                </a:solidFill>
              </a:rPr>
              <a:t>rom </a:t>
            </a:r>
            <a:r>
              <a:rPr lang="en-US" dirty="0">
                <a:solidFill>
                  <a:srgbClr val="D4D2D0"/>
                </a:solidFill>
              </a:rPr>
              <a:t>Cosmic </a:t>
            </a:r>
            <a:r>
              <a:rPr lang="en-US" dirty="0" smtClean="0">
                <a:solidFill>
                  <a:srgbClr val="D4D2D0"/>
                </a:solidFill>
              </a:rPr>
              <a:t>Rays?</a:t>
            </a:r>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21" name="Text Box 5"/>
          <p:cNvSpPr txBox="1">
            <a:spLocks noChangeArrowheads="1"/>
          </p:cNvSpPr>
          <p:nvPr/>
        </p:nvSpPr>
        <p:spPr bwMode="auto">
          <a:xfrm>
            <a:off x="92255" y="1253651"/>
            <a:ext cx="4874271" cy="435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Char char="§"/>
            </a:pPr>
            <a:endParaRPr lang="en-US" sz="800" dirty="0" smtClean="0">
              <a:solidFill>
                <a:srgbClr val="D4D2D0"/>
              </a:solidFill>
            </a:endParaRPr>
          </a:p>
          <a:p>
            <a:pPr>
              <a:buClr>
                <a:schemeClr val="folHlink"/>
              </a:buClr>
              <a:buFont typeface="Wingdings" charset="0"/>
              <a:buChar char="§"/>
            </a:pPr>
            <a:r>
              <a:rPr lang="en-US" sz="1800" dirty="0">
                <a:solidFill>
                  <a:srgbClr val="D4D2D0"/>
                </a:solidFill>
              </a:rPr>
              <a:t>Furthermore, the morphology of the </a:t>
            </a:r>
            <a:r>
              <a:rPr lang="en-US" sz="1800" dirty="0" smtClean="0">
                <a:solidFill>
                  <a:srgbClr val="D4D2D0"/>
                </a:solidFill>
              </a:rPr>
              <a:t>gamma-ray </a:t>
            </a:r>
            <a:r>
              <a:rPr lang="en-US" sz="1800" dirty="0">
                <a:solidFill>
                  <a:srgbClr val="D4D2D0"/>
                </a:solidFill>
              </a:rPr>
              <a:t>signal is largely determined by the distribution of gas, and will be dominated by the </a:t>
            </a:r>
            <a:r>
              <a:rPr lang="en-US" sz="1800" dirty="0" err="1">
                <a:solidFill>
                  <a:srgbClr val="D4D2D0"/>
                </a:solidFill>
              </a:rPr>
              <a:t>circum</a:t>
            </a:r>
            <a:r>
              <a:rPr lang="en-US" sz="1800" dirty="0">
                <a:solidFill>
                  <a:srgbClr val="D4D2D0"/>
                </a:solidFill>
              </a:rPr>
              <a:t>-nuclear </a:t>
            </a:r>
            <a:r>
              <a:rPr lang="en-US" sz="1800" dirty="0" smtClean="0">
                <a:solidFill>
                  <a:srgbClr val="D4D2D0"/>
                </a:solidFill>
              </a:rPr>
              <a:t>ring </a:t>
            </a:r>
            <a:r>
              <a:rPr lang="en-US" sz="1800" dirty="0">
                <a:solidFill>
                  <a:srgbClr val="D4D2D0"/>
                </a:solidFill>
              </a:rPr>
              <a:t>that is known to be present </a:t>
            </a:r>
            <a:r>
              <a:rPr lang="en-US" sz="1800" dirty="0" smtClean="0">
                <a:solidFill>
                  <a:srgbClr val="D4D2D0"/>
                </a:solidFill>
              </a:rPr>
              <a:t>within ~</a:t>
            </a:r>
            <a:r>
              <a:rPr lang="en-US" sz="1800" dirty="0">
                <a:solidFill>
                  <a:srgbClr val="D4D2D0"/>
                </a:solidFill>
              </a:rPr>
              <a:t>1-3 pc of the Galactic Center </a:t>
            </a:r>
          </a:p>
          <a:p>
            <a:pPr>
              <a:buClr>
                <a:schemeClr val="folHlink"/>
              </a:buClr>
            </a:pPr>
            <a:endParaRPr lang="en-US" sz="800" dirty="0">
              <a:solidFill>
                <a:srgbClr val="D4D2D0"/>
              </a:solidFill>
            </a:endParaRPr>
          </a:p>
          <a:p>
            <a:pPr>
              <a:buClr>
                <a:schemeClr val="folHlink"/>
              </a:buClr>
              <a:buFont typeface="Wingdings" charset="0"/>
              <a:buChar char="§"/>
            </a:pPr>
            <a:r>
              <a:rPr lang="en-US" sz="1800" dirty="0">
                <a:solidFill>
                  <a:srgbClr val="D4D2D0"/>
                </a:solidFill>
              </a:rPr>
              <a:t>To Fermi, this emission should </a:t>
            </a:r>
            <a:r>
              <a:rPr lang="en-US" sz="1800" dirty="0" smtClean="0">
                <a:solidFill>
                  <a:srgbClr val="D4D2D0"/>
                </a:solidFill>
              </a:rPr>
              <a:t>appear point</a:t>
            </a:r>
            <a:r>
              <a:rPr lang="en-US" sz="1800" dirty="0">
                <a:solidFill>
                  <a:srgbClr val="D4D2D0"/>
                </a:solidFill>
              </a:rPr>
              <a:t>-like (3 pc is equivalent to ~0.02</a:t>
            </a:r>
            <a:r>
              <a:rPr lang="en-US" sz="1800" dirty="0" smtClean="0">
                <a:solidFill>
                  <a:srgbClr val="D4D2D0"/>
                </a:solidFill>
              </a:rPr>
              <a:t>°)</a:t>
            </a:r>
            <a:endParaRPr lang="en-US" sz="18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1800" dirty="0">
                <a:solidFill>
                  <a:srgbClr val="D4D2D0"/>
                </a:solidFill>
              </a:rPr>
              <a:t>The observed morphology of </a:t>
            </a:r>
            <a:r>
              <a:rPr lang="en-US" sz="1800" dirty="0" smtClean="0">
                <a:solidFill>
                  <a:srgbClr val="D4D2D0"/>
                </a:solidFill>
              </a:rPr>
              <a:t>the gamma</a:t>
            </a:r>
            <a:r>
              <a:rPr lang="en-US" sz="1800" dirty="0">
                <a:solidFill>
                  <a:srgbClr val="D4D2D0"/>
                </a:solidFill>
              </a:rPr>
              <a:t>-ray emission is </a:t>
            </a:r>
            <a:r>
              <a:rPr lang="en-US" sz="1800" dirty="0" smtClean="0">
                <a:solidFill>
                  <a:srgbClr val="D4D2D0"/>
                </a:solidFill>
              </a:rPr>
              <a:t>extended over </a:t>
            </a:r>
            <a:r>
              <a:rPr lang="en-US" sz="1800" dirty="0">
                <a:solidFill>
                  <a:srgbClr val="D4D2D0"/>
                </a:solidFill>
              </a:rPr>
              <a:t>a region of at least 50-100 </a:t>
            </a:r>
            <a:r>
              <a:rPr lang="en-US" sz="1800" dirty="0" smtClean="0">
                <a:solidFill>
                  <a:srgbClr val="D4D2D0"/>
                </a:solidFill>
              </a:rPr>
              <a:t>pc; </a:t>
            </a:r>
            <a:r>
              <a:rPr lang="en-US" sz="1800" dirty="0">
                <a:solidFill>
                  <a:srgbClr val="D4D2D0"/>
                </a:solidFill>
              </a:rPr>
              <a:t>this is </a:t>
            </a:r>
            <a:r>
              <a:rPr lang="en-US" sz="1800" dirty="0" smtClean="0">
                <a:solidFill>
                  <a:srgbClr val="D4D2D0"/>
                </a:solidFill>
              </a:rPr>
              <a:t>inconsistent </a:t>
            </a:r>
            <a:r>
              <a:rPr lang="en-US" sz="1800" dirty="0">
                <a:solidFill>
                  <a:srgbClr val="D4D2D0"/>
                </a:solidFill>
              </a:rPr>
              <a:t>with the known distribution </a:t>
            </a:r>
            <a:r>
              <a:rPr lang="en-US" sz="1800" dirty="0" smtClean="0">
                <a:solidFill>
                  <a:srgbClr val="D4D2D0"/>
                </a:solidFill>
              </a:rPr>
              <a:t>of gas</a:t>
            </a:r>
            <a:endParaRPr lang="en-US" sz="1800" dirty="0">
              <a:solidFill>
                <a:srgbClr val="D4D2D0"/>
              </a:solidFill>
            </a:endParaRPr>
          </a:p>
          <a:p>
            <a:pPr>
              <a:buClr>
                <a:schemeClr val="folHlink"/>
              </a:buClr>
              <a:buFont typeface="Wingdings" charset="0"/>
              <a:buChar char="§"/>
            </a:pPr>
            <a:endParaRPr lang="en-US" sz="1900" dirty="0"/>
          </a:p>
          <a:p>
            <a:endParaRPr lang="en-US" sz="800" dirty="0"/>
          </a:p>
          <a:p>
            <a:endParaRPr lang="en-US" sz="800" dirty="0"/>
          </a:p>
          <a:p>
            <a:endParaRPr lang="en-US" sz="2000" dirty="0"/>
          </a:p>
        </p:txBody>
      </p:sp>
      <p:sp>
        <p:nvSpPr>
          <p:cNvPr id="22" name="Rectangle 21"/>
          <p:cNvSpPr/>
          <p:nvPr/>
        </p:nvSpPr>
        <p:spPr>
          <a:xfrm>
            <a:off x="5081806" y="1556538"/>
            <a:ext cx="3741564" cy="3656529"/>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
          <p:cNvSpPr txBox="1">
            <a:spLocks noChangeArrowheads="1"/>
          </p:cNvSpPr>
          <p:nvPr/>
        </p:nvSpPr>
        <p:spPr bwMode="auto">
          <a:xfrm>
            <a:off x="4699091" y="5266195"/>
            <a:ext cx="449654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Linden, </a:t>
            </a:r>
            <a:r>
              <a:rPr lang="en-US" sz="1600" dirty="0" err="1" smtClean="0"/>
              <a:t>Lovegrove</a:t>
            </a:r>
            <a:r>
              <a:rPr lang="en-US" sz="1600" dirty="0" smtClean="0"/>
              <a:t>, </a:t>
            </a:r>
            <a:r>
              <a:rPr lang="en-US" sz="1600" dirty="0" err="1" smtClean="0"/>
              <a:t>Profumo</a:t>
            </a:r>
            <a:r>
              <a:rPr lang="en-US" sz="1600" dirty="0" smtClean="0"/>
              <a:t>, arXiv:1203.3539;</a:t>
            </a:r>
          </a:p>
          <a:p>
            <a:r>
              <a:rPr lang="en-US" sz="1600" dirty="0" smtClean="0"/>
              <a:t>See also Linden and </a:t>
            </a:r>
            <a:r>
              <a:rPr lang="en-US" sz="1600" dirty="0" err="1" smtClean="0"/>
              <a:t>Profumo</a:t>
            </a:r>
            <a:r>
              <a:rPr lang="en-US" sz="1600" dirty="0" smtClean="0"/>
              <a:t>, arXiv:1206.4308</a:t>
            </a:r>
            <a:endParaRPr lang="en-US" sz="1600" dirty="0"/>
          </a:p>
        </p:txBody>
      </p:sp>
      <p:pic>
        <p:nvPicPr>
          <p:cNvPr id="24" name="Picture 23"/>
          <p:cNvPicPr>
            <a:picLocks noChangeAspect="1"/>
          </p:cNvPicPr>
          <p:nvPr/>
        </p:nvPicPr>
        <p:blipFill>
          <a:blip r:embed="rId3"/>
          <a:stretch>
            <a:fillRect/>
          </a:stretch>
        </p:blipFill>
        <p:spPr>
          <a:xfrm>
            <a:off x="5081806" y="1556538"/>
            <a:ext cx="3741564" cy="3656529"/>
          </a:xfrm>
          <a:prstGeom prst="rect">
            <a:avLst/>
          </a:prstGeom>
        </p:spPr>
      </p:pic>
      <p:sp>
        <p:nvSpPr>
          <p:cNvPr id="25"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1447492286"/>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699" name="Rectangle 3"/>
          <p:cNvSpPr>
            <a:spLocks noChangeArrowheads="1"/>
          </p:cNvSpPr>
          <p:nvPr/>
        </p:nvSpPr>
        <p:spPr bwMode="auto">
          <a:xfrm>
            <a:off x="381000" y="7817"/>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dirty="0">
                <a:solidFill>
                  <a:schemeClr val="tx2"/>
                </a:solidFill>
                <a:latin typeface="Century Gothic" charset="0"/>
              </a:rPr>
              <a:t>Astrophysical </a:t>
            </a:r>
            <a:r>
              <a:rPr lang="en-US" sz="3600" dirty="0" smtClean="0">
                <a:solidFill>
                  <a:schemeClr val="tx2"/>
                </a:solidFill>
                <a:latin typeface="Century Gothic" charset="0"/>
              </a:rPr>
              <a:t>Interpretations</a:t>
            </a:r>
            <a:endParaRPr lang="en-US" sz="4400" dirty="0">
              <a:solidFill>
                <a:schemeClr val="tx2"/>
              </a:solidFill>
            </a:endParaRPr>
          </a:p>
        </p:txBody>
      </p:sp>
      <p:sp>
        <p:nvSpPr>
          <p:cNvPr id="207770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3492" name="Text Box 6"/>
          <p:cNvSpPr txBox="1">
            <a:spLocks noChangeArrowheads="1"/>
          </p:cNvSpPr>
          <p:nvPr/>
        </p:nvSpPr>
        <p:spPr bwMode="auto">
          <a:xfrm>
            <a:off x="185615" y="750279"/>
            <a:ext cx="8958385" cy="6986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r>
              <a:rPr lang="en-US" sz="2600" dirty="0" smtClean="0">
                <a:solidFill>
                  <a:srgbClr val="D4D2D0"/>
                </a:solidFill>
              </a:rPr>
              <a:t>A Collection of Unresolved Pulsars</a:t>
            </a:r>
          </a:p>
          <a:p>
            <a:pPr>
              <a:buClr>
                <a:schemeClr val="folHlink"/>
              </a:buClr>
              <a:buFont typeface="Wingdings" charset="0"/>
              <a:buNone/>
            </a:pPr>
            <a:endParaRPr lang="en-US" sz="800" dirty="0">
              <a:solidFill>
                <a:srgbClr val="D4D2D0"/>
              </a:solidFill>
            </a:endParaRPr>
          </a:p>
          <a:p>
            <a:pPr>
              <a:buClr>
                <a:schemeClr val="folHlink"/>
              </a:buClr>
              <a:buFont typeface="Wingdings" charset="0"/>
              <a:buNone/>
            </a:pPr>
            <a:r>
              <a:rPr lang="en-US" sz="1900" dirty="0">
                <a:solidFill>
                  <a:srgbClr val="D4D2D0"/>
                </a:solidFill>
              </a:rPr>
              <a:t>Perhaps a </a:t>
            </a:r>
            <a:r>
              <a:rPr lang="en-US" sz="1900" dirty="0" smtClean="0">
                <a:solidFill>
                  <a:srgbClr val="D4D2D0"/>
                </a:solidFill>
              </a:rPr>
              <a:t>large population of </a:t>
            </a:r>
            <a:r>
              <a:rPr lang="en-US" sz="1900" dirty="0">
                <a:solidFill>
                  <a:srgbClr val="D4D2D0"/>
                </a:solidFill>
              </a:rPr>
              <a:t>unresolved points sources distributed throughout the inner tens of parsecs of the Milky Way could produce the observed </a:t>
            </a:r>
            <a:r>
              <a:rPr lang="en-US" sz="1900" dirty="0" smtClean="0">
                <a:solidFill>
                  <a:srgbClr val="D4D2D0"/>
                </a:solidFill>
              </a:rPr>
              <a:t>signal;      a collection of ~</a:t>
            </a:r>
            <a:r>
              <a:rPr lang="en-US" sz="1900" dirty="0">
                <a:solidFill>
                  <a:srgbClr val="D4D2D0"/>
                </a:solidFill>
              </a:rPr>
              <a:t>10</a:t>
            </a:r>
            <a:r>
              <a:rPr lang="en-US" sz="1900" baseline="30000" dirty="0">
                <a:solidFill>
                  <a:srgbClr val="D4D2D0"/>
                </a:solidFill>
              </a:rPr>
              <a:t>3</a:t>
            </a:r>
            <a:r>
              <a:rPr lang="en-US" sz="1900" dirty="0">
                <a:solidFill>
                  <a:srgbClr val="D4D2D0"/>
                </a:solidFill>
              </a:rPr>
              <a:t> millisecond pulsars, for </a:t>
            </a:r>
            <a:r>
              <a:rPr lang="en-US" sz="1900" dirty="0" smtClean="0">
                <a:solidFill>
                  <a:srgbClr val="D4D2D0"/>
                </a:solidFill>
              </a:rPr>
              <a:t>example</a:t>
            </a:r>
            <a:endParaRPr lang="en-US" sz="1900" dirty="0">
              <a:solidFill>
                <a:schemeClr val="tx2"/>
              </a:solidFill>
            </a:endParaRPr>
          </a:p>
          <a:p>
            <a:pPr>
              <a:buClr>
                <a:schemeClr val="folHlink"/>
              </a:buClr>
            </a:pPr>
            <a:endParaRPr lang="en-US" sz="1000" dirty="0">
              <a:solidFill>
                <a:schemeClr val="tx2"/>
              </a:solidFill>
            </a:endParaRPr>
          </a:p>
          <a:p>
            <a:pPr>
              <a:buClr>
                <a:schemeClr val="folHlink"/>
              </a:buClr>
            </a:pPr>
            <a:endParaRPr lang="en-US" sz="800" dirty="0">
              <a:solidFill>
                <a:schemeClr val="tx2"/>
              </a:solidFill>
            </a:endParaRPr>
          </a:p>
          <a:p>
            <a:pPr>
              <a:buClr>
                <a:schemeClr val="folHlink"/>
              </a:buClr>
            </a:pPr>
            <a:endParaRPr lang="en-US" sz="900" dirty="0">
              <a:solidFill>
                <a:srgbClr val="D4D2D0"/>
              </a:solidFill>
            </a:endParaRPr>
          </a:p>
          <a:p>
            <a:pPr>
              <a:buClr>
                <a:schemeClr val="folHlink"/>
              </a:buClr>
              <a:buFont typeface="Wingdings" charset="0"/>
              <a:buNone/>
            </a:pPr>
            <a:endParaRPr lang="en-US" sz="1900" dirty="0">
              <a:solidFill>
                <a:srgbClr val="D4D2D0"/>
              </a:solidFill>
            </a:endParaRPr>
          </a:p>
          <a:p>
            <a:pPr>
              <a:buClr>
                <a:schemeClr val="folHlink"/>
              </a:buClr>
            </a:pPr>
            <a:endParaRPr lang="en-US" sz="1000" dirty="0"/>
          </a:p>
          <a:p>
            <a:pPr>
              <a:buClr>
                <a:schemeClr val="folHlink"/>
              </a:buClr>
            </a:pPr>
            <a:endParaRPr lang="en-US" sz="900" dirty="0"/>
          </a:p>
          <a:p>
            <a:pPr>
              <a:buClr>
                <a:schemeClr val="folHlink"/>
              </a:buClr>
            </a:pPr>
            <a:endParaRPr lang="en-US" sz="2000" dirty="0"/>
          </a:p>
          <a:p>
            <a:pPr>
              <a:buClr>
                <a:schemeClr val="folHlink"/>
              </a:buClr>
            </a:pPr>
            <a:endParaRPr lang="en-US" sz="800" dirty="0"/>
          </a:p>
          <a:p>
            <a:pPr>
              <a:buClr>
                <a:schemeClr val="folHlink"/>
              </a:buClr>
            </a:pPr>
            <a:endParaRPr lang="en-US" sz="800" dirty="0"/>
          </a:p>
          <a:p>
            <a:pPr>
              <a:buClr>
                <a:schemeClr val="folHlink"/>
              </a:buClr>
              <a:buFont typeface="Wingdings" charset="0"/>
              <a:buNone/>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Tree>
    <p:extLst>
      <p:ext uri="{BB962C8B-B14F-4D97-AF65-F5344CB8AC3E}">
        <p14:creationId xmlns:p14="http://schemas.microsoft.com/office/powerpoint/2010/main" val="4198624674"/>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49045" y="957386"/>
            <a:ext cx="5077162" cy="1484922"/>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gamma-ray emission</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266867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452" y="3390435"/>
            <a:ext cx="8162299" cy="2301240"/>
          </a:xfrm>
        </p:spPr>
        <p:txBody>
          <a:bodyPr/>
          <a:lstStyle/>
          <a:p>
            <a:r>
              <a:rPr lang="en-US" dirty="0" smtClean="0"/>
              <a:t>Lecture 4: Direct Detection</a:t>
            </a:r>
            <a:endParaRPr lang="en-US" dirty="0"/>
          </a:p>
        </p:txBody>
      </p:sp>
      <p:sp>
        <p:nvSpPr>
          <p:cNvPr id="3" name="Subtitle 2"/>
          <p:cNvSpPr>
            <a:spLocks noGrp="1"/>
          </p:cNvSpPr>
          <p:nvPr>
            <p:ph type="subTitle" idx="1"/>
          </p:nvPr>
        </p:nvSpPr>
        <p:spPr>
          <a:xfrm>
            <a:off x="1040226" y="1534967"/>
            <a:ext cx="6480048" cy="1752600"/>
          </a:xfrm>
        </p:spPr>
        <p:txBody>
          <a:bodyPr/>
          <a:lstStyle/>
          <a:p>
            <a:r>
              <a:rPr lang="en-US" sz="3000" i="1" dirty="0" smtClean="0">
                <a:solidFill>
                  <a:schemeClr val="accent1">
                    <a:lumMod val="60000"/>
                    <a:lumOff val="40000"/>
                  </a:schemeClr>
                </a:solidFill>
              </a:rPr>
              <a:t>Dan Hooper </a:t>
            </a:r>
            <a:r>
              <a:rPr lang="en-US" sz="2200" i="1" dirty="0" smtClean="0">
                <a:solidFill>
                  <a:schemeClr val="accent1">
                    <a:lumMod val="60000"/>
                    <a:lumOff val="40000"/>
                  </a:schemeClr>
                </a:solidFill>
              </a:rPr>
              <a:t>- </a:t>
            </a:r>
            <a:r>
              <a:rPr lang="en-US" sz="2200" i="1" dirty="0" err="1" smtClean="0">
                <a:solidFill>
                  <a:schemeClr val="accent1">
                    <a:lumMod val="60000"/>
                    <a:lumOff val="40000"/>
                  </a:schemeClr>
                </a:solidFill>
              </a:rPr>
              <a:t>Fermilab</a:t>
            </a:r>
            <a:r>
              <a:rPr lang="en-US" sz="2200" i="1" dirty="0" smtClean="0">
                <a:solidFill>
                  <a:schemeClr val="accent1">
                    <a:lumMod val="60000"/>
                    <a:lumOff val="40000"/>
                  </a:schemeClr>
                </a:solidFill>
              </a:rPr>
              <a:t>/University of Chicago</a:t>
            </a:r>
          </a:p>
          <a:p>
            <a:r>
              <a:rPr lang="en-US" sz="2200" i="1" dirty="0" err="1" smtClean="0">
                <a:solidFill>
                  <a:schemeClr val="accent1">
                    <a:lumMod val="60000"/>
                    <a:lumOff val="40000"/>
                  </a:schemeClr>
                </a:solidFill>
              </a:rPr>
              <a:t>Supersymmetry</a:t>
            </a:r>
            <a:r>
              <a:rPr lang="en-US" sz="2200" i="1" dirty="0" smtClean="0">
                <a:solidFill>
                  <a:schemeClr val="accent1">
                    <a:lumMod val="60000"/>
                    <a:lumOff val="40000"/>
                  </a:schemeClr>
                </a:solidFill>
              </a:rPr>
              <a:t> or not, what is the </a:t>
            </a:r>
            <a:r>
              <a:rPr lang="en-US" sz="2200" i="1" dirty="0" err="1" smtClean="0">
                <a:solidFill>
                  <a:schemeClr val="accent1">
                    <a:lumMod val="60000"/>
                    <a:lumOff val="40000"/>
                  </a:schemeClr>
                </a:solidFill>
              </a:rPr>
              <a:t>evidence?Copenhagen</a:t>
            </a:r>
            <a:endParaRPr lang="en-US" sz="2200" i="1" dirty="0" smtClean="0">
              <a:solidFill>
                <a:schemeClr val="accent1">
                  <a:lumMod val="60000"/>
                  <a:lumOff val="40000"/>
                </a:schemeClr>
              </a:solidFill>
            </a:endParaRPr>
          </a:p>
          <a:p>
            <a:r>
              <a:rPr lang="en-US" sz="2200" i="1" dirty="0" smtClean="0">
                <a:solidFill>
                  <a:schemeClr val="accent1">
                    <a:lumMod val="60000"/>
                    <a:lumOff val="40000"/>
                  </a:schemeClr>
                </a:solidFill>
              </a:rPr>
              <a:t>October, 2013</a:t>
            </a:r>
            <a:endParaRPr lang="en-US" sz="2200" i="1" dirty="0">
              <a:solidFill>
                <a:schemeClr val="accent1">
                  <a:lumMod val="60000"/>
                  <a:lumOff val="40000"/>
                </a:schemeClr>
              </a:solidFill>
            </a:endParaRPr>
          </a:p>
        </p:txBody>
      </p:sp>
    </p:spTree>
    <p:extLst>
      <p:ext uri="{BB962C8B-B14F-4D97-AF65-F5344CB8AC3E}">
        <p14:creationId xmlns:p14="http://schemas.microsoft.com/office/powerpoint/2010/main" val="49075532"/>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49045" y="957384"/>
            <a:ext cx="5077162" cy="2725615"/>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gamma-ray emission</a:t>
            </a:r>
          </a:p>
          <a:p>
            <a:r>
              <a:rPr lang="en-US" sz="1900" dirty="0" smtClean="0">
                <a:solidFill>
                  <a:schemeClr val="tx2"/>
                </a:solidFill>
              </a:rPr>
              <a:t>Typical pulsars exhibit periods on the order of ~1 second and slow down at a rate that implies the presence ~10</a:t>
            </a:r>
            <a:r>
              <a:rPr lang="en-US" sz="1900" baseline="30000" dirty="0" smtClean="0">
                <a:solidFill>
                  <a:schemeClr val="tx2"/>
                </a:solidFill>
              </a:rPr>
              <a:t>12</a:t>
            </a:r>
            <a:r>
              <a:rPr lang="en-US" sz="1900" dirty="0" smtClean="0">
                <a:solidFill>
                  <a:schemeClr val="tx2"/>
                </a:solidFill>
              </a:rPr>
              <a:t> Gauss magnetic fields</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8" name="Donut 7"/>
          <p:cNvSpPr/>
          <p:nvPr/>
        </p:nvSpPr>
        <p:spPr>
          <a:xfrm>
            <a:off x="7072921" y="2344616"/>
            <a:ext cx="1289539" cy="1240693"/>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02340203"/>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49045" y="957384"/>
            <a:ext cx="5077162" cy="3292232"/>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gamma-ray emission</a:t>
            </a:r>
          </a:p>
          <a:p>
            <a:r>
              <a:rPr lang="en-US" sz="1900" dirty="0" smtClean="0">
                <a:solidFill>
                  <a:schemeClr val="tx2"/>
                </a:solidFill>
              </a:rPr>
              <a:t>Typical pulsars exhibit periods on the order of ~1 second and slow down at a rate that implies the presence ~10</a:t>
            </a:r>
            <a:r>
              <a:rPr lang="en-US" sz="1900" baseline="30000" dirty="0" smtClean="0">
                <a:solidFill>
                  <a:schemeClr val="tx2"/>
                </a:solidFill>
              </a:rPr>
              <a:t>12</a:t>
            </a:r>
            <a:r>
              <a:rPr lang="en-US" sz="1900" dirty="0" smtClean="0">
                <a:solidFill>
                  <a:schemeClr val="tx2"/>
                </a:solidFill>
              </a:rPr>
              <a:t> Gauss magnetic fields</a:t>
            </a:r>
          </a:p>
          <a:p>
            <a:r>
              <a:rPr lang="en-US" sz="1900" dirty="0" smtClean="0">
                <a:solidFill>
                  <a:schemeClr val="tx2"/>
                </a:solidFill>
              </a:rPr>
              <a:t>Over ~10</a:t>
            </a:r>
            <a:r>
              <a:rPr lang="en-US" sz="1900" baseline="30000" dirty="0" smtClean="0">
                <a:solidFill>
                  <a:schemeClr val="tx2"/>
                </a:solidFill>
              </a:rPr>
              <a:t>6</a:t>
            </a:r>
            <a:r>
              <a:rPr lang="en-US" sz="1900" dirty="0" smtClean="0">
                <a:solidFill>
                  <a:schemeClr val="tx2"/>
                </a:solidFill>
              </a:rPr>
              <a:t> -10</a:t>
            </a:r>
            <a:r>
              <a:rPr lang="en-US" sz="1900" baseline="30000" dirty="0" smtClean="0">
                <a:solidFill>
                  <a:schemeClr val="tx2"/>
                </a:solidFill>
              </a:rPr>
              <a:t>8</a:t>
            </a:r>
            <a:r>
              <a:rPr lang="en-US" sz="1900" dirty="0" smtClean="0">
                <a:solidFill>
                  <a:schemeClr val="tx2"/>
                </a:solidFill>
              </a:rPr>
              <a:t> years, pulsars lose most of their rotational energy and become faint</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cxnSp>
        <p:nvCxnSpPr>
          <p:cNvPr id="7" name="Straight Arrow Connector 6"/>
          <p:cNvCxnSpPr/>
          <p:nvPr/>
        </p:nvCxnSpPr>
        <p:spPr>
          <a:xfrm>
            <a:off x="7639538" y="2901462"/>
            <a:ext cx="1025725" cy="45915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847853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29577"/>
            <a:ext cx="8137717" cy="1143000"/>
          </a:xfrm>
        </p:spPr>
        <p:txBody>
          <a:bodyPr>
            <a:noAutofit/>
          </a:bodyPr>
          <a:lstStyle/>
          <a:p>
            <a:r>
              <a:rPr lang="en-US" sz="4400" dirty="0" smtClean="0">
                <a:solidFill>
                  <a:schemeClr val="tx2"/>
                </a:solidFill>
              </a:rPr>
              <a:t>Pulsar Basics</a:t>
            </a:r>
            <a:endParaRPr lang="en-US" sz="4400" dirty="0">
              <a:solidFill>
                <a:schemeClr val="tx2"/>
              </a:solidFill>
            </a:endParaRPr>
          </a:p>
        </p:txBody>
      </p:sp>
      <p:sp>
        <p:nvSpPr>
          <p:cNvPr id="3" name="Content Placeholder 2"/>
          <p:cNvSpPr>
            <a:spLocks noGrp="1"/>
          </p:cNvSpPr>
          <p:nvPr>
            <p:ph idx="1"/>
          </p:nvPr>
        </p:nvSpPr>
        <p:spPr>
          <a:xfrm>
            <a:off x="139276" y="957385"/>
            <a:ext cx="5077162" cy="5861539"/>
          </a:xfrm>
        </p:spPr>
        <p:txBody>
          <a:bodyPr>
            <a:normAutofit fontScale="92500" lnSpcReduction="10000"/>
          </a:bodyPr>
          <a:lstStyle/>
          <a:p>
            <a:pPr marL="36576" indent="0">
              <a:buNone/>
            </a:pPr>
            <a:r>
              <a:rPr lang="en-US" sz="2400" dirty="0" smtClean="0">
                <a:solidFill>
                  <a:schemeClr val="tx2"/>
                </a:solidFill>
              </a:rPr>
              <a:t>Ordinary Pulsars</a:t>
            </a:r>
          </a:p>
          <a:p>
            <a:r>
              <a:rPr lang="en-US" sz="1900" dirty="0" smtClean="0">
                <a:solidFill>
                  <a:schemeClr val="tx2"/>
                </a:solidFill>
              </a:rPr>
              <a:t>Pulsars are rapidly spinning neutron stars, which gradually convert their rotational kinetic energy into radio and gamma-ray emission</a:t>
            </a:r>
          </a:p>
          <a:p>
            <a:r>
              <a:rPr lang="en-US" sz="1900" dirty="0" smtClean="0">
                <a:solidFill>
                  <a:schemeClr val="tx2"/>
                </a:solidFill>
              </a:rPr>
              <a:t>Typical pulsars exhibit periods on the order of ~1 second and slow down at a rate that implies the presence ~10</a:t>
            </a:r>
            <a:r>
              <a:rPr lang="en-US" sz="1900" baseline="30000" dirty="0" smtClean="0">
                <a:solidFill>
                  <a:schemeClr val="tx2"/>
                </a:solidFill>
              </a:rPr>
              <a:t>12</a:t>
            </a:r>
            <a:r>
              <a:rPr lang="en-US" sz="1900" dirty="0" smtClean="0">
                <a:solidFill>
                  <a:schemeClr val="tx2"/>
                </a:solidFill>
              </a:rPr>
              <a:t> Gauss magnetic fields</a:t>
            </a:r>
          </a:p>
          <a:p>
            <a:r>
              <a:rPr lang="en-US" sz="1900" dirty="0" smtClean="0">
                <a:solidFill>
                  <a:schemeClr val="tx2"/>
                </a:solidFill>
              </a:rPr>
              <a:t>Over ~10</a:t>
            </a:r>
            <a:r>
              <a:rPr lang="en-US" sz="1900" baseline="30000" dirty="0" smtClean="0">
                <a:solidFill>
                  <a:schemeClr val="tx2"/>
                </a:solidFill>
              </a:rPr>
              <a:t>6</a:t>
            </a:r>
            <a:r>
              <a:rPr lang="en-US" sz="1900" dirty="0" smtClean="0">
                <a:solidFill>
                  <a:schemeClr val="tx2"/>
                </a:solidFill>
              </a:rPr>
              <a:t> -10</a:t>
            </a:r>
            <a:r>
              <a:rPr lang="en-US" sz="1900" baseline="30000" dirty="0" smtClean="0">
                <a:solidFill>
                  <a:schemeClr val="tx2"/>
                </a:solidFill>
              </a:rPr>
              <a:t>8</a:t>
            </a:r>
            <a:r>
              <a:rPr lang="en-US" sz="1900" dirty="0" smtClean="0">
                <a:solidFill>
                  <a:schemeClr val="tx2"/>
                </a:solidFill>
              </a:rPr>
              <a:t> years, pulsars lose most of their rotational energy and become faint</a:t>
            </a:r>
          </a:p>
          <a:p>
            <a:pPr marL="36576" indent="0">
              <a:buNone/>
            </a:pPr>
            <a:endParaRPr lang="en-US" sz="900" dirty="0" smtClean="0">
              <a:solidFill>
                <a:schemeClr val="tx2"/>
              </a:solidFill>
            </a:endParaRPr>
          </a:p>
          <a:p>
            <a:pPr marL="36576" indent="0">
              <a:buNone/>
            </a:pPr>
            <a:r>
              <a:rPr lang="en-US" sz="2400" dirty="0" smtClean="0">
                <a:solidFill>
                  <a:schemeClr val="tx2"/>
                </a:solidFill>
              </a:rPr>
              <a:t>Millisecond Pulsars </a:t>
            </a:r>
            <a:r>
              <a:rPr lang="en-US" sz="1900" dirty="0" smtClean="0">
                <a:solidFill>
                  <a:schemeClr val="tx2"/>
                </a:solidFill>
              </a:rPr>
              <a:t>(aka Recycled </a:t>
            </a:r>
            <a:r>
              <a:rPr lang="en-US" sz="1900" dirty="0">
                <a:solidFill>
                  <a:schemeClr val="tx2"/>
                </a:solidFill>
              </a:rPr>
              <a:t>P</a:t>
            </a:r>
            <a:r>
              <a:rPr lang="en-US" sz="1900" dirty="0" smtClean="0">
                <a:solidFill>
                  <a:schemeClr val="tx2"/>
                </a:solidFill>
              </a:rPr>
              <a:t>ulsars)</a:t>
            </a:r>
            <a:endParaRPr lang="en-US" sz="1900" dirty="0">
              <a:solidFill>
                <a:schemeClr val="tx2"/>
              </a:solidFill>
            </a:endParaRPr>
          </a:p>
          <a:p>
            <a:r>
              <a:rPr lang="en-US" sz="1900" dirty="0" smtClean="0">
                <a:solidFill>
                  <a:schemeClr val="tx2"/>
                </a:solidFill>
              </a:rPr>
              <a:t>Some pulsars have binary companions (although most are lost from velocity kicks) </a:t>
            </a:r>
          </a:p>
          <a:p>
            <a:r>
              <a:rPr lang="en-US" sz="1900" dirty="0" smtClean="0">
                <a:solidFill>
                  <a:schemeClr val="tx2"/>
                </a:solidFill>
              </a:rPr>
              <a:t>If a companion of a pulsar evolves into a red giant, accretion can “spin-up” the pulsar’s period to as short as ~1.5 </a:t>
            </a:r>
            <a:r>
              <a:rPr lang="en-US" sz="1900" dirty="0" err="1" smtClean="0">
                <a:solidFill>
                  <a:schemeClr val="tx2"/>
                </a:solidFill>
              </a:rPr>
              <a:t>msec</a:t>
            </a:r>
            <a:r>
              <a:rPr lang="en-US" sz="1900" dirty="0" smtClean="0">
                <a:solidFill>
                  <a:schemeClr val="tx2"/>
                </a:solidFill>
              </a:rPr>
              <a:t>, and with much lower magnetic fields (~10</a:t>
            </a:r>
            <a:r>
              <a:rPr lang="en-US" sz="1900" baseline="30000" dirty="0" smtClean="0">
                <a:solidFill>
                  <a:schemeClr val="tx2"/>
                </a:solidFill>
              </a:rPr>
              <a:t>8</a:t>
            </a:r>
            <a:r>
              <a:rPr lang="en-US" sz="1900" dirty="0" smtClean="0">
                <a:solidFill>
                  <a:schemeClr val="tx2"/>
                </a:solidFill>
              </a:rPr>
              <a:t>-10</a:t>
            </a:r>
            <a:r>
              <a:rPr lang="en-US" sz="1900" baseline="30000" dirty="0" smtClean="0">
                <a:solidFill>
                  <a:schemeClr val="tx2"/>
                </a:solidFill>
              </a:rPr>
              <a:t>9</a:t>
            </a:r>
            <a:r>
              <a:rPr lang="en-US" sz="1900" dirty="0" smtClean="0">
                <a:solidFill>
                  <a:schemeClr val="tx2"/>
                </a:solidFill>
              </a:rPr>
              <a:t> G) and much slower spin-down timescales than are found among ordinary pulsars – can remain bright for &gt;10</a:t>
            </a:r>
            <a:r>
              <a:rPr lang="en-US" sz="1900" baseline="30000" dirty="0" smtClean="0">
                <a:solidFill>
                  <a:schemeClr val="tx2"/>
                </a:solidFill>
              </a:rPr>
              <a:t>9</a:t>
            </a:r>
            <a:r>
              <a:rPr lang="en-US" sz="1900" dirty="0" smtClean="0">
                <a:solidFill>
                  <a:schemeClr val="tx2"/>
                </a:solidFill>
              </a:rPr>
              <a:t> years</a:t>
            </a: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cxnSp>
        <p:nvCxnSpPr>
          <p:cNvPr id="6" name="Straight Arrow Connector 5"/>
          <p:cNvCxnSpPr/>
          <p:nvPr/>
        </p:nvCxnSpPr>
        <p:spPr>
          <a:xfrm>
            <a:off x="7639538" y="2901462"/>
            <a:ext cx="1025725" cy="459153"/>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0800000" flipV="1">
            <a:off x="6506310" y="3458308"/>
            <a:ext cx="2158954" cy="1035538"/>
          </a:xfrm>
          <a:prstGeom prst="curvedConnector3">
            <a:avLst>
              <a:gd name="adj1" fmla="val 2488"/>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7233233"/>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19808"/>
            <a:ext cx="8137717" cy="1143000"/>
          </a:xfrm>
        </p:spPr>
        <p:txBody>
          <a:bodyPr>
            <a:noAutofit/>
          </a:bodyPr>
          <a:lstStyle/>
          <a:p>
            <a:r>
              <a:rPr lang="en-US" sz="3400" dirty="0" smtClean="0">
                <a:solidFill>
                  <a:schemeClr val="tx2"/>
                </a:solidFill>
              </a:rPr>
              <a:t>Millisecond Pulsars as the Source of the Galactic Center Signal?</a:t>
            </a:r>
            <a:endParaRPr lang="en-US" sz="3400" dirty="0">
              <a:solidFill>
                <a:schemeClr val="tx2"/>
              </a:solidFill>
            </a:endParaRPr>
          </a:p>
        </p:txBody>
      </p:sp>
      <p:sp>
        <p:nvSpPr>
          <p:cNvPr id="3" name="Content Placeholder 2"/>
          <p:cNvSpPr>
            <a:spLocks noGrp="1"/>
          </p:cNvSpPr>
          <p:nvPr>
            <p:ph idx="1"/>
          </p:nvPr>
        </p:nvSpPr>
        <p:spPr>
          <a:xfrm>
            <a:off x="139275" y="1084384"/>
            <a:ext cx="5155647" cy="1055077"/>
          </a:xfrm>
        </p:spPr>
        <p:txBody>
          <a:bodyPr>
            <a:normAutofit/>
          </a:bodyPr>
          <a:lstStyle/>
          <a:p>
            <a:pPr marL="36576" indent="0">
              <a:buNone/>
            </a:pPr>
            <a:r>
              <a:rPr lang="en-US" sz="2000" dirty="0" smtClean="0">
                <a:solidFill>
                  <a:schemeClr val="tx2"/>
                </a:solidFill>
              </a:rPr>
              <a:t>Millisecond Pulsars (MSPs) are better suited to account for the Galactic Center gamma rays for two reasons:</a:t>
            </a:r>
          </a:p>
          <a:p>
            <a:pPr marL="36576" indent="0">
              <a:buNone/>
            </a:pPr>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26459871"/>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19808"/>
            <a:ext cx="8137717" cy="1143000"/>
          </a:xfrm>
        </p:spPr>
        <p:txBody>
          <a:bodyPr>
            <a:noAutofit/>
          </a:bodyPr>
          <a:lstStyle/>
          <a:p>
            <a:r>
              <a:rPr lang="en-US" sz="3400" dirty="0" smtClean="0">
                <a:solidFill>
                  <a:schemeClr val="tx2"/>
                </a:solidFill>
              </a:rPr>
              <a:t>Millisecond Pulsars as the Source of the Galactic Center Signal?</a:t>
            </a:r>
            <a:endParaRPr lang="en-US" sz="3400" dirty="0">
              <a:solidFill>
                <a:schemeClr val="tx2"/>
              </a:solidFill>
            </a:endParaRPr>
          </a:p>
        </p:txBody>
      </p:sp>
      <p:sp>
        <p:nvSpPr>
          <p:cNvPr id="3" name="Content Placeholder 2"/>
          <p:cNvSpPr>
            <a:spLocks noGrp="1"/>
          </p:cNvSpPr>
          <p:nvPr>
            <p:ph idx="1"/>
          </p:nvPr>
        </p:nvSpPr>
        <p:spPr>
          <a:xfrm>
            <a:off x="139275" y="1084383"/>
            <a:ext cx="5155647" cy="2881924"/>
          </a:xfrm>
        </p:spPr>
        <p:txBody>
          <a:bodyPr>
            <a:normAutofit fontScale="92500"/>
          </a:bodyPr>
          <a:lstStyle/>
          <a:p>
            <a:pPr marL="36576" indent="0">
              <a:buNone/>
            </a:pPr>
            <a:r>
              <a:rPr lang="en-US" sz="2200" dirty="0" smtClean="0">
                <a:solidFill>
                  <a:schemeClr val="tx2"/>
                </a:solidFill>
              </a:rPr>
              <a:t>Millisecond Pulsars (MSPs) are better suited to account for the Galactic Center gamma rays for two reasons:</a:t>
            </a:r>
          </a:p>
          <a:p>
            <a:pPr marL="36576" indent="0">
              <a:buNone/>
            </a:pPr>
            <a:endParaRPr lang="en-US" sz="400" dirty="0" smtClean="0">
              <a:solidFill>
                <a:schemeClr val="tx2"/>
              </a:solidFill>
            </a:endParaRPr>
          </a:p>
          <a:p>
            <a:pPr marL="36576" indent="0">
              <a:buNone/>
            </a:pPr>
            <a:r>
              <a:rPr lang="en-US" sz="1900" dirty="0" smtClean="0">
                <a:solidFill>
                  <a:schemeClr val="tx2"/>
                </a:solidFill>
              </a:rPr>
              <a:t>1) MSPs remain bright for billions of years, and thus ancient periods of rapid star formation might have produced a large number of such objects in the Galactic Center; there should not be enough ordinary pulsars in the Galactic Center to account for the signal </a:t>
            </a:r>
          </a:p>
          <a:p>
            <a:pPr marL="36576" indent="0">
              <a:buNone/>
            </a:pPr>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0516013"/>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46" y="19808"/>
            <a:ext cx="8137717" cy="1143000"/>
          </a:xfrm>
        </p:spPr>
        <p:txBody>
          <a:bodyPr>
            <a:noAutofit/>
          </a:bodyPr>
          <a:lstStyle/>
          <a:p>
            <a:r>
              <a:rPr lang="en-US" sz="3400" dirty="0" smtClean="0">
                <a:solidFill>
                  <a:schemeClr val="tx2"/>
                </a:solidFill>
              </a:rPr>
              <a:t>Millisecond Pulsars as the Source of the Galactic Center Signal?</a:t>
            </a:r>
            <a:endParaRPr lang="en-US" sz="3400" dirty="0">
              <a:solidFill>
                <a:schemeClr val="tx2"/>
              </a:solidFill>
            </a:endParaRPr>
          </a:p>
        </p:txBody>
      </p:sp>
      <p:sp>
        <p:nvSpPr>
          <p:cNvPr id="3" name="Content Placeholder 2"/>
          <p:cNvSpPr>
            <a:spLocks noGrp="1"/>
          </p:cNvSpPr>
          <p:nvPr>
            <p:ph idx="1"/>
          </p:nvPr>
        </p:nvSpPr>
        <p:spPr>
          <a:xfrm>
            <a:off x="139275" y="1084382"/>
            <a:ext cx="5155647" cy="5861539"/>
          </a:xfrm>
        </p:spPr>
        <p:txBody>
          <a:bodyPr>
            <a:normAutofit fontScale="92500"/>
          </a:bodyPr>
          <a:lstStyle/>
          <a:p>
            <a:pPr marL="36576" indent="0">
              <a:buNone/>
            </a:pPr>
            <a:r>
              <a:rPr lang="en-US" sz="2200" dirty="0" smtClean="0">
                <a:solidFill>
                  <a:schemeClr val="tx2"/>
                </a:solidFill>
              </a:rPr>
              <a:t>Millisecond Pulsars (MSPs) are better suited to account for the Galactic Center gamma rays for two reasons:</a:t>
            </a:r>
          </a:p>
          <a:p>
            <a:pPr marL="36576" indent="0">
              <a:buNone/>
            </a:pPr>
            <a:endParaRPr lang="en-US" sz="400" dirty="0" smtClean="0">
              <a:solidFill>
                <a:schemeClr val="tx2"/>
              </a:solidFill>
            </a:endParaRPr>
          </a:p>
          <a:p>
            <a:pPr marL="36576" indent="0">
              <a:buNone/>
            </a:pPr>
            <a:r>
              <a:rPr lang="en-US" sz="1900" dirty="0" smtClean="0">
                <a:solidFill>
                  <a:schemeClr val="tx2"/>
                </a:solidFill>
              </a:rPr>
              <a:t>1) MSPs remain bright for billions of years, and thus ancient periods of rapid star formation might have produced a large number of such objects in the Galactic Center; there should not be enough ordinary pulsars in the Galactic Center to account for the signal </a:t>
            </a:r>
          </a:p>
          <a:p>
            <a:pPr marL="36576" indent="0">
              <a:buNone/>
            </a:pPr>
            <a:endParaRPr lang="en-US" sz="400" dirty="0" smtClean="0">
              <a:solidFill>
                <a:schemeClr val="tx2"/>
              </a:solidFill>
            </a:endParaRPr>
          </a:p>
          <a:p>
            <a:pPr marL="36576" indent="0">
              <a:buNone/>
            </a:pPr>
            <a:r>
              <a:rPr lang="en-US" sz="1900" dirty="0">
                <a:solidFill>
                  <a:schemeClr val="tx2"/>
                </a:solidFill>
              </a:rPr>
              <a:t>2</a:t>
            </a:r>
            <a:r>
              <a:rPr lang="en-US" sz="1900" dirty="0" smtClean="0">
                <a:solidFill>
                  <a:schemeClr val="tx2"/>
                </a:solidFill>
              </a:rPr>
              <a:t>) When pulsars are formed, they typically obtain “kicks” of several hundred km/s as a result of asymmetric collapse – sufficient to expel the vast majority of pulsars from the gravitational potential of the Galactic Center</a:t>
            </a:r>
          </a:p>
          <a:p>
            <a:pPr marL="36576" indent="0">
              <a:buNone/>
            </a:pPr>
            <a:r>
              <a:rPr lang="en-US" sz="1900" dirty="0" smtClean="0">
                <a:solidFill>
                  <a:schemeClr val="tx2"/>
                </a:solidFill>
              </a:rPr>
              <a:t>But MSPs retained their binary companion, and thus must have had exceptionally weak kicks; and those kicks were also weighed down by the mass of their companion – this is why so many MSPs are found in globular clusters (130 known)</a:t>
            </a: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5226206" y="1309343"/>
            <a:ext cx="3820049" cy="4336273"/>
          </a:xfrm>
          <a:prstGeom prst="rect">
            <a:avLst/>
          </a:prstGeom>
          <a:ln>
            <a:solidFill>
              <a:schemeClr val="bg1"/>
            </a:solidFill>
          </a:ln>
          <a:effectLst>
            <a:outerShdw blurRad="50800" dist="38100" dir="2700000" algn="tl" rotWithShape="0">
              <a:prstClr val="black">
                <a:alpha val="40000"/>
              </a:prstClr>
            </a:outerShdw>
          </a:effectLst>
        </p:spPr>
      </p:pic>
      <p:sp>
        <p:nvSpPr>
          <p:cNvPr id="14" name="Donut 13"/>
          <p:cNvSpPr/>
          <p:nvPr/>
        </p:nvSpPr>
        <p:spPr>
          <a:xfrm>
            <a:off x="5666155" y="3966307"/>
            <a:ext cx="1113692" cy="1035539"/>
          </a:xfrm>
          <a:prstGeom prst="donut">
            <a:avLst>
              <a:gd name="adj" fmla="val 2813"/>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0369715"/>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66148" y="3884374"/>
            <a:ext cx="3281565" cy="254372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56" y="-31504"/>
            <a:ext cx="8712187" cy="1143000"/>
          </a:xfrm>
        </p:spPr>
        <p:txBody>
          <a:bodyPr>
            <a:noAutofit/>
          </a:bodyPr>
          <a:lstStyle/>
          <a:p>
            <a:r>
              <a:rPr lang="en-US" sz="3300" dirty="0" smtClean="0">
                <a:solidFill>
                  <a:schemeClr val="tx2"/>
                </a:solidFill>
              </a:rPr>
              <a:t>Gamma-Ray Observations of Millisecond Pulsars</a:t>
            </a:r>
            <a:endParaRPr lang="en-US" sz="3300" dirty="0">
              <a:solidFill>
                <a:schemeClr val="tx2"/>
              </a:solidFill>
            </a:endParaRPr>
          </a:p>
        </p:txBody>
      </p:sp>
      <p:sp>
        <p:nvSpPr>
          <p:cNvPr id="3" name="Content Placeholder 2"/>
          <p:cNvSpPr>
            <a:spLocks noGrp="1"/>
          </p:cNvSpPr>
          <p:nvPr>
            <p:ph idx="1"/>
          </p:nvPr>
        </p:nvSpPr>
        <p:spPr>
          <a:xfrm>
            <a:off x="100199" y="826048"/>
            <a:ext cx="5390110" cy="4163291"/>
          </a:xfrm>
        </p:spPr>
        <p:txBody>
          <a:bodyPr>
            <a:normAutofit fontScale="92500" lnSpcReduction="10000"/>
          </a:bodyPr>
          <a:lstStyle/>
          <a:p>
            <a:r>
              <a:rPr lang="en-US" sz="1900" dirty="0" smtClean="0">
                <a:solidFill>
                  <a:schemeClr val="tx2"/>
                </a:solidFill>
              </a:rPr>
              <a:t>The Fermi Collaboration has identified 47 pulsars with millisecond-scale periods; 37 of which have spectra reported in the 2-year Fermi source catalog (2FGL)</a:t>
            </a:r>
          </a:p>
          <a:p>
            <a:pPr marL="36576" indent="0">
              <a:buNone/>
            </a:pPr>
            <a:endParaRPr lang="en-US" sz="400" dirty="0" smtClean="0">
              <a:solidFill>
                <a:schemeClr val="tx2"/>
              </a:solidFill>
            </a:endParaRPr>
          </a:p>
          <a:p>
            <a:r>
              <a:rPr lang="en-US" sz="1900" dirty="0" smtClean="0">
                <a:solidFill>
                  <a:schemeClr val="tx2"/>
                </a:solidFill>
              </a:rPr>
              <a:t>The combined spectrum of these 37 sources is well described by a power-law index of 1.3-1.4 with an exponential cutoff at 2.5-3.0 </a:t>
            </a:r>
            <a:r>
              <a:rPr lang="en-US" sz="1900" dirty="0" err="1">
                <a:solidFill>
                  <a:schemeClr val="tx2"/>
                </a:solidFill>
              </a:rPr>
              <a:t>GeV</a:t>
            </a:r>
            <a:r>
              <a:rPr lang="en-US" sz="1900" dirty="0">
                <a:solidFill>
                  <a:schemeClr val="tx2"/>
                </a:solidFill>
              </a:rPr>
              <a:t> </a:t>
            </a:r>
            <a:r>
              <a:rPr lang="en-US" sz="1900" dirty="0" smtClean="0">
                <a:solidFill>
                  <a:schemeClr val="tx2"/>
                </a:solidFill>
              </a:rPr>
              <a:t>   (further </a:t>
            </a:r>
            <a:r>
              <a:rPr lang="en-US" sz="1900" dirty="0">
                <a:solidFill>
                  <a:schemeClr val="tx2"/>
                </a:solidFill>
              </a:rPr>
              <a:t>supported by observations of globular clusters, whose </a:t>
            </a:r>
            <a:r>
              <a:rPr lang="en-US" sz="1900" dirty="0" smtClean="0">
                <a:solidFill>
                  <a:schemeClr val="tx2"/>
                </a:solidFill>
              </a:rPr>
              <a:t>gamma-ray </a:t>
            </a:r>
            <a:r>
              <a:rPr lang="en-US" sz="1900" dirty="0">
                <a:solidFill>
                  <a:schemeClr val="tx2"/>
                </a:solidFill>
              </a:rPr>
              <a:t>emission is believed to be dominated by MSPs)</a:t>
            </a:r>
          </a:p>
          <a:p>
            <a:pPr marL="36576" indent="0">
              <a:buNone/>
            </a:pPr>
            <a:endParaRPr lang="en-US" sz="400" dirty="0" smtClean="0">
              <a:solidFill>
                <a:schemeClr val="tx2"/>
              </a:solidFill>
            </a:endParaRPr>
          </a:p>
          <a:p>
            <a:r>
              <a:rPr lang="en-US" sz="1900" dirty="0" smtClean="0">
                <a:solidFill>
                  <a:schemeClr val="tx2"/>
                </a:solidFill>
              </a:rPr>
              <a:t>This is considerably less sharply peaked than is observed from the Galactic Center (spectral index of ~0.5 instead of ~1.35); perhaps systematics (over-subtracting point sources) could make compatible?</a:t>
            </a:r>
            <a:endParaRPr lang="en-US" sz="900" dirty="0" smtClean="0">
              <a:solidFill>
                <a:schemeClr val="tx2"/>
              </a:solidFill>
            </a:endParaRPr>
          </a:p>
          <a:p>
            <a:endParaRPr lang="en-US" sz="1900" dirty="0" smtClean="0">
              <a:solidFill>
                <a:schemeClr val="tx2"/>
              </a:solidFill>
            </a:endParaRPr>
          </a:p>
          <a:p>
            <a:endParaRPr lang="en-US" sz="400" dirty="0" smtClean="0">
              <a:solidFill>
                <a:schemeClr val="tx2"/>
              </a:solidFill>
            </a:endParaRPr>
          </a:p>
          <a:p>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8" name="Picture 7" descr="comparefortal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148" y="3884374"/>
            <a:ext cx="3281565" cy="2543723"/>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6418385" y="3937007"/>
            <a:ext cx="731891" cy="338554"/>
          </a:xfrm>
          <a:prstGeom prst="rect">
            <a:avLst/>
          </a:prstGeom>
          <a:noFill/>
        </p:spPr>
        <p:txBody>
          <a:bodyPr wrap="none" rtlCol="0">
            <a:spAutoFit/>
          </a:bodyPr>
          <a:lstStyle/>
          <a:p>
            <a:r>
              <a:rPr lang="en-US" sz="1600" dirty="0" smtClean="0">
                <a:solidFill>
                  <a:schemeClr val="bg1"/>
                </a:solidFill>
              </a:rPr>
              <a:t>MSPs</a:t>
            </a:r>
            <a:endParaRPr lang="en-US" sz="1600" dirty="0">
              <a:solidFill>
                <a:schemeClr val="bg1"/>
              </a:solidFill>
            </a:endParaRPr>
          </a:p>
        </p:txBody>
      </p:sp>
      <p:sp>
        <p:nvSpPr>
          <p:cNvPr id="12" name="TextBox 11"/>
          <p:cNvSpPr txBox="1"/>
          <p:nvPr/>
        </p:nvSpPr>
        <p:spPr>
          <a:xfrm>
            <a:off x="6428488" y="5066307"/>
            <a:ext cx="1996828" cy="338554"/>
          </a:xfrm>
          <a:prstGeom prst="rect">
            <a:avLst/>
          </a:prstGeom>
          <a:noFill/>
        </p:spPr>
        <p:txBody>
          <a:bodyPr wrap="square" rtlCol="0">
            <a:spAutoFit/>
          </a:bodyPr>
          <a:lstStyle/>
          <a:p>
            <a:r>
              <a:rPr lang="en-US" sz="1600" dirty="0" smtClean="0">
                <a:solidFill>
                  <a:schemeClr val="bg1"/>
                </a:solidFill>
              </a:rPr>
              <a:t>10 </a:t>
            </a:r>
            <a:r>
              <a:rPr lang="en-US" sz="1600" dirty="0" err="1" smtClean="0">
                <a:solidFill>
                  <a:srgbClr val="000000"/>
                </a:solidFill>
              </a:rPr>
              <a:t>GeV</a:t>
            </a:r>
            <a:r>
              <a:rPr lang="en-US" sz="1600" dirty="0">
                <a:solidFill>
                  <a:srgbClr val="000000"/>
                </a:solidFill>
              </a:rPr>
              <a:t> </a:t>
            </a:r>
            <a:r>
              <a:rPr lang="en-US" sz="1600" dirty="0" smtClean="0">
                <a:solidFill>
                  <a:srgbClr val="000000"/>
                </a:solidFill>
              </a:rPr>
              <a:t>DM, </a:t>
            </a:r>
            <a:r>
              <a:rPr lang="en-US" sz="1600" dirty="0" smtClean="0">
                <a:solidFill>
                  <a:srgbClr val="000000"/>
                </a:solidFill>
                <a:sym typeface="Symbol" charset="0"/>
              </a:rPr>
              <a:t></a:t>
            </a:r>
            <a:r>
              <a:rPr lang="en-US" sz="1600" baseline="30000" dirty="0">
                <a:solidFill>
                  <a:srgbClr val="000000"/>
                </a:solidFill>
                <a:sym typeface="Symbol" charset="0"/>
              </a:rPr>
              <a:t>+</a:t>
            </a:r>
            <a:r>
              <a:rPr lang="en-US" sz="1600" dirty="0">
                <a:solidFill>
                  <a:srgbClr val="000000"/>
                </a:solidFill>
                <a:sym typeface="Symbol" charset="0"/>
              </a:rPr>
              <a:t></a:t>
            </a:r>
            <a:r>
              <a:rPr lang="en-US" sz="1600" baseline="30000" dirty="0">
                <a:solidFill>
                  <a:srgbClr val="000000"/>
                </a:solidFill>
                <a:sym typeface="Symbol" charset="0"/>
              </a:rPr>
              <a:t>-</a:t>
            </a:r>
            <a:endParaRPr lang="en-US" sz="1600" dirty="0">
              <a:solidFill>
                <a:srgbClr val="000000"/>
              </a:solidFill>
            </a:endParaRPr>
          </a:p>
        </p:txBody>
      </p:sp>
      <p:cxnSp>
        <p:nvCxnSpPr>
          <p:cNvPr id="13" name="Straight Arrow Connector 12"/>
          <p:cNvCxnSpPr/>
          <p:nvPr/>
        </p:nvCxnSpPr>
        <p:spPr>
          <a:xfrm flipH="1" flipV="1">
            <a:off x="6891541" y="4806463"/>
            <a:ext cx="175846" cy="35169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043615" y="4200769"/>
            <a:ext cx="96892" cy="135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stretch>
            <a:fillRect/>
          </a:stretch>
        </p:blipFill>
        <p:spPr>
          <a:xfrm>
            <a:off x="5647537" y="1008872"/>
            <a:ext cx="3295464" cy="270990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25969680"/>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66148" y="3884374"/>
            <a:ext cx="3281565" cy="2543724"/>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156" y="-31504"/>
            <a:ext cx="8712187" cy="1143000"/>
          </a:xfrm>
        </p:spPr>
        <p:txBody>
          <a:bodyPr>
            <a:noAutofit/>
          </a:bodyPr>
          <a:lstStyle/>
          <a:p>
            <a:r>
              <a:rPr lang="en-US" sz="3300" dirty="0" smtClean="0">
                <a:solidFill>
                  <a:schemeClr val="tx2"/>
                </a:solidFill>
              </a:rPr>
              <a:t>Gamma-Ray Observations of Millisecond Pulsars</a:t>
            </a:r>
            <a:endParaRPr lang="en-US" sz="3300" dirty="0">
              <a:solidFill>
                <a:schemeClr val="tx2"/>
              </a:solidFill>
            </a:endParaRPr>
          </a:p>
        </p:txBody>
      </p:sp>
      <p:sp>
        <p:nvSpPr>
          <p:cNvPr id="3" name="Content Placeholder 2"/>
          <p:cNvSpPr>
            <a:spLocks noGrp="1"/>
          </p:cNvSpPr>
          <p:nvPr>
            <p:ph idx="1"/>
          </p:nvPr>
        </p:nvSpPr>
        <p:spPr>
          <a:xfrm>
            <a:off x="100199" y="826048"/>
            <a:ext cx="5390110" cy="6306143"/>
          </a:xfrm>
        </p:spPr>
        <p:txBody>
          <a:bodyPr>
            <a:normAutofit fontScale="92500" lnSpcReduction="10000"/>
          </a:bodyPr>
          <a:lstStyle/>
          <a:p>
            <a:r>
              <a:rPr lang="en-US" sz="1900" dirty="0" smtClean="0">
                <a:solidFill>
                  <a:schemeClr val="tx2"/>
                </a:solidFill>
              </a:rPr>
              <a:t>The Fermi Collaboration has identified 47 pulsars with millisecond-scale periods; 37 of which have spectra reported in the 2-year Fermi source catalog (2FGL)</a:t>
            </a:r>
          </a:p>
          <a:p>
            <a:pPr marL="36576" indent="0">
              <a:buNone/>
            </a:pPr>
            <a:endParaRPr lang="en-US" sz="400" dirty="0" smtClean="0">
              <a:solidFill>
                <a:schemeClr val="tx2"/>
              </a:solidFill>
            </a:endParaRPr>
          </a:p>
          <a:p>
            <a:r>
              <a:rPr lang="en-US" sz="1900" dirty="0" smtClean="0">
                <a:solidFill>
                  <a:schemeClr val="tx2"/>
                </a:solidFill>
              </a:rPr>
              <a:t>The combined spectrum of these 37 sources is well described by a power-law index of 1.3-1.4 with an exponential cutoff at 2.5-3.0 </a:t>
            </a:r>
            <a:r>
              <a:rPr lang="en-US" sz="1900" dirty="0" err="1">
                <a:solidFill>
                  <a:schemeClr val="tx2"/>
                </a:solidFill>
              </a:rPr>
              <a:t>GeV</a:t>
            </a:r>
            <a:r>
              <a:rPr lang="en-US" sz="1900" dirty="0">
                <a:solidFill>
                  <a:schemeClr val="tx2"/>
                </a:solidFill>
              </a:rPr>
              <a:t> </a:t>
            </a:r>
            <a:r>
              <a:rPr lang="en-US" sz="1900" dirty="0" smtClean="0">
                <a:solidFill>
                  <a:schemeClr val="tx2"/>
                </a:solidFill>
              </a:rPr>
              <a:t>   (further </a:t>
            </a:r>
            <a:r>
              <a:rPr lang="en-US" sz="1900" dirty="0">
                <a:solidFill>
                  <a:schemeClr val="tx2"/>
                </a:solidFill>
              </a:rPr>
              <a:t>supported by observations of globular clusters, whose </a:t>
            </a:r>
            <a:r>
              <a:rPr lang="en-US" sz="1900" dirty="0" smtClean="0">
                <a:solidFill>
                  <a:schemeClr val="tx2"/>
                </a:solidFill>
              </a:rPr>
              <a:t>gamma-ray </a:t>
            </a:r>
            <a:r>
              <a:rPr lang="en-US" sz="1900" dirty="0">
                <a:solidFill>
                  <a:schemeClr val="tx2"/>
                </a:solidFill>
              </a:rPr>
              <a:t>emission is believed to be dominated by MSPs)</a:t>
            </a:r>
          </a:p>
          <a:p>
            <a:pPr marL="36576" indent="0">
              <a:buNone/>
            </a:pPr>
            <a:endParaRPr lang="en-US" sz="400" dirty="0" smtClean="0">
              <a:solidFill>
                <a:schemeClr val="tx2"/>
              </a:solidFill>
            </a:endParaRPr>
          </a:p>
          <a:p>
            <a:r>
              <a:rPr lang="en-US" sz="1900" dirty="0" smtClean="0">
                <a:solidFill>
                  <a:schemeClr val="tx2"/>
                </a:solidFill>
              </a:rPr>
              <a:t>This is considerably less sharply peaked than is observed from the Galactic Center (spectral index of ~0.5 instead of ~1.35); perhaps systematics (over-subtracting point sources) could make compatible</a:t>
            </a:r>
            <a:r>
              <a:rPr lang="en-US" sz="1900" dirty="0">
                <a:solidFill>
                  <a:schemeClr val="tx2"/>
                </a:solidFill>
              </a:rPr>
              <a:t>?</a:t>
            </a:r>
          </a:p>
          <a:p>
            <a:endParaRPr lang="en-US" sz="400" dirty="0">
              <a:solidFill>
                <a:schemeClr val="tx2"/>
              </a:solidFill>
            </a:endParaRPr>
          </a:p>
          <a:p>
            <a:r>
              <a:rPr lang="en-US" sz="1900" dirty="0">
                <a:solidFill>
                  <a:srgbClr val="D4D2D0"/>
                </a:solidFill>
              </a:rPr>
              <a:t>The observed morphology of the gamma-ray signal requires a spatial distribution of pulsars that is much more concentrated than the observed distributions of stars, requiring </a:t>
            </a:r>
            <a:r>
              <a:rPr lang="en-US" sz="1900" dirty="0" err="1">
                <a:solidFill>
                  <a:srgbClr val="D4D2D0"/>
                </a:solidFill>
              </a:rPr>
              <a:t>n</a:t>
            </a:r>
            <a:r>
              <a:rPr lang="en-US" sz="1900" baseline="-25000" dirty="0" err="1">
                <a:solidFill>
                  <a:srgbClr val="D4D2D0"/>
                </a:solidFill>
              </a:rPr>
              <a:t>pulsar</a:t>
            </a:r>
            <a:r>
              <a:rPr lang="en-US" sz="1900" dirty="0" err="1">
                <a:solidFill>
                  <a:srgbClr val="D4D2D0"/>
                </a:solidFill>
              </a:rPr>
              <a:t>~r</a:t>
            </a:r>
            <a:r>
              <a:rPr lang="en-US" sz="1900" baseline="30000" dirty="0">
                <a:solidFill>
                  <a:srgbClr val="D4D2D0"/>
                </a:solidFill>
              </a:rPr>
              <a:t> -2.5</a:t>
            </a:r>
            <a:r>
              <a:rPr lang="en-US" sz="1900" dirty="0">
                <a:solidFill>
                  <a:srgbClr val="D4D2D0"/>
                </a:solidFill>
              </a:rPr>
              <a:t>, whereas </a:t>
            </a:r>
            <a:r>
              <a:rPr lang="en-US" sz="1900" dirty="0" err="1">
                <a:solidFill>
                  <a:srgbClr val="D4D2D0"/>
                </a:solidFill>
              </a:rPr>
              <a:t>n</a:t>
            </a:r>
            <a:r>
              <a:rPr lang="en-US" sz="1900" baseline="-25000" dirty="0" err="1">
                <a:solidFill>
                  <a:srgbClr val="D4D2D0"/>
                </a:solidFill>
              </a:rPr>
              <a:t>star</a:t>
            </a:r>
            <a:r>
              <a:rPr lang="en-US" sz="1900" dirty="0">
                <a:solidFill>
                  <a:srgbClr val="D4D2D0"/>
                </a:solidFill>
              </a:rPr>
              <a:t>~ r</a:t>
            </a:r>
            <a:r>
              <a:rPr lang="en-US" sz="1900" baseline="30000" dirty="0">
                <a:solidFill>
                  <a:srgbClr val="D4D2D0"/>
                </a:solidFill>
              </a:rPr>
              <a:t> -1.25</a:t>
            </a:r>
          </a:p>
          <a:p>
            <a:endParaRPr lang="en-US" sz="900" baseline="30000" dirty="0">
              <a:solidFill>
                <a:srgbClr val="D4D2D0"/>
              </a:solidFill>
            </a:endParaRPr>
          </a:p>
          <a:p>
            <a:r>
              <a:rPr lang="en-US" sz="1900" dirty="0">
                <a:solidFill>
                  <a:srgbClr val="D4D2D0"/>
                </a:solidFill>
              </a:rPr>
              <a:t>Perhaps OK if MSPs are formed as a result of star-star interactions? </a:t>
            </a:r>
          </a:p>
          <a:p>
            <a:endParaRPr lang="en-US" sz="1900" dirty="0" smtClean="0">
              <a:solidFill>
                <a:schemeClr val="tx2"/>
              </a:solidFill>
            </a:endParaRPr>
          </a:p>
          <a:p>
            <a:endParaRPr lang="en-US" sz="900" dirty="0" smtClean="0">
              <a:solidFill>
                <a:schemeClr val="tx2"/>
              </a:solidFill>
            </a:endParaRPr>
          </a:p>
          <a:p>
            <a:endParaRPr lang="en-US" sz="1900" dirty="0" smtClean="0">
              <a:solidFill>
                <a:schemeClr val="tx2"/>
              </a:solidFill>
            </a:endParaRPr>
          </a:p>
          <a:p>
            <a:endParaRPr lang="en-US" sz="400" dirty="0" smtClean="0">
              <a:solidFill>
                <a:schemeClr val="tx2"/>
              </a:solidFill>
            </a:endParaRPr>
          </a:p>
          <a:p>
            <a:endParaRPr lang="en-US" sz="400" dirty="0" smtClean="0">
              <a:solidFill>
                <a:schemeClr val="tx2"/>
              </a:solidFill>
            </a:endParaRPr>
          </a:p>
          <a:p>
            <a:pPr marL="36576" indent="0">
              <a:buNone/>
            </a:pPr>
            <a:endParaRPr lang="en-US" sz="9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8" name="Picture 7" descr="comparefortal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148" y="3884374"/>
            <a:ext cx="3281565" cy="2543723"/>
          </a:xfrm>
          <a:prstGeom prst="rect">
            <a:avLst/>
          </a:prstGeom>
        </p:spPr>
        <p:style>
          <a:lnRef idx="2">
            <a:schemeClr val="dk1"/>
          </a:lnRef>
          <a:fillRef idx="1">
            <a:schemeClr val="lt1"/>
          </a:fillRef>
          <a:effectRef idx="0">
            <a:schemeClr val="dk1"/>
          </a:effectRef>
          <a:fontRef idx="minor">
            <a:schemeClr val="dk1"/>
          </a:fontRef>
        </p:style>
      </p:pic>
      <p:sp>
        <p:nvSpPr>
          <p:cNvPr id="10" name="TextBox 9"/>
          <p:cNvSpPr txBox="1"/>
          <p:nvPr/>
        </p:nvSpPr>
        <p:spPr>
          <a:xfrm>
            <a:off x="6418385" y="3937007"/>
            <a:ext cx="731891" cy="338554"/>
          </a:xfrm>
          <a:prstGeom prst="rect">
            <a:avLst/>
          </a:prstGeom>
          <a:noFill/>
        </p:spPr>
        <p:txBody>
          <a:bodyPr wrap="none" rtlCol="0">
            <a:spAutoFit/>
          </a:bodyPr>
          <a:lstStyle/>
          <a:p>
            <a:r>
              <a:rPr lang="en-US" sz="1600" dirty="0" smtClean="0">
                <a:solidFill>
                  <a:schemeClr val="bg1"/>
                </a:solidFill>
              </a:rPr>
              <a:t>MSPs</a:t>
            </a:r>
            <a:endParaRPr lang="en-US" sz="1600" dirty="0">
              <a:solidFill>
                <a:schemeClr val="bg1"/>
              </a:solidFill>
            </a:endParaRPr>
          </a:p>
        </p:txBody>
      </p:sp>
      <p:sp>
        <p:nvSpPr>
          <p:cNvPr id="12" name="TextBox 11"/>
          <p:cNvSpPr txBox="1"/>
          <p:nvPr/>
        </p:nvSpPr>
        <p:spPr>
          <a:xfrm>
            <a:off x="6428488" y="5066307"/>
            <a:ext cx="1996828" cy="338554"/>
          </a:xfrm>
          <a:prstGeom prst="rect">
            <a:avLst/>
          </a:prstGeom>
          <a:noFill/>
        </p:spPr>
        <p:txBody>
          <a:bodyPr wrap="square" rtlCol="0">
            <a:spAutoFit/>
          </a:bodyPr>
          <a:lstStyle/>
          <a:p>
            <a:r>
              <a:rPr lang="en-US" sz="1600" dirty="0" smtClean="0">
                <a:solidFill>
                  <a:schemeClr val="bg1"/>
                </a:solidFill>
              </a:rPr>
              <a:t>10 </a:t>
            </a:r>
            <a:r>
              <a:rPr lang="en-US" sz="1600" dirty="0" err="1" smtClean="0">
                <a:solidFill>
                  <a:srgbClr val="000000"/>
                </a:solidFill>
              </a:rPr>
              <a:t>GeV</a:t>
            </a:r>
            <a:r>
              <a:rPr lang="en-US" sz="1600" dirty="0">
                <a:solidFill>
                  <a:srgbClr val="000000"/>
                </a:solidFill>
              </a:rPr>
              <a:t> </a:t>
            </a:r>
            <a:r>
              <a:rPr lang="en-US" sz="1600" dirty="0" smtClean="0">
                <a:solidFill>
                  <a:srgbClr val="000000"/>
                </a:solidFill>
              </a:rPr>
              <a:t>DM, </a:t>
            </a:r>
            <a:r>
              <a:rPr lang="en-US" sz="1600" dirty="0" smtClean="0">
                <a:solidFill>
                  <a:srgbClr val="000000"/>
                </a:solidFill>
                <a:sym typeface="Symbol" charset="0"/>
              </a:rPr>
              <a:t></a:t>
            </a:r>
            <a:r>
              <a:rPr lang="en-US" sz="1600" baseline="30000" dirty="0">
                <a:solidFill>
                  <a:srgbClr val="000000"/>
                </a:solidFill>
                <a:sym typeface="Symbol" charset="0"/>
              </a:rPr>
              <a:t>+</a:t>
            </a:r>
            <a:r>
              <a:rPr lang="en-US" sz="1600" dirty="0">
                <a:solidFill>
                  <a:srgbClr val="000000"/>
                </a:solidFill>
                <a:sym typeface="Symbol" charset="0"/>
              </a:rPr>
              <a:t></a:t>
            </a:r>
            <a:r>
              <a:rPr lang="en-US" sz="1600" baseline="30000" dirty="0">
                <a:solidFill>
                  <a:srgbClr val="000000"/>
                </a:solidFill>
                <a:sym typeface="Symbol" charset="0"/>
              </a:rPr>
              <a:t>-</a:t>
            </a:r>
            <a:endParaRPr lang="en-US" sz="1600" dirty="0">
              <a:solidFill>
                <a:srgbClr val="000000"/>
              </a:solidFill>
            </a:endParaRPr>
          </a:p>
        </p:txBody>
      </p:sp>
      <p:cxnSp>
        <p:nvCxnSpPr>
          <p:cNvPr id="13" name="Straight Arrow Connector 12"/>
          <p:cNvCxnSpPr/>
          <p:nvPr/>
        </p:nvCxnSpPr>
        <p:spPr>
          <a:xfrm flipH="1" flipV="1">
            <a:off x="6891541" y="4806463"/>
            <a:ext cx="175846" cy="351692"/>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043615" y="4200769"/>
            <a:ext cx="96892" cy="13582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stretch>
            <a:fillRect/>
          </a:stretch>
        </p:blipFill>
        <p:spPr>
          <a:xfrm>
            <a:off x="5647537" y="1008872"/>
            <a:ext cx="3295464" cy="270990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4294790"/>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907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6"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866611806"/>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sz="3200" dirty="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6"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spTree>
    <p:extLst>
      <p:ext uri="{BB962C8B-B14F-4D97-AF65-F5344CB8AC3E}">
        <p14:creationId xmlns:p14="http://schemas.microsoft.com/office/powerpoint/2010/main" val="15618767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The Trinity of Dark Matter Searches</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p:cNvPicPr>
          <p:nvPr/>
        </p:nvPicPr>
        <p:blipFill rotWithShape="1">
          <a:blip r:embed="rId2"/>
          <a:srcRect t="6962"/>
          <a:stretch/>
        </p:blipFill>
        <p:spPr>
          <a:xfrm>
            <a:off x="5106018" y="1539322"/>
            <a:ext cx="3339766" cy="2561484"/>
          </a:xfrm>
          <a:prstGeom prst="rect">
            <a:avLst/>
          </a:prstGeom>
          <a:effectLst/>
        </p:spPr>
        <p:style>
          <a:lnRef idx="2">
            <a:schemeClr val="dk1"/>
          </a:lnRef>
          <a:fillRef idx="1">
            <a:schemeClr val="lt1"/>
          </a:fillRef>
          <a:effectRef idx="0">
            <a:schemeClr val="dk1"/>
          </a:effectRef>
          <a:fontRef idx="minor">
            <a:schemeClr val="dk1"/>
          </a:fontRef>
        </p:style>
      </p:pic>
      <p:pic>
        <p:nvPicPr>
          <p:cNvPr id="4" name="Picture 3"/>
          <p:cNvPicPr>
            <a:picLocks noChangeAspect="1"/>
          </p:cNvPicPr>
          <p:nvPr/>
        </p:nvPicPr>
        <p:blipFill>
          <a:blip r:embed="rId3"/>
          <a:stretch>
            <a:fillRect/>
          </a:stretch>
        </p:blipFill>
        <p:spPr>
          <a:xfrm>
            <a:off x="756921" y="1494549"/>
            <a:ext cx="3258612" cy="261989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a:blip r:embed="rId4"/>
          <a:stretch>
            <a:fillRect/>
          </a:stretch>
        </p:blipFill>
        <p:spPr>
          <a:xfrm>
            <a:off x="2017460" y="4339174"/>
            <a:ext cx="4947746" cy="172811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rotWithShape="1">
          <a:blip r:embed="rId2"/>
          <a:srcRect t="86588" r="71076" b="2928"/>
          <a:stretch/>
        </p:blipFill>
        <p:spPr>
          <a:xfrm>
            <a:off x="5132783" y="3489127"/>
            <a:ext cx="871273" cy="366154"/>
          </a:xfrm>
          <a:prstGeom prst="rect">
            <a:avLst/>
          </a:prstGeom>
          <a:noFill/>
          <a:ln>
            <a:noFill/>
          </a:ln>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15923293"/>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240848" y="4075741"/>
            <a:ext cx="4210085" cy="2031325"/>
          </a:xfrm>
          <a:prstGeom prst="rect">
            <a:avLst/>
          </a:prstGeom>
          <a:noFill/>
        </p:spPr>
        <p:txBody>
          <a:bodyPr wrap="square" rtlCol="0">
            <a:spAutoFit/>
          </a:bodyPr>
          <a:lstStyle/>
          <a:p>
            <a:r>
              <a:rPr lang="en-US" sz="2100" dirty="0" smtClean="0">
                <a:solidFill>
                  <a:srgbClr val="D4D2D0"/>
                </a:solidFill>
              </a:rPr>
              <a:t>-To address the concerns of the   second and third groups, additional observations are required, ideally from a direction well away from the Galactic Center </a:t>
            </a:r>
            <a:endParaRPr lang="en-US" sz="2100" dirty="0">
              <a:solidFill>
                <a:srgbClr val="D4D2D0"/>
              </a:solidFill>
            </a:endParaRPr>
          </a:p>
        </p:txBody>
      </p:sp>
      <p:sp>
        <p:nvSpPr>
          <p:cNvPr id="7" name="Text Box 1029"/>
          <p:cNvSpPr txBox="1">
            <a:spLocks noChangeArrowheads="1"/>
          </p:cNvSpPr>
          <p:nvPr/>
        </p:nvSpPr>
        <p:spPr bwMode="auto">
          <a:xfrm>
            <a:off x="142922"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Gamma-Ray Sky</a:t>
            </a:r>
            <a:endParaRPr lang="en-US" sz="1400" dirty="0">
              <a:latin typeface="Century Gothic" charset="0"/>
            </a:endParaRPr>
          </a:p>
        </p:txBody>
      </p:sp>
      <p:pic>
        <p:nvPicPr>
          <p:cNvPr id="8" name="Picture 7" descr="fermi3monthsky"/>
          <p:cNvPicPr>
            <a:picLocks noChangeAspect="1" noChangeArrowheads="1"/>
          </p:cNvPicPr>
          <p:nvPr/>
        </p:nvPicPr>
        <p:blipFill>
          <a:blip r:embed="rId3">
            <a:extLst>
              <a:ext uri="{28A0092B-C50C-407E-A947-70E740481C1C}">
                <a14:useLocalDpi xmlns:a14="http://schemas.microsoft.com/office/drawing/2010/main" val="0"/>
              </a:ext>
            </a:extLst>
          </a:blip>
          <a:srcRect t="11011" b="1816"/>
          <a:stretch>
            <a:fillRect/>
          </a:stretch>
        </p:blipFill>
        <p:spPr bwMode="auto">
          <a:xfrm>
            <a:off x="4208279" y="3982642"/>
            <a:ext cx="4735931" cy="246134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 name="Teardrop 1"/>
          <p:cNvSpPr/>
          <p:nvPr/>
        </p:nvSpPr>
        <p:spPr>
          <a:xfrm rot="8054175">
            <a:off x="6297006" y="4483536"/>
            <a:ext cx="542636" cy="528355"/>
          </a:xfrm>
          <a:prstGeom prst="teardrop">
            <a:avLst>
              <a:gd name="adj" fmla="val 101978"/>
            </a:avLst>
          </a:prstGeom>
          <a:noFill/>
          <a:ln w="38100" cmpd="sng">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ardrop 9"/>
          <p:cNvSpPr/>
          <p:nvPr/>
        </p:nvSpPr>
        <p:spPr>
          <a:xfrm rot="18865829">
            <a:off x="6297758" y="5365665"/>
            <a:ext cx="542636" cy="528355"/>
          </a:xfrm>
          <a:prstGeom prst="teardrop">
            <a:avLst>
              <a:gd name="adj" fmla="val 101978"/>
            </a:avLst>
          </a:prstGeom>
          <a:noFill/>
          <a:ln w="38100" cmpd="sng">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 name="Straight Arrow Connector 4"/>
          <p:cNvCxnSpPr/>
          <p:nvPr/>
        </p:nvCxnSpPr>
        <p:spPr>
          <a:xfrm flipV="1">
            <a:off x="3668026" y="4748121"/>
            <a:ext cx="2843431" cy="834000"/>
          </a:xfrm>
          <a:prstGeom prst="straightConnector1">
            <a:avLst/>
          </a:prstGeom>
          <a:ln w="38100" cmpd="sng">
            <a:solidFill>
              <a:srgbClr val="FF00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668026" y="5582121"/>
            <a:ext cx="2767606" cy="85296"/>
          </a:xfrm>
          <a:prstGeom prst="straightConnector1">
            <a:avLst/>
          </a:prstGeom>
          <a:ln w="38100" cmpd="sng">
            <a:solidFill>
              <a:srgbClr val="FF0000"/>
            </a:solidFill>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2243657"/>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107729"/>
            <a:ext cx="8540262" cy="1143000"/>
          </a:xfrm>
        </p:spPr>
        <p:txBody>
          <a:bodyPr>
            <a:noAutofit/>
          </a:bodyPr>
          <a:lstStyle/>
          <a:p>
            <a:pPr algn="ctr"/>
            <a:r>
              <a:rPr lang="en-US" sz="3800" dirty="0" smtClean="0">
                <a:solidFill>
                  <a:schemeClr val="tx2"/>
                </a:solidFill>
              </a:rPr>
              <a:t>The Fermi Bubbles and Synchrotron Haze</a:t>
            </a:r>
            <a:endParaRPr lang="en-US" sz="3800" dirty="0">
              <a:solidFill>
                <a:schemeClr val="tx2"/>
              </a:solidFill>
            </a:endParaRPr>
          </a:p>
        </p:txBody>
      </p:sp>
      <p:sp>
        <p:nvSpPr>
          <p:cNvPr id="3" name="Content Placeholder 2"/>
          <p:cNvSpPr>
            <a:spLocks noGrp="1"/>
          </p:cNvSpPr>
          <p:nvPr>
            <p:ph idx="1"/>
          </p:nvPr>
        </p:nvSpPr>
        <p:spPr>
          <a:xfrm>
            <a:off x="151237" y="1180597"/>
            <a:ext cx="8719228" cy="5845295"/>
          </a:xfrm>
        </p:spPr>
        <p:txBody>
          <a:bodyPr>
            <a:normAutofit/>
          </a:bodyPr>
          <a:lstStyle/>
          <a:p>
            <a:r>
              <a:rPr lang="en-US" sz="1900" dirty="0" smtClean="0">
                <a:solidFill>
                  <a:schemeClr val="tx2"/>
                </a:solidFill>
                <a:sym typeface="Symbol" charset="0"/>
              </a:rPr>
              <a:t>In 2010, Su, </a:t>
            </a:r>
            <a:r>
              <a:rPr lang="en-US" sz="1900" dirty="0" err="1" smtClean="0">
                <a:solidFill>
                  <a:schemeClr val="tx2"/>
                </a:solidFill>
                <a:sym typeface="Symbol" charset="0"/>
              </a:rPr>
              <a:t>Slatyer</a:t>
            </a:r>
            <a:r>
              <a:rPr lang="en-US" sz="1900" dirty="0" smtClean="0">
                <a:solidFill>
                  <a:schemeClr val="tx2"/>
                </a:solidFill>
                <a:sym typeface="Symbol" charset="0"/>
              </a:rPr>
              <a:t>, and </a:t>
            </a:r>
            <a:r>
              <a:rPr lang="en-US" sz="1900" dirty="0" err="1" smtClean="0">
                <a:solidFill>
                  <a:schemeClr val="tx2"/>
                </a:solidFill>
                <a:sym typeface="Symbol" charset="0"/>
              </a:rPr>
              <a:t>Finkbeiner</a:t>
            </a:r>
            <a:r>
              <a:rPr lang="en-US" sz="1900" dirty="0" smtClean="0">
                <a:solidFill>
                  <a:schemeClr val="tx2"/>
                </a:solidFill>
                <a:sym typeface="Symbol" charset="0"/>
              </a:rPr>
              <a:t> discovered two giant bubble-like gamma ray features in the Fermi data, extending ~50° north and south of the Galactic Center</a:t>
            </a:r>
          </a:p>
          <a:p>
            <a:r>
              <a:rPr lang="en-US" sz="1900" dirty="0" smtClean="0">
                <a:solidFill>
                  <a:schemeClr val="tx2"/>
                </a:solidFill>
                <a:latin typeface="Arial"/>
                <a:cs typeface="Arial"/>
                <a:sym typeface="Symbol" charset="0"/>
              </a:rPr>
              <a:t>In 2012, the Planck collaboration 					   reported that the synchrotron emission				               previously known as the “WMAP haze” 			           (also discovered by </a:t>
            </a:r>
            <a:r>
              <a:rPr lang="en-US" sz="1900" dirty="0" err="1" smtClean="0">
                <a:solidFill>
                  <a:schemeClr val="tx2"/>
                </a:solidFill>
                <a:latin typeface="Arial"/>
                <a:cs typeface="Arial"/>
                <a:sym typeface="Symbol" charset="0"/>
              </a:rPr>
              <a:t>Finkbeiner</a:t>
            </a:r>
            <a:r>
              <a:rPr lang="en-US" sz="1900" dirty="0" smtClean="0">
                <a:solidFill>
                  <a:schemeClr val="tx2"/>
                </a:solidFill>
                <a:latin typeface="Arial"/>
                <a:cs typeface="Arial"/>
                <a:sym typeface="Symbol" charset="0"/>
              </a:rPr>
              <a:t>) is				              real, and is highly spatially correlated			                           with the bubbles, supporting a common				 origin (inverse Compton/synchrotron 					       from the same cosmic ray electron 				 population)</a:t>
            </a:r>
          </a:p>
          <a:p>
            <a:r>
              <a:rPr lang="en-US" sz="1900" dirty="0" smtClean="0">
                <a:solidFill>
                  <a:schemeClr val="tx2"/>
                </a:solidFill>
                <a:latin typeface="Arial"/>
                <a:cs typeface="Arial"/>
                <a:sym typeface="Symbol" charset="0"/>
              </a:rPr>
              <a:t>Many questions remain: Powered by 				              star formation? Past activity of central 				           black hole? Another mechanism?</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rotWithShape="1">
          <a:blip r:embed="rId2"/>
          <a:srcRect t="11391"/>
          <a:stretch/>
        </p:blipFill>
        <p:spPr>
          <a:xfrm>
            <a:off x="5001182" y="2077074"/>
            <a:ext cx="3966308" cy="223267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5022287" y="4420951"/>
            <a:ext cx="3919545" cy="2149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3780179"/>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107729"/>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278234" y="1180597"/>
            <a:ext cx="8442566" cy="5845295"/>
          </a:xfrm>
        </p:spPr>
        <p:txBody>
          <a:bodyPr>
            <a:normAutofit/>
          </a:bodyPr>
          <a:lstStyle/>
          <a:p>
            <a:r>
              <a:rPr lang="en-US" sz="1900" dirty="0" smtClean="0">
                <a:solidFill>
                  <a:schemeClr val="tx2"/>
                </a:solidFill>
                <a:sym typeface="Symbol" charset="0"/>
              </a:rPr>
              <a:t>If dark matter annihilation products are responsible for the extended gamma-ray signal seen around the Galactic Center, then gamma-rays should be discernable at higher Galactic Latitudes as well – this flux should be comparable in brightness to the Fermi Bubbles, for example </a:t>
            </a:r>
          </a:p>
          <a:p>
            <a:r>
              <a:rPr lang="en-US" sz="1900" dirty="0" smtClean="0">
                <a:solidFill>
                  <a:schemeClr val="tx2"/>
                </a:solidFill>
                <a:latin typeface="Arial"/>
                <a:cs typeface="Arial"/>
                <a:sym typeface="Symbol" charset="0"/>
              </a:rPr>
              <a:t>This provides an important test 				          that can be used to discriminate 					 between dark matter and pulsar 			        interpretations of the extended 				    Galactic Center signal (and also 				   address the “the Galactic Center         					           is too complicated” critique)  </a:t>
            </a:r>
          </a:p>
          <a:p>
            <a:pPr marL="36576" indent="0">
              <a:buNone/>
            </a:pPr>
            <a:endParaRPr lang="en-US" sz="1900" dirty="0" smtClean="0">
              <a:solidFill>
                <a:schemeClr val="tx2"/>
              </a:solidFill>
              <a:latin typeface="Arial"/>
              <a:cs typeface="Arial"/>
              <a:sym typeface="Symbol" charset="0"/>
            </a:endParaRPr>
          </a:p>
          <a:p>
            <a:pPr marL="36576" indent="0">
              <a:buNone/>
            </a:pPr>
            <a:r>
              <a:rPr lang="en-US" sz="1900" i="1" dirty="0" smtClean="0">
                <a:solidFill>
                  <a:schemeClr val="tx2"/>
                </a:solidFill>
                <a:latin typeface="Arial"/>
                <a:cs typeface="Arial"/>
                <a:sym typeface="Symbol" charset="0"/>
              </a:rPr>
              <a:t>  Is this high latitude emission present?  </a:t>
            </a:r>
          </a:p>
          <a:p>
            <a:pPr marL="36576" indent="0">
              <a:buNone/>
            </a:pPr>
            <a:r>
              <a:rPr lang="en-US" sz="1900" i="1" dirty="0" smtClean="0">
                <a:solidFill>
                  <a:schemeClr val="tx2"/>
                </a:solidFill>
                <a:latin typeface="Arial"/>
                <a:cs typeface="Arial"/>
                <a:sym typeface="Symbol" charset="0"/>
              </a:rPr>
              <a:t>  If so, can we see it?</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rotWithShape="1">
          <a:blip r:embed="rId2"/>
          <a:srcRect t="11391"/>
          <a:stretch/>
        </p:blipFill>
        <p:spPr>
          <a:xfrm>
            <a:off x="4757616" y="2634652"/>
            <a:ext cx="4128348" cy="23238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647960"/>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58884"/>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247754" y="1141521"/>
            <a:ext cx="8713366" cy="5845295"/>
          </a:xfrm>
        </p:spPr>
        <p:txBody>
          <a:bodyPr>
            <a:normAutofit/>
          </a:bodyPr>
          <a:lstStyle/>
          <a:p>
            <a:r>
              <a:rPr lang="en-US" sz="1900" dirty="0" smtClean="0">
                <a:solidFill>
                  <a:schemeClr val="tx2"/>
                </a:solidFill>
                <a:sym typeface="Symbol" charset="0"/>
              </a:rPr>
              <a:t>We employ a template analysis to the Fermi data – the same approach as was previously used to discover the bubbles</a:t>
            </a:r>
          </a:p>
          <a:p>
            <a:r>
              <a:rPr lang="en-US" sz="1900" dirty="0" smtClean="0">
                <a:solidFill>
                  <a:schemeClr val="tx2"/>
                </a:solidFill>
                <a:sym typeface="Symbol" charset="0"/>
              </a:rPr>
              <a:t>Although we used three different sets of templates in our analysis (as a check of systematics), in this talk I will show results for our “diffuse model” template set:</a:t>
            </a:r>
            <a:endParaRPr lang="en-US" sz="1900" dirty="0">
              <a:solidFill>
                <a:schemeClr val="tx2"/>
              </a:solidFill>
              <a:sym typeface="Symbol" charset="0"/>
            </a:endParaRPr>
          </a:p>
          <a:p>
            <a:pPr lvl="1"/>
            <a:r>
              <a:rPr lang="en-US" sz="1900" dirty="0">
                <a:solidFill>
                  <a:schemeClr val="tx2"/>
                </a:solidFill>
                <a:sym typeface="Symbol" charset="0"/>
              </a:rPr>
              <a:t>An isotropic </a:t>
            </a:r>
            <a:r>
              <a:rPr lang="en-US" sz="1900" dirty="0" smtClean="0">
                <a:solidFill>
                  <a:schemeClr val="tx2"/>
                </a:solidFill>
                <a:sym typeface="Symbol" charset="0"/>
              </a:rPr>
              <a:t>template, or uniform offset </a:t>
            </a:r>
            <a:r>
              <a:rPr lang="en-US" sz="1700" dirty="0">
                <a:solidFill>
                  <a:schemeClr val="tx2"/>
                </a:solidFill>
                <a:sym typeface="Symbol" charset="0"/>
              </a:rPr>
              <a:t>(to absorb cosmic ray contamination)</a:t>
            </a:r>
          </a:p>
          <a:p>
            <a:pPr lvl="1"/>
            <a:r>
              <a:rPr lang="en-US" sz="1900" dirty="0">
                <a:solidFill>
                  <a:schemeClr val="tx2"/>
                </a:solidFill>
                <a:sym typeface="Symbol" charset="0"/>
              </a:rPr>
              <a:t>The Fermi </a:t>
            </a:r>
            <a:r>
              <a:rPr lang="en-US" sz="1900" dirty="0" smtClean="0">
                <a:solidFill>
                  <a:schemeClr val="tx2"/>
                </a:solidFill>
                <a:sym typeface="Symbol" charset="0"/>
              </a:rPr>
              <a:t>diffuse </a:t>
            </a:r>
            <a:r>
              <a:rPr lang="en-US" sz="1900" dirty="0">
                <a:solidFill>
                  <a:schemeClr val="tx2"/>
                </a:solidFill>
                <a:sym typeface="Symbol" charset="0"/>
              </a:rPr>
              <a:t>model template </a:t>
            </a:r>
            <a:r>
              <a:rPr lang="en-US" sz="1700" dirty="0">
                <a:solidFill>
                  <a:schemeClr val="tx2"/>
                </a:solidFill>
                <a:sym typeface="Symbol" charset="0"/>
              </a:rPr>
              <a:t>(derived </a:t>
            </a:r>
            <a:r>
              <a:rPr lang="en-US" sz="1700" dirty="0" smtClean="0">
                <a:solidFill>
                  <a:schemeClr val="tx2"/>
                </a:solidFill>
                <a:sym typeface="Symbol" charset="0"/>
              </a:rPr>
              <a:t>by the Fermi Collaboration using </a:t>
            </a:r>
            <a:r>
              <a:rPr lang="en-US" sz="1700" dirty="0">
                <a:solidFill>
                  <a:schemeClr val="tx2"/>
                </a:solidFill>
                <a:sym typeface="Symbol" charset="0"/>
              </a:rPr>
              <a:t>dust and gas maps to model pion emission and </a:t>
            </a:r>
            <a:r>
              <a:rPr lang="en-US" sz="1700" dirty="0" smtClean="0">
                <a:solidFill>
                  <a:schemeClr val="tx2"/>
                </a:solidFill>
                <a:sym typeface="Symbol" charset="0"/>
              </a:rPr>
              <a:t>GALPROP to model inverse Compton emission; we use version </a:t>
            </a:r>
            <a:r>
              <a:rPr lang="en-US" sz="1700" dirty="0">
                <a:solidFill>
                  <a:schemeClr val="tx2"/>
                </a:solidFill>
                <a:sym typeface="Symbol" charset="0"/>
              </a:rPr>
              <a:t>P6V11, which </a:t>
            </a:r>
            <a:r>
              <a:rPr lang="en-US" sz="1700" dirty="0" smtClean="0">
                <a:solidFill>
                  <a:schemeClr val="tx2"/>
                </a:solidFill>
                <a:sym typeface="Symbol" charset="0"/>
              </a:rPr>
              <a:t>was the last version that did not explicitly include emission from the bubbles)</a:t>
            </a:r>
            <a:endParaRPr lang="en-US" sz="1700" dirty="0">
              <a:solidFill>
                <a:schemeClr val="tx2"/>
              </a:solidFill>
              <a:sym typeface="Symbol" charset="0"/>
            </a:endParaRPr>
          </a:p>
          <a:p>
            <a:pPr lvl="1"/>
            <a:r>
              <a:rPr lang="en-US" sz="1900" dirty="0">
                <a:solidFill>
                  <a:schemeClr val="tx2"/>
                </a:solidFill>
                <a:sym typeface="Symbol" charset="0"/>
              </a:rPr>
              <a:t>Templates associated with the </a:t>
            </a:r>
            <a:r>
              <a:rPr lang="en-US" sz="1900" dirty="0" smtClean="0">
                <a:solidFill>
                  <a:schemeClr val="tx2"/>
                </a:solidFill>
                <a:sym typeface="Symbol" charset="0"/>
              </a:rPr>
              <a:t>bubbles</a:t>
            </a:r>
          </a:p>
          <a:p>
            <a:r>
              <a:rPr lang="en-US" sz="1900" dirty="0" smtClean="0">
                <a:solidFill>
                  <a:schemeClr val="tx2"/>
                </a:solidFill>
                <a:sym typeface="Symbol" charset="0"/>
              </a:rPr>
              <a:t>For each energy energy bin, we vary the coefficients of each template to find the best-fit and the errors around those values</a:t>
            </a:r>
            <a:endParaRPr lang="en-US" sz="1800" dirty="0" smtClean="0">
              <a:solidFill>
                <a:schemeClr val="tx2"/>
              </a:solidFill>
              <a:sym typeface="Symbol" charset="0"/>
            </a:endParaRPr>
          </a:p>
          <a:p>
            <a:pPr marL="448056" lvl="1" indent="0">
              <a:buNone/>
            </a:pPr>
            <a:endParaRPr lang="en-US" sz="1800" dirty="0" smtClean="0">
              <a:solidFill>
                <a:schemeClr val="tx2"/>
              </a:solidFill>
              <a:sym typeface="Symbol" charset="0"/>
            </a:endParaRPr>
          </a:p>
          <a:p>
            <a:pPr marL="448056" lvl="1" indent="0">
              <a:buNone/>
            </a:pPr>
            <a:endParaRPr lang="en-US" sz="1800" dirty="0" smtClean="0">
              <a:solidFill>
                <a:schemeClr val="tx2"/>
              </a:solidFill>
              <a:sym typeface="Symbol" charset="0"/>
            </a:endParaRPr>
          </a:p>
          <a:p>
            <a:pPr marL="36576" indent="0">
              <a:buNone/>
            </a:pPr>
            <a:endParaRPr lang="en-US" sz="18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7006" y="1797538"/>
            <a:ext cx="184666" cy="369332"/>
          </a:xfrm>
          <a:prstGeom prst="rect">
            <a:avLst/>
          </a:prstGeom>
          <a:noFill/>
        </p:spPr>
        <p:txBody>
          <a:bodyPr wrap="none" rtlCol="0">
            <a:spAutoFit/>
          </a:bodyPr>
          <a:lstStyle/>
          <a:p>
            <a:endParaRPr lang="en-US" dirty="0"/>
          </a:p>
        </p:txBody>
      </p:sp>
      <p:sp>
        <p:nvSpPr>
          <p:cNvPr id="17"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Tree>
    <p:extLst>
      <p:ext uri="{BB962C8B-B14F-4D97-AF65-F5344CB8AC3E}">
        <p14:creationId xmlns:p14="http://schemas.microsoft.com/office/powerpoint/2010/main" val="239686305"/>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2848" y="3232236"/>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58884"/>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247754" y="1102445"/>
            <a:ext cx="8713366" cy="5845295"/>
          </a:xfrm>
        </p:spPr>
        <p:txBody>
          <a:bodyPr>
            <a:normAutofit/>
          </a:bodyPr>
          <a:lstStyle/>
          <a:p>
            <a:r>
              <a:rPr lang="en-US" sz="1900" dirty="0" smtClean="0">
                <a:solidFill>
                  <a:schemeClr val="tx2"/>
                </a:solidFill>
                <a:sym typeface="Symbol" charset="0"/>
              </a:rPr>
              <a:t>In previous template analyses of the bubbles, only one template was used for the bubbles (this essentially assumes that the spectrum from the bubbles does not vary much with latitude, longitude)</a:t>
            </a:r>
          </a:p>
          <a:p>
            <a:r>
              <a:rPr lang="en-US" sz="1900" dirty="0" smtClean="0">
                <a:solidFill>
                  <a:schemeClr val="tx2"/>
                </a:solidFill>
                <a:sym typeface="Symbol" charset="0"/>
              </a:rPr>
              <a:t>To see if the spectrum of the bubbles emission varies with Galactic Latitude, </a:t>
            </a:r>
            <a:r>
              <a:rPr lang="en-US" sz="1900" dirty="0">
                <a:solidFill>
                  <a:schemeClr val="tx2"/>
                </a:solidFill>
                <a:sym typeface="Symbol" charset="0"/>
              </a:rPr>
              <a:t>w</a:t>
            </a:r>
            <a:r>
              <a:rPr lang="en-US" sz="1900" dirty="0" smtClean="0">
                <a:solidFill>
                  <a:schemeClr val="tx2"/>
                </a:solidFill>
                <a:sym typeface="Symbol" charset="0"/>
              </a:rPr>
              <a:t>e break up the bubbles into five templates – if dark matter annihilation products are present, they should be prominent at low latitudes, and largely absent at high latitudes</a:t>
            </a:r>
          </a:p>
          <a:p>
            <a:pPr marL="36576" indent="0">
              <a:buNone/>
            </a:pP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700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5382848" y="3271313"/>
            <a:ext cx="3370389" cy="3063990"/>
          </a:xfrm>
          <a:prstGeom prst="rect">
            <a:avLst/>
          </a:prstGeom>
        </p:spPr>
      </p:pic>
      <p:sp>
        <p:nvSpPr>
          <p:cNvPr id="8" name="Rectangle 7"/>
          <p:cNvSpPr/>
          <p:nvPr/>
        </p:nvSpPr>
        <p:spPr>
          <a:xfrm>
            <a:off x="6955692" y="4614586"/>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531921" y="4591144"/>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686002" y="4589121"/>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54178" y="4397164"/>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901506" y="4723217"/>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779602" y="4662641"/>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766354" y="4373500"/>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Tree>
    <p:extLst>
      <p:ext uri="{BB962C8B-B14F-4D97-AF65-F5344CB8AC3E}">
        <p14:creationId xmlns:p14="http://schemas.microsoft.com/office/powerpoint/2010/main" val="3567753914"/>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49115"/>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50784" y="1170828"/>
            <a:ext cx="3870553" cy="5845295"/>
          </a:xfrm>
        </p:spPr>
        <p:txBody>
          <a:bodyPr>
            <a:normAutofit/>
          </a:bodyPr>
          <a:lstStyle/>
          <a:p>
            <a:r>
              <a:rPr lang="en-US" sz="1900" dirty="0" smtClean="0">
                <a:solidFill>
                  <a:schemeClr val="tx2"/>
                </a:solidFill>
                <a:sym typeface="Symbol" charset="0"/>
              </a:rPr>
              <a:t>Very strong spectral variation with </a:t>
            </a:r>
            <a:r>
              <a:rPr lang="en-US" sz="1900" dirty="0">
                <a:solidFill>
                  <a:schemeClr val="tx2"/>
                </a:solidFill>
                <a:sym typeface="Symbol" charset="0"/>
              </a:rPr>
              <a:t>Galactic </a:t>
            </a:r>
            <a:r>
              <a:rPr lang="en-US" sz="1900" dirty="0" smtClean="0">
                <a:solidFill>
                  <a:schemeClr val="tx2"/>
                </a:solidFill>
                <a:sym typeface="Symbol" charset="0"/>
              </a:rPr>
              <a:t>Latitude </a:t>
            </a:r>
            <a:r>
              <a:rPr lang="en-US" sz="1900" dirty="0">
                <a:solidFill>
                  <a:schemeClr val="tx2"/>
                </a:solidFill>
                <a:sym typeface="Symbol" charset="0"/>
              </a:rPr>
              <a:t>is observed in the Fermi </a:t>
            </a:r>
            <a:r>
              <a:rPr lang="en-US" sz="1900" dirty="0" smtClean="0">
                <a:solidFill>
                  <a:schemeClr val="tx2"/>
                </a:solidFill>
                <a:sym typeface="Symbol" charset="0"/>
              </a:rPr>
              <a:t>bubbles</a:t>
            </a:r>
          </a:p>
          <a:p>
            <a:r>
              <a:rPr lang="en-US" sz="1900" dirty="0" smtClean="0">
                <a:solidFill>
                  <a:schemeClr val="tx2"/>
                </a:solidFill>
                <a:sym typeface="Symbol" charset="0"/>
              </a:rPr>
              <a:t>Fairly flat at high latitudes</a:t>
            </a:r>
            <a:r>
              <a:rPr lang="en-US" sz="1900" dirty="0">
                <a:solidFill>
                  <a:schemeClr val="tx2"/>
                </a:solidFill>
                <a:sym typeface="Symbol" charset="0"/>
              </a:rPr>
              <a:t>;</a:t>
            </a:r>
            <a:r>
              <a:rPr lang="en-US" sz="1900" dirty="0" smtClean="0">
                <a:solidFill>
                  <a:schemeClr val="tx2"/>
                </a:solidFill>
                <a:sym typeface="Symbol" charset="0"/>
              </a:rPr>
              <a:t> much more peaked close to the Galactic Center </a:t>
            </a:r>
          </a:p>
          <a:p>
            <a:pPr marL="36576" indent="0">
              <a:buNone/>
            </a:pP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91524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3917456" y="1144957"/>
            <a:ext cx="5089373" cy="5507888"/>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7692" y="6477438"/>
            <a:ext cx="914529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5" name="Picture 4"/>
          <p:cNvPicPr>
            <a:picLocks noChangeAspect="1"/>
          </p:cNvPicPr>
          <p:nvPr/>
        </p:nvPicPr>
        <p:blipFill>
          <a:blip r:embed="rId2"/>
          <a:stretch>
            <a:fillRect/>
          </a:stretch>
        </p:blipFill>
        <p:spPr>
          <a:xfrm>
            <a:off x="3957368" y="1182087"/>
            <a:ext cx="4987628" cy="5433507"/>
          </a:xfrm>
          <a:prstGeom prst="rect">
            <a:avLst/>
          </a:prstGeom>
        </p:spPr>
      </p:pic>
    </p:spTree>
    <p:extLst>
      <p:ext uri="{BB962C8B-B14F-4D97-AF65-F5344CB8AC3E}">
        <p14:creationId xmlns:p14="http://schemas.microsoft.com/office/powerpoint/2010/main" val="3158815457"/>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7921"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High Latitudes</a:t>
            </a:r>
            <a:endParaRPr lang="en-US" sz="4000" dirty="0">
              <a:solidFill>
                <a:schemeClr val="tx2"/>
              </a:solidFill>
            </a:endParaRPr>
          </a:p>
        </p:txBody>
      </p:sp>
      <p:sp>
        <p:nvSpPr>
          <p:cNvPr id="3" name="Content Placeholder 2"/>
          <p:cNvSpPr>
            <a:spLocks noGrp="1"/>
          </p:cNvSpPr>
          <p:nvPr>
            <p:ph idx="1"/>
          </p:nvPr>
        </p:nvSpPr>
        <p:spPr>
          <a:xfrm>
            <a:off x="0" y="1120529"/>
            <a:ext cx="5671231" cy="6807063"/>
          </a:xfrm>
        </p:spPr>
        <p:txBody>
          <a:bodyPr>
            <a:normAutofit/>
          </a:bodyPr>
          <a:lstStyle/>
          <a:p>
            <a:r>
              <a:rPr lang="en-US" sz="1900" dirty="0">
                <a:solidFill>
                  <a:schemeClr val="tx2"/>
                </a:solidFill>
                <a:sym typeface="Symbol" charset="0"/>
              </a:rPr>
              <a:t>At high latitudes (|b</a:t>
            </a:r>
            <a:r>
              <a:rPr lang="en-US" sz="1900" dirty="0" smtClean="0">
                <a:solidFill>
                  <a:schemeClr val="tx2"/>
                </a:solidFill>
                <a:sym typeface="Symbol" charset="0"/>
              </a:rPr>
              <a:t>|=30-50</a:t>
            </a:r>
            <a:r>
              <a:rPr lang="en-US" sz="1900" dirty="0">
                <a:solidFill>
                  <a:schemeClr val="tx2"/>
                </a:solidFill>
                <a:sym typeface="Symbol" charset="0"/>
              </a:rPr>
              <a:t>°), the </a:t>
            </a:r>
            <a:r>
              <a:rPr lang="en-US" sz="1900" dirty="0" smtClean="0">
                <a:solidFill>
                  <a:schemeClr val="tx2"/>
                </a:solidFill>
                <a:sym typeface="Symbol" charset="0"/>
              </a:rPr>
              <a:t>observed gamma-ray </a:t>
            </a:r>
            <a:r>
              <a:rPr lang="en-US" sz="1900" dirty="0">
                <a:solidFill>
                  <a:schemeClr val="tx2"/>
                </a:solidFill>
                <a:sym typeface="Symbol" charset="0"/>
              </a:rPr>
              <a:t>emission is </a:t>
            </a:r>
            <a:r>
              <a:rPr lang="en-US" sz="1900" dirty="0" smtClean="0">
                <a:solidFill>
                  <a:schemeClr val="tx2"/>
                </a:solidFill>
                <a:sym typeface="Symbol" charset="0"/>
              </a:rPr>
              <a:t>consistent with </a:t>
            </a:r>
            <a:r>
              <a:rPr lang="en-US" sz="1900" dirty="0">
                <a:solidFill>
                  <a:schemeClr val="tx2"/>
                </a:solidFill>
                <a:sym typeface="Symbol" charset="0"/>
              </a:rPr>
              <a:t>inverse Compton scattering of </a:t>
            </a:r>
            <a:r>
              <a:rPr lang="en-US" sz="1900" dirty="0" smtClean="0">
                <a:solidFill>
                  <a:schemeClr val="tx2"/>
                </a:solidFill>
                <a:sym typeface="Symbol" charset="0"/>
              </a:rPr>
              <a:t>an power</a:t>
            </a:r>
            <a:r>
              <a:rPr lang="en-US" sz="1900" dirty="0">
                <a:solidFill>
                  <a:schemeClr val="tx2"/>
                </a:solidFill>
                <a:sym typeface="Symbol" charset="0"/>
              </a:rPr>
              <a:t>-law spectrum of electrons (</a:t>
            </a:r>
            <a:r>
              <a:rPr lang="en-US" sz="1900" dirty="0" err="1">
                <a:solidFill>
                  <a:schemeClr val="tx2"/>
                </a:solidFill>
                <a:sym typeface="Symbol" charset="0"/>
              </a:rPr>
              <a:t>dN</a:t>
            </a:r>
            <a:r>
              <a:rPr lang="en-US" sz="1900" baseline="-25000" dirty="0" err="1">
                <a:solidFill>
                  <a:schemeClr val="tx2"/>
                </a:solidFill>
                <a:sym typeface="Symbol" charset="0"/>
              </a:rPr>
              <a:t>e</a:t>
            </a:r>
            <a:r>
              <a:rPr lang="en-US" sz="1900" dirty="0">
                <a:solidFill>
                  <a:schemeClr val="tx2"/>
                </a:solidFill>
                <a:sym typeface="Symbol" charset="0"/>
              </a:rPr>
              <a:t>/</a:t>
            </a:r>
            <a:r>
              <a:rPr lang="en-US" sz="1900" dirty="0" err="1">
                <a:solidFill>
                  <a:schemeClr val="tx2"/>
                </a:solidFill>
                <a:sym typeface="Symbol" charset="0"/>
              </a:rPr>
              <a:t>dE</a:t>
            </a:r>
            <a:r>
              <a:rPr lang="en-US" sz="1900" baseline="-25000" dirty="0" err="1">
                <a:solidFill>
                  <a:schemeClr val="tx2"/>
                </a:solidFill>
                <a:sym typeface="Symbol" charset="0"/>
              </a:rPr>
              <a:t>e</a:t>
            </a:r>
            <a:r>
              <a:rPr lang="en-US" sz="1900" spc="-300" dirty="0">
                <a:solidFill>
                  <a:schemeClr val="tx2"/>
                </a:solidFill>
                <a:sym typeface="Symbol" charset="0"/>
              </a:rPr>
              <a:t> </a:t>
            </a:r>
            <a:r>
              <a:rPr lang="en-US" sz="1900" dirty="0" smtClean="0">
                <a:solidFill>
                  <a:schemeClr val="tx2"/>
                </a:solidFill>
                <a:sym typeface="Symbol" charset="0"/>
              </a:rPr>
              <a:t>~</a:t>
            </a:r>
            <a:r>
              <a:rPr lang="en-US" sz="1900" spc="-300" dirty="0">
                <a:solidFill>
                  <a:schemeClr val="tx2"/>
                </a:solidFill>
                <a:sym typeface="Symbol" charset="0"/>
              </a:rPr>
              <a:t> </a:t>
            </a:r>
            <a:r>
              <a:rPr lang="en-US" sz="1900" dirty="0" smtClean="0">
                <a:solidFill>
                  <a:schemeClr val="tx2"/>
                </a:solidFill>
                <a:sym typeface="Symbol" charset="0"/>
              </a:rPr>
              <a:t>E</a:t>
            </a:r>
            <a:r>
              <a:rPr lang="en-US" sz="1900" baseline="30000" dirty="0">
                <a:solidFill>
                  <a:schemeClr val="tx2"/>
                </a:solidFill>
                <a:sym typeface="Symbol" charset="0"/>
              </a:rPr>
              <a:t>-3</a:t>
            </a:r>
            <a:r>
              <a:rPr lang="en-US" sz="1900" dirty="0">
                <a:solidFill>
                  <a:schemeClr val="tx2"/>
                </a:solidFill>
                <a:sym typeface="Symbol" charset="0"/>
              </a:rPr>
              <a:t>) </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5744696" y="1174265"/>
            <a:ext cx="3179294" cy="2319926"/>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r="50717"/>
          <a:stretch/>
        </p:blipFill>
        <p:spPr>
          <a:xfrm>
            <a:off x="5810738" y="1235225"/>
            <a:ext cx="3021812" cy="2228486"/>
          </a:xfrm>
          <a:prstGeom prst="rect">
            <a:avLst/>
          </a:prstGeom>
        </p:spPr>
      </p:pic>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6" name="Picture 5"/>
          <p:cNvPicPr>
            <a:picLocks noChangeAspect="1"/>
          </p:cNvPicPr>
          <p:nvPr/>
        </p:nvPicPr>
        <p:blipFill>
          <a:blip r:embed="rId3"/>
          <a:stretch>
            <a:fillRect/>
          </a:stretch>
        </p:blipFill>
        <p:spPr>
          <a:xfrm>
            <a:off x="1442790" y="3606495"/>
            <a:ext cx="2959100" cy="2260600"/>
          </a:xfrm>
          <a:prstGeom prst="rect">
            <a:avLst/>
          </a:prstGeom>
        </p:spPr>
      </p:pic>
      <p:cxnSp>
        <p:nvCxnSpPr>
          <p:cNvPr id="12" name="Straight Arrow Connector 11"/>
          <p:cNvCxnSpPr/>
          <p:nvPr/>
        </p:nvCxnSpPr>
        <p:spPr>
          <a:xfrm flipV="1">
            <a:off x="4568097" y="3106700"/>
            <a:ext cx="1311586" cy="86946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1151635"/>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7921"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879683" y="3595082"/>
            <a:ext cx="2892690" cy="2843280"/>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High Latitudes</a:t>
            </a:r>
            <a:endParaRPr lang="en-US" sz="4000" dirty="0">
              <a:solidFill>
                <a:schemeClr val="tx2"/>
              </a:solidFill>
            </a:endParaRPr>
          </a:p>
        </p:txBody>
      </p:sp>
      <p:sp>
        <p:nvSpPr>
          <p:cNvPr id="3" name="Content Placeholder 2"/>
          <p:cNvSpPr>
            <a:spLocks noGrp="1"/>
          </p:cNvSpPr>
          <p:nvPr>
            <p:ph idx="1"/>
          </p:nvPr>
        </p:nvSpPr>
        <p:spPr>
          <a:xfrm>
            <a:off x="0" y="1120529"/>
            <a:ext cx="5671231" cy="6807063"/>
          </a:xfrm>
        </p:spPr>
        <p:txBody>
          <a:bodyPr>
            <a:normAutofit/>
          </a:bodyPr>
          <a:lstStyle/>
          <a:p>
            <a:r>
              <a:rPr lang="en-US" sz="1900" dirty="0">
                <a:solidFill>
                  <a:schemeClr val="tx2"/>
                </a:solidFill>
                <a:sym typeface="Symbol" charset="0"/>
              </a:rPr>
              <a:t>At high latitudes (|b</a:t>
            </a:r>
            <a:r>
              <a:rPr lang="en-US" sz="1900" dirty="0" smtClean="0">
                <a:solidFill>
                  <a:schemeClr val="tx2"/>
                </a:solidFill>
                <a:sym typeface="Symbol" charset="0"/>
              </a:rPr>
              <a:t>|=30-</a:t>
            </a:r>
            <a:r>
              <a:rPr lang="en-US" sz="1900" dirty="0">
                <a:solidFill>
                  <a:schemeClr val="tx2"/>
                </a:solidFill>
                <a:sym typeface="Symbol" charset="0"/>
              </a:rPr>
              <a:t>50°), the </a:t>
            </a:r>
            <a:r>
              <a:rPr lang="en-US" sz="1900" dirty="0" smtClean="0">
                <a:solidFill>
                  <a:schemeClr val="tx2"/>
                </a:solidFill>
                <a:sym typeface="Symbol" charset="0"/>
              </a:rPr>
              <a:t>observed gamma-ray </a:t>
            </a:r>
            <a:r>
              <a:rPr lang="en-US" sz="1900" dirty="0">
                <a:solidFill>
                  <a:schemeClr val="tx2"/>
                </a:solidFill>
                <a:sym typeface="Symbol" charset="0"/>
              </a:rPr>
              <a:t>emission </a:t>
            </a:r>
            <a:r>
              <a:rPr lang="en-US" sz="1900" dirty="0" smtClean="0">
                <a:solidFill>
                  <a:schemeClr val="tx2"/>
                </a:solidFill>
                <a:sym typeface="Symbol" charset="0"/>
              </a:rPr>
              <a:t>is </a:t>
            </a:r>
            <a:r>
              <a:rPr lang="en-US" sz="1900" dirty="0">
                <a:solidFill>
                  <a:schemeClr val="tx2"/>
                </a:solidFill>
                <a:sym typeface="Symbol" charset="0"/>
              </a:rPr>
              <a:t>consistent </a:t>
            </a:r>
            <a:r>
              <a:rPr lang="en-US" sz="1900" dirty="0" smtClean="0">
                <a:solidFill>
                  <a:schemeClr val="tx2"/>
                </a:solidFill>
                <a:sym typeface="Symbol" charset="0"/>
              </a:rPr>
              <a:t>with </a:t>
            </a:r>
            <a:r>
              <a:rPr lang="en-US" sz="1900" dirty="0">
                <a:solidFill>
                  <a:schemeClr val="tx2"/>
                </a:solidFill>
                <a:sym typeface="Symbol" charset="0"/>
              </a:rPr>
              <a:t>inverse Compton scattering of </a:t>
            </a:r>
            <a:r>
              <a:rPr lang="en-US" sz="1900" dirty="0" smtClean="0">
                <a:solidFill>
                  <a:schemeClr val="tx2"/>
                </a:solidFill>
                <a:sym typeface="Symbol" charset="0"/>
              </a:rPr>
              <a:t>an power</a:t>
            </a:r>
            <a:r>
              <a:rPr lang="en-US" sz="1900" dirty="0">
                <a:solidFill>
                  <a:schemeClr val="tx2"/>
                </a:solidFill>
                <a:sym typeface="Symbol" charset="0"/>
              </a:rPr>
              <a:t>-law spectrum of electrons (</a:t>
            </a:r>
            <a:r>
              <a:rPr lang="en-US" sz="1900" dirty="0" err="1">
                <a:solidFill>
                  <a:schemeClr val="tx2"/>
                </a:solidFill>
                <a:sym typeface="Symbol" charset="0"/>
              </a:rPr>
              <a:t>dN</a:t>
            </a:r>
            <a:r>
              <a:rPr lang="en-US" sz="1900" baseline="-25000" dirty="0" err="1">
                <a:solidFill>
                  <a:schemeClr val="tx2"/>
                </a:solidFill>
                <a:sym typeface="Symbol" charset="0"/>
              </a:rPr>
              <a:t>e</a:t>
            </a:r>
            <a:r>
              <a:rPr lang="en-US" sz="1900" dirty="0">
                <a:solidFill>
                  <a:schemeClr val="tx2"/>
                </a:solidFill>
                <a:sym typeface="Symbol" charset="0"/>
              </a:rPr>
              <a:t>/</a:t>
            </a:r>
            <a:r>
              <a:rPr lang="en-US" sz="1900" dirty="0" err="1">
                <a:solidFill>
                  <a:schemeClr val="tx2"/>
                </a:solidFill>
                <a:sym typeface="Symbol" charset="0"/>
              </a:rPr>
              <a:t>dE</a:t>
            </a:r>
            <a:r>
              <a:rPr lang="en-US" sz="1900" baseline="-25000" dirty="0" err="1">
                <a:solidFill>
                  <a:schemeClr val="tx2"/>
                </a:solidFill>
                <a:sym typeface="Symbol" charset="0"/>
              </a:rPr>
              <a:t>e</a:t>
            </a:r>
            <a:r>
              <a:rPr lang="en-US" sz="1900" spc="-300" dirty="0">
                <a:solidFill>
                  <a:schemeClr val="tx2"/>
                </a:solidFill>
                <a:sym typeface="Symbol" charset="0"/>
              </a:rPr>
              <a:t> </a:t>
            </a:r>
            <a:r>
              <a:rPr lang="en-US" sz="1900" dirty="0" smtClean="0">
                <a:solidFill>
                  <a:schemeClr val="tx2"/>
                </a:solidFill>
                <a:sym typeface="Symbol" charset="0"/>
              </a:rPr>
              <a:t>~</a:t>
            </a:r>
            <a:r>
              <a:rPr lang="en-US" sz="1900" spc="-300" dirty="0">
                <a:solidFill>
                  <a:schemeClr val="tx2"/>
                </a:solidFill>
                <a:sym typeface="Symbol" charset="0"/>
              </a:rPr>
              <a:t> </a:t>
            </a:r>
            <a:r>
              <a:rPr lang="en-US" sz="1900" dirty="0" smtClean="0">
                <a:solidFill>
                  <a:schemeClr val="tx2"/>
                </a:solidFill>
                <a:sym typeface="Symbol" charset="0"/>
              </a:rPr>
              <a:t>E</a:t>
            </a:r>
            <a:r>
              <a:rPr lang="en-US" sz="1900" baseline="30000" dirty="0">
                <a:solidFill>
                  <a:schemeClr val="tx2"/>
                </a:solidFill>
                <a:sym typeface="Symbol" charset="0"/>
              </a:rPr>
              <a:t>-3</a:t>
            </a:r>
            <a:r>
              <a:rPr lang="en-US" sz="1900" dirty="0">
                <a:solidFill>
                  <a:schemeClr val="tx2"/>
                </a:solidFill>
                <a:sym typeface="Symbol" charset="0"/>
              </a:rPr>
              <a:t>) </a:t>
            </a:r>
          </a:p>
          <a:p>
            <a:r>
              <a:rPr lang="en-US" sz="1900" dirty="0" smtClean="0">
                <a:solidFill>
                  <a:schemeClr val="tx2"/>
                </a:solidFill>
                <a:sym typeface="Symbol" charset="0"/>
              </a:rPr>
              <a:t>Furthermore, the same electrons can also easily account for the observed synchrotron haze (for B</a:t>
            </a:r>
            <a:r>
              <a:rPr lang="en-US" sz="1900" spc="-300" dirty="0" smtClean="0">
                <a:solidFill>
                  <a:schemeClr val="tx2"/>
                </a:solidFill>
                <a:sym typeface="Symbol" charset="0"/>
              </a:rPr>
              <a:t> </a:t>
            </a:r>
            <a:r>
              <a:rPr lang="en-US" sz="1900" dirty="0" smtClean="0">
                <a:solidFill>
                  <a:schemeClr val="tx2"/>
                </a:solidFill>
                <a:sym typeface="Symbol" charset="0"/>
              </a:rPr>
              <a:t>~</a:t>
            </a:r>
            <a:r>
              <a:rPr lang="en-US" sz="1900" spc="-300" dirty="0" smtClean="0">
                <a:solidFill>
                  <a:schemeClr val="tx2"/>
                </a:solidFill>
                <a:sym typeface="Symbol" charset="0"/>
              </a:rPr>
              <a:t> </a:t>
            </a:r>
            <a:r>
              <a:rPr lang="en-US" sz="1900" dirty="0" smtClean="0">
                <a:solidFill>
                  <a:schemeClr val="tx2"/>
                </a:solidFill>
                <a:sym typeface="Symbol" charset="0"/>
              </a:rPr>
              <a:t>0.1-1</a:t>
            </a:r>
            <a:r>
              <a:rPr lang="en-US" sz="1900" spc="-300" dirty="0" smtClean="0">
                <a:solidFill>
                  <a:schemeClr val="tx2"/>
                </a:solidFill>
                <a:sym typeface="Symbol" charset="0"/>
              </a:rPr>
              <a:t> </a:t>
            </a:r>
            <a:r>
              <a:rPr lang="en-US" sz="1900" dirty="0" err="1" smtClean="0">
                <a:solidFill>
                  <a:schemeClr val="tx2"/>
                </a:solidFill>
                <a:sym typeface="Symbol" charset="0"/>
              </a:rPr>
              <a:t>μG</a:t>
            </a:r>
            <a:r>
              <a:rPr lang="en-US" sz="1900" dirty="0" smtClean="0">
                <a:solidFill>
                  <a:schemeClr val="tx2"/>
                </a:solidFill>
                <a:sym typeface="Symbol" charset="0"/>
              </a:rPr>
              <a:t>)</a:t>
            </a: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5744696" y="1174265"/>
            <a:ext cx="3179294" cy="2319926"/>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r="50717"/>
          <a:stretch/>
        </p:blipFill>
        <p:spPr>
          <a:xfrm>
            <a:off x="5810738" y="1235225"/>
            <a:ext cx="3021812" cy="2228486"/>
          </a:xfrm>
          <a:prstGeom prst="rect">
            <a:avLst/>
          </a:prstGeom>
        </p:spPr>
      </p:pic>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5" name="Picture 4"/>
          <p:cNvPicPr>
            <a:picLocks noChangeAspect="1"/>
          </p:cNvPicPr>
          <p:nvPr/>
        </p:nvPicPr>
        <p:blipFill>
          <a:blip r:embed="rId3"/>
          <a:stretch>
            <a:fillRect/>
          </a:stretch>
        </p:blipFill>
        <p:spPr>
          <a:xfrm>
            <a:off x="5948066" y="3590708"/>
            <a:ext cx="2775864" cy="2847654"/>
          </a:xfrm>
          <a:prstGeom prst="rect">
            <a:avLst/>
          </a:prstGeom>
        </p:spPr>
      </p:pic>
      <p:pic>
        <p:nvPicPr>
          <p:cNvPr id="6" name="Picture 5"/>
          <p:cNvPicPr>
            <a:picLocks noChangeAspect="1"/>
          </p:cNvPicPr>
          <p:nvPr/>
        </p:nvPicPr>
        <p:blipFill>
          <a:blip r:embed="rId4"/>
          <a:stretch>
            <a:fillRect/>
          </a:stretch>
        </p:blipFill>
        <p:spPr>
          <a:xfrm>
            <a:off x="1442790" y="3606495"/>
            <a:ext cx="2959100" cy="2260600"/>
          </a:xfrm>
          <a:prstGeom prst="rect">
            <a:avLst/>
          </a:prstGeom>
        </p:spPr>
      </p:pic>
      <p:cxnSp>
        <p:nvCxnSpPr>
          <p:cNvPr id="12" name="Straight Arrow Connector 11"/>
          <p:cNvCxnSpPr/>
          <p:nvPr/>
        </p:nvCxnSpPr>
        <p:spPr>
          <a:xfrm flipV="1">
            <a:off x="4568097" y="3106700"/>
            <a:ext cx="1311586" cy="86946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68097" y="4125247"/>
            <a:ext cx="1379969" cy="75163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7077" y="6148564"/>
            <a:ext cx="4385698" cy="646331"/>
          </a:xfrm>
          <a:prstGeom prst="rect">
            <a:avLst/>
          </a:prstGeom>
          <a:noFill/>
        </p:spPr>
        <p:txBody>
          <a:bodyPr wrap="square" rtlCol="0">
            <a:spAutoFit/>
          </a:bodyPr>
          <a:lstStyle/>
          <a:p>
            <a:r>
              <a:rPr lang="en-US" i="1" dirty="0" smtClean="0">
                <a:solidFill>
                  <a:schemeClr val="tx2"/>
                </a:solidFill>
              </a:rPr>
              <a:t>A very simple, plausible, and compelling explanation for both observations </a:t>
            </a:r>
            <a:endParaRPr lang="en-US" i="1" dirty="0">
              <a:solidFill>
                <a:schemeClr val="tx2"/>
              </a:solidFill>
            </a:endParaRPr>
          </a:p>
        </p:txBody>
      </p:sp>
      <p:sp>
        <p:nvSpPr>
          <p:cNvPr id="21" name="Rectangle 20"/>
          <p:cNvSpPr/>
          <p:nvPr/>
        </p:nvSpPr>
        <p:spPr>
          <a:xfrm rot="20268335">
            <a:off x="6732681" y="4836578"/>
            <a:ext cx="298779" cy="613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818023"/>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4553"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Low Latitudes</a:t>
            </a:r>
            <a:endParaRPr lang="en-US" sz="4000" dirty="0">
              <a:solidFill>
                <a:schemeClr val="tx2"/>
              </a:solidFill>
            </a:endParaRPr>
          </a:p>
        </p:txBody>
      </p:sp>
      <p:sp>
        <p:nvSpPr>
          <p:cNvPr id="3" name="Content Placeholder 2"/>
          <p:cNvSpPr>
            <a:spLocks noGrp="1"/>
          </p:cNvSpPr>
          <p:nvPr>
            <p:ph idx="1"/>
          </p:nvPr>
        </p:nvSpPr>
        <p:spPr>
          <a:xfrm>
            <a:off x="0" y="1120529"/>
            <a:ext cx="8948615" cy="6807063"/>
          </a:xfrm>
        </p:spPr>
        <p:txBody>
          <a:bodyPr>
            <a:normAutofit/>
          </a:bodyPr>
          <a:lstStyle/>
          <a:p>
            <a:r>
              <a:rPr lang="en-US" sz="1900" dirty="0">
                <a:solidFill>
                  <a:schemeClr val="tx2"/>
                </a:solidFill>
                <a:sym typeface="Symbol" charset="0"/>
              </a:rPr>
              <a:t>At low latitudes (|b|&lt;</a:t>
            </a:r>
            <a:r>
              <a:rPr lang="en-US" sz="1900" dirty="0" smtClean="0">
                <a:solidFill>
                  <a:schemeClr val="tx2"/>
                </a:solidFill>
                <a:sym typeface="Symbol" charset="0"/>
              </a:rPr>
              <a:t>20-30°</a:t>
            </a:r>
            <a:r>
              <a:rPr lang="en-US" sz="1900" dirty="0">
                <a:solidFill>
                  <a:schemeClr val="tx2"/>
                </a:solidFill>
                <a:sym typeface="Symbol" charset="0"/>
              </a:rPr>
              <a:t>), however, the observed emission is inconsistent with the inverse Compton scattering of any realistic spectrum of </a:t>
            </a:r>
            <a:r>
              <a:rPr lang="en-US" sz="1900" dirty="0" smtClean="0">
                <a:solidFill>
                  <a:schemeClr val="tx2"/>
                </a:solidFill>
                <a:sym typeface="Symbol" charset="0"/>
              </a:rPr>
              <a:t>electrons</a:t>
            </a:r>
          </a:p>
          <a:p>
            <a:r>
              <a:rPr lang="en-US" sz="1900" dirty="0" smtClean="0">
                <a:solidFill>
                  <a:schemeClr val="tx2"/>
                </a:solidFill>
                <a:sym typeface="Symbol" charset="0"/>
              </a:rPr>
              <a:t>The best fits are found for electron spectra that are highly (unrealistically; basically a delta function) peaked near ~16 </a:t>
            </a:r>
            <a:r>
              <a:rPr lang="en-US" sz="1900" dirty="0" err="1" smtClean="0">
                <a:solidFill>
                  <a:schemeClr val="tx2"/>
                </a:solidFill>
                <a:sym typeface="Symbol" charset="0"/>
              </a:rPr>
              <a:t>GeV</a:t>
            </a:r>
            <a:endParaRPr lang="en-US" sz="1900" dirty="0" smtClean="0">
              <a:solidFill>
                <a:schemeClr val="tx2"/>
              </a:solidFill>
              <a:sym typeface="Symbol" charset="0"/>
            </a:endParaRPr>
          </a:p>
          <a:p>
            <a:r>
              <a:rPr lang="en-US" sz="1900" dirty="0">
                <a:solidFill>
                  <a:schemeClr val="tx2"/>
                </a:solidFill>
                <a:sym typeface="Symbol" charset="0"/>
              </a:rPr>
              <a:t>An additional spectral component is clearly present, concentrated at low galactic latitudes, and peaking at ~2-3 </a:t>
            </a:r>
            <a:r>
              <a:rPr lang="en-US" sz="1900" dirty="0" err="1">
                <a:solidFill>
                  <a:schemeClr val="tx2"/>
                </a:solidFill>
                <a:sym typeface="Symbol" charset="0"/>
              </a:rPr>
              <a:t>GeV</a:t>
            </a:r>
            <a:endParaRPr lang="en-US" sz="1900" dirty="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7317154" y="3295625"/>
            <a:ext cx="184666" cy="369332"/>
          </a:xfrm>
          <a:prstGeom prst="rect">
            <a:avLst/>
          </a:prstGeom>
          <a:noFill/>
        </p:spPr>
        <p:txBody>
          <a:bodyPr wrap="none" rtlCol="0">
            <a:spAutoFit/>
          </a:bodyPr>
          <a:lstStyle/>
          <a:p>
            <a:endParaRPr lang="en-US" dirty="0"/>
          </a:p>
        </p:txBody>
      </p:sp>
      <p:sp>
        <p:nvSpPr>
          <p:cNvPr id="18" name="Rectangle 17"/>
          <p:cNvSpPr/>
          <p:nvPr/>
        </p:nvSpPr>
        <p:spPr>
          <a:xfrm>
            <a:off x="5082476" y="3480981"/>
            <a:ext cx="3416365" cy="2517315"/>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a:off x="5137750" y="3520056"/>
            <a:ext cx="3307758" cy="2488009"/>
          </a:xfrm>
          <a:prstGeom prst="rect">
            <a:avLst/>
          </a:prstGeom>
        </p:spPr>
      </p:pic>
      <p:cxnSp>
        <p:nvCxnSpPr>
          <p:cNvPr id="12" name="Straight Arrow Connector 11"/>
          <p:cNvCxnSpPr/>
          <p:nvPr/>
        </p:nvCxnSpPr>
        <p:spPr>
          <a:xfrm>
            <a:off x="3845191" y="4630685"/>
            <a:ext cx="1195749"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stretch>
            <a:fillRect/>
          </a:stretch>
        </p:blipFill>
        <p:spPr>
          <a:xfrm>
            <a:off x="712189" y="3671945"/>
            <a:ext cx="2971800" cy="2222500"/>
          </a:xfrm>
          <a:prstGeom prst="rect">
            <a:avLst/>
          </a:prstGeom>
        </p:spPr>
      </p:pic>
      <p:sp>
        <p:nvSpPr>
          <p:cNvPr id="14"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Tree>
    <p:extLst>
      <p:ext uri="{BB962C8B-B14F-4D97-AF65-F5344CB8AC3E}">
        <p14:creationId xmlns:p14="http://schemas.microsoft.com/office/powerpoint/2010/main" val="138297934"/>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23737" y="1270267"/>
            <a:ext cx="4721593" cy="51892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1" name="Picture 20" descr="bubblesspec-subIC-1-10-withoutli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122" y="4707208"/>
            <a:ext cx="2268762" cy="1700388"/>
          </a:xfrm>
          <a:prstGeom prst="rect">
            <a:avLst/>
          </a:prstGeom>
        </p:spPr>
      </p:pic>
      <p:pic>
        <p:nvPicPr>
          <p:cNvPr id="20" name="Picture 19" descr="bubblesspec-subIC-10-20-without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323" y="3045678"/>
            <a:ext cx="2221314" cy="1684652"/>
          </a:xfrm>
          <a:prstGeom prst="rect">
            <a:avLst/>
          </a:prstGeom>
        </p:spPr>
      </p:pic>
      <p:pic>
        <p:nvPicPr>
          <p:cNvPr id="18" name="Picture 17" descr="bubblesspec-subIC-20-30-withoutlin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121" y="3034073"/>
            <a:ext cx="2243507" cy="1689671"/>
          </a:xfrm>
          <a:prstGeom prst="rect">
            <a:avLst/>
          </a:prstGeom>
        </p:spPr>
      </p:pic>
      <p:pic>
        <p:nvPicPr>
          <p:cNvPr id="17" name="Picture 16" descr="bubblesspec-subIC-30-40-withoutlin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404" y="1366817"/>
            <a:ext cx="2266925" cy="1688338"/>
          </a:xfrm>
          <a:prstGeom prst="rect">
            <a:avLst/>
          </a:prstGeom>
        </p:spPr>
      </p:pic>
      <p:pic>
        <p:nvPicPr>
          <p:cNvPr id="14" name="Picture 13" descr="bubblesspec-subIC-40-50-withoutlin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9924" y="1341773"/>
            <a:ext cx="2253182" cy="1711278"/>
          </a:xfrm>
          <a:prstGeom prst="rect">
            <a:avLst/>
          </a:prstGeom>
        </p:spPr>
      </p:pic>
      <p:sp>
        <p:nvSpPr>
          <p:cNvPr id="2" name="Title 1"/>
          <p:cNvSpPr>
            <a:spLocks noGrp="1"/>
          </p:cNvSpPr>
          <p:nvPr>
            <p:ph type="title"/>
          </p:nvPr>
        </p:nvSpPr>
        <p:spPr>
          <a:xfrm>
            <a:off x="330203" y="-29037"/>
            <a:ext cx="8540262" cy="1143000"/>
          </a:xfrm>
        </p:spPr>
        <p:txBody>
          <a:bodyPr>
            <a:noAutofit/>
          </a:bodyPr>
          <a:lstStyle/>
          <a:p>
            <a:pPr algn="ctr"/>
            <a:r>
              <a:rPr lang="en-US" sz="3600" dirty="0" smtClean="0">
                <a:solidFill>
                  <a:schemeClr val="tx2"/>
                </a:solidFill>
              </a:rPr>
              <a:t>The Non-Inverse Compton Component</a:t>
            </a:r>
            <a:endParaRPr lang="en-US" sz="3600" dirty="0">
              <a:solidFill>
                <a:schemeClr val="tx2"/>
              </a:solidFill>
            </a:endParaRPr>
          </a:p>
        </p:txBody>
      </p:sp>
      <p:sp>
        <p:nvSpPr>
          <p:cNvPr id="3" name="Content Placeholder 2"/>
          <p:cNvSpPr>
            <a:spLocks noGrp="1"/>
          </p:cNvSpPr>
          <p:nvPr>
            <p:ph idx="1"/>
          </p:nvPr>
        </p:nvSpPr>
        <p:spPr>
          <a:xfrm>
            <a:off x="-37913" y="900810"/>
            <a:ext cx="4362534" cy="2947495"/>
          </a:xfrm>
        </p:spPr>
        <p:txBody>
          <a:bodyPr>
            <a:normAutofit lnSpcReduction="10000"/>
          </a:bodyPr>
          <a:lstStyle/>
          <a:p>
            <a:r>
              <a:rPr lang="en-US" sz="1800" dirty="0" smtClean="0">
                <a:solidFill>
                  <a:schemeClr val="tx2"/>
                </a:solidFill>
                <a:sym typeface="Symbol" charset="0"/>
              </a:rPr>
              <a:t>After subtracting emission from inverse Compton Scattering (responsible the observed bubbles’ emission at high latitudes, and the synchrotron haze), we find the spectra shown </a:t>
            </a:r>
          </a:p>
          <a:p>
            <a:endParaRPr lang="en-US" sz="400" dirty="0" smtClean="0">
              <a:solidFill>
                <a:schemeClr val="tx2"/>
              </a:solidFill>
              <a:sym typeface="Symbol" charset="0"/>
            </a:endParaRPr>
          </a:p>
          <a:p>
            <a:r>
              <a:rPr lang="en-US" sz="1800" dirty="0" smtClean="0">
                <a:solidFill>
                  <a:schemeClr val="tx2"/>
                </a:solidFill>
                <a:sym typeface="Symbol" charset="0"/>
              </a:rPr>
              <a:t>This </a:t>
            </a:r>
            <a:r>
              <a:rPr lang="en-US" sz="1800" dirty="0">
                <a:solidFill>
                  <a:schemeClr val="tx2"/>
                </a:solidFill>
                <a:sym typeface="Symbol" charset="0"/>
              </a:rPr>
              <a:t>spectrum and </a:t>
            </a:r>
            <a:r>
              <a:rPr lang="en-US" sz="1800" dirty="0" smtClean="0">
                <a:solidFill>
                  <a:schemeClr val="tx2"/>
                </a:solidFill>
                <a:sym typeface="Symbol" charset="0"/>
              </a:rPr>
              <a:t>morphology </a:t>
            </a:r>
            <a:r>
              <a:rPr lang="en-US" sz="1800" dirty="0">
                <a:solidFill>
                  <a:schemeClr val="tx2"/>
                </a:solidFill>
                <a:sym typeface="Symbol" charset="0"/>
              </a:rPr>
              <a:t>is very similar to that observed </a:t>
            </a:r>
            <a:r>
              <a:rPr lang="en-US" sz="1800" dirty="0" smtClean="0">
                <a:solidFill>
                  <a:schemeClr val="tx2"/>
                </a:solidFill>
                <a:sym typeface="Symbol" charset="0"/>
              </a:rPr>
              <a:t>from  the </a:t>
            </a:r>
            <a:r>
              <a:rPr lang="en-US" sz="1800" dirty="0">
                <a:solidFill>
                  <a:schemeClr val="tx2"/>
                </a:solidFill>
                <a:sym typeface="Symbol" charset="0"/>
              </a:rPr>
              <a:t>Galactic </a:t>
            </a:r>
            <a:r>
              <a:rPr lang="en-US" sz="1800" dirty="0" smtClean="0">
                <a:solidFill>
                  <a:schemeClr val="tx2"/>
                </a:solidFill>
                <a:sym typeface="Symbol" charset="0"/>
              </a:rPr>
              <a:t>Center – and a direct comparison can be made!</a:t>
            </a:r>
          </a:p>
          <a:p>
            <a:endParaRPr lang="en-US" sz="1800" dirty="0">
              <a:solidFill>
                <a:schemeClr val="tx2"/>
              </a:solidFill>
              <a:sym typeface="Symbol" charset="0"/>
            </a:endParaRPr>
          </a:p>
          <a:p>
            <a:pPr marL="36576" indent="0">
              <a:buNone/>
            </a:pPr>
            <a:endParaRPr lang="en-US" sz="18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1900" dirty="0" smtClean="0">
              <a:solidFill>
                <a:schemeClr val="tx2"/>
              </a:solidFill>
              <a:sym typeface="Symbol" charset="0"/>
            </a:endParaRPr>
          </a:p>
          <a:p>
            <a:endParaRPr lang="en-US" sz="400" dirty="0">
              <a:solidFill>
                <a:schemeClr val="tx2"/>
              </a:solidFill>
              <a:sym typeface="Symbol" charset="0"/>
            </a:endParaRPr>
          </a:p>
          <a:p>
            <a:endParaRPr lang="en-US" sz="400" i="1" dirty="0" smtClean="0">
              <a:solidFill>
                <a:schemeClr val="tx2"/>
              </a:solidFill>
              <a:sym typeface="Symbol" charset="0"/>
            </a:endParaRPr>
          </a:p>
          <a:p>
            <a:endParaRPr lang="en-US" sz="1800" i="1"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72504" y="1797538"/>
            <a:ext cx="184666" cy="369332"/>
          </a:xfrm>
          <a:prstGeom prst="rect">
            <a:avLst/>
          </a:prstGeom>
          <a:noFill/>
        </p:spPr>
        <p:txBody>
          <a:bodyPr wrap="none" rtlCol="0">
            <a:spAutoFit/>
          </a:bodyPr>
          <a:lstStyle/>
          <a:p>
            <a:endParaRPr lang="en-US" dirty="0"/>
          </a:p>
        </p:txBody>
      </p:sp>
      <p:sp>
        <p:nvSpPr>
          <p:cNvPr id="15"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Tree>
    <p:extLst>
      <p:ext uri="{BB962C8B-B14F-4D97-AF65-F5344CB8AC3E}">
        <p14:creationId xmlns:p14="http://schemas.microsoft.com/office/powerpoint/2010/main" val="14431274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a:solidFill>
                  <a:schemeClr val="tx2"/>
                </a:solidFill>
              </a:rPr>
              <a:t>A </a:t>
            </a:r>
            <a:r>
              <a:rPr lang="en-US" sz="2000" dirty="0" err="1">
                <a:solidFill>
                  <a:schemeClr val="tx2"/>
                </a:solidFill>
              </a:rPr>
              <a:t>GeV-TeV</a:t>
            </a:r>
            <a:r>
              <a:rPr lang="en-US" sz="2000" dirty="0">
                <a:solidFill>
                  <a:schemeClr val="tx2"/>
                </a:solidFill>
              </a:rPr>
              <a:t> particle moving a typical                     halo velocities (~300 km/s) striking a                 nucleus imparts a recoil of ~1-100 </a:t>
            </a:r>
            <a:r>
              <a:rPr lang="en-US" sz="2000" dirty="0" err="1">
                <a:solidFill>
                  <a:schemeClr val="tx2"/>
                </a:solidFill>
              </a:rPr>
              <a:t>keV</a:t>
            </a:r>
            <a:endParaRPr lang="en-US" sz="2000" dirty="0">
              <a:solidFill>
                <a:schemeClr val="tx2"/>
              </a:solidFill>
            </a:endParaRPr>
          </a:p>
          <a:p>
            <a:r>
              <a:rPr lang="en-US" sz="2000" dirty="0">
                <a:solidFill>
                  <a:schemeClr val="tx2"/>
                </a:solidFill>
              </a:rPr>
              <a:t>Numerous technologies have been           developed and deployed in an effort                        to observe these collisions			          – scintillation, ionization, phonons</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6" name="Picture 5"/>
          <p:cNvPicPr>
            <a:picLocks noChangeAspect="1"/>
          </p:cNvPicPr>
          <p:nvPr/>
        </p:nvPicPr>
        <p:blipFill>
          <a:blip r:embed="rId2"/>
          <a:stretch>
            <a:fillRect/>
          </a:stretch>
        </p:blipFill>
        <p:spPr>
          <a:xfrm>
            <a:off x="5723398" y="961106"/>
            <a:ext cx="3137708" cy="307995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43115109"/>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29037"/>
            <a:ext cx="8540262" cy="1143000"/>
          </a:xfrm>
        </p:spPr>
        <p:txBody>
          <a:bodyPr>
            <a:noAutofit/>
          </a:bodyPr>
          <a:lstStyle/>
          <a:p>
            <a:pPr algn="ctr"/>
            <a:r>
              <a:rPr lang="en-US" sz="3600" dirty="0" smtClean="0">
                <a:solidFill>
                  <a:schemeClr val="tx2"/>
                </a:solidFill>
              </a:rPr>
              <a:t>The </a:t>
            </a:r>
            <a:r>
              <a:rPr lang="en-US" sz="3600" dirty="0">
                <a:solidFill>
                  <a:schemeClr val="tx2"/>
                </a:solidFill>
              </a:rPr>
              <a:t>Non-Inverse Compton Component</a:t>
            </a:r>
          </a:p>
        </p:txBody>
      </p:sp>
      <p:sp>
        <p:nvSpPr>
          <p:cNvPr id="3" name="Content Placeholder 2"/>
          <p:cNvSpPr>
            <a:spLocks noGrp="1"/>
          </p:cNvSpPr>
          <p:nvPr>
            <p:ph idx="1"/>
          </p:nvPr>
        </p:nvSpPr>
        <p:spPr>
          <a:xfrm>
            <a:off x="-37913" y="900809"/>
            <a:ext cx="4362534" cy="5957191"/>
          </a:xfrm>
        </p:spPr>
        <p:txBody>
          <a:bodyPr>
            <a:normAutofit lnSpcReduction="10000"/>
          </a:bodyPr>
          <a:lstStyle/>
          <a:p>
            <a:r>
              <a:rPr lang="en-US" sz="1800" dirty="0" smtClean="0">
                <a:solidFill>
                  <a:schemeClr val="tx2"/>
                </a:solidFill>
                <a:sym typeface="Symbol" charset="0"/>
              </a:rPr>
              <a:t>After subtracting emission from inverse Compton Scattering (responsible the observed bubbles’ emission at high latitudes, and the synchrotron haze), we find the spectra shown </a:t>
            </a:r>
          </a:p>
          <a:p>
            <a:endParaRPr lang="en-US" sz="400" dirty="0" smtClean="0">
              <a:solidFill>
                <a:schemeClr val="tx2"/>
              </a:solidFill>
              <a:sym typeface="Symbol" charset="0"/>
            </a:endParaRPr>
          </a:p>
          <a:p>
            <a:r>
              <a:rPr lang="en-US" sz="1800" dirty="0" smtClean="0">
                <a:solidFill>
                  <a:schemeClr val="tx2"/>
                </a:solidFill>
                <a:sym typeface="Symbol" charset="0"/>
              </a:rPr>
              <a:t>This </a:t>
            </a:r>
            <a:r>
              <a:rPr lang="en-US" sz="1800" dirty="0">
                <a:solidFill>
                  <a:schemeClr val="tx2"/>
                </a:solidFill>
                <a:sym typeface="Symbol" charset="0"/>
              </a:rPr>
              <a:t>spectrum and </a:t>
            </a:r>
            <a:r>
              <a:rPr lang="en-US" sz="1800" dirty="0" smtClean="0">
                <a:solidFill>
                  <a:schemeClr val="tx2"/>
                </a:solidFill>
                <a:sym typeface="Symbol" charset="0"/>
              </a:rPr>
              <a:t>morphology is </a:t>
            </a:r>
            <a:r>
              <a:rPr lang="en-US" sz="1800" dirty="0">
                <a:solidFill>
                  <a:schemeClr val="tx2"/>
                </a:solidFill>
                <a:sym typeface="Symbol" charset="0"/>
              </a:rPr>
              <a:t>very similar to that observed </a:t>
            </a:r>
            <a:r>
              <a:rPr lang="en-US" sz="1800" dirty="0" smtClean="0">
                <a:solidFill>
                  <a:schemeClr val="tx2"/>
                </a:solidFill>
                <a:sym typeface="Symbol" charset="0"/>
              </a:rPr>
              <a:t>from  the </a:t>
            </a:r>
            <a:r>
              <a:rPr lang="en-US" sz="1800" dirty="0">
                <a:solidFill>
                  <a:schemeClr val="tx2"/>
                </a:solidFill>
                <a:sym typeface="Symbol" charset="0"/>
              </a:rPr>
              <a:t>Galactic </a:t>
            </a:r>
            <a:r>
              <a:rPr lang="en-US" sz="1800" dirty="0" smtClean="0">
                <a:solidFill>
                  <a:schemeClr val="tx2"/>
                </a:solidFill>
                <a:sym typeface="Symbol" charset="0"/>
              </a:rPr>
              <a:t>Center</a:t>
            </a:r>
          </a:p>
          <a:p>
            <a:endParaRPr lang="en-US" sz="400" dirty="0">
              <a:solidFill>
                <a:schemeClr val="tx2"/>
              </a:solidFill>
              <a:sym typeface="Symbol" charset="0"/>
            </a:endParaRPr>
          </a:p>
          <a:p>
            <a:r>
              <a:rPr lang="en-US" sz="1800" dirty="0">
                <a:solidFill>
                  <a:schemeClr val="tx2"/>
                </a:solidFill>
                <a:sym typeface="Symbol" charset="0"/>
              </a:rPr>
              <a:t>The dotted </a:t>
            </a:r>
            <a:r>
              <a:rPr lang="en-US" sz="1800" dirty="0" smtClean="0">
                <a:solidFill>
                  <a:schemeClr val="tx2"/>
                </a:solidFill>
                <a:sym typeface="Symbol" charset="0"/>
              </a:rPr>
              <a:t>lines is </a:t>
            </a:r>
            <a:r>
              <a:rPr lang="en-US" sz="1800" dirty="0">
                <a:solidFill>
                  <a:schemeClr val="tx2"/>
                </a:solidFill>
                <a:sym typeface="Symbol" charset="0"/>
              </a:rPr>
              <a:t>the </a:t>
            </a:r>
            <a:r>
              <a:rPr lang="en-US" sz="1800" dirty="0" smtClean="0">
                <a:solidFill>
                  <a:schemeClr val="tx2"/>
                </a:solidFill>
                <a:sym typeface="Symbol" charset="0"/>
              </a:rPr>
              <a:t>prediction </a:t>
            </a:r>
            <a:r>
              <a:rPr lang="en-US" sz="1800" dirty="0">
                <a:solidFill>
                  <a:schemeClr val="tx2"/>
                </a:solidFill>
                <a:sym typeface="Symbol" charset="0"/>
              </a:rPr>
              <a:t>for a 10 </a:t>
            </a:r>
            <a:r>
              <a:rPr lang="en-US" sz="1800" dirty="0" err="1">
                <a:solidFill>
                  <a:schemeClr val="tx2"/>
                </a:solidFill>
                <a:sym typeface="Symbol" charset="0"/>
              </a:rPr>
              <a:t>GeV</a:t>
            </a:r>
            <a:r>
              <a:rPr lang="en-US" sz="1800" dirty="0">
                <a:solidFill>
                  <a:schemeClr val="tx2"/>
                </a:solidFill>
                <a:sym typeface="Symbol" charset="0"/>
              </a:rPr>
              <a:t> WIMP annihilating to </a:t>
            </a:r>
            <a:r>
              <a:rPr lang="en-US" sz="1800" dirty="0" smtClean="0">
                <a:solidFill>
                  <a:schemeClr val="tx2"/>
                </a:solidFill>
                <a:sym typeface="Symbol" charset="0"/>
              </a:rPr>
              <a:t></a:t>
            </a:r>
            <a:r>
              <a:rPr lang="en-US" sz="1800" baseline="30000" dirty="0">
                <a:solidFill>
                  <a:schemeClr val="tx2"/>
                </a:solidFill>
                <a:sym typeface="Symbol" charset="0"/>
              </a:rPr>
              <a:t>+</a:t>
            </a:r>
            <a:r>
              <a:rPr lang="en-US" sz="1800" dirty="0">
                <a:solidFill>
                  <a:schemeClr val="tx2"/>
                </a:solidFill>
                <a:sym typeface="Symbol" charset="0"/>
              </a:rPr>
              <a:t></a:t>
            </a:r>
            <a:r>
              <a:rPr lang="en-US" sz="1800" baseline="30000" dirty="0">
                <a:solidFill>
                  <a:schemeClr val="tx2"/>
                </a:solidFill>
                <a:sym typeface="Symbol" charset="0"/>
              </a:rPr>
              <a:t>-</a:t>
            </a:r>
            <a:r>
              <a:rPr lang="en-US" sz="1800" dirty="0">
                <a:solidFill>
                  <a:schemeClr val="tx2"/>
                </a:solidFill>
                <a:sym typeface="Symbol" charset="0"/>
              </a:rPr>
              <a:t>, </a:t>
            </a:r>
            <a:r>
              <a:rPr lang="en-US" sz="1800" dirty="0" smtClean="0">
                <a:solidFill>
                  <a:schemeClr val="tx2"/>
                </a:solidFill>
                <a:sym typeface="Symbol" charset="0"/>
              </a:rPr>
              <a:t>with an </a:t>
            </a:r>
            <a:r>
              <a:rPr lang="en-US" sz="1800" dirty="0">
                <a:solidFill>
                  <a:schemeClr val="tx2"/>
                </a:solidFill>
                <a:sym typeface="Symbol" charset="0"/>
              </a:rPr>
              <a:t>NFW-like </a:t>
            </a:r>
            <a:r>
              <a:rPr lang="en-US" sz="1800" dirty="0" smtClean="0">
                <a:solidFill>
                  <a:schemeClr val="tx2"/>
                </a:solidFill>
                <a:sym typeface="Symbol" charset="0"/>
              </a:rPr>
              <a:t>profile of </a:t>
            </a:r>
            <a:r>
              <a:rPr lang="en-US" sz="1800" dirty="0">
                <a:solidFill>
                  <a:schemeClr val="tx2"/>
                </a:solidFill>
                <a:sym typeface="Symbol" charset="0"/>
              </a:rPr>
              <a:t>inner slope </a:t>
            </a:r>
            <a:r>
              <a:rPr lang="en-US" sz="1800" dirty="0" smtClean="0">
                <a:solidFill>
                  <a:schemeClr val="tx2"/>
                </a:solidFill>
                <a:sym typeface="Symbol" charset="0"/>
              </a:rPr>
              <a:t>1.2, chosen to provide </a:t>
            </a:r>
            <a:r>
              <a:rPr lang="en-US" sz="1800" dirty="0">
                <a:solidFill>
                  <a:schemeClr val="tx2"/>
                </a:solidFill>
                <a:sym typeface="Symbol" charset="0"/>
              </a:rPr>
              <a:t>a good </a:t>
            </a:r>
            <a:r>
              <a:rPr lang="en-US" sz="1800" dirty="0" smtClean="0">
                <a:solidFill>
                  <a:schemeClr val="tx2"/>
                </a:solidFill>
                <a:sym typeface="Symbol" charset="0"/>
              </a:rPr>
              <a:t>fit to the </a:t>
            </a:r>
            <a:r>
              <a:rPr lang="en-US" sz="1800" dirty="0">
                <a:solidFill>
                  <a:schemeClr val="tx2"/>
                </a:solidFill>
                <a:sym typeface="Symbol" charset="0"/>
              </a:rPr>
              <a:t>Galactic </a:t>
            </a:r>
            <a:r>
              <a:rPr lang="en-US" sz="1800" dirty="0" smtClean="0">
                <a:solidFill>
                  <a:schemeClr val="tx2"/>
                </a:solidFill>
                <a:sym typeface="Symbol" charset="0"/>
              </a:rPr>
              <a:t>Center        </a:t>
            </a:r>
            <a:r>
              <a:rPr lang="en-US" sz="1700" dirty="0" smtClean="0">
                <a:solidFill>
                  <a:schemeClr val="tx2"/>
                </a:solidFill>
                <a:sym typeface="Symbol" charset="0"/>
              </a:rPr>
              <a:t>(Hooper</a:t>
            </a:r>
            <a:r>
              <a:rPr lang="en-US" sz="1700" dirty="0">
                <a:solidFill>
                  <a:schemeClr val="tx2"/>
                </a:solidFill>
                <a:sym typeface="Symbol" charset="0"/>
              </a:rPr>
              <a:t>/</a:t>
            </a:r>
            <a:r>
              <a:rPr lang="en-US" sz="1700" dirty="0" smtClean="0">
                <a:solidFill>
                  <a:schemeClr val="tx2"/>
                </a:solidFill>
                <a:sym typeface="Symbol" charset="0"/>
              </a:rPr>
              <a:t>Linden, </a:t>
            </a:r>
            <a:r>
              <a:rPr lang="en-US" sz="1700" dirty="0" err="1">
                <a:solidFill>
                  <a:schemeClr val="tx2"/>
                </a:solidFill>
                <a:sym typeface="Symbol" charset="0"/>
              </a:rPr>
              <a:t>Abazajian</a:t>
            </a:r>
            <a:r>
              <a:rPr lang="en-US" sz="1700" dirty="0">
                <a:solidFill>
                  <a:schemeClr val="tx2"/>
                </a:solidFill>
                <a:sym typeface="Symbol" charset="0"/>
              </a:rPr>
              <a:t>/</a:t>
            </a:r>
            <a:r>
              <a:rPr lang="en-US" sz="1700" dirty="0" err="1">
                <a:solidFill>
                  <a:schemeClr val="tx2"/>
                </a:solidFill>
                <a:sym typeface="Symbol" charset="0"/>
              </a:rPr>
              <a:t>Kaplinghat</a:t>
            </a:r>
            <a:r>
              <a:rPr lang="en-US" sz="1700" dirty="0" smtClean="0">
                <a:solidFill>
                  <a:schemeClr val="tx2"/>
                </a:solidFill>
                <a:sym typeface="Symbol" charset="0"/>
              </a:rPr>
              <a:t>) </a:t>
            </a:r>
            <a:r>
              <a:rPr lang="en-US" sz="1800" dirty="0" smtClean="0">
                <a:solidFill>
                  <a:schemeClr val="tx2"/>
                </a:solidFill>
                <a:sym typeface="Symbol" charset="0"/>
              </a:rPr>
              <a:t>– </a:t>
            </a:r>
            <a:r>
              <a:rPr lang="en-US" sz="1800" i="1" dirty="0" smtClean="0">
                <a:solidFill>
                  <a:schemeClr val="tx2"/>
                </a:solidFill>
                <a:sym typeface="Symbol" charset="0"/>
              </a:rPr>
              <a:t>No free parameters!</a:t>
            </a:r>
          </a:p>
          <a:p>
            <a:endParaRPr lang="en-US" sz="400" i="1" dirty="0" smtClean="0">
              <a:solidFill>
                <a:schemeClr val="tx2"/>
              </a:solidFill>
              <a:sym typeface="Symbol" charset="0"/>
            </a:endParaRPr>
          </a:p>
          <a:p>
            <a:r>
              <a:rPr lang="en-US" sz="1800" dirty="0">
                <a:solidFill>
                  <a:schemeClr val="tx2"/>
                </a:solidFill>
                <a:sym typeface="Symbol" charset="0"/>
              </a:rPr>
              <a:t>Key Point: </a:t>
            </a:r>
            <a:r>
              <a:rPr lang="en-US" sz="1800" i="1" dirty="0">
                <a:solidFill>
                  <a:schemeClr val="tx2"/>
                </a:solidFill>
                <a:sym typeface="Symbol" charset="0"/>
              </a:rPr>
              <a:t>The signal previously observed from the Galactic Center  is not confined to the inner few hundred parsecs, but extends </a:t>
            </a:r>
            <a:r>
              <a:rPr lang="en-US" sz="1800" i="1" dirty="0" smtClean="0">
                <a:solidFill>
                  <a:schemeClr val="tx2"/>
                </a:solidFill>
                <a:sym typeface="Symbol" charset="0"/>
              </a:rPr>
              <a:t>out to </a:t>
            </a:r>
            <a:r>
              <a:rPr lang="en-US" sz="1800" i="1" dirty="0">
                <a:solidFill>
                  <a:schemeClr val="tx2"/>
                </a:solidFill>
                <a:sym typeface="Symbol" charset="0"/>
              </a:rPr>
              <a:t>at least ~3-4 </a:t>
            </a:r>
            <a:r>
              <a:rPr lang="en-US" sz="1800" i="1" dirty="0" err="1">
                <a:solidFill>
                  <a:schemeClr val="tx2"/>
                </a:solidFill>
                <a:sym typeface="Symbol" charset="0"/>
              </a:rPr>
              <a:t>kpc</a:t>
            </a:r>
            <a:r>
              <a:rPr lang="en-US" sz="1800" i="1" dirty="0">
                <a:solidFill>
                  <a:schemeClr val="tx2"/>
                </a:solidFill>
                <a:sym typeface="Symbol" charset="0"/>
              </a:rPr>
              <a:t> from the Inner </a:t>
            </a:r>
            <a:r>
              <a:rPr lang="en-US" sz="1800" i="1" dirty="0" smtClean="0">
                <a:solidFill>
                  <a:schemeClr val="tx2"/>
                </a:solidFill>
                <a:sym typeface="Symbol" charset="0"/>
              </a:rPr>
              <a:t>Galaxy</a:t>
            </a:r>
            <a:endParaRPr lang="en-US" sz="1800" i="1"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37368" y="1797538"/>
            <a:ext cx="184666" cy="369332"/>
          </a:xfrm>
          <a:prstGeom prst="rect">
            <a:avLst/>
          </a:prstGeom>
          <a:noFill/>
        </p:spPr>
        <p:txBody>
          <a:bodyPr wrap="none" rtlCol="0">
            <a:spAutoFit/>
          </a:bodyPr>
          <a:lstStyle/>
          <a:p>
            <a:endParaRPr lang="en-US" dirty="0"/>
          </a:p>
        </p:txBody>
      </p:sp>
      <p:sp>
        <p:nvSpPr>
          <p:cNvPr id="14"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
        <p:nvSpPr>
          <p:cNvPr id="15" name="Rectangle 14"/>
          <p:cNvSpPr/>
          <p:nvPr/>
        </p:nvSpPr>
        <p:spPr>
          <a:xfrm>
            <a:off x="4323737" y="1270267"/>
            <a:ext cx="4721593" cy="51892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15" descr="bubblesspec-subIC-40-50-withlin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923" y="1357340"/>
            <a:ext cx="2253183" cy="1710133"/>
          </a:xfrm>
          <a:prstGeom prst="rect">
            <a:avLst/>
          </a:prstGeom>
        </p:spPr>
      </p:pic>
      <p:pic>
        <p:nvPicPr>
          <p:cNvPr id="17" name="Picture 16" descr="bubblesspec-subIC-30-40-withlin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322" y="1366817"/>
            <a:ext cx="2249530" cy="1688337"/>
          </a:xfrm>
          <a:prstGeom prst="rect">
            <a:avLst/>
          </a:prstGeom>
        </p:spPr>
      </p:pic>
      <p:pic>
        <p:nvPicPr>
          <p:cNvPr id="18" name="Picture 17" descr="bubblesspec-subIC-20-30-withlin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879" y="3045677"/>
            <a:ext cx="2224749" cy="1677988"/>
          </a:xfrm>
          <a:prstGeom prst="rect">
            <a:avLst/>
          </a:prstGeom>
        </p:spPr>
      </p:pic>
      <p:pic>
        <p:nvPicPr>
          <p:cNvPr id="19" name="Picture 18" descr="bubblesspec-subIC-10-20-withlin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6322" y="3055155"/>
            <a:ext cx="2221315" cy="1675398"/>
          </a:xfrm>
          <a:prstGeom prst="rect">
            <a:avLst/>
          </a:prstGeom>
        </p:spPr>
      </p:pic>
      <p:pic>
        <p:nvPicPr>
          <p:cNvPr id="20" name="Picture 19" descr="bubblesspec-subIC-1-10-withline.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2368" y="4714188"/>
            <a:ext cx="2249517" cy="1700272"/>
          </a:xfrm>
          <a:prstGeom prst="rect">
            <a:avLst/>
          </a:prstGeom>
        </p:spPr>
      </p:pic>
    </p:spTree>
    <p:extLst>
      <p:ext uri="{BB962C8B-B14F-4D97-AF65-F5344CB8AC3E}">
        <p14:creationId xmlns:p14="http://schemas.microsoft.com/office/powerpoint/2010/main" val="3089435049"/>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87924" y="1018036"/>
            <a:ext cx="8645769" cy="5839963"/>
          </a:xfrm>
        </p:spPr>
        <p:txBody>
          <a:bodyPr>
            <a:normAutofit/>
          </a:bodyPr>
          <a:lstStyle/>
          <a:p>
            <a:r>
              <a:rPr lang="en-US" sz="1900" dirty="0" smtClean="0">
                <a:solidFill>
                  <a:schemeClr val="tx2"/>
                </a:solidFill>
                <a:sym typeface="Symbol" charset="0"/>
              </a:rPr>
              <a:t>Our rather long paper (26 pages, including 20 figures and 5 appendices) includes many cross-checks and tests of our results; we are confident this signal is present, and that its spectrum and morphology are broadly similar to those described in our paper </a:t>
            </a:r>
            <a:r>
              <a:rPr lang="en-US" sz="1700" dirty="0" smtClean="0">
                <a:solidFill>
                  <a:schemeClr val="tx2"/>
                </a:solidFill>
                <a:sym typeface="Symbol" charset="0"/>
              </a:rPr>
              <a:t>(although in some details we are less confident, such as in the spectrum from regions within ~5° the plane)</a:t>
            </a:r>
          </a:p>
          <a:p>
            <a:pPr marL="36576" indent="0">
              <a:buNone/>
            </a:pPr>
            <a:endParaRPr lang="en-US" sz="1200" dirty="0">
              <a:solidFill>
                <a:schemeClr val="tx2"/>
              </a:solidFill>
              <a:sym typeface="Symbol" charset="0"/>
            </a:endParaRPr>
          </a:p>
          <a:p>
            <a:r>
              <a:rPr lang="en-US" sz="1900" dirty="0" smtClean="0">
                <a:solidFill>
                  <a:schemeClr val="tx2"/>
                </a:solidFill>
                <a:sym typeface="Symbol" charset="0"/>
              </a:rPr>
              <a:t>Although I direct you to our paper (or invite you to talk with me) if you are interested in these cross-checks, I’ll describe here some of the key tests we have performed </a:t>
            </a:r>
          </a:p>
          <a:p>
            <a:pPr marL="36576" indent="0">
              <a:buNone/>
            </a:pPr>
            <a:endParaRPr lang="en-US" sz="1900" dirty="0">
              <a:solidFill>
                <a:schemeClr val="tx2"/>
              </a:solidFill>
              <a:sym typeface="Symbol" charset="0"/>
            </a:endParaRPr>
          </a:p>
          <a:p>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8"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Tree>
    <p:extLst>
      <p:ext uri="{BB962C8B-B14F-4D97-AF65-F5344CB8AC3E}">
        <p14:creationId xmlns:p14="http://schemas.microsoft.com/office/powerpoint/2010/main" val="2562528298"/>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Testing the quality of our template model</a:t>
            </a:r>
            <a:endParaRPr lang="en-US" sz="2100" dirty="0">
              <a:solidFill>
                <a:schemeClr val="tx2"/>
              </a:solidFill>
              <a:sym typeface="Symbol" charset="0"/>
            </a:endParaRPr>
          </a:p>
          <a:p>
            <a:r>
              <a:rPr lang="en-US" sz="1800" dirty="0" smtClean="0">
                <a:solidFill>
                  <a:schemeClr val="tx2"/>
                </a:solidFill>
                <a:sym typeface="Symbol" charset="0"/>
              </a:rPr>
              <a:t>The main weakness of the template method is that it only produces reliable results when the templates collectively describe the data reasonably well</a:t>
            </a:r>
          </a:p>
          <a:p>
            <a:r>
              <a:rPr lang="en-US" sz="1800" dirty="0" smtClean="0">
                <a:solidFill>
                  <a:schemeClr val="tx2"/>
                </a:solidFill>
                <a:sym typeface="Symbol" charset="0"/>
              </a:rPr>
              <a:t>Because we are using crude, large scale templates, no sum of these templates should be expected to provide a formal fit to the Fermi data set that is “good”</a:t>
            </a: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8" name="TextBox 2"/>
          <p:cNvSpPr txBox="1">
            <a:spLocks noChangeArrowheads="1"/>
          </p:cNvSpPr>
          <p:nvPr/>
        </p:nvSpPr>
        <p:spPr bwMode="auto">
          <a:xfrm>
            <a:off x="3685178" y="6477438"/>
            <a:ext cx="543986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Phys. Dark Univ., arXiv:1302.6589</a:t>
            </a:r>
            <a:endParaRPr lang="en-US" sz="1700" dirty="0"/>
          </a:p>
        </p:txBody>
      </p:sp>
    </p:spTree>
    <p:extLst>
      <p:ext uri="{BB962C8B-B14F-4D97-AF65-F5344CB8AC3E}">
        <p14:creationId xmlns:p14="http://schemas.microsoft.com/office/powerpoint/2010/main" val="2595803690"/>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Testing the quality of our template model</a:t>
            </a:r>
            <a:endParaRPr lang="en-US" sz="2100" dirty="0">
              <a:solidFill>
                <a:schemeClr val="tx2"/>
              </a:solidFill>
              <a:sym typeface="Symbol" charset="0"/>
            </a:endParaRPr>
          </a:p>
          <a:p>
            <a:r>
              <a:rPr lang="en-US" sz="1800" dirty="0" smtClean="0">
                <a:solidFill>
                  <a:schemeClr val="tx2"/>
                </a:solidFill>
                <a:sym typeface="Symbol" charset="0"/>
              </a:rPr>
              <a:t>The main weakness of the template method is that it only produces reliable results when the templates collectively describe the data reasonably well</a:t>
            </a:r>
          </a:p>
          <a:p>
            <a:r>
              <a:rPr lang="en-US" sz="1800" dirty="0" smtClean="0">
                <a:solidFill>
                  <a:schemeClr val="tx2"/>
                </a:solidFill>
                <a:sym typeface="Symbol" charset="0"/>
              </a:rPr>
              <a:t>Because we are using crude, large scale templates, no sum of these templates should be expected to provide a formal fit to the Fermi data set that is “good”</a:t>
            </a:r>
          </a:p>
          <a:p>
            <a:endParaRPr lang="en-US" sz="1200" dirty="0" smtClean="0">
              <a:solidFill>
                <a:schemeClr val="tx2"/>
              </a:solidFill>
              <a:sym typeface="Symbol" charset="0"/>
            </a:endParaRPr>
          </a:p>
          <a:p>
            <a:pPr marL="448056" lvl="1" indent="0">
              <a:buNone/>
            </a:pPr>
            <a:r>
              <a:rPr lang="en-US" sz="1800" dirty="0" smtClean="0">
                <a:solidFill>
                  <a:schemeClr val="tx2"/>
                </a:solidFill>
                <a:sym typeface="Symbol" charset="0"/>
              </a:rPr>
              <a:t>In order for us to be confident that a signal identified using this technique is real, two criteria must be met:</a:t>
            </a:r>
            <a:br>
              <a:rPr lang="en-US" sz="1800" dirty="0" smtClean="0">
                <a:solidFill>
                  <a:schemeClr val="tx2"/>
                </a:solidFill>
                <a:sym typeface="Symbol" charset="0"/>
              </a:rPr>
            </a:br>
            <a:endParaRPr lang="en-US" sz="400" dirty="0" smtClean="0">
              <a:solidFill>
                <a:schemeClr val="tx2"/>
              </a:solidFill>
              <a:sym typeface="Symbol" charset="0"/>
            </a:endParaRPr>
          </a:p>
          <a:p>
            <a:pPr marL="448056" lvl="1" indent="0">
              <a:buNone/>
            </a:pPr>
            <a:r>
              <a:rPr lang="en-US" sz="1800" b="1" dirty="0" smtClean="0">
                <a:solidFill>
                  <a:schemeClr val="tx2"/>
                </a:solidFill>
                <a:sym typeface="Symbol" charset="0"/>
              </a:rPr>
              <a:t>1) The quality of the fit must significantly 			             improve when additional templates are added</a:t>
            </a:r>
            <a:r>
              <a:rPr lang="en-US" sz="1800" b="1" dirty="0">
                <a:solidFill>
                  <a:schemeClr val="tx2"/>
                </a:solidFill>
                <a:sym typeface="Symbol" charset="0"/>
              </a:rPr>
              <a:t> </a:t>
            </a:r>
            <a:r>
              <a:rPr lang="en-US" sz="1800" dirty="0" smtClean="0">
                <a:solidFill>
                  <a:schemeClr val="tx2"/>
                </a:solidFill>
                <a:sym typeface="Symbol" charset="0"/>
              </a:rPr>
              <a:t>				</a:t>
            </a:r>
            <a:r>
              <a:rPr lang="en-US" sz="1800" dirty="0">
                <a:solidFill>
                  <a:schemeClr val="tx2"/>
                </a:solidFill>
                <a:sym typeface="Symbol" charset="0"/>
              </a:rPr>
              <a:t> </a:t>
            </a:r>
            <a:r>
              <a:rPr lang="en-US" sz="1800" dirty="0" smtClean="0">
                <a:solidFill>
                  <a:schemeClr val="tx2"/>
                </a:solidFill>
                <a:sym typeface="Symbol" charset="0"/>
              </a:rPr>
              <a:t>      For example, when we replace the model with 			 	      only one bubble template with a model with five 			                bubble (latitude-divided) templates, the formal fit 			              improves by 16σ</a:t>
            </a:r>
            <a:endParaRPr lang="en-US" sz="1500" dirty="0">
              <a:solidFill>
                <a:schemeClr val="tx2"/>
              </a:solidFill>
              <a:sym typeface="Symbol" charset="0"/>
            </a:endParaRP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8" name="Rectangle 17"/>
          <p:cNvSpPr/>
          <p:nvPr/>
        </p:nvSpPr>
        <p:spPr>
          <a:xfrm>
            <a:off x="5645433" y="3652303"/>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a:stretch>
            <a:fillRect/>
          </a:stretch>
        </p:blipFill>
        <p:spPr>
          <a:xfrm>
            <a:off x="5645433" y="3691380"/>
            <a:ext cx="3370389" cy="3063990"/>
          </a:xfrm>
          <a:prstGeom prst="rect">
            <a:avLst/>
          </a:prstGeom>
        </p:spPr>
      </p:pic>
      <p:sp>
        <p:nvSpPr>
          <p:cNvPr id="20" name="Rectangle 19"/>
          <p:cNvSpPr/>
          <p:nvPr/>
        </p:nvSpPr>
        <p:spPr>
          <a:xfrm>
            <a:off x="7218277" y="5034653"/>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94506" y="5011211"/>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948587" y="5009188"/>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116763" y="4817231"/>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7164091" y="5143284"/>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042187" y="5082708"/>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8028939" y="4793567"/>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300410"/>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Testing the quality of our template model</a:t>
            </a:r>
            <a:endParaRPr lang="en-US" sz="2100" dirty="0">
              <a:solidFill>
                <a:schemeClr val="tx2"/>
              </a:solidFill>
              <a:sym typeface="Symbol" charset="0"/>
            </a:endParaRPr>
          </a:p>
          <a:p>
            <a:r>
              <a:rPr lang="en-US" sz="1800" dirty="0" smtClean="0">
                <a:solidFill>
                  <a:schemeClr val="tx2"/>
                </a:solidFill>
                <a:sym typeface="Symbol" charset="0"/>
              </a:rPr>
              <a:t>The main weakness of the template method is that it only produces reliable results when the templates collectively describe the data reasonably well</a:t>
            </a:r>
          </a:p>
          <a:p>
            <a:r>
              <a:rPr lang="en-US" sz="1800" dirty="0" smtClean="0">
                <a:solidFill>
                  <a:schemeClr val="tx2"/>
                </a:solidFill>
                <a:sym typeface="Symbol" charset="0"/>
              </a:rPr>
              <a:t>Because we are using crude, large scale templates, no sum of these templates should be expected to provide a formal fit to the Fermi data set that is “good”</a:t>
            </a:r>
          </a:p>
          <a:p>
            <a:endParaRPr lang="en-US" sz="1200" dirty="0" smtClean="0">
              <a:solidFill>
                <a:schemeClr val="tx2"/>
              </a:solidFill>
              <a:sym typeface="Symbol" charset="0"/>
            </a:endParaRPr>
          </a:p>
          <a:p>
            <a:pPr marL="448056" lvl="1" indent="0">
              <a:buNone/>
            </a:pPr>
            <a:r>
              <a:rPr lang="en-US" sz="1800" dirty="0" smtClean="0">
                <a:solidFill>
                  <a:schemeClr val="tx2"/>
                </a:solidFill>
                <a:sym typeface="Symbol" charset="0"/>
              </a:rPr>
              <a:t>In order for us to be confident that a signal identified using this technique is real, two criteria must be met:</a:t>
            </a:r>
            <a:br>
              <a:rPr lang="en-US" sz="1800" dirty="0" smtClean="0">
                <a:solidFill>
                  <a:schemeClr val="tx2"/>
                </a:solidFill>
                <a:sym typeface="Symbol" charset="0"/>
              </a:rPr>
            </a:br>
            <a:endParaRPr lang="en-US" sz="400" dirty="0" smtClean="0">
              <a:solidFill>
                <a:schemeClr val="tx2"/>
              </a:solidFill>
              <a:sym typeface="Symbol" charset="0"/>
            </a:endParaRPr>
          </a:p>
          <a:p>
            <a:pPr marL="448056" lvl="1" indent="0">
              <a:buNone/>
            </a:pPr>
            <a:r>
              <a:rPr lang="en-US" sz="1800" b="1" dirty="0" smtClean="0">
                <a:solidFill>
                  <a:schemeClr val="tx2"/>
                </a:solidFill>
                <a:sym typeface="Symbol" charset="0"/>
              </a:rPr>
              <a:t>1) The quality of the fit must significantly 			            improve when additional templates are added</a:t>
            </a:r>
            <a:r>
              <a:rPr lang="en-US" sz="1800" b="1" dirty="0">
                <a:solidFill>
                  <a:schemeClr val="tx2"/>
                </a:solidFill>
                <a:sym typeface="Symbol" charset="0"/>
              </a:rPr>
              <a:t> </a:t>
            </a:r>
            <a:r>
              <a:rPr lang="en-US" sz="1800" dirty="0" smtClean="0">
                <a:solidFill>
                  <a:schemeClr val="tx2"/>
                </a:solidFill>
                <a:sym typeface="Symbol" charset="0"/>
              </a:rPr>
              <a:t>				</a:t>
            </a:r>
            <a:r>
              <a:rPr lang="en-US" sz="1800" dirty="0">
                <a:solidFill>
                  <a:schemeClr val="tx2"/>
                </a:solidFill>
                <a:sym typeface="Symbol" charset="0"/>
              </a:rPr>
              <a:t> </a:t>
            </a:r>
            <a:r>
              <a:rPr lang="en-US" sz="1800" dirty="0" smtClean="0">
                <a:solidFill>
                  <a:schemeClr val="tx2"/>
                </a:solidFill>
                <a:sym typeface="Symbol" charset="0"/>
              </a:rPr>
              <a:t>     For example, when we replace the model with 			 	      only one bubble template with a model with five 			                bubble (latitude-divided) templates, the formal fit 			              improves by 16σ</a:t>
            </a:r>
          </a:p>
          <a:p>
            <a:pPr marL="448056" lvl="1" indent="0">
              <a:buNone/>
            </a:pPr>
            <a:endParaRPr lang="en-US" sz="800" dirty="0">
              <a:solidFill>
                <a:schemeClr val="tx2"/>
              </a:solidFill>
              <a:sym typeface="Symbol" charset="0"/>
            </a:endParaRPr>
          </a:p>
          <a:p>
            <a:pPr marL="448056" lvl="1" indent="0">
              <a:buNone/>
            </a:pPr>
            <a:r>
              <a:rPr lang="en-US" sz="1800" b="1" dirty="0">
                <a:solidFill>
                  <a:schemeClr val="tx2"/>
                </a:solidFill>
                <a:sym typeface="Symbol" charset="0"/>
              </a:rPr>
              <a:t>2) The residuals maps (data-model) must </a:t>
            </a:r>
            <a:r>
              <a:rPr lang="en-US" sz="1800" b="1" dirty="0" smtClean="0">
                <a:solidFill>
                  <a:schemeClr val="tx2"/>
                </a:solidFill>
                <a:sym typeface="Symbol" charset="0"/>
              </a:rPr>
              <a:t>not be </a:t>
            </a:r>
            <a:r>
              <a:rPr lang="en-US" sz="1800" b="1" dirty="0">
                <a:solidFill>
                  <a:schemeClr val="tx2"/>
                </a:solidFill>
                <a:sym typeface="Symbol" charset="0"/>
              </a:rPr>
              <a:t>much larger than the magnitude of the signal being extracted</a:t>
            </a: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a:t>, Phys. Dark Univ., </a:t>
            </a:r>
            <a:r>
              <a:rPr lang="en-US" sz="1700" dirty="0" smtClean="0"/>
              <a:t>arXiv:1302.6589</a:t>
            </a:r>
            <a:endParaRPr lang="en-US" sz="1700" dirty="0"/>
          </a:p>
        </p:txBody>
      </p:sp>
    </p:spTree>
    <p:extLst>
      <p:ext uri="{BB962C8B-B14F-4D97-AF65-F5344CB8AC3E}">
        <p14:creationId xmlns:p14="http://schemas.microsoft.com/office/powerpoint/2010/main" val="3528504509"/>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Residuals </a:t>
            </a:r>
            <a:endParaRPr lang="en-US" sz="36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514822"/>
            <a:ext cx="62340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t>
            </a:r>
            <a:r>
              <a:rPr lang="en-US" sz="1700" dirty="0"/>
              <a:t>Phys. Dark Univ.</a:t>
            </a:r>
            <a:r>
              <a:rPr lang="en-US" sz="1700" dirty="0" smtClean="0"/>
              <a:t>, arXiv:1302.6589</a:t>
            </a:r>
            <a:endParaRPr lang="en-US" sz="1700" dirty="0"/>
          </a:p>
        </p:txBody>
      </p:sp>
      <p:sp>
        <p:nvSpPr>
          <p:cNvPr id="16" name="Rectangle 15"/>
          <p:cNvSpPr/>
          <p:nvPr/>
        </p:nvSpPr>
        <p:spPr>
          <a:xfrm>
            <a:off x="3546228" y="1143270"/>
            <a:ext cx="5421927" cy="345408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3725448" y="1396181"/>
            <a:ext cx="4959309" cy="2833891"/>
          </a:xfrm>
          <a:prstGeom prst="rect">
            <a:avLst/>
          </a:prstGeom>
        </p:spPr>
      </p:pic>
      <p:sp>
        <p:nvSpPr>
          <p:cNvPr id="6" name="TextBox 5"/>
          <p:cNvSpPr txBox="1"/>
          <p:nvPr/>
        </p:nvSpPr>
        <p:spPr>
          <a:xfrm>
            <a:off x="76209" y="1651000"/>
            <a:ext cx="3453965" cy="369332"/>
          </a:xfrm>
          <a:prstGeom prst="rect">
            <a:avLst/>
          </a:prstGeom>
          <a:noFill/>
        </p:spPr>
        <p:txBody>
          <a:bodyPr wrap="none" rtlCol="0">
            <a:spAutoFit/>
          </a:bodyPr>
          <a:lstStyle/>
          <a:p>
            <a:r>
              <a:rPr lang="en-US" dirty="0" smtClean="0">
                <a:solidFill>
                  <a:srgbClr val="D4D2D0"/>
                </a:solidFill>
              </a:rPr>
              <a:t>1-10 </a:t>
            </a:r>
            <a:r>
              <a:rPr lang="en-US" dirty="0" err="1" smtClean="0">
                <a:solidFill>
                  <a:srgbClr val="D4D2D0"/>
                </a:solidFill>
              </a:rPr>
              <a:t>GeV</a:t>
            </a:r>
            <a:r>
              <a:rPr lang="en-US" dirty="0" smtClean="0">
                <a:solidFill>
                  <a:srgbClr val="D4D2D0"/>
                </a:solidFill>
              </a:rPr>
              <a:t>, longitude ±5° region</a:t>
            </a:r>
            <a:endParaRPr lang="en-US" dirty="0">
              <a:solidFill>
                <a:srgbClr val="D4D2D0"/>
              </a:solidFill>
            </a:endParaRPr>
          </a:p>
        </p:txBody>
      </p:sp>
      <p:sp>
        <p:nvSpPr>
          <p:cNvPr id="26" name="Rectangle 25"/>
          <p:cNvSpPr/>
          <p:nvPr/>
        </p:nvSpPr>
        <p:spPr>
          <a:xfrm>
            <a:off x="104643" y="2093939"/>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a:stretch>
            <a:fillRect/>
          </a:stretch>
        </p:blipFill>
        <p:spPr>
          <a:xfrm>
            <a:off x="104643" y="2133016"/>
            <a:ext cx="3370389" cy="3063990"/>
          </a:xfrm>
          <a:prstGeom prst="rect">
            <a:avLst/>
          </a:prstGeom>
        </p:spPr>
      </p:pic>
      <p:sp>
        <p:nvSpPr>
          <p:cNvPr id="28" name="Rectangle 27"/>
          <p:cNvSpPr/>
          <p:nvPr/>
        </p:nvSpPr>
        <p:spPr>
          <a:xfrm>
            <a:off x="1677487" y="3476289"/>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253716" y="3452847"/>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407797" y="3450824"/>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575973" y="3258867"/>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623301" y="3584920"/>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2501397" y="3524344"/>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2488149" y="3235203"/>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085834" y="2213107"/>
            <a:ext cx="167882" cy="25302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7771733"/>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Residuals </a:t>
            </a:r>
            <a:endParaRPr lang="en-US" sz="36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514822"/>
            <a:ext cx="62340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a:t>, Phys. Dark Univ., </a:t>
            </a:r>
            <a:r>
              <a:rPr lang="en-US" sz="1700" dirty="0" smtClean="0"/>
              <a:t>arXiv:1302.6589</a:t>
            </a:r>
            <a:endParaRPr lang="en-US" sz="1700" dirty="0"/>
          </a:p>
        </p:txBody>
      </p:sp>
      <p:sp>
        <p:nvSpPr>
          <p:cNvPr id="16" name="Rectangle 15"/>
          <p:cNvSpPr/>
          <p:nvPr/>
        </p:nvSpPr>
        <p:spPr>
          <a:xfrm>
            <a:off x="3546228" y="1143270"/>
            <a:ext cx="5421927" cy="345408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3725448" y="1396181"/>
            <a:ext cx="4959309" cy="2833891"/>
          </a:xfrm>
          <a:prstGeom prst="rect">
            <a:avLst/>
          </a:prstGeom>
        </p:spPr>
      </p:pic>
      <p:sp>
        <p:nvSpPr>
          <p:cNvPr id="6" name="TextBox 5"/>
          <p:cNvSpPr txBox="1"/>
          <p:nvPr/>
        </p:nvSpPr>
        <p:spPr>
          <a:xfrm>
            <a:off x="76209" y="1651000"/>
            <a:ext cx="3470019" cy="2308324"/>
          </a:xfrm>
          <a:prstGeom prst="rect">
            <a:avLst/>
          </a:prstGeom>
          <a:noFill/>
        </p:spPr>
        <p:txBody>
          <a:bodyPr wrap="square" rtlCol="0">
            <a:spAutoFit/>
          </a:bodyPr>
          <a:lstStyle/>
          <a:p>
            <a:r>
              <a:rPr lang="en-US" dirty="0" smtClean="0">
                <a:solidFill>
                  <a:schemeClr val="tx2"/>
                </a:solidFill>
              </a:rPr>
              <a:t>1-10 </a:t>
            </a:r>
            <a:r>
              <a:rPr lang="en-US" dirty="0" err="1" smtClean="0">
                <a:solidFill>
                  <a:schemeClr val="tx2"/>
                </a:solidFill>
              </a:rPr>
              <a:t>GeV</a:t>
            </a:r>
            <a:r>
              <a:rPr lang="en-US" dirty="0" smtClean="0">
                <a:solidFill>
                  <a:schemeClr val="tx2"/>
                </a:solidFill>
              </a:rPr>
              <a:t>, longitude ±5° region</a:t>
            </a:r>
          </a:p>
          <a:p>
            <a:endParaRPr lang="en-US" dirty="0">
              <a:solidFill>
                <a:schemeClr val="tx2"/>
              </a:solidFill>
            </a:endParaRPr>
          </a:p>
          <a:p>
            <a:r>
              <a:rPr lang="en-US" dirty="0" smtClean="0">
                <a:solidFill>
                  <a:schemeClr val="tx2"/>
                </a:solidFill>
              </a:rPr>
              <a:t>-With the exception of near the Galactic Plane (where the bubble templates vanish) residuals are small, a few percent of the total emission, fluctuating around zero </a:t>
            </a:r>
            <a:endParaRPr lang="en-US" dirty="0">
              <a:solidFill>
                <a:schemeClr val="tx2"/>
              </a:solidFill>
            </a:endParaRPr>
          </a:p>
        </p:txBody>
      </p:sp>
      <p:sp>
        <p:nvSpPr>
          <p:cNvPr id="8" name="TextBox 7"/>
          <p:cNvSpPr txBox="1"/>
          <p:nvPr/>
        </p:nvSpPr>
        <p:spPr>
          <a:xfrm>
            <a:off x="4611076" y="1670543"/>
            <a:ext cx="1590118" cy="353943"/>
          </a:xfrm>
          <a:prstGeom prst="rect">
            <a:avLst/>
          </a:prstGeom>
          <a:noFill/>
        </p:spPr>
        <p:txBody>
          <a:bodyPr wrap="none" rtlCol="0">
            <a:spAutoFit/>
          </a:bodyPr>
          <a:lstStyle/>
          <a:p>
            <a:r>
              <a:rPr lang="en-US" sz="1700" dirty="0" smtClean="0">
                <a:solidFill>
                  <a:schemeClr val="bg1"/>
                </a:solidFill>
              </a:rPr>
              <a:t>Total Emission</a:t>
            </a:r>
            <a:endParaRPr lang="en-US" sz="1700" dirty="0">
              <a:solidFill>
                <a:schemeClr val="bg1"/>
              </a:solidFill>
            </a:endParaRPr>
          </a:p>
        </p:txBody>
      </p:sp>
      <p:cxnSp>
        <p:nvCxnSpPr>
          <p:cNvPr id="11" name="Straight Arrow Connector 10"/>
          <p:cNvCxnSpPr/>
          <p:nvPr/>
        </p:nvCxnSpPr>
        <p:spPr>
          <a:xfrm>
            <a:off x="5578228" y="1981256"/>
            <a:ext cx="244231" cy="40243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81956" y="4167503"/>
            <a:ext cx="2442671" cy="353943"/>
          </a:xfrm>
          <a:prstGeom prst="rect">
            <a:avLst/>
          </a:prstGeom>
          <a:noFill/>
        </p:spPr>
        <p:txBody>
          <a:bodyPr wrap="none" rtlCol="0">
            <a:spAutoFit/>
          </a:bodyPr>
          <a:lstStyle/>
          <a:p>
            <a:r>
              <a:rPr lang="en-US" sz="1700" dirty="0" smtClean="0">
                <a:solidFill>
                  <a:schemeClr val="bg1"/>
                </a:solidFill>
              </a:rPr>
              <a:t>Residual (|data-model|)</a:t>
            </a:r>
            <a:endParaRPr lang="en-US" sz="1700" dirty="0">
              <a:solidFill>
                <a:schemeClr val="bg1"/>
              </a:solidFill>
            </a:endParaRPr>
          </a:p>
        </p:txBody>
      </p:sp>
      <p:cxnSp>
        <p:nvCxnSpPr>
          <p:cNvPr id="17" name="Straight Arrow Connector 16"/>
          <p:cNvCxnSpPr/>
          <p:nvPr/>
        </p:nvCxnSpPr>
        <p:spPr>
          <a:xfrm flipV="1">
            <a:off x="5343769" y="3448539"/>
            <a:ext cx="390767" cy="7815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546228" y="4913923"/>
            <a:ext cx="5410286" cy="138672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3692773" y="4984261"/>
            <a:ext cx="5117206" cy="1316382"/>
          </a:xfrm>
          <a:prstGeom prst="rect">
            <a:avLst/>
          </a:prstGeom>
        </p:spPr>
      </p:pic>
    </p:spTree>
    <p:extLst>
      <p:ext uri="{BB962C8B-B14F-4D97-AF65-F5344CB8AC3E}">
        <p14:creationId xmlns:p14="http://schemas.microsoft.com/office/powerpoint/2010/main" val="1869367798"/>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Residuals </a:t>
            </a:r>
            <a:endParaRPr lang="en-US" sz="36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514822"/>
            <a:ext cx="62340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t>
            </a:r>
            <a:r>
              <a:rPr lang="en-US" sz="1700" dirty="0"/>
              <a:t>Phys. Dark Univ.</a:t>
            </a:r>
            <a:r>
              <a:rPr lang="en-US" sz="1700" dirty="0" smtClean="0"/>
              <a:t>, arXiv:1302.6589</a:t>
            </a:r>
            <a:endParaRPr lang="en-US" sz="1700" dirty="0"/>
          </a:p>
        </p:txBody>
      </p:sp>
      <p:sp>
        <p:nvSpPr>
          <p:cNvPr id="16" name="Rectangle 15"/>
          <p:cNvSpPr/>
          <p:nvPr/>
        </p:nvSpPr>
        <p:spPr>
          <a:xfrm>
            <a:off x="3546228" y="1143270"/>
            <a:ext cx="5421927" cy="345408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stretch>
            <a:fillRect/>
          </a:stretch>
        </p:blipFill>
        <p:spPr>
          <a:xfrm>
            <a:off x="3725448" y="1396181"/>
            <a:ext cx="4959309" cy="2833891"/>
          </a:xfrm>
          <a:prstGeom prst="rect">
            <a:avLst/>
          </a:prstGeom>
        </p:spPr>
      </p:pic>
      <p:sp>
        <p:nvSpPr>
          <p:cNvPr id="6" name="TextBox 5"/>
          <p:cNvSpPr txBox="1"/>
          <p:nvPr/>
        </p:nvSpPr>
        <p:spPr>
          <a:xfrm>
            <a:off x="76209" y="1651000"/>
            <a:ext cx="3470019" cy="4924426"/>
          </a:xfrm>
          <a:prstGeom prst="rect">
            <a:avLst/>
          </a:prstGeom>
          <a:noFill/>
        </p:spPr>
        <p:txBody>
          <a:bodyPr wrap="square" rtlCol="0">
            <a:spAutoFit/>
          </a:bodyPr>
          <a:lstStyle/>
          <a:p>
            <a:r>
              <a:rPr lang="en-US" dirty="0" smtClean="0">
                <a:solidFill>
                  <a:schemeClr val="tx2"/>
                </a:solidFill>
              </a:rPr>
              <a:t>1-10 </a:t>
            </a:r>
            <a:r>
              <a:rPr lang="en-US" dirty="0" err="1" smtClean="0">
                <a:solidFill>
                  <a:schemeClr val="tx2"/>
                </a:solidFill>
              </a:rPr>
              <a:t>GeV</a:t>
            </a:r>
            <a:r>
              <a:rPr lang="en-US" dirty="0" smtClean="0">
                <a:solidFill>
                  <a:schemeClr val="tx2"/>
                </a:solidFill>
              </a:rPr>
              <a:t>, longitude ±5° region</a:t>
            </a:r>
          </a:p>
          <a:p>
            <a:endParaRPr lang="en-US" dirty="0">
              <a:solidFill>
                <a:schemeClr val="tx2"/>
              </a:solidFill>
            </a:endParaRPr>
          </a:p>
          <a:p>
            <a:r>
              <a:rPr lang="en-US" dirty="0" smtClean="0">
                <a:solidFill>
                  <a:schemeClr val="tx2"/>
                </a:solidFill>
              </a:rPr>
              <a:t>-With the exception of near the Galactic Plane (where the bubble templates vanish) residuals are small, a few percent of the total emission, fluctuating around zero </a:t>
            </a:r>
          </a:p>
          <a:p>
            <a:endParaRPr lang="en-US" sz="800" dirty="0" smtClean="0">
              <a:solidFill>
                <a:schemeClr val="tx2"/>
              </a:solidFill>
            </a:endParaRPr>
          </a:p>
          <a:p>
            <a:r>
              <a:rPr lang="en-US" dirty="0" smtClean="0">
                <a:solidFill>
                  <a:schemeClr val="tx2"/>
                </a:solidFill>
              </a:rPr>
              <a:t>-The best fit bubbles emission is a factor of a few brighter than the residuals</a:t>
            </a:r>
          </a:p>
          <a:p>
            <a:endParaRPr lang="en-US" sz="1200" dirty="0">
              <a:solidFill>
                <a:schemeClr val="tx2"/>
              </a:solidFill>
            </a:endParaRPr>
          </a:p>
          <a:p>
            <a:r>
              <a:rPr lang="en-US" i="1" dirty="0" smtClean="0">
                <a:solidFill>
                  <a:schemeClr val="tx2"/>
                </a:solidFill>
              </a:rPr>
              <a:t>Except for in the region near the Galactic Plane, our model can reliably extract the latitude-dependent spectrum of the bubbles</a:t>
            </a:r>
            <a:endParaRPr lang="en-US" i="1" dirty="0">
              <a:solidFill>
                <a:schemeClr val="tx2"/>
              </a:solidFill>
            </a:endParaRPr>
          </a:p>
        </p:txBody>
      </p:sp>
      <p:sp>
        <p:nvSpPr>
          <p:cNvPr id="8" name="TextBox 7"/>
          <p:cNvSpPr txBox="1"/>
          <p:nvPr/>
        </p:nvSpPr>
        <p:spPr>
          <a:xfrm>
            <a:off x="4611076" y="1670543"/>
            <a:ext cx="1590118" cy="353943"/>
          </a:xfrm>
          <a:prstGeom prst="rect">
            <a:avLst/>
          </a:prstGeom>
          <a:noFill/>
        </p:spPr>
        <p:txBody>
          <a:bodyPr wrap="none" rtlCol="0">
            <a:spAutoFit/>
          </a:bodyPr>
          <a:lstStyle/>
          <a:p>
            <a:r>
              <a:rPr lang="en-US" sz="1700" dirty="0" smtClean="0">
                <a:solidFill>
                  <a:schemeClr val="bg1"/>
                </a:solidFill>
              </a:rPr>
              <a:t>Total Emission</a:t>
            </a:r>
            <a:endParaRPr lang="en-US" sz="1700" dirty="0">
              <a:solidFill>
                <a:schemeClr val="bg1"/>
              </a:solidFill>
            </a:endParaRPr>
          </a:p>
        </p:txBody>
      </p:sp>
      <p:cxnSp>
        <p:nvCxnSpPr>
          <p:cNvPr id="11" name="Straight Arrow Connector 10"/>
          <p:cNvCxnSpPr/>
          <p:nvPr/>
        </p:nvCxnSpPr>
        <p:spPr>
          <a:xfrm>
            <a:off x="5578228" y="1981256"/>
            <a:ext cx="244231" cy="40243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981956" y="4167503"/>
            <a:ext cx="2442671" cy="353943"/>
          </a:xfrm>
          <a:prstGeom prst="rect">
            <a:avLst/>
          </a:prstGeom>
          <a:noFill/>
        </p:spPr>
        <p:txBody>
          <a:bodyPr wrap="none" rtlCol="0">
            <a:spAutoFit/>
          </a:bodyPr>
          <a:lstStyle/>
          <a:p>
            <a:r>
              <a:rPr lang="en-US" sz="1700" dirty="0" smtClean="0">
                <a:solidFill>
                  <a:schemeClr val="bg1"/>
                </a:solidFill>
              </a:rPr>
              <a:t>Residual (|data-model|)</a:t>
            </a:r>
            <a:endParaRPr lang="en-US" sz="1700" dirty="0">
              <a:solidFill>
                <a:schemeClr val="bg1"/>
              </a:solidFill>
            </a:endParaRPr>
          </a:p>
        </p:txBody>
      </p:sp>
      <p:cxnSp>
        <p:nvCxnSpPr>
          <p:cNvPr id="17" name="Straight Arrow Connector 16"/>
          <p:cNvCxnSpPr/>
          <p:nvPr/>
        </p:nvCxnSpPr>
        <p:spPr>
          <a:xfrm flipV="1">
            <a:off x="5343769" y="3448539"/>
            <a:ext cx="390767" cy="7815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546228" y="4913923"/>
            <a:ext cx="5410286" cy="138672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3692773" y="4984261"/>
            <a:ext cx="5117206" cy="1316382"/>
          </a:xfrm>
          <a:prstGeom prst="rect">
            <a:avLst/>
          </a:prstGeom>
        </p:spPr>
      </p:pic>
      <p:sp>
        <p:nvSpPr>
          <p:cNvPr id="18" name="TextBox 17"/>
          <p:cNvSpPr txBox="1"/>
          <p:nvPr/>
        </p:nvSpPr>
        <p:spPr>
          <a:xfrm>
            <a:off x="6644989" y="1262206"/>
            <a:ext cx="2311525" cy="615553"/>
          </a:xfrm>
          <a:prstGeom prst="rect">
            <a:avLst/>
          </a:prstGeom>
          <a:noFill/>
        </p:spPr>
        <p:txBody>
          <a:bodyPr wrap="none" rtlCol="0">
            <a:spAutoFit/>
          </a:bodyPr>
          <a:lstStyle/>
          <a:p>
            <a:r>
              <a:rPr lang="en-US" sz="1700" dirty="0" err="1" smtClean="0">
                <a:solidFill>
                  <a:schemeClr val="bg1"/>
                </a:solidFill>
              </a:rPr>
              <a:t>Residual+Bubbles</a:t>
            </a:r>
            <a:r>
              <a:rPr lang="en-US" sz="1700" dirty="0" smtClean="0">
                <a:solidFill>
                  <a:schemeClr val="bg1"/>
                </a:solidFill>
              </a:rPr>
              <a:t> </a:t>
            </a:r>
          </a:p>
          <a:p>
            <a:r>
              <a:rPr lang="en-US" sz="1700" dirty="0" smtClean="0">
                <a:solidFill>
                  <a:schemeClr val="bg1"/>
                </a:solidFill>
              </a:rPr>
              <a:t>(</a:t>
            </a:r>
            <a:r>
              <a:rPr lang="en-US" sz="1700" dirty="0" err="1" smtClean="0">
                <a:solidFill>
                  <a:schemeClr val="bg1"/>
                </a:solidFill>
              </a:rPr>
              <a:t>data-model+bubbles</a:t>
            </a:r>
            <a:r>
              <a:rPr lang="en-US" sz="1700" dirty="0" smtClean="0">
                <a:solidFill>
                  <a:schemeClr val="bg1"/>
                </a:solidFill>
              </a:rPr>
              <a:t>)</a:t>
            </a:r>
            <a:endParaRPr lang="en-US" sz="1700" dirty="0">
              <a:solidFill>
                <a:schemeClr val="bg1"/>
              </a:solidFill>
            </a:endParaRPr>
          </a:p>
        </p:txBody>
      </p:sp>
      <p:cxnSp>
        <p:nvCxnSpPr>
          <p:cNvPr id="19" name="Straight Arrow Connector 18"/>
          <p:cNvCxnSpPr>
            <a:stCxn id="18" idx="2"/>
          </p:cNvCxnSpPr>
          <p:nvPr/>
        </p:nvCxnSpPr>
        <p:spPr>
          <a:xfrm flipH="1">
            <a:off x="7346461" y="1877759"/>
            <a:ext cx="454291" cy="838087"/>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534109"/>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9086683" cy="5839963"/>
          </a:xfrm>
        </p:spPr>
        <p:txBody>
          <a:bodyPr>
            <a:normAutofit/>
          </a:bodyPr>
          <a:lstStyle/>
          <a:p>
            <a:pPr marL="36576" indent="0">
              <a:buNone/>
            </a:pPr>
            <a:r>
              <a:rPr lang="en-US" sz="2100" dirty="0" smtClean="0">
                <a:solidFill>
                  <a:schemeClr val="tx2"/>
                </a:solidFill>
                <a:sym typeface="Symbol" charset="0"/>
              </a:rPr>
              <a:t>But Can We Find A Better Model?</a:t>
            </a:r>
            <a:endParaRPr lang="en-US" sz="2100" dirty="0">
              <a:solidFill>
                <a:schemeClr val="tx2"/>
              </a:solidFill>
              <a:sym typeface="Symbol" charset="0"/>
            </a:endParaRPr>
          </a:p>
          <a:p>
            <a:r>
              <a:rPr lang="en-US" sz="1800" dirty="0" smtClean="0">
                <a:solidFill>
                  <a:schemeClr val="tx2"/>
                </a:solidFill>
                <a:sym typeface="Symbol" charset="0"/>
              </a:rPr>
              <a:t>So far, we have restricted our additional spectral component to the region of the bubbles – but if this is really from dark matter annihilation, it should be distributed with approximately spherical symmetry around the Galactic Center</a:t>
            </a:r>
          </a:p>
          <a:p>
            <a:r>
              <a:rPr lang="en-US" sz="1800" dirty="0" smtClean="0">
                <a:solidFill>
                  <a:schemeClr val="tx2"/>
                </a:solidFill>
                <a:sym typeface="Symbol" charset="0"/>
              </a:rPr>
              <a:t>Where the dark matter annihilations are brightest 			                     but outside of the bubbles, the disk is nearby --  			              perhaps difficult to discern from backgrounds?</a:t>
            </a:r>
          </a:p>
          <a:p>
            <a:r>
              <a:rPr lang="en-US" sz="1800" dirty="0" smtClean="0">
                <a:solidFill>
                  <a:schemeClr val="tx2"/>
                </a:solidFill>
                <a:sym typeface="Symbol" charset="0"/>
              </a:rPr>
              <a:t>But nonetheless, we can ask whether a NFW-like 			             template might work better to extract this signal</a:t>
            </a:r>
          </a:p>
          <a:p>
            <a:pPr marL="36576" indent="0">
              <a:buNone/>
            </a:pPr>
            <a:endParaRPr lang="en-US" sz="1800" dirty="0" smtClean="0">
              <a:solidFill>
                <a:schemeClr val="tx2"/>
              </a:solidFill>
              <a:sym typeface="Symbol" charset="0"/>
            </a:endParaRPr>
          </a:p>
          <a:p>
            <a:endParaRPr lang="en-US" sz="1800" dirty="0" smtClean="0">
              <a:solidFill>
                <a:schemeClr val="tx2"/>
              </a:solidFill>
              <a:sym typeface="Symbol" charset="0"/>
            </a:endParaRP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t>
            </a:r>
            <a:r>
              <a:rPr lang="en-US" sz="1700" dirty="0"/>
              <a:t>Phys. Dark Univ.</a:t>
            </a:r>
            <a:r>
              <a:rPr lang="en-US" sz="1700" dirty="0" smtClean="0"/>
              <a:t>, arXiv:1302.6589</a:t>
            </a:r>
            <a:endParaRPr lang="en-US" sz="1700" dirty="0"/>
          </a:p>
        </p:txBody>
      </p:sp>
      <p:sp>
        <p:nvSpPr>
          <p:cNvPr id="8" name="Rectangle 7"/>
          <p:cNvSpPr/>
          <p:nvPr/>
        </p:nvSpPr>
        <p:spPr>
          <a:xfrm>
            <a:off x="5611417" y="2444598"/>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5611417" y="2483675"/>
            <a:ext cx="3370389" cy="3063990"/>
          </a:xfrm>
          <a:prstGeom prst="rect">
            <a:avLst/>
          </a:prstGeom>
        </p:spPr>
      </p:pic>
      <p:cxnSp>
        <p:nvCxnSpPr>
          <p:cNvPr id="6" name="Straight Arrow Connector 5"/>
          <p:cNvCxnSpPr/>
          <p:nvPr/>
        </p:nvCxnSpPr>
        <p:spPr>
          <a:xfrm>
            <a:off x="5259965" y="2822090"/>
            <a:ext cx="2103986" cy="910766"/>
          </a:xfrm>
          <a:prstGeom prst="straightConnector1">
            <a:avLst/>
          </a:prstGeom>
          <a:ln w="2857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6312806"/>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7712798" cy="5839963"/>
          </a:xfrm>
        </p:spPr>
        <p:txBody>
          <a:bodyPr>
            <a:normAutofit/>
          </a:bodyPr>
          <a:lstStyle/>
          <a:p>
            <a:pPr marL="36576" indent="0">
              <a:buNone/>
            </a:pPr>
            <a:r>
              <a:rPr lang="en-US" sz="2100" dirty="0" smtClean="0">
                <a:solidFill>
                  <a:schemeClr val="tx2"/>
                </a:solidFill>
                <a:sym typeface="Symbol" charset="0"/>
              </a:rPr>
              <a:t>Model With 5 Bubble Templates </a:t>
            </a:r>
            <a:r>
              <a:rPr lang="en-US" sz="2100" i="1" dirty="0" smtClean="0">
                <a:solidFill>
                  <a:schemeClr val="tx2"/>
                </a:solidFill>
                <a:sym typeface="Symbol" charset="0"/>
              </a:rPr>
              <a:t>and</a:t>
            </a:r>
            <a:r>
              <a:rPr lang="en-US" sz="2100" dirty="0" smtClean="0">
                <a:solidFill>
                  <a:schemeClr val="tx2"/>
                </a:solidFill>
                <a:sym typeface="Symbol" charset="0"/>
              </a:rPr>
              <a:t> an NFW Template </a:t>
            </a:r>
            <a:r>
              <a:rPr lang="en-US" sz="2100" dirty="0">
                <a:solidFill>
                  <a:schemeClr val="tx2"/>
                </a:solidFill>
                <a:sym typeface="Symbol" charset="0"/>
              </a:rPr>
              <a:t>(</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100" dirty="0">
                <a:solidFill>
                  <a:schemeClr val="tx2"/>
                </a:solidFill>
                <a:sym typeface="Symbol" charset="0"/>
              </a:rPr>
              <a:t>1.2) </a:t>
            </a:r>
          </a:p>
          <a:p>
            <a:r>
              <a:rPr lang="en-US" sz="1800" dirty="0" smtClean="0">
                <a:solidFill>
                  <a:schemeClr val="tx2"/>
                </a:solidFill>
                <a:sym typeface="Symbol" charset="0"/>
              </a:rPr>
              <a:t>The question this exercise can answer is whether the </a:t>
            </a:r>
            <a:r>
              <a:rPr lang="en-US" sz="1800" dirty="0" err="1" smtClean="0">
                <a:solidFill>
                  <a:schemeClr val="tx2"/>
                </a:solidFill>
                <a:sym typeface="Symbol" charset="0"/>
              </a:rPr>
              <a:t>GeV</a:t>
            </a:r>
            <a:r>
              <a:rPr lang="en-US" sz="1800" dirty="0" smtClean="0">
                <a:solidFill>
                  <a:schemeClr val="tx2"/>
                </a:solidFill>
                <a:sym typeface="Symbol" charset="0"/>
              </a:rPr>
              <a:t>, bump-like signal prefers to be absorbed by the templates confined to the bubbles, or by the dark matter template</a:t>
            </a: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t>
            </a:r>
            <a:r>
              <a:rPr lang="en-US" sz="1700" dirty="0"/>
              <a:t>Phys. Dark Univ.</a:t>
            </a:r>
            <a:r>
              <a:rPr lang="en-US" sz="1700" dirty="0" smtClean="0"/>
              <a:t>, arXiv:1302.6589</a:t>
            </a:r>
            <a:endParaRPr lang="en-US" sz="1700" dirty="0"/>
          </a:p>
        </p:txBody>
      </p:sp>
    </p:spTree>
    <p:extLst>
      <p:ext uri="{BB962C8B-B14F-4D97-AF65-F5344CB8AC3E}">
        <p14:creationId xmlns:p14="http://schemas.microsoft.com/office/powerpoint/2010/main" val="30638138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a:solidFill>
                  <a:schemeClr val="tx2"/>
                </a:solidFill>
              </a:rPr>
              <a:t>A </a:t>
            </a:r>
            <a:r>
              <a:rPr lang="en-US" sz="2000" dirty="0" err="1">
                <a:solidFill>
                  <a:schemeClr val="tx2"/>
                </a:solidFill>
              </a:rPr>
              <a:t>GeV-TeV</a:t>
            </a:r>
            <a:r>
              <a:rPr lang="en-US" sz="2000" dirty="0">
                <a:solidFill>
                  <a:schemeClr val="tx2"/>
                </a:solidFill>
              </a:rPr>
              <a:t> particle moving a typical                     halo velocities (~300 km/s) striking a                 nucleus imparts a recoil of ~1-100 </a:t>
            </a:r>
            <a:r>
              <a:rPr lang="en-US" sz="2000" dirty="0" err="1">
                <a:solidFill>
                  <a:schemeClr val="tx2"/>
                </a:solidFill>
              </a:rPr>
              <a:t>keV</a:t>
            </a:r>
            <a:endParaRPr lang="en-US" sz="2000" dirty="0">
              <a:solidFill>
                <a:schemeClr val="tx2"/>
              </a:solidFill>
            </a:endParaRPr>
          </a:p>
          <a:p>
            <a:r>
              <a:rPr lang="en-US" sz="2000" dirty="0">
                <a:solidFill>
                  <a:schemeClr val="tx2"/>
                </a:solidFill>
              </a:rPr>
              <a:t>Numerous technologies have been           developed and deployed in an effort                        to observe these collisions			          – scintillation, ionization, phonons</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6" name="Picture 5"/>
          <p:cNvPicPr>
            <a:picLocks noChangeAspect="1"/>
          </p:cNvPicPr>
          <p:nvPr/>
        </p:nvPicPr>
        <p:blipFill>
          <a:blip r:embed="rId2"/>
          <a:stretch>
            <a:fillRect/>
          </a:stretch>
        </p:blipFill>
        <p:spPr>
          <a:xfrm>
            <a:off x="5723398" y="961106"/>
            <a:ext cx="3137708" cy="307995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5" name="Rectangle 3"/>
          <p:cNvSpPr>
            <a:spLocks noChangeArrowheads="1"/>
          </p:cNvSpPr>
          <p:nvPr/>
        </p:nvSpPr>
        <p:spPr bwMode="auto">
          <a:xfrm>
            <a:off x="14175" y="3098880"/>
            <a:ext cx="947081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dirty="0">
              <a:latin typeface="Century Gothic" charset="0"/>
            </a:endParaRP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1400" i="0" dirty="0">
              <a:latin typeface="Century Gothic" charset="0"/>
            </a:endParaRPr>
          </a:p>
          <a:p>
            <a:pPr eaLnBrk="1" hangingPunct="1">
              <a:spcBef>
                <a:spcPct val="20000"/>
              </a:spcBef>
              <a:buClr>
                <a:schemeClr val="tx2"/>
              </a:buClr>
              <a:buSzPct val="60000"/>
              <a:buFont typeface="Wingdings" charset="0"/>
              <a:buChar char="§"/>
              <a:defRPr/>
            </a:pPr>
            <a:r>
              <a:rPr lang="en-US" sz="2000" i="0" dirty="0"/>
              <a:t>For </a:t>
            </a:r>
            <a:r>
              <a:rPr lang="en-US" sz="2000" i="0" dirty="0" err="1"/>
              <a:t>m</a:t>
            </a:r>
            <a:r>
              <a:rPr lang="en-US" sz="2000" i="0" baseline="-25000" dirty="0" err="1"/>
              <a:t>X</a:t>
            </a:r>
            <a:r>
              <a:rPr lang="en-US" sz="2000" i="0" dirty="0"/>
              <a:t> &gt;&gt; </a:t>
            </a:r>
            <a:r>
              <a:rPr lang="en-US" sz="2000" i="0" dirty="0" err="1"/>
              <a:t>M</a:t>
            </a:r>
            <a:r>
              <a:rPr lang="en-US" sz="2000" i="0" baseline="-25000" dirty="0" err="1"/>
              <a:t>nucleus</a:t>
            </a:r>
            <a:r>
              <a:rPr lang="en-US" sz="2000" i="0" dirty="0"/>
              <a:t> and v~300 km/s, this </a:t>
            </a:r>
            <a:r>
              <a:rPr lang="en-US" sz="2000" i="0" dirty="0" smtClean="0"/>
              <a:t>corresponds </a:t>
            </a:r>
            <a:r>
              <a:rPr lang="en-US" sz="2000" i="0" dirty="0"/>
              <a:t>to E</a:t>
            </a:r>
            <a:r>
              <a:rPr lang="en-US" sz="2000" i="0" baseline="-25000" dirty="0"/>
              <a:t>recoil</a:t>
            </a:r>
            <a:r>
              <a:rPr lang="en-US" sz="2000" i="0" dirty="0"/>
              <a:t>~1-100 </a:t>
            </a:r>
            <a:r>
              <a:rPr lang="en-US" sz="2000" i="0" dirty="0" err="1"/>
              <a:t>keV</a:t>
            </a:r>
            <a:endParaRPr lang="en-US" sz="2000" i="0" dirty="0"/>
          </a:p>
          <a:p>
            <a:pPr eaLnBrk="1" hangingPunct="1">
              <a:spcBef>
                <a:spcPct val="20000"/>
              </a:spcBef>
              <a:buClr>
                <a:schemeClr val="tx2"/>
              </a:buClr>
              <a:buSzPct val="60000"/>
              <a:buFont typeface="Wingdings" charset="0"/>
              <a:buChar char="§"/>
              <a:defRPr/>
            </a:pPr>
            <a:endParaRPr lang="en-US" sz="1800" i="0" dirty="0">
              <a:latin typeface="Century Gothic" charset="0"/>
            </a:endParaRPr>
          </a:p>
          <a:p>
            <a:pPr eaLnBrk="1" hangingPunct="1">
              <a:spcBef>
                <a:spcPct val="20000"/>
              </a:spcBef>
              <a:buClr>
                <a:schemeClr val="tx2"/>
              </a:buClr>
              <a:buSzPct val="60000"/>
              <a:buFont typeface="Wingdings" charset="0"/>
              <a:buChar char="§"/>
              <a:defRPr/>
            </a:pPr>
            <a:r>
              <a:rPr lang="en-US" sz="2000" i="0" dirty="0"/>
              <a:t>The rate of WIMP-nucleus scattering is </a:t>
            </a:r>
            <a:r>
              <a:rPr lang="en-US" sz="2000" i="0" dirty="0" smtClean="0"/>
              <a:t>given </a:t>
            </a:r>
            <a:r>
              <a:rPr lang="en-US" sz="2000" i="0" dirty="0"/>
              <a:t>by:</a:t>
            </a: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1"/>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800" i="0" dirty="0">
              <a:latin typeface="Century Gothic" charset="0"/>
            </a:endParaRPr>
          </a:p>
        </p:txBody>
      </p:sp>
      <p:sp>
        <p:nvSpPr>
          <p:cNvPr id="7" name="Text Box 4"/>
          <p:cNvSpPr txBox="1">
            <a:spLocks noChangeArrowheads="1"/>
          </p:cNvSpPr>
          <p:nvPr/>
        </p:nvSpPr>
        <p:spPr bwMode="auto">
          <a:xfrm>
            <a:off x="212725" y="7588330"/>
            <a:ext cx="37496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05040"/>
            <a:ext cx="7708900" cy="850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771175"/>
            <a:ext cx="5118100" cy="965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 Box 8"/>
          <p:cNvSpPr txBox="1">
            <a:spLocks noChangeArrowheads="1"/>
          </p:cNvSpPr>
          <p:nvPr/>
        </p:nvSpPr>
        <p:spPr bwMode="auto">
          <a:xfrm>
            <a:off x="6233868" y="6491288"/>
            <a:ext cx="3003509" cy="35394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700" i="0" dirty="0">
                <a:solidFill>
                  <a:schemeClr val="bg1"/>
                </a:solidFill>
              </a:rPr>
              <a:t>f</a:t>
            </a:r>
            <a:r>
              <a:rPr lang="en-US" sz="1700" i="0" dirty="0" smtClean="0">
                <a:solidFill>
                  <a:schemeClr val="bg1"/>
                </a:solidFill>
              </a:rPr>
              <a:t>(v)=DM </a:t>
            </a:r>
            <a:r>
              <a:rPr lang="en-US" sz="1700" i="0" dirty="0">
                <a:solidFill>
                  <a:schemeClr val="bg1"/>
                </a:solidFill>
              </a:rPr>
              <a:t>velocity distribution</a:t>
            </a:r>
          </a:p>
        </p:txBody>
      </p:sp>
    </p:spTree>
    <p:extLst>
      <p:ext uri="{BB962C8B-B14F-4D97-AF65-F5344CB8AC3E}">
        <p14:creationId xmlns:p14="http://schemas.microsoft.com/office/powerpoint/2010/main" val="801398073"/>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84364" y="77254"/>
            <a:ext cx="1373885" cy="6704930"/>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998498"/>
            <a:ext cx="7712798" cy="5839963"/>
          </a:xfrm>
        </p:spPr>
        <p:txBody>
          <a:bodyPr>
            <a:normAutofit/>
          </a:bodyPr>
          <a:lstStyle/>
          <a:p>
            <a:pPr marL="36576" indent="0">
              <a:buNone/>
            </a:pPr>
            <a:r>
              <a:rPr lang="en-US" sz="2100" dirty="0" smtClean="0">
                <a:solidFill>
                  <a:schemeClr val="tx2"/>
                </a:solidFill>
                <a:sym typeface="Symbol" charset="0"/>
              </a:rPr>
              <a:t>Model With 5 Bubble Templates </a:t>
            </a:r>
            <a:r>
              <a:rPr lang="en-US" sz="2100" i="1" dirty="0" smtClean="0">
                <a:solidFill>
                  <a:schemeClr val="tx2"/>
                </a:solidFill>
                <a:sym typeface="Symbol" charset="0"/>
              </a:rPr>
              <a:t>and</a:t>
            </a:r>
            <a:r>
              <a:rPr lang="en-US" sz="2100" dirty="0" smtClean="0">
                <a:solidFill>
                  <a:schemeClr val="tx2"/>
                </a:solidFill>
                <a:sym typeface="Symbol" charset="0"/>
              </a:rPr>
              <a:t> an NFW Template </a:t>
            </a:r>
            <a:r>
              <a:rPr lang="en-US" sz="2100" dirty="0">
                <a:solidFill>
                  <a:schemeClr val="tx2"/>
                </a:solidFill>
                <a:sym typeface="Symbol" charset="0"/>
              </a:rPr>
              <a:t>(</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400" dirty="0">
                <a:solidFill>
                  <a:schemeClr val="tx2"/>
                </a:solidFill>
                <a:cs typeface="Arial" charset="0"/>
                <a:sym typeface="Symbol" charset="0"/>
              </a:rPr>
              <a:t>=</a:t>
            </a:r>
            <a:r>
              <a:rPr lang="en-US" sz="2400" spc="-300" dirty="0">
                <a:solidFill>
                  <a:schemeClr val="tx2"/>
                </a:solidFill>
                <a:cs typeface="Arial" charset="0"/>
                <a:sym typeface="Symbol" charset="0"/>
              </a:rPr>
              <a:t> </a:t>
            </a:r>
            <a:r>
              <a:rPr lang="en-US" sz="2100" dirty="0">
                <a:solidFill>
                  <a:schemeClr val="tx2"/>
                </a:solidFill>
                <a:sym typeface="Symbol" charset="0"/>
              </a:rPr>
              <a:t>1.2) </a:t>
            </a:r>
          </a:p>
          <a:p>
            <a:r>
              <a:rPr lang="en-US" sz="1800" dirty="0" smtClean="0">
                <a:solidFill>
                  <a:schemeClr val="tx2"/>
                </a:solidFill>
                <a:sym typeface="Symbol" charset="0"/>
              </a:rPr>
              <a:t>The question this exercise can answer is whether the </a:t>
            </a:r>
            <a:r>
              <a:rPr lang="en-US" sz="1800" dirty="0" err="1" smtClean="0">
                <a:solidFill>
                  <a:schemeClr val="tx2"/>
                </a:solidFill>
                <a:sym typeface="Symbol" charset="0"/>
              </a:rPr>
              <a:t>GeV</a:t>
            </a:r>
            <a:r>
              <a:rPr lang="en-US" sz="1800" dirty="0" smtClean="0">
                <a:solidFill>
                  <a:schemeClr val="tx2"/>
                </a:solidFill>
                <a:sym typeface="Symbol" charset="0"/>
              </a:rPr>
              <a:t>, bump-like signal prefers to be absorbed by the templates confined to the bubbles, or by the dark matter template</a:t>
            </a:r>
          </a:p>
          <a:p>
            <a:r>
              <a:rPr lang="en-US" sz="1800" dirty="0" smtClean="0">
                <a:solidFill>
                  <a:schemeClr val="tx2"/>
                </a:solidFill>
                <a:sym typeface="Symbol" charset="0"/>
              </a:rPr>
              <a:t>We find that there is no discernable bump in the spectra of any of the bubbles templates; Instead, the </a:t>
            </a:r>
            <a:r>
              <a:rPr lang="en-US" sz="1800" dirty="0" err="1" smtClean="0">
                <a:solidFill>
                  <a:schemeClr val="tx2"/>
                </a:solidFill>
                <a:sym typeface="Symbol" charset="0"/>
              </a:rPr>
              <a:t>GeV</a:t>
            </a:r>
            <a:r>
              <a:rPr lang="en-US" sz="1800" dirty="0" smtClean="0">
                <a:solidFill>
                  <a:schemeClr val="tx2"/>
                </a:solidFill>
                <a:sym typeface="Symbol" charset="0"/>
              </a:rPr>
              <a:t> bump gets almost entirely absorbed by the dark matter template; this is especially clear when  we mask within 5° of the plane, and take steps to limit the impact of emission associated with loop 1</a:t>
            </a:r>
          </a:p>
          <a:p>
            <a:r>
              <a:rPr lang="en-US" sz="1800" dirty="0" smtClean="0">
                <a:solidFill>
                  <a:schemeClr val="tx2"/>
                </a:solidFill>
                <a:sym typeface="Symbol" charset="0"/>
              </a:rPr>
              <a:t>Adding this template (chosen to match GC) improves the fit by an additional 12σ</a:t>
            </a: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6324" y="1797538"/>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t>
            </a:r>
            <a:r>
              <a:rPr lang="en-US" sz="1700" dirty="0"/>
              <a:t>Phys. Dark Univ.</a:t>
            </a:r>
            <a:r>
              <a:rPr lang="en-US" sz="1700" dirty="0" smtClean="0"/>
              <a:t>, arXiv:1302.6589</a:t>
            </a:r>
            <a:endParaRPr lang="en-US" sz="1700" dirty="0"/>
          </a:p>
        </p:txBody>
      </p:sp>
      <p:pic>
        <p:nvPicPr>
          <p:cNvPr id="6" name="Picture 5"/>
          <p:cNvPicPr>
            <a:picLocks noChangeAspect="1"/>
          </p:cNvPicPr>
          <p:nvPr/>
        </p:nvPicPr>
        <p:blipFill>
          <a:blip r:embed="rId2"/>
          <a:stretch>
            <a:fillRect/>
          </a:stretch>
        </p:blipFill>
        <p:spPr>
          <a:xfrm>
            <a:off x="7684364" y="149700"/>
            <a:ext cx="1271403" cy="6632484"/>
          </a:xfrm>
          <a:prstGeom prst="rect">
            <a:avLst/>
          </a:prstGeom>
        </p:spPr>
      </p:pic>
      <p:sp>
        <p:nvSpPr>
          <p:cNvPr id="14" name="Rectangle 13"/>
          <p:cNvSpPr/>
          <p:nvPr/>
        </p:nvSpPr>
        <p:spPr>
          <a:xfrm>
            <a:off x="649968" y="4396940"/>
            <a:ext cx="6600233" cy="2109551"/>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a:off x="649968" y="4396940"/>
            <a:ext cx="6600233" cy="2100074"/>
          </a:xfrm>
          <a:prstGeom prst="rect">
            <a:avLst/>
          </a:prstGeom>
        </p:spPr>
      </p:pic>
    </p:spTree>
    <p:extLst>
      <p:ext uri="{BB962C8B-B14F-4D97-AF65-F5344CB8AC3E}">
        <p14:creationId xmlns:p14="http://schemas.microsoft.com/office/powerpoint/2010/main" val="1842592567"/>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5409" y="3476302"/>
            <a:ext cx="4708310" cy="3001136"/>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613658"/>
            <a:ext cx="6042545" cy="5839963"/>
          </a:xfrm>
        </p:spPr>
        <p:txBody>
          <a:bodyPr>
            <a:normAutofit/>
          </a:bodyPr>
          <a:lstStyle/>
          <a:p>
            <a:pPr marL="36576" indent="0">
              <a:buNone/>
            </a:pPr>
            <a:endParaRPr lang="en-US" sz="2100" dirty="0" smtClean="0">
              <a:solidFill>
                <a:schemeClr val="tx2"/>
              </a:solidFill>
              <a:sym typeface="Symbol" charset="0"/>
            </a:endParaRPr>
          </a:p>
          <a:p>
            <a:r>
              <a:rPr lang="en-US" sz="1800" dirty="0" smtClean="0">
                <a:solidFill>
                  <a:schemeClr val="tx2"/>
                </a:solidFill>
                <a:sym typeface="Symbol" charset="0"/>
              </a:rPr>
              <a:t>The NFW-like template absorbs a fair amount of emission below 1 </a:t>
            </a:r>
            <a:r>
              <a:rPr lang="en-US" sz="1800" dirty="0" err="1" smtClean="0">
                <a:solidFill>
                  <a:schemeClr val="tx2"/>
                </a:solidFill>
                <a:sym typeface="Symbol" charset="0"/>
              </a:rPr>
              <a:t>GeV</a:t>
            </a:r>
            <a:r>
              <a:rPr lang="en-US" sz="1800" dirty="0">
                <a:solidFill>
                  <a:schemeClr val="tx2"/>
                </a:solidFill>
                <a:sym typeface="Symbol" charset="0"/>
              </a:rPr>
              <a:t> </a:t>
            </a:r>
            <a:r>
              <a:rPr lang="en-US" sz="1800" dirty="0" smtClean="0">
                <a:solidFill>
                  <a:schemeClr val="tx2"/>
                </a:solidFill>
                <a:sym typeface="Symbol" charset="0"/>
              </a:rPr>
              <a:t>-- much more than we found when considering only the bubble templates</a:t>
            </a:r>
          </a:p>
          <a:p>
            <a:r>
              <a:rPr lang="en-US" sz="1800" dirty="0" smtClean="0">
                <a:solidFill>
                  <a:schemeClr val="tx2"/>
                </a:solidFill>
                <a:sym typeface="Symbol" charset="0"/>
              </a:rPr>
              <a:t>In </a:t>
            </a:r>
            <a:r>
              <a:rPr lang="en-US" sz="1800" dirty="0">
                <a:solidFill>
                  <a:schemeClr val="tx2"/>
                </a:solidFill>
                <a:sym typeface="Symbol" charset="0"/>
              </a:rPr>
              <a:t>o</a:t>
            </a:r>
            <a:r>
              <a:rPr lang="en-US" sz="1800" dirty="0" smtClean="0">
                <a:solidFill>
                  <a:schemeClr val="tx2"/>
                </a:solidFill>
                <a:sym typeface="Symbol" charset="0"/>
              </a:rPr>
              <a:t>ur paper, we argued that this was likely due to leakage from the Galactic Plane (the brightest parts of the NFW squared distribution are near the plane)</a:t>
            </a:r>
          </a:p>
          <a:p>
            <a:r>
              <a:rPr lang="en-US" sz="1800" dirty="0" smtClean="0">
                <a:solidFill>
                  <a:schemeClr val="tx2"/>
                </a:solidFill>
                <a:sym typeface="Symbol" charset="0"/>
              </a:rPr>
              <a:t>We tried various things to control this, with a limited degree of success</a:t>
            </a: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507640" y="1387042"/>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t>
            </a:r>
            <a:r>
              <a:rPr lang="en-US" sz="1700" dirty="0"/>
              <a:t>Phys. Dark Univ.</a:t>
            </a:r>
            <a:r>
              <a:rPr lang="en-US" sz="1700" dirty="0" smtClean="0"/>
              <a:t>, arXiv:1302.6589</a:t>
            </a:r>
            <a:endParaRPr lang="en-US" sz="1700" dirty="0"/>
          </a:p>
        </p:txBody>
      </p:sp>
      <p:sp>
        <p:nvSpPr>
          <p:cNvPr id="14" name="Rectangle 13"/>
          <p:cNvSpPr/>
          <p:nvPr/>
        </p:nvSpPr>
        <p:spPr>
          <a:xfrm>
            <a:off x="6119523" y="1230109"/>
            <a:ext cx="2771098" cy="2566885"/>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srcRect r="66696"/>
          <a:stretch/>
        </p:blipFill>
        <p:spPr>
          <a:xfrm>
            <a:off x="6209322" y="1242938"/>
            <a:ext cx="2686714" cy="2566885"/>
          </a:xfrm>
          <a:prstGeom prst="rect">
            <a:avLst/>
          </a:prstGeom>
        </p:spPr>
      </p:pic>
      <p:pic>
        <p:nvPicPr>
          <p:cNvPr id="5" name="Picture 4"/>
          <p:cNvPicPr>
            <a:picLocks noChangeAspect="1"/>
          </p:cNvPicPr>
          <p:nvPr/>
        </p:nvPicPr>
        <p:blipFill rotWithShape="1">
          <a:blip r:embed="rId3"/>
          <a:srcRect r="49088"/>
          <a:stretch/>
        </p:blipFill>
        <p:spPr>
          <a:xfrm>
            <a:off x="782579" y="3476302"/>
            <a:ext cx="4768081" cy="2988308"/>
          </a:xfrm>
          <a:prstGeom prst="rect">
            <a:avLst/>
          </a:prstGeom>
        </p:spPr>
      </p:pic>
      <p:sp>
        <p:nvSpPr>
          <p:cNvPr id="12" name="Rectangle 11"/>
          <p:cNvSpPr/>
          <p:nvPr/>
        </p:nvSpPr>
        <p:spPr>
          <a:xfrm>
            <a:off x="6156169" y="4005455"/>
            <a:ext cx="2746827" cy="2471983"/>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6168998" y="4015812"/>
            <a:ext cx="2693678" cy="2448798"/>
          </a:xfrm>
          <a:prstGeom prst="rect">
            <a:avLst/>
          </a:prstGeom>
        </p:spPr>
      </p:pic>
      <p:sp>
        <p:nvSpPr>
          <p:cNvPr id="6" name="Donut 5"/>
          <p:cNvSpPr/>
          <p:nvPr/>
        </p:nvSpPr>
        <p:spPr>
          <a:xfrm>
            <a:off x="6696833" y="1230109"/>
            <a:ext cx="731264" cy="655560"/>
          </a:xfrm>
          <a:prstGeom prst="donut">
            <a:avLst>
              <a:gd name="adj" fmla="val 4934"/>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p:cNvCxnSpPr/>
          <p:nvPr/>
        </p:nvCxnSpPr>
        <p:spPr>
          <a:xfrm>
            <a:off x="5503719" y="1242938"/>
            <a:ext cx="1321406" cy="322040"/>
          </a:xfrm>
          <a:prstGeom prst="straightConnector1">
            <a:avLst/>
          </a:prstGeom>
          <a:ln w="2857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916500"/>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0911" y="2976022"/>
            <a:ext cx="4560067" cy="3014505"/>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39346"/>
            <a:ext cx="8540262" cy="1143000"/>
          </a:xfrm>
        </p:spPr>
        <p:txBody>
          <a:bodyPr>
            <a:noAutofit/>
          </a:bodyPr>
          <a:lstStyle/>
          <a:p>
            <a:r>
              <a:rPr lang="en-US" sz="3600" dirty="0" smtClean="0">
                <a:solidFill>
                  <a:schemeClr val="tx2"/>
                </a:solidFill>
              </a:rPr>
              <a:t>Cross-Checks, Tests, and Questions</a:t>
            </a:r>
            <a:endParaRPr lang="en-US" sz="3600" dirty="0">
              <a:solidFill>
                <a:schemeClr val="tx2"/>
              </a:solidFill>
            </a:endParaRPr>
          </a:p>
        </p:txBody>
      </p:sp>
      <p:sp>
        <p:nvSpPr>
          <p:cNvPr id="3" name="Content Placeholder 2"/>
          <p:cNvSpPr>
            <a:spLocks noGrp="1"/>
          </p:cNvSpPr>
          <p:nvPr>
            <p:ph idx="1"/>
          </p:nvPr>
        </p:nvSpPr>
        <p:spPr>
          <a:xfrm>
            <a:off x="0" y="690626"/>
            <a:ext cx="8870465" cy="5839963"/>
          </a:xfrm>
        </p:spPr>
        <p:txBody>
          <a:bodyPr>
            <a:normAutofit/>
          </a:bodyPr>
          <a:lstStyle/>
          <a:p>
            <a:pPr marL="36576" indent="0">
              <a:buNone/>
            </a:pPr>
            <a:endParaRPr lang="en-US" sz="2100" dirty="0" smtClean="0">
              <a:solidFill>
                <a:schemeClr val="tx2"/>
              </a:solidFill>
              <a:sym typeface="Symbol" charset="0"/>
            </a:endParaRPr>
          </a:p>
          <a:p>
            <a:r>
              <a:rPr lang="en-US" sz="1800" dirty="0" smtClean="0">
                <a:solidFill>
                  <a:schemeClr val="tx2"/>
                </a:solidFill>
                <a:sym typeface="Symbol" charset="0"/>
              </a:rPr>
              <a:t>If we restrict our analysis to events with a good value of the CTBCORE parameter (those events with the best point spread function), the leakage from the plane can be much reduced </a:t>
            </a:r>
          </a:p>
          <a:p>
            <a:r>
              <a:rPr lang="en-US" sz="1800" dirty="0" smtClean="0">
                <a:solidFill>
                  <a:schemeClr val="tx2"/>
                </a:solidFill>
                <a:sym typeface="Symbol" charset="0"/>
              </a:rPr>
              <a:t>After applying such a cut, the spectrum absorbed by the NFW template is much more robust to choice of the region considered, and looks very much like dark matter annihilations!</a:t>
            </a:r>
          </a:p>
          <a:p>
            <a:pPr marL="36576" indent="0">
              <a:buNone/>
            </a:pPr>
            <a:endParaRPr lang="en-US" sz="1800" dirty="0" smtClean="0">
              <a:solidFill>
                <a:schemeClr val="tx2"/>
              </a:solidFill>
              <a:sym typeface="Symbol" charset="0"/>
            </a:endParaRPr>
          </a:p>
          <a:p>
            <a:pPr>
              <a:buAutoNum type="arabicParenR"/>
            </a:pPr>
            <a:endParaRPr lang="en-US" sz="400" dirty="0" smtClean="0">
              <a:solidFill>
                <a:schemeClr val="tx2"/>
              </a:solidFill>
              <a:sym typeface="Symbol" charset="0"/>
            </a:endParaRPr>
          </a:p>
          <a:p>
            <a:endParaRPr lang="en-US" sz="4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533298" y="1387042"/>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0" y="6477438"/>
            <a:ext cx="90866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err="1" smtClean="0"/>
              <a:t>Slatyer</a:t>
            </a:r>
            <a:r>
              <a:rPr lang="en-US" sz="1700" dirty="0" smtClean="0"/>
              <a:t>, Hooper, </a:t>
            </a:r>
            <a:r>
              <a:rPr lang="en-US" sz="1700" dirty="0" err="1" smtClean="0"/>
              <a:t>Finkbeiner</a:t>
            </a:r>
            <a:r>
              <a:rPr lang="en-US" sz="1700" dirty="0" smtClean="0"/>
              <a:t>, Portillo, et al., In preparation</a:t>
            </a:r>
            <a:endParaRPr lang="en-US" sz="1700" dirty="0"/>
          </a:p>
        </p:txBody>
      </p:sp>
      <p:pic>
        <p:nvPicPr>
          <p:cNvPr id="5" name="Picture 4"/>
          <p:cNvPicPr>
            <a:picLocks noChangeAspect="1"/>
          </p:cNvPicPr>
          <p:nvPr/>
        </p:nvPicPr>
        <p:blipFill rotWithShape="1">
          <a:blip r:embed="rId2"/>
          <a:srcRect r="50647"/>
          <a:stretch/>
        </p:blipFill>
        <p:spPr>
          <a:xfrm>
            <a:off x="-41721" y="2976022"/>
            <a:ext cx="4662699" cy="3014505"/>
          </a:xfrm>
          <a:prstGeom prst="rect">
            <a:avLst/>
          </a:prstGeom>
        </p:spPr>
      </p:pic>
      <p:sp>
        <p:nvSpPr>
          <p:cNvPr id="19" name="Rectangle 18"/>
          <p:cNvSpPr/>
          <p:nvPr/>
        </p:nvSpPr>
        <p:spPr>
          <a:xfrm>
            <a:off x="4659466" y="2976022"/>
            <a:ext cx="4452876" cy="3014505"/>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a:srcRect l="52127"/>
          <a:stretch/>
        </p:blipFill>
        <p:spPr>
          <a:xfrm>
            <a:off x="4643532" y="3001687"/>
            <a:ext cx="4484298" cy="2988849"/>
          </a:xfrm>
          <a:prstGeom prst="rect">
            <a:avLst/>
          </a:prstGeom>
        </p:spPr>
      </p:pic>
      <p:sp>
        <p:nvSpPr>
          <p:cNvPr id="6" name="TextBox 5"/>
          <p:cNvSpPr txBox="1"/>
          <p:nvPr/>
        </p:nvSpPr>
        <p:spPr>
          <a:xfrm>
            <a:off x="1359893" y="6029006"/>
            <a:ext cx="7338293" cy="369332"/>
          </a:xfrm>
          <a:prstGeom prst="rect">
            <a:avLst/>
          </a:prstGeom>
          <a:noFill/>
        </p:spPr>
        <p:txBody>
          <a:bodyPr wrap="square" rtlCol="0">
            <a:spAutoFit/>
          </a:bodyPr>
          <a:lstStyle/>
          <a:p>
            <a:r>
              <a:rPr lang="en-US" dirty="0" smtClean="0"/>
              <a:t>All Ultraclean Events    			    Top 25% of Ultraclean Events</a:t>
            </a:r>
            <a:endParaRPr lang="en-US" dirty="0"/>
          </a:p>
        </p:txBody>
      </p:sp>
      <p:sp>
        <p:nvSpPr>
          <p:cNvPr id="8" name="TextBox 7"/>
          <p:cNvSpPr txBox="1"/>
          <p:nvPr/>
        </p:nvSpPr>
        <p:spPr>
          <a:xfrm rot="2241315">
            <a:off x="7160294" y="4512488"/>
            <a:ext cx="3029278" cy="707886"/>
          </a:xfrm>
          <a:prstGeom prst="rect">
            <a:avLst/>
          </a:prstGeom>
          <a:noFill/>
        </p:spPr>
        <p:txBody>
          <a:bodyPr wrap="square" rtlCol="0">
            <a:spAutoFit/>
          </a:bodyPr>
          <a:lstStyle/>
          <a:p>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Highly </a:t>
            </a:r>
          </a:p>
          <a:p>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Preliminary!</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71821954"/>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3417998368"/>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796160" y="4188544"/>
            <a:ext cx="7791000" cy="1138773"/>
          </a:xfrm>
          <a:prstGeom prst="rect">
            <a:avLst/>
          </a:prstGeom>
          <a:noFill/>
        </p:spPr>
        <p:txBody>
          <a:bodyPr wrap="square" rtlCol="0">
            <a:spAutoFit/>
          </a:bodyPr>
          <a:lstStyle/>
          <a:p>
            <a:r>
              <a:rPr lang="en-US" sz="2000" dirty="0" smtClean="0">
                <a:solidFill>
                  <a:srgbClr val="D4D2D0"/>
                </a:solidFill>
              </a:rPr>
              <a:t>-We now know that this emission is not confined to the Galactic Center, but extends at least ~3-4 </a:t>
            </a:r>
            <a:r>
              <a:rPr lang="en-US" sz="2000" dirty="0" err="1" smtClean="0">
                <a:solidFill>
                  <a:srgbClr val="D4D2D0"/>
                </a:solidFill>
              </a:rPr>
              <a:t>kpc</a:t>
            </a:r>
            <a:r>
              <a:rPr lang="en-US" sz="2000" dirty="0" smtClean="0">
                <a:solidFill>
                  <a:srgbClr val="D4D2D0"/>
                </a:solidFill>
              </a:rPr>
              <a:t>, well beyond the extent that “Galactic Center Pessimist” type arguments might reasonably apply</a:t>
            </a:r>
          </a:p>
          <a:p>
            <a:endParaRPr lang="en-US" sz="800" dirty="0"/>
          </a:p>
        </p:txBody>
      </p:sp>
    </p:spTree>
    <p:extLst>
      <p:ext uri="{BB962C8B-B14F-4D97-AF65-F5344CB8AC3E}">
        <p14:creationId xmlns:p14="http://schemas.microsoft.com/office/powerpoint/2010/main" val="1561551044"/>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796160" y="4188544"/>
            <a:ext cx="7791000" cy="1446550"/>
          </a:xfrm>
          <a:prstGeom prst="rect">
            <a:avLst/>
          </a:prstGeom>
          <a:noFill/>
        </p:spPr>
        <p:txBody>
          <a:bodyPr wrap="square" rtlCol="0">
            <a:spAutoFit/>
          </a:bodyPr>
          <a:lstStyle/>
          <a:p>
            <a:r>
              <a:rPr lang="en-US" sz="2000" dirty="0" smtClean="0">
                <a:solidFill>
                  <a:schemeClr val="tx2"/>
                </a:solidFill>
              </a:rPr>
              <a:t>-We now know that this emission is not confined to the Galactic Center, but extends at least ~3-4 </a:t>
            </a:r>
            <a:r>
              <a:rPr lang="en-US" sz="2000" dirty="0" err="1" smtClean="0">
                <a:solidFill>
                  <a:schemeClr val="tx2"/>
                </a:solidFill>
              </a:rPr>
              <a:t>kpc</a:t>
            </a:r>
            <a:r>
              <a:rPr lang="en-US" sz="2000" dirty="0" smtClean="0">
                <a:solidFill>
                  <a:schemeClr val="tx2"/>
                </a:solidFill>
              </a:rPr>
              <a:t>, well beyond the extent that “Galactic Center Pessimist” type arguments might reasonably apply</a:t>
            </a:r>
          </a:p>
          <a:p>
            <a:endParaRPr lang="en-US" sz="800" dirty="0">
              <a:solidFill>
                <a:schemeClr val="tx2"/>
              </a:solidFill>
            </a:endParaRPr>
          </a:p>
          <a:p>
            <a:r>
              <a:rPr lang="en-US" sz="2000" dirty="0" smtClean="0">
                <a:solidFill>
                  <a:schemeClr val="tx2"/>
                </a:solidFill>
              </a:rPr>
              <a:t>-But what about pulsars? </a:t>
            </a:r>
            <a:endParaRPr lang="en-US" sz="2000" dirty="0">
              <a:solidFill>
                <a:schemeClr val="tx2"/>
              </a:solidFill>
            </a:endParaRPr>
          </a:p>
        </p:txBody>
      </p:sp>
    </p:spTree>
    <p:extLst>
      <p:ext uri="{BB962C8B-B14F-4D97-AF65-F5344CB8AC3E}">
        <p14:creationId xmlns:p14="http://schemas.microsoft.com/office/powerpoint/2010/main" val="2930153521"/>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391477"/>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Is the Inner Galaxy’s </a:t>
            </a:r>
            <a:r>
              <a:rPr lang="en-US" sz="3200" dirty="0" err="1" smtClean="0">
                <a:solidFill>
                  <a:schemeClr val="tx2"/>
                </a:solidFill>
                <a:latin typeface="Century Gothic" charset="0"/>
              </a:rPr>
              <a:t>GeV</a:t>
            </a:r>
            <a:r>
              <a:rPr lang="en-US" sz="3200" dirty="0" smtClean="0">
                <a:solidFill>
                  <a:schemeClr val="tx2"/>
                </a:solidFill>
                <a:latin typeface="Century Gothic" charset="0"/>
              </a:rPr>
              <a:t> Excess From Millisecond Pulsars?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85785" y="1401754"/>
            <a:ext cx="5643248" cy="521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endParaRPr lang="en-US" sz="1800" i="1" dirty="0" smtClean="0">
              <a:solidFill>
                <a:srgbClr val="D4D2D0"/>
              </a:solidFill>
            </a:endParaRPr>
          </a:p>
          <a:p>
            <a:pPr>
              <a:buClr>
                <a:schemeClr val="folHlink"/>
              </a:buClr>
            </a:pPr>
            <a:r>
              <a:rPr lang="en-US" sz="1800" i="1" dirty="0" smtClean="0">
                <a:solidFill>
                  <a:srgbClr val="D4D2D0"/>
                </a:solidFill>
              </a:rPr>
              <a:t>1) The </a:t>
            </a:r>
            <a:r>
              <a:rPr lang="en-US" sz="1800" i="1" dirty="0">
                <a:solidFill>
                  <a:srgbClr val="D4D2D0"/>
                </a:solidFill>
              </a:rPr>
              <a:t>Spectrum </a:t>
            </a:r>
            <a:r>
              <a:rPr lang="en-US" sz="1800" dirty="0">
                <a:solidFill>
                  <a:srgbClr val="D4D2D0"/>
                </a:solidFill>
              </a:rPr>
              <a:t>– As in the case of the Galactic Center signal, the signal from the low-latitude regions of the bubbles exhibits a much harder spectrum than is observed from </a:t>
            </a:r>
            <a:r>
              <a:rPr lang="en-US" sz="1800" dirty="0" smtClean="0">
                <a:solidFill>
                  <a:srgbClr val="D4D2D0"/>
                </a:solidFill>
              </a:rPr>
              <a:t>pulsars</a:t>
            </a:r>
          </a:p>
          <a:p>
            <a:pPr marL="457200" indent="-457200">
              <a:buClr>
                <a:schemeClr val="folHlink"/>
              </a:buClr>
              <a:buFont typeface="Wingdings" charset="0"/>
              <a:buAutoNum type="arabicParen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6" name="Rectangle 5"/>
          <p:cNvSpPr/>
          <p:nvPr/>
        </p:nvSpPr>
        <p:spPr>
          <a:xfrm>
            <a:off x="5795699" y="2051809"/>
            <a:ext cx="3228158" cy="2524061"/>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ompar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480" y="2051809"/>
            <a:ext cx="3104942" cy="2524061"/>
          </a:xfrm>
          <a:prstGeom prst="rect">
            <a:avLst/>
          </a:prstGeom>
        </p:spPr>
      </p:pic>
      <p:sp>
        <p:nvSpPr>
          <p:cNvPr id="3" name="TextBox 2"/>
          <p:cNvSpPr txBox="1"/>
          <p:nvPr/>
        </p:nvSpPr>
        <p:spPr>
          <a:xfrm>
            <a:off x="195263" y="1228121"/>
            <a:ext cx="8796336" cy="923330"/>
          </a:xfrm>
          <a:prstGeom prst="rect">
            <a:avLst/>
          </a:prstGeom>
          <a:noFill/>
        </p:spPr>
        <p:txBody>
          <a:bodyPr wrap="square" rtlCol="0">
            <a:spAutoFit/>
          </a:bodyPr>
          <a:lstStyle/>
          <a:p>
            <a:r>
              <a:rPr lang="en-US" dirty="0">
                <a:solidFill>
                  <a:srgbClr val="D4D2D0"/>
                </a:solidFill>
              </a:rPr>
              <a:t>There are two independent and compelling arguments against pulsars (millisecond and otherwise) as the source of this </a:t>
            </a:r>
            <a:r>
              <a:rPr lang="en-US" dirty="0" smtClean="0">
                <a:solidFill>
                  <a:srgbClr val="D4D2D0"/>
                </a:solidFill>
              </a:rPr>
              <a:t>gamma-ray </a:t>
            </a:r>
            <a:r>
              <a:rPr lang="en-US" dirty="0">
                <a:solidFill>
                  <a:srgbClr val="D4D2D0"/>
                </a:solidFill>
              </a:rPr>
              <a:t>emission:</a:t>
            </a:r>
          </a:p>
          <a:p>
            <a:endParaRPr lang="en-US" dirty="0"/>
          </a:p>
        </p:txBody>
      </p:sp>
      <p:sp>
        <p:nvSpPr>
          <p:cNvPr id="12" name="TextBox 2"/>
          <p:cNvSpPr txBox="1">
            <a:spLocks noChangeArrowheads="1"/>
          </p:cNvSpPr>
          <p:nvPr/>
        </p:nvSpPr>
        <p:spPr bwMode="auto">
          <a:xfrm>
            <a:off x="97692" y="6304832"/>
            <a:ext cx="9145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smtClean="0"/>
              <a:t>Hooper, </a:t>
            </a:r>
            <a:r>
              <a:rPr lang="en-US" sz="1500" dirty="0" err="1" smtClean="0"/>
              <a:t>Cholis</a:t>
            </a:r>
            <a:r>
              <a:rPr lang="en-US" sz="1500" dirty="0" smtClean="0"/>
              <a:t>, Linden, </a:t>
            </a:r>
            <a:r>
              <a:rPr lang="en-US" sz="1500" dirty="0" err="1" smtClean="0"/>
              <a:t>Siegal</a:t>
            </a:r>
            <a:r>
              <a:rPr lang="en-US" sz="1500" dirty="0" smtClean="0"/>
              <a:t>-Gaskins, </a:t>
            </a:r>
            <a:r>
              <a:rPr lang="en-US" sz="1500" dirty="0" err="1" smtClean="0"/>
              <a:t>Slatyer</a:t>
            </a:r>
            <a:r>
              <a:rPr lang="en-US" sz="1500" dirty="0" smtClean="0"/>
              <a:t>, </a:t>
            </a:r>
          </a:p>
          <a:p>
            <a:r>
              <a:rPr lang="en-US" sz="1500" dirty="0" smtClean="0"/>
              <a:t>PRD, arXiv:1305.0830</a:t>
            </a:r>
            <a:endParaRPr lang="en-US" sz="1500" dirty="0"/>
          </a:p>
        </p:txBody>
      </p:sp>
    </p:spTree>
    <p:extLst>
      <p:ext uri="{BB962C8B-B14F-4D97-AF65-F5344CB8AC3E}">
        <p14:creationId xmlns:p14="http://schemas.microsoft.com/office/powerpoint/2010/main" val="1375494243"/>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391477"/>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Is the Inner Galaxy’s </a:t>
            </a:r>
            <a:r>
              <a:rPr lang="en-US" sz="3200" dirty="0" err="1" smtClean="0">
                <a:solidFill>
                  <a:schemeClr val="tx2"/>
                </a:solidFill>
                <a:latin typeface="Century Gothic" charset="0"/>
              </a:rPr>
              <a:t>GeV</a:t>
            </a:r>
            <a:r>
              <a:rPr lang="en-US" sz="3200" dirty="0" smtClean="0">
                <a:solidFill>
                  <a:schemeClr val="tx2"/>
                </a:solidFill>
                <a:latin typeface="Century Gothic" charset="0"/>
              </a:rPr>
              <a:t> Excess From Millisecond Pulsars?</a:t>
            </a:r>
            <a:endParaRPr lang="en-US" sz="3200" dirty="0">
              <a:solidFill>
                <a:schemeClr val="tx2"/>
              </a:solidFill>
            </a:endParaRPr>
          </a:p>
        </p:txBody>
      </p:sp>
      <p:sp>
        <p:nvSpPr>
          <p:cNvPr id="2079748" name="Rectangle 4"/>
          <p:cNvSpPr>
            <a:spLocks noChangeArrowheads="1"/>
          </p:cNvSpPr>
          <p:nvPr/>
        </p:nvSpPr>
        <p:spPr bwMode="auto">
          <a:xfrm>
            <a:off x="-9478"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85785" y="1401754"/>
            <a:ext cx="5576902" cy="854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endParaRPr lang="en-US" sz="1800" i="1" dirty="0" smtClean="0">
              <a:solidFill>
                <a:srgbClr val="D4D2D0"/>
              </a:solidFill>
            </a:endParaRPr>
          </a:p>
          <a:p>
            <a:pPr>
              <a:buClr>
                <a:schemeClr val="folHlink"/>
              </a:buClr>
            </a:pPr>
            <a:r>
              <a:rPr lang="en-US" sz="1800" i="1" dirty="0" smtClean="0">
                <a:solidFill>
                  <a:srgbClr val="D4D2D0"/>
                </a:solidFill>
              </a:rPr>
              <a:t>1) The </a:t>
            </a:r>
            <a:r>
              <a:rPr lang="en-US" sz="1800" i="1" dirty="0">
                <a:solidFill>
                  <a:srgbClr val="D4D2D0"/>
                </a:solidFill>
              </a:rPr>
              <a:t>Spectrum </a:t>
            </a:r>
            <a:r>
              <a:rPr lang="en-US" sz="1800" dirty="0">
                <a:solidFill>
                  <a:srgbClr val="D4D2D0"/>
                </a:solidFill>
              </a:rPr>
              <a:t>– As in the case of the Galactic Center signal, the signal from the low-latitude regions of the bubbles exhibits a much harder spectrum than is observed from </a:t>
            </a:r>
            <a:r>
              <a:rPr lang="en-US" sz="1800" dirty="0" smtClean="0">
                <a:solidFill>
                  <a:srgbClr val="D4D2D0"/>
                </a:solidFill>
              </a:rPr>
              <a:t>pulsars</a:t>
            </a:r>
          </a:p>
          <a:p>
            <a:pPr marL="342900" indent="-342900">
              <a:buClr>
                <a:schemeClr val="folHlink"/>
              </a:buClr>
              <a:buAutoNum type="arabicParenR"/>
            </a:pPr>
            <a:endParaRPr lang="en-US" sz="1800" dirty="0" smtClean="0">
              <a:solidFill>
                <a:srgbClr val="D4D2D0"/>
              </a:solidFill>
            </a:endParaRPr>
          </a:p>
          <a:p>
            <a:pPr>
              <a:buClr>
                <a:schemeClr val="folHlink"/>
              </a:buClr>
            </a:pPr>
            <a:r>
              <a:rPr lang="en-US" sz="1800" i="1" dirty="0">
                <a:solidFill>
                  <a:srgbClr val="D4D2D0"/>
                </a:solidFill>
              </a:rPr>
              <a:t>2) The lack of pulsar-like point sources</a:t>
            </a:r>
            <a:r>
              <a:rPr lang="en-US" sz="1800" dirty="0">
                <a:solidFill>
                  <a:srgbClr val="D4D2D0"/>
                </a:solidFill>
              </a:rPr>
              <a:t> – To account for this signal, there must exist </a:t>
            </a:r>
            <a:r>
              <a:rPr lang="en-US" sz="1800" dirty="0" smtClean="0">
                <a:solidFill>
                  <a:srgbClr val="D4D2D0"/>
                </a:solidFill>
              </a:rPr>
              <a:t>a </a:t>
            </a:r>
            <a:r>
              <a:rPr lang="en-US" sz="1800" dirty="0">
                <a:solidFill>
                  <a:srgbClr val="D4D2D0"/>
                </a:solidFill>
              </a:rPr>
              <a:t>significant population </a:t>
            </a:r>
            <a:r>
              <a:rPr lang="en-US" sz="1800" dirty="0" smtClean="0">
                <a:solidFill>
                  <a:srgbClr val="D4D2D0"/>
                </a:solidFill>
              </a:rPr>
              <a:t>of </a:t>
            </a:r>
            <a:r>
              <a:rPr lang="en-US" sz="1800" dirty="0">
                <a:solidFill>
                  <a:srgbClr val="D4D2D0"/>
                </a:solidFill>
              </a:rPr>
              <a:t>MSPs well above/below the Galactic Plane</a:t>
            </a:r>
            <a:r>
              <a:rPr lang="en-US" sz="1800" dirty="0" smtClean="0">
                <a:solidFill>
                  <a:srgbClr val="D4D2D0"/>
                </a:solidFill>
              </a:rPr>
              <a:t>; </a:t>
            </a:r>
            <a:r>
              <a:rPr lang="en-US" sz="1800" dirty="0">
                <a:solidFill>
                  <a:srgbClr val="D4D2D0"/>
                </a:solidFill>
              </a:rPr>
              <a:t>but Fermi does not see nearly enough point sources to account for this population</a:t>
            </a:r>
          </a:p>
          <a:p>
            <a:pPr>
              <a:buClr>
                <a:schemeClr val="folHlink"/>
              </a:buClr>
            </a:pPr>
            <a:endParaRPr lang="en-US" sz="1800" dirty="0">
              <a:solidFill>
                <a:srgbClr val="D4D2D0"/>
              </a:solidFill>
            </a:endParaRPr>
          </a:p>
          <a:p>
            <a:pPr>
              <a:buClr>
                <a:schemeClr val="folHlink"/>
              </a:buClr>
            </a:pPr>
            <a:r>
              <a:rPr lang="en-US" sz="1800" dirty="0">
                <a:solidFill>
                  <a:srgbClr val="D4D2D0"/>
                </a:solidFill>
              </a:rPr>
              <a:t>MSP population models which are consistent </a:t>
            </a:r>
            <a:r>
              <a:rPr lang="en-US" sz="1800" dirty="0" smtClean="0">
                <a:solidFill>
                  <a:srgbClr val="D4D2D0"/>
                </a:solidFill>
              </a:rPr>
              <a:t>with </a:t>
            </a:r>
            <a:r>
              <a:rPr lang="en-US" sz="1800" dirty="0">
                <a:solidFill>
                  <a:srgbClr val="D4D2D0"/>
                </a:solidFill>
              </a:rPr>
              <a:t>the observed source distribution are </a:t>
            </a:r>
            <a:r>
              <a:rPr lang="en-US" sz="1800" dirty="0" smtClean="0">
                <a:solidFill>
                  <a:srgbClr val="D4D2D0"/>
                </a:solidFill>
              </a:rPr>
              <a:t>capable </a:t>
            </a:r>
            <a:r>
              <a:rPr lang="en-US" sz="1800" dirty="0">
                <a:solidFill>
                  <a:srgbClr val="D4D2D0"/>
                </a:solidFill>
              </a:rPr>
              <a:t>of producing no more than </a:t>
            </a:r>
            <a:r>
              <a:rPr lang="en-US" sz="1800" dirty="0" smtClean="0">
                <a:solidFill>
                  <a:srgbClr val="D4D2D0"/>
                </a:solidFill>
              </a:rPr>
              <a:t>~5-10% of </a:t>
            </a:r>
            <a:r>
              <a:rPr lang="en-US" sz="1800" dirty="0">
                <a:solidFill>
                  <a:srgbClr val="D4D2D0"/>
                </a:solidFill>
              </a:rPr>
              <a:t>the observed excess </a:t>
            </a:r>
            <a:r>
              <a:rPr lang="en-US" sz="1800" dirty="0" smtClean="0">
                <a:solidFill>
                  <a:srgbClr val="D4D2D0"/>
                </a:solidFill>
              </a:rPr>
              <a:t>emission</a:t>
            </a: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3" name="TextBox 2"/>
          <p:cNvSpPr txBox="1"/>
          <p:nvPr/>
        </p:nvSpPr>
        <p:spPr>
          <a:xfrm>
            <a:off x="195263" y="1228121"/>
            <a:ext cx="8796336" cy="923330"/>
          </a:xfrm>
          <a:prstGeom prst="rect">
            <a:avLst/>
          </a:prstGeom>
          <a:noFill/>
        </p:spPr>
        <p:txBody>
          <a:bodyPr wrap="square" rtlCol="0">
            <a:spAutoFit/>
          </a:bodyPr>
          <a:lstStyle/>
          <a:p>
            <a:r>
              <a:rPr lang="en-US" dirty="0">
                <a:solidFill>
                  <a:srgbClr val="D4D2D0"/>
                </a:solidFill>
              </a:rPr>
              <a:t>There are two independent and compelling arguments against pulsars (millisecond and otherwise) as the source of this </a:t>
            </a:r>
            <a:r>
              <a:rPr lang="en-US" dirty="0" smtClean="0">
                <a:solidFill>
                  <a:srgbClr val="D4D2D0"/>
                </a:solidFill>
              </a:rPr>
              <a:t>gamma-ray </a:t>
            </a:r>
            <a:r>
              <a:rPr lang="en-US" dirty="0">
                <a:solidFill>
                  <a:srgbClr val="D4D2D0"/>
                </a:solidFill>
              </a:rPr>
              <a:t>emission:</a:t>
            </a:r>
          </a:p>
          <a:p>
            <a:endParaRPr lang="en-US" dirty="0"/>
          </a:p>
        </p:txBody>
      </p:sp>
      <p:sp>
        <p:nvSpPr>
          <p:cNvPr id="5" name="Rectangle 4"/>
          <p:cNvSpPr/>
          <p:nvPr/>
        </p:nvSpPr>
        <p:spPr>
          <a:xfrm>
            <a:off x="5839662" y="1861118"/>
            <a:ext cx="3219434" cy="4958717"/>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852491" y="1822633"/>
            <a:ext cx="3132574" cy="4997202"/>
          </a:xfrm>
          <a:prstGeom prst="rect">
            <a:avLst/>
          </a:prstGeom>
        </p:spPr>
      </p:pic>
      <p:sp>
        <p:nvSpPr>
          <p:cNvPr id="11" name="TextBox 2"/>
          <p:cNvSpPr txBox="1">
            <a:spLocks noChangeArrowheads="1"/>
          </p:cNvSpPr>
          <p:nvPr/>
        </p:nvSpPr>
        <p:spPr bwMode="auto">
          <a:xfrm>
            <a:off x="97692" y="6304832"/>
            <a:ext cx="9145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smtClean="0"/>
              <a:t>Hooper, </a:t>
            </a:r>
            <a:r>
              <a:rPr lang="en-US" sz="1500" dirty="0" err="1" smtClean="0"/>
              <a:t>Cholis</a:t>
            </a:r>
            <a:r>
              <a:rPr lang="en-US" sz="1500" dirty="0" smtClean="0"/>
              <a:t>, Linden, </a:t>
            </a:r>
            <a:r>
              <a:rPr lang="en-US" sz="1500" dirty="0" err="1" smtClean="0"/>
              <a:t>Siegal</a:t>
            </a:r>
            <a:r>
              <a:rPr lang="en-US" sz="1500" dirty="0" smtClean="0"/>
              <a:t>-Gaskins, </a:t>
            </a:r>
            <a:r>
              <a:rPr lang="en-US" sz="1500" dirty="0" err="1" smtClean="0"/>
              <a:t>Slatyer</a:t>
            </a:r>
            <a:r>
              <a:rPr lang="en-US" sz="1500" dirty="0" smtClean="0"/>
              <a:t>, </a:t>
            </a:r>
          </a:p>
          <a:p>
            <a:r>
              <a:rPr lang="en-US" sz="1500" dirty="0" smtClean="0"/>
              <a:t>PRD, arXiv:1305.0830</a:t>
            </a:r>
            <a:endParaRPr lang="en-US" sz="1500" dirty="0"/>
          </a:p>
        </p:txBody>
      </p:sp>
    </p:spTree>
    <p:extLst>
      <p:ext uri="{BB962C8B-B14F-4D97-AF65-F5344CB8AC3E}">
        <p14:creationId xmlns:p14="http://schemas.microsoft.com/office/powerpoint/2010/main" val="310047849"/>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19" name="Rectangle 3"/>
          <p:cNvSpPr>
            <a:spLocks noChangeArrowheads="1"/>
          </p:cNvSpPr>
          <p:nvPr/>
        </p:nvSpPr>
        <p:spPr bwMode="auto">
          <a:xfrm>
            <a:off x="609600" y="-2286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What Next?</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4692" name="Text Box 5"/>
          <p:cNvSpPr txBox="1">
            <a:spLocks noChangeArrowheads="1"/>
          </p:cNvSpPr>
          <p:nvPr/>
        </p:nvSpPr>
        <p:spPr bwMode="auto">
          <a:xfrm>
            <a:off x="152400" y="836613"/>
            <a:ext cx="8991600" cy="6545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endParaRPr lang="en-US" sz="4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Tree>
    <p:extLst>
      <p:ext uri="{BB962C8B-B14F-4D97-AF65-F5344CB8AC3E}">
        <p14:creationId xmlns:p14="http://schemas.microsoft.com/office/powerpoint/2010/main" val="29053996"/>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19" name="Rectangle 3"/>
          <p:cNvSpPr>
            <a:spLocks noChangeArrowheads="1"/>
          </p:cNvSpPr>
          <p:nvPr/>
        </p:nvSpPr>
        <p:spPr bwMode="auto">
          <a:xfrm>
            <a:off x="609600" y="-2286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What Next?</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0" y="822325"/>
            <a:ext cx="8991600" cy="7991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endParaRPr lang="en-US" sz="400" dirty="0">
              <a:solidFill>
                <a:srgbClr val="D4D2D0"/>
              </a:solidFill>
              <a:sym typeface="Symbol" charset="0"/>
            </a:endParaRPr>
          </a:p>
          <a:p>
            <a:pPr>
              <a:buClr>
                <a:schemeClr val="folHlink"/>
              </a:buClr>
            </a:pPr>
            <a:r>
              <a:rPr lang="en-US" sz="2000" dirty="0" smtClean="0">
                <a:solidFill>
                  <a:srgbClr val="D4D2D0"/>
                </a:solidFill>
                <a:sym typeface="Symbol" charset="0"/>
              </a:rPr>
              <a:t>Although the Galactic Center is almost certainly the brightest source of dark matter annihilation products in the sky, a dark matter candidate able to generate the observed signal would also be expected to be potentially observable in other Fermi analyses as well (although probably marginally)</a:t>
            </a:r>
          </a:p>
          <a:p>
            <a:pPr>
              <a:buClr>
                <a:schemeClr val="folHlink"/>
              </a:buClr>
            </a:pPr>
            <a:endParaRPr lang="en-US" sz="2000" dirty="0" smtClean="0">
              <a:solidFill>
                <a:srgbClr val="D4D2D0"/>
              </a:solidFill>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Tree>
    <p:extLst>
      <p:ext uri="{BB962C8B-B14F-4D97-AF65-F5344CB8AC3E}">
        <p14:creationId xmlns:p14="http://schemas.microsoft.com/office/powerpoint/2010/main" val="33945570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ChangeArrowheads="1"/>
          </p:cNvSpPr>
          <p:nvPr/>
        </p:nvSpPr>
        <p:spPr bwMode="auto">
          <a:xfrm>
            <a:off x="1752600" y="381000"/>
            <a:ext cx="586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i="0">
                <a:solidFill>
                  <a:schemeClr val="tx2"/>
                </a:solidFill>
                <a:latin typeface="Century Gothic" charset="0"/>
              </a:rPr>
              <a:t>Direct Detection</a:t>
            </a:r>
            <a:endParaRPr lang="en-US" sz="4400" i="0">
              <a:solidFill>
                <a:schemeClr val="tx2"/>
              </a:solidFill>
            </a:endParaRPr>
          </a:p>
        </p:txBody>
      </p:sp>
      <p:sp>
        <p:nvSpPr>
          <p:cNvPr id="826371" name="Rectangle 3"/>
          <p:cNvSpPr>
            <a:spLocks noChangeArrowheads="1"/>
          </p:cNvSpPr>
          <p:nvPr/>
        </p:nvSpPr>
        <p:spPr bwMode="auto">
          <a:xfrm>
            <a:off x="228600" y="138976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dirty="0">
              <a:latin typeface="Century Gothic" charset="0"/>
            </a:endParaRPr>
          </a:p>
          <a:p>
            <a:pPr eaLnBrk="1" hangingPunct="1">
              <a:spcBef>
                <a:spcPct val="20000"/>
              </a:spcBef>
              <a:buClr>
                <a:schemeClr val="tx2"/>
              </a:buClr>
              <a:buSzPct val="60000"/>
              <a:buFont typeface="Wingdings" charset="0"/>
              <a:buChar char="§"/>
              <a:defRPr/>
            </a:pPr>
            <a:r>
              <a:rPr lang="en-US" sz="2200" i="0" dirty="0">
                <a:latin typeface="Century Gothic" charset="0"/>
              </a:rPr>
              <a:t>In the non-relativistic limit, all interaction forms can be described as spin-independent (coherent) scattering or      spin-dependent scattering</a:t>
            </a:r>
          </a:p>
          <a:p>
            <a:pPr eaLnBrk="1" hangingPunct="1">
              <a:spcBef>
                <a:spcPct val="20000"/>
              </a:spcBef>
              <a:buClr>
                <a:schemeClr val="tx2"/>
              </a:buClr>
              <a:buSzPct val="60000"/>
              <a:buFont typeface="Wingdings" charset="0"/>
              <a:buChar char="§"/>
              <a:defRPr/>
            </a:pPr>
            <a:endParaRPr lang="en-US" sz="1200" i="0" dirty="0">
              <a:latin typeface="Century Gothic" charset="0"/>
            </a:endParaRPr>
          </a:p>
          <a:p>
            <a:pPr eaLnBrk="1" hangingPunct="1">
              <a:spcBef>
                <a:spcPct val="20000"/>
              </a:spcBef>
              <a:buClr>
                <a:schemeClr val="tx2"/>
              </a:buClr>
              <a:buSzPct val="60000"/>
              <a:buFont typeface="Wingdings" charset="0"/>
              <a:buChar char="§"/>
              <a:defRPr/>
            </a:pPr>
            <a:r>
              <a:rPr lang="en-US" sz="2200" i="0" dirty="0">
                <a:latin typeface="Century Gothic" charset="0"/>
              </a:rPr>
              <a:t>For spin-independent scattering:</a:t>
            </a: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r>
              <a:rPr lang="en-US" sz="2200" i="0" dirty="0">
                <a:latin typeface="Century Gothic" charset="0"/>
              </a:rPr>
              <a:t>where</a:t>
            </a: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1400" i="0" dirty="0">
              <a:latin typeface="Century Gothic" charset="0"/>
            </a:endParaRPr>
          </a:p>
          <a:p>
            <a:pPr eaLnBrk="1" hangingPunct="1">
              <a:spcBef>
                <a:spcPct val="20000"/>
              </a:spcBef>
              <a:buClr>
                <a:schemeClr val="tx1"/>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800" i="0" dirty="0">
              <a:latin typeface="Century Gothic" charset="0"/>
            </a:endParaRPr>
          </a:p>
        </p:txBody>
      </p:sp>
      <p:sp>
        <p:nvSpPr>
          <p:cNvPr id="94211" name="Text Box 4"/>
          <p:cNvSpPr txBox="1">
            <a:spLocks noChangeArrowheads="1"/>
          </p:cNvSpPr>
          <p:nvPr/>
        </p:nvSpPr>
        <p:spPr bwMode="auto">
          <a:xfrm>
            <a:off x="212725" y="5879210"/>
            <a:ext cx="37496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pic>
        <p:nvPicPr>
          <p:cNvPr id="8263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22" y="3675760"/>
            <a:ext cx="5257800" cy="10922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637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90" y="5215440"/>
            <a:ext cx="5867400" cy="9493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271064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19" name="Rectangle 3"/>
          <p:cNvSpPr>
            <a:spLocks noChangeArrowheads="1"/>
          </p:cNvSpPr>
          <p:nvPr/>
        </p:nvSpPr>
        <p:spPr bwMode="auto">
          <a:xfrm>
            <a:off x="609600" y="-2286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Dwarf Spheroidal Galaxies</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1" y="822325"/>
            <a:ext cx="5144002" cy="7807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r>
              <a:rPr lang="en-US" sz="2000" dirty="0">
                <a:solidFill>
                  <a:schemeClr val="tx2"/>
                </a:solidFill>
                <a:sym typeface="Symbol" charset="0"/>
              </a:rPr>
              <a:t>D</a:t>
            </a:r>
            <a:r>
              <a:rPr lang="en-US" sz="2000" dirty="0" smtClean="0">
                <a:solidFill>
                  <a:schemeClr val="tx2"/>
                </a:solidFill>
                <a:sym typeface="Symbol" charset="0"/>
              </a:rPr>
              <a:t>ark matter halos contain large numbers of smaller </a:t>
            </a:r>
            <a:r>
              <a:rPr lang="en-US" sz="2000" dirty="0" err="1" smtClean="0">
                <a:solidFill>
                  <a:schemeClr val="tx2"/>
                </a:solidFill>
                <a:sym typeface="Symbol" charset="0"/>
              </a:rPr>
              <a:t>subhalos</a:t>
            </a:r>
            <a:r>
              <a:rPr lang="en-US" sz="2000" dirty="0" smtClean="0">
                <a:solidFill>
                  <a:schemeClr val="tx2"/>
                </a:solidFill>
                <a:sym typeface="Symbol" charset="0"/>
              </a:rPr>
              <a:t> – the halo of the Milky Way is no exception</a:t>
            </a:r>
          </a:p>
          <a:p>
            <a:pPr>
              <a:buClr>
                <a:schemeClr val="folHlink"/>
              </a:buClr>
            </a:pPr>
            <a:endParaRPr lang="en-US" sz="400" dirty="0" smtClean="0">
              <a:solidFill>
                <a:schemeClr val="tx2"/>
              </a:solidFill>
              <a:sym typeface="Symbol" charset="0"/>
            </a:endParaRPr>
          </a:p>
          <a:p>
            <a:pPr>
              <a:buClr>
                <a:schemeClr val="folHlink"/>
              </a:buClr>
              <a:buFont typeface="Wingdings" charset="0"/>
              <a:buChar char="§"/>
            </a:pPr>
            <a:r>
              <a:rPr lang="en-US" sz="2000" dirty="0" smtClean="0">
                <a:solidFill>
                  <a:schemeClr val="tx2"/>
                </a:solidFill>
                <a:sym typeface="Symbol" charset="0"/>
              </a:rPr>
              <a:t>The most massive of these </a:t>
            </a:r>
            <a:r>
              <a:rPr lang="en-US" sz="2000" dirty="0" err="1" smtClean="0">
                <a:solidFill>
                  <a:schemeClr val="tx2"/>
                </a:solidFill>
                <a:sym typeface="Symbol" charset="0"/>
              </a:rPr>
              <a:t>subhalos</a:t>
            </a:r>
            <a:r>
              <a:rPr lang="en-US" sz="2000" dirty="0" smtClean="0">
                <a:solidFill>
                  <a:schemeClr val="tx2"/>
                </a:solidFill>
                <a:sym typeface="Symbol" charset="0"/>
              </a:rPr>
              <a:t> contain stars, and are known as dwarf galaxies – the most highly dark matter dominated systems known 			   (mass-to-light up to ~10</a:t>
            </a:r>
            <a:r>
              <a:rPr lang="en-US" sz="2000" baseline="30000" dirty="0" smtClean="0">
                <a:solidFill>
                  <a:schemeClr val="tx2"/>
                </a:solidFill>
                <a:sym typeface="Symbol" charset="0"/>
              </a:rPr>
              <a:t>3</a:t>
            </a:r>
            <a:r>
              <a:rPr lang="en-US" sz="2000" dirty="0" smtClean="0">
                <a:solidFill>
                  <a:schemeClr val="tx2"/>
                </a:solidFill>
                <a:sym typeface="Symbol" charset="0"/>
              </a:rPr>
              <a:t>)</a:t>
            </a: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pic>
        <p:nvPicPr>
          <p:cNvPr id="8" name="Picture 2" descr="darkmatter09032"/>
          <p:cNvPicPr>
            <a:picLocks noChangeAspect="1" noChangeArrowheads="1"/>
          </p:cNvPicPr>
          <p:nvPr/>
        </p:nvPicPr>
        <p:blipFill>
          <a:blip r:embed="rId3">
            <a:extLst>
              <a:ext uri="{28A0092B-C50C-407E-A947-70E740481C1C}">
                <a14:useLocalDpi xmlns:a14="http://schemas.microsoft.com/office/drawing/2010/main" val="0"/>
              </a:ext>
            </a:extLst>
          </a:blip>
          <a:srcRect l="11488" t="-105" r="11876" b="105"/>
          <a:stretch>
            <a:fillRect/>
          </a:stretch>
        </p:blipFill>
        <p:spPr bwMode="auto">
          <a:xfrm rot="16200000">
            <a:off x="6003756" y="3517818"/>
            <a:ext cx="2308988" cy="3012797"/>
          </a:xfrm>
          <a:prstGeom prst="rect">
            <a:avLst/>
          </a:prstGeom>
          <a:ln/>
          <a:extLst/>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4"/>
          <a:stretch>
            <a:fillRect/>
          </a:stretch>
        </p:blipFill>
        <p:spPr>
          <a:xfrm>
            <a:off x="5296403" y="1353102"/>
            <a:ext cx="3718806" cy="221708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774955973"/>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19" name="Rectangle 3"/>
          <p:cNvSpPr>
            <a:spLocks noChangeArrowheads="1"/>
          </p:cNvSpPr>
          <p:nvPr/>
        </p:nvSpPr>
        <p:spPr bwMode="auto">
          <a:xfrm>
            <a:off x="609600" y="-228600"/>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Dwarf Spheroidal Galaxies</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0" y="732529"/>
            <a:ext cx="8839199" cy="12331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r>
              <a:rPr lang="en-US" sz="2000" dirty="0" smtClean="0">
                <a:solidFill>
                  <a:schemeClr val="tx2"/>
                </a:solidFill>
                <a:sym typeface="Symbol" charset="0"/>
              </a:rPr>
              <a:t>The </a:t>
            </a:r>
            <a:r>
              <a:rPr lang="en-US" sz="2000" dirty="0">
                <a:solidFill>
                  <a:schemeClr val="tx2"/>
                </a:solidFill>
                <a:sym typeface="Symbol" charset="0"/>
              </a:rPr>
              <a:t>Fermi </a:t>
            </a:r>
            <a:r>
              <a:rPr lang="en-US" sz="2000" dirty="0">
                <a:solidFill>
                  <a:srgbClr val="D4D2D0"/>
                </a:solidFill>
              </a:rPr>
              <a:t>Collaboration has recently </a:t>
            </a:r>
            <a:r>
              <a:rPr lang="en-US" sz="2000" dirty="0" smtClean="0">
                <a:solidFill>
                  <a:srgbClr val="D4D2D0"/>
                </a:solidFill>
              </a:rPr>
              <a:t>							    presented </a:t>
            </a:r>
            <a:r>
              <a:rPr lang="en-US" sz="2000" dirty="0">
                <a:solidFill>
                  <a:srgbClr val="D4D2D0"/>
                </a:solidFill>
              </a:rPr>
              <a:t>their analysis of 25 dwarf </a:t>
            </a:r>
            <a:r>
              <a:rPr lang="en-US" sz="2000" dirty="0" smtClean="0">
                <a:solidFill>
                  <a:srgbClr val="D4D2D0"/>
                </a:solidFill>
              </a:rPr>
              <a:t>						                   spheroidal </a:t>
            </a:r>
            <a:r>
              <a:rPr lang="en-US" sz="2000" dirty="0">
                <a:solidFill>
                  <a:srgbClr val="D4D2D0"/>
                </a:solidFill>
              </a:rPr>
              <a:t>galaxies, using 4 years of </a:t>
            </a:r>
            <a:r>
              <a:rPr lang="en-US" sz="2000" dirty="0" smtClean="0">
                <a:solidFill>
                  <a:srgbClr val="D4D2D0"/>
                </a:solidFill>
              </a:rPr>
              <a:t>data</a:t>
            </a:r>
          </a:p>
          <a:p>
            <a:pPr>
              <a:buClr>
                <a:schemeClr val="folHlink"/>
              </a:buClr>
              <a:buFont typeface="Wingdings" charset="0"/>
              <a:buChar char="§"/>
            </a:pPr>
            <a:endParaRPr lang="en-US" sz="400" dirty="0" smtClean="0">
              <a:solidFill>
                <a:srgbClr val="D4D2D0"/>
              </a:solidFill>
            </a:endParaRPr>
          </a:p>
          <a:p>
            <a:pPr>
              <a:buClr>
                <a:schemeClr val="folHlink"/>
              </a:buClr>
              <a:buFont typeface="Wingdings" charset="0"/>
              <a:buChar char="§"/>
            </a:pPr>
            <a:r>
              <a:rPr lang="en-US" sz="2000" dirty="0" smtClean="0">
                <a:solidFill>
                  <a:srgbClr val="D4D2D0"/>
                </a:solidFill>
              </a:rPr>
              <a:t>They find a modest (local) excess</a:t>
            </a:r>
            <a:r>
              <a:rPr lang="en-US" sz="2000" dirty="0">
                <a:solidFill>
                  <a:srgbClr val="D4D2D0"/>
                </a:solidFill>
              </a:rPr>
              <a:t>,</a:t>
            </a:r>
            <a:r>
              <a:rPr lang="en-US" sz="2000" dirty="0" smtClean="0">
                <a:solidFill>
                  <a:srgbClr val="D4D2D0"/>
                </a:solidFill>
              </a:rPr>
              <a:t> ~2σ</a:t>
            </a:r>
          </a:p>
          <a:p>
            <a:pPr>
              <a:buClr>
                <a:schemeClr val="folHlink"/>
              </a:buClr>
              <a:buFont typeface="Wingdings" charset="0"/>
              <a:buChar char="§"/>
            </a:pPr>
            <a:endParaRPr lang="en-US" sz="400" dirty="0">
              <a:solidFill>
                <a:srgbClr val="D4D2D0"/>
              </a:solidFill>
            </a:endParaRPr>
          </a:p>
          <a:p>
            <a:pPr>
              <a:buClr>
                <a:schemeClr val="folHlink"/>
              </a:buClr>
              <a:buFont typeface="Wingdings" charset="0"/>
              <a:buChar char="§"/>
            </a:pPr>
            <a:r>
              <a:rPr lang="en-US" sz="2000" dirty="0" smtClean="0">
                <a:solidFill>
                  <a:srgbClr val="D4D2D0"/>
                </a:solidFill>
              </a:rPr>
              <a:t>If </a:t>
            </a:r>
            <a:r>
              <a:rPr lang="en-US" sz="2000" dirty="0">
                <a:solidFill>
                  <a:srgbClr val="D4D2D0"/>
                </a:solidFill>
              </a:rPr>
              <a:t>interpreted as a signal of dark matter, </a:t>
            </a:r>
            <a:r>
              <a:rPr lang="en-US" sz="2000" dirty="0" smtClean="0">
                <a:solidFill>
                  <a:srgbClr val="D4D2D0"/>
                </a:solidFill>
              </a:rPr>
              <a:t> 					                 would </a:t>
            </a:r>
            <a:r>
              <a:rPr lang="en-US" sz="2000" dirty="0">
                <a:solidFill>
                  <a:srgbClr val="D4D2D0"/>
                </a:solidFill>
              </a:rPr>
              <a:t>imply </a:t>
            </a:r>
            <a:r>
              <a:rPr lang="en-US" sz="2000" dirty="0" smtClean="0">
                <a:solidFill>
                  <a:srgbClr val="D4D2D0"/>
                </a:solidFill>
              </a:rPr>
              <a:t>a mass, channel, and cross 					                        section very similar </a:t>
            </a:r>
            <a:r>
              <a:rPr lang="en-US" sz="2000" dirty="0">
                <a:solidFill>
                  <a:srgbClr val="D4D2D0"/>
                </a:solidFill>
              </a:rPr>
              <a:t>to that required </a:t>
            </a:r>
            <a:r>
              <a:rPr lang="en-US" sz="2000" dirty="0" smtClean="0">
                <a:solidFill>
                  <a:srgbClr val="D4D2D0"/>
                </a:solidFill>
              </a:rPr>
              <a:t>of the 						          Galactic </a:t>
            </a:r>
            <a:r>
              <a:rPr lang="en-US" sz="2000" dirty="0">
                <a:solidFill>
                  <a:srgbClr val="D4D2D0"/>
                </a:solidFill>
              </a:rPr>
              <a:t>Center/Inner Galaxy </a:t>
            </a:r>
            <a:r>
              <a:rPr lang="en-US" sz="2000" dirty="0" smtClean="0">
                <a:solidFill>
                  <a:srgbClr val="D4D2D0"/>
                </a:solidFill>
              </a:rPr>
              <a:t>signals</a:t>
            </a:r>
          </a:p>
          <a:p>
            <a:pPr>
              <a:buClr>
                <a:schemeClr val="folHlink"/>
              </a:buClr>
              <a:buFont typeface="Wingdings" charset="0"/>
              <a:buChar char="§"/>
            </a:pPr>
            <a:endParaRPr lang="en-US" sz="400" dirty="0" smtClean="0">
              <a:solidFill>
                <a:srgbClr val="D4D2D0"/>
              </a:solidFill>
            </a:endParaRPr>
          </a:p>
          <a:p>
            <a:pPr>
              <a:buClr>
                <a:schemeClr val="folHlink"/>
              </a:buClr>
              <a:buFont typeface="Wingdings" charset="0"/>
              <a:buChar char="§"/>
            </a:pPr>
            <a:r>
              <a:rPr lang="en-US" sz="2000" dirty="0" smtClean="0">
                <a:solidFill>
                  <a:srgbClr val="D4D2D0"/>
                </a:solidFill>
              </a:rPr>
              <a:t>It </a:t>
            </a:r>
            <a:r>
              <a:rPr lang="en-US" sz="2000" dirty="0">
                <a:solidFill>
                  <a:srgbClr val="D4D2D0"/>
                </a:solidFill>
              </a:rPr>
              <a:t>is also interesting to note that the excess originates almost entirely from   the three dwarfs with the largest predicted signals (</a:t>
            </a:r>
            <a:r>
              <a:rPr lang="en-US" sz="2000" i="1" dirty="0">
                <a:solidFill>
                  <a:srgbClr val="D4D2D0"/>
                </a:solidFill>
              </a:rPr>
              <a:t>J</a:t>
            </a:r>
            <a:r>
              <a:rPr lang="en-US" sz="2000" dirty="0">
                <a:solidFill>
                  <a:srgbClr val="D4D2D0"/>
                </a:solidFill>
              </a:rPr>
              <a:t>-factors</a:t>
            </a:r>
            <a:r>
              <a:rPr lang="en-US" sz="2000" dirty="0" smtClean="0">
                <a:solidFill>
                  <a:srgbClr val="D4D2D0"/>
                </a:solidFill>
              </a:rPr>
              <a:t>): Segue 1, </a:t>
            </a:r>
            <a:r>
              <a:rPr lang="en-US" sz="2000" dirty="0">
                <a:solidFill>
                  <a:srgbClr val="D4D2D0"/>
                </a:solidFill>
              </a:rPr>
              <a:t>	</a:t>
            </a:r>
            <a:endParaRPr lang="en-US" sz="2000" dirty="0" smtClean="0">
              <a:solidFill>
                <a:srgbClr val="D4D2D0"/>
              </a:solidFill>
            </a:endParaRPr>
          </a:p>
          <a:p>
            <a:pPr>
              <a:buClr>
                <a:schemeClr val="folHlink"/>
              </a:buClr>
            </a:pPr>
            <a:r>
              <a:rPr lang="en-US" sz="2000" dirty="0" err="1" smtClean="0">
                <a:solidFill>
                  <a:srgbClr val="D4D2D0"/>
                </a:solidFill>
              </a:rPr>
              <a:t>Willman</a:t>
            </a:r>
            <a:r>
              <a:rPr lang="en-US" sz="2000" dirty="0" smtClean="0">
                <a:solidFill>
                  <a:srgbClr val="D4D2D0"/>
                </a:solidFill>
              </a:rPr>
              <a:t> 1, </a:t>
            </a:r>
            <a:r>
              <a:rPr lang="en-US" sz="2000" dirty="0" err="1" smtClean="0">
                <a:solidFill>
                  <a:srgbClr val="D4D2D0"/>
                </a:solidFill>
              </a:rPr>
              <a:t>Ursa</a:t>
            </a:r>
            <a:r>
              <a:rPr lang="en-US" sz="2000" dirty="0" smtClean="0">
                <a:solidFill>
                  <a:srgbClr val="D4D2D0"/>
                </a:solidFill>
              </a:rPr>
              <a:t> Major II</a:t>
            </a:r>
          </a:p>
          <a:p>
            <a:pPr>
              <a:buClr>
                <a:schemeClr val="folHlink"/>
              </a:buClr>
            </a:pPr>
            <a:endParaRPr lang="en-US" sz="800" dirty="0" smtClean="0">
              <a:solidFill>
                <a:srgbClr val="D4D2D0"/>
              </a:solidFill>
            </a:endParaRPr>
          </a:p>
          <a:p>
            <a:pPr>
              <a:buClr>
                <a:schemeClr val="folHlink"/>
              </a:buClr>
              <a:buFont typeface="Wingdings" charset="0"/>
              <a:buChar char="§"/>
            </a:pPr>
            <a:r>
              <a:rPr lang="en-US" sz="2000" dirty="0" smtClean="0">
                <a:solidFill>
                  <a:srgbClr val="D4D2D0"/>
                </a:solidFill>
              </a:rPr>
              <a:t>With more data from 									                      Fermi, this hint could 											</a:t>
            </a:r>
            <a:r>
              <a:rPr lang="en-US" sz="2000" dirty="0">
                <a:solidFill>
                  <a:srgbClr val="D4D2D0"/>
                </a:solidFill>
              </a:rPr>
              <a:t> </a:t>
            </a:r>
            <a:r>
              <a:rPr lang="en-US" sz="2000" dirty="0" smtClean="0">
                <a:solidFill>
                  <a:srgbClr val="D4D2D0"/>
                </a:solidFill>
              </a:rPr>
              <a:t>    potentially become 												   statistically significant      </a:t>
            </a:r>
          </a:p>
          <a:p>
            <a:pPr>
              <a:buClr>
                <a:schemeClr val="folHlink"/>
              </a:buClr>
            </a:pPr>
            <a:endParaRPr lang="en-US" sz="2000" dirty="0" smtClean="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2000" dirty="0" smtClean="0">
              <a:solidFill>
                <a:srgbClr val="D4D2D0"/>
              </a:solidFill>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5" name="TextBox 2"/>
          <p:cNvSpPr txBox="1">
            <a:spLocks noChangeArrowheads="1"/>
          </p:cNvSpPr>
          <p:nvPr/>
        </p:nvSpPr>
        <p:spPr bwMode="auto">
          <a:xfrm>
            <a:off x="4356921" y="6522908"/>
            <a:ext cx="39050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Fermi Collaboration, arXiv:1310.0828</a:t>
            </a:r>
            <a:endParaRPr lang="en-US" sz="1600" dirty="0"/>
          </a:p>
        </p:txBody>
      </p:sp>
      <p:pic>
        <p:nvPicPr>
          <p:cNvPr id="6" name="Picture 5"/>
          <p:cNvPicPr>
            <a:picLocks noChangeAspect="1"/>
          </p:cNvPicPr>
          <p:nvPr/>
        </p:nvPicPr>
        <p:blipFill rotWithShape="1">
          <a:blip r:embed="rId3"/>
          <a:srcRect t="43616"/>
          <a:stretch/>
        </p:blipFill>
        <p:spPr>
          <a:xfrm>
            <a:off x="3361246" y="4515349"/>
            <a:ext cx="5633705" cy="2012031"/>
          </a:xfrm>
          <a:prstGeom prst="rect">
            <a:avLst/>
          </a:prstGeom>
          <a:effectLst/>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rotWithShape="1">
          <a:blip r:embed="rId3"/>
          <a:srcRect l="55344" r="234" b="55496"/>
          <a:stretch/>
        </p:blipFill>
        <p:spPr>
          <a:xfrm>
            <a:off x="6465438" y="4499522"/>
            <a:ext cx="2529514" cy="1605148"/>
          </a:xfrm>
          <a:prstGeom prst="rect">
            <a:avLst/>
          </a:prstGeom>
          <a:ln>
            <a:noFill/>
          </a:ln>
        </p:spPr>
        <p:style>
          <a:lnRef idx="2">
            <a:schemeClr val="dk1"/>
          </a:lnRef>
          <a:fillRef idx="1">
            <a:schemeClr val="lt1"/>
          </a:fillRef>
          <a:effectRef idx="0">
            <a:schemeClr val="dk1"/>
          </a:effectRef>
          <a:fontRef idx="minor">
            <a:schemeClr val="dk1"/>
          </a:fontRef>
        </p:style>
      </p:pic>
      <p:pic>
        <p:nvPicPr>
          <p:cNvPr id="2" name="Picture 1"/>
          <p:cNvPicPr>
            <a:picLocks noChangeAspect="1"/>
          </p:cNvPicPr>
          <p:nvPr/>
        </p:nvPicPr>
        <p:blipFill>
          <a:blip r:embed="rId4"/>
          <a:stretch>
            <a:fillRect/>
          </a:stretch>
        </p:blipFill>
        <p:spPr>
          <a:xfrm>
            <a:off x="5336939" y="1272042"/>
            <a:ext cx="3718806" cy="221708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4" name="Multiply 3"/>
          <p:cNvSpPr/>
          <p:nvPr/>
        </p:nvSpPr>
        <p:spPr>
          <a:xfrm>
            <a:off x="4305605" y="5831987"/>
            <a:ext cx="364218" cy="359175"/>
          </a:xfrm>
          <a:prstGeom prst="mathMultiply">
            <a:avLst>
              <a:gd name="adj1" fmla="val 158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Multiply 11"/>
          <p:cNvSpPr/>
          <p:nvPr/>
        </p:nvSpPr>
        <p:spPr>
          <a:xfrm>
            <a:off x="7144427" y="5795082"/>
            <a:ext cx="364218" cy="359175"/>
          </a:xfrm>
          <a:prstGeom prst="mathMultiply">
            <a:avLst>
              <a:gd name="adj1" fmla="val 158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08169752"/>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619" name="Rectangle 3"/>
          <p:cNvSpPr>
            <a:spLocks noChangeArrowheads="1"/>
          </p:cNvSpPr>
          <p:nvPr/>
        </p:nvSpPr>
        <p:spPr bwMode="auto">
          <a:xfrm>
            <a:off x="609600" y="-302652"/>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Galactic </a:t>
            </a:r>
            <a:r>
              <a:rPr lang="en-US" sz="4000" dirty="0" err="1" smtClean="0">
                <a:solidFill>
                  <a:schemeClr val="tx2"/>
                </a:solidFill>
                <a:latin typeface="Century Gothic" charset="0"/>
              </a:rPr>
              <a:t>Subhalos</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0" y="826593"/>
            <a:ext cx="5327239" cy="1343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r>
              <a:rPr lang="en-US" sz="2000" dirty="0" smtClean="0">
                <a:solidFill>
                  <a:schemeClr val="tx2"/>
                </a:solidFill>
                <a:sym typeface="Symbol" charset="0"/>
              </a:rPr>
              <a:t>The vast majority of the Milky Way’s dark matter </a:t>
            </a:r>
            <a:r>
              <a:rPr lang="en-US" sz="2000" dirty="0" err="1" smtClean="0">
                <a:solidFill>
                  <a:schemeClr val="tx2"/>
                </a:solidFill>
                <a:sym typeface="Symbol" charset="0"/>
              </a:rPr>
              <a:t>subhalos</a:t>
            </a:r>
            <a:r>
              <a:rPr lang="en-US" sz="2000" dirty="0" smtClean="0">
                <a:solidFill>
                  <a:schemeClr val="tx2"/>
                </a:solidFill>
                <a:sym typeface="Symbol" charset="0"/>
              </a:rPr>
              <a:t> are expected to be too small to retain gas and form stars, leading to a population of invisible dark matter clumps </a:t>
            </a:r>
            <a:endParaRPr lang="en-US" sz="2000" dirty="0" smtClean="0">
              <a:solidFill>
                <a:srgbClr val="D4D2D0"/>
              </a:solidFill>
            </a:endParaRPr>
          </a:p>
          <a:p>
            <a:pPr>
              <a:buClr>
                <a:schemeClr val="folHlink"/>
              </a:buClr>
              <a:buFont typeface="Wingdings" charset="0"/>
              <a:buChar char="§"/>
            </a:pPr>
            <a:endParaRPr lang="en-US" sz="400" dirty="0" smtClean="0">
              <a:solidFill>
                <a:srgbClr val="D4D2D0"/>
              </a:solidFill>
            </a:endParaRPr>
          </a:p>
          <a:p>
            <a:pPr>
              <a:buClr>
                <a:schemeClr val="folHlink"/>
              </a:buClr>
              <a:buFont typeface="Wingdings" charset="0"/>
              <a:buChar char="§"/>
            </a:pPr>
            <a:r>
              <a:rPr lang="en-US" sz="2000" dirty="0" smtClean="0">
                <a:solidFill>
                  <a:srgbClr val="D4D2D0"/>
                </a:solidFill>
              </a:rPr>
              <a:t>The most massive and nearby of these objects could be detectable as gamma-ray sources, without observable emission at other wavelengths </a:t>
            </a:r>
          </a:p>
          <a:p>
            <a:pPr>
              <a:buClr>
                <a:schemeClr val="folHlink"/>
              </a:buClr>
              <a:buFont typeface="Wingdings" charset="0"/>
              <a:buChar char="§"/>
            </a:pPr>
            <a:endParaRPr lang="en-US" sz="2000" dirty="0">
              <a:solidFill>
                <a:srgbClr val="D4D2D0"/>
              </a:solidFill>
            </a:endParaRPr>
          </a:p>
          <a:p>
            <a:pPr>
              <a:buClr>
                <a:schemeClr val="folHlink"/>
              </a:buClr>
              <a:buFont typeface="Wingdings" charset="0"/>
              <a:buChar char="§"/>
            </a:pPr>
            <a:r>
              <a:rPr lang="en-US" sz="2000" dirty="0">
                <a:solidFill>
                  <a:schemeClr val="tx2"/>
                </a:solidFill>
                <a:sym typeface="Symbol" charset="0"/>
              </a:rPr>
              <a:t>This this source population in mind, one can scour the catalog of unidentified Fermi sources for dark matter </a:t>
            </a:r>
            <a:r>
              <a:rPr lang="en-US" sz="2000" dirty="0" err="1">
                <a:solidFill>
                  <a:schemeClr val="tx2"/>
                </a:solidFill>
                <a:sym typeface="Symbol" charset="0"/>
              </a:rPr>
              <a:t>subhalos</a:t>
            </a:r>
            <a:r>
              <a:rPr lang="en-US" sz="2000" dirty="0">
                <a:solidFill>
                  <a:schemeClr val="tx2"/>
                </a:solidFill>
                <a:sym typeface="Symbol" charset="0"/>
              </a:rPr>
              <a:t> candidates</a:t>
            </a:r>
            <a:endParaRPr lang="en-US" sz="2000" dirty="0">
              <a:solidFill>
                <a:srgbClr val="D4D2D0"/>
              </a:solidFill>
            </a:endParaRPr>
          </a:p>
          <a:p>
            <a:pPr>
              <a:buClr>
                <a:schemeClr val="folHlink"/>
              </a:buClr>
              <a:buFont typeface="Wingdings" charset="0"/>
              <a:buChar char="§"/>
            </a:pPr>
            <a:endParaRPr lang="en-US" sz="400" dirty="0">
              <a:solidFill>
                <a:srgbClr val="D4D2D0"/>
              </a:solidFill>
            </a:endParaRPr>
          </a:p>
          <a:p>
            <a:pPr>
              <a:buClr>
                <a:schemeClr val="folHlink"/>
              </a:buClr>
              <a:buFont typeface="Wingdings" charset="0"/>
              <a:buChar char="§"/>
            </a:pPr>
            <a:r>
              <a:rPr lang="en-US" sz="2000" dirty="0">
                <a:solidFill>
                  <a:srgbClr val="D4D2D0"/>
                </a:solidFill>
              </a:rPr>
              <a:t>By comparing the distribution of candidates sources with the predictions of N-body simulations (Aquarius, Via </a:t>
            </a:r>
            <a:r>
              <a:rPr lang="en-US" sz="2000" dirty="0" err="1">
                <a:solidFill>
                  <a:srgbClr val="D4D2D0"/>
                </a:solidFill>
              </a:rPr>
              <a:t>Lactea</a:t>
            </a:r>
            <a:r>
              <a:rPr lang="en-US" sz="2000" dirty="0">
                <a:solidFill>
                  <a:srgbClr val="D4D2D0"/>
                </a:solidFill>
              </a:rPr>
              <a:t>), one can place constraints on the dark matter annihilation cross section</a:t>
            </a:r>
          </a:p>
          <a:p>
            <a:pPr>
              <a:buClr>
                <a:schemeClr val="folHlink"/>
              </a:buClr>
              <a:buFont typeface="Wingdings" charset="0"/>
              <a:buChar char="§"/>
            </a:pPr>
            <a:endParaRPr lang="en-US" sz="2000" dirty="0" smtClean="0">
              <a:solidFill>
                <a:srgbClr val="D4D2D0"/>
              </a:solidFill>
            </a:endParaRPr>
          </a:p>
          <a:p>
            <a:pPr>
              <a:buClr>
                <a:schemeClr val="folHlink"/>
              </a:buClr>
              <a:buFont typeface="Wingdings" charset="0"/>
              <a:buChar char="§"/>
            </a:pPr>
            <a:endParaRPr lang="en-US" sz="2000" dirty="0">
              <a:solidFill>
                <a:srgbClr val="D4D2D0"/>
              </a:solidFill>
            </a:endParaRPr>
          </a:p>
          <a:p>
            <a:pPr>
              <a:buClr>
                <a:schemeClr val="folHlink"/>
              </a:buClr>
              <a:buFont typeface="Wingdings" charset="0"/>
              <a:buChar char="§"/>
            </a:pPr>
            <a:endParaRPr lang="en-US" sz="400" dirty="0">
              <a:solidFill>
                <a:srgbClr val="D4D2D0"/>
              </a:solidFill>
            </a:endParaRPr>
          </a:p>
          <a:p>
            <a:pPr>
              <a:buClr>
                <a:schemeClr val="folHlink"/>
              </a:buClr>
            </a:pPr>
            <a:endParaRPr lang="en-US" sz="2000" dirty="0" smtClean="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2000" dirty="0" smtClean="0">
              <a:solidFill>
                <a:srgbClr val="D4D2D0"/>
              </a:solidFill>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pic>
        <p:nvPicPr>
          <p:cNvPr id="11" name="Picture 2" descr="darkmatter09032"/>
          <p:cNvPicPr>
            <a:picLocks noChangeAspect="1" noChangeArrowheads="1"/>
          </p:cNvPicPr>
          <p:nvPr/>
        </p:nvPicPr>
        <p:blipFill>
          <a:blip r:embed="rId3">
            <a:extLst>
              <a:ext uri="{28A0092B-C50C-407E-A947-70E740481C1C}">
                <a14:useLocalDpi xmlns:a14="http://schemas.microsoft.com/office/drawing/2010/main" val="0"/>
              </a:ext>
            </a:extLst>
          </a:blip>
          <a:srcRect l="11488" t="-105" r="11876" b="105"/>
          <a:stretch>
            <a:fillRect/>
          </a:stretch>
        </p:blipFill>
        <p:spPr bwMode="auto">
          <a:xfrm rot="16200000">
            <a:off x="5926190" y="1003543"/>
            <a:ext cx="2308988" cy="3012797"/>
          </a:xfrm>
          <a:prstGeom prst="rect">
            <a:avLst/>
          </a:prstGeom>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743933220"/>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03156" y="1136440"/>
            <a:ext cx="3536014" cy="237505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59619" name="Rectangle 3"/>
          <p:cNvSpPr>
            <a:spLocks noChangeArrowheads="1"/>
          </p:cNvSpPr>
          <p:nvPr/>
        </p:nvSpPr>
        <p:spPr bwMode="auto">
          <a:xfrm>
            <a:off x="609600" y="-302652"/>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Galactic </a:t>
            </a:r>
            <a:r>
              <a:rPr lang="en-US" sz="4000" dirty="0" err="1" smtClean="0">
                <a:solidFill>
                  <a:schemeClr val="tx2"/>
                </a:solidFill>
                <a:latin typeface="Century Gothic" charset="0"/>
              </a:rPr>
              <a:t>Subhalos</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1" y="826593"/>
            <a:ext cx="5315478" cy="1073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r>
              <a:rPr lang="en-US" sz="2000" dirty="0" smtClean="0">
                <a:solidFill>
                  <a:schemeClr val="tx2"/>
                </a:solidFill>
                <a:sym typeface="Symbol" charset="0"/>
              </a:rPr>
              <a:t>At present, there are 82 unidentified, high-latitude (|</a:t>
            </a:r>
            <a:r>
              <a:rPr lang="en-US" sz="2000" dirty="0">
                <a:solidFill>
                  <a:schemeClr val="tx2"/>
                </a:solidFill>
                <a:sym typeface="Symbol" charset="0"/>
              </a:rPr>
              <a:t>b|</a:t>
            </a:r>
            <a:r>
              <a:rPr lang="en-US" sz="2000" dirty="0" smtClean="0">
                <a:solidFill>
                  <a:schemeClr val="tx2"/>
                </a:solidFill>
                <a:sym typeface="Symbol" charset="0"/>
              </a:rPr>
              <a:t>&gt;30°), non-variable Fermi sources</a:t>
            </a:r>
          </a:p>
          <a:p>
            <a:pPr>
              <a:buClr>
                <a:schemeClr val="folHlink"/>
              </a:buClr>
              <a:buFont typeface="Wingdings" charset="0"/>
              <a:buChar char="§"/>
            </a:pPr>
            <a:endParaRPr lang="en-US" sz="400" dirty="0" smtClean="0">
              <a:solidFill>
                <a:srgbClr val="D4D2D0"/>
              </a:solidFill>
            </a:endParaRPr>
          </a:p>
          <a:p>
            <a:pPr>
              <a:buClr>
                <a:schemeClr val="folHlink"/>
              </a:buClr>
            </a:pPr>
            <a:endParaRPr lang="en-US" sz="400" dirty="0" smtClean="0">
              <a:solidFill>
                <a:srgbClr val="D4D2D0"/>
              </a:solidFill>
            </a:endParaRPr>
          </a:p>
          <a:p>
            <a:pPr>
              <a:buClr>
                <a:schemeClr val="folHlink"/>
              </a:buClr>
              <a:buFont typeface="Wingdings" charset="0"/>
              <a:buChar char="§"/>
            </a:pPr>
            <a:r>
              <a:rPr lang="en-US" sz="2000" dirty="0" smtClean="0">
                <a:solidFill>
                  <a:srgbClr val="D4D2D0"/>
                </a:solidFill>
              </a:rPr>
              <a:t>Most of these gamma-ray sources, however, do not have a spectral shape compatible with dark matter annihilation </a:t>
            </a:r>
          </a:p>
          <a:p>
            <a:pPr>
              <a:buClr>
                <a:schemeClr val="folHlink"/>
              </a:buClr>
              <a:buFont typeface="Wingdings" charset="0"/>
              <a:buChar char="§"/>
            </a:pPr>
            <a:endParaRPr lang="en-US" sz="400" dirty="0">
              <a:solidFill>
                <a:srgbClr val="D4D2D0"/>
              </a:solidFill>
            </a:endParaRPr>
          </a:p>
          <a:p>
            <a:pPr>
              <a:buClr>
                <a:schemeClr val="folHlink"/>
              </a:buClr>
              <a:buFont typeface="Wingdings" charset="0"/>
              <a:buChar char="§"/>
            </a:pPr>
            <a:r>
              <a:rPr lang="en-US" sz="2000" dirty="0" smtClean="0">
                <a:solidFill>
                  <a:srgbClr val="D4D2D0"/>
                </a:solidFill>
              </a:rPr>
              <a:t>For each mass and channel, we determine which sources fit the spectrum and place upper limits on the cross section </a:t>
            </a:r>
          </a:p>
          <a:p>
            <a:pPr>
              <a:buClr>
                <a:schemeClr val="folHlink"/>
              </a:buClr>
              <a:buFont typeface="Wingdings" charset="0"/>
              <a:buChar char="§"/>
            </a:pPr>
            <a:endParaRPr lang="en-US" sz="2000" dirty="0">
              <a:solidFill>
                <a:srgbClr val="D4D2D0"/>
              </a:solidFill>
            </a:endParaRPr>
          </a:p>
          <a:p>
            <a:pPr>
              <a:buClr>
                <a:schemeClr val="folHlink"/>
              </a:buClr>
              <a:buFont typeface="Wingdings" charset="0"/>
              <a:buChar char="§"/>
            </a:pPr>
            <a:endParaRPr lang="en-US" sz="400" dirty="0">
              <a:solidFill>
                <a:srgbClr val="D4D2D0"/>
              </a:solidFill>
            </a:endParaRPr>
          </a:p>
          <a:p>
            <a:pPr>
              <a:buClr>
                <a:schemeClr val="folHlink"/>
              </a:buClr>
            </a:pPr>
            <a:endParaRPr lang="en-US" sz="2000" dirty="0" smtClean="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2000" dirty="0" smtClean="0">
              <a:solidFill>
                <a:srgbClr val="D4D2D0"/>
              </a:solidFill>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pic>
        <p:nvPicPr>
          <p:cNvPr id="2" name="Picture 1"/>
          <p:cNvPicPr>
            <a:picLocks noChangeAspect="1"/>
          </p:cNvPicPr>
          <p:nvPr/>
        </p:nvPicPr>
        <p:blipFill>
          <a:blip r:embed="rId3"/>
          <a:stretch>
            <a:fillRect/>
          </a:stretch>
        </p:blipFill>
        <p:spPr>
          <a:xfrm>
            <a:off x="5503156" y="1124682"/>
            <a:ext cx="3536013" cy="2386809"/>
          </a:xfrm>
          <a:prstGeom prst="rect">
            <a:avLst/>
          </a:prstGeom>
        </p:spPr>
      </p:pic>
      <p:sp>
        <p:nvSpPr>
          <p:cNvPr id="7" name="TextBox 2"/>
          <p:cNvSpPr txBox="1">
            <a:spLocks noChangeArrowheads="1"/>
          </p:cNvSpPr>
          <p:nvPr/>
        </p:nvSpPr>
        <p:spPr bwMode="auto">
          <a:xfrm>
            <a:off x="6220454" y="6511150"/>
            <a:ext cx="38406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A. Berlin, DH, arXiv:1309.0525</a:t>
            </a:r>
            <a:endParaRPr lang="en-US" sz="1600" dirty="0"/>
          </a:p>
        </p:txBody>
      </p:sp>
      <p:sp>
        <p:nvSpPr>
          <p:cNvPr id="14" name="Rectangle 13"/>
          <p:cNvSpPr/>
          <p:nvPr/>
        </p:nvSpPr>
        <p:spPr>
          <a:xfrm>
            <a:off x="180927" y="4130909"/>
            <a:ext cx="6603949" cy="2171504"/>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216205" y="4166183"/>
            <a:ext cx="6556912" cy="2077437"/>
          </a:xfrm>
          <a:prstGeom prst="rect">
            <a:avLst/>
          </a:prstGeom>
        </p:spPr>
      </p:pic>
      <p:sp>
        <p:nvSpPr>
          <p:cNvPr id="13" name="Rectangle 12"/>
          <p:cNvSpPr/>
          <p:nvPr/>
        </p:nvSpPr>
        <p:spPr>
          <a:xfrm>
            <a:off x="5750593" y="3574108"/>
            <a:ext cx="3221449" cy="219917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5750593" y="3562350"/>
            <a:ext cx="3256726" cy="2175655"/>
          </a:xfrm>
          <a:prstGeom prst="rect">
            <a:avLst/>
          </a:prstGeom>
        </p:spPr>
      </p:pic>
      <p:sp>
        <p:nvSpPr>
          <p:cNvPr id="6" name="TextBox 5"/>
          <p:cNvSpPr txBox="1"/>
          <p:nvPr/>
        </p:nvSpPr>
        <p:spPr>
          <a:xfrm>
            <a:off x="369073" y="6294069"/>
            <a:ext cx="4887148" cy="584776"/>
          </a:xfrm>
          <a:prstGeom prst="rect">
            <a:avLst/>
          </a:prstGeom>
          <a:noFill/>
        </p:spPr>
        <p:txBody>
          <a:bodyPr wrap="square" rtlCol="0">
            <a:spAutoFit/>
          </a:bodyPr>
          <a:lstStyle/>
          <a:p>
            <a:r>
              <a:rPr lang="en-US" sz="1600" dirty="0" smtClean="0"/>
              <a:t>Caution: Limits do not account for any uncertainties involved in mapping Aquarius to the Milky Way</a:t>
            </a:r>
            <a:endParaRPr lang="en-US" sz="1600" dirty="0"/>
          </a:p>
        </p:txBody>
      </p:sp>
      <p:sp>
        <p:nvSpPr>
          <p:cNvPr id="16" name="Multiply 15"/>
          <p:cNvSpPr/>
          <p:nvPr/>
        </p:nvSpPr>
        <p:spPr>
          <a:xfrm>
            <a:off x="1629512" y="5616971"/>
            <a:ext cx="364218" cy="359175"/>
          </a:xfrm>
          <a:prstGeom prst="mathMultiply">
            <a:avLst>
              <a:gd name="adj1" fmla="val 158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Multiply 16"/>
          <p:cNvSpPr/>
          <p:nvPr/>
        </p:nvSpPr>
        <p:spPr>
          <a:xfrm>
            <a:off x="4409888" y="5616971"/>
            <a:ext cx="364218" cy="359175"/>
          </a:xfrm>
          <a:prstGeom prst="mathMultiply">
            <a:avLst>
              <a:gd name="adj1" fmla="val 15867"/>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466022996"/>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74329" y="3135260"/>
            <a:ext cx="3712001" cy="351099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59619" name="Rectangle 3"/>
          <p:cNvSpPr>
            <a:spLocks noChangeArrowheads="1"/>
          </p:cNvSpPr>
          <p:nvPr/>
        </p:nvSpPr>
        <p:spPr bwMode="auto">
          <a:xfrm>
            <a:off x="609600" y="-410732"/>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Galaxy Clusters</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1" y="529373"/>
            <a:ext cx="4982021" cy="13501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r>
              <a:rPr lang="en-US" sz="2000" dirty="0" smtClean="0">
                <a:solidFill>
                  <a:schemeClr val="tx2"/>
                </a:solidFill>
                <a:sym typeface="Symbol" charset="0"/>
              </a:rPr>
              <a:t>Galaxy clusters are also promising targets of indirect dark matter searches, competitive with (if not superior to) dwarfs galaxies</a:t>
            </a:r>
          </a:p>
          <a:p>
            <a:pPr>
              <a:buClr>
                <a:schemeClr val="folHlink"/>
              </a:buClr>
              <a:buFont typeface="Wingdings" charset="0"/>
              <a:buChar char="§"/>
            </a:pPr>
            <a:endParaRPr lang="en-US" sz="400" dirty="0" smtClean="0">
              <a:solidFill>
                <a:srgbClr val="D4D2D0"/>
              </a:solidFill>
            </a:endParaRPr>
          </a:p>
          <a:p>
            <a:pPr>
              <a:buClr>
                <a:schemeClr val="folHlink"/>
              </a:buClr>
            </a:pPr>
            <a:endParaRPr lang="en-US" sz="400" dirty="0" smtClean="0">
              <a:solidFill>
                <a:srgbClr val="D4D2D0"/>
              </a:solidFill>
            </a:endParaRPr>
          </a:p>
          <a:p>
            <a:pPr>
              <a:buClr>
                <a:schemeClr val="folHlink"/>
              </a:buClr>
              <a:buFont typeface="Wingdings" charset="0"/>
              <a:buChar char="§"/>
            </a:pPr>
            <a:r>
              <a:rPr lang="en-US" sz="2000" dirty="0" smtClean="0">
                <a:solidFill>
                  <a:srgbClr val="D4D2D0"/>
                </a:solidFill>
              </a:rPr>
              <a:t>The table suggests that clusters should be an order of magnitude more sensitive to dark matter annihilation than dwarfs, but this conclusion relies on large “boost factors” from substructure, and thus on extrapolations to low mass clumps well below the resolution of current simulations</a:t>
            </a:r>
          </a:p>
          <a:p>
            <a:pPr>
              <a:buClr>
                <a:schemeClr val="folHlink"/>
              </a:buClr>
              <a:buFont typeface="Wingdings" charset="0"/>
              <a:buChar char="§"/>
            </a:pPr>
            <a:endParaRPr lang="en-US" sz="400" dirty="0">
              <a:solidFill>
                <a:srgbClr val="D4D2D0"/>
              </a:solidFill>
            </a:endParaRPr>
          </a:p>
          <a:p>
            <a:pPr>
              <a:buClr>
                <a:schemeClr val="folHlink"/>
              </a:buClr>
              <a:buFont typeface="Wingdings" charset="0"/>
              <a:buChar char="§"/>
            </a:pPr>
            <a:r>
              <a:rPr lang="en-US" sz="2000" dirty="0" smtClean="0">
                <a:solidFill>
                  <a:srgbClr val="D4D2D0"/>
                </a:solidFill>
              </a:rPr>
              <a:t>My view is that we should expect dark matter to be annihilating in clusters at a rate similar to that predicted by (extrapolated) simulations, but not be too surprised if the actual rate is as much as ~3-5 times lower</a:t>
            </a:r>
          </a:p>
          <a:p>
            <a:pPr>
              <a:buClr>
                <a:schemeClr val="folHlink"/>
              </a:buClr>
              <a:buFont typeface="Wingdings" charset="0"/>
              <a:buChar char="§"/>
            </a:pPr>
            <a:endParaRPr lang="en-US" sz="400" dirty="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400" dirty="0">
              <a:solidFill>
                <a:srgbClr val="D4D2D0"/>
              </a:solidFill>
            </a:endParaRPr>
          </a:p>
          <a:p>
            <a:pPr>
              <a:buClr>
                <a:schemeClr val="folHlink"/>
              </a:buClr>
            </a:pPr>
            <a:endParaRPr lang="en-US" sz="2000" dirty="0" smtClean="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2000" dirty="0" smtClean="0">
              <a:solidFill>
                <a:srgbClr val="D4D2D0"/>
              </a:solidFill>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7" name="TextBox 2"/>
          <p:cNvSpPr txBox="1">
            <a:spLocks noChangeArrowheads="1"/>
          </p:cNvSpPr>
          <p:nvPr/>
        </p:nvSpPr>
        <p:spPr bwMode="auto">
          <a:xfrm>
            <a:off x="152401" y="6294990"/>
            <a:ext cx="363085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err="1" smtClean="0"/>
              <a:t>Gao</a:t>
            </a:r>
            <a:r>
              <a:rPr lang="en-US" sz="1600" dirty="0" smtClean="0"/>
              <a:t>, </a:t>
            </a:r>
            <a:r>
              <a:rPr lang="en-US" sz="1600" dirty="0" err="1" smtClean="0"/>
              <a:t>Frenk</a:t>
            </a:r>
            <a:r>
              <a:rPr lang="en-US" sz="1600" dirty="0" smtClean="0"/>
              <a:t>, Jenkins, </a:t>
            </a:r>
            <a:r>
              <a:rPr lang="en-US" sz="1600" dirty="0" err="1" smtClean="0"/>
              <a:t>Springel</a:t>
            </a:r>
            <a:r>
              <a:rPr lang="en-US" sz="1600" dirty="0" smtClean="0"/>
              <a:t>, White, MNRAS, arXiv:1107.1916</a:t>
            </a:r>
            <a:endParaRPr lang="en-US" sz="1600" dirty="0"/>
          </a:p>
        </p:txBody>
      </p:sp>
      <p:pic>
        <p:nvPicPr>
          <p:cNvPr id="4" name="Picture 3"/>
          <p:cNvPicPr>
            <a:picLocks noChangeAspect="1"/>
          </p:cNvPicPr>
          <p:nvPr/>
        </p:nvPicPr>
        <p:blipFill rotWithShape="1">
          <a:blip r:embed="rId3"/>
          <a:srcRect l="36987" r="28588" b="7705"/>
          <a:stretch/>
        </p:blipFill>
        <p:spPr>
          <a:xfrm>
            <a:off x="6309933" y="3108240"/>
            <a:ext cx="1932185" cy="3552178"/>
          </a:xfrm>
          <a:prstGeom prst="rect">
            <a:avLst/>
          </a:prstGeom>
        </p:spPr>
      </p:pic>
      <p:pic>
        <p:nvPicPr>
          <p:cNvPr id="16" name="Picture 15"/>
          <p:cNvPicPr>
            <a:picLocks noChangeAspect="1"/>
          </p:cNvPicPr>
          <p:nvPr/>
        </p:nvPicPr>
        <p:blipFill rotWithShape="1">
          <a:blip r:embed="rId4"/>
          <a:srcRect l="86663" b="7705"/>
          <a:stretch/>
        </p:blipFill>
        <p:spPr>
          <a:xfrm>
            <a:off x="8237782" y="3107582"/>
            <a:ext cx="748548" cy="3552178"/>
          </a:xfrm>
          <a:prstGeom prst="rect">
            <a:avLst/>
          </a:prstGeom>
        </p:spPr>
      </p:pic>
      <p:pic>
        <p:nvPicPr>
          <p:cNvPr id="17" name="Picture 16"/>
          <p:cNvPicPr>
            <a:picLocks noChangeAspect="1"/>
          </p:cNvPicPr>
          <p:nvPr/>
        </p:nvPicPr>
        <p:blipFill rotWithShape="1">
          <a:blip r:embed="rId3"/>
          <a:srcRect l="1" r="81549" b="7705"/>
          <a:stretch/>
        </p:blipFill>
        <p:spPr>
          <a:xfrm>
            <a:off x="5274330" y="3108240"/>
            <a:ext cx="1035603" cy="3552178"/>
          </a:xfrm>
          <a:prstGeom prst="rect">
            <a:avLst/>
          </a:prstGeom>
        </p:spPr>
      </p:pic>
      <p:pic>
        <p:nvPicPr>
          <p:cNvPr id="8" name="Picture 7"/>
          <p:cNvPicPr>
            <a:picLocks noChangeAspect="1"/>
          </p:cNvPicPr>
          <p:nvPr/>
        </p:nvPicPr>
        <p:blipFill>
          <a:blip r:embed="rId5"/>
          <a:stretch>
            <a:fillRect/>
          </a:stretch>
        </p:blipFill>
        <p:spPr>
          <a:xfrm>
            <a:off x="6689893" y="934673"/>
            <a:ext cx="2296437" cy="20105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77713772"/>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60817" y="3121750"/>
            <a:ext cx="3616327" cy="268753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59619" name="Rectangle 3"/>
          <p:cNvSpPr>
            <a:spLocks noChangeArrowheads="1"/>
          </p:cNvSpPr>
          <p:nvPr/>
        </p:nvSpPr>
        <p:spPr bwMode="auto">
          <a:xfrm>
            <a:off x="609600" y="-410732"/>
            <a:ext cx="80010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000" dirty="0" smtClean="0">
                <a:solidFill>
                  <a:schemeClr val="tx2"/>
                </a:solidFill>
                <a:latin typeface="Century Gothic" charset="0"/>
              </a:rPr>
              <a:t>Galaxy Clusters</a:t>
            </a:r>
            <a:endParaRPr lang="en-US" sz="4000" dirty="0">
              <a:solidFill>
                <a:schemeClr val="tx2"/>
              </a:solidFill>
            </a:endParaRPr>
          </a:p>
        </p:txBody>
      </p:sp>
      <p:sp>
        <p:nvSpPr>
          <p:cNvPr id="2159620"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116740" name="Text Box 5"/>
          <p:cNvSpPr txBox="1">
            <a:spLocks noChangeArrowheads="1"/>
          </p:cNvSpPr>
          <p:nvPr/>
        </p:nvSpPr>
        <p:spPr bwMode="auto">
          <a:xfrm>
            <a:off x="152401" y="529373"/>
            <a:ext cx="4982021" cy="1294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2000" dirty="0"/>
          </a:p>
          <a:p>
            <a:pPr>
              <a:buClr>
                <a:schemeClr val="folHlink"/>
              </a:buClr>
              <a:buFont typeface="Wingdings" charset="0"/>
              <a:buChar char="§"/>
            </a:pPr>
            <a:r>
              <a:rPr lang="en-US" sz="2000" dirty="0" smtClean="0">
                <a:solidFill>
                  <a:schemeClr val="tx2"/>
                </a:solidFill>
                <a:sym typeface="Symbol" charset="0"/>
              </a:rPr>
              <a:t>Last year, Han,  et al. published the results of a search for gamma-rays from the Virgo, Coma, and </a:t>
            </a:r>
            <a:r>
              <a:rPr lang="en-US" sz="2000" dirty="0" err="1" smtClean="0">
                <a:solidFill>
                  <a:schemeClr val="tx2"/>
                </a:solidFill>
                <a:sym typeface="Symbol" charset="0"/>
              </a:rPr>
              <a:t>Fornax</a:t>
            </a:r>
            <a:r>
              <a:rPr lang="en-US" sz="2000" dirty="0" smtClean="0">
                <a:solidFill>
                  <a:schemeClr val="tx2"/>
                </a:solidFill>
                <a:sym typeface="Symbol" charset="0"/>
              </a:rPr>
              <a:t> clusters, reporting a ~3σ excess from Virgo</a:t>
            </a:r>
          </a:p>
          <a:p>
            <a:pPr>
              <a:buClr>
                <a:schemeClr val="folHlink"/>
              </a:buClr>
              <a:buFont typeface="Wingdings" charset="0"/>
              <a:buChar char="§"/>
            </a:pPr>
            <a:endParaRPr lang="en-US" sz="400" dirty="0" smtClean="0">
              <a:solidFill>
                <a:srgbClr val="D4D2D0"/>
              </a:solidFill>
            </a:endParaRPr>
          </a:p>
          <a:p>
            <a:pPr>
              <a:buClr>
                <a:schemeClr val="folHlink"/>
              </a:buClr>
            </a:pPr>
            <a:endParaRPr lang="en-US" sz="400" dirty="0" smtClean="0">
              <a:solidFill>
                <a:srgbClr val="D4D2D0"/>
              </a:solidFill>
            </a:endParaRPr>
          </a:p>
          <a:p>
            <a:pPr>
              <a:buClr>
                <a:schemeClr val="folHlink"/>
              </a:buClr>
              <a:buFont typeface="Wingdings" charset="0"/>
              <a:buChar char="§"/>
            </a:pPr>
            <a:r>
              <a:rPr lang="en-US" sz="2000" dirty="0" smtClean="0">
                <a:solidFill>
                  <a:srgbClr val="D4D2D0"/>
                </a:solidFill>
              </a:rPr>
              <a:t>This (modest) excess was confirmed in   a later study by Macias-Ramirez, et al.</a:t>
            </a:r>
          </a:p>
          <a:p>
            <a:pPr>
              <a:buClr>
                <a:schemeClr val="folHlink"/>
              </a:buClr>
              <a:buFont typeface="Wingdings" charset="0"/>
              <a:buChar char="§"/>
            </a:pPr>
            <a:endParaRPr lang="en-US" sz="400" dirty="0">
              <a:solidFill>
                <a:srgbClr val="D4D2D0"/>
              </a:solidFill>
            </a:endParaRPr>
          </a:p>
          <a:p>
            <a:pPr>
              <a:buClr>
                <a:schemeClr val="folHlink"/>
              </a:buClr>
              <a:buFont typeface="Wingdings" charset="0"/>
              <a:buChar char="§"/>
            </a:pPr>
            <a:r>
              <a:rPr lang="en-US" sz="2000" dirty="0" smtClean="0">
                <a:solidFill>
                  <a:srgbClr val="D4D2D0"/>
                </a:solidFill>
              </a:rPr>
              <a:t>The results of these analyses, however, depend critically on the treatment of point sources and diffuse cosmic ray induced emission – it is difficult to know how seriously one should take this result</a:t>
            </a:r>
          </a:p>
          <a:p>
            <a:pPr>
              <a:buClr>
                <a:schemeClr val="folHlink"/>
              </a:buClr>
              <a:buFont typeface="Wingdings" charset="0"/>
              <a:buChar char="§"/>
            </a:pPr>
            <a:endParaRPr lang="en-US" sz="400" dirty="0">
              <a:solidFill>
                <a:srgbClr val="D4D2D0"/>
              </a:solidFill>
            </a:endParaRPr>
          </a:p>
          <a:p>
            <a:pPr>
              <a:buClr>
                <a:schemeClr val="folHlink"/>
              </a:buClr>
              <a:buFont typeface="Wingdings" charset="0"/>
              <a:buChar char="§"/>
            </a:pPr>
            <a:r>
              <a:rPr lang="en-US" sz="2000" dirty="0" smtClean="0">
                <a:solidFill>
                  <a:srgbClr val="D4D2D0"/>
                </a:solidFill>
              </a:rPr>
              <a:t>If it arises from dark matter annihilation, such an excess suggests a similar mass and cross section as is needed to accommodate the observed emission  from the Galactic Center </a:t>
            </a:r>
            <a:endParaRPr lang="en-US" sz="400" dirty="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400" dirty="0">
              <a:solidFill>
                <a:srgbClr val="D4D2D0"/>
              </a:solidFill>
            </a:endParaRPr>
          </a:p>
          <a:p>
            <a:pPr>
              <a:buClr>
                <a:schemeClr val="folHlink"/>
              </a:buClr>
            </a:pPr>
            <a:endParaRPr lang="en-US" sz="2000" dirty="0" smtClean="0">
              <a:solidFill>
                <a:srgbClr val="D4D2D0"/>
              </a:solidFill>
            </a:endParaRPr>
          </a:p>
          <a:p>
            <a:pPr>
              <a:buClr>
                <a:schemeClr val="folHlink"/>
              </a:buClr>
            </a:pPr>
            <a:endParaRPr lang="en-US" sz="2000" dirty="0">
              <a:solidFill>
                <a:srgbClr val="D4D2D0"/>
              </a:solidFill>
            </a:endParaRPr>
          </a:p>
          <a:p>
            <a:pPr>
              <a:buClr>
                <a:schemeClr val="folHlink"/>
              </a:buClr>
              <a:buFont typeface="Wingdings" charset="0"/>
              <a:buChar char="§"/>
            </a:pPr>
            <a:endParaRPr lang="en-US" sz="2000" dirty="0" smtClean="0">
              <a:solidFill>
                <a:srgbClr val="D4D2D0"/>
              </a:solidFill>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1900" dirty="0">
              <a:sym typeface="Symbol" charset="0"/>
            </a:endParaRPr>
          </a:p>
          <a:p>
            <a:pPr>
              <a:buClr>
                <a:schemeClr val="folHlink"/>
              </a:buClr>
            </a:pPr>
            <a:endParaRPr lang="en-US" sz="1900" baseline="300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Char char="§"/>
            </a:pPr>
            <a:endParaRPr lang="en-US" sz="600" dirty="0">
              <a:sym typeface="Symbol" charset="0"/>
            </a:endParaRPr>
          </a:p>
          <a:p>
            <a:pPr>
              <a:buClr>
                <a:schemeClr val="folHlink"/>
              </a:buClr>
              <a:buFont typeface="Wingdings" charset="0"/>
              <a:buNone/>
            </a:pPr>
            <a:endParaRPr lang="en-US" sz="600" dirty="0">
              <a:sym typeface="Symbol" charset="0"/>
            </a:endParaRPr>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None/>
            </a:pPr>
            <a:endParaRPr lang="en-US" sz="2000" dirty="0">
              <a:sym typeface="Symbol" charset="0"/>
            </a:endParaRPr>
          </a:p>
          <a:p>
            <a:pPr>
              <a:buClr>
                <a:schemeClr val="folHlink"/>
              </a:buClr>
              <a:buFont typeface="Wingdings" charset="0"/>
              <a:buChar char="§"/>
            </a:pPr>
            <a:endParaRPr lang="en-US" sz="800" dirty="0">
              <a:sym typeface="Symbol" charset="0"/>
            </a:endParaRPr>
          </a:p>
          <a:p>
            <a:pPr>
              <a:buClr>
                <a:schemeClr val="folHlink"/>
              </a:buClr>
              <a:buFont typeface="Wingdings" charset="0"/>
              <a:buNone/>
            </a:pPr>
            <a:endParaRPr lang="en-US" sz="800" dirty="0">
              <a:sym typeface="Symbol" charset="0"/>
            </a:endParaRPr>
          </a:p>
          <a:p>
            <a:pPr>
              <a:buClr>
                <a:schemeClr val="folHlink"/>
              </a:buClr>
              <a:buFont typeface="Wingdings" charset="0"/>
              <a:buNone/>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7" name="TextBox 2"/>
          <p:cNvSpPr txBox="1">
            <a:spLocks noChangeArrowheads="1"/>
          </p:cNvSpPr>
          <p:nvPr/>
        </p:nvSpPr>
        <p:spPr bwMode="auto">
          <a:xfrm>
            <a:off x="260496" y="6443600"/>
            <a:ext cx="872474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Han, et al., arXiv:1207.6749; </a:t>
            </a:r>
            <a:r>
              <a:rPr lang="en-US" sz="1600" dirty="0"/>
              <a:t>Macias-Ramirez, Gordon, Brown and </a:t>
            </a:r>
            <a:r>
              <a:rPr lang="en-US" sz="1600" dirty="0" smtClean="0"/>
              <a:t>Adams, arXiv</a:t>
            </a:r>
            <a:r>
              <a:rPr lang="en-US" sz="1600" dirty="0"/>
              <a:t>:</a:t>
            </a:r>
            <a:r>
              <a:rPr lang="en-US" sz="1600" dirty="0" smtClean="0"/>
              <a:t>1207.6257</a:t>
            </a:r>
            <a:endParaRPr lang="en-US" sz="1600" dirty="0"/>
          </a:p>
          <a:p>
            <a:endParaRPr lang="en-US" sz="1600" dirty="0"/>
          </a:p>
        </p:txBody>
      </p:sp>
      <p:pic>
        <p:nvPicPr>
          <p:cNvPr id="8" name="Picture 7"/>
          <p:cNvPicPr>
            <a:picLocks noChangeAspect="1"/>
          </p:cNvPicPr>
          <p:nvPr/>
        </p:nvPicPr>
        <p:blipFill>
          <a:blip r:embed="rId3"/>
          <a:stretch>
            <a:fillRect/>
          </a:stretch>
        </p:blipFill>
        <p:spPr>
          <a:xfrm>
            <a:off x="6689893" y="934673"/>
            <a:ext cx="2296437" cy="20105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2" name="Picture 1"/>
          <p:cNvPicPr>
            <a:picLocks noChangeAspect="1"/>
          </p:cNvPicPr>
          <p:nvPr/>
        </p:nvPicPr>
        <p:blipFill>
          <a:blip r:embed="rId4"/>
          <a:stretch>
            <a:fillRect/>
          </a:stretch>
        </p:blipFill>
        <p:spPr>
          <a:xfrm>
            <a:off x="5274328" y="3190245"/>
            <a:ext cx="3506213" cy="2524473"/>
          </a:xfrm>
          <a:prstGeom prst="rect">
            <a:avLst/>
          </a:prstGeom>
        </p:spPr>
      </p:pic>
      <p:sp>
        <p:nvSpPr>
          <p:cNvPr id="5" name="Rectangle 4"/>
          <p:cNvSpPr/>
          <p:nvPr/>
        </p:nvSpPr>
        <p:spPr>
          <a:xfrm>
            <a:off x="5796492" y="3296433"/>
            <a:ext cx="1472768" cy="10132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813772" y="3545295"/>
            <a:ext cx="401577" cy="12140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377215" y="3981405"/>
            <a:ext cx="297260" cy="10616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931334" y="3687975"/>
            <a:ext cx="675581" cy="10616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948668" y="3282675"/>
            <a:ext cx="955522" cy="7703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bb</a:t>
            </a:r>
            <a:endParaRPr lang="en-US" dirty="0">
              <a:solidFill>
                <a:schemeClr val="bg1"/>
              </a:solidFill>
            </a:endParaRPr>
          </a:p>
        </p:txBody>
      </p:sp>
      <p:sp>
        <p:nvSpPr>
          <p:cNvPr id="19" name="Rectangle 18"/>
          <p:cNvSpPr/>
          <p:nvPr/>
        </p:nvSpPr>
        <p:spPr>
          <a:xfrm>
            <a:off x="7245990" y="3516135"/>
            <a:ext cx="675581" cy="75301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8404239" y="3572315"/>
            <a:ext cx="13511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377494" y="3269165"/>
            <a:ext cx="352935" cy="2053764"/>
          </a:xfrm>
          <a:prstGeom prst="rect">
            <a:avLst/>
          </a:prstGeom>
          <a:solidFill>
            <a:srgbClr val="FF0000">
              <a:alpha val="50000"/>
            </a:srgb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934743"/>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3" y="3327715"/>
            <a:ext cx="7903126" cy="2301240"/>
          </a:xfrm>
        </p:spPr>
        <p:txBody>
          <a:bodyPr/>
          <a:lstStyle/>
          <a:p>
            <a:r>
              <a:rPr lang="en-US" dirty="0" smtClean="0"/>
              <a:t>Searching for dark matter in the Discovery Age – Lecture 5</a:t>
            </a:r>
            <a:endParaRPr lang="en-US" dirty="0"/>
          </a:p>
        </p:txBody>
      </p:sp>
      <p:sp>
        <p:nvSpPr>
          <p:cNvPr id="3" name="Subtitle 2"/>
          <p:cNvSpPr>
            <a:spLocks noGrp="1"/>
          </p:cNvSpPr>
          <p:nvPr>
            <p:ph type="subTitle" idx="1"/>
          </p:nvPr>
        </p:nvSpPr>
        <p:spPr>
          <a:xfrm>
            <a:off x="1040226" y="1534967"/>
            <a:ext cx="6480048" cy="1752600"/>
          </a:xfrm>
        </p:spPr>
        <p:txBody>
          <a:bodyPr/>
          <a:lstStyle/>
          <a:p>
            <a:r>
              <a:rPr lang="en-US" sz="3000" i="1" dirty="0" smtClean="0">
                <a:solidFill>
                  <a:schemeClr val="accent1">
                    <a:lumMod val="60000"/>
                    <a:lumOff val="40000"/>
                  </a:schemeClr>
                </a:solidFill>
              </a:rPr>
              <a:t>Dan Hooper </a:t>
            </a:r>
            <a:r>
              <a:rPr lang="en-US" sz="2200" i="1" dirty="0" smtClean="0">
                <a:solidFill>
                  <a:schemeClr val="accent1">
                    <a:lumMod val="60000"/>
                    <a:lumOff val="40000"/>
                  </a:schemeClr>
                </a:solidFill>
              </a:rPr>
              <a:t>- </a:t>
            </a:r>
            <a:r>
              <a:rPr lang="en-US" sz="2200" i="1" dirty="0" err="1" smtClean="0">
                <a:solidFill>
                  <a:schemeClr val="accent1">
                    <a:lumMod val="60000"/>
                    <a:lumOff val="40000"/>
                  </a:schemeClr>
                </a:solidFill>
              </a:rPr>
              <a:t>Fermilab</a:t>
            </a:r>
            <a:r>
              <a:rPr lang="en-US" sz="2200" i="1" dirty="0" smtClean="0">
                <a:solidFill>
                  <a:schemeClr val="accent1">
                    <a:lumMod val="60000"/>
                    <a:lumOff val="40000"/>
                  </a:schemeClr>
                </a:solidFill>
              </a:rPr>
              <a:t>/University of Chicago</a:t>
            </a:r>
          </a:p>
          <a:p>
            <a:r>
              <a:rPr lang="en-US" sz="2200" i="1" dirty="0" err="1" smtClean="0">
                <a:solidFill>
                  <a:schemeClr val="accent1">
                    <a:lumMod val="60000"/>
                    <a:lumOff val="40000"/>
                  </a:schemeClr>
                </a:solidFill>
              </a:rPr>
              <a:t>Supersymmetry</a:t>
            </a:r>
            <a:r>
              <a:rPr lang="en-US" sz="2200" i="1" dirty="0" smtClean="0">
                <a:solidFill>
                  <a:schemeClr val="accent1">
                    <a:lumMod val="60000"/>
                    <a:lumOff val="40000"/>
                  </a:schemeClr>
                </a:solidFill>
              </a:rPr>
              <a:t> or not, what is the </a:t>
            </a:r>
            <a:r>
              <a:rPr lang="en-US" sz="2200" i="1" dirty="0" err="1" smtClean="0">
                <a:solidFill>
                  <a:schemeClr val="accent1">
                    <a:lumMod val="60000"/>
                    <a:lumOff val="40000"/>
                  </a:schemeClr>
                </a:solidFill>
              </a:rPr>
              <a:t>evidence?Copenhagen</a:t>
            </a:r>
            <a:endParaRPr lang="en-US" sz="2200" i="1" dirty="0" smtClean="0">
              <a:solidFill>
                <a:schemeClr val="accent1">
                  <a:lumMod val="60000"/>
                  <a:lumOff val="40000"/>
                </a:schemeClr>
              </a:solidFill>
            </a:endParaRPr>
          </a:p>
          <a:p>
            <a:r>
              <a:rPr lang="en-US" sz="2200" i="1" dirty="0" smtClean="0">
                <a:solidFill>
                  <a:schemeClr val="accent1">
                    <a:lumMod val="60000"/>
                    <a:lumOff val="40000"/>
                  </a:schemeClr>
                </a:solidFill>
              </a:rPr>
              <a:t>October, 2013</a:t>
            </a:r>
            <a:endParaRPr lang="en-US" sz="2200" i="1" dirty="0">
              <a:solidFill>
                <a:schemeClr val="accent1">
                  <a:lumMod val="60000"/>
                  <a:lumOff val="40000"/>
                </a:schemeClr>
              </a:solidFill>
            </a:endParaRPr>
          </a:p>
        </p:txBody>
      </p:sp>
    </p:spTree>
    <p:extLst>
      <p:ext uri="{BB962C8B-B14F-4D97-AF65-F5344CB8AC3E}">
        <p14:creationId xmlns:p14="http://schemas.microsoft.com/office/powerpoint/2010/main" val="2789323706"/>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Machines such as the Large      Hadron Collider (LHC) may be       able to produce and observe dark matter particles</a:t>
            </a:r>
          </a:p>
          <a:p>
            <a:r>
              <a:rPr lang="en-US" sz="2000" dirty="0" smtClean="0">
                <a:solidFill>
                  <a:schemeClr val="tx2"/>
                </a:solidFill>
              </a:rPr>
              <a:t>The LHC collected data at a staggering rate last year, and is preparing to begin its 8 </a:t>
            </a:r>
            <a:r>
              <a:rPr lang="en-US" sz="2000" dirty="0" err="1" smtClean="0">
                <a:solidFill>
                  <a:schemeClr val="tx2"/>
                </a:solidFill>
              </a:rPr>
              <a:t>TeV</a:t>
            </a:r>
            <a:r>
              <a:rPr lang="en-US" sz="2000" dirty="0" smtClean="0">
                <a:solidFill>
                  <a:schemeClr val="tx2"/>
                </a:solidFill>
              </a:rPr>
              <a:t> run       this spring</a:t>
            </a:r>
          </a:p>
          <a:p>
            <a:r>
              <a:rPr lang="en-US" sz="2000" dirty="0" smtClean="0">
                <a:solidFill>
                  <a:schemeClr val="tx2"/>
                </a:solidFill>
              </a:rPr>
              <a:t>Evidence for a 125 </a:t>
            </a:r>
            <a:r>
              <a:rPr lang="en-US" sz="2000" dirty="0" err="1" smtClean="0">
                <a:solidFill>
                  <a:schemeClr val="tx2"/>
                </a:solidFill>
              </a:rPr>
              <a:t>GeV</a:t>
            </a:r>
            <a:r>
              <a:rPr lang="en-US" sz="2000" dirty="0" smtClean="0">
                <a:solidFill>
                  <a:schemeClr val="tx2"/>
                </a:solidFill>
              </a:rPr>
              <a:t> Higgs boson from ATLAS and CMS, (and CDF, D0) has been accumulating </a:t>
            </a:r>
          </a:p>
          <a:p>
            <a:r>
              <a:rPr lang="en-US" sz="2000" dirty="0" smtClean="0">
                <a:solidFill>
                  <a:schemeClr val="tx2"/>
                </a:solidFill>
              </a:rPr>
              <a:t>A wide range of </a:t>
            </a:r>
            <a:r>
              <a:rPr lang="en-US" sz="2000" dirty="0" err="1" smtClean="0">
                <a:solidFill>
                  <a:schemeClr val="tx2"/>
                </a:solidFill>
              </a:rPr>
              <a:t>TeV</a:t>
            </a:r>
            <a:r>
              <a:rPr lang="en-US" sz="2000" dirty="0" smtClean="0">
                <a:solidFill>
                  <a:schemeClr val="tx2"/>
                </a:solidFill>
              </a:rPr>
              <a:t>-scale physics scenarios beyond the Standard Model are in the process of being put to the test by the LHC… including the WIMP hypothesis</a:t>
            </a: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3"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915" y="1449770"/>
            <a:ext cx="3657600" cy="1965325"/>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7"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603" y="3503995"/>
            <a:ext cx="3160712" cy="210026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8" name="Text Box 12"/>
          <p:cNvSpPr txBox="1">
            <a:spLocks noChangeArrowheads="1"/>
          </p:cNvSpPr>
          <p:nvPr/>
        </p:nvSpPr>
        <p:spPr bwMode="auto">
          <a:xfrm>
            <a:off x="4521194" y="1416550"/>
            <a:ext cx="9369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ATLAS</a:t>
            </a:r>
          </a:p>
        </p:txBody>
      </p:sp>
      <p:sp>
        <p:nvSpPr>
          <p:cNvPr id="20" name="Text Box 13"/>
          <p:cNvSpPr txBox="1">
            <a:spLocks noChangeArrowheads="1"/>
          </p:cNvSpPr>
          <p:nvPr/>
        </p:nvSpPr>
        <p:spPr bwMode="auto">
          <a:xfrm>
            <a:off x="8143258" y="3524756"/>
            <a:ext cx="7207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CMS</a:t>
            </a:r>
          </a:p>
        </p:txBody>
      </p:sp>
    </p:spTree>
    <p:extLst>
      <p:ext uri="{BB962C8B-B14F-4D97-AF65-F5344CB8AC3E}">
        <p14:creationId xmlns:p14="http://schemas.microsoft.com/office/powerpoint/2010/main" val="4271399331"/>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A (SUSY-like case): </a:t>
            </a:r>
            <a:r>
              <a:rPr lang="en-US" sz="2000" dirty="0" smtClean="0">
                <a:solidFill>
                  <a:schemeClr val="tx2"/>
                </a:solidFill>
              </a:rPr>
              <a:t>Produce strongly interacting particles which, although not dark matter themselves, produce dark matter particles in their decays (study distributions of events with various combinations of jets, leptons, and missing energy)</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465" y="1784900"/>
            <a:ext cx="4140200" cy="225266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5" name="TextBox 4"/>
          <p:cNvSpPr txBox="1"/>
          <p:nvPr/>
        </p:nvSpPr>
        <p:spPr>
          <a:xfrm>
            <a:off x="457200" y="4923692"/>
            <a:ext cx="7298743" cy="400110"/>
          </a:xfrm>
          <a:prstGeom prst="rect">
            <a:avLst/>
          </a:prstGeom>
          <a:noFill/>
        </p:spPr>
        <p:txBody>
          <a:bodyPr wrap="none" rtlCol="0">
            <a:spAutoFit/>
          </a:bodyPr>
          <a:lstStyle/>
          <a:p>
            <a:r>
              <a:rPr lang="en-US" sz="2000" dirty="0" smtClean="0">
                <a:solidFill>
                  <a:srgbClr val="D4D2D0"/>
                </a:solidFill>
              </a:rPr>
              <a:t>Strength:  Potentially large production cross sections</a:t>
            </a:r>
            <a:r>
              <a:rPr lang="en-US" sz="2000" dirty="0">
                <a:solidFill>
                  <a:srgbClr val="D4D2D0"/>
                </a:solidFill>
              </a:rPr>
              <a:t> </a:t>
            </a:r>
            <a:r>
              <a:rPr lang="en-US" sz="2000" dirty="0" smtClean="0">
                <a:solidFill>
                  <a:srgbClr val="D4D2D0"/>
                </a:solidFill>
              </a:rPr>
              <a:t>and rates</a:t>
            </a:r>
            <a:endParaRPr lang="en-US" sz="2000" dirty="0">
              <a:solidFill>
                <a:srgbClr val="D4D2D0"/>
              </a:solidFill>
            </a:endParaRPr>
          </a:p>
        </p:txBody>
      </p:sp>
      <p:sp>
        <p:nvSpPr>
          <p:cNvPr id="14" name="TextBox 13"/>
          <p:cNvSpPr txBox="1"/>
          <p:nvPr/>
        </p:nvSpPr>
        <p:spPr>
          <a:xfrm>
            <a:off x="453296" y="5310547"/>
            <a:ext cx="8016627" cy="707886"/>
          </a:xfrm>
          <a:prstGeom prst="rect">
            <a:avLst/>
          </a:prstGeom>
          <a:noFill/>
        </p:spPr>
        <p:txBody>
          <a:bodyPr wrap="square" rtlCol="0">
            <a:spAutoFit/>
          </a:bodyPr>
          <a:lstStyle/>
          <a:p>
            <a:r>
              <a:rPr lang="en-US" sz="2000" dirty="0" smtClean="0">
                <a:solidFill>
                  <a:srgbClr val="D4D2D0"/>
                </a:solidFill>
              </a:rPr>
              <a:t>Weakness:  Not very model independent (what if there are no strongly interacting states!?)</a:t>
            </a:r>
            <a:endParaRPr lang="en-US" sz="2000" dirty="0">
              <a:solidFill>
                <a:srgbClr val="D4D2D0"/>
              </a:solidFill>
            </a:endParaRPr>
          </a:p>
        </p:txBody>
      </p:sp>
    </p:spTree>
    <p:extLst>
      <p:ext uri="{BB962C8B-B14F-4D97-AF65-F5344CB8AC3E}">
        <p14:creationId xmlns:p14="http://schemas.microsoft.com/office/powerpoint/2010/main" val="2270607737"/>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sp>
        <p:nvSpPr>
          <p:cNvPr id="13" name="Content Placeholder 2"/>
          <p:cNvSpPr txBox="1">
            <a:spLocks/>
          </p:cNvSpPr>
          <p:nvPr/>
        </p:nvSpPr>
        <p:spPr>
          <a:xfrm>
            <a:off x="-20330" y="1129199"/>
            <a:ext cx="817069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000" dirty="0" smtClean="0">
                <a:solidFill>
                  <a:schemeClr val="tx2"/>
                </a:solidFill>
              </a:rPr>
              <a:t>Numerous searches for </a:t>
            </a:r>
            <a:r>
              <a:rPr lang="en-US" sz="2000" dirty="0" err="1" smtClean="0">
                <a:solidFill>
                  <a:schemeClr val="tx2"/>
                </a:solidFill>
              </a:rPr>
              <a:t>supersymmetry</a:t>
            </a:r>
            <a:r>
              <a:rPr lang="en-US" sz="2000" dirty="0" smtClean="0">
                <a:solidFill>
                  <a:schemeClr val="tx2"/>
                </a:solidFill>
              </a:rPr>
              <a:t> are being carried out by the ATLAS and CMS collaborations</a:t>
            </a:r>
          </a:p>
          <a:p>
            <a:r>
              <a:rPr lang="en-US" sz="2000" dirty="0" smtClean="0">
                <a:solidFill>
                  <a:schemeClr val="tx2"/>
                </a:solidFill>
              </a:rPr>
              <a:t>For typical patterns of </a:t>
            </a:r>
            <a:r>
              <a:rPr lang="en-US" sz="2000" dirty="0" err="1" smtClean="0">
                <a:solidFill>
                  <a:schemeClr val="tx2"/>
                </a:solidFill>
              </a:rPr>
              <a:t>superpartner</a:t>
            </a:r>
            <a:r>
              <a:rPr lang="en-US" sz="2000" dirty="0" smtClean="0">
                <a:solidFill>
                  <a:schemeClr val="tx2"/>
                </a:solidFill>
              </a:rPr>
              <a:t> 							masses, these results constrain 							    </a:t>
            </a:r>
            <a:r>
              <a:rPr lang="en-US" sz="2000" dirty="0" err="1" smtClean="0">
                <a:solidFill>
                  <a:schemeClr val="tx2"/>
                </a:solidFill>
              </a:rPr>
              <a:t>squarks</a:t>
            </a:r>
            <a:r>
              <a:rPr lang="en-US" sz="2000" dirty="0">
                <a:solidFill>
                  <a:schemeClr val="tx2"/>
                </a:solidFill>
              </a:rPr>
              <a:t>/</a:t>
            </a:r>
            <a:r>
              <a:rPr lang="en-US" sz="2000" dirty="0" err="1" smtClean="0">
                <a:solidFill>
                  <a:schemeClr val="tx2"/>
                </a:solidFill>
              </a:rPr>
              <a:t>gluinos</a:t>
            </a:r>
            <a:r>
              <a:rPr lang="en-US" sz="2000" dirty="0" smtClean="0">
                <a:solidFill>
                  <a:schemeClr val="tx2"/>
                </a:solidFill>
              </a:rPr>
              <a:t> to be lighter than 							1400</a:t>
            </a:r>
            <a:r>
              <a:rPr lang="en-US" sz="2000" dirty="0">
                <a:solidFill>
                  <a:schemeClr val="tx2"/>
                </a:solidFill>
              </a:rPr>
              <a:t>/</a:t>
            </a:r>
            <a:r>
              <a:rPr lang="en-US" sz="2000" dirty="0" smtClean="0">
                <a:solidFill>
                  <a:schemeClr val="tx2"/>
                </a:solidFill>
              </a:rPr>
              <a:t>900 </a:t>
            </a:r>
            <a:r>
              <a:rPr lang="en-US" sz="2000" dirty="0" err="1" smtClean="0">
                <a:solidFill>
                  <a:schemeClr val="tx2"/>
                </a:solidFill>
              </a:rPr>
              <a:t>GeV</a:t>
            </a:r>
            <a:r>
              <a:rPr lang="en-US" sz="2000" dirty="0" smtClean="0">
                <a:solidFill>
                  <a:schemeClr val="tx2"/>
                </a:solidFill>
              </a:rPr>
              <a:t> (for comparison, the 							</a:t>
            </a:r>
            <a:r>
              <a:rPr lang="en-US" sz="2000" dirty="0" err="1" smtClean="0">
                <a:solidFill>
                  <a:schemeClr val="tx2"/>
                </a:solidFill>
              </a:rPr>
              <a:t>Tevatron</a:t>
            </a:r>
            <a:r>
              <a:rPr lang="en-US" sz="2000" dirty="0" smtClean="0">
                <a:solidFill>
                  <a:schemeClr val="tx2"/>
                </a:solidFill>
              </a:rPr>
              <a:t> probed up to ~400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Ultimately, the LHC will test									            models with </a:t>
            </a:r>
            <a:r>
              <a:rPr lang="en-US" sz="2000" dirty="0" err="1" smtClean="0">
                <a:solidFill>
                  <a:schemeClr val="tx2"/>
                </a:solidFill>
              </a:rPr>
              <a:t>squarks</a:t>
            </a:r>
            <a:r>
              <a:rPr lang="en-US" sz="2000" dirty="0" smtClean="0">
                <a:solidFill>
                  <a:schemeClr val="tx2"/>
                </a:solidFill>
              </a:rPr>
              <a:t>/</a:t>
            </a:r>
            <a:r>
              <a:rPr lang="en-US" sz="2000" dirty="0" err="1" smtClean="0">
                <a:solidFill>
                  <a:schemeClr val="tx2"/>
                </a:solidFill>
              </a:rPr>
              <a:t>gluinos</a:t>
            </a:r>
            <a:r>
              <a:rPr lang="en-US" sz="2000" dirty="0" smtClean="0">
                <a:solidFill>
                  <a:schemeClr val="tx2"/>
                </a:solidFill>
              </a:rPr>
              <a:t> 								             as heavy as several </a:t>
            </a:r>
            <a:r>
              <a:rPr lang="en-US" sz="2000" dirty="0" err="1" smtClean="0">
                <a:solidFill>
                  <a:schemeClr val="tx2"/>
                </a:solidFill>
              </a:rPr>
              <a:t>TeV</a:t>
            </a:r>
            <a:r>
              <a:rPr lang="en-US" sz="2000" dirty="0" smtClean="0">
                <a:solidFill>
                  <a:schemeClr val="tx2"/>
                </a:solidFill>
              </a:rPr>
              <a:t> </a:t>
            </a:r>
          </a:p>
          <a:p>
            <a:r>
              <a:rPr lang="en-US" sz="2000" dirty="0" smtClean="0">
                <a:solidFill>
                  <a:schemeClr val="tx2"/>
                </a:solidFill>
              </a:rPr>
              <a:t>Broadly speaking, models 							           capable of addressing the 								electroweak hierarch problem 							      (SUSY or otherwise) are likely 								       to fall within the reach of the 										LHC </a:t>
            </a: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pic>
        <p:nvPicPr>
          <p:cNvPr id="4" name="Picture 3"/>
          <p:cNvPicPr>
            <a:picLocks noChangeAspect="1"/>
          </p:cNvPicPr>
          <p:nvPr/>
        </p:nvPicPr>
        <p:blipFill>
          <a:blip r:embed="rId2"/>
          <a:stretch>
            <a:fillRect/>
          </a:stretch>
        </p:blipFill>
        <p:spPr>
          <a:xfrm>
            <a:off x="4735084" y="1773126"/>
            <a:ext cx="4170936" cy="393699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811048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5" y="1240392"/>
            <a:ext cx="5784819" cy="5272197"/>
          </a:xfrm>
        </p:spPr>
        <p:txBody>
          <a:bodyPr>
            <a:normAutofit/>
          </a:bodyPr>
          <a:lstStyle/>
          <a:p>
            <a:r>
              <a:rPr lang="en-US" sz="2000" dirty="0" smtClean="0">
                <a:solidFill>
                  <a:schemeClr val="tx2"/>
                </a:solidFill>
              </a:rPr>
              <a:t>A </a:t>
            </a:r>
            <a:r>
              <a:rPr lang="en-US" sz="2000" dirty="0" err="1" smtClean="0">
                <a:solidFill>
                  <a:schemeClr val="tx2"/>
                </a:solidFill>
              </a:rPr>
              <a:t>GeV-TeV</a:t>
            </a:r>
            <a:r>
              <a:rPr lang="en-US" sz="2000" dirty="0" smtClean="0">
                <a:solidFill>
                  <a:schemeClr val="tx2"/>
                </a:solidFill>
              </a:rPr>
              <a:t> particle moving a typical halo   velocities (~300 km/s) striking a nucleus         imparts a recoil of ~1-100 </a:t>
            </a:r>
            <a:r>
              <a:rPr lang="en-US" sz="2000" dirty="0" err="1" smtClean="0">
                <a:solidFill>
                  <a:schemeClr val="tx2"/>
                </a:solidFill>
              </a:rPr>
              <a:t>keV</a:t>
            </a:r>
            <a:endParaRPr lang="en-US" sz="2000" dirty="0" smtClean="0">
              <a:solidFill>
                <a:schemeClr val="tx2"/>
              </a:solidFill>
            </a:endParaRPr>
          </a:p>
          <a:p>
            <a:r>
              <a:rPr lang="en-US" sz="2000" dirty="0" smtClean="0">
                <a:solidFill>
                  <a:schemeClr val="tx2"/>
                </a:solidFill>
              </a:rPr>
              <a:t>Numerous technologies have been developed    and deployed in an effort to observe these collisions – scintillation, ionization, phonons</a:t>
            </a:r>
          </a:p>
          <a:p>
            <a:r>
              <a:rPr lang="en-US" sz="2000" dirty="0" smtClean="0">
                <a:solidFill>
                  <a:schemeClr val="tx2"/>
                </a:solidFill>
              </a:rPr>
              <a:t>Current state-of-the-art experiments make use of 10-300 kg heavy nuclei targets         (</a:t>
            </a:r>
            <a:r>
              <a:rPr lang="en-US" sz="2000" dirty="0" err="1" smtClean="0">
                <a:solidFill>
                  <a:schemeClr val="tx2"/>
                </a:solidFill>
              </a:rPr>
              <a:t>Ge</a:t>
            </a:r>
            <a:r>
              <a:rPr lang="en-US" sz="2000" dirty="0" smtClean="0">
                <a:solidFill>
                  <a:schemeClr val="tx2"/>
                </a:solidFill>
              </a:rPr>
              <a:t>, </a:t>
            </a:r>
            <a:r>
              <a:rPr lang="en-US" sz="2000" dirty="0" err="1" smtClean="0">
                <a:solidFill>
                  <a:schemeClr val="tx2"/>
                </a:solidFill>
              </a:rPr>
              <a:t>Xe</a:t>
            </a:r>
            <a:r>
              <a:rPr lang="en-US" sz="2000" dirty="0" smtClean="0">
                <a:solidFill>
                  <a:schemeClr val="tx2"/>
                </a:solidFill>
              </a:rPr>
              <a:t>), instrumented and located deep underground to minimize backgrounds</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3650" y="3971829"/>
            <a:ext cx="3324350" cy="221058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l="1672" r="1289"/>
          <a:stretch>
            <a:fillRect/>
          </a:stretch>
        </p:blipFill>
        <p:spPr bwMode="auto">
          <a:xfrm>
            <a:off x="5950284" y="959927"/>
            <a:ext cx="3031548" cy="287222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10" name="Text Box 13"/>
          <p:cNvSpPr txBox="1">
            <a:spLocks noChangeArrowheads="1"/>
          </p:cNvSpPr>
          <p:nvPr/>
        </p:nvSpPr>
        <p:spPr bwMode="auto">
          <a:xfrm>
            <a:off x="6601617" y="1136447"/>
            <a:ext cx="713281" cy="3077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chemeClr val="bg1"/>
                </a:solidFill>
              </a:rPr>
              <a:t>CDMS</a:t>
            </a:r>
          </a:p>
        </p:txBody>
      </p:sp>
      <p:sp>
        <p:nvSpPr>
          <p:cNvPr id="11" name="Text Box 14"/>
          <p:cNvSpPr txBox="1">
            <a:spLocks noChangeArrowheads="1"/>
          </p:cNvSpPr>
          <p:nvPr/>
        </p:nvSpPr>
        <p:spPr bwMode="auto">
          <a:xfrm rot="10800000" flipV="1">
            <a:off x="7551463" y="4051344"/>
            <a:ext cx="1235917"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000000"/>
                </a:solidFill>
              </a:rPr>
              <a:t>XENON100</a:t>
            </a:r>
          </a:p>
        </p:txBody>
      </p:sp>
    </p:spTree>
    <p:extLst>
      <p:ext uri="{BB962C8B-B14F-4D97-AF65-F5344CB8AC3E}">
        <p14:creationId xmlns:p14="http://schemas.microsoft.com/office/powerpoint/2010/main" val="3439866114"/>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B (Direct Production): </a:t>
            </a:r>
            <a:r>
              <a:rPr lang="en-US" sz="2000" dirty="0" smtClean="0">
                <a:solidFill>
                  <a:schemeClr val="tx2"/>
                </a:solidFill>
              </a:rPr>
              <a:t>Produce the dark matter directly    (in association with a jet or photon), leading to more model independent constraints</a:t>
            </a:r>
          </a:p>
          <a:p>
            <a:r>
              <a:rPr lang="en-US" sz="2000" dirty="0" smtClean="0">
                <a:solidFill>
                  <a:schemeClr val="tx2"/>
                </a:solidFill>
              </a:rPr>
              <a:t>Test effective operators     </a:t>
            </a:r>
            <a:r>
              <a:rPr lang="en-US" sz="1800" dirty="0" smtClean="0">
                <a:solidFill>
                  <a:schemeClr val="tx2"/>
                </a:solidFill>
              </a:rPr>
              <a:t>(integrating out the details of other particles involved)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10" name="TextBox 9"/>
          <p:cNvSpPr txBox="1"/>
          <p:nvPr/>
        </p:nvSpPr>
        <p:spPr>
          <a:xfrm>
            <a:off x="457200" y="5051596"/>
            <a:ext cx="8546367" cy="369332"/>
          </a:xfrm>
          <a:prstGeom prst="rect">
            <a:avLst/>
          </a:prstGeom>
          <a:noFill/>
        </p:spPr>
        <p:txBody>
          <a:bodyPr wrap="none" rtlCol="0">
            <a:spAutoFit/>
          </a:bodyPr>
          <a:lstStyle/>
          <a:p>
            <a:r>
              <a:rPr lang="en-US" dirty="0" smtClean="0">
                <a:solidFill>
                  <a:srgbClr val="D4D2D0"/>
                </a:solidFill>
              </a:rPr>
              <a:t>Strength:  Constrains the mass/coupling of </a:t>
            </a:r>
            <a:r>
              <a:rPr lang="en-US" i="1" dirty="0" smtClean="0">
                <a:solidFill>
                  <a:srgbClr val="D4D2D0"/>
                </a:solidFill>
              </a:rPr>
              <a:t>any</a:t>
            </a:r>
            <a:r>
              <a:rPr lang="en-US" dirty="0" smtClean="0">
                <a:solidFill>
                  <a:srgbClr val="D4D2D0"/>
                </a:solidFill>
              </a:rPr>
              <a:t> WIMP – highly model independent</a:t>
            </a:r>
            <a:endParaRPr lang="en-US" dirty="0">
              <a:solidFill>
                <a:srgbClr val="D4D2D0"/>
              </a:solidFill>
            </a:endParaRPr>
          </a:p>
        </p:txBody>
      </p:sp>
      <p:sp>
        <p:nvSpPr>
          <p:cNvPr id="12" name="TextBox 11"/>
          <p:cNvSpPr txBox="1"/>
          <p:nvPr/>
        </p:nvSpPr>
        <p:spPr>
          <a:xfrm>
            <a:off x="453296" y="5438451"/>
            <a:ext cx="8016627" cy="907941"/>
          </a:xfrm>
          <a:prstGeom prst="rect">
            <a:avLst/>
          </a:prstGeom>
          <a:noFill/>
        </p:spPr>
        <p:txBody>
          <a:bodyPr wrap="square" rtlCol="0">
            <a:spAutoFit/>
          </a:bodyPr>
          <a:lstStyle/>
          <a:p>
            <a:r>
              <a:rPr lang="en-US" dirty="0" smtClean="0">
                <a:solidFill>
                  <a:schemeClr val="tx2"/>
                </a:solidFill>
              </a:rPr>
              <a:t>Weakness:  Modest rates, limited reach – LHC (14 </a:t>
            </a:r>
            <a:r>
              <a:rPr lang="en-US" dirty="0" err="1" smtClean="0">
                <a:solidFill>
                  <a:schemeClr val="tx2"/>
                </a:solidFill>
              </a:rPr>
              <a:t>TeV</a:t>
            </a:r>
            <a:r>
              <a:rPr lang="en-US" dirty="0" smtClean="0">
                <a:solidFill>
                  <a:schemeClr val="tx2"/>
                </a:solidFill>
              </a:rPr>
              <a:t>) is only sensitive to dark matter lighter than ~200 </a:t>
            </a:r>
            <a:r>
              <a:rPr lang="en-US" dirty="0" err="1" smtClean="0">
                <a:solidFill>
                  <a:schemeClr val="tx2"/>
                </a:solidFill>
              </a:rPr>
              <a:t>GeV</a:t>
            </a:r>
            <a:r>
              <a:rPr lang="en-US" dirty="0" smtClean="0">
                <a:solidFill>
                  <a:schemeClr val="tx2"/>
                </a:solidFill>
              </a:rPr>
              <a:t> and with a heavy mediator </a:t>
            </a:r>
            <a:r>
              <a:rPr lang="en-US" sz="1700" dirty="0" smtClean="0">
                <a:solidFill>
                  <a:schemeClr val="tx2"/>
                </a:solidFill>
              </a:rPr>
              <a:t>(based on couplings needed for relic density) </a:t>
            </a:r>
            <a:endParaRPr lang="en-US" sz="1700" dirty="0">
              <a:solidFill>
                <a:schemeClr val="tx2"/>
              </a:solidFill>
            </a:endParaRPr>
          </a:p>
        </p:txBody>
      </p:sp>
      <p:pic>
        <p:nvPicPr>
          <p:cNvPr id="6" name="Picture 5"/>
          <p:cNvPicPr>
            <a:picLocks noChangeAspect="1"/>
          </p:cNvPicPr>
          <p:nvPr/>
        </p:nvPicPr>
        <p:blipFill>
          <a:blip r:embed="rId2"/>
          <a:stretch>
            <a:fillRect/>
          </a:stretch>
        </p:blipFill>
        <p:spPr>
          <a:xfrm>
            <a:off x="4749778" y="1768898"/>
            <a:ext cx="4217012" cy="275361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TextBox 7"/>
          <p:cNvSpPr txBox="1"/>
          <p:nvPr/>
        </p:nvSpPr>
        <p:spPr>
          <a:xfrm>
            <a:off x="2540129" y="3928656"/>
            <a:ext cx="2430482" cy="323165"/>
          </a:xfrm>
          <a:prstGeom prst="rect">
            <a:avLst/>
          </a:prstGeom>
          <a:noFill/>
        </p:spPr>
        <p:txBody>
          <a:bodyPr wrap="square" rtlCol="0">
            <a:spAutoFit/>
          </a:bodyPr>
          <a:lstStyle/>
          <a:p>
            <a:r>
              <a:rPr lang="en-US" sz="1500" dirty="0" smtClean="0"/>
              <a:t>Mediator mass/coupling</a:t>
            </a:r>
            <a:endParaRPr lang="en-US" sz="1500" dirty="0"/>
          </a:p>
        </p:txBody>
      </p:sp>
      <p:cxnSp>
        <p:nvCxnSpPr>
          <p:cNvPr id="13" name="Straight Arrow Connector 12"/>
          <p:cNvCxnSpPr>
            <a:endCxn id="6" idx="1"/>
          </p:cNvCxnSpPr>
          <p:nvPr/>
        </p:nvCxnSpPr>
        <p:spPr>
          <a:xfrm flipV="1">
            <a:off x="4038619" y="3145705"/>
            <a:ext cx="711159" cy="87430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94980" y="6532441"/>
            <a:ext cx="4846775" cy="323165"/>
          </a:xfrm>
          <a:prstGeom prst="rect">
            <a:avLst/>
          </a:prstGeom>
          <a:noFill/>
        </p:spPr>
        <p:txBody>
          <a:bodyPr wrap="none" rtlCol="0">
            <a:spAutoFit/>
          </a:bodyPr>
          <a:lstStyle/>
          <a:p>
            <a:r>
              <a:rPr lang="en-US" sz="1500" dirty="0" err="1" smtClean="0"/>
              <a:t>Rajaraman</a:t>
            </a:r>
            <a:r>
              <a:rPr lang="en-US" sz="1500" dirty="0" smtClean="0"/>
              <a:t>, </a:t>
            </a:r>
            <a:r>
              <a:rPr lang="en-US" sz="1500" dirty="0" err="1" smtClean="0"/>
              <a:t>Shephard</a:t>
            </a:r>
            <a:r>
              <a:rPr lang="en-US" sz="1500" dirty="0" smtClean="0"/>
              <a:t>, </a:t>
            </a:r>
            <a:r>
              <a:rPr lang="en-US" sz="1500" dirty="0" err="1" smtClean="0"/>
              <a:t>Tait</a:t>
            </a:r>
            <a:r>
              <a:rPr lang="en-US" sz="1500" dirty="0" smtClean="0"/>
              <a:t>, </a:t>
            </a:r>
            <a:r>
              <a:rPr lang="en-US" sz="1500" dirty="0" err="1" smtClean="0"/>
              <a:t>Wijangco</a:t>
            </a:r>
            <a:r>
              <a:rPr lang="en-US" sz="1500" dirty="0" smtClean="0"/>
              <a:t>, arXiv:1108.1196 </a:t>
            </a:r>
            <a:endParaRPr lang="en-US" sz="1500" dirty="0"/>
          </a:p>
        </p:txBody>
      </p:sp>
      <p:sp>
        <p:nvSpPr>
          <p:cNvPr id="16" name="TextBox 15"/>
          <p:cNvSpPr txBox="1"/>
          <p:nvPr/>
        </p:nvSpPr>
        <p:spPr>
          <a:xfrm>
            <a:off x="4778734" y="4549930"/>
            <a:ext cx="4165123" cy="338554"/>
          </a:xfrm>
          <a:prstGeom prst="rect">
            <a:avLst/>
          </a:prstGeom>
          <a:noFill/>
        </p:spPr>
        <p:txBody>
          <a:bodyPr wrap="none" rtlCol="0">
            <a:spAutoFit/>
          </a:bodyPr>
          <a:lstStyle/>
          <a:p>
            <a:r>
              <a:rPr lang="en-US" sz="1600" dirty="0" smtClean="0"/>
              <a:t>Scalar interactions, coupled to down-quarks</a:t>
            </a:r>
            <a:endParaRPr lang="en-US" sz="1600" dirty="0"/>
          </a:p>
        </p:txBody>
      </p:sp>
      <p:sp>
        <p:nvSpPr>
          <p:cNvPr id="5" name="TextBox 4"/>
          <p:cNvSpPr txBox="1"/>
          <p:nvPr/>
        </p:nvSpPr>
        <p:spPr>
          <a:xfrm>
            <a:off x="6389088" y="3048015"/>
            <a:ext cx="654196" cy="292388"/>
          </a:xfrm>
          <a:prstGeom prst="rect">
            <a:avLst/>
          </a:prstGeom>
          <a:noFill/>
        </p:spPr>
        <p:txBody>
          <a:bodyPr wrap="none" rtlCol="0">
            <a:spAutoFit/>
          </a:bodyPr>
          <a:lstStyle/>
          <a:p>
            <a:r>
              <a:rPr lang="en-US" sz="1300" dirty="0" smtClean="0">
                <a:solidFill>
                  <a:schemeClr val="bg1"/>
                </a:solidFill>
              </a:rPr>
              <a:t>(2011)</a:t>
            </a:r>
            <a:endParaRPr lang="en-US" sz="1300" dirty="0">
              <a:solidFill>
                <a:schemeClr val="bg1"/>
              </a:solidFill>
            </a:endParaRPr>
          </a:p>
        </p:txBody>
      </p:sp>
    </p:spTree>
    <p:extLst>
      <p:ext uri="{BB962C8B-B14F-4D97-AF65-F5344CB8AC3E}">
        <p14:creationId xmlns:p14="http://schemas.microsoft.com/office/powerpoint/2010/main" val="3515822093"/>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152471"/>
            <a:ext cx="4672289" cy="5272197"/>
          </a:xfrm>
        </p:spPr>
        <p:txBody>
          <a:bodyPr>
            <a:normAutofit/>
          </a:bodyPr>
          <a:lstStyle/>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Tree>
    <p:extLst>
      <p:ext uri="{BB962C8B-B14F-4D97-AF65-F5344CB8AC3E}">
        <p14:creationId xmlns:p14="http://schemas.microsoft.com/office/powerpoint/2010/main" val="847455763"/>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1) Direct Detection:</a:t>
            </a:r>
          </a:p>
          <a:p>
            <a:r>
              <a:rPr lang="en-US" sz="2000" dirty="0" smtClean="0">
                <a:solidFill>
                  <a:schemeClr val="tx2"/>
                </a:solidFill>
              </a:rPr>
              <a:t>Ruled out Z-mediated interactions more than a decade ago</a:t>
            </a:r>
          </a:p>
          <a:p>
            <a:r>
              <a:rPr lang="en-US" sz="2000" dirty="0" smtClean="0">
                <a:solidFill>
                  <a:schemeClr val="tx2"/>
                </a:solidFill>
              </a:rPr>
              <a:t>Are currently at roughly the sensitivity needed to test </a:t>
            </a:r>
            <a:r>
              <a:rPr lang="en-US" sz="2000" dirty="0">
                <a:solidFill>
                  <a:schemeClr val="tx2"/>
                </a:solidFill>
              </a:rPr>
              <a:t>H</a:t>
            </a:r>
            <a:r>
              <a:rPr lang="en-US" sz="2000" dirty="0" smtClean="0">
                <a:solidFill>
                  <a:schemeClr val="tx2"/>
                </a:solidFill>
              </a:rPr>
              <a:t>iggs-mediated scattering</a:t>
            </a:r>
          </a:p>
          <a:p>
            <a:r>
              <a:rPr lang="en-US" sz="2000" dirty="0" smtClean="0">
                <a:solidFill>
                  <a:schemeClr val="tx2"/>
                </a:solidFill>
              </a:rPr>
              <a:t>5-10 years from now, only very fine tuned and/or baroque models will remain beyond the reach of direct detection experiments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17" name="Picture 16" descr="lim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035" y="1601211"/>
            <a:ext cx="3949700" cy="32162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 name="Donut 17"/>
          <p:cNvSpPr/>
          <p:nvPr/>
        </p:nvSpPr>
        <p:spPr>
          <a:xfrm rot="1667870">
            <a:off x="4883369" y="156528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686465" y="876166"/>
            <a:ext cx="4858168" cy="646331"/>
          </a:xfrm>
          <a:prstGeom prst="rect">
            <a:avLst/>
          </a:prstGeom>
          <a:noFill/>
        </p:spPr>
        <p:txBody>
          <a:bodyPr wrap="square" rtlCol="0">
            <a:spAutoFit/>
          </a:bodyPr>
          <a:lstStyle/>
          <a:p>
            <a:r>
              <a:rPr lang="en-US" dirty="0" smtClean="0"/>
              <a:t>Z-mediated scattering 				  	         			</a:t>
            </a:r>
            <a:r>
              <a:rPr lang="en-US" sz="1700" dirty="0" smtClean="0"/>
              <a:t>(</a:t>
            </a:r>
            <a:r>
              <a:rPr lang="en-US" sz="1700" dirty="0" err="1" smtClean="0"/>
              <a:t>sneutrinos</a:t>
            </a:r>
            <a:r>
              <a:rPr lang="en-US" sz="1700" dirty="0" smtClean="0"/>
              <a:t>, heavy neutrinos)</a:t>
            </a:r>
            <a:endParaRPr lang="en-US" sz="1700" dirty="0"/>
          </a:p>
        </p:txBody>
      </p:sp>
      <p:cxnSp>
        <p:nvCxnSpPr>
          <p:cNvPr id="21" name="Straight Arrow Connector 20"/>
          <p:cNvCxnSpPr/>
          <p:nvPr/>
        </p:nvCxnSpPr>
        <p:spPr>
          <a:xfrm flipH="1">
            <a:off x="5572548" y="1240392"/>
            <a:ext cx="452893" cy="6497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Donut 21"/>
          <p:cNvSpPr/>
          <p:nvPr/>
        </p:nvSpPr>
        <p:spPr>
          <a:xfrm rot="1667870">
            <a:off x="7726862" y="314904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p:cNvCxnSpPr/>
          <p:nvPr/>
        </p:nvCxnSpPr>
        <p:spPr>
          <a:xfrm flipV="1">
            <a:off x="7196270" y="3598467"/>
            <a:ext cx="1138906" cy="15724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35084" y="5141206"/>
            <a:ext cx="4858168" cy="646331"/>
          </a:xfrm>
          <a:prstGeom prst="rect">
            <a:avLst/>
          </a:prstGeom>
          <a:noFill/>
        </p:spPr>
        <p:txBody>
          <a:bodyPr wrap="square" rtlCol="0">
            <a:spAutoFit/>
          </a:bodyPr>
          <a:lstStyle/>
          <a:p>
            <a:r>
              <a:rPr lang="en-US" dirty="0" smtClean="0"/>
              <a:t>Higgs-mediated scattering                            </a:t>
            </a:r>
            <a:r>
              <a:rPr lang="en-US" sz="1700" dirty="0" smtClean="0"/>
              <a:t>(A-funnel, focus point </a:t>
            </a:r>
            <a:r>
              <a:rPr lang="en-US" sz="1700" dirty="0" err="1"/>
              <a:t>n</a:t>
            </a:r>
            <a:r>
              <a:rPr lang="en-US" sz="1700" dirty="0" err="1" smtClean="0"/>
              <a:t>eutralinos</a:t>
            </a:r>
            <a:r>
              <a:rPr lang="en-US" sz="1700" dirty="0" smtClean="0"/>
              <a:t>)</a:t>
            </a:r>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492443" cy="338554"/>
          </a:xfrm>
          <a:prstGeom prst="rect">
            <a:avLst/>
          </a:prstGeom>
          <a:noFill/>
        </p:spPr>
        <p:txBody>
          <a:bodyPr wrap="none" rtlCol="0">
            <a:spAutoFit/>
          </a:bodyPr>
          <a:lstStyle/>
          <a:p>
            <a:r>
              <a:rPr lang="en-US" sz="1600" dirty="0" smtClean="0"/>
              <a:t>SM</a:t>
            </a:r>
            <a:endParaRPr lang="en-US" sz="1600" dirty="0"/>
          </a:p>
        </p:txBody>
      </p:sp>
      <p:sp>
        <p:nvSpPr>
          <p:cNvPr id="41" name="TextBox 40"/>
          <p:cNvSpPr txBox="1"/>
          <p:nvPr/>
        </p:nvSpPr>
        <p:spPr>
          <a:xfrm>
            <a:off x="8395621" y="5830230"/>
            <a:ext cx="503764" cy="338554"/>
          </a:xfrm>
          <a:prstGeom prst="rect">
            <a:avLst/>
          </a:prstGeom>
          <a:noFill/>
        </p:spPr>
        <p:txBody>
          <a:bodyPr wrap="none" rtlCol="0">
            <a:spAutoFit/>
          </a:bodyPr>
          <a:lstStyle/>
          <a:p>
            <a:r>
              <a:rPr lang="en-US" sz="1600" dirty="0" smtClean="0"/>
              <a:t>DM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7850958"/>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a:solidFill>
                  <a:schemeClr val="tx2"/>
                </a:solidFill>
              </a:rPr>
              <a:t>2</a:t>
            </a:r>
            <a:r>
              <a:rPr lang="en-US" sz="2000" b="1" dirty="0" smtClean="0">
                <a:solidFill>
                  <a:schemeClr val="tx2"/>
                </a:solidFill>
              </a:rPr>
              <a:t>) Indirect Detection:</a:t>
            </a:r>
          </a:p>
          <a:p>
            <a:r>
              <a:rPr lang="en-US" sz="2000" dirty="0">
                <a:solidFill>
                  <a:schemeClr val="tx2"/>
                </a:solidFill>
              </a:rPr>
              <a:t>G</a:t>
            </a:r>
            <a:r>
              <a:rPr lang="en-US" sz="2000" dirty="0" smtClean="0">
                <a:solidFill>
                  <a:schemeClr val="tx2"/>
                </a:solidFill>
              </a:rPr>
              <a:t>amma ray constraints are beginning to test the naïve thermal estimate for low mass WIMPs      </a:t>
            </a:r>
            <a:r>
              <a:rPr lang="en-US" sz="1900" dirty="0" smtClean="0">
                <a:solidFill>
                  <a:schemeClr val="tx2"/>
                </a:solidFill>
              </a:rPr>
              <a:t>(up to ~30 </a:t>
            </a:r>
            <a:r>
              <a:rPr lang="en-US" sz="1900" dirty="0" err="1" smtClean="0">
                <a:solidFill>
                  <a:schemeClr val="tx2"/>
                </a:solidFill>
              </a:rPr>
              <a:t>GeV</a:t>
            </a:r>
            <a:r>
              <a:rPr lang="en-US" sz="1900" dirty="0" smtClean="0">
                <a:solidFill>
                  <a:schemeClr val="tx2"/>
                </a:solidFill>
              </a:rPr>
              <a:t>, for specific channels)</a:t>
            </a:r>
          </a:p>
          <a:p>
            <a:r>
              <a:rPr lang="en-US" sz="2000" dirty="0" smtClean="0">
                <a:solidFill>
                  <a:schemeClr val="tx2"/>
                </a:solidFill>
              </a:rPr>
              <a:t>Several indirect experiments, including Fermi and AMS-02, will ultimately be sensitive to dark matter with masses up to several hundred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Heavier WIMPs, and WIMPs with suppressed annihilation cross sections </a:t>
            </a:r>
            <a:r>
              <a:rPr lang="en-US" sz="1800" dirty="0" smtClean="0">
                <a:solidFill>
                  <a:schemeClr val="tx2"/>
                </a:solidFill>
              </a:rPr>
              <a:t>(at low velocity) </a:t>
            </a:r>
            <a:r>
              <a:rPr lang="en-US" sz="2000" dirty="0" smtClean="0">
                <a:solidFill>
                  <a:schemeClr val="tx2"/>
                </a:solidFill>
              </a:rPr>
              <a:t>will remain beyond reach of current and planned experiments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60869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594451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39781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0362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596405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06174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71982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41929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72959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43882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595037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0367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40949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596991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06760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72569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425155"/>
            <a:ext cx="503764" cy="338554"/>
          </a:xfrm>
          <a:prstGeom prst="rect">
            <a:avLst/>
          </a:prstGeom>
          <a:noFill/>
        </p:spPr>
        <p:txBody>
          <a:bodyPr wrap="none" rtlCol="0">
            <a:spAutoFit/>
          </a:bodyPr>
          <a:lstStyle/>
          <a:p>
            <a:r>
              <a:rPr lang="en-US" sz="1600" dirty="0" smtClean="0"/>
              <a:t>DM</a:t>
            </a:r>
            <a:endParaRPr lang="en-US" sz="1600" dirty="0"/>
          </a:p>
        </p:txBody>
      </p:sp>
      <p:sp>
        <p:nvSpPr>
          <p:cNvPr id="41" name="TextBox 40"/>
          <p:cNvSpPr txBox="1"/>
          <p:nvPr/>
        </p:nvSpPr>
        <p:spPr>
          <a:xfrm>
            <a:off x="8395621" y="5735460"/>
            <a:ext cx="492443" cy="338554"/>
          </a:xfrm>
          <a:prstGeom prst="rect">
            <a:avLst/>
          </a:prstGeom>
          <a:noFill/>
        </p:spPr>
        <p:txBody>
          <a:bodyPr wrap="none" rtlCol="0">
            <a:spAutoFit/>
          </a:bodyPr>
          <a:lstStyle/>
          <a:p>
            <a:r>
              <a:rPr lang="en-US" sz="1600" dirty="0" smtClean="0"/>
              <a:t>SM</a:t>
            </a:r>
            <a:endParaRPr lang="en-US" sz="1600" dirty="0"/>
          </a:p>
        </p:txBody>
      </p:sp>
      <p:sp>
        <p:nvSpPr>
          <p:cNvPr id="42" name="TextBox 41"/>
          <p:cNvSpPr txBox="1"/>
          <p:nvPr/>
        </p:nvSpPr>
        <p:spPr>
          <a:xfrm>
            <a:off x="8381948" y="644469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21805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882752" y="5385772"/>
            <a:ext cx="3936394" cy="338554"/>
          </a:xfrm>
          <a:prstGeom prst="rect">
            <a:avLst/>
          </a:prstGeom>
          <a:noFill/>
        </p:spPr>
        <p:txBody>
          <a:bodyPr wrap="none" rtlCol="0">
            <a:spAutoFit/>
          </a:bodyPr>
          <a:lstStyle/>
          <a:p>
            <a:r>
              <a:rPr lang="en-US" sz="1600" dirty="0" smtClean="0"/>
              <a:t>At Freeze-Out                   At Low </a:t>
            </a:r>
            <a:r>
              <a:rPr lang="en-US" sz="1600" dirty="0"/>
              <a:t>V</a:t>
            </a:r>
            <a:r>
              <a:rPr lang="en-US" sz="1600" dirty="0" smtClean="0"/>
              <a:t>elocity</a:t>
            </a:r>
            <a:endParaRPr lang="en-US" sz="1600" dirty="0"/>
          </a:p>
        </p:txBody>
      </p:sp>
      <p:pic>
        <p:nvPicPr>
          <p:cNvPr id="44" name="Picture 43"/>
          <p:cNvPicPr>
            <a:picLocks noChangeAspect="1" noChangeArrowheads="1"/>
          </p:cNvPicPr>
          <p:nvPr/>
        </p:nvPicPr>
        <p:blipFill rotWithShape="1">
          <a:blip r:embed="rId2">
            <a:extLst>
              <a:ext uri="{28A0092B-C50C-407E-A947-70E740481C1C}">
                <a14:useLocalDpi xmlns:a14="http://schemas.microsoft.com/office/drawing/2010/main" val="0"/>
              </a:ext>
            </a:extLst>
          </a:blip>
          <a:srcRect t="7090" b="9765"/>
          <a:stretch/>
        </p:blipFill>
        <p:spPr bwMode="auto">
          <a:xfrm>
            <a:off x="6300241" y="801073"/>
            <a:ext cx="2369959" cy="2637696"/>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45" name="Picture 44" descr="AMS"/>
          <p:cNvPicPr>
            <a:picLocks noChangeAspect="1" noChangeArrowheads="1"/>
          </p:cNvPicPr>
          <p:nvPr/>
        </p:nvPicPr>
        <p:blipFill>
          <a:blip r:embed="rId3">
            <a:extLst>
              <a:ext uri="{28A0092B-C50C-407E-A947-70E740481C1C}">
                <a14:useLocalDpi xmlns:a14="http://schemas.microsoft.com/office/drawing/2010/main" val="0"/>
              </a:ext>
            </a:extLst>
          </a:blip>
          <a:srcRect l="16676" t="17445" r="17291" b="6854"/>
          <a:stretch>
            <a:fillRect/>
          </a:stretch>
        </p:blipFill>
        <p:spPr bwMode="auto">
          <a:xfrm>
            <a:off x="4882752" y="3079031"/>
            <a:ext cx="3087957" cy="199119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565790"/>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3) The LHC:</a:t>
            </a:r>
          </a:p>
          <a:p>
            <a:r>
              <a:rPr lang="en-US" sz="2000" dirty="0" smtClean="0">
                <a:solidFill>
                  <a:schemeClr val="tx2"/>
                </a:solidFill>
              </a:rPr>
              <a:t>The LHC will be sensitive to strongly coupled particles up to several </a:t>
            </a:r>
            <a:r>
              <a:rPr lang="en-US" sz="2000" dirty="0" err="1" smtClean="0">
                <a:solidFill>
                  <a:schemeClr val="tx2"/>
                </a:solidFill>
              </a:rPr>
              <a:t>TeV</a:t>
            </a:r>
            <a:r>
              <a:rPr lang="en-US" sz="2000" dirty="0" smtClean="0">
                <a:solidFill>
                  <a:schemeClr val="tx2"/>
                </a:solidFill>
              </a:rPr>
              <a:t>, but to isolated WIMPs only up to hundreds of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Worst case scenario: Isolated WIMPs interacting through light and very weakly coupled particles </a:t>
            </a:r>
          </a:p>
          <a:p>
            <a:r>
              <a:rPr lang="en-US" sz="2000" dirty="0" smtClean="0">
                <a:solidFill>
                  <a:schemeClr val="tx2"/>
                </a:solidFill>
              </a:rPr>
              <a:t>The prospects for discovering dark matter at the LHC depend very strongly on the rest of the broader particle physics framework, and less on the properties of the WIMP itself</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5951362"/>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04659"/>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10474"/>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5970900"/>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068593"/>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726675"/>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426139"/>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736444"/>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445677"/>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5957227"/>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10524"/>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416339"/>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5976765"/>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074458"/>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732540"/>
            <a:ext cx="492443" cy="338554"/>
          </a:xfrm>
          <a:prstGeom prst="rect">
            <a:avLst/>
          </a:prstGeom>
          <a:noFill/>
        </p:spPr>
        <p:txBody>
          <a:bodyPr wrap="none" rtlCol="0">
            <a:spAutoFit/>
          </a:bodyPr>
          <a:lstStyle/>
          <a:p>
            <a:r>
              <a:rPr lang="en-US" sz="1600" dirty="0" smtClean="0"/>
              <a:t>SM</a:t>
            </a:r>
            <a:endParaRPr lang="en-US" sz="1600" dirty="0"/>
          </a:p>
        </p:txBody>
      </p:sp>
      <p:sp>
        <p:nvSpPr>
          <p:cNvPr id="40" name="TextBox 39"/>
          <p:cNvSpPr txBox="1"/>
          <p:nvPr/>
        </p:nvSpPr>
        <p:spPr>
          <a:xfrm>
            <a:off x="7113498" y="6432004"/>
            <a:ext cx="492443" cy="338554"/>
          </a:xfrm>
          <a:prstGeom prst="rect">
            <a:avLst/>
          </a:prstGeom>
          <a:noFill/>
        </p:spPr>
        <p:txBody>
          <a:bodyPr wrap="none" rtlCol="0">
            <a:spAutoFit/>
          </a:bodyPr>
          <a:lstStyle/>
          <a:p>
            <a:r>
              <a:rPr lang="en-US" sz="1600" dirty="0"/>
              <a:t>S</a:t>
            </a:r>
            <a:r>
              <a:rPr lang="en-US" sz="1600" dirty="0" smtClean="0"/>
              <a:t>M</a:t>
            </a:r>
            <a:endParaRPr lang="en-US" sz="1600" dirty="0"/>
          </a:p>
        </p:txBody>
      </p:sp>
      <p:sp>
        <p:nvSpPr>
          <p:cNvPr id="41" name="TextBox 40"/>
          <p:cNvSpPr txBox="1"/>
          <p:nvPr/>
        </p:nvSpPr>
        <p:spPr>
          <a:xfrm>
            <a:off x="8395621" y="5742309"/>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sp>
        <p:nvSpPr>
          <p:cNvPr id="42" name="TextBox 41"/>
          <p:cNvSpPr txBox="1"/>
          <p:nvPr/>
        </p:nvSpPr>
        <p:spPr>
          <a:xfrm>
            <a:off x="8381948" y="6451542"/>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cxnSp>
        <p:nvCxnSpPr>
          <p:cNvPr id="43" name="Straight Arrow Connector 42"/>
          <p:cNvCxnSpPr/>
          <p:nvPr/>
        </p:nvCxnSpPr>
        <p:spPr>
          <a:xfrm>
            <a:off x="6488794" y="6224902"/>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47"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455" y="1527923"/>
            <a:ext cx="3156221" cy="1695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8"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986" y="3432251"/>
            <a:ext cx="2812935" cy="186916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49" name="Text Box 12"/>
          <p:cNvSpPr txBox="1">
            <a:spLocks noChangeArrowheads="1"/>
          </p:cNvSpPr>
          <p:nvPr/>
        </p:nvSpPr>
        <p:spPr bwMode="auto">
          <a:xfrm>
            <a:off x="4902185" y="1484933"/>
            <a:ext cx="85331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ATLAS</a:t>
            </a:r>
          </a:p>
        </p:txBody>
      </p:sp>
      <p:sp>
        <p:nvSpPr>
          <p:cNvPr id="50" name="Text Box 13"/>
          <p:cNvSpPr txBox="1">
            <a:spLocks noChangeArrowheads="1"/>
          </p:cNvSpPr>
          <p:nvPr/>
        </p:nvSpPr>
        <p:spPr bwMode="auto">
          <a:xfrm>
            <a:off x="7996723" y="3378221"/>
            <a:ext cx="64062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CMS</a:t>
            </a:r>
          </a:p>
        </p:txBody>
      </p:sp>
    </p:spTree>
    <p:extLst>
      <p:ext uri="{BB962C8B-B14F-4D97-AF65-F5344CB8AC3E}">
        <p14:creationId xmlns:p14="http://schemas.microsoft.com/office/powerpoint/2010/main" val="3058858904"/>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r>
              <a:rPr lang="en-US" sz="2000" dirty="0" smtClean="0">
                <a:solidFill>
                  <a:schemeClr val="tx2"/>
                </a:solidFill>
              </a:rPr>
              <a:t>All three of these search strategies are poised to tell us very interesting things about dark matter very soon</a:t>
            </a:r>
          </a:p>
          <a:p>
            <a:r>
              <a:rPr lang="en-US" sz="2000" dirty="0" smtClean="0">
                <a:solidFill>
                  <a:schemeClr val="tx2"/>
                </a:solidFill>
              </a:rPr>
              <a:t>For the first time, we should expect positive detections of WIMPs in the near future, and in multiple search techniques</a:t>
            </a:r>
          </a:p>
          <a:p>
            <a:r>
              <a:rPr lang="en-US" sz="2000" dirty="0" smtClean="0">
                <a:solidFill>
                  <a:schemeClr val="tx2"/>
                </a:solidFill>
              </a:rPr>
              <a:t>If no WIMPs are observed in the next several years, the entire paradigm of WIMP dark matter will be challenged, lending favor to </a:t>
            </a:r>
            <a:r>
              <a:rPr lang="en-US" sz="2000" dirty="0" err="1" smtClean="0">
                <a:solidFill>
                  <a:schemeClr val="tx2"/>
                </a:solidFill>
              </a:rPr>
              <a:t>axions</a:t>
            </a:r>
            <a:r>
              <a:rPr lang="en-US" sz="2000" dirty="0" smtClean="0">
                <a:solidFill>
                  <a:schemeClr val="tx2"/>
                </a:solidFill>
              </a:rPr>
              <a:t> and other classes of non-WIMP dark matter candidates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44"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829" y="1084385"/>
            <a:ext cx="2555874" cy="137333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5"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206633" y="2784982"/>
            <a:ext cx="1709475" cy="190424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51" name="Picture 50"/>
          <p:cNvPicPr>
            <a:picLocks noChangeAspect="1"/>
          </p:cNvPicPr>
          <p:nvPr/>
        </p:nvPicPr>
        <p:blipFill>
          <a:blip r:embed="rId4"/>
          <a:stretch>
            <a:fillRect/>
          </a:stretch>
        </p:blipFill>
        <p:spPr>
          <a:xfrm>
            <a:off x="4815405" y="2754931"/>
            <a:ext cx="1861124" cy="182687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87044331"/>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Future:</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r>
              <a:rPr lang="en-US" sz="2000" dirty="0" smtClean="0">
                <a:solidFill>
                  <a:schemeClr val="tx2"/>
                </a:solidFill>
              </a:rPr>
              <a:t>Steady progress toward scalable and very large (ton and multi-ton) and low-threshold (DAMIC) direct detection experiments</a:t>
            </a:r>
          </a:p>
          <a:p>
            <a:r>
              <a:rPr lang="en-US" sz="2000" dirty="0" smtClean="0">
                <a:solidFill>
                  <a:schemeClr val="tx2"/>
                </a:solidFill>
              </a:rPr>
              <a:t>Expand upon the progress made by Fermi with a large array of ground based gamma ray telescopes, such as CTA (low threshold is essential – tens, not hundreds, of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We should also start thinking now about future space-based gamma ray and/or cosmic ray missions, as well as large, low-threshold neutrino telescopes (PINGU)</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44"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829" y="1084385"/>
            <a:ext cx="2555874" cy="137333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5"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206633" y="2784982"/>
            <a:ext cx="1709475" cy="190424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51" name="Picture 50"/>
          <p:cNvPicPr>
            <a:picLocks noChangeAspect="1"/>
          </p:cNvPicPr>
          <p:nvPr/>
        </p:nvPicPr>
        <p:blipFill>
          <a:blip r:embed="rId4"/>
          <a:stretch>
            <a:fillRect/>
          </a:stretch>
        </p:blipFill>
        <p:spPr>
          <a:xfrm>
            <a:off x="4815405" y="2754931"/>
            <a:ext cx="1861124" cy="182687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26027992"/>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487629"/>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Direct Detection Experiments: </a:t>
            </a:r>
          </a:p>
          <a:p>
            <a:pPr marL="36576" indent="0">
              <a:buNone/>
            </a:pPr>
            <a:r>
              <a:rPr lang="en-US" sz="2000" dirty="0" smtClean="0">
                <a:solidFill>
                  <a:schemeClr val="tx2"/>
                </a:solidFill>
              </a:rPr>
              <a:t>Measure the rate and energy spectrum of 			           recoil events, ideally using multiple targets</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Mass (modulo uncertainties in velocity distribution)</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(Spin-independent/dependent scattering cross section                                    with protons/neutrons) x (local density)</a:t>
            </a:r>
          </a:p>
          <a:p>
            <a:pPr marL="36576" indent="0">
              <a:buNone/>
            </a:pP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4506415"/>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800" dirty="0">
              <a:solidFill>
                <a:schemeClr val="tx2"/>
              </a:solidFill>
            </a:endParaRPr>
          </a:p>
          <a:p>
            <a:pPr marL="36576" indent="0">
              <a:buNone/>
            </a:pPr>
            <a:r>
              <a:rPr lang="en-US" sz="2000" b="1" dirty="0" smtClean="0">
                <a:solidFill>
                  <a:schemeClr val="tx2"/>
                </a:solidFill>
              </a:rPr>
              <a:t>Indirect Detection Experiments: </a:t>
            </a:r>
          </a:p>
          <a:p>
            <a:pPr marL="36576" indent="0">
              <a:buNone/>
            </a:pPr>
            <a:r>
              <a:rPr lang="en-US" sz="2000" dirty="0" smtClean="0">
                <a:solidFill>
                  <a:schemeClr val="tx2"/>
                </a:solidFill>
              </a:rPr>
              <a:t>Measure the flux and spectrum of a variety of types			      of annihilation products, from a variety of regions 			           </a:t>
            </a: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Dominant annihilation </a:t>
            </a:r>
            <a:r>
              <a:rPr lang="en-US" sz="1800" dirty="0">
                <a:solidFill>
                  <a:schemeClr val="tx2"/>
                </a:solidFill>
                <a:sym typeface="Wingdings"/>
              </a:rPr>
              <a:t>c</a:t>
            </a:r>
            <a:r>
              <a:rPr lang="en-US" sz="1800" dirty="0" smtClean="0">
                <a:solidFill>
                  <a:schemeClr val="tx2"/>
                </a:solidFill>
                <a:sym typeface="Wingdings"/>
              </a:rPr>
              <a:t>hannels (in low velocity limit)</a:t>
            </a:r>
            <a:r>
              <a:rPr lang="en-US" sz="1800" dirty="0" smtClean="0">
                <a:solidFill>
                  <a:schemeClr val="tx2"/>
                </a:solidFill>
              </a:rPr>
              <a:t> </a:t>
            </a:r>
          </a:p>
          <a:p>
            <a:pPr marL="36576" indent="0">
              <a:buNone/>
            </a:pPr>
            <a:r>
              <a:rPr lang="en-US" sz="1400" dirty="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Low velocity a</a:t>
            </a:r>
            <a:r>
              <a:rPr lang="en-US" sz="1800" dirty="0" smtClean="0">
                <a:solidFill>
                  <a:schemeClr val="tx2"/>
                </a:solidFill>
              </a:rPr>
              <a:t>nnihilation cross section 				 (assuming only one dark matter component      				     and modulo uncertainties in the dark matter 			            distribution)</a:t>
            </a:r>
          </a:p>
          <a:p>
            <a:pPr marL="36576" indent="0">
              <a:buNone/>
            </a:pPr>
            <a:endParaRPr lang="en-US" sz="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 </a:t>
            </a:r>
          </a:p>
          <a:p>
            <a:pPr marL="36576" indent="0">
              <a:buNone/>
            </a:pPr>
            <a:r>
              <a:rPr lang="en-US" sz="1800" dirty="0" smtClean="0">
                <a:solidFill>
                  <a:schemeClr val="tx2"/>
                </a:solidFill>
              </a:rPr>
              <a:t>      (although σv~3x10</a:t>
            </a:r>
            <a:r>
              <a:rPr lang="en-US" sz="1800" baseline="30000" dirty="0" smtClean="0">
                <a:solidFill>
                  <a:schemeClr val="tx2"/>
                </a:solidFill>
              </a:rPr>
              <a:t>-26 </a:t>
            </a:r>
            <a:r>
              <a:rPr lang="en-US" sz="1800" dirty="0" smtClean="0">
                <a:solidFill>
                  <a:schemeClr val="tx2"/>
                </a:solidFill>
              </a:rPr>
              <a:t>cm</a:t>
            </a:r>
            <a:r>
              <a:rPr lang="en-US" sz="1800" baseline="30000" dirty="0" smtClean="0">
                <a:solidFill>
                  <a:schemeClr val="tx2"/>
                </a:solidFill>
              </a:rPr>
              <a:t>3</a:t>
            </a:r>
            <a:r>
              <a:rPr lang="en-US" sz="1800" dirty="0" smtClean="0">
                <a:solidFill>
                  <a:schemeClr val="tx2"/>
                </a:solidFill>
              </a:rPr>
              <a:t>/s would be suggestive)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6058856"/>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The Large Hadron Collider: </a:t>
            </a:r>
          </a:p>
          <a:p>
            <a:pPr marL="36576" indent="0">
              <a:buNone/>
            </a:pPr>
            <a:r>
              <a:rPr lang="en-US" sz="2000" dirty="0" smtClean="0">
                <a:solidFill>
                  <a:schemeClr val="tx2"/>
                </a:solidFill>
              </a:rPr>
              <a:t>Measure distributions of events with missing energy</a:t>
            </a:r>
          </a:p>
          <a:p>
            <a:pPr marL="36576" indent="0">
              <a:buNone/>
            </a:pPr>
            <a:r>
              <a:rPr lang="en-US" sz="1400" dirty="0" smtClean="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latin typeface="Zapf Dingbats"/>
                <a:ea typeface="Zapf Dingbats"/>
                <a:cs typeface="Zapf Dingbats"/>
                <a:sym typeface="Zapf Dingbats"/>
              </a:rPr>
              <a:t>★</a:t>
            </a:r>
            <a:r>
              <a:rPr lang="en-US" sz="2000" dirty="0" smtClean="0">
                <a:solidFill>
                  <a:schemeClr val="tx2"/>
                </a:solidFill>
              </a:rPr>
              <a:t>Discover other particles which may 				    inform us as to the interactions and 				      other properties of the WIMP</a:t>
            </a:r>
            <a:endParaRPr lang="en-US" sz="2000" dirty="0">
              <a:solidFill>
                <a:schemeClr val="tx2"/>
              </a:solidFill>
            </a:endParaRPr>
          </a:p>
          <a:p>
            <a:pPr marL="36576" indent="0">
              <a:buNone/>
            </a:pPr>
            <a:r>
              <a:rPr lang="en-US" sz="1600" dirty="0" smtClean="0">
                <a:solidFill>
                  <a:schemeClr val="tx2"/>
                </a:solidFill>
              </a:rPr>
              <a:t> </a:t>
            </a: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most/all/some of the dark matter? 			                          </a:t>
            </a:r>
            <a:r>
              <a:rPr lang="en-US" sz="1800" dirty="0" smtClean="0">
                <a:solidFill>
                  <a:schemeClr val="tx2"/>
                </a:solidFill>
              </a:rPr>
              <a:t>(Is it even stable!?)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11274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580125"/>
            <a:ext cx="4079420" cy="52353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The Thermal Abundance of a WIMP</a:t>
            </a:r>
            <a:endParaRPr lang="en-US" dirty="0">
              <a:solidFill>
                <a:schemeClr val="tx2"/>
              </a:solidFill>
            </a:endParaRPr>
          </a:p>
        </p:txBody>
      </p:sp>
      <p:sp>
        <p:nvSpPr>
          <p:cNvPr id="3" name="Content Placeholder 2"/>
          <p:cNvSpPr>
            <a:spLocks noGrp="1"/>
          </p:cNvSpPr>
          <p:nvPr>
            <p:ph idx="1"/>
          </p:nvPr>
        </p:nvSpPr>
        <p:spPr>
          <a:xfrm>
            <a:off x="14175" y="1240392"/>
            <a:ext cx="6424781" cy="5272197"/>
          </a:xfrm>
        </p:spPr>
        <p:txBody>
          <a:bodyPr>
            <a:normAutofit/>
          </a:bodyPr>
          <a:lstStyle/>
          <a:p>
            <a:r>
              <a:rPr lang="en-US" sz="2000" dirty="0" smtClean="0">
                <a:solidFill>
                  <a:schemeClr val="tx2"/>
                </a:solidFill>
              </a:rPr>
              <a:t>T&gt;&gt;M</a:t>
            </a:r>
            <a:r>
              <a:rPr lang="en-US" sz="2000" baseline="-25000" dirty="0">
                <a:solidFill>
                  <a:schemeClr val="tx2"/>
                </a:solidFill>
              </a:rPr>
              <a:t>X</a:t>
            </a:r>
            <a:r>
              <a:rPr lang="en-US" sz="2000" dirty="0" smtClean="0">
                <a:solidFill>
                  <a:schemeClr val="tx2"/>
                </a:solidFill>
              </a:rPr>
              <a:t>, WIMPs are in thermal equilibrium</a:t>
            </a:r>
          </a:p>
          <a:p>
            <a:r>
              <a:rPr lang="en-US" sz="2000" dirty="0" smtClean="0">
                <a:solidFill>
                  <a:schemeClr val="tx2"/>
                </a:solidFill>
              </a:rPr>
              <a:t>T&lt;M</a:t>
            </a:r>
            <a:r>
              <a:rPr lang="en-US" sz="2000" baseline="-25000" dirty="0">
                <a:solidFill>
                  <a:schemeClr val="tx2"/>
                </a:solidFill>
              </a:rPr>
              <a:t>X</a:t>
            </a:r>
            <a:r>
              <a:rPr lang="en-US" sz="2000" dirty="0" smtClean="0">
                <a:solidFill>
                  <a:schemeClr val="tx2"/>
                </a:solidFill>
              </a:rPr>
              <a:t>, number density becomes exponentially suppressed</a:t>
            </a:r>
          </a:p>
          <a:p>
            <a:r>
              <a:rPr lang="en-US" sz="2000" dirty="0" smtClean="0">
                <a:solidFill>
                  <a:schemeClr val="tx2"/>
                </a:solidFill>
              </a:rPr>
              <a:t>Including the effects of expansion pulls the    density away from its equilibrium value: </a:t>
            </a:r>
          </a:p>
          <a:p>
            <a:endParaRPr lang="en-US" sz="2000" dirty="0">
              <a:solidFill>
                <a:schemeClr val="tx2"/>
              </a:solidFill>
            </a:endParaRPr>
          </a:p>
          <a:p>
            <a:endParaRPr lang="en-US" sz="2000" dirty="0" smtClean="0">
              <a:solidFill>
                <a:schemeClr val="tx2"/>
              </a:solidFill>
            </a:endParaRPr>
          </a:p>
          <a:p>
            <a:r>
              <a:rPr lang="en-US" sz="2000" dirty="0" smtClean="0">
                <a:solidFill>
                  <a:schemeClr val="tx2"/>
                </a:solidFill>
              </a:rPr>
              <a:t>Numerically, this yields an abundance of:</a:t>
            </a: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r>
              <a:rPr lang="en-US" sz="2000" dirty="0" smtClean="0">
                <a:solidFill>
                  <a:schemeClr val="tx2"/>
                </a:solidFill>
              </a:rPr>
              <a:t>In comparison, </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5" name="Picture 1029" descr="freezeou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130" y="1490010"/>
            <a:ext cx="3048000" cy="30480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6" name="Picture 1030"/>
          <p:cNvPicPr>
            <a:picLocks noChangeAspect="1" noChangeArrowheads="1"/>
          </p:cNvPicPr>
          <p:nvPr/>
        </p:nvPicPr>
        <p:blipFill>
          <a:blip r:embed="rId3">
            <a:extLst>
              <a:ext uri="{28A0092B-C50C-407E-A947-70E740481C1C}">
                <a14:useLocalDpi xmlns:a14="http://schemas.microsoft.com/office/drawing/2010/main" val="0"/>
              </a:ext>
            </a:extLst>
          </a:blip>
          <a:srcRect t="9836" b="11476"/>
          <a:stretch>
            <a:fillRect/>
          </a:stretch>
        </p:blipFill>
        <p:spPr bwMode="auto">
          <a:xfrm>
            <a:off x="602315" y="3038155"/>
            <a:ext cx="4572000" cy="609600"/>
          </a:xfrm>
          <a:prstGeom prst="rect">
            <a:avLst/>
          </a:prstGeom>
          <a:ln/>
          <a:extLst/>
        </p:spPr>
        <p:style>
          <a:lnRef idx="2">
            <a:schemeClr val="dk1"/>
          </a:lnRef>
          <a:fillRef idx="1">
            <a:schemeClr val="lt1"/>
          </a:fillRef>
          <a:effectRef idx="0">
            <a:schemeClr val="dk1"/>
          </a:effectRef>
          <a:fontRef idx="minor">
            <a:schemeClr val="dk1"/>
          </a:fontRef>
        </p:style>
      </p:pic>
      <p:pic>
        <p:nvPicPr>
          <p:cNvPr id="7" name="Picture 1032"/>
          <p:cNvPicPr>
            <a:picLocks noChangeAspect="1" noChangeArrowheads="1"/>
          </p:cNvPicPr>
          <p:nvPr/>
        </p:nvPicPr>
        <p:blipFill>
          <a:blip r:embed="rId4">
            <a:extLst>
              <a:ext uri="{28A0092B-C50C-407E-A947-70E740481C1C}">
                <a14:useLocalDpi xmlns:a14="http://schemas.microsoft.com/office/drawing/2010/main" val="0"/>
              </a:ext>
            </a:extLst>
          </a:blip>
          <a:srcRect t="16522"/>
          <a:stretch>
            <a:fillRect/>
          </a:stretch>
        </p:blipFill>
        <p:spPr bwMode="auto">
          <a:xfrm>
            <a:off x="307360" y="4146575"/>
            <a:ext cx="5410200" cy="750888"/>
          </a:xfrm>
          <a:prstGeom prst="rect">
            <a:avLst/>
          </a:prstGeom>
          <a:ln/>
          <a:extLst/>
        </p:spPr>
        <p:style>
          <a:lnRef idx="2">
            <a:schemeClr val="dk1"/>
          </a:lnRef>
          <a:fillRef idx="1">
            <a:schemeClr val="lt1"/>
          </a:fillRef>
          <a:effectRef idx="0">
            <a:schemeClr val="dk1"/>
          </a:effectRef>
          <a:fontRef idx="minor">
            <a:schemeClr val="dk1"/>
          </a:fontRef>
        </p:style>
      </p:pic>
      <p:pic>
        <p:nvPicPr>
          <p:cNvPr id="11" name="Picture 1030"/>
          <p:cNvPicPr>
            <a:picLocks noChangeAspect="1" noChangeArrowheads="1"/>
          </p:cNvPicPr>
          <p:nvPr/>
        </p:nvPicPr>
        <p:blipFill rotWithShape="1">
          <a:blip r:embed="rId3">
            <a:extLst>
              <a:ext uri="{28A0092B-C50C-407E-A947-70E740481C1C}">
                <a14:useLocalDpi xmlns:a14="http://schemas.microsoft.com/office/drawing/2010/main" val="0"/>
              </a:ext>
            </a:extLst>
          </a:blip>
          <a:srcRect l="43359" t="28780" r="28647" b="30556"/>
          <a:stretch/>
        </p:blipFill>
        <p:spPr bwMode="auto">
          <a:xfrm>
            <a:off x="3859377" y="4213520"/>
            <a:ext cx="1279913" cy="31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033"/>
          <p:cNvPicPr>
            <a:picLocks noChangeAspect="1" noChangeArrowheads="1"/>
          </p:cNvPicPr>
          <p:nvPr/>
        </p:nvPicPr>
        <p:blipFill>
          <a:blip r:embed="rId5">
            <a:extLst>
              <a:ext uri="{28A0092B-C50C-407E-A947-70E740481C1C}">
                <a14:useLocalDpi xmlns:a14="http://schemas.microsoft.com/office/drawing/2010/main" val="0"/>
              </a:ext>
            </a:extLst>
          </a:blip>
          <a:srcRect b="4054"/>
          <a:stretch>
            <a:fillRect/>
          </a:stretch>
        </p:blipFill>
        <p:spPr bwMode="auto">
          <a:xfrm>
            <a:off x="725180" y="5619505"/>
            <a:ext cx="2184400"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445" y="5625855"/>
            <a:ext cx="18161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5773427" y="4589857"/>
            <a:ext cx="3541916" cy="2308324"/>
          </a:xfrm>
          <a:prstGeom prst="rect">
            <a:avLst/>
          </a:prstGeom>
          <a:noFill/>
        </p:spPr>
        <p:txBody>
          <a:bodyPr wrap="square" rtlCol="0">
            <a:spAutoFit/>
          </a:bodyPr>
          <a:lstStyle/>
          <a:p>
            <a:r>
              <a:rPr lang="en-US" b="1" i="1" dirty="0" smtClean="0">
                <a:solidFill>
                  <a:schemeClr val="accent2"/>
                </a:solidFill>
              </a:rPr>
              <a:t>A generic stable, weakly interacting particle is predicted to be produced in the early universe with an abundance similar to the observed dark matter density.</a:t>
            </a:r>
          </a:p>
          <a:p>
            <a:r>
              <a:rPr lang="en-US" b="1" i="1" dirty="0" smtClean="0">
                <a:solidFill>
                  <a:schemeClr val="accent2"/>
                </a:solidFill>
              </a:rPr>
              <a:t>-Numerical coincidence?</a:t>
            </a:r>
          </a:p>
          <a:p>
            <a:r>
              <a:rPr lang="en-US" b="1" i="1" dirty="0" smtClean="0">
                <a:solidFill>
                  <a:schemeClr val="accent2"/>
                </a:solidFill>
              </a:rPr>
              <a:t>-WIMP Miracle?</a:t>
            </a:r>
            <a:endParaRPr lang="en-US" b="1" i="1" dirty="0">
              <a:solidFill>
                <a:schemeClr val="accent2"/>
              </a:solidFill>
            </a:endParaRPr>
          </a:p>
        </p:txBody>
      </p:sp>
      <p:sp>
        <p:nvSpPr>
          <p:cNvPr id="14" name="Donut 13"/>
          <p:cNvSpPr/>
          <p:nvPr/>
        </p:nvSpPr>
        <p:spPr>
          <a:xfrm>
            <a:off x="3457032" y="4445164"/>
            <a:ext cx="2096392" cy="554386"/>
          </a:xfrm>
          <a:prstGeom prst="donut">
            <a:avLst>
              <a:gd name="adj" fmla="val 8616"/>
            </a:avLst>
          </a:prstGeom>
          <a:solidFill>
            <a:schemeClr val="accent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15" name="Donut 14"/>
          <p:cNvSpPr/>
          <p:nvPr/>
        </p:nvSpPr>
        <p:spPr>
          <a:xfrm>
            <a:off x="2691042" y="5524923"/>
            <a:ext cx="2178225" cy="633793"/>
          </a:xfrm>
          <a:prstGeom prst="donut">
            <a:avLst>
              <a:gd name="adj" fmla="val 8616"/>
            </a:avLst>
          </a:prstGeom>
          <a:solidFill>
            <a:schemeClr val="accent2"/>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17" name="Straight Arrow Connector 16"/>
          <p:cNvCxnSpPr/>
          <p:nvPr/>
        </p:nvCxnSpPr>
        <p:spPr>
          <a:xfrm flipH="1" flipV="1">
            <a:off x="4869267" y="4897463"/>
            <a:ext cx="904160" cy="414558"/>
          </a:xfrm>
          <a:prstGeom prst="straightConnector1">
            <a:avLst/>
          </a:prstGeom>
          <a:ln w="28575" cmpd="sng">
            <a:solidFill>
              <a:srgbClr val="000000"/>
            </a:solidFill>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8" name="Straight Arrow Connector 17"/>
          <p:cNvCxnSpPr>
            <a:endCxn id="13" idx="3"/>
          </p:cNvCxnSpPr>
          <p:nvPr/>
        </p:nvCxnSpPr>
        <p:spPr>
          <a:xfrm flipH="1">
            <a:off x="4721545" y="5312021"/>
            <a:ext cx="1051882" cy="536084"/>
          </a:xfrm>
          <a:prstGeom prst="straightConnector1">
            <a:avLst/>
          </a:prstGeom>
          <a:ln w="28575" cmpd="sng">
            <a:solidFill>
              <a:schemeClr val="bg1"/>
            </a:solidFill>
            <a:tailEnd type="arrow"/>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414409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Over the past dozen years,  constraints from direct detection experiments have improved with a Moore’s-law like behavior                   (a factor of 2 every 15 months)</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12" name="Picture 11" descr="lim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035" y="1552366"/>
            <a:ext cx="3949700" cy="32162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370810"/>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000" dirty="0" smtClean="0">
                <a:solidFill>
                  <a:schemeClr val="tx2"/>
                </a:solidFill>
              </a:rPr>
              <a:t>None of these experiments are going to solve the mystery of dark matter’s identity alone</a:t>
            </a:r>
          </a:p>
          <a:p>
            <a:r>
              <a:rPr lang="en-US" sz="2000" dirty="0" smtClean="0">
                <a:solidFill>
                  <a:schemeClr val="tx2"/>
                </a:solidFill>
              </a:rPr>
              <a:t>Only with information from multiple (all three?)                                  search strategies, will it be possible to </a:t>
            </a:r>
            <a:r>
              <a:rPr lang="en-US" sz="2000" dirty="0">
                <a:solidFill>
                  <a:schemeClr val="tx2"/>
                </a:solidFill>
              </a:rPr>
              <a:t>	</a:t>
            </a:r>
            <a:r>
              <a:rPr lang="en-US" sz="2000" dirty="0" smtClean="0">
                <a:solidFill>
                  <a:schemeClr val="tx2"/>
                </a:solidFill>
              </a:rPr>
              <a:t>		     determine the particle nature of dark matter</a:t>
            </a:r>
          </a:p>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847" y="2061304"/>
            <a:ext cx="2192207" cy="117793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88687" y="3908418"/>
            <a:ext cx="1499004" cy="1669798"/>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219993" y="3878366"/>
            <a:ext cx="1552576" cy="15240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518576" y="3341062"/>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307385" y="3341062"/>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823376" y="4329702"/>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809463"/>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5" y="1230109"/>
            <a:ext cx="8866056" cy="5487629"/>
          </a:xfrm>
        </p:spPr>
        <p:txBody>
          <a:bodyPr>
            <a:normAutofit/>
          </a:bodyPr>
          <a:lstStyle/>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4" name="Rectangle 3"/>
          <p:cNvSpPr/>
          <p:nvPr/>
        </p:nvSpPr>
        <p:spPr>
          <a:xfrm>
            <a:off x="1113691" y="1084385"/>
            <a:ext cx="6770075" cy="45622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0" name="Straight Connector 19"/>
          <p:cNvCxnSpPr/>
          <p:nvPr/>
        </p:nvCxnSpPr>
        <p:spPr>
          <a:xfrm>
            <a:off x="2082730" y="4802559"/>
            <a:ext cx="485531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072961" y="1778016"/>
            <a:ext cx="485531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594897">
            <a:off x="4278920" y="4874876"/>
            <a:ext cx="698178" cy="369332"/>
          </a:xfrm>
          <a:prstGeom prst="rect">
            <a:avLst/>
          </a:prstGeom>
          <a:noFill/>
          <a:ln>
            <a:noFill/>
          </a:ln>
        </p:spPr>
        <p:txBody>
          <a:bodyPr wrap="none" rtlCol="0">
            <a:spAutoFit/>
          </a:bodyPr>
          <a:lstStyle/>
          <a:p>
            <a:r>
              <a:rPr lang="en-US" dirty="0" smtClean="0">
                <a:solidFill>
                  <a:schemeClr val="bg1"/>
                </a:solidFill>
              </a:rPr>
              <a:t>2012</a:t>
            </a:r>
            <a:endParaRPr lang="en-US" dirty="0">
              <a:solidFill>
                <a:schemeClr val="bg1"/>
              </a:solidFill>
            </a:endParaRPr>
          </a:p>
        </p:txBody>
      </p:sp>
      <p:cxnSp>
        <p:nvCxnSpPr>
          <p:cNvPr id="32" name="Straight Connector 31"/>
          <p:cNvCxnSpPr/>
          <p:nvPr/>
        </p:nvCxnSpPr>
        <p:spPr>
          <a:xfrm>
            <a:off x="4432350" y="4734695"/>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2594897">
            <a:off x="2702207" y="4880741"/>
            <a:ext cx="698178" cy="369332"/>
          </a:xfrm>
          <a:prstGeom prst="rect">
            <a:avLst/>
          </a:prstGeom>
          <a:noFill/>
          <a:ln>
            <a:noFill/>
          </a:ln>
        </p:spPr>
        <p:txBody>
          <a:bodyPr wrap="none" rtlCol="0">
            <a:spAutoFit/>
          </a:bodyPr>
          <a:lstStyle/>
          <a:p>
            <a:r>
              <a:rPr lang="en-US" dirty="0" smtClean="0">
                <a:solidFill>
                  <a:schemeClr val="bg1"/>
                </a:solidFill>
              </a:rPr>
              <a:t>2000</a:t>
            </a:r>
            <a:endParaRPr lang="en-US" dirty="0">
              <a:solidFill>
                <a:schemeClr val="bg1"/>
              </a:solidFill>
            </a:endParaRPr>
          </a:p>
        </p:txBody>
      </p:sp>
      <p:cxnSp>
        <p:nvCxnSpPr>
          <p:cNvPr id="36" name="Straight Connector 35"/>
          <p:cNvCxnSpPr/>
          <p:nvPr/>
        </p:nvCxnSpPr>
        <p:spPr>
          <a:xfrm>
            <a:off x="2855637" y="4740560"/>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2594897">
            <a:off x="5691521" y="4880741"/>
            <a:ext cx="698178" cy="369332"/>
          </a:xfrm>
          <a:prstGeom prst="rect">
            <a:avLst/>
          </a:prstGeom>
          <a:noFill/>
          <a:ln>
            <a:noFill/>
          </a:ln>
        </p:spPr>
        <p:txBody>
          <a:bodyPr wrap="none" rtlCol="0">
            <a:spAutoFit/>
          </a:bodyPr>
          <a:lstStyle/>
          <a:p>
            <a:r>
              <a:rPr lang="en-US" dirty="0" smtClean="0">
                <a:solidFill>
                  <a:schemeClr val="bg1"/>
                </a:solidFill>
              </a:rPr>
              <a:t>2020</a:t>
            </a:r>
            <a:endParaRPr lang="en-US" dirty="0">
              <a:solidFill>
                <a:schemeClr val="bg1"/>
              </a:solidFill>
            </a:endParaRPr>
          </a:p>
        </p:txBody>
      </p:sp>
      <p:cxnSp>
        <p:nvCxnSpPr>
          <p:cNvPr id="38" name="Straight Connector 37"/>
          <p:cNvCxnSpPr/>
          <p:nvPr/>
        </p:nvCxnSpPr>
        <p:spPr>
          <a:xfrm>
            <a:off x="5844951" y="4740560"/>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436759" y="3063731"/>
            <a:ext cx="2741250" cy="384721"/>
          </a:xfrm>
          <a:prstGeom prst="rect">
            <a:avLst/>
          </a:prstGeom>
          <a:noFill/>
        </p:spPr>
        <p:txBody>
          <a:bodyPr wrap="square" rtlCol="0">
            <a:spAutoFit/>
          </a:bodyPr>
          <a:lstStyle/>
          <a:p>
            <a:r>
              <a:rPr lang="en-US" sz="1900" dirty="0" smtClean="0">
                <a:solidFill>
                  <a:srgbClr val="000000"/>
                </a:solidFill>
              </a:rPr>
              <a:t>Experimental Sensitivity</a:t>
            </a:r>
            <a:endParaRPr lang="en-US" sz="1900" dirty="0">
              <a:solidFill>
                <a:srgbClr val="000000"/>
              </a:solidFill>
            </a:endParaRPr>
          </a:p>
        </p:txBody>
      </p:sp>
      <p:sp>
        <p:nvSpPr>
          <p:cNvPr id="44" name="Rectangle 43"/>
          <p:cNvSpPr/>
          <p:nvPr/>
        </p:nvSpPr>
        <p:spPr>
          <a:xfrm>
            <a:off x="2094382" y="3038231"/>
            <a:ext cx="4833890" cy="12797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390258" y="1778016"/>
            <a:ext cx="4135410" cy="2848701"/>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559538" y="3399626"/>
            <a:ext cx="4526799" cy="353943"/>
          </a:xfrm>
          <a:prstGeom prst="rect">
            <a:avLst/>
          </a:prstGeom>
          <a:noFill/>
        </p:spPr>
        <p:txBody>
          <a:bodyPr wrap="square" rtlCol="0">
            <a:spAutoFit/>
          </a:bodyPr>
          <a:lstStyle/>
          <a:p>
            <a:r>
              <a:rPr lang="en-US" sz="1700" dirty="0" smtClean="0">
                <a:solidFill>
                  <a:srgbClr val="000000"/>
                </a:solidFill>
              </a:rPr>
              <a:t>WIMP Models</a:t>
            </a:r>
            <a:endParaRPr lang="en-US" sz="1700" dirty="0">
              <a:solidFill>
                <a:srgbClr val="000000"/>
              </a:solidFill>
            </a:endParaRPr>
          </a:p>
        </p:txBody>
      </p:sp>
      <p:cxnSp>
        <p:nvCxnSpPr>
          <p:cNvPr id="16" name="Straight Connector 15"/>
          <p:cNvCxnSpPr/>
          <p:nvPr/>
        </p:nvCxnSpPr>
        <p:spPr>
          <a:xfrm>
            <a:off x="6928272" y="1787785"/>
            <a:ext cx="0" cy="300890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072961" y="1778016"/>
            <a:ext cx="21421" cy="300890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60767"/>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lnSpcReduction="10000"/>
          </a:bodyPr>
          <a:lstStyle/>
          <a:p>
            <a:r>
              <a:rPr lang="en-US" sz="2000" dirty="0" smtClean="0">
                <a:solidFill>
                  <a:schemeClr val="tx2"/>
                </a:solidFill>
              </a:rPr>
              <a:t>Machines such as the Large      Hadron Collider (LHC) may be       able to produce and observe dark matter particles</a:t>
            </a:r>
          </a:p>
          <a:p>
            <a:r>
              <a:rPr lang="en-US" sz="2000" dirty="0" smtClean="0">
                <a:solidFill>
                  <a:schemeClr val="tx2"/>
                </a:solidFill>
              </a:rPr>
              <a:t>The LHC collected data at a staggering rate last year, and is preparing to begin its 8 </a:t>
            </a:r>
            <a:r>
              <a:rPr lang="en-US" sz="2000" dirty="0" err="1" smtClean="0">
                <a:solidFill>
                  <a:schemeClr val="tx2"/>
                </a:solidFill>
              </a:rPr>
              <a:t>TeV</a:t>
            </a:r>
            <a:r>
              <a:rPr lang="en-US" sz="2000" dirty="0" smtClean="0">
                <a:solidFill>
                  <a:schemeClr val="tx2"/>
                </a:solidFill>
              </a:rPr>
              <a:t> run       this spring</a:t>
            </a:r>
          </a:p>
          <a:p>
            <a:r>
              <a:rPr lang="en-US" sz="2000" dirty="0" smtClean="0">
                <a:solidFill>
                  <a:schemeClr val="tx2"/>
                </a:solidFill>
              </a:rPr>
              <a:t>The discovery of the/a Higgs boson with a mass of 125 </a:t>
            </a:r>
            <a:r>
              <a:rPr lang="en-US" sz="2000" dirty="0" err="1" smtClean="0">
                <a:solidFill>
                  <a:schemeClr val="tx2"/>
                </a:solidFill>
              </a:rPr>
              <a:t>GeV</a:t>
            </a:r>
            <a:r>
              <a:rPr lang="en-US" sz="2000" dirty="0" smtClean="0">
                <a:solidFill>
                  <a:schemeClr val="tx2"/>
                </a:solidFill>
              </a:rPr>
              <a:t> represents a major accomplishment for both ATLAS and CMS</a:t>
            </a:r>
            <a:r>
              <a:rPr lang="en-US" sz="2000" dirty="0">
                <a:solidFill>
                  <a:schemeClr val="tx2"/>
                </a:solidFill>
              </a:rPr>
              <a:t> </a:t>
            </a:r>
            <a:r>
              <a:rPr lang="en-US" sz="2000" dirty="0" smtClean="0">
                <a:solidFill>
                  <a:schemeClr val="tx2"/>
                </a:solidFill>
              </a:rPr>
              <a:t>(and CDF, D0)</a:t>
            </a:r>
          </a:p>
          <a:p>
            <a:r>
              <a:rPr lang="en-US" sz="2000" dirty="0" smtClean="0">
                <a:solidFill>
                  <a:schemeClr val="tx2"/>
                </a:solidFill>
              </a:rPr>
              <a:t>A wide range of </a:t>
            </a:r>
            <a:r>
              <a:rPr lang="en-US" sz="2000" dirty="0" err="1" smtClean="0">
                <a:solidFill>
                  <a:schemeClr val="tx2"/>
                </a:solidFill>
              </a:rPr>
              <a:t>TeV</a:t>
            </a:r>
            <a:r>
              <a:rPr lang="en-US" sz="2000" dirty="0" smtClean="0">
                <a:solidFill>
                  <a:schemeClr val="tx2"/>
                </a:solidFill>
              </a:rPr>
              <a:t>-scale physics scenarios beyond the Standard Model are in the process of being put to the test by the LHC… including the WIMP hypothesis</a:t>
            </a: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3"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915" y="1449770"/>
            <a:ext cx="3657600" cy="1965325"/>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7"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603" y="3503995"/>
            <a:ext cx="3160712" cy="210026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8" name="Text Box 12"/>
          <p:cNvSpPr txBox="1">
            <a:spLocks noChangeArrowheads="1"/>
          </p:cNvSpPr>
          <p:nvPr/>
        </p:nvSpPr>
        <p:spPr bwMode="auto">
          <a:xfrm>
            <a:off x="4521194" y="1416550"/>
            <a:ext cx="9369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ATLAS</a:t>
            </a:r>
          </a:p>
        </p:txBody>
      </p:sp>
      <p:sp>
        <p:nvSpPr>
          <p:cNvPr id="20" name="Text Box 13"/>
          <p:cNvSpPr txBox="1">
            <a:spLocks noChangeArrowheads="1"/>
          </p:cNvSpPr>
          <p:nvPr/>
        </p:nvSpPr>
        <p:spPr bwMode="auto">
          <a:xfrm>
            <a:off x="8143258" y="3524756"/>
            <a:ext cx="7207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CMS</a:t>
            </a:r>
          </a:p>
        </p:txBody>
      </p:sp>
    </p:spTree>
    <p:extLst>
      <p:ext uri="{BB962C8B-B14F-4D97-AF65-F5344CB8AC3E}">
        <p14:creationId xmlns:p14="http://schemas.microsoft.com/office/powerpoint/2010/main" val="4100768071"/>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A (SUSY-like case): </a:t>
            </a:r>
            <a:r>
              <a:rPr lang="en-US" sz="2000" dirty="0" smtClean="0">
                <a:solidFill>
                  <a:schemeClr val="tx2"/>
                </a:solidFill>
              </a:rPr>
              <a:t>Produce strongly interacting particles which, although not dark matter themselves, produce dark matter particles in their decays (study distributions of events with various combinations of jets, leptons, and missing energy)</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465" y="1784900"/>
            <a:ext cx="4140200" cy="225266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5" name="TextBox 4"/>
          <p:cNvSpPr txBox="1"/>
          <p:nvPr/>
        </p:nvSpPr>
        <p:spPr>
          <a:xfrm>
            <a:off x="457200" y="4923692"/>
            <a:ext cx="6638619" cy="369332"/>
          </a:xfrm>
          <a:prstGeom prst="rect">
            <a:avLst/>
          </a:prstGeom>
          <a:noFill/>
        </p:spPr>
        <p:txBody>
          <a:bodyPr wrap="none" rtlCol="0">
            <a:spAutoFit/>
          </a:bodyPr>
          <a:lstStyle/>
          <a:p>
            <a:r>
              <a:rPr lang="en-US" dirty="0" smtClean="0">
                <a:solidFill>
                  <a:srgbClr val="D4D2D0"/>
                </a:solidFill>
              </a:rPr>
              <a:t>Strength:  Potentially large production cross sections</a:t>
            </a:r>
            <a:r>
              <a:rPr lang="en-US" dirty="0">
                <a:solidFill>
                  <a:srgbClr val="D4D2D0"/>
                </a:solidFill>
              </a:rPr>
              <a:t> </a:t>
            </a:r>
            <a:r>
              <a:rPr lang="en-US" dirty="0" smtClean="0">
                <a:solidFill>
                  <a:srgbClr val="D4D2D0"/>
                </a:solidFill>
              </a:rPr>
              <a:t>and rates</a:t>
            </a:r>
            <a:endParaRPr lang="en-US" dirty="0">
              <a:solidFill>
                <a:srgbClr val="D4D2D0"/>
              </a:solidFill>
            </a:endParaRPr>
          </a:p>
        </p:txBody>
      </p:sp>
      <p:sp>
        <p:nvSpPr>
          <p:cNvPr id="14" name="TextBox 13"/>
          <p:cNvSpPr txBox="1"/>
          <p:nvPr/>
        </p:nvSpPr>
        <p:spPr>
          <a:xfrm>
            <a:off x="453296" y="5310547"/>
            <a:ext cx="8016627" cy="646331"/>
          </a:xfrm>
          <a:prstGeom prst="rect">
            <a:avLst/>
          </a:prstGeom>
          <a:noFill/>
        </p:spPr>
        <p:txBody>
          <a:bodyPr wrap="square" rtlCol="0">
            <a:spAutoFit/>
          </a:bodyPr>
          <a:lstStyle/>
          <a:p>
            <a:r>
              <a:rPr lang="en-US" dirty="0" smtClean="0">
                <a:solidFill>
                  <a:srgbClr val="D4D2D0"/>
                </a:solidFill>
              </a:rPr>
              <a:t>Weakness:  Not very model independent (what if there are no strongly interacting states!?)</a:t>
            </a:r>
            <a:endParaRPr lang="en-US" dirty="0">
              <a:solidFill>
                <a:srgbClr val="D4D2D0"/>
              </a:solidFill>
            </a:endParaRPr>
          </a:p>
        </p:txBody>
      </p:sp>
    </p:spTree>
    <p:extLst>
      <p:ext uri="{BB962C8B-B14F-4D97-AF65-F5344CB8AC3E}">
        <p14:creationId xmlns:p14="http://schemas.microsoft.com/office/powerpoint/2010/main" val="4141590261"/>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sp>
        <p:nvSpPr>
          <p:cNvPr id="13" name="Content Placeholder 2"/>
          <p:cNvSpPr txBox="1">
            <a:spLocks/>
          </p:cNvSpPr>
          <p:nvPr/>
        </p:nvSpPr>
        <p:spPr>
          <a:xfrm>
            <a:off x="-20330" y="1207351"/>
            <a:ext cx="817069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000" dirty="0" smtClean="0">
                <a:solidFill>
                  <a:schemeClr val="tx2"/>
                </a:solidFill>
              </a:rPr>
              <a:t>Numerous searches for </a:t>
            </a:r>
            <a:r>
              <a:rPr lang="en-US" sz="2000" dirty="0" err="1" smtClean="0">
                <a:solidFill>
                  <a:schemeClr val="tx2"/>
                </a:solidFill>
              </a:rPr>
              <a:t>supersymmetry</a:t>
            </a:r>
            <a:r>
              <a:rPr lang="en-US" sz="2000" dirty="0" smtClean="0">
                <a:solidFill>
                  <a:schemeClr val="tx2"/>
                </a:solidFill>
              </a:rPr>
              <a:t> are being carried out by the ATLAS and CMS collaborations</a:t>
            </a:r>
          </a:p>
          <a:p>
            <a:r>
              <a:rPr lang="en-US" sz="2000" dirty="0" smtClean="0">
                <a:solidFill>
                  <a:schemeClr val="tx2"/>
                </a:solidFill>
              </a:rPr>
              <a:t>For typical patterns of </a:t>
            </a:r>
            <a:r>
              <a:rPr lang="en-US" sz="2000" dirty="0" err="1" smtClean="0">
                <a:solidFill>
                  <a:schemeClr val="tx2"/>
                </a:solidFill>
              </a:rPr>
              <a:t>superpartner</a:t>
            </a:r>
            <a:r>
              <a:rPr lang="en-US" sz="2000" dirty="0" smtClean="0">
                <a:solidFill>
                  <a:schemeClr val="tx2"/>
                </a:solidFill>
              </a:rPr>
              <a:t> 							masses, these results constrain 							    </a:t>
            </a:r>
            <a:r>
              <a:rPr lang="en-US" sz="2000" dirty="0" err="1" smtClean="0">
                <a:solidFill>
                  <a:schemeClr val="tx2"/>
                </a:solidFill>
              </a:rPr>
              <a:t>squarks</a:t>
            </a:r>
            <a:r>
              <a:rPr lang="en-US" sz="2000" dirty="0">
                <a:solidFill>
                  <a:schemeClr val="tx2"/>
                </a:solidFill>
              </a:rPr>
              <a:t>/</a:t>
            </a:r>
            <a:r>
              <a:rPr lang="en-US" sz="2000" dirty="0" err="1" smtClean="0">
                <a:solidFill>
                  <a:schemeClr val="tx2"/>
                </a:solidFill>
              </a:rPr>
              <a:t>gluinos</a:t>
            </a:r>
            <a:r>
              <a:rPr lang="en-US" sz="2000" dirty="0" smtClean="0">
                <a:solidFill>
                  <a:schemeClr val="tx2"/>
                </a:solidFill>
              </a:rPr>
              <a:t> to be heavier than 						~1400/900 </a:t>
            </a:r>
            <a:r>
              <a:rPr lang="en-US" sz="2000" dirty="0" err="1" smtClean="0">
                <a:solidFill>
                  <a:schemeClr val="tx2"/>
                </a:solidFill>
              </a:rPr>
              <a:t>GeV</a:t>
            </a:r>
            <a:r>
              <a:rPr lang="en-US" sz="2000" dirty="0" smtClean="0">
                <a:solidFill>
                  <a:schemeClr val="tx2"/>
                </a:solidFill>
              </a:rPr>
              <a:t> (for comparison, the 							</a:t>
            </a:r>
            <a:r>
              <a:rPr lang="en-US" sz="2000" dirty="0" err="1" smtClean="0">
                <a:solidFill>
                  <a:schemeClr val="tx2"/>
                </a:solidFill>
              </a:rPr>
              <a:t>Tevatron</a:t>
            </a:r>
            <a:r>
              <a:rPr lang="en-US" sz="2000" dirty="0" smtClean="0">
                <a:solidFill>
                  <a:schemeClr val="tx2"/>
                </a:solidFill>
              </a:rPr>
              <a:t> probed up to ~450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Ultimately, the LHC will test									            models with </a:t>
            </a:r>
            <a:r>
              <a:rPr lang="en-US" sz="2000" dirty="0" err="1" smtClean="0">
                <a:solidFill>
                  <a:schemeClr val="tx2"/>
                </a:solidFill>
              </a:rPr>
              <a:t>squarks</a:t>
            </a:r>
            <a:r>
              <a:rPr lang="en-US" sz="2000" dirty="0" smtClean="0">
                <a:solidFill>
                  <a:schemeClr val="tx2"/>
                </a:solidFill>
              </a:rPr>
              <a:t>/</a:t>
            </a:r>
            <a:r>
              <a:rPr lang="en-US" sz="2000" dirty="0" err="1" smtClean="0">
                <a:solidFill>
                  <a:schemeClr val="tx2"/>
                </a:solidFill>
              </a:rPr>
              <a:t>gluinos</a:t>
            </a:r>
            <a:r>
              <a:rPr lang="en-US" sz="2000" dirty="0" smtClean="0">
                <a:solidFill>
                  <a:schemeClr val="tx2"/>
                </a:solidFill>
              </a:rPr>
              <a:t> 								              as heavy as a few </a:t>
            </a:r>
            <a:r>
              <a:rPr lang="en-US" sz="2000" dirty="0" err="1" smtClean="0">
                <a:solidFill>
                  <a:schemeClr val="tx2"/>
                </a:solidFill>
              </a:rPr>
              <a:t>TeV</a:t>
            </a:r>
            <a:r>
              <a:rPr lang="en-US" sz="2000" dirty="0" smtClean="0">
                <a:solidFill>
                  <a:schemeClr val="tx2"/>
                </a:solidFill>
              </a:rPr>
              <a:t> </a:t>
            </a:r>
          </a:p>
          <a:p>
            <a:r>
              <a:rPr lang="en-US" sz="2000" dirty="0" smtClean="0">
                <a:solidFill>
                  <a:schemeClr val="tx2"/>
                </a:solidFill>
              </a:rPr>
              <a:t>Broadly speaking, models 							           capable of addressing the 								electroweak hierarch problem 							      (SUSY or otherwise) are likely 								       to fall within the LHC’s reach</a:t>
            </a:r>
            <a:endParaRPr lang="en-US" sz="2200" dirty="0" smtClean="0">
              <a:solidFill>
                <a:schemeClr val="tx2"/>
              </a:solidFill>
            </a:endParaRPr>
          </a:p>
          <a:p>
            <a:pPr marL="36576" indent="0">
              <a:buFont typeface="Wingdings 2"/>
              <a:buNone/>
            </a:pPr>
            <a:endParaRPr lang="en-US" sz="2200" dirty="0">
              <a:solidFill>
                <a:schemeClr val="tx2"/>
              </a:solidFill>
            </a:endParaRPr>
          </a:p>
        </p:txBody>
      </p:sp>
      <p:pic>
        <p:nvPicPr>
          <p:cNvPr id="10" name="Picture 9"/>
          <p:cNvPicPr>
            <a:picLocks noChangeAspect="1"/>
          </p:cNvPicPr>
          <p:nvPr/>
        </p:nvPicPr>
        <p:blipFill>
          <a:blip r:embed="rId2"/>
          <a:stretch>
            <a:fillRect/>
          </a:stretch>
        </p:blipFill>
        <p:spPr>
          <a:xfrm>
            <a:off x="4864466" y="1851279"/>
            <a:ext cx="4041554" cy="381487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42754948"/>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B (Direct Production): </a:t>
            </a:r>
            <a:r>
              <a:rPr lang="en-US" sz="2000" dirty="0" smtClean="0">
                <a:solidFill>
                  <a:schemeClr val="tx2"/>
                </a:solidFill>
              </a:rPr>
              <a:t>Produce the dark matter directly    (in association with a jet or photon), leading to more model independent constraints</a:t>
            </a:r>
          </a:p>
          <a:p>
            <a:r>
              <a:rPr lang="en-US" sz="2000" dirty="0" smtClean="0">
                <a:solidFill>
                  <a:schemeClr val="tx2"/>
                </a:solidFill>
              </a:rPr>
              <a:t>Test effective operators     </a:t>
            </a:r>
            <a:r>
              <a:rPr lang="en-US" sz="1800" dirty="0" smtClean="0">
                <a:solidFill>
                  <a:schemeClr val="tx2"/>
                </a:solidFill>
              </a:rPr>
              <a:t>(integrating out the details of other particles involved)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10" name="TextBox 9"/>
          <p:cNvSpPr txBox="1"/>
          <p:nvPr/>
        </p:nvSpPr>
        <p:spPr>
          <a:xfrm>
            <a:off x="457200" y="5002751"/>
            <a:ext cx="8393723" cy="646331"/>
          </a:xfrm>
          <a:prstGeom prst="rect">
            <a:avLst/>
          </a:prstGeom>
          <a:noFill/>
        </p:spPr>
        <p:txBody>
          <a:bodyPr wrap="square" rtlCol="0">
            <a:spAutoFit/>
          </a:bodyPr>
          <a:lstStyle/>
          <a:p>
            <a:r>
              <a:rPr lang="en-US" dirty="0" smtClean="0">
                <a:solidFill>
                  <a:srgbClr val="D4D2D0"/>
                </a:solidFill>
              </a:rPr>
              <a:t>Strength:  Constrains the mass</a:t>
            </a:r>
            <a:r>
              <a:rPr lang="en-US" dirty="0">
                <a:solidFill>
                  <a:srgbClr val="D4D2D0"/>
                </a:solidFill>
              </a:rPr>
              <a:t> </a:t>
            </a:r>
            <a:r>
              <a:rPr lang="en-US" dirty="0" smtClean="0">
                <a:solidFill>
                  <a:srgbClr val="D4D2D0"/>
                </a:solidFill>
              </a:rPr>
              <a:t>and effective coupling of </a:t>
            </a:r>
            <a:r>
              <a:rPr lang="en-US" i="1" dirty="0" smtClean="0">
                <a:solidFill>
                  <a:srgbClr val="D4D2D0"/>
                </a:solidFill>
              </a:rPr>
              <a:t>any</a:t>
            </a:r>
            <a:r>
              <a:rPr lang="en-US" dirty="0" smtClean="0">
                <a:solidFill>
                  <a:srgbClr val="D4D2D0"/>
                </a:solidFill>
              </a:rPr>
              <a:t> WIMP – highly model independent</a:t>
            </a:r>
            <a:endParaRPr lang="en-US" dirty="0">
              <a:solidFill>
                <a:srgbClr val="D4D2D0"/>
              </a:solidFill>
            </a:endParaRPr>
          </a:p>
        </p:txBody>
      </p:sp>
      <p:sp>
        <p:nvSpPr>
          <p:cNvPr id="12" name="TextBox 11"/>
          <p:cNvSpPr txBox="1"/>
          <p:nvPr/>
        </p:nvSpPr>
        <p:spPr>
          <a:xfrm>
            <a:off x="453296" y="5643600"/>
            <a:ext cx="8016627" cy="646331"/>
          </a:xfrm>
          <a:prstGeom prst="rect">
            <a:avLst/>
          </a:prstGeom>
          <a:noFill/>
        </p:spPr>
        <p:txBody>
          <a:bodyPr wrap="square" rtlCol="0">
            <a:spAutoFit/>
          </a:bodyPr>
          <a:lstStyle/>
          <a:p>
            <a:r>
              <a:rPr lang="en-US" dirty="0" smtClean="0">
                <a:solidFill>
                  <a:schemeClr val="tx2"/>
                </a:solidFill>
              </a:rPr>
              <a:t>Weakness:  Modest rates, limited reach – LHC (14 </a:t>
            </a:r>
            <a:r>
              <a:rPr lang="en-US" dirty="0" err="1" smtClean="0">
                <a:solidFill>
                  <a:schemeClr val="tx2"/>
                </a:solidFill>
              </a:rPr>
              <a:t>TeV</a:t>
            </a:r>
            <a:r>
              <a:rPr lang="en-US" dirty="0" smtClean="0">
                <a:solidFill>
                  <a:schemeClr val="tx2"/>
                </a:solidFill>
              </a:rPr>
              <a:t>) is only sensitive to dark matter lighter than ~200 </a:t>
            </a:r>
            <a:r>
              <a:rPr lang="en-US" dirty="0" err="1" smtClean="0">
                <a:solidFill>
                  <a:schemeClr val="tx2"/>
                </a:solidFill>
              </a:rPr>
              <a:t>GeV</a:t>
            </a:r>
            <a:r>
              <a:rPr lang="en-US" dirty="0" smtClean="0">
                <a:solidFill>
                  <a:schemeClr val="tx2"/>
                </a:solidFill>
              </a:rPr>
              <a:t> </a:t>
            </a:r>
            <a:r>
              <a:rPr lang="en-US" sz="1700" dirty="0" smtClean="0">
                <a:solidFill>
                  <a:schemeClr val="tx2"/>
                </a:solidFill>
              </a:rPr>
              <a:t>(based on couplings needed for relic density) </a:t>
            </a:r>
            <a:endParaRPr lang="en-US" sz="1700" dirty="0">
              <a:solidFill>
                <a:schemeClr val="tx2"/>
              </a:solidFill>
            </a:endParaRPr>
          </a:p>
        </p:txBody>
      </p:sp>
      <p:pic>
        <p:nvPicPr>
          <p:cNvPr id="6" name="Picture 5"/>
          <p:cNvPicPr>
            <a:picLocks noChangeAspect="1"/>
          </p:cNvPicPr>
          <p:nvPr/>
        </p:nvPicPr>
        <p:blipFill>
          <a:blip r:embed="rId2"/>
          <a:stretch>
            <a:fillRect/>
          </a:stretch>
        </p:blipFill>
        <p:spPr>
          <a:xfrm>
            <a:off x="4749778" y="1768898"/>
            <a:ext cx="4217012" cy="275361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TextBox 7"/>
          <p:cNvSpPr txBox="1"/>
          <p:nvPr/>
        </p:nvSpPr>
        <p:spPr>
          <a:xfrm>
            <a:off x="2979734" y="3928656"/>
            <a:ext cx="1592256" cy="553998"/>
          </a:xfrm>
          <a:prstGeom prst="rect">
            <a:avLst/>
          </a:prstGeom>
          <a:noFill/>
        </p:spPr>
        <p:txBody>
          <a:bodyPr wrap="square" rtlCol="0">
            <a:spAutoFit/>
          </a:bodyPr>
          <a:lstStyle/>
          <a:p>
            <a:r>
              <a:rPr lang="en-US" sz="1500" dirty="0" smtClean="0"/>
              <a:t>Mediator mass and coupling</a:t>
            </a:r>
            <a:endParaRPr lang="en-US" sz="1500" dirty="0"/>
          </a:p>
        </p:txBody>
      </p:sp>
      <p:cxnSp>
        <p:nvCxnSpPr>
          <p:cNvPr id="13" name="Straight Arrow Connector 12"/>
          <p:cNvCxnSpPr>
            <a:endCxn id="6" idx="1"/>
          </p:cNvCxnSpPr>
          <p:nvPr/>
        </p:nvCxnSpPr>
        <p:spPr>
          <a:xfrm flipV="1">
            <a:off x="4038619" y="3145705"/>
            <a:ext cx="711159" cy="87430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94980" y="6532441"/>
            <a:ext cx="4846775" cy="323165"/>
          </a:xfrm>
          <a:prstGeom prst="rect">
            <a:avLst/>
          </a:prstGeom>
          <a:noFill/>
        </p:spPr>
        <p:txBody>
          <a:bodyPr wrap="none" rtlCol="0">
            <a:spAutoFit/>
          </a:bodyPr>
          <a:lstStyle/>
          <a:p>
            <a:r>
              <a:rPr lang="en-US" sz="1500" dirty="0" err="1" smtClean="0"/>
              <a:t>Rajaraman</a:t>
            </a:r>
            <a:r>
              <a:rPr lang="en-US" sz="1500" dirty="0" smtClean="0"/>
              <a:t>, </a:t>
            </a:r>
            <a:r>
              <a:rPr lang="en-US" sz="1500" dirty="0" err="1" smtClean="0"/>
              <a:t>Shephard</a:t>
            </a:r>
            <a:r>
              <a:rPr lang="en-US" sz="1500" dirty="0" smtClean="0"/>
              <a:t>, </a:t>
            </a:r>
            <a:r>
              <a:rPr lang="en-US" sz="1500" dirty="0" err="1" smtClean="0"/>
              <a:t>Tait</a:t>
            </a:r>
            <a:r>
              <a:rPr lang="en-US" sz="1500" dirty="0" smtClean="0"/>
              <a:t>, </a:t>
            </a:r>
            <a:r>
              <a:rPr lang="en-US" sz="1500" dirty="0" err="1" smtClean="0"/>
              <a:t>Wijangco</a:t>
            </a:r>
            <a:r>
              <a:rPr lang="en-US" sz="1500" dirty="0" smtClean="0"/>
              <a:t>, arXiv:1108.1196 </a:t>
            </a:r>
            <a:endParaRPr lang="en-US" sz="1500" dirty="0"/>
          </a:p>
        </p:txBody>
      </p:sp>
      <p:sp>
        <p:nvSpPr>
          <p:cNvPr id="16" name="TextBox 15"/>
          <p:cNvSpPr txBox="1"/>
          <p:nvPr/>
        </p:nvSpPr>
        <p:spPr>
          <a:xfrm>
            <a:off x="4739658" y="4549930"/>
            <a:ext cx="4301779" cy="338554"/>
          </a:xfrm>
          <a:prstGeom prst="rect">
            <a:avLst/>
          </a:prstGeom>
          <a:noFill/>
        </p:spPr>
        <p:txBody>
          <a:bodyPr wrap="none" rtlCol="0">
            <a:spAutoFit/>
          </a:bodyPr>
          <a:lstStyle/>
          <a:p>
            <a:r>
              <a:rPr lang="en-US" sz="1600" dirty="0" smtClean="0"/>
              <a:t>(Scalar interactions, coupled to down-quarks)</a:t>
            </a:r>
            <a:endParaRPr lang="en-US" sz="1600" dirty="0"/>
          </a:p>
        </p:txBody>
      </p:sp>
    </p:spTree>
    <p:extLst>
      <p:ext uri="{BB962C8B-B14F-4D97-AF65-F5344CB8AC3E}">
        <p14:creationId xmlns:p14="http://schemas.microsoft.com/office/powerpoint/2010/main" val="3335723247"/>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limits201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0459" y="1605101"/>
            <a:ext cx="3854450" cy="318452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1) Direct Detection:</a:t>
            </a:r>
          </a:p>
          <a:p>
            <a:r>
              <a:rPr lang="en-US" sz="2000" dirty="0" smtClean="0">
                <a:solidFill>
                  <a:schemeClr val="tx2"/>
                </a:solidFill>
              </a:rPr>
              <a:t>Ruled out Z-mediated interactions more than a decade ago</a:t>
            </a:r>
          </a:p>
          <a:p>
            <a:r>
              <a:rPr lang="en-US" sz="2000" dirty="0" smtClean="0">
                <a:solidFill>
                  <a:schemeClr val="tx2"/>
                </a:solidFill>
              </a:rPr>
              <a:t>Are currently at roughly the sensitivity needed to test </a:t>
            </a:r>
            <a:r>
              <a:rPr lang="en-US" sz="2000" dirty="0">
                <a:solidFill>
                  <a:schemeClr val="tx2"/>
                </a:solidFill>
              </a:rPr>
              <a:t>H</a:t>
            </a:r>
            <a:r>
              <a:rPr lang="en-US" sz="2000" dirty="0" smtClean="0">
                <a:solidFill>
                  <a:schemeClr val="tx2"/>
                </a:solidFill>
              </a:rPr>
              <a:t>iggs-mediated scattering</a:t>
            </a:r>
          </a:p>
          <a:p>
            <a:r>
              <a:rPr lang="en-US" sz="2000" dirty="0" smtClean="0">
                <a:solidFill>
                  <a:schemeClr val="tx2"/>
                </a:solidFill>
              </a:rPr>
              <a:t>5-10 years from now, only very fine tuned and/or baroque WIMP models will remain beyond the reach of direct detection experiments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
        <p:nvSpPr>
          <p:cNvPr id="18" name="Donut 17"/>
          <p:cNvSpPr/>
          <p:nvPr/>
        </p:nvSpPr>
        <p:spPr>
          <a:xfrm rot="1667870">
            <a:off x="4883369" y="156528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686465" y="876166"/>
            <a:ext cx="4858168" cy="646331"/>
          </a:xfrm>
          <a:prstGeom prst="rect">
            <a:avLst/>
          </a:prstGeom>
          <a:noFill/>
        </p:spPr>
        <p:txBody>
          <a:bodyPr wrap="square" rtlCol="0">
            <a:spAutoFit/>
          </a:bodyPr>
          <a:lstStyle/>
          <a:p>
            <a:r>
              <a:rPr lang="en-US" dirty="0" smtClean="0"/>
              <a:t>Z-mediated scattering 				  	         			</a:t>
            </a:r>
            <a:r>
              <a:rPr lang="en-US" sz="1700" dirty="0" smtClean="0"/>
              <a:t>(</a:t>
            </a:r>
            <a:r>
              <a:rPr lang="en-US" sz="1700" dirty="0" err="1" smtClean="0"/>
              <a:t>sneutrinos</a:t>
            </a:r>
            <a:r>
              <a:rPr lang="en-US" sz="1700" dirty="0" smtClean="0"/>
              <a:t>, heavy neutrinos)</a:t>
            </a:r>
            <a:endParaRPr lang="en-US" sz="1700" dirty="0"/>
          </a:p>
        </p:txBody>
      </p:sp>
      <p:cxnSp>
        <p:nvCxnSpPr>
          <p:cNvPr id="21" name="Straight Arrow Connector 20"/>
          <p:cNvCxnSpPr/>
          <p:nvPr/>
        </p:nvCxnSpPr>
        <p:spPr>
          <a:xfrm flipH="1">
            <a:off x="5572548" y="1240392"/>
            <a:ext cx="452893" cy="6497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Donut 21"/>
          <p:cNvSpPr/>
          <p:nvPr/>
        </p:nvSpPr>
        <p:spPr>
          <a:xfrm rot="1667870">
            <a:off x="7726862" y="314904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p:cNvCxnSpPr/>
          <p:nvPr/>
        </p:nvCxnSpPr>
        <p:spPr>
          <a:xfrm flipV="1">
            <a:off x="7196270" y="3598467"/>
            <a:ext cx="1138906" cy="15724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35084" y="5141206"/>
            <a:ext cx="4858168" cy="646331"/>
          </a:xfrm>
          <a:prstGeom prst="rect">
            <a:avLst/>
          </a:prstGeom>
          <a:noFill/>
        </p:spPr>
        <p:txBody>
          <a:bodyPr wrap="square" rtlCol="0">
            <a:spAutoFit/>
          </a:bodyPr>
          <a:lstStyle/>
          <a:p>
            <a:r>
              <a:rPr lang="en-US" dirty="0" smtClean="0"/>
              <a:t>Higgs-mediated scattering                            </a:t>
            </a:r>
            <a:r>
              <a:rPr lang="en-US" sz="1700" dirty="0" smtClean="0"/>
              <a:t>(A-funnel, focus point </a:t>
            </a:r>
            <a:r>
              <a:rPr lang="en-US" sz="1700" dirty="0" err="1"/>
              <a:t>n</a:t>
            </a:r>
            <a:r>
              <a:rPr lang="en-US" sz="1700" dirty="0" err="1" smtClean="0"/>
              <a:t>eutralinos</a:t>
            </a:r>
            <a:r>
              <a:rPr lang="en-US" sz="1700" dirty="0" smtClean="0"/>
              <a:t>)</a:t>
            </a:r>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492443" cy="338554"/>
          </a:xfrm>
          <a:prstGeom prst="rect">
            <a:avLst/>
          </a:prstGeom>
          <a:noFill/>
        </p:spPr>
        <p:txBody>
          <a:bodyPr wrap="none" rtlCol="0">
            <a:spAutoFit/>
          </a:bodyPr>
          <a:lstStyle/>
          <a:p>
            <a:r>
              <a:rPr lang="en-US" sz="1600" dirty="0" smtClean="0"/>
              <a:t>SM</a:t>
            </a:r>
            <a:endParaRPr lang="en-US" sz="1600" dirty="0"/>
          </a:p>
        </p:txBody>
      </p:sp>
      <p:sp>
        <p:nvSpPr>
          <p:cNvPr id="41" name="TextBox 40"/>
          <p:cNvSpPr txBox="1"/>
          <p:nvPr/>
        </p:nvSpPr>
        <p:spPr>
          <a:xfrm>
            <a:off x="8395621" y="5830230"/>
            <a:ext cx="503764" cy="338554"/>
          </a:xfrm>
          <a:prstGeom prst="rect">
            <a:avLst/>
          </a:prstGeom>
          <a:noFill/>
        </p:spPr>
        <p:txBody>
          <a:bodyPr wrap="none" rtlCol="0">
            <a:spAutoFit/>
          </a:bodyPr>
          <a:lstStyle/>
          <a:p>
            <a:r>
              <a:rPr lang="en-US" sz="1600" dirty="0" smtClean="0"/>
              <a:t>DM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0874286"/>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a:solidFill>
                  <a:schemeClr val="tx2"/>
                </a:solidFill>
              </a:rPr>
              <a:t>2</a:t>
            </a:r>
            <a:r>
              <a:rPr lang="en-US" sz="2000" b="1" dirty="0" smtClean="0">
                <a:solidFill>
                  <a:schemeClr val="tx2"/>
                </a:solidFill>
              </a:rPr>
              <a:t>) Indirect Detection:</a:t>
            </a:r>
          </a:p>
          <a:p>
            <a:r>
              <a:rPr lang="en-US" sz="2000" dirty="0">
                <a:solidFill>
                  <a:schemeClr val="tx2"/>
                </a:solidFill>
              </a:rPr>
              <a:t>G</a:t>
            </a:r>
            <a:r>
              <a:rPr lang="en-US" sz="2000" dirty="0" smtClean="0">
                <a:solidFill>
                  <a:schemeClr val="tx2"/>
                </a:solidFill>
              </a:rPr>
              <a:t>amma ray constraints are beginning to test the naïve thermal estimate for low mass WIMPs      (up to ~30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Several indirect experiments, including Fermi and AMS-02, will ultimately be sensitive to dark matter with masses up to several hundred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Heavier WIMPs, and WIMPs with suppressed annihilation cross sections </a:t>
            </a:r>
            <a:r>
              <a:rPr lang="en-US" sz="1800" dirty="0" smtClean="0">
                <a:solidFill>
                  <a:schemeClr val="tx2"/>
                </a:solidFill>
              </a:rPr>
              <a:t>(at low velocity) </a:t>
            </a:r>
            <a:r>
              <a:rPr lang="en-US" sz="2000" dirty="0" smtClean="0">
                <a:solidFill>
                  <a:schemeClr val="tx2"/>
                </a:solidFill>
              </a:rPr>
              <a:t>will remain beyond reach of current and planned experiments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503764" cy="338554"/>
          </a:xfrm>
          <a:prstGeom prst="rect">
            <a:avLst/>
          </a:prstGeom>
          <a:noFill/>
        </p:spPr>
        <p:txBody>
          <a:bodyPr wrap="none" rtlCol="0">
            <a:spAutoFit/>
          </a:bodyPr>
          <a:lstStyle/>
          <a:p>
            <a:r>
              <a:rPr lang="en-US" sz="1600" dirty="0" smtClean="0"/>
              <a:t>DM</a:t>
            </a:r>
            <a:endParaRPr lang="en-US" sz="1600" dirty="0"/>
          </a:p>
        </p:txBody>
      </p:sp>
      <p:sp>
        <p:nvSpPr>
          <p:cNvPr id="41" name="TextBox 40"/>
          <p:cNvSpPr txBox="1"/>
          <p:nvPr/>
        </p:nvSpPr>
        <p:spPr>
          <a:xfrm>
            <a:off x="8395621" y="5830230"/>
            <a:ext cx="492443" cy="338554"/>
          </a:xfrm>
          <a:prstGeom prst="rect">
            <a:avLst/>
          </a:prstGeom>
          <a:noFill/>
        </p:spPr>
        <p:txBody>
          <a:bodyPr wrap="none" rtlCol="0">
            <a:spAutoFit/>
          </a:bodyPr>
          <a:lstStyle/>
          <a:p>
            <a:r>
              <a:rPr lang="en-US" sz="1600" dirty="0" smtClean="0"/>
              <a:t>SM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882752" y="5480542"/>
            <a:ext cx="3936394" cy="338554"/>
          </a:xfrm>
          <a:prstGeom prst="rect">
            <a:avLst/>
          </a:prstGeom>
          <a:noFill/>
        </p:spPr>
        <p:txBody>
          <a:bodyPr wrap="none" rtlCol="0">
            <a:spAutoFit/>
          </a:bodyPr>
          <a:lstStyle/>
          <a:p>
            <a:r>
              <a:rPr lang="en-US" sz="1600" dirty="0" smtClean="0"/>
              <a:t>At Freeze-Out                   At Low </a:t>
            </a:r>
            <a:r>
              <a:rPr lang="en-US" sz="1600" dirty="0"/>
              <a:t>V</a:t>
            </a:r>
            <a:r>
              <a:rPr lang="en-US" sz="1600" dirty="0" smtClean="0"/>
              <a:t>elocity</a:t>
            </a:r>
            <a:endParaRPr lang="en-US" sz="1600" dirty="0"/>
          </a:p>
        </p:txBody>
      </p:sp>
      <p:pic>
        <p:nvPicPr>
          <p:cNvPr id="44" name="Picture 43"/>
          <p:cNvPicPr>
            <a:picLocks noChangeAspect="1" noChangeArrowheads="1"/>
          </p:cNvPicPr>
          <p:nvPr/>
        </p:nvPicPr>
        <p:blipFill rotWithShape="1">
          <a:blip r:embed="rId2">
            <a:extLst>
              <a:ext uri="{28A0092B-C50C-407E-A947-70E740481C1C}">
                <a14:useLocalDpi xmlns:a14="http://schemas.microsoft.com/office/drawing/2010/main" val="0"/>
              </a:ext>
            </a:extLst>
          </a:blip>
          <a:srcRect t="7090" b="9765"/>
          <a:stretch/>
        </p:blipFill>
        <p:spPr bwMode="auto">
          <a:xfrm>
            <a:off x="6300241" y="801073"/>
            <a:ext cx="2369959" cy="2637696"/>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45" name="Picture 44" descr="AMS"/>
          <p:cNvPicPr>
            <a:picLocks noChangeAspect="1" noChangeArrowheads="1"/>
          </p:cNvPicPr>
          <p:nvPr/>
        </p:nvPicPr>
        <p:blipFill>
          <a:blip r:embed="rId3">
            <a:extLst>
              <a:ext uri="{28A0092B-C50C-407E-A947-70E740481C1C}">
                <a14:useLocalDpi xmlns:a14="http://schemas.microsoft.com/office/drawing/2010/main" val="0"/>
              </a:ext>
            </a:extLst>
          </a:blip>
          <a:srcRect l="16676" t="17445" r="17291" b="6854"/>
          <a:stretch>
            <a:fillRect/>
          </a:stretch>
        </p:blipFill>
        <p:spPr bwMode="auto">
          <a:xfrm>
            <a:off x="4882752" y="3079031"/>
            <a:ext cx="3087957" cy="199119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41832"/>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3) The LHC:</a:t>
            </a:r>
          </a:p>
          <a:p>
            <a:r>
              <a:rPr lang="en-US" sz="2000" dirty="0" smtClean="0">
                <a:solidFill>
                  <a:schemeClr val="tx2"/>
                </a:solidFill>
              </a:rPr>
              <a:t>The LHC will be sensitive to strongly coupled particles up to several </a:t>
            </a:r>
            <a:r>
              <a:rPr lang="en-US" sz="2000" dirty="0" err="1" smtClean="0">
                <a:solidFill>
                  <a:schemeClr val="tx2"/>
                </a:solidFill>
              </a:rPr>
              <a:t>TeV</a:t>
            </a:r>
            <a:r>
              <a:rPr lang="en-US" sz="2000" dirty="0" smtClean="0">
                <a:solidFill>
                  <a:schemeClr val="tx2"/>
                </a:solidFill>
              </a:rPr>
              <a:t>, but to isolated WIMPs only up to hundreds of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Worst case scenario: Isolated WIMPs interacting through light and very weakly coupled particles </a:t>
            </a:r>
          </a:p>
          <a:p>
            <a:r>
              <a:rPr lang="en-US" sz="2000" dirty="0" smtClean="0">
                <a:solidFill>
                  <a:schemeClr val="tx2"/>
                </a:solidFill>
              </a:rPr>
              <a:t>The prospects for discovering dark matter at the LHC depend very strongly on the rest of the broader particle physics framework, and less on the properties of the WIMP itself</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5951362"/>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04659"/>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10474"/>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5970900"/>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068593"/>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726675"/>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426139"/>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736444"/>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445677"/>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5957227"/>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10524"/>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416339"/>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5976765"/>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074458"/>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732540"/>
            <a:ext cx="492443" cy="338554"/>
          </a:xfrm>
          <a:prstGeom prst="rect">
            <a:avLst/>
          </a:prstGeom>
          <a:noFill/>
        </p:spPr>
        <p:txBody>
          <a:bodyPr wrap="none" rtlCol="0">
            <a:spAutoFit/>
          </a:bodyPr>
          <a:lstStyle/>
          <a:p>
            <a:r>
              <a:rPr lang="en-US" sz="1600" dirty="0" smtClean="0"/>
              <a:t>SM</a:t>
            </a:r>
            <a:endParaRPr lang="en-US" sz="1600" dirty="0"/>
          </a:p>
        </p:txBody>
      </p:sp>
      <p:sp>
        <p:nvSpPr>
          <p:cNvPr id="40" name="TextBox 39"/>
          <p:cNvSpPr txBox="1"/>
          <p:nvPr/>
        </p:nvSpPr>
        <p:spPr>
          <a:xfrm>
            <a:off x="7113498" y="6432004"/>
            <a:ext cx="492443" cy="338554"/>
          </a:xfrm>
          <a:prstGeom prst="rect">
            <a:avLst/>
          </a:prstGeom>
          <a:noFill/>
        </p:spPr>
        <p:txBody>
          <a:bodyPr wrap="none" rtlCol="0">
            <a:spAutoFit/>
          </a:bodyPr>
          <a:lstStyle/>
          <a:p>
            <a:r>
              <a:rPr lang="en-US" sz="1600" dirty="0"/>
              <a:t>S</a:t>
            </a:r>
            <a:r>
              <a:rPr lang="en-US" sz="1600" dirty="0" smtClean="0"/>
              <a:t>M</a:t>
            </a:r>
            <a:endParaRPr lang="en-US" sz="1600" dirty="0"/>
          </a:p>
        </p:txBody>
      </p:sp>
      <p:sp>
        <p:nvSpPr>
          <p:cNvPr id="41" name="TextBox 40"/>
          <p:cNvSpPr txBox="1"/>
          <p:nvPr/>
        </p:nvSpPr>
        <p:spPr>
          <a:xfrm>
            <a:off x="8395621" y="5742309"/>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sp>
        <p:nvSpPr>
          <p:cNvPr id="42" name="TextBox 41"/>
          <p:cNvSpPr txBox="1"/>
          <p:nvPr/>
        </p:nvSpPr>
        <p:spPr>
          <a:xfrm>
            <a:off x="8381948" y="6451542"/>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cxnSp>
        <p:nvCxnSpPr>
          <p:cNvPr id="43" name="Straight Arrow Connector 42"/>
          <p:cNvCxnSpPr/>
          <p:nvPr/>
        </p:nvCxnSpPr>
        <p:spPr>
          <a:xfrm>
            <a:off x="6488794" y="6224902"/>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47"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455" y="1527923"/>
            <a:ext cx="3156221" cy="1695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8"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986" y="3432251"/>
            <a:ext cx="2812935" cy="186916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49" name="Text Box 12"/>
          <p:cNvSpPr txBox="1">
            <a:spLocks noChangeArrowheads="1"/>
          </p:cNvSpPr>
          <p:nvPr/>
        </p:nvSpPr>
        <p:spPr bwMode="auto">
          <a:xfrm>
            <a:off x="4902185" y="1484933"/>
            <a:ext cx="85331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ATLAS</a:t>
            </a:r>
          </a:p>
        </p:txBody>
      </p:sp>
      <p:sp>
        <p:nvSpPr>
          <p:cNvPr id="50" name="Text Box 13"/>
          <p:cNvSpPr txBox="1">
            <a:spLocks noChangeArrowheads="1"/>
          </p:cNvSpPr>
          <p:nvPr/>
        </p:nvSpPr>
        <p:spPr bwMode="auto">
          <a:xfrm>
            <a:off x="7996723" y="3378221"/>
            <a:ext cx="64062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CMS</a:t>
            </a:r>
          </a:p>
        </p:txBody>
      </p:sp>
    </p:spTree>
    <p:extLst>
      <p:ext uri="{BB962C8B-B14F-4D97-AF65-F5344CB8AC3E}">
        <p14:creationId xmlns:p14="http://schemas.microsoft.com/office/powerpoint/2010/main" val="3502400335"/>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r>
              <a:rPr lang="en-US" sz="2000" dirty="0" smtClean="0">
                <a:solidFill>
                  <a:schemeClr val="tx2"/>
                </a:solidFill>
              </a:rPr>
              <a:t>All three of these search strategies are poised to tell us very interesting things about dark matter very soon</a:t>
            </a:r>
          </a:p>
          <a:p>
            <a:r>
              <a:rPr lang="en-US" sz="2000" dirty="0" smtClean="0">
                <a:solidFill>
                  <a:schemeClr val="tx2"/>
                </a:solidFill>
              </a:rPr>
              <a:t>For the first time, we should expect positive detections of WIMPs in the near future, and in multiple search techniques</a:t>
            </a:r>
          </a:p>
          <a:p>
            <a:r>
              <a:rPr lang="en-US" sz="2000" dirty="0" smtClean="0">
                <a:solidFill>
                  <a:schemeClr val="tx2"/>
                </a:solidFill>
              </a:rPr>
              <a:t>If no WIMPs are observed in the next several years, the entire paradigm of WIMP dark matter will be challenged, lending favor to </a:t>
            </a:r>
            <a:r>
              <a:rPr lang="en-US" sz="2000" dirty="0" err="1" smtClean="0">
                <a:solidFill>
                  <a:schemeClr val="tx2"/>
                </a:solidFill>
              </a:rPr>
              <a:t>axions</a:t>
            </a:r>
            <a:r>
              <a:rPr lang="en-US" sz="2000" dirty="0" smtClean="0">
                <a:solidFill>
                  <a:schemeClr val="tx2"/>
                </a:solidFill>
              </a:rPr>
              <a:t> and other classes of non-WIMP dark matter candidates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44"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829" y="1084385"/>
            <a:ext cx="2555874" cy="137333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5"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206633" y="2784982"/>
            <a:ext cx="1709475" cy="190424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51" name="Picture 50"/>
          <p:cNvPicPr>
            <a:picLocks noChangeAspect="1"/>
          </p:cNvPicPr>
          <p:nvPr/>
        </p:nvPicPr>
        <p:blipFill>
          <a:blip r:embed="rId4"/>
          <a:stretch>
            <a:fillRect/>
          </a:stretch>
        </p:blipFill>
        <p:spPr>
          <a:xfrm>
            <a:off x="4815405" y="2754931"/>
            <a:ext cx="1861124" cy="182687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124835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3" name="Rectangle 3"/>
          <p:cNvSpPr>
            <a:spLocks noGrp="1" noChangeArrowheads="1"/>
          </p:cNvSpPr>
          <p:nvPr>
            <p:ph type="ctrTitle"/>
          </p:nvPr>
        </p:nvSpPr>
        <p:spPr>
          <a:xfrm>
            <a:off x="1532064" y="228600"/>
            <a:ext cx="5773766" cy="762000"/>
          </a:xfrm>
        </p:spPr>
        <p:txBody>
          <a:bodyPr>
            <a:normAutofit fontScale="90000"/>
          </a:bodyPr>
          <a:lstStyle/>
          <a:p>
            <a:pPr algn="ctr" eaLnBrk="1" hangingPunct="1">
              <a:defRPr/>
            </a:pPr>
            <a:r>
              <a:rPr lang="en-US" sz="3500" dirty="0" smtClean="0">
                <a:latin typeface="Century Gothic" charset="0"/>
                <a:cs typeface="+mj-cs"/>
              </a:rPr>
              <a:t>WIMP Annihilation and Elastic Scattering</a:t>
            </a:r>
            <a:endParaRPr lang="en-US" dirty="0" smtClean="0">
              <a:cs typeface="+mj-cs"/>
            </a:endParaRPr>
          </a:p>
        </p:txBody>
      </p:sp>
      <p:sp>
        <p:nvSpPr>
          <p:cNvPr id="906244" name="Rectangle 4"/>
          <p:cNvSpPr>
            <a:spLocks noGrp="1" noChangeArrowheads="1"/>
          </p:cNvSpPr>
          <p:nvPr>
            <p:ph type="subTitle" idx="1"/>
          </p:nvPr>
        </p:nvSpPr>
        <p:spPr>
          <a:xfrm>
            <a:off x="381000" y="533400"/>
            <a:ext cx="5715000" cy="5257800"/>
          </a:xfrm>
        </p:spPr>
        <p:txBody>
          <a:bodyPr/>
          <a:lstStyle/>
          <a:p>
            <a:pPr eaLnBrk="1" hangingPunct="1">
              <a:defRPr/>
            </a:pPr>
            <a:endParaRPr lang="en-US" smtClean="0">
              <a:latin typeface="Century Gothic" charset="0"/>
              <a:cs typeface="+mn-cs"/>
            </a:endParaRPr>
          </a:p>
          <a:p>
            <a:pPr algn="l" eaLnBrk="1" hangingPunct="1">
              <a:buClr>
                <a:schemeClr val="tx1"/>
              </a:buCl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p:txBody>
      </p:sp>
      <p:sp>
        <p:nvSpPr>
          <p:cNvPr id="100356" name="Text Box 5"/>
          <p:cNvSpPr txBox="1">
            <a:spLocks noChangeArrowheads="1"/>
          </p:cNvSpPr>
          <p:nvPr/>
        </p:nvSpPr>
        <p:spPr bwMode="auto">
          <a:xfrm>
            <a:off x="212725" y="6248400"/>
            <a:ext cx="32924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00357" name="Text Box 6"/>
          <p:cNvSpPr txBox="1">
            <a:spLocks noChangeArrowheads="1"/>
          </p:cNvSpPr>
          <p:nvPr/>
        </p:nvSpPr>
        <p:spPr bwMode="auto">
          <a:xfrm>
            <a:off x="304800" y="1128713"/>
            <a:ext cx="9144000"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tx2"/>
              </a:buClr>
              <a:buFont typeface="Wingdings" charset="0"/>
              <a:buChar char="§"/>
            </a:pPr>
            <a:r>
              <a:rPr lang="en-US" sz="2000" i="0">
                <a:latin typeface="Century Gothic" charset="0"/>
              </a:rPr>
              <a:t>From the observed density of dark matter, we can estimate the couplings of the WIMP (in lieu of resonances, coannihilations, etc.)</a:t>
            </a:r>
          </a:p>
          <a:p>
            <a:pPr>
              <a:buClr>
                <a:schemeClr val="tx2"/>
              </a:buClr>
              <a:buFont typeface="Wingdings" charset="0"/>
              <a:buChar char="§"/>
            </a:pPr>
            <a:endParaRPr lang="en-US" sz="1200" i="0">
              <a:latin typeface="Century Gothic" charset="0"/>
            </a:endParaRPr>
          </a:p>
          <a:p>
            <a:pPr>
              <a:buClr>
                <a:schemeClr val="tx2"/>
              </a:buClr>
              <a:buFont typeface="Wingdings" charset="0"/>
              <a:buChar char="§"/>
            </a:pPr>
            <a:r>
              <a:rPr lang="en-US" sz="2000" i="0">
                <a:latin typeface="Century Gothic" charset="0"/>
              </a:rPr>
              <a:t>Annihilation rate to quarks can be used to estimate the elastic scattering cross section with nuclei</a:t>
            </a:r>
            <a:r>
              <a:rPr lang="en-US" sz="2000" i="0"/>
              <a:t> </a:t>
            </a:r>
          </a:p>
        </p:txBody>
      </p:sp>
      <p:sp>
        <p:nvSpPr>
          <p:cNvPr id="100358" name="Line 7"/>
          <p:cNvSpPr>
            <a:spLocks noChangeShapeType="1"/>
          </p:cNvSpPr>
          <p:nvPr/>
        </p:nvSpPr>
        <p:spPr bwMode="auto">
          <a:xfrm>
            <a:off x="2184400" y="33528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59" name="Line 8"/>
          <p:cNvSpPr>
            <a:spLocks noChangeShapeType="1"/>
          </p:cNvSpPr>
          <p:nvPr/>
        </p:nvSpPr>
        <p:spPr bwMode="auto">
          <a:xfrm flipV="1">
            <a:off x="2184400"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0" name="Oval 9"/>
          <p:cNvSpPr>
            <a:spLocks noChangeArrowheads="1"/>
          </p:cNvSpPr>
          <p:nvPr/>
        </p:nvSpPr>
        <p:spPr bwMode="auto">
          <a:xfrm>
            <a:off x="2489200" y="36576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i="0"/>
          </a:p>
        </p:txBody>
      </p:sp>
      <p:sp>
        <p:nvSpPr>
          <p:cNvPr id="100361" name="Line 10"/>
          <p:cNvSpPr>
            <a:spLocks noChangeShapeType="1"/>
          </p:cNvSpPr>
          <p:nvPr/>
        </p:nvSpPr>
        <p:spPr bwMode="auto">
          <a:xfrm flipH="1">
            <a:off x="2946400" y="34290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2" name="Line 11"/>
          <p:cNvSpPr>
            <a:spLocks noChangeShapeType="1"/>
          </p:cNvSpPr>
          <p:nvPr/>
        </p:nvSpPr>
        <p:spPr bwMode="auto">
          <a:xfrm>
            <a:off x="2946400"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3" name="Text Box 12"/>
          <p:cNvSpPr txBox="1">
            <a:spLocks noChangeArrowheads="1"/>
          </p:cNvSpPr>
          <p:nvPr/>
        </p:nvSpPr>
        <p:spPr bwMode="auto">
          <a:xfrm>
            <a:off x="1309688" y="3124200"/>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WIMP</a:t>
            </a:r>
            <a:endParaRPr lang="en-US" i="0"/>
          </a:p>
        </p:txBody>
      </p:sp>
      <p:sp>
        <p:nvSpPr>
          <p:cNvPr id="100364" name="Text Box 13"/>
          <p:cNvSpPr txBox="1">
            <a:spLocks noChangeArrowheads="1"/>
          </p:cNvSpPr>
          <p:nvPr/>
        </p:nvSpPr>
        <p:spPr bwMode="auto">
          <a:xfrm>
            <a:off x="1309688" y="4327525"/>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WIMP</a:t>
            </a:r>
            <a:endParaRPr lang="en-US" i="0"/>
          </a:p>
        </p:txBody>
      </p:sp>
      <p:sp>
        <p:nvSpPr>
          <p:cNvPr id="100365" name="Text Box 14"/>
          <p:cNvSpPr txBox="1">
            <a:spLocks noChangeArrowheads="1"/>
          </p:cNvSpPr>
          <p:nvPr/>
        </p:nvSpPr>
        <p:spPr bwMode="auto">
          <a:xfrm>
            <a:off x="3251200" y="31845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0366" name="Text Box 15"/>
          <p:cNvSpPr txBox="1">
            <a:spLocks noChangeArrowheads="1"/>
          </p:cNvSpPr>
          <p:nvPr/>
        </p:nvSpPr>
        <p:spPr bwMode="auto">
          <a:xfrm>
            <a:off x="3251200" y="42513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0367" name="Line 16"/>
          <p:cNvSpPr>
            <a:spLocks noChangeShapeType="1"/>
          </p:cNvSpPr>
          <p:nvPr/>
        </p:nvSpPr>
        <p:spPr bwMode="auto">
          <a:xfrm>
            <a:off x="3327400" y="42672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8" name="Line 17"/>
          <p:cNvSpPr>
            <a:spLocks noChangeShapeType="1"/>
          </p:cNvSpPr>
          <p:nvPr/>
        </p:nvSpPr>
        <p:spPr bwMode="auto">
          <a:xfrm>
            <a:off x="5842000" y="33528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9" name="Line 18"/>
          <p:cNvSpPr>
            <a:spLocks noChangeShapeType="1"/>
          </p:cNvSpPr>
          <p:nvPr/>
        </p:nvSpPr>
        <p:spPr bwMode="auto">
          <a:xfrm flipV="1">
            <a:off x="5842000"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Oval 19"/>
          <p:cNvSpPr>
            <a:spLocks noChangeArrowheads="1"/>
          </p:cNvSpPr>
          <p:nvPr/>
        </p:nvSpPr>
        <p:spPr bwMode="auto">
          <a:xfrm>
            <a:off x="6146800" y="36576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i="0"/>
          </a:p>
        </p:txBody>
      </p:sp>
      <p:sp>
        <p:nvSpPr>
          <p:cNvPr id="100371" name="Line 20"/>
          <p:cNvSpPr>
            <a:spLocks noChangeShapeType="1"/>
          </p:cNvSpPr>
          <p:nvPr/>
        </p:nvSpPr>
        <p:spPr bwMode="auto">
          <a:xfrm flipH="1">
            <a:off x="6604000" y="34290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1"/>
          <p:cNvSpPr>
            <a:spLocks noChangeShapeType="1"/>
          </p:cNvSpPr>
          <p:nvPr/>
        </p:nvSpPr>
        <p:spPr bwMode="auto">
          <a:xfrm>
            <a:off x="6604000"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Text Box 22"/>
          <p:cNvSpPr txBox="1">
            <a:spLocks noChangeArrowheads="1"/>
          </p:cNvSpPr>
          <p:nvPr/>
        </p:nvSpPr>
        <p:spPr bwMode="auto">
          <a:xfrm>
            <a:off x="4967288" y="3124200"/>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WIMP</a:t>
            </a:r>
            <a:endParaRPr lang="en-US" i="0"/>
          </a:p>
        </p:txBody>
      </p:sp>
      <p:sp>
        <p:nvSpPr>
          <p:cNvPr id="100374" name="Text Box 23"/>
          <p:cNvSpPr txBox="1">
            <a:spLocks noChangeArrowheads="1"/>
          </p:cNvSpPr>
          <p:nvPr/>
        </p:nvSpPr>
        <p:spPr bwMode="auto">
          <a:xfrm>
            <a:off x="5486400" y="4327525"/>
            <a:ext cx="431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0375" name="Text Box 24"/>
          <p:cNvSpPr txBox="1">
            <a:spLocks noChangeArrowheads="1"/>
          </p:cNvSpPr>
          <p:nvPr/>
        </p:nvSpPr>
        <p:spPr bwMode="auto">
          <a:xfrm>
            <a:off x="6908800" y="3124200"/>
            <a:ext cx="8747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WIMP</a:t>
            </a:r>
            <a:endParaRPr lang="en-US" i="0"/>
          </a:p>
        </p:txBody>
      </p:sp>
      <p:sp>
        <p:nvSpPr>
          <p:cNvPr id="100376" name="Text Box 25"/>
          <p:cNvSpPr txBox="1">
            <a:spLocks noChangeArrowheads="1"/>
          </p:cNvSpPr>
          <p:nvPr/>
        </p:nvSpPr>
        <p:spPr bwMode="auto">
          <a:xfrm>
            <a:off x="6985000" y="43275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0377" name="Line 26"/>
          <p:cNvSpPr>
            <a:spLocks noChangeShapeType="1"/>
          </p:cNvSpPr>
          <p:nvPr/>
        </p:nvSpPr>
        <p:spPr bwMode="auto">
          <a:xfrm>
            <a:off x="3733800" y="3886200"/>
            <a:ext cx="1524000" cy="0"/>
          </a:xfrm>
          <a:prstGeom prst="line">
            <a:avLst/>
          </a:prstGeom>
          <a:noFill/>
          <a:ln w="57150" cmpd="thickThin">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65253501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487629"/>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800" dirty="0">
              <a:solidFill>
                <a:schemeClr val="tx2"/>
              </a:solidFill>
            </a:endParaRPr>
          </a:p>
          <a:p>
            <a:r>
              <a:rPr lang="en-US" sz="2000" dirty="0" smtClean="0">
                <a:solidFill>
                  <a:schemeClr val="tx2"/>
                </a:solidFill>
              </a:rPr>
              <a:t>Direct </a:t>
            </a:r>
            <a:r>
              <a:rPr lang="en-US" sz="2000" dirty="0">
                <a:solidFill>
                  <a:schemeClr val="tx2"/>
                </a:solidFill>
              </a:rPr>
              <a:t>d</a:t>
            </a:r>
            <a:r>
              <a:rPr lang="en-US" sz="2000" dirty="0" smtClean="0">
                <a:solidFill>
                  <a:schemeClr val="tx2"/>
                </a:solidFill>
              </a:rPr>
              <a:t>etection </a:t>
            </a:r>
            <a:r>
              <a:rPr lang="en-US" sz="2000" dirty="0">
                <a:solidFill>
                  <a:schemeClr val="tx2"/>
                </a:solidFill>
              </a:rPr>
              <a:t>e</a:t>
            </a:r>
            <a:r>
              <a:rPr lang="en-US" sz="2000" dirty="0" smtClean="0">
                <a:solidFill>
                  <a:schemeClr val="tx2"/>
                </a:solidFill>
              </a:rPr>
              <a:t>xperiments measure a                                  distribution of events connected to the WIMP’s 	                    mass and elastic scattering cross section, along 		          with the dark matter’s velocity distribution and </a:t>
            </a:r>
            <a:r>
              <a:rPr lang="en-US" sz="2000" dirty="0">
                <a:solidFill>
                  <a:schemeClr val="tx2"/>
                </a:solidFill>
              </a:rPr>
              <a:t>	</a:t>
            </a:r>
            <a:r>
              <a:rPr lang="en-US" sz="2000" dirty="0" smtClean="0">
                <a:solidFill>
                  <a:schemeClr val="tx2"/>
                </a:solidFill>
              </a:rPr>
              <a:t>	         local density</a:t>
            </a:r>
          </a:p>
          <a:p>
            <a:r>
              <a:rPr lang="en-US" sz="2000" dirty="0" smtClean="0">
                <a:solidFill>
                  <a:schemeClr val="tx2"/>
                </a:solidFill>
              </a:rPr>
              <a:t>Indirect detection experiments measure  		                          a spectrum of annihilation products  				 (gamma-rays, cosmic rays, etc.)                                                 determined by the WIMP’s mass, 		                            annihilation cross section, and 			          annihilation final states, along with 				            the dark matter distribution</a:t>
            </a:r>
          </a:p>
          <a:p>
            <a:r>
              <a:rPr lang="en-US" sz="2000" dirty="0" smtClean="0">
                <a:solidFill>
                  <a:schemeClr val="tx2"/>
                </a:solidFill>
              </a:rPr>
              <a:t>The LHC measures a distribution of events with missing energy,     but is the state stable? Or cosmologically relevant?</a:t>
            </a:r>
          </a:p>
          <a:p>
            <a:endParaRPr lang="en-US" sz="1800" dirty="0">
              <a:solidFill>
                <a:schemeClr val="tx2"/>
              </a:solidFill>
            </a:endParaRP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8884532"/>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Summary</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100" dirty="0" smtClean="0">
                <a:solidFill>
                  <a:schemeClr val="tx2"/>
                </a:solidFill>
              </a:rPr>
              <a:t>Weakly interacting massive particles provide a natural class of candidates for dark matter, with a simple and compelling explanation for the observed dark matter abundance</a:t>
            </a:r>
          </a:p>
          <a:p>
            <a:r>
              <a:rPr lang="en-US" sz="2100" dirty="0" smtClean="0">
                <a:solidFill>
                  <a:schemeClr val="tx2"/>
                </a:solidFill>
              </a:rPr>
              <a:t>Searches for dark matter a the LHC, as well  		               as direct and indirect astrophysical searches, 	                            are each approaching the sensitivity expected 			     to be required to detect dark matter 			            non-gravitationally</a:t>
            </a:r>
          </a:p>
          <a:p>
            <a:r>
              <a:rPr lang="en-US" sz="2100" dirty="0" smtClean="0">
                <a:solidFill>
                  <a:schemeClr val="tx2"/>
                </a:solidFill>
              </a:rPr>
              <a:t>A number of reported signals can be 				    interpreted as possible detections of 			</a:t>
            </a:r>
            <a:r>
              <a:rPr lang="en-US" sz="2100" dirty="0">
                <a:solidFill>
                  <a:schemeClr val="tx2"/>
                </a:solidFill>
              </a:rPr>
              <a:t> </a:t>
            </a:r>
            <a:r>
              <a:rPr lang="en-US" sz="2100" dirty="0" smtClean="0">
                <a:solidFill>
                  <a:schemeClr val="tx2"/>
                </a:solidFill>
              </a:rPr>
              <a:t>            dark matter 							        (DAMA, </a:t>
            </a:r>
            <a:r>
              <a:rPr lang="en-US" sz="2100" dirty="0" err="1" smtClean="0">
                <a:solidFill>
                  <a:schemeClr val="tx2"/>
                </a:solidFill>
              </a:rPr>
              <a:t>CoGeNT</a:t>
            </a:r>
            <a:r>
              <a:rPr lang="en-US" sz="2100" dirty="0" smtClean="0">
                <a:solidFill>
                  <a:schemeClr val="tx2"/>
                </a:solidFill>
              </a:rPr>
              <a:t>, CRESST… 				          Fermi, Haze…)</a:t>
            </a:r>
          </a:p>
          <a:p>
            <a:pPr marL="36576" indent="0">
              <a:buNone/>
            </a:pPr>
            <a:endParaRPr lang="en-US" sz="21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949" y="2100386"/>
            <a:ext cx="2337644" cy="12560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02315" y="3536447"/>
            <a:ext cx="1604914" cy="1787775"/>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470769" y="3536447"/>
            <a:ext cx="1665287" cy="163463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4" descr="AMS"/>
          <p:cNvPicPr>
            <a:picLocks noChangeAspect="1" noChangeArrowheads="1"/>
          </p:cNvPicPr>
          <p:nvPr/>
        </p:nvPicPr>
        <p:blipFill>
          <a:blip r:embed="rId5">
            <a:extLst>
              <a:ext uri="{28A0092B-C50C-407E-A947-70E740481C1C}">
                <a14:useLocalDpi xmlns:a14="http://schemas.microsoft.com/office/drawing/2010/main" val="0"/>
              </a:ext>
            </a:extLst>
          </a:blip>
          <a:srcRect l="16676" t="17445" r="17291" b="6854"/>
          <a:stretch>
            <a:fillRect/>
          </a:stretch>
        </p:blipFill>
        <p:spPr bwMode="auto">
          <a:xfrm>
            <a:off x="5731690" y="5444044"/>
            <a:ext cx="1975250" cy="127369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04471"/>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487629"/>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Direct Detection Experiments: </a:t>
            </a:r>
          </a:p>
          <a:p>
            <a:pPr marL="36576" indent="0">
              <a:buNone/>
            </a:pPr>
            <a:r>
              <a:rPr lang="en-US" sz="2000" dirty="0" smtClean="0">
                <a:solidFill>
                  <a:schemeClr val="tx2"/>
                </a:solidFill>
              </a:rPr>
              <a:t>Measure the rate and energy spectrum of 			           recoil events, ideally using multiple targets</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Mass  – modulo uncertainties in velocity distribution</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(Spin-independent/dependent scattering cross section                                    with protons/neutrons) x (local density)</a:t>
            </a:r>
          </a:p>
          <a:p>
            <a:pPr marL="36576" indent="0">
              <a:buNone/>
            </a:pP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4609249"/>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171495"/>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800" dirty="0">
              <a:solidFill>
                <a:schemeClr val="tx2"/>
              </a:solidFill>
            </a:endParaRPr>
          </a:p>
          <a:p>
            <a:pPr marL="36576" indent="0">
              <a:buNone/>
            </a:pPr>
            <a:r>
              <a:rPr lang="en-US" sz="2000" b="1" dirty="0" smtClean="0">
                <a:solidFill>
                  <a:schemeClr val="tx2"/>
                </a:solidFill>
              </a:rPr>
              <a:t>Indirect Detection Experiments: </a:t>
            </a:r>
          </a:p>
          <a:p>
            <a:pPr marL="36576" indent="0">
              <a:buNone/>
            </a:pPr>
            <a:r>
              <a:rPr lang="en-US" sz="2000" dirty="0" smtClean="0">
                <a:solidFill>
                  <a:schemeClr val="tx2"/>
                </a:solidFill>
              </a:rPr>
              <a:t>Measure the flux and spectrum of a variety of types			      of annihilation products, from a variety of regions 			           </a:t>
            </a: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Dominant annihilation </a:t>
            </a:r>
            <a:r>
              <a:rPr lang="en-US" sz="1800" dirty="0">
                <a:solidFill>
                  <a:schemeClr val="tx2"/>
                </a:solidFill>
                <a:sym typeface="Wingdings"/>
              </a:rPr>
              <a:t>c</a:t>
            </a:r>
            <a:r>
              <a:rPr lang="en-US" sz="1800" dirty="0" smtClean="0">
                <a:solidFill>
                  <a:schemeClr val="tx2"/>
                </a:solidFill>
                <a:sym typeface="Wingdings"/>
              </a:rPr>
              <a:t>hannels (in low velocity limit)</a:t>
            </a:r>
            <a:r>
              <a:rPr lang="en-US" sz="1800" dirty="0" smtClean="0">
                <a:solidFill>
                  <a:schemeClr val="tx2"/>
                </a:solidFill>
              </a:rPr>
              <a:t> </a:t>
            </a:r>
          </a:p>
          <a:p>
            <a:pPr marL="36576" indent="0">
              <a:buNone/>
            </a:pPr>
            <a:r>
              <a:rPr lang="en-US" sz="1400" dirty="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(Low velocity a</a:t>
            </a:r>
            <a:r>
              <a:rPr lang="en-US" sz="1800" dirty="0" smtClean="0">
                <a:solidFill>
                  <a:schemeClr val="tx2"/>
                </a:solidFill>
              </a:rPr>
              <a:t>nnihilation cross section) x 				   (fraction of dark matter)</a:t>
            </a:r>
            <a:r>
              <a:rPr lang="en-US" sz="1800" baseline="30000" dirty="0" smtClean="0">
                <a:solidFill>
                  <a:schemeClr val="tx2"/>
                </a:solidFill>
              </a:rPr>
              <a:t>2</a:t>
            </a:r>
            <a:r>
              <a:rPr lang="en-US" sz="1800" dirty="0" smtClean="0">
                <a:solidFill>
                  <a:schemeClr val="tx2"/>
                </a:solidFill>
              </a:rPr>
              <a:t> </a:t>
            </a:r>
          </a:p>
          <a:p>
            <a:pPr marL="36576" indent="0">
              <a:buNone/>
            </a:pPr>
            <a:r>
              <a:rPr lang="en-US" sz="1800" dirty="0" smtClean="0">
                <a:solidFill>
                  <a:schemeClr val="tx2"/>
                </a:solidFill>
              </a:rPr>
              <a:t>– modulo uncertainties in the DM distribution</a:t>
            </a:r>
            <a:endParaRPr lang="en-US" sz="800" dirty="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 </a:t>
            </a:r>
          </a:p>
          <a:p>
            <a:pPr marL="36576" indent="0">
              <a:buNone/>
            </a:pPr>
            <a:r>
              <a:rPr lang="en-US" sz="1800" dirty="0" smtClean="0">
                <a:solidFill>
                  <a:schemeClr val="tx2"/>
                </a:solidFill>
              </a:rPr>
              <a:t>      (although σv~3x10</a:t>
            </a:r>
            <a:r>
              <a:rPr lang="en-US" sz="1800" baseline="30000" dirty="0" smtClean="0">
                <a:solidFill>
                  <a:schemeClr val="tx2"/>
                </a:solidFill>
              </a:rPr>
              <a:t>-26 </a:t>
            </a:r>
            <a:r>
              <a:rPr lang="en-US" sz="1800" dirty="0" smtClean="0">
                <a:solidFill>
                  <a:schemeClr val="tx2"/>
                </a:solidFill>
              </a:rPr>
              <a:t>cm</a:t>
            </a:r>
            <a:r>
              <a:rPr lang="en-US" sz="1800" baseline="30000" dirty="0" smtClean="0">
                <a:solidFill>
                  <a:schemeClr val="tx2"/>
                </a:solidFill>
              </a:rPr>
              <a:t>3</a:t>
            </a:r>
            <a:r>
              <a:rPr lang="en-US" sz="1800" dirty="0" smtClean="0">
                <a:solidFill>
                  <a:schemeClr val="tx2"/>
                </a:solidFill>
              </a:rPr>
              <a:t>/s would be suggestive)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7052765"/>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The Large Hadron Collider: </a:t>
            </a:r>
          </a:p>
          <a:p>
            <a:pPr marL="36576" indent="0">
              <a:buNone/>
            </a:pPr>
            <a:r>
              <a:rPr lang="en-US" sz="2000" dirty="0" smtClean="0">
                <a:solidFill>
                  <a:schemeClr val="tx2"/>
                </a:solidFill>
              </a:rPr>
              <a:t>Measure distributions of events with missing energy</a:t>
            </a:r>
          </a:p>
          <a:p>
            <a:pPr marL="36576" indent="0">
              <a:buNone/>
            </a:pPr>
            <a:r>
              <a:rPr lang="en-US" sz="1400" dirty="0" smtClean="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latin typeface="Zapf Dingbats"/>
                <a:ea typeface="Zapf Dingbats"/>
                <a:cs typeface="Zapf Dingbats"/>
                <a:sym typeface="Zapf Dingbats"/>
              </a:rPr>
              <a:t>★</a:t>
            </a:r>
            <a:r>
              <a:rPr lang="en-US" sz="2000" dirty="0" smtClean="0">
                <a:solidFill>
                  <a:schemeClr val="tx2"/>
                </a:solidFill>
              </a:rPr>
              <a:t>Discover other particles which may 				    inform us as to the interactions and 				      other properties of the WIMP</a:t>
            </a:r>
            <a:endParaRPr lang="en-US" sz="2000" dirty="0">
              <a:solidFill>
                <a:schemeClr val="tx2"/>
              </a:solidFill>
            </a:endParaRPr>
          </a:p>
          <a:p>
            <a:pPr marL="36576" indent="0">
              <a:buNone/>
            </a:pPr>
            <a:r>
              <a:rPr lang="en-US" sz="1600" dirty="0" smtClean="0">
                <a:solidFill>
                  <a:schemeClr val="tx2"/>
                </a:solidFill>
              </a:rPr>
              <a:t> </a:t>
            </a: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most/all/some of the dark matter? 			                          </a:t>
            </a:r>
            <a:r>
              <a:rPr lang="en-US" sz="1800" dirty="0" smtClean="0">
                <a:solidFill>
                  <a:schemeClr val="tx2"/>
                </a:solidFill>
              </a:rPr>
              <a:t>(Is it even stable!?)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2269058"/>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000" dirty="0" smtClean="0">
                <a:solidFill>
                  <a:schemeClr val="tx2"/>
                </a:solidFill>
              </a:rPr>
              <a:t>None of these experiments are going to solve the mystery of dark matter’s identity alone</a:t>
            </a:r>
          </a:p>
          <a:p>
            <a:r>
              <a:rPr lang="en-US" sz="2000" dirty="0" smtClean="0">
                <a:solidFill>
                  <a:schemeClr val="tx2"/>
                </a:solidFill>
              </a:rPr>
              <a:t>Only with information from multiple (all three?)                                  search strategies, will it be possible to </a:t>
            </a:r>
            <a:r>
              <a:rPr lang="en-US" sz="2000" dirty="0">
                <a:solidFill>
                  <a:schemeClr val="tx2"/>
                </a:solidFill>
              </a:rPr>
              <a:t>	</a:t>
            </a:r>
            <a:r>
              <a:rPr lang="en-US" sz="2000" dirty="0" smtClean="0">
                <a:solidFill>
                  <a:schemeClr val="tx2"/>
                </a:solidFill>
              </a:rPr>
              <a:t>		     determine the particle nature of dark matter</a:t>
            </a:r>
          </a:p>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847" y="2061304"/>
            <a:ext cx="2192207" cy="117793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88687" y="3908418"/>
            <a:ext cx="1499004" cy="1669798"/>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219993" y="3878366"/>
            <a:ext cx="1552576" cy="15240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518576" y="3341062"/>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307385" y="3341062"/>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823376" y="4329702"/>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849552"/>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Machines such as the Large      Hadron Collider (LHC) may be       able to produce and observe dark matter particles</a:t>
            </a:r>
          </a:p>
          <a:p>
            <a:r>
              <a:rPr lang="en-US" sz="2000" dirty="0" smtClean="0">
                <a:solidFill>
                  <a:schemeClr val="tx2"/>
                </a:solidFill>
              </a:rPr>
              <a:t>The LHC collected data at a staggering rate last year, and is preparing to begin its 8 </a:t>
            </a:r>
            <a:r>
              <a:rPr lang="en-US" sz="2000" dirty="0" err="1" smtClean="0">
                <a:solidFill>
                  <a:schemeClr val="tx2"/>
                </a:solidFill>
              </a:rPr>
              <a:t>TeV</a:t>
            </a:r>
            <a:r>
              <a:rPr lang="en-US" sz="2000" dirty="0" smtClean="0">
                <a:solidFill>
                  <a:schemeClr val="tx2"/>
                </a:solidFill>
              </a:rPr>
              <a:t> run       this spring</a:t>
            </a:r>
          </a:p>
          <a:p>
            <a:r>
              <a:rPr lang="en-US" sz="2000" dirty="0" smtClean="0">
                <a:solidFill>
                  <a:schemeClr val="tx2"/>
                </a:solidFill>
              </a:rPr>
              <a:t>Evidence for a 125 </a:t>
            </a:r>
            <a:r>
              <a:rPr lang="en-US" sz="2000" dirty="0" err="1" smtClean="0">
                <a:solidFill>
                  <a:schemeClr val="tx2"/>
                </a:solidFill>
              </a:rPr>
              <a:t>GeV</a:t>
            </a:r>
            <a:r>
              <a:rPr lang="en-US" sz="2000" dirty="0" smtClean="0">
                <a:solidFill>
                  <a:schemeClr val="tx2"/>
                </a:solidFill>
              </a:rPr>
              <a:t> Higgs boson from ATLAS and CMS, (and CDF, D0) has been accumulating </a:t>
            </a:r>
          </a:p>
          <a:p>
            <a:r>
              <a:rPr lang="en-US" sz="2000" dirty="0" smtClean="0">
                <a:solidFill>
                  <a:schemeClr val="tx2"/>
                </a:solidFill>
              </a:rPr>
              <a:t>A wide range of </a:t>
            </a:r>
            <a:r>
              <a:rPr lang="en-US" sz="2000" dirty="0" err="1" smtClean="0">
                <a:solidFill>
                  <a:schemeClr val="tx2"/>
                </a:solidFill>
              </a:rPr>
              <a:t>TeV</a:t>
            </a:r>
            <a:r>
              <a:rPr lang="en-US" sz="2000" dirty="0" smtClean="0">
                <a:solidFill>
                  <a:schemeClr val="tx2"/>
                </a:solidFill>
              </a:rPr>
              <a:t>-scale physics scenarios beyond the Standard Model are in the process of being put to the test by the LHC… including the WIMP hypothesis</a:t>
            </a: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3"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915" y="1449770"/>
            <a:ext cx="3657600" cy="1965325"/>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7"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603" y="3503995"/>
            <a:ext cx="3160712" cy="2100263"/>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8" name="Text Box 12"/>
          <p:cNvSpPr txBox="1">
            <a:spLocks noChangeArrowheads="1"/>
          </p:cNvSpPr>
          <p:nvPr/>
        </p:nvSpPr>
        <p:spPr bwMode="auto">
          <a:xfrm>
            <a:off x="4521194" y="1416550"/>
            <a:ext cx="9369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ATLAS</a:t>
            </a:r>
          </a:p>
        </p:txBody>
      </p:sp>
      <p:sp>
        <p:nvSpPr>
          <p:cNvPr id="20" name="Text Box 13"/>
          <p:cNvSpPr txBox="1">
            <a:spLocks noChangeArrowheads="1"/>
          </p:cNvSpPr>
          <p:nvPr/>
        </p:nvSpPr>
        <p:spPr bwMode="auto">
          <a:xfrm>
            <a:off x="8143258" y="3524756"/>
            <a:ext cx="7207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rgbClr val="000000"/>
                </a:solidFill>
              </a:rPr>
              <a:t>CMS</a:t>
            </a:r>
          </a:p>
        </p:txBody>
      </p:sp>
    </p:spTree>
    <p:extLst>
      <p:ext uri="{BB962C8B-B14F-4D97-AF65-F5344CB8AC3E}">
        <p14:creationId xmlns:p14="http://schemas.microsoft.com/office/powerpoint/2010/main" val="1018925225"/>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A (SUSY-like case): </a:t>
            </a:r>
            <a:r>
              <a:rPr lang="en-US" sz="2000" dirty="0" smtClean="0">
                <a:solidFill>
                  <a:schemeClr val="tx2"/>
                </a:solidFill>
              </a:rPr>
              <a:t>Produce strongly interacting particles which, although not dark matter themselves, produce dark matter particles in their decays (study distributions of events with various combinations of jets, leptons, and missing energy)</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465" y="1784900"/>
            <a:ext cx="4140200" cy="225266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5" name="TextBox 4"/>
          <p:cNvSpPr txBox="1"/>
          <p:nvPr/>
        </p:nvSpPr>
        <p:spPr>
          <a:xfrm>
            <a:off x="457200" y="4923692"/>
            <a:ext cx="6638619" cy="369332"/>
          </a:xfrm>
          <a:prstGeom prst="rect">
            <a:avLst/>
          </a:prstGeom>
          <a:noFill/>
        </p:spPr>
        <p:txBody>
          <a:bodyPr wrap="none" rtlCol="0">
            <a:spAutoFit/>
          </a:bodyPr>
          <a:lstStyle/>
          <a:p>
            <a:r>
              <a:rPr lang="en-US" dirty="0" smtClean="0">
                <a:solidFill>
                  <a:srgbClr val="D4D2D0"/>
                </a:solidFill>
              </a:rPr>
              <a:t>Strength:  Potentially large production cross sections</a:t>
            </a:r>
            <a:r>
              <a:rPr lang="en-US" dirty="0">
                <a:solidFill>
                  <a:srgbClr val="D4D2D0"/>
                </a:solidFill>
              </a:rPr>
              <a:t> </a:t>
            </a:r>
            <a:r>
              <a:rPr lang="en-US" dirty="0" smtClean="0">
                <a:solidFill>
                  <a:srgbClr val="D4D2D0"/>
                </a:solidFill>
              </a:rPr>
              <a:t>and rates</a:t>
            </a:r>
            <a:endParaRPr lang="en-US" dirty="0">
              <a:solidFill>
                <a:srgbClr val="D4D2D0"/>
              </a:solidFill>
            </a:endParaRPr>
          </a:p>
        </p:txBody>
      </p:sp>
      <p:sp>
        <p:nvSpPr>
          <p:cNvPr id="14" name="TextBox 13"/>
          <p:cNvSpPr txBox="1"/>
          <p:nvPr/>
        </p:nvSpPr>
        <p:spPr>
          <a:xfrm>
            <a:off x="453296" y="5310547"/>
            <a:ext cx="8016627" cy="646331"/>
          </a:xfrm>
          <a:prstGeom prst="rect">
            <a:avLst/>
          </a:prstGeom>
          <a:noFill/>
        </p:spPr>
        <p:txBody>
          <a:bodyPr wrap="square" rtlCol="0">
            <a:spAutoFit/>
          </a:bodyPr>
          <a:lstStyle/>
          <a:p>
            <a:r>
              <a:rPr lang="en-US" dirty="0" smtClean="0">
                <a:solidFill>
                  <a:srgbClr val="D4D2D0"/>
                </a:solidFill>
              </a:rPr>
              <a:t>Weakness:  Not very model independent (what if there are no strongly interacting states!?)</a:t>
            </a:r>
            <a:endParaRPr lang="en-US" dirty="0">
              <a:solidFill>
                <a:srgbClr val="D4D2D0"/>
              </a:solidFill>
            </a:endParaRPr>
          </a:p>
        </p:txBody>
      </p:sp>
    </p:spTree>
    <p:extLst>
      <p:ext uri="{BB962C8B-B14F-4D97-AF65-F5344CB8AC3E}">
        <p14:creationId xmlns:p14="http://schemas.microsoft.com/office/powerpoint/2010/main" val="3776233858"/>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5" name="Picture 4" descr="AtlasSearches_susy_lhcc_dec1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81511" y="1101346"/>
            <a:ext cx="3048407" cy="403842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6" name="Picture 5" descr="CMS_SUSY_2011Limits_tanb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835" y="3594418"/>
            <a:ext cx="4129040" cy="296229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3" name="Content Placeholder 2"/>
          <p:cNvSpPr txBox="1">
            <a:spLocks/>
          </p:cNvSpPr>
          <p:nvPr/>
        </p:nvSpPr>
        <p:spPr>
          <a:xfrm>
            <a:off x="-20330" y="1129199"/>
            <a:ext cx="817069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2000" dirty="0" smtClean="0">
                <a:solidFill>
                  <a:schemeClr val="tx2"/>
                </a:solidFill>
              </a:rPr>
              <a:t>Numerous searches for </a:t>
            </a:r>
            <a:r>
              <a:rPr lang="en-US" sz="2000" dirty="0" err="1" smtClean="0">
                <a:solidFill>
                  <a:schemeClr val="tx2"/>
                </a:solidFill>
              </a:rPr>
              <a:t>supersymmetry</a:t>
            </a:r>
            <a:r>
              <a:rPr lang="en-US" sz="2000" dirty="0" smtClean="0">
                <a:solidFill>
                  <a:schemeClr val="tx2"/>
                </a:solidFill>
              </a:rPr>
              <a:t> are being carried out by the ATLAS and CMS collaborations</a:t>
            </a:r>
          </a:p>
          <a:p>
            <a:r>
              <a:rPr lang="en-US" sz="2000" dirty="0" smtClean="0">
                <a:solidFill>
                  <a:schemeClr val="tx2"/>
                </a:solidFill>
              </a:rPr>
              <a:t>For typical patterns of </a:t>
            </a:r>
            <a:r>
              <a:rPr lang="en-US" sz="2000" dirty="0" err="1" smtClean="0">
                <a:solidFill>
                  <a:schemeClr val="tx2"/>
                </a:solidFill>
              </a:rPr>
              <a:t>superpartner</a:t>
            </a:r>
            <a:r>
              <a:rPr lang="en-US" sz="2000" dirty="0" smtClean="0">
                <a:solidFill>
                  <a:schemeClr val="tx2"/>
                </a:solidFill>
              </a:rPr>
              <a:t> 							masses, these results constrain 							    </a:t>
            </a:r>
            <a:r>
              <a:rPr lang="en-US" sz="2000" dirty="0" err="1" smtClean="0">
                <a:solidFill>
                  <a:schemeClr val="tx2"/>
                </a:solidFill>
              </a:rPr>
              <a:t>squarks</a:t>
            </a:r>
            <a:r>
              <a:rPr lang="en-US" sz="2000" dirty="0" smtClean="0">
                <a:solidFill>
                  <a:schemeClr val="tx2"/>
                </a:solidFill>
              </a:rPr>
              <a:t> and </a:t>
            </a:r>
            <a:r>
              <a:rPr lang="en-US" sz="2000" dirty="0" err="1" smtClean="0">
                <a:solidFill>
                  <a:schemeClr val="tx2"/>
                </a:solidFill>
              </a:rPr>
              <a:t>gluinos</a:t>
            </a:r>
            <a:r>
              <a:rPr lang="en-US" sz="2000" dirty="0" smtClean="0">
                <a:solidFill>
                  <a:schemeClr val="tx2"/>
                </a:solidFill>
              </a:rPr>
              <a:t> to be lighter than 						~600-800 </a:t>
            </a:r>
            <a:r>
              <a:rPr lang="en-US" sz="2000" dirty="0" err="1" smtClean="0">
                <a:solidFill>
                  <a:schemeClr val="tx2"/>
                </a:solidFill>
              </a:rPr>
              <a:t>GeV</a:t>
            </a:r>
            <a:r>
              <a:rPr lang="en-US" sz="2000" dirty="0" smtClean="0">
                <a:solidFill>
                  <a:schemeClr val="tx2"/>
                </a:solidFill>
              </a:rPr>
              <a:t> (for comparison, the 							</a:t>
            </a:r>
            <a:r>
              <a:rPr lang="en-US" sz="2000" dirty="0" err="1" smtClean="0">
                <a:solidFill>
                  <a:schemeClr val="tx2"/>
                </a:solidFill>
              </a:rPr>
              <a:t>Tevatron</a:t>
            </a:r>
            <a:r>
              <a:rPr lang="en-US" sz="2000" dirty="0" smtClean="0">
                <a:solidFill>
                  <a:schemeClr val="tx2"/>
                </a:solidFill>
              </a:rPr>
              <a:t> probed up to ~450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Ultimately, the LHC will test									            models with </a:t>
            </a:r>
            <a:r>
              <a:rPr lang="en-US" sz="2000" dirty="0" err="1" smtClean="0">
                <a:solidFill>
                  <a:schemeClr val="tx2"/>
                </a:solidFill>
              </a:rPr>
              <a:t>squarks</a:t>
            </a:r>
            <a:r>
              <a:rPr lang="en-US" sz="2000" dirty="0" smtClean="0">
                <a:solidFill>
                  <a:schemeClr val="tx2"/>
                </a:solidFill>
              </a:rPr>
              <a:t>/</a:t>
            </a:r>
            <a:r>
              <a:rPr lang="en-US" sz="2000" dirty="0" err="1" smtClean="0">
                <a:solidFill>
                  <a:schemeClr val="tx2"/>
                </a:solidFill>
              </a:rPr>
              <a:t>gluinos</a:t>
            </a:r>
            <a:r>
              <a:rPr lang="en-US" sz="2000" dirty="0" smtClean="0">
                <a:solidFill>
                  <a:schemeClr val="tx2"/>
                </a:solidFill>
              </a:rPr>
              <a:t> 								              as heavy as several </a:t>
            </a:r>
            <a:r>
              <a:rPr lang="en-US" sz="2000" dirty="0" err="1" smtClean="0">
                <a:solidFill>
                  <a:schemeClr val="tx2"/>
                </a:solidFill>
              </a:rPr>
              <a:t>TeV</a:t>
            </a:r>
            <a:r>
              <a:rPr lang="en-US" sz="2000" dirty="0" smtClean="0">
                <a:solidFill>
                  <a:schemeClr val="tx2"/>
                </a:solidFill>
              </a:rPr>
              <a:t> </a:t>
            </a:r>
          </a:p>
          <a:p>
            <a:r>
              <a:rPr lang="en-US" sz="2000" dirty="0" smtClean="0">
                <a:solidFill>
                  <a:schemeClr val="tx2"/>
                </a:solidFill>
              </a:rPr>
              <a:t>Broadly speaking, models 							           capable of addressing the 								electroweak hierarch problem 							      (SUSY or otherwise) are likely 								       to fall within the reach of the 										LHC </a:t>
            </a: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1139738632"/>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Dark Matter at The LHC</a:t>
            </a:r>
            <a:endParaRPr lang="en-US" dirty="0">
              <a:solidFill>
                <a:schemeClr val="tx2"/>
              </a:solidFill>
            </a:endParaRPr>
          </a:p>
        </p:txBody>
      </p:sp>
      <p:sp>
        <p:nvSpPr>
          <p:cNvPr id="3" name="Content Placeholder 2"/>
          <p:cNvSpPr>
            <a:spLocks noGrp="1"/>
          </p:cNvSpPr>
          <p:nvPr>
            <p:ph idx="1"/>
          </p:nvPr>
        </p:nvSpPr>
        <p:spPr>
          <a:xfrm>
            <a:off x="14176" y="1543231"/>
            <a:ext cx="4672289" cy="5272197"/>
          </a:xfrm>
        </p:spPr>
        <p:txBody>
          <a:bodyPr>
            <a:normAutofit/>
          </a:bodyPr>
          <a:lstStyle/>
          <a:p>
            <a:r>
              <a:rPr lang="en-US" sz="2000" b="1" dirty="0" smtClean="0">
                <a:solidFill>
                  <a:schemeClr val="tx2"/>
                </a:solidFill>
              </a:rPr>
              <a:t>Strategy B (Direct Production): </a:t>
            </a:r>
            <a:r>
              <a:rPr lang="en-US" sz="2000" dirty="0" smtClean="0">
                <a:solidFill>
                  <a:schemeClr val="tx2"/>
                </a:solidFill>
              </a:rPr>
              <a:t>Produce the dark matter directly    (in association with a jet or photon), leading to more model independent constraints</a:t>
            </a:r>
          </a:p>
          <a:p>
            <a:r>
              <a:rPr lang="en-US" sz="2000" dirty="0" smtClean="0">
                <a:solidFill>
                  <a:schemeClr val="tx2"/>
                </a:solidFill>
              </a:rPr>
              <a:t>Test effective operators     </a:t>
            </a:r>
            <a:r>
              <a:rPr lang="en-US" sz="1800" dirty="0" smtClean="0">
                <a:solidFill>
                  <a:schemeClr val="tx2"/>
                </a:solidFill>
              </a:rPr>
              <a:t>(integrating out the details of other particles involved)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261820" y="1162808"/>
            <a:ext cx="8095698" cy="430887"/>
          </a:xfrm>
          <a:prstGeom prst="rect">
            <a:avLst/>
          </a:prstGeom>
          <a:noFill/>
        </p:spPr>
        <p:txBody>
          <a:bodyPr wrap="none" rtlCol="0">
            <a:spAutoFit/>
          </a:bodyPr>
          <a:lstStyle/>
          <a:p>
            <a:r>
              <a:rPr lang="en-US" sz="2200" b="1" dirty="0" smtClean="0">
                <a:solidFill>
                  <a:schemeClr val="tx2"/>
                </a:solidFill>
              </a:rPr>
              <a:t>Two strategies for dark matter hunting at Hadron Colliders:</a:t>
            </a:r>
            <a:endParaRPr lang="en-US" sz="2200" b="1" dirty="0">
              <a:solidFill>
                <a:schemeClr val="tx2"/>
              </a:solidFill>
            </a:endParaRPr>
          </a:p>
        </p:txBody>
      </p:sp>
      <p:sp>
        <p:nvSpPr>
          <p:cNvPr id="10" name="TextBox 9"/>
          <p:cNvSpPr txBox="1"/>
          <p:nvPr/>
        </p:nvSpPr>
        <p:spPr>
          <a:xfrm>
            <a:off x="457200" y="5051596"/>
            <a:ext cx="8546367" cy="369332"/>
          </a:xfrm>
          <a:prstGeom prst="rect">
            <a:avLst/>
          </a:prstGeom>
          <a:noFill/>
        </p:spPr>
        <p:txBody>
          <a:bodyPr wrap="none" rtlCol="0">
            <a:spAutoFit/>
          </a:bodyPr>
          <a:lstStyle/>
          <a:p>
            <a:r>
              <a:rPr lang="en-US" dirty="0" smtClean="0">
                <a:solidFill>
                  <a:srgbClr val="D4D2D0"/>
                </a:solidFill>
              </a:rPr>
              <a:t>Strength:  Constrains the mass/coupling of </a:t>
            </a:r>
            <a:r>
              <a:rPr lang="en-US" i="1" dirty="0" smtClean="0">
                <a:solidFill>
                  <a:srgbClr val="D4D2D0"/>
                </a:solidFill>
              </a:rPr>
              <a:t>any</a:t>
            </a:r>
            <a:r>
              <a:rPr lang="en-US" dirty="0" smtClean="0">
                <a:solidFill>
                  <a:srgbClr val="D4D2D0"/>
                </a:solidFill>
              </a:rPr>
              <a:t> WIMP – highly model independent</a:t>
            </a:r>
            <a:endParaRPr lang="en-US" dirty="0">
              <a:solidFill>
                <a:srgbClr val="D4D2D0"/>
              </a:solidFill>
            </a:endParaRPr>
          </a:p>
        </p:txBody>
      </p:sp>
      <p:sp>
        <p:nvSpPr>
          <p:cNvPr id="12" name="TextBox 11"/>
          <p:cNvSpPr txBox="1"/>
          <p:nvPr/>
        </p:nvSpPr>
        <p:spPr>
          <a:xfrm>
            <a:off x="453296" y="5438451"/>
            <a:ext cx="8016627" cy="646331"/>
          </a:xfrm>
          <a:prstGeom prst="rect">
            <a:avLst/>
          </a:prstGeom>
          <a:noFill/>
        </p:spPr>
        <p:txBody>
          <a:bodyPr wrap="square" rtlCol="0">
            <a:spAutoFit/>
          </a:bodyPr>
          <a:lstStyle/>
          <a:p>
            <a:r>
              <a:rPr lang="en-US" dirty="0" smtClean="0">
                <a:solidFill>
                  <a:schemeClr val="tx2"/>
                </a:solidFill>
              </a:rPr>
              <a:t>Weakness:  Modest rates, limited reach – LHC (14 </a:t>
            </a:r>
            <a:r>
              <a:rPr lang="en-US" dirty="0" err="1" smtClean="0">
                <a:solidFill>
                  <a:schemeClr val="tx2"/>
                </a:solidFill>
              </a:rPr>
              <a:t>TeV</a:t>
            </a:r>
            <a:r>
              <a:rPr lang="en-US" dirty="0" smtClean="0">
                <a:solidFill>
                  <a:schemeClr val="tx2"/>
                </a:solidFill>
              </a:rPr>
              <a:t>) is only sensitive to dark matter lighter than ~200 </a:t>
            </a:r>
            <a:r>
              <a:rPr lang="en-US" dirty="0" err="1" smtClean="0">
                <a:solidFill>
                  <a:schemeClr val="tx2"/>
                </a:solidFill>
              </a:rPr>
              <a:t>GeV</a:t>
            </a:r>
            <a:r>
              <a:rPr lang="en-US" dirty="0" smtClean="0">
                <a:solidFill>
                  <a:schemeClr val="tx2"/>
                </a:solidFill>
              </a:rPr>
              <a:t> </a:t>
            </a:r>
            <a:r>
              <a:rPr lang="en-US" sz="1700" dirty="0" smtClean="0">
                <a:solidFill>
                  <a:schemeClr val="tx2"/>
                </a:solidFill>
              </a:rPr>
              <a:t>(based on couplings needed for relic density) </a:t>
            </a:r>
            <a:endParaRPr lang="en-US" sz="1700" dirty="0">
              <a:solidFill>
                <a:schemeClr val="tx2"/>
              </a:solidFill>
            </a:endParaRPr>
          </a:p>
        </p:txBody>
      </p:sp>
      <p:pic>
        <p:nvPicPr>
          <p:cNvPr id="6" name="Picture 5"/>
          <p:cNvPicPr>
            <a:picLocks noChangeAspect="1"/>
          </p:cNvPicPr>
          <p:nvPr/>
        </p:nvPicPr>
        <p:blipFill>
          <a:blip r:embed="rId2"/>
          <a:stretch>
            <a:fillRect/>
          </a:stretch>
        </p:blipFill>
        <p:spPr>
          <a:xfrm>
            <a:off x="4749778" y="1768898"/>
            <a:ext cx="4217012" cy="2753613"/>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TextBox 7"/>
          <p:cNvSpPr txBox="1"/>
          <p:nvPr/>
        </p:nvSpPr>
        <p:spPr>
          <a:xfrm>
            <a:off x="2540129" y="3928656"/>
            <a:ext cx="2430482" cy="323165"/>
          </a:xfrm>
          <a:prstGeom prst="rect">
            <a:avLst/>
          </a:prstGeom>
          <a:noFill/>
        </p:spPr>
        <p:txBody>
          <a:bodyPr wrap="square" rtlCol="0">
            <a:spAutoFit/>
          </a:bodyPr>
          <a:lstStyle/>
          <a:p>
            <a:r>
              <a:rPr lang="en-US" sz="1500" dirty="0" smtClean="0"/>
              <a:t>Mediator mass/coupling</a:t>
            </a:r>
            <a:endParaRPr lang="en-US" sz="1500" dirty="0"/>
          </a:p>
        </p:txBody>
      </p:sp>
      <p:cxnSp>
        <p:nvCxnSpPr>
          <p:cNvPr id="13" name="Straight Arrow Connector 12"/>
          <p:cNvCxnSpPr>
            <a:endCxn id="6" idx="1"/>
          </p:cNvCxnSpPr>
          <p:nvPr/>
        </p:nvCxnSpPr>
        <p:spPr>
          <a:xfrm flipV="1">
            <a:off x="4038619" y="3145705"/>
            <a:ext cx="711159" cy="874304"/>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394980" y="6532441"/>
            <a:ext cx="4846775" cy="323165"/>
          </a:xfrm>
          <a:prstGeom prst="rect">
            <a:avLst/>
          </a:prstGeom>
          <a:noFill/>
        </p:spPr>
        <p:txBody>
          <a:bodyPr wrap="none" rtlCol="0">
            <a:spAutoFit/>
          </a:bodyPr>
          <a:lstStyle/>
          <a:p>
            <a:r>
              <a:rPr lang="en-US" sz="1500" dirty="0" err="1" smtClean="0"/>
              <a:t>Rajaraman</a:t>
            </a:r>
            <a:r>
              <a:rPr lang="en-US" sz="1500" dirty="0" smtClean="0"/>
              <a:t>, </a:t>
            </a:r>
            <a:r>
              <a:rPr lang="en-US" sz="1500" dirty="0" err="1" smtClean="0"/>
              <a:t>Shephard</a:t>
            </a:r>
            <a:r>
              <a:rPr lang="en-US" sz="1500" dirty="0" smtClean="0"/>
              <a:t>, </a:t>
            </a:r>
            <a:r>
              <a:rPr lang="en-US" sz="1500" dirty="0" err="1" smtClean="0"/>
              <a:t>Tait</a:t>
            </a:r>
            <a:r>
              <a:rPr lang="en-US" sz="1500" dirty="0" smtClean="0"/>
              <a:t>, </a:t>
            </a:r>
            <a:r>
              <a:rPr lang="en-US" sz="1500" dirty="0" err="1" smtClean="0"/>
              <a:t>Wijangco</a:t>
            </a:r>
            <a:r>
              <a:rPr lang="en-US" sz="1500" dirty="0" smtClean="0"/>
              <a:t>, arXiv:1108.1196 </a:t>
            </a:r>
            <a:endParaRPr lang="en-US" sz="1500" dirty="0"/>
          </a:p>
        </p:txBody>
      </p:sp>
      <p:sp>
        <p:nvSpPr>
          <p:cNvPr id="16" name="TextBox 15"/>
          <p:cNvSpPr txBox="1"/>
          <p:nvPr/>
        </p:nvSpPr>
        <p:spPr>
          <a:xfrm>
            <a:off x="4778734" y="4549930"/>
            <a:ext cx="4165123" cy="338554"/>
          </a:xfrm>
          <a:prstGeom prst="rect">
            <a:avLst/>
          </a:prstGeom>
          <a:noFill/>
        </p:spPr>
        <p:txBody>
          <a:bodyPr wrap="none" rtlCol="0">
            <a:spAutoFit/>
          </a:bodyPr>
          <a:lstStyle/>
          <a:p>
            <a:r>
              <a:rPr lang="en-US" sz="1600" dirty="0" smtClean="0"/>
              <a:t>Scalar interactions, coupled to down-quarks</a:t>
            </a:r>
            <a:endParaRPr lang="en-US" sz="1600" dirty="0"/>
          </a:p>
        </p:txBody>
      </p:sp>
    </p:spTree>
    <p:extLst>
      <p:ext uri="{BB962C8B-B14F-4D97-AF65-F5344CB8AC3E}">
        <p14:creationId xmlns:p14="http://schemas.microsoft.com/office/powerpoint/2010/main" val="41728657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2" name="Rectangle 4"/>
          <p:cNvSpPr>
            <a:spLocks noGrp="1" noChangeArrowheads="1"/>
          </p:cNvSpPr>
          <p:nvPr>
            <p:ph type="subTitle" idx="1"/>
          </p:nvPr>
        </p:nvSpPr>
        <p:spPr>
          <a:xfrm>
            <a:off x="381000" y="533400"/>
            <a:ext cx="5715000" cy="5257800"/>
          </a:xfrm>
        </p:spPr>
        <p:txBody>
          <a:bodyPr/>
          <a:lstStyle/>
          <a:p>
            <a:pPr eaLnBrk="1" hangingPunct="1">
              <a:defRPr/>
            </a:pPr>
            <a:endParaRPr lang="en-US" smtClean="0">
              <a:latin typeface="Century Gothic" charset="0"/>
              <a:cs typeface="+mn-cs"/>
            </a:endParaRPr>
          </a:p>
          <a:p>
            <a:pPr algn="l" eaLnBrk="1" hangingPunct="1">
              <a:buClr>
                <a:schemeClr val="tx1"/>
              </a:buCl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p:txBody>
      </p:sp>
      <p:sp>
        <p:nvSpPr>
          <p:cNvPr id="102404" name="Text Box 5"/>
          <p:cNvSpPr txBox="1">
            <a:spLocks noChangeArrowheads="1"/>
          </p:cNvSpPr>
          <p:nvPr/>
        </p:nvSpPr>
        <p:spPr bwMode="auto">
          <a:xfrm>
            <a:off x="212725" y="6248400"/>
            <a:ext cx="32924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02405" name="Line 6"/>
          <p:cNvSpPr>
            <a:spLocks noChangeShapeType="1"/>
          </p:cNvSpPr>
          <p:nvPr/>
        </p:nvSpPr>
        <p:spPr bwMode="auto">
          <a:xfrm>
            <a:off x="1905000" y="3048000"/>
            <a:ext cx="533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6" name="Line 7"/>
          <p:cNvSpPr>
            <a:spLocks noChangeShapeType="1"/>
          </p:cNvSpPr>
          <p:nvPr/>
        </p:nvSpPr>
        <p:spPr bwMode="auto">
          <a:xfrm flipV="1">
            <a:off x="1905000" y="3505200"/>
            <a:ext cx="533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7" name="Line 8"/>
          <p:cNvSpPr>
            <a:spLocks noChangeShapeType="1"/>
          </p:cNvSpPr>
          <p:nvPr/>
        </p:nvSpPr>
        <p:spPr bwMode="auto">
          <a:xfrm flipH="1">
            <a:off x="3048000" y="3048000"/>
            <a:ext cx="5080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8" name="Line 9"/>
          <p:cNvSpPr>
            <a:spLocks noChangeShapeType="1"/>
          </p:cNvSpPr>
          <p:nvPr/>
        </p:nvSpPr>
        <p:spPr bwMode="auto">
          <a:xfrm>
            <a:off x="3048000" y="3505200"/>
            <a:ext cx="508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09" name="Text Box 10"/>
          <p:cNvSpPr txBox="1">
            <a:spLocks noChangeArrowheads="1"/>
          </p:cNvSpPr>
          <p:nvPr/>
        </p:nvSpPr>
        <p:spPr bwMode="auto">
          <a:xfrm>
            <a:off x="1676400" y="2803525"/>
            <a:ext cx="3667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endParaRPr lang="en-US" i="0"/>
          </a:p>
        </p:txBody>
      </p:sp>
      <p:sp>
        <p:nvSpPr>
          <p:cNvPr id="102410" name="Text Box 11"/>
          <p:cNvSpPr txBox="1">
            <a:spLocks noChangeArrowheads="1"/>
          </p:cNvSpPr>
          <p:nvPr/>
        </p:nvSpPr>
        <p:spPr bwMode="auto">
          <a:xfrm>
            <a:off x="3479800" y="28035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2411" name="Text Box 12"/>
          <p:cNvSpPr txBox="1">
            <a:spLocks noChangeArrowheads="1"/>
          </p:cNvSpPr>
          <p:nvPr/>
        </p:nvSpPr>
        <p:spPr bwMode="auto">
          <a:xfrm>
            <a:off x="3479800" y="38703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2412" name="Line 13"/>
          <p:cNvSpPr>
            <a:spLocks noChangeShapeType="1"/>
          </p:cNvSpPr>
          <p:nvPr/>
        </p:nvSpPr>
        <p:spPr bwMode="auto">
          <a:xfrm>
            <a:off x="3556000" y="38862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3" name="Line 14"/>
          <p:cNvSpPr>
            <a:spLocks noChangeShapeType="1"/>
          </p:cNvSpPr>
          <p:nvPr/>
        </p:nvSpPr>
        <p:spPr bwMode="auto">
          <a:xfrm>
            <a:off x="6223000" y="27432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4" name="Line 15"/>
          <p:cNvSpPr>
            <a:spLocks noChangeShapeType="1"/>
          </p:cNvSpPr>
          <p:nvPr/>
        </p:nvSpPr>
        <p:spPr bwMode="auto">
          <a:xfrm flipV="1">
            <a:off x="6223000" y="3733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5" name="Line 16"/>
          <p:cNvSpPr>
            <a:spLocks noChangeShapeType="1"/>
          </p:cNvSpPr>
          <p:nvPr/>
        </p:nvSpPr>
        <p:spPr bwMode="auto">
          <a:xfrm flipH="1">
            <a:off x="6608763" y="2743200"/>
            <a:ext cx="401637"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6" name="Line 17"/>
          <p:cNvSpPr>
            <a:spLocks noChangeShapeType="1"/>
          </p:cNvSpPr>
          <p:nvPr/>
        </p:nvSpPr>
        <p:spPr bwMode="auto">
          <a:xfrm>
            <a:off x="6608763" y="3733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7" name="Text Box 18"/>
          <p:cNvSpPr txBox="1">
            <a:spLocks noChangeArrowheads="1"/>
          </p:cNvSpPr>
          <p:nvPr/>
        </p:nvSpPr>
        <p:spPr bwMode="auto">
          <a:xfrm>
            <a:off x="5983288" y="2514600"/>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2418" name="Text Box 19"/>
          <p:cNvSpPr txBox="1">
            <a:spLocks noChangeArrowheads="1"/>
          </p:cNvSpPr>
          <p:nvPr/>
        </p:nvSpPr>
        <p:spPr bwMode="auto">
          <a:xfrm>
            <a:off x="5867400" y="3946525"/>
            <a:ext cx="431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2419" name="Text Box 20"/>
          <p:cNvSpPr txBox="1">
            <a:spLocks noChangeArrowheads="1"/>
          </p:cNvSpPr>
          <p:nvPr/>
        </p:nvSpPr>
        <p:spPr bwMode="auto">
          <a:xfrm>
            <a:off x="6913563" y="2514600"/>
            <a:ext cx="315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2420" name="Text Box 21"/>
          <p:cNvSpPr txBox="1">
            <a:spLocks noChangeArrowheads="1"/>
          </p:cNvSpPr>
          <p:nvPr/>
        </p:nvSpPr>
        <p:spPr bwMode="auto">
          <a:xfrm>
            <a:off x="6989763" y="3946525"/>
            <a:ext cx="3254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2421" name="Line 22"/>
          <p:cNvSpPr>
            <a:spLocks noChangeShapeType="1"/>
          </p:cNvSpPr>
          <p:nvPr/>
        </p:nvSpPr>
        <p:spPr bwMode="auto">
          <a:xfrm>
            <a:off x="4038600" y="3505200"/>
            <a:ext cx="1600200" cy="0"/>
          </a:xfrm>
          <a:prstGeom prst="line">
            <a:avLst/>
          </a:prstGeom>
          <a:noFill/>
          <a:ln w="57150" cmpd="thickThin">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422" name="Text Box 23"/>
          <p:cNvSpPr txBox="1">
            <a:spLocks noChangeArrowheads="1"/>
          </p:cNvSpPr>
          <p:nvPr/>
        </p:nvSpPr>
        <p:spPr bwMode="auto">
          <a:xfrm>
            <a:off x="1600200" y="3886200"/>
            <a:ext cx="38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i="0">
                <a:sym typeface="Symbol" charset="0"/>
              </a:rPr>
              <a:t></a:t>
            </a:r>
          </a:p>
        </p:txBody>
      </p:sp>
      <p:sp>
        <p:nvSpPr>
          <p:cNvPr id="102423" name="Line 24"/>
          <p:cNvSpPr>
            <a:spLocks noChangeShapeType="1"/>
          </p:cNvSpPr>
          <p:nvPr/>
        </p:nvSpPr>
        <p:spPr bwMode="auto">
          <a:xfrm>
            <a:off x="1676400" y="39624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4" name="Line 25"/>
          <p:cNvSpPr>
            <a:spLocks noChangeShapeType="1"/>
          </p:cNvSpPr>
          <p:nvPr/>
        </p:nvSpPr>
        <p:spPr bwMode="auto">
          <a:xfrm>
            <a:off x="2413000" y="3505200"/>
            <a:ext cx="63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5" name="Text Box 26"/>
          <p:cNvSpPr txBox="1">
            <a:spLocks noChangeArrowheads="1"/>
          </p:cNvSpPr>
          <p:nvPr/>
        </p:nvSpPr>
        <p:spPr bwMode="auto">
          <a:xfrm>
            <a:off x="2574925" y="3067050"/>
            <a:ext cx="3397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Z</a:t>
            </a:r>
            <a:endParaRPr lang="en-US" i="0"/>
          </a:p>
        </p:txBody>
      </p:sp>
      <p:sp>
        <p:nvSpPr>
          <p:cNvPr id="102426" name="Line 27"/>
          <p:cNvSpPr>
            <a:spLocks noChangeShapeType="1"/>
          </p:cNvSpPr>
          <p:nvPr/>
        </p:nvSpPr>
        <p:spPr bwMode="auto">
          <a:xfrm>
            <a:off x="6629400" y="31242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27" name="Text Box 28"/>
          <p:cNvSpPr txBox="1">
            <a:spLocks noChangeArrowheads="1"/>
          </p:cNvSpPr>
          <p:nvPr/>
        </p:nvSpPr>
        <p:spPr bwMode="auto">
          <a:xfrm>
            <a:off x="6342063" y="3219450"/>
            <a:ext cx="3397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Z</a:t>
            </a:r>
            <a:endParaRPr lang="en-US" i="0"/>
          </a:p>
        </p:txBody>
      </p:sp>
      <p:sp>
        <p:nvSpPr>
          <p:cNvPr id="102428" name="Text Box 29"/>
          <p:cNvSpPr txBox="1">
            <a:spLocks noChangeArrowheads="1"/>
          </p:cNvSpPr>
          <p:nvPr/>
        </p:nvSpPr>
        <p:spPr bwMode="auto">
          <a:xfrm>
            <a:off x="925513" y="1365333"/>
            <a:ext cx="73152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tx2"/>
              </a:buClr>
              <a:buFont typeface="Wingdings" charset="0"/>
              <a:buChar char="§"/>
            </a:pPr>
            <a:r>
              <a:rPr lang="en-US" sz="2000" i="0" dirty="0">
                <a:latin typeface="Century Gothic" charset="0"/>
              </a:rPr>
              <a:t>Case Example:  Dirac Fermion or Scalar WIMP with vector-like interactions (such as a heavy 4th generation neutrino, or a </a:t>
            </a:r>
            <a:r>
              <a:rPr lang="en-US" sz="2000" i="0" dirty="0" err="1">
                <a:latin typeface="Century Gothic" charset="0"/>
              </a:rPr>
              <a:t>sneutrino</a:t>
            </a:r>
            <a:r>
              <a:rPr lang="en-US" sz="2000" i="0" dirty="0">
                <a:latin typeface="Century Gothic" charset="0"/>
              </a:rPr>
              <a:t>)</a:t>
            </a:r>
          </a:p>
        </p:txBody>
      </p:sp>
      <p:sp>
        <p:nvSpPr>
          <p:cNvPr id="30" name="Rectangle 3"/>
          <p:cNvSpPr txBox="1">
            <a:spLocks noChangeArrowheads="1"/>
          </p:cNvSpPr>
          <p:nvPr/>
        </p:nvSpPr>
        <p:spPr>
          <a:xfrm>
            <a:off x="1532064" y="228600"/>
            <a:ext cx="5773766" cy="762000"/>
          </a:xfrm>
          <a:prstGeom prst="rect">
            <a:avLst/>
          </a:prstGeom>
        </p:spPr>
        <p:txBody>
          <a:bodyPr vert="horz" lIns="45720" rIns="45720" anchor="t">
            <a:no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ctr">
              <a:defRPr/>
            </a:pPr>
            <a:r>
              <a:rPr lang="en-US" sz="3200" dirty="0" smtClean="0">
                <a:latin typeface="Century Gothic" charset="0"/>
              </a:rPr>
              <a:t>WIMP Annihilation and Elastic Scattering</a:t>
            </a:r>
            <a:endParaRPr lang="en-US" sz="3200" dirty="0" smtClean="0"/>
          </a:p>
        </p:txBody>
      </p:sp>
    </p:spTree>
    <p:extLst>
      <p:ext uri="{BB962C8B-B14F-4D97-AF65-F5344CB8AC3E}">
        <p14:creationId xmlns:p14="http://schemas.microsoft.com/office/powerpoint/2010/main" val="59664214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152471"/>
            <a:ext cx="4672289" cy="5272197"/>
          </a:xfrm>
        </p:spPr>
        <p:txBody>
          <a:bodyPr>
            <a:normAutofit/>
          </a:bodyPr>
          <a:lstStyle/>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spTree>
    <p:extLst>
      <p:ext uri="{BB962C8B-B14F-4D97-AF65-F5344CB8AC3E}">
        <p14:creationId xmlns:p14="http://schemas.microsoft.com/office/powerpoint/2010/main" val="170714228"/>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1) Direct Detection:</a:t>
            </a:r>
          </a:p>
          <a:p>
            <a:r>
              <a:rPr lang="en-US" sz="2000" dirty="0" smtClean="0">
                <a:solidFill>
                  <a:schemeClr val="tx2"/>
                </a:solidFill>
              </a:rPr>
              <a:t>Ruled out Z-mediated interactions more than a decade ago</a:t>
            </a:r>
          </a:p>
          <a:p>
            <a:r>
              <a:rPr lang="en-US" sz="2000" dirty="0" smtClean="0">
                <a:solidFill>
                  <a:schemeClr val="tx2"/>
                </a:solidFill>
              </a:rPr>
              <a:t>Are currently at roughly the sensitivity needed to test </a:t>
            </a:r>
            <a:r>
              <a:rPr lang="en-US" sz="2000" dirty="0">
                <a:solidFill>
                  <a:schemeClr val="tx2"/>
                </a:solidFill>
              </a:rPr>
              <a:t>H</a:t>
            </a:r>
            <a:r>
              <a:rPr lang="en-US" sz="2000" dirty="0" smtClean="0">
                <a:solidFill>
                  <a:schemeClr val="tx2"/>
                </a:solidFill>
              </a:rPr>
              <a:t>iggs-mediated scattering</a:t>
            </a:r>
          </a:p>
          <a:p>
            <a:r>
              <a:rPr lang="en-US" sz="2000" dirty="0" smtClean="0">
                <a:solidFill>
                  <a:schemeClr val="tx2"/>
                </a:solidFill>
              </a:rPr>
              <a:t>5-10 years from now, only very fine tuned and/or baroque models will remain beyond the reach of direct detection experiments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686465" y="876166"/>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17" name="Picture 16" descr="lim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035" y="1601211"/>
            <a:ext cx="3949700" cy="32162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 name="Donut 17"/>
          <p:cNvSpPr/>
          <p:nvPr/>
        </p:nvSpPr>
        <p:spPr>
          <a:xfrm rot="1667870">
            <a:off x="4883369" y="156528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4686465" y="876166"/>
            <a:ext cx="4858168" cy="646331"/>
          </a:xfrm>
          <a:prstGeom prst="rect">
            <a:avLst/>
          </a:prstGeom>
          <a:noFill/>
        </p:spPr>
        <p:txBody>
          <a:bodyPr wrap="square" rtlCol="0">
            <a:spAutoFit/>
          </a:bodyPr>
          <a:lstStyle/>
          <a:p>
            <a:r>
              <a:rPr lang="en-US" dirty="0" smtClean="0"/>
              <a:t>Z-mediated scattering 				  	         			</a:t>
            </a:r>
            <a:r>
              <a:rPr lang="en-US" sz="1700" dirty="0" smtClean="0"/>
              <a:t>(</a:t>
            </a:r>
            <a:r>
              <a:rPr lang="en-US" sz="1700" dirty="0" err="1" smtClean="0"/>
              <a:t>sneutrinos</a:t>
            </a:r>
            <a:r>
              <a:rPr lang="en-US" sz="1700" dirty="0" smtClean="0"/>
              <a:t>, heavy neutrinos)</a:t>
            </a:r>
            <a:endParaRPr lang="en-US" sz="1700" dirty="0"/>
          </a:p>
        </p:txBody>
      </p:sp>
      <p:cxnSp>
        <p:nvCxnSpPr>
          <p:cNvPr id="21" name="Straight Arrow Connector 20"/>
          <p:cNvCxnSpPr/>
          <p:nvPr/>
        </p:nvCxnSpPr>
        <p:spPr>
          <a:xfrm flipH="1">
            <a:off x="5572548" y="1240392"/>
            <a:ext cx="452893" cy="6497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Donut 21"/>
          <p:cNvSpPr/>
          <p:nvPr/>
        </p:nvSpPr>
        <p:spPr>
          <a:xfrm rot="1667870">
            <a:off x="7726862" y="3149045"/>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Arrow Connector 22"/>
          <p:cNvCxnSpPr/>
          <p:nvPr/>
        </p:nvCxnSpPr>
        <p:spPr>
          <a:xfrm flipV="1">
            <a:off x="7196270" y="3598467"/>
            <a:ext cx="1138906" cy="15724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35084" y="5141206"/>
            <a:ext cx="4858168" cy="646331"/>
          </a:xfrm>
          <a:prstGeom prst="rect">
            <a:avLst/>
          </a:prstGeom>
          <a:noFill/>
        </p:spPr>
        <p:txBody>
          <a:bodyPr wrap="square" rtlCol="0">
            <a:spAutoFit/>
          </a:bodyPr>
          <a:lstStyle/>
          <a:p>
            <a:r>
              <a:rPr lang="en-US" dirty="0" smtClean="0"/>
              <a:t>Higgs-mediated scattering                            </a:t>
            </a:r>
            <a:r>
              <a:rPr lang="en-US" sz="1700" dirty="0" smtClean="0"/>
              <a:t>(A-funnel, focus point </a:t>
            </a:r>
            <a:r>
              <a:rPr lang="en-US" sz="1700" dirty="0" err="1"/>
              <a:t>n</a:t>
            </a:r>
            <a:r>
              <a:rPr lang="en-US" sz="1700" dirty="0" err="1" smtClean="0"/>
              <a:t>eutralinos</a:t>
            </a:r>
            <a:r>
              <a:rPr lang="en-US" sz="1700" dirty="0" smtClean="0"/>
              <a:t>)</a:t>
            </a:r>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492443" cy="338554"/>
          </a:xfrm>
          <a:prstGeom prst="rect">
            <a:avLst/>
          </a:prstGeom>
          <a:noFill/>
        </p:spPr>
        <p:txBody>
          <a:bodyPr wrap="none" rtlCol="0">
            <a:spAutoFit/>
          </a:bodyPr>
          <a:lstStyle/>
          <a:p>
            <a:r>
              <a:rPr lang="en-US" sz="1600" dirty="0" smtClean="0"/>
              <a:t>SM</a:t>
            </a:r>
            <a:endParaRPr lang="en-US" sz="1600" dirty="0"/>
          </a:p>
        </p:txBody>
      </p:sp>
      <p:sp>
        <p:nvSpPr>
          <p:cNvPr id="41" name="TextBox 40"/>
          <p:cNvSpPr txBox="1"/>
          <p:nvPr/>
        </p:nvSpPr>
        <p:spPr>
          <a:xfrm>
            <a:off x="8395621" y="5830230"/>
            <a:ext cx="503764" cy="338554"/>
          </a:xfrm>
          <a:prstGeom prst="rect">
            <a:avLst/>
          </a:prstGeom>
          <a:noFill/>
        </p:spPr>
        <p:txBody>
          <a:bodyPr wrap="none" rtlCol="0">
            <a:spAutoFit/>
          </a:bodyPr>
          <a:lstStyle/>
          <a:p>
            <a:r>
              <a:rPr lang="en-US" sz="1600" dirty="0" smtClean="0"/>
              <a:t>DM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930973"/>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a:solidFill>
                  <a:schemeClr val="tx2"/>
                </a:solidFill>
              </a:rPr>
              <a:t>2</a:t>
            </a:r>
            <a:r>
              <a:rPr lang="en-US" sz="2000" b="1" dirty="0" smtClean="0">
                <a:solidFill>
                  <a:schemeClr val="tx2"/>
                </a:solidFill>
              </a:rPr>
              <a:t>) Indirect Detection:</a:t>
            </a:r>
          </a:p>
          <a:p>
            <a:r>
              <a:rPr lang="en-US" sz="2000" dirty="0">
                <a:solidFill>
                  <a:schemeClr val="tx2"/>
                </a:solidFill>
              </a:rPr>
              <a:t>G</a:t>
            </a:r>
            <a:r>
              <a:rPr lang="en-US" sz="2000" dirty="0" smtClean="0">
                <a:solidFill>
                  <a:schemeClr val="tx2"/>
                </a:solidFill>
              </a:rPr>
              <a:t>amma ray constraints are beginning to test the naïve thermal estimate for low mass WIMPs      (up to ~30 </a:t>
            </a:r>
            <a:r>
              <a:rPr lang="en-US" sz="2000" dirty="0" err="1" smtClean="0">
                <a:solidFill>
                  <a:schemeClr val="tx2"/>
                </a:solidFill>
              </a:rPr>
              <a:t>GeV</a:t>
            </a:r>
            <a:r>
              <a:rPr lang="en-US" sz="2000" dirty="0" smtClean="0">
                <a:solidFill>
                  <a:schemeClr val="tx2"/>
                </a:solidFill>
              </a:rPr>
              <a:t>)</a:t>
            </a:r>
          </a:p>
          <a:p>
            <a:r>
              <a:rPr lang="en-US" sz="2000" dirty="0" smtClean="0">
                <a:solidFill>
                  <a:schemeClr val="tx2"/>
                </a:solidFill>
              </a:rPr>
              <a:t>Several indirect experiments, including Fermi and AMS-02, will ultimately be sensitive to dark matter with masses up to several hundred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Heavier WIMPs, and WIMPs with suppressed annihilation cross sections </a:t>
            </a:r>
            <a:r>
              <a:rPr lang="en-US" sz="1800" dirty="0" smtClean="0">
                <a:solidFill>
                  <a:schemeClr val="tx2"/>
                </a:solidFill>
              </a:rPr>
              <a:t>(at low velocity) </a:t>
            </a:r>
            <a:r>
              <a:rPr lang="en-US" sz="2000" dirty="0" smtClean="0">
                <a:solidFill>
                  <a:schemeClr val="tx2"/>
                </a:solidFill>
              </a:rPr>
              <a:t>will remain beyond reach of current and planned experiments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40" name="TextBox 39"/>
          <p:cNvSpPr txBox="1"/>
          <p:nvPr/>
        </p:nvSpPr>
        <p:spPr>
          <a:xfrm>
            <a:off x="7113498" y="6519925"/>
            <a:ext cx="503764" cy="338554"/>
          </a:xfrm>
          <a:prstGeom prst="rect">
            <a:avLst/>
          </a:prstGeom>
          <a:noFill/>
        </p:spPr>
        <p:txBody>
          <a:bodyPr wrap="none" rtlCol="0">
            <a:spAutoFit/>
          </a:bodyPr>
          <a:lstStyle/>
          <a:p>
            <a:r>
              <a:rPr lang="en-US" sz="1600" dirty="0" smtClean="0"/>
              <a:t>DM</a:t>
            </a:r>
            <a:endParaRPr lang="en-US" sz="1600" dirty="0"/>
          </a:p>
        </p:txBody>
      </p:sp>
      <p:sp>
        <p:nvSpPr>
          <p:cNvPr id="41" name="TextBox 40"/>
          <p:cNvSpPr txBox="1"/>
          <p:nvPr/>
        </p:nvSpPr>
        <p:spPr>
          <a:xfrm>
            <a:off x="8395621" y="5830230"/>
            <a:ext cx="492443" cy="338554"/>
          </a:xfrm>
          <a:prstGeom prst="rect">
            <a:avLst/>
          </a:prstGeom>
          <a:noFill/>
        </p:spPr>
        <p:txBody>
          <a:bodyPr wrap="none" rtlCol="0">
            <a:spAutoFit/>
          </a:bodyPr>
          <a:lstStyle/>
          <a:p>
            <a:r>
              <a:rPr lang="en-US" sz="1600" dirty="0" smtClean="0"/>
              <a:t>SM</a:t>
            </a:r>
            <a:endParaRPr lang="en-US" sz="1600" dirty="0"/>
          </a:p>
        </p:txBody>
      </p:sp>
      <p:sp>
        <p:nvSpPr>
          <p:cNvPr id="42" name="TextBox 41"/>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3" name="Straight Arrow Connector 42"/>
          <p:cNvCxnSpPr/>
          <p:nvPr/>
        </p:nvCxnSpPr>
        <p:spPr>
          <a:xfrm>
            <a:off x="6488794"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882752" y="5480542"/>
            <a:ext cx="3936394" cy="338554"/>
          </a:xfrm>
          <a:prstGeom prst="rect">
            <a:avLst/>
          </a:prstGeom>
          <a:noFill/>
        </p:spPr>
        <p:txBody>
          <a:bodyPr wrap="none" rtlCol="0">
            <a:spAutoFit/>
          </a:bodyPr>
          <a:lstStyle/>
          <a:p>
            <a:r>
              <a:rPr lang="en-US" sz="1600" dirty="0" smtClean="0"/>
              <a:t>At Freeze-Out                   At Low </a:t>
            </a:r>
            <a:r>
              <a:rPr lang="en-US" sz="1600" dirty="0"/>
              <a:t>V</a:t>
            </a:r>
            <a:r>
              <a:rPr lang="en-US" sz="1600" dirty="0" smtClean="0"/>
              <a:t>elocity</a:t>
            </a:r>
            <a:endParaRPr lang="en-US" sz="1600" dirty="0"/>
          </a:p>
        </p:txBody>
      </p:sp>
      <p:pic>
        <p:nvPicPr>
          <p:cNvPr id="44" name="Picture 43"/>
          <p:cNvPicPr>
            <a:picLocks noChangeAspect="1" noChangeArrowheads="1"/>
          </p:cNvPicPr>
          <p:nvPr/>
        </p:nvPicPr>
        <p:blipFill rotWithShape="1">
          <a:blip r:embed="rId2">
            <a:extLst>
              <a:ext uri="{28A0092B-C50C-407E-A947-70E740481C1C}">
                <a14:useLocalDpi xmlns:a14="http://schemas.microsoft.com/office/drawing/2010/main" val="0"/>
              </a:ext>
            </a:extLst>
          </a:blip>
          <a:srcRect t="7090" b="9765"/>
          <a:stretch/>
        </p:blipFill>
        <p:spPr bwMode="auto">
          <a:xfrm>
            <a:off x="6300241" y="801073"/>
            <a:ext cx="2369959" cy="2637696"/>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45" name="Picture 44" descr="AMS"/>
          <p:cNvPicPr>
            <a:picLocks noChangeAspect="1" noChangeArrowheads="1"/>
          </p:cNvPicPr>
          <p:nvPr/>
        </p:nvPicPr>
        <p:blipFill>
          <a:blip r:embed="rId3">
            <a:extLst>
              <a:ext uri="{28A0092B-C50C-407E-A947-70E740481C1C}">
                <a14:useLocalDpi xmlns:a14="http://schemas.microsoft.com/office/drawing/2010/main" val="0"/>
              </a:ext>
            </a:extLst>
          </a:blip>
          <a:srcRect l="16676" t="17445" r="17291" b="6854"/>
          <a:stretch>
            <a:fillRect/>
          </a:stretch>
        </p:blipFill>
        <p:spPr bwMode="auto">
          <a:xfrm>
            <a:off x="4882752" y="3079031"/>
            <a:ext cx="3087957" cy="1991196"/>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006570"/>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pPr marL="36576" indent="0">
              <a:buNone/>
            </a:pPr>
            <a:r>
              <a:rPr lang="en-US" sz="2000" b="1" dirty="0" smtClean="0">
                <a:solidFill>
                  <a:schemeClr val="tx2"/>
                </a:solidFill>
              </a:rPr>
              <a:t>3) The LHC:</a:t>
            </a:r>
          </a:p>
          <a:p>
            <a:r>
              <a:rPr lang="en-US" sz="2000" dirty="0" smtClean="0">
                <a:solidFill>
                  <a:schemeClr val="tx2"/>
                </a:solidFill>
              </a:rPr>
              <a:t>The LHC will be sensitive to strongly coupled particles up to several </a:t>
            </a:r>
            <a:r>
              <a:rPr lang="en-US" sz="2000" dirty="0" err="1" smtClean="0">
                <a:solidFill>
                  <a:schemeClr val="tx2"/>
                </a:solidFill>
              </a:rPr>
              <a:t>TeV</a:t>
            </a:r>
            <a:r>
              <a:rPr lang="en-US" sz="2000" dirty="0" smtClean="0">
                <a:solidFill>
                  <a:schemeClr val="tx2"/>
                </a:solidFill>
              </a:rPr>
              <a:t>, but to isolated WIMPs only up to hundreds of </a:t>
            </a:r>
            <a:r>
              <a:rPr lang="en-US" sz="2000" dirty="0" err="1" smtClean="0">
                <a:solidFill>
                  <a:schemeClr val="tx2"/>
                </a:solidFill>
              </a:rPr>
              <a:t>GeV</a:t>
            </a:r>
            <a:endParaRPr lang="en-US" sz="2000" dirty="0" smtClean="0">
              <a:solidFill>
                <a:schemeClr val="tx2"/>
              </a:solidFill>
            </a:endParaRPr>
          </a:p>
          <a:p>
            <a:r>
              <a:rPr lang="en-US" sz="2000" dirty="0" smtClean="0">
                <a:solidFill>
                  <a:schemeClr val="tx2"/>
                </a:solidFill>
              </a:rPr>
              <a:t>Worst case scenario: Isolated WIMPs interacting through light and very weakly coupled particles </a:t>
            </a:r>
          </a:p>
          <a:p>
            <a:r>
              <a:rPr lang="en-US" sz="2000" dirty="0" smtClean="0">
                <a:solidFill>
                  <a:schemeClr val="tx2"/>
                </a:solidFill>
              </a:rPr>
              <a:t>The prospects for discovering dark matter at the LHC depend very strongly on the rest of the broader particle physics framework, and less on the properties of the WIMP itself</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cxnSp>
        <p:nvCxnSpPr>
          <p:cNvPr id="25" name="Straight Connector 24"/>
          <p:cNvCxnSpPr/>
          <p:nvPr/>
        </p:nvCxnSpPr>
        <p:spPr>
          <a:xfrm>
            <a:off x="5167925" y="5951362"/>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167925" y="6404659"/>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29" idx="5"/>
          </p:cNvCxnSpPr>
          <p:nvPr/>
        </p:nvCxnSpPr>
        <p:spPr>
          <a:xfrm>
            <a:off x="5795488" y="6410474"/>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5824795" y="5970900"/>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Donut 28"/>
          <p:cNvSpPr/>
          <p:nvPr/>
        </p:nvSpPr>
        <p:spPr>
          <a:xfrm>
            <a:off x="5421924" y="6068593"/>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4737670" y="5726675"/>
            <a:ext cx="503764" cy="338554"/>
          </a:xfrm>
          <a:prstGeom prst="rect">
            <a:avLst/>
          </a:prstGeom>
          <a:noFill/>
        </p:spPr>
        <p:txBody>
          <a:bodyPr wrap="none" rtlCol="0">
            <a:spAutoFit/>
          </a:bodyPr>
          <a:lstStyle/>
          <a:p>
            <a:r>
              <a:rPr lang="en-US" sz="1600" dirty="0" smtClean="0"/>
              <a:t>DM</a:t>
            </a:r>
            <a:endParaRPr lang="en-US" sz="1600" dirty="0"/>
          </a:p>
        </p:txBody>
      </p:sp>
      <p:sp>
        <p:nvSpPr>
          <p:cNvPr id="31" name="TextBox 30"/>
          <p:cNvSpPr txBox="1"/>
          <p:nvPr/>
        </p:nvSpPr>
        <p:spPr>
          <a:xfrm>
            <a:off x="4743535" y="6426139"/>
            <a:ext cx="503764" cy="338554"/>
          </a:xfrm>
          <a:prstGeom prst="rect">
            <a:avLst/>
          </a:prstGeom>
          <a:noFill/>
        </p:spPr>
        <p:txBody>
          <a:bodyPr wrap="none" rtlCol="0">
            <a:spAutoFit/>
          </a:bodyPr>
          <a:lstStyle/>
          <a:p>
            <a:r>
              <a:rPr lang="en-US" sz="1600" dirty="0" smtClean="0"/>
              <a:t>DM</a:t>
            </a:r>
            <a:endParaRPr lang="en-US" sz="1600" dirty="0"/>
          </a:p>
        </p:txBody>
      </p:sp>
      <p:sp>
        <p:nvSpPr>
          <p:cNvPr id="32" name="TextBox 31"/>
          <p:cNvSpPr txBox="1"/>
          <p:nvPr/>
        </p:nvSpPr>
        <p:spPr>
          <a:xfrm>
            <a:off x="6025658" y="5736444"/>
            <a:ext cx="492443" cy="338554"/>
          </a:xfrm>
          <a:prstGeom prst="rect">
            <a:avLst/>
          </a:prstGeom>
          <a:noFill/>
        </p:spPr>
        <p:txBody>
          <a:bodyPr wrap="none" rtlCol="0">
            <a:spAutoFit/>
          </a:bodyPr>
          <a:lstStyle/>
          <a:p>
            <a:r>
              <a:rPr lang="en-US" sz="1600" dirty="0" smtClean="0"/>
              <a:t>SM</a:t>
            </a:r>
            <a:endParaRPr lang="en-US" sz="1600" dirty="0"/>
          </a:p>
        </p:txBody>
      </p:sp>
      <p:sp>
        <p:nvSpPr>
          <p:cNvPr id="33" name="TextBox 32"/>
          <p:cNvSpPr txBox="1"/>
          <p:nvPr/>
        </p:nvSpPr>
        <p:spPr>
          <a:xfrm>
            <a:off x="6011985" y="6445677"/>
            <a:ext cx="492443" cy="338554"/>
          </a:xfrm>
          <a:prstGeom prst="rect">
            <a:avLst/>
          </a:prstGeom>
          <a:noFill/>
        </p:spPr>
        <p:txBody>
          <a:bodyPr wrap="none" rtlCol="0">
            <a:spAutoFit/>
          </a:bodyPr>
          <a:lstStyle/>
          <a:p>
            <a:r>
              <a:rPr lang="en-US" sz="1600" dirty="0" smtClean="0"/>
              <a:t>SM</a:t>
            </a:r>
            <a:endParaRPr lang="en-US" sz="1600" dirty="0"/>
          </a:p>
        </p:txBody>
      </p:sp>
      <p:cxnSp>
        <p:nvCxnSpPr>
          <p:cNvPr id="34" name="Straight Connector 33"/>
          <p:cNvCxnSpPr/>
          <p:nvPr/>
        </p:nvCxnSpPr>
        <p:spPr>
          <a:xfrm>
            <a:off x="7537888" y="5957227"/>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537888" y="6410524"/>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8" idx="5"/>
          </p:cNvCxnSpPr>
          <p:nvPr/>
        </p:nvCxnSpPr>
        <p:spPr>
          <a:xfrm>
            <a:off x="8165451" y="6416339"/>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8194758" y="5976765"/>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8" name="Donut 37"/>
          <p:cNvSpPr/>
          <p:nvPr/>
        </p:nvSpPr>
        <p:spPr>
          <a:xfrm>
            <a:off x="7791887" y="6074458"/>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7107633" y="5732540"/>
            <a:ext cx="492443" cy="338554"/>
          </a:xfrm>
          <a:prstGeom prst="rect">
            <a:avLst/>
          </a:prstGeom>
          <a:noFill/>
        </p:spPr>
        <p:txBody>
          <a:bodyPr wrap="none" rtlCol="0">
            <a:spAutoFit/>
          </a:bodyPr>
          <a:lstStyle/>
          <a:p>
            <a:r>
              <a:rPr lang="en-US" sz="1600" dirty="0" smtClean="0"/>
              <a:t>SM</a:t>
            </a:r>
            <a:endParaRPr lang="en-US" sz="1600" dirty="0"/>
          </a:p>
        </p:txBody>
      </p:sp>
      <p:sp>
        <p:nvSpPr>
          <p:cNvPr id="40" name="TextBox 39"/>
          <p:cNvSpPr txBox="1"/>
          <p:nvPr/>
        </p:nvSpPr>
        <p:spPr>
          <a:xfrm>
            <a:off x="7113498" y="6432004"/>
            <a:ext cx="492443" cy="338554"/>
          </a:xfrm>
          <a:prstGeom prst="rect">
            <a:avLst/>
          </a:prstGeom>
          <a:noFill/>
        </p:spPr>
        <p:txBody>
          <a:bodyPr wrap="none" rtlCol="0">
            <a:spAutoFit/>
          </a:bodyPr>
          <a:lstStyle/>
          <a:p>
            <a:r>
              <a:rPr lang="en-US" sz="1600" dirty="0"/>
              <a:t>S</a:t>
            </a:r>
            <a:r>
              <a:rPr lang="en-US" sz="1600" dirty="0" smtClean="0"/>
              <a:t>M</a:t>
            </a:r>
            <a:endParaRPr lang="en-US" sz="1600" dirty="0"/>
          </a:p>
        </p:txBody>
      </p:sp>
      <p:sp>
        <p:nvSpPr>
          <p:cNvPr id="41" name="TextBox 40"/>
          <p:cNvSpPr txBox="1"/>
          <p:nvPr/>
        </p:nvSpPr>
        <p:spPr>
          <a:xfrm>
            <a:off x="8395621" y="5742309"/>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sp>
        <p:nvSpPr>
          <p:cNvPr id="42" name="TextBox 41"/>
          <p:cNvSpPr txBox="1"/>
          <p:nvPr/>
        </p:nvSpPr>
        <p:spPr>
          <a:xfrm>
            <a:off x="8381948" y="6451542"/>
            <a:ext cx="503764" cy="338554"/>
          </a:xfrm>
          <a:prstGeom prst="rect">
            <a:avLst/>
          </a:prstGeom>
          <a:noFill/>
        </p:spPr>
        <p:txBody>
          <a:bodyPr wrap="none" rtlCol="0">
            <a:spAutoFit/>
          </a:bodyPr>
          <a:lstStyle/>
          <a:p>
            <a:r>
              <a:rPr lang="en-US" sz="1600" dirty="0"/>
              <a:t>D</a:t>
            </a:r>
            <a:r>
              <a:rPr lang="en-US" sz="1600" dirty="0" smtClean="0"/>
              <a:t>M</a:t>
            </a:r>
            <a:endParaRPr lang="en-US" sz="1600" dirty="0"/>
          </a:p>
        </p:txBody>
      </p:sp>
      <p:cxnSp>
        <p:nvCxnSpPr>
          <p:cNvPr id="43" name="Straight Arrow Connector 42"/>
          <p:cNvCxnSpPr/>
          <p:nvPr/>
        </p:nvCxnSpPr>
        <p:spPr>
          <a:xfrm>
            <a:off x="6488794" y="6224902"/>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47"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455" y="1527923"/>
            <a:ext cx="3156221" cy="1695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8" name="Picture 11" descr="CMS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986" y="3432251"/>
            <a:ext cx="2812935" cy="186916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49" name="Text Box 12"/>
          <p:cNvSpPr txBox="1">
            <a:spLocks noChangeArrowheads="1"/>
          </p:cNvSpPr>
          <p:nvPr/>
        </p:nvSpPr>
        <p:spPr bwMode="auto">
          <a:xfrm>
            <a:off x="4902185" y="1484933"/>
            <a:ext cx="853319"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ATLAS</a:t>
            </a:r>
          </a:p>
        </p:txBody>
      </p:sp>
      <p:sp>
        <p:nvSpPr>
          <p:cNvPr id="50" name="Text Box 13"/>
          <p:cNvSpPr txBox="1">
            <a:spLocks noChangeArrowheads="1"/>
          </p:cNvSpPr>
          <p:nvPr/>
        </p:nvSpPr>
        <p:spPr bwMode="auto">
          <a:xfrm>
            <a:off x="7996723" y="3378221"/>
            <a:ext cx="64062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solidFill>
                  <a:srgbClr val="000000"/>
                </a:solidFill>
              </a:rPr>
              <a:t>CMS</a:t>
            </a:r>
          </a:p>
        </p:txBody>
      </p:sp>
    </p:spTree>
    <p:extLst>
      <p:ext uri="{BB962C8B-B14F-4D97-AF65-F5344CB8AC3E}">
        <p14:creationId xmlns:p14="http://schemas.microsoft.com/office/powerpoint/2010/main" val="2688353418"/>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The Status:</a:t>
            </a:r>
            <a:endParaRPr lang="en-US" dirty="0">
              <a:solidFill>
                <a:schemeClr val="tx2"/>
              </a:solidFill>
            </a:endParaRPr>
          </a:p>
        </p:txBody>
      </p:sp>
      <p:sp>
        <p:nvSpPr>
          <p:cNvPr id="3" name="Content Placeholder 2"/>
          <p:cNvSpPr>
            <a:spLocks noGrp="1"/>
          </p:cNvSpPr>
          <p:nvPr>
            <p:ph idx="1"/>
          </p:nvPr>
        </p:nvSpPr>
        <p:spPr>
          <a:xfrm>
            <a:off x="14176" y="1211085"/>
            <a:ext cx="4672289" cy="5272197"/>
          </a:xfrm>
        </p:spPr>
        <p:txBody>
          <a:bodyPr>
            <a:normAutofit/>
          </a:bodyPr>
          <a:lstStyle/>
          <a:p>
            <a:r>
              <a:rPr lang="en-US" sz="2000" dirty="0" smtClean="0">
                <a:solidFill>
                  <a:schemeClr val="tx2"/>
                </a:solidFill>
              </a:rPr>
              <a:t>All three of these search strategies are poised to tell us very interesting things about dark matter very soon</a:t>
            </a:r>
          </a:p>
          <a:p>
            <a:r>
              <a:rPr lang="en-US" sz="2000" dirty="0" smtClean="0">
                <a:solidFill>
                  <a:schemeClr val="tx2"/>
                </a:solidFill>
              </a:rPr>
              <a:t>For the first time, we should expect positive detections of WIMPs in the near future, and in multiple search techniques</a:t>
            </a:r>
          </a:p>
          <a:p>
            <a:r>
              <a:rPr lang="en-US" sz="2000" dirty="0" smtClean="0">
                <a:solidFill>
                  <a:schemeClr val="tx2"/>
                </a:solidFill>
              </a:rPr>
              <a:t>If no WIMPs are observed in the next several years, the entire paradigm of WIMP dark matter will be challenged, lending favor to </a:t>
            </a:r>
            <a:r>
              <a:rPr lang="en-US" sz="2000" dirty="0" err="1" smtClean="0">
                <a:solidFill>
                  <a:schemeClr val="tx2"/>
                </a:solidFill>
              </a:rPr>
              <a:t>axions</a:t>
            </a:r>
            <a:r>
              <a:rPr lang="en-US" sz="2000" dirty="0" smtClean="0">
                <a:solidFill>
                  <a:schemeClr val="tx2"/>
                </a:solidFill>
              </a:rPr>
              <a:t> and other classes of non-WIMP dark matter candidates</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19" name="TextBox 18"/>
          <p:cNvSpPr txBox="1"/>
          <p:nvPr/>
        </p:nvSpPr>
        <p:spPr>
          <a:xfrm>
            <a:off x="4342193" y="6703462"/>
            <a:ext cx="4858168" cy="353943"/>
          </a:xfrm>
          <a:prstGeom prst="rect">
            <a:avLst/>
          </a:prstGeom>
          <a:noFill/>
        </p:spPr>
        <p:txBody>
          <a:bodyPr wrap="square" rtlCol="0">
            <a:spAutoFit/>
          </a:bodyPr>
          <a:lstStyle/>
          <a:p>
            <a:endParaRPr lang="en-US" sz="1700" dirty="0"/>
          </a:p>
        </p:txBody>
      </p:sp>
      <p:pic>
        <p:nvPicPr>
          <p:cNvPr id="44"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5829" y="1084385"/>
            <a:ext cx="2555874" cy="137333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45" name="Picture 44"/>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206633" y="2784982"/>
            <a:ext cx="1709475" cy="190424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51" name="Picture 50"/>
          <p:cNvPicPr>
            <a:picLocks noChangeAspect="1"/>
          </p:cNvPicPr>
          <p:nvPr/>
        </p:nvPicPr>
        <p:blipFill>
          <a:blip r:embed="rId4"/>
          <a:stretch>
            <a:fillRect/>
          </a:stretch>
        </p:blipFill>
        <p:spPr>
          <a:xfrm>
            <a:off x="4815405" y="2754931"/>
            <a:ext cx="1861124" cy="182687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178394614"/>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487629"/>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Direct Detection Experiments: </a:t>
            </a:r>
          </a:p>
          <a:p>
            <a:pPr marL="36576" indent="0">
              <a:buNone/>
            </a:pPr>
            <a:r>
              <a:rPr lang="en-US" sz="2000" dirty="0" smtClean="0">
                <a:solidFill>
                  <a:schemeClr val="tx2"/>
                </a:solidFill>
              </a:rPr>
              <a:t>Measure the rate and energy spectrum of 			           recoil events, ideally using multiple targets</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Mass (modulo uncertainties in velocity distribution)</a:t>
            </a: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rPr>
              <a:t>(Spin-independent/dependent scattering cross section                                    with protons/neutrons) x (local density)</a:t>
            </a:r>
          </a:p>
          <a:p>
            <a:pPr marL="36576" indent="0">
              <a:buNone/>
            </a:pP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053662"/>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800" dirty="0">
              <a:solidFill>
                <a:schemeClr val="tx2"/>
              </a:solidFill>
            </a:endParaRPr>
          </a:p>
          <a:p>
            <a:pPr marL="36576" indent="0">
              <a:buNone/>
            </a:pPr>
            <a:r>
              <a:rPr lang="en-US" sz="2000" b="1" dirty="0" smtClean="0">
                <a:solidFill>
                  <a:schemeClr val="tx2"/>
                </a:solidFill>
              </a:rPr>
              <a:t>Indirect Detection Experiments: </a:t>
            </a:r>
          </a:p>
          <a:p>
            <a:pPr marL="36576" indent="0">
              <a:buNone/>
            </a:pPr>
            <a:r>
              <a:rPr lang="en-US" sz="2000" dirty="0" smtClean="0">
                <a:solidFill>
                  <a:schemeClr val="tx2"/>
                </a:solidFill>
              </a:rPr>
              <a:t>Measure the flux and spectrum of a variety of types			      of annihilation products, from a variety of regions 			           </a:t>
            </a: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Dominant annihilation </a:t>
            </a:r>
            <a:r>
              <a:rPr lang="en-US" sz="1800" dirty="0">
                <a:solidFill>
                  <a:schemeClr val="tx2"/>
                </a:solidFill>
                <a:sym typeface="Wingdings"/>
              </a:rPr>
              <a:t>c</a:t>
            </a:r>
            <a:r>
              <a:rPr lang="en-US" sz="1800" dirty="0" smtClean="0">
                <a:solidFill>
                  <a:schemeClr val="tx2"/>
                </a:solidFill>
                <a:sym typeface="Wingdings"/>
              </a:rPr>
              <a:t>hannels (in low velocity limit)</a:t>
            </a:r>
            <a:r>
              <a:rPr lang="en-US" sz="1800" dirty="0" smtClean="0">
                <a:solidFill>
                  <a:schemeClr val="tx2"/>
                </a:solidFill>
              </a:rPr>
              <a:t> </a:t>
            </a:r>
          </a:p>
          <a:p>
            <a:pPr marL="36576" indent="0">
              <a:buNone/>
            </a:pPr>
            <a:r>
              <a:rPr lang="en-US" sz="1400" dirty="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r>
              <a:rPr lang="en-US" sz="1400" dirty="0" smtClean="0">
                <a:solidFill>
                  <a:schemeClr val="tx2"/>
                </a:solidFill>
                <a:latin typeface="Wingdings"/>
                <a:ea typeface="Wingdings"/>
                <a:cs typeface="Wingdings"/>
                <a:sym typeface="Wingdings"/>
              </a:rPr>
              <a:t></a:t>
            </a:r>
            <a:r>
              <a:rPr lang="en-US" sz="1800" dirty="0" smtClean="0">
                <a:solidFill>
                  <a:schemeClr val="tx2"/>
                </a:solidFill>
                <a:sym typeface="Wingdings"/>
              </a:rPr>
              <a:t>(Low velocity a</a:t>
            </a:r>
            <a:r>
              <a:rPr lang="en-US" sz="1800" dirty="0" smtClean="0">
                <a:solidFill>
                  <a:schemeClr val="tx2"/>
                </a:solidFill>
              </a:rPr>
              <a:t>nnihilation cross section) x 				   (fraction of dark matter)</a:t>
            </a:r>
            <a:r>
              <a:rPr lang="en-US" sz="1800" baseline="30000" dirty="0" smtClean="0">
                <a:solidFill>
                  <a:schemeClr val="tx2"/>
                </a:solidFill>
              </a:rPr>
              <a:t>2</a:t>
            </a:r>
            <a:r>
              <a:rPr lang="en-US" sz="1800" dirty="0">
                <a:solidFill>
                  <a:schemeClr val="tx2"/>
                </a:solidFill>
              </a:rPr>
              <a:t>,</a:t>
            </a:r>
            <a:r>
              <a:rPr lang="en-US" sz="1800" dirty="0" smtClean="0">
                <a:solidFill>
                  <a:schemeClr val="tx2"/>
                </a:solidFill>
              </a:rPr>
              <a:t> modulo 				           uncertainties in the dark matter distribution)</a:t>
            </a:r>
          </a:p>
          <a:p>
            <a:pPr marL="36576" indent="0">
              <a:buNone/>
            </a:pPr>
            <a:endParaRPr lang="en-US" sz="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 			                        of the dark matter? </a:t>
            </a:r>
          </a:p>
          <a:p>
            <a:pPr marL="36576" indent="0">
              <a:buNone/>
            </a:pPr>
            <a:r>
              <a:rPr lang="en-US" sz="1800" dirty="0" smtClean="0">
                <a:solidFill>
                  <a:schemeClr val="tx2"/>
                </a:solidFill>
              </a:rPr>
              <a:t>      (although σv~3x10</a:t>
            </a:r>
            <a:r>
              <a:rPr lang="en-US" sz="1800" baseline="30000" dirty="0" smtClean="0">
                <a:solidFill>
                  <a:schemeClr val="tx2"/>
                </a:solidFill>
              </a:rPr>
              <a:t>-26 </a:t>
            </a:r>
            <a:r>
              <a:rPr lang="en-US" sz="1800" dirty="0" smtClean="0">
                <a:solidFill>
                  <a:schemeClr val="tx2"/>
                </a:solidFill>
              </a:rPr>
              <a:t>cm</a:t>
            </a:r>
            <a:r>
              <a:rPr lang="en-US" sz="1800" baseline="30000" dirty="0" smtClean="0">
                <a:solidFill>
                  <a:schemeClr val="tx2"/>
                </a:solidFill>
              </a:rPr>
              <a:t>3</a:t>
            </a:r>
            <a:r>
              <a:rPr lang="en-US" sz="1800" dirty="0" smtClean="0">
                <a:solidFill>
                  <a:schemeClr val="tx2"/>
                </a:solidFill>
              </a:rPr>
              <a:t>/s would be suggestive)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52566"/>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436210" cy="5950276"/>
          </a:xfrm>
        </p:spPr>
        <p:txBody>
          <a:bodyPr>
            <a:normAutofit/>
          </a:bodyPr>
          <a:lstStyle/>
          <a:p>
            <a:pPr marL="36576" indent="0">
              <a:buNone/>
            </a:pPr>
            <a:r>
              <a:rPr lang="en-US" sz="2000" dirty="0" smtClean="0">
                <a:solidFill>
                  <a:schemeClr val="tx2"/>
                </a:solidFill>
              </a:rPr>
              <a:t>Various dark matter search strategies offer different advantages and disadvantages, and are potentially able to measure different quantities</a:t>
            </a:r>
          </a:p>
          <a:p>
            <a:pPr marL="36576" indent="0">
              <a:buNone/>
            </a:pPr>
            <a:endParaRPr lang="en-US" sz="1200" dirty="0">
              <a:solidFill>
                <a:schemeClr val="tx2"/>
              </a:solidFill>
            </a:endParaRPr>
          </a:p>
          <a:p>
            <a:pPr marL="36576" indent="0">
              <a:buNone/>
            </a:pPr>
            <a:r>
              <a:rPr lang="en-US" sz="2000" b="1" dirty="0" smtClean="0">
                <a:solidFill>
                  <a:schemeClr val="tx2"/>
                </a:solidFill>
              </a:rPr>
              <a:t>The Large Hadron Collider: </a:t>
            </a:r>
          </a:p>
          <a:p>
            <a:pPr marL="36576" indent="0">
              <a:buNone/>
            </a:pPr>
            <a:r>
              <a:rPr lang="en-US" sz="2000" dirty="0" smtClean="0">
                <a:solidFill>
                  <a:schemeClr val="tx2"/>
                </a:solidFill>
              </a:rPr>
              <a:t>Measure distributions of events with missing energy</a:t>
            </a:r>
          </a:p>
          <a:p>
            <a:pPr marL="36576" indent="0">
              <a:buNone/>
            </a:pPr>
            <a:r>
              <a:rPr lang="en-US" sz="1400" dirty="0" smtClean="0">
                <a:solidFill>
                  <a:schemeClr val="tx2"/>
                </a:solidFill>
                <a:latin typeface="Wingdings"/>
                <a:ea typeface="Wingdings"/>
                <a:cs typeface="Wingdings"/>
                <a:sym typeface="Wingdings"/>
              </a:rPr>
              <a:t></a:t>
            </a:r>
            <a:r>
              <a:rPr lang="en-US" sz="1800" dirty="0">
                <a:solidFill>
                  <a:schemeClr val="tx2"/>
                </a:solidFill>
              </a:rPr>
              <a:t>Mass </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2000" dirty="0" smtClean="0">
                <a:solidFill>
                  <a:schemeClr val="tx2"/>
                </a:solidFill>
                <a:latin typeface="Zapf Dingbats"/>
                <a:ea typeface="Zapf Dingbats"/>
                <a:cs typeface="Zapf Dingbats"/>
                <a:sym typeface="Zapf Dingbats"/>
              </a:rPr>
              <a:t>★</a:t>
            </a:r>
            <a:r>
              <a:rPr lang="en-US" sz="2000" dirty="0" smtClean="0">
                <a:solidFill>
                  <a:schemeClr val="tx2"/>
                </a:solidFill>
              </a:rPr>
              <a:t>Discover other particles which may 				    inform us as to the interactions and 				      other properties of the WIMP</a:t>
            </a:r>
            <a:endParaRPr lang="en-US" sz="2000" dirty="0">
              <a:solidFill>
                <a:schemeClr val="tx2"/>
              </a:solidFill>
            </a:endParaRPr>
          </a:p>
          <a:p>
            <a:pPr marL="36576" indent="0">
              <a:buNone/>
            </a:pPr>
            <a:r>
              <a:rPr lang="en-US" sz="1600" dirty="0" smtClean="0">
                <a:solidFill>
                  <a:schemeClr val="tx2"/>
                </a:solidFill>
              </a:rPr>
              <a:t> </a:t>
            </a:r>
            <a:endParaRPr lang="en-US" sz="1800" dirty="0">
              <a:solidFill>
                <a:schemeClr val="tx2"/>
              </a:solidFill>
            </a:endParaRPr>
          </a:p>
          <a:p>
            <a:pPr marL="36576" indent="0">
              <a:buNone/>
            </a:pPr>
            <a:r>
              <a:rPr lang="en-US" sz="2000" dirty="0" smtClean="0">
                <a:solidFill>
                  <a:schemeClr val="tx2"/>
                </a:solidFill>
              </a:rPr>
              <a:t>Unanswered questions:</a:t>
            </a:r>
          </a:p>
          <a:p>
            <a:r>
              <a:rPr lang="en-US" sz="2000" dirty="0" smtClean="0">
                <a:solidFill>
                  <a:schemeClr val="tx2"/>
                </a:solidFill>
              </a:rPr>
              <a:t>Does this particle make up 					      most/all/some of the dark matter? 			                          </a:t>
            </a:r>
            <a:r>
              <a:rPr lang="en-US" sz="1800" dirty="0" smtClean="0">
                <a:solidFill>
                  <a:schemeClr val="tx2"/>
                </a:solidFill>
              </a:rPr>
              <a:t>(Is it even stable!?)</a:t>
            </a:r>
          </a:p>
          <a:p>
            <a:r>
              <a:rPr lang="en-US" sz="2000" dirty="0" smtClean="0">
                <a:solidFill>
                  <a:schemeClr val="tx2"/>
                </a:solidFill>
              </a:rPr>
              <a:t>What is it?</a:t>
            </a:r>
          </a:p>
          <a:p>
            <a:pPr marL="36576" indent="0">
              <a:buNone/>
            </a:pPr>
            <a:endParaRPr lang="en-US" sz="1800" dirty="0" smtClean="0">
              <a:solidFill>
                <a:schemeClr val="tx2"/>
              </a:solidFill>
            </a:endParaRPr>
          </a:p>
          <a:p>
            <a:pPr marL="36576" indent="0">
              <a:buNone/>
            </a:pPr>
            <a:endParaRPr lang="en-US" sz="2000" dirty="0" smtClean="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5"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43" y="2071080"/>
            <a:ext cx="2428544" cy="130492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6" name="Picture 15"/>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332382" y="4045183"/>
            <a:ext cx="1613033" cy="1796819"/>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20" name="Picture 19"/>
          <p:cNvPicPr>
            <a:picLocks noChangeAspect="1"/>
          </p:cNvPicPr>
          <p:nvPr/>
        </p:nvPicPr>
        <p:blipFill>
          <a:blip r:embed="rId4"/>
          <a:stretch>
            <a:fillRect/>
          </a:stretch>
        </p:blipFill>
        <p:spPr>
          <a:xfrm>
            <a:off x="4844712" y="4015132"/>
            <a:ext cx="1771553" cy="17389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21" name="Straight Arrow Connector 20"/>
          <p:cNvCxnSpPr/>
          <p:nvPr/>
        </p:nvCxnSpPr>
        <p:spPr>
          <a:xfrm flipH="1">
            <a:off x="6381810" y="3477828"/>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151081" y="3477828"/>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6667072" y="4466468"/>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2784724"/>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Putting This All Together</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000" dirty="0" smtClean="0">
                <a:solidFill>
                  <a:schemeClr val="tx2"/>
                </a:solidFill>
              </a:rPr>
              <a:t>None of these experiments are going to solve the mystery of dark matter’s identity alone</a:t>
            </a:r>
          </a:p>
          <a:p>
            <a:r>
              <a:rPr lang="en-US" sz="2000" dirty="0" smtClean="0">
                <a:solidFill>
                  <a:schemeClr val="tx2"/>
                </a:solidFill>
              </a:rPr>
              <a:t>Only with information from multiple (all three?)                                  search strategies, will it be possible to </a:t>
            </a:r>
            <a:r>
              <a:rPr lang="en-US" sz="2000" dirty="0">
                <a:solidFill>
                  <a:schemeClr val="tx2"/>
                </a:solidFill>
              </a:rPr>
              <a:t>	</a:t>
            </a:r>
            <a:r>
              <a:rPr lang="en-US" sz="2000" dirty="0" smtClean="0">
                <a:solidFill>
                  <a:schemeClr val="tx2"/>
                </a:solidFill>
              </a:rPr>
              <a:t>		     determine the particle nature of dark matter</a:t>
            </a:r>
          </a:p>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847" y="2061304"/>
            <a:ext cx="2192207" cy="1177931"/>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88687" y="3908418"/>
            <a:ext cx="1499004" cy="1669798"/>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219993" y="3878366"/>
            <a:ext cx="1552576" cy="152400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6" name="Straight Arrow Connector 5"/>
          <p:cNvCxnSpPr/>
          <p:nvPr/>
        </p:nvCxnSpPr>
        <p:spPr>
          <a:xfrm flipH="1">
            <a:off x="6518576" y="3341062"/>
            <a:ext cx="329662" cy="429846"/>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307385" y="3341062"/>
            <a:ext cx="449385" cy="49822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6823376" y="4329702"/>
            <a:ext cx="616466" cy="193438"/>
          </a:xfrm>
          <a:prstGeom prst="straightConnector1">
            <a:avLst/>
          </a:prstGeom>
          <a:ln>
            <a:solidFill>
              <a:schemeClr val="tx2"/>
            </a:solidFill>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9359546"/>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Summary</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100" dirty="0" smtClean="0">
                <a:solidFill>
                  <a:schemeClr val="tx2"/>
                </a:solidFill>
              </a:rPr>
              <a:t>Weakly interacting massive particles provide a natural class of candidates for dark matter, with a simple and compelling explanation for the observed dark matter abundance</a:t>
            </a:r>
          </a:p>
          <a:p>
            <a:r>
              <a:rPr lang="en-US" sz="2100" dirty="0" smtClean="0">
                <a:solidFill>
                  <a:schemeClr val="tx2"/>
                </a:solidFill>
              </a:rPr>
              <a:t>Searches for dark matter a the LHC, as well  		               as direct and indirect astrophysical searches, 	                            are each approaching the sensitivity expected 			     to be required to detect dark matter 			            non-gravitationally</a:t>
            </a:r>
          </a:p>
          <a:p>
            <a:r>
              <a:rPr lang="en-US" sz="2100" dirty="0" smtClean="0">
                <a:solidFill>
                  <a:schemeClr val="tx2"/>
                </a:solidFill>
              </a:rPr>
              <a:t>A number of reported signals can be 				    interpreted as possible detections of 			</a:t>
            </a:r>
            <a:r>
              <a:rPr lang="en-US" sz="2100" dirty="0">
                <a:solidFill>
                  <a:schemeClr val="tx2"/>
                </a:solidFill>
              </a:rPr>
              <a:t> </a:t>
            </a:r>
            <a:r>
              <a:rPr lang="en-US" sz="2100" dirty="0" smtClean="0">
                <a:solidFill>
                  <a:schemeClr val="tx2"/>
                </a:solidFill>
              </a:rPr>
              <a:t>            dark matter 							        (DAMA, </a:t>
            </a:r>
            <a:r>
              <a:rPr lang="en-US" sz="2100" dirty="0" err="1" smtClean="0">
                <a:solidFill>
                  <a:schemeClr val="tx2"/>
                </a:solidFill>
              </a:rPr>
              <a:t>CoGeNT</a:t>
            </a:r>
            <a:r>
              <a:rPr lang="en-US" sz="2100" dirty="0" smtClean="0">
                <a:solidFill>
                  <a:schemeClr val="tx2"/>
                </a:solidFill>
              </a:rPr>
              <a:t>, CRESST… 				          Fermi, Haze…)</a:t>
            </a:r>
          </a:p>
          <a:p>
            <a:pPr marL="36576" indent="0">
              <a:buNone/>
            </a:pPr>
            <a:endParaRPr lang="en-US" sz="21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949" y="2100386"/>
            <a:ext cx="2337644" cy="12560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02315" y="3536447"/>
            <a:ext cx="1604914" cy="1787775"/>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470769" y="3536447"/>
            <a:ext cx="1665287" cy="163463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4" descr="AMS"/>
          <p:cNvPicPr>
            <a:picLocks noChangeAspect="1" noChangeArrowheads="1"/>
          </p:cNvPicPr>
          <p:nvPr/>
        </p:nvPicPr>
        <p:blipFill>
          <a:blip r:embed="rId5">
            <a:extLst>
              <a:ext uri="{28A0092B-C50C-407E-A947-70E740481C1C}">
                <a14:useLocalDpi xmlns:a14="http://schemas.microsoft.com/office/drawing/2010/main" val="0"/>
              </a:ext>
            </a:extLst>
          </a:blip>
          <a:srcRect l="16676" t="17445" r="17291" b="6854"/>
          <a:stretch>
            <a:fillRect/>
          </a:stretch>
        </p:blipFill>
        <p:spPr bwMode="auto">
          <a:xfrm>
            <a:off x="5731690" y="5444044"/>
            <a:ext cx="1975250" cy="127369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0505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40" name="Rectangle 4"/>
          <p:cNvSpPr>
            <a:spLocks noGrp="1" noChangeArrowheads="1"/>
          </p:cNvSpPr>
          <p:nvPr>
            <p:ph type="subTitle" idx="1"/>
          </p:nvPr>
        </p:nvSpPr>
        <p:spPr>
          <a:xfrm>
            <a:off x="381000" y="533400"/>
            <a:ext cx="5715000" cy="5257800"/>
          </a:xfrm>
        </p:spPr>
        <p:txBody>
          <a:bodyPr/>
          <a:lstStyle/>
          <a:p>
            <a:pPr eaLnBrk="1" hangingPunct="1">
              <a:defRPr/>
            </a:pPr>
            <a:endParaRPr lang="en-US" smtClean="0">
              <a:latin typeface="Century Gothic" charset="0"/>
              <a:cs typeface="+mn-cs"/>
            </a:endParaRPr>
          </a:p>
          <a:p>
            <a:pPr algn="l" eaLnBrk="1" hangingPunct="1">
              <a:buClr>
                <a:schemeClr val="tx1"/>
              </a:buCl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p:txBody>
      </p:sp>
      <p:sp>
        <p:nvSpPr>
          <p:cNvPr id="104452" name="Text Box 5"/>
          <p:cNvSpPr txBox="1">
            <a:spLocks noChangeArrowheads="1"/>
          </p:cNvSpPr>
          <p:nvPr/>
        </p:nvSpPr>
        <p:spPr bwMode="auto">
          <a:xfrm>
            <a:off x="212725" y="6248400"/>
            <a:ext cx="32924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04453" name="Text Box 6"/>
          <p:cNvSpPr txBox="1">
            <a:spLocks noChangeArrowheads="1"/>
          </p:cNvSpPr>
          <p:nvPr/>
        </p:nvSpPr>
        <p:spPr bwMode="auto">
          <a:xfrm>
            <a:off x="914400" y="1131720"/>
            <a:ext cx="72390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tx2"/>
              </a:buClr>
              <a:buFont typeface="Wingdings" charset="0"/>
              <a:buChar char="§"/>
            </a:pPr>
            <a:r>
              <a:rPr lang="en-US" sz="2000" i="0" dirty="0">
                <a:latin typeface="Century Gothic" charset="0"/>
              </a:rPr>
              <a:t>Case Example:  Dirac Fermion or Scalar WIMP with vector-like interactions (such as a heavy 4th generation neutrino, or a </a:t>
            </a:r>
            <a:r>
              <a:rPr lang="en-US" sz="2000" i="0" dirty="0" err="1">
                <a:latin typeface="Century Gothic" charset="0"/>
              </a:rPr>
              <a:t>sneutrino</a:t>
            </a:r>
            <a:r>
              <a:rPr lang="en-US" sz="2000" i="0" dirty="0">
                <a:latin typeface="Century Gothic" charset="0"/>
              </a:rPr>
              <a:t>)</a:t>
            </a:r>
          </a:p>
        </p:txBody>
      </p:sp>
      <p:sp>
        <p:nvSpPr>
          <p:cNvPr id="104454" name="Line 7"/>
          <p:cNvSpPr>
            <a:spLocks noChangeShapeType="1"/>
          </p:cNvSpPr>
          <p:nvPr/>
        </p:nvSpPr>
        <p:spPr bwMode="auto">
          <a:xfrm>
            <a:off x="457200" y="3048000"/>
            <a:ext cx="533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5" name="Line 8"/>
          <p:cNvSpPr>
            <a:spLocks noChangeShapeType="1"/>
          </p:cNvSpPr>
          <p:nvPr/>
        </p:nvSpPr>
        <p:spPr bwMode="auto">
          <a:xfrm flipV="1">
            <a:off x="457200" y="3505200"/>
            <a:ext cx="533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6" name="Line 9"/>
          <p:cNvSpPr>
            <a:spLocks noChangeShapeType="1"/>
          </p:cNvSpPr>
          <p:nvPr/>
        </p:nvSpPr>
        <p:spPr bwMode="auto">
          <a:xfrm flipH="1">
            <a:off x="1600200" y="3048000"/>
            <a:ext cx="5080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7" name="Line 10"/>
          <p:cNvSpPr>
            <a:spLocks noChangeShapeType="1"/>
          </p:cNvSpPr>
          <p:nvPr/>
        </p:nvSpPr>
        <p:spPr bwMode="auto">
          <a:xfrm>
            <a:off x="1600200" y="3505200"/>
            <a:ext cx="5080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58" name="Text Box 11"/>
          <p:cNvSpPr txBox="1">
            <a:spLocks noChangeArrowheads="1"/>
          </p:cNvSpPr>
          <p:nvPr/>
        </p:nvSpPr>
        <p:spPr bwMode="auto">
          <a:xfrm>
            <a:off x="242888" y="2803525"/>
            <a:ext cx="3667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endParaRPr lang="en-US" i="0"/>
          </a:p>
        </p:txBody>
      </p:sp>
      <p:sp>
        <p:nvSpPr>
          <p:cNvPr id="104459" name="Text Box 12"/>
          <p:cNvSpPr txBox="1">
            <a:spLocks noChangeArrowheads="1"/>
          </p:cNvSpPr>
          <p:nvPr/>
        </p:nvSpPr>
        <p:spPr bwMode="auto">
          <a:xfrm>
            <a:off x="2032000" y="28035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4460" name="Text Box 13"/>
          <p:cNvSpPr txBox="1">
            <a:spLocks noChangeArrowheads="1"/>
          </p:cNvSpPr>
          <p:nvPr/>
        </p:nvSpPr>
        <p:spPr bwMode="auto">
          <a:xfrm>
            <a:off x="2032000" y="3870325"/>
            <a:ext cx="3254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4461" name="Line 14"/>
          <p:cNvSpPr>
            <a:spLocks noChangeShapeType="1"/>
          </p:cNvSpPr>
          <p:nvPr/>
        </p:nvSpPr>
        <p:spPr bwMode="auto">
          <a:xfrm>
            <a:off x="2108200" y="38862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2" name="Line 15"/>
          <p:cNvSpPr>
            <a:spLocks noChangeShapeType="1"/>
          </p:cNvSpPr>
          <p:nvPr/>
        </p:nvSpPr>
        <p:spPr bwMode="auto">
          <a:xfrm>
            <a:off x="3327400" y="27432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3" name="Line 16"/>
          <p:cNvSpPr>
            <a:spLocks noChangeShapeType="1"/>
          </p:cNvSpPr>
          <p:nvPr/>
        </p:nvSpPr>
        <p:spPr bwMode="auto">
          <a:xfrm flipV="1">
            <a:off x="3327400" y="3733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4" name="Line 17"/>
          <p:cNvSpPr>
            <a:spLocks noChangeShapeType="1"/>
          </p:cNvSpPr>
          <p:nvPr/>
        </p:nvSpPr>
        <p:spPr bwMode="auto">
          <a:xfrm flipH="1">
            <a:off x="3713163" y="2743200"/>
            <a:ext cx="401637"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5" name="Line 18"/>
          <p:cNvSpPr>
            <a:spLocks noChangeShapeType="1"/>
          </p:cNvSpPr>
          <p:nvPr/>
        </p:nvSpPr>
        <p:spPr bwMode="auto">
          <a:xfrm>
            <a:off x="3713163" y="3733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Text Box 19"/>
          <p:cNvSpPr txBox="1">
            <a:spLocks noChangeArrowheads="1"/>
          </p:cNvSpPr>
          <p:nvPr/>
        </p:nvSpPr>
        <p:spPr bwMode="auto">
          <a:xfrm>
            <a:off x="3087688" y="2514600"/>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4467" name="Text Box 20"/>
          <p:cNvSpPr txBox="1">
            <a:spLocks noChangeArrowheads="1"/>
          </p:cNvSpPr>
          <p:nvPr/>
        </p:nvSpPr>
        <p:spPr bwMode="auto">
          <a:xfrm>
            <a:off x="2971800" y="3946525"/>
            <a:ext cx="431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4468" name="Text Box 21"/>
          <p:cNvSpPr txBox="1">
            <a:spLocks noChangeArrowheads="1"/>
          </p:cNvSpPr>
          <p:nvPr/>
        </p:nvSpPr>
        <p:spPr bwMode="auto">
          <a:xfrm>
            <a:off x="4017963" y="2514600"/>
            <a:ext cx="315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4469" name="Text Box 22"/>
          <p:cNvSpPr txBox="1">
            <a:spLocks noChangeArrowheads="1"/>
          </p:cNvSpPr>
          <p:nvPr/>
        </p:nvSpPr>
        <p:spPr bwMode="auto">
          <a:xfrm>
            <a:off x="4094163" y="3946525"/>
            <a:ext cx="3254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4470" name="Line 23"/>
          <p:cNvSpPr>
            <a:spLocks noChangeShapeType="1"/>
          </p:cNvSpPr>
          <p:nvPr/>
        </p:nvSpPr>
        <p:spPr bwMode="auto">
          <a:xfrm>
            <a:off x="2286000" y="3505200"/>
            <a:ext cx="762000" cy="0"/>
          </a:xfrm>
          <a:prstGeom prst="line">
            <a:avLst/>
          </a:prstGeom>
          <a:noFill/>
          <a:ln w="57150" cmpd="thickThin">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71" name="Text Box 24"/>
          <p:cNvSpPr txBox="1">
            <a:spLocks noChangeArrowheads="1"/>
          </p:cNvSpPr>
          <p:nvPr/>
        </p:nvSpPr>
        <p:spPr bwMode="auto">
          <a:xfrm>
            <a:off x="152400" y="3886200"/>
            <a:ext cx="381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sz="2000" i="0">
                <a:sym typeface="Symbol" charset="0"/>
              </a:rPr>
              <a:t></a:t>
            </a:r>
          </a:p>
        </p:txBody>
      </p:sp>
      <p:sp>
        <p:nvSpPr>
          <p:cNvPr id="104472" name="Line 25"/>
          <p:cNvSpPr>
            <a:spLocks noChangeShapeType="1"/>
          </p:cNvSpPr>
          <p:nvPr/>
        </p:nvSpPr>
        <p:spPr bwMode="auto">
          <a:xfrm>
            <a:off x="228600" y="39624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3" name="Line 26"/>
          <p:cNvSpPr>
            <a:spLocks noChangeShapeType="1"/>
          </p:cNvSpPr>
          <p:nvPr/>
        </p:nvSpPr>
        <p:spPr bwMode="auto">
          <a:xfrm>
            <a:off x="965200" y="3505200"/>
            <a:ext cx="63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4" name="Text Box 27"/>
          <p:cNvSpPr txBox="1">
            <a:spLocks noChangeArrowheads="1"/>
          </p:cNvSpPr>
          <p:nvPr/>
        </p:nvSpPr>
        <p:spPr bwMode="auto">
          <a:xfrm>
            <a:off x="1127125" y="3067050"/>
            <a:ext cx="3397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Z</a:t>
            </a:r>
            <a:endParaRPr lang="en-US" i="0"/>
          </a:p>
        </p:txBody>
      </p:sp>
      <p:sp>
        <p:nvSpPr>
          <p:cNvPr id="104475" name="Line 28"/>
          <p:cNvSpPr>
            <a:spLocks noChangeShapeType="1"/>
          </p:cNvSpPr>
          <p:nvPr/>
        </p:nvSpPr>
        <p:spPr bwMode="auto">
          <a:xfrm>
            <a:off x="3733800" y="31242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6" name="Text Box 29"/>
          <p:cNvSpPr txBox="1">
            <a:spLocks noChangeArrowheads="1"/>
          </p:cNvSpPr>
          <p:nvPr/>
        </p:nvSpPr>
        <p:spPr bwMode="auto">
          <a:xfrm>
            <a:off x="3470275" y="3219450"/>
            <a:ext cx="33972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Z</a:t>
            </a:r>
            <a:endParaRPr lang="en-US" i="0"/>
          </a:p>
        </p:txBody>
      </p:sp>
      <p:pic>
        <p:nvPicPr>
          <p:cNvPr id="910366"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465388"/>
            <a:ext cx="3124200" cy="2030412"/>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104478" name="Text Box 31"/>
          <p:cNvSpPr txBox="1">
            <a:spLocks noChangeArrowheads="1"/>
          </p:cNvSpPr>
          <p:nvPr/>
        </p:nvSpPr>
        <p:spPr bwMode="auto">
          <a:xfrm>
            <a:off x="4111625" y="6553200"/>
            <a:ext cx="49561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600" b="1" i="0"/>
              <a:t>Beltran, Hooper, Kolb, Krusberg, arXiv:0808.3384</a:t>
            </a:r>
          </a:p>
        </p:txBody>
      </p:sp>
      <p:sp>
        <p:nvSpPr>
          <p:cNvPr id="104479" name="Text Box 32"/>
          <p:cNvSpPr txBox="1">
            <a:spLocks noChangeArrowheads="1"/>
          </p:cNvSpPr>
          <p:nvPr/>
        </p:nvSpPr>
        <p:spPr bwMode="auto">
          <a:xfrm>
            <a:off x="5076234" y="1707760"/>
            <a:ext cx="38862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00" i="0">
                <a:solidFill>
                  <a:schemeClr val="hlink"/>
                </a:solidFill>
              </a:rPr>
              <a:t>Coupling Needed To Acquire Measured Abundance</a:t>
            </a:r>
            <a:endParaRPr lang="en-US" i="0"/>
          </a:p>
        </p:txBody>
      </p:sp>
      <p:sp>
        <p:nvSpPr>
          <p:cNvPr id="104480" name="Line 33"/>
          <p:cNvSpPr>
            <a:spLocks noChangeShapeType="1"/>
          </p:cNvSpPr>
          <p:nvPr/>
        </p:nvSpPr>
        <p:spPr bwMode="auto">
          <a:xfrm>
            <a:off x="6553200" y="2362200"/>
            <a:ext cx="228600" cy="6096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81" name="Text Box 34"/>
          <p:cNvSpPr txBox="1">
            <a:spLocks noChangeArrowheads="1"/>
          </p:cNvSpPr>
          <p:nvPr/>
        </p:nvSpPr>
        <p:spPr bwMode="auto">
          <a:xfrm>
            <a:off x="228600" y="4495800"/>
            <a:ext cx="4800600" cy="144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200" b="1" i="0">
                <a:solidFill>
                  <a:schemeClr val="hlink"/>
                </a:solidFill>
              </a:rPr>
              <a:t>This candidate and many       others are already excluded         by the null results of CDMS        and XENON</a:t>
            </a:r>
          </a:p>
        </p:txBody>
      </p:sp>
      <p:pic>
        <p:nvPicPr>
          <p:cNvPr id="910371"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532313"/>
            <a:ext cx="3200400" cy="2020887"/>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104483" name="Line 36"/>
          <p:cNvSpPr>
            <a:spLocks noChangeShapeType="1"/>
          </p:cNvSpPr>
          <p:nvPr/>
        </p:nvSpPr>
        <p:spPr bwMode="auto">
          <a:xfrm flipH="1">
            <a:off x="5943600" y="2362200"/>
            <a:ext cx="609600" cy="2514600"/>
          </a:xfrm>
          <a:prstGeom prst="line">
            <a:avLst/>
          </a:prstGeom>
          <a:noFill/>
          <a:ln w="38100">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 name="Rectangle 3"/>
          <p:cNvSpPr txBox="1">
            <a:spLocks noChangeArrowheads="1"/>
          </p:cNvSpPr>
          <p:nvPr/>
        </p:nvSpPr>
        <p:spPr>
          <a:xfrm>
            <a:off x="1594776" y="134520"/>
            <a:ext cx="5773766" cy="762000"/>
          </a:xfrm>
          <a:prstGeom prst="rect">
            <a:avLst/>
          </a:prstGeom>
        </p:spPr>
        <p:txBody>
          <a:bodyPr vert="horz" lIns="45720" rIns="45720" anchor="t">
            <a:no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ctr">
              <a:defRPr/>
            </a:pPr>
            <a:r>
              <a:rPr lang="en-US" sz="3200" dirty="0" smtClean="0">
                <a:latin typeface="Century Gothic" charset="0"/>
              </a:rPr>
              <a:t>WIMP Annihilation and Elastic Scattering</a:t>
            </a:r>
            <a:endParaRPr lang="en-US" sz="3200" dirty="0" smtClean="0"/>
          </a:p>
        </p:txBody>
      </p:sp>
    </p:spTree>
    <p:extLst>
      <p:ext uri="{BB962C8B-B14F-4D97-AF65-F5344CB8AC3E}">
        <p14:creationId xmlns:p14="http://schemas.microsoft.com/office/powerpoint/2010/main" val="310609435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75" y="1230109"/>
            <a:ext cx="8866056" cy="5487629"/>
          </a:xfrm>
        </p:spPr>
        <p:txBody>
          <a:bodyPr>
            <a:normAutofit/>
          </a:bodyPr>
          <a:lstStyle/>
          <a:p>
            <a:pPr marL="36576" indent="0">
              <a:buNone/>
            </a:pPr>
            <a:endParaRPr lang="en-US" sz="20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4" name="Rectangle 3"/>
          <p:cNvSpPr/>
          <p:nvPr/>
        </p:nvSpPr>
        <p:spPr>
          <a:xfrm>
            <a:off x="1113691" y="1084385"/>
            <a:ext cx="6770075" cy="45622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20" name="Straight Connector 19"/>
          <p:cNvCxnSpPr/>
          <p:nvPr/>
        </p:nvCxnSpPr>
        <p:spPr>
          <a:xfrm>
            <a:off x="2082730" y="4802559"/>
            <a:ext cx="485531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072961" y="1778016"/>
            <a:ext cx="485531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2594897">
            <a:off x="4278920" y="4874876"/>
            <a:ext cx="698178" cy="369332"/>
          </a:xfrm>
          <a:prstGeom prst="rect">
            <a:avLst/>
          </a:prstGeom>
          <a:noFill/>
          <a:ln>
            <a:noFill/>
          </a:ln>
        </p:spPr>
        <p:txBody>
          <a:bodyPr wrap="none" rtlCol="0">
            <a:spAutoFit/>
          </a:bodyPr>
          <a:lstStyle/>
          <a:p>
            <a:r>
              <a:rPr lang="en-US" dirty="0" smtClean="0">
                <a:solidFill>
                  <a:schemeClr val="bg1"/>
                </a:solidFill>
              </a:rPr>
              <a:t>2012</a:t>
            </a:r>
            <a:endParaRPr lang="en-US" dirty="0">
              <a:solidFill>
                <a:schemeClr val="bg1"/>
              </a:solidFill>
            </a:endParaRPr>
          </a:p>
        </p:txBody>
      </p:sp>
      <p:cxnSp>
        <p:nvCxnSpPr>
          <p:cNvPr id="32" name="Straight Connector 31"/>
          <p:cNvCxnSpPr/>
          <p:nvPr/>
        </p:nvCxnSpPr>
        <p:spPr>
          <a:xfrm>
            <a:off x="4432350" y="4734695"/>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2594897">
            <a:off x="2702207" y="4880741"/>
            <a:ext cx="698178" cy="369332"/>
          </a:xfrm>
          <a:prstGeom prst="rect">
            <a:avLst/>
          </a:prstGeom>
          <a:noFill/>
          <a:ln>
            <a:noFill/>
          </a:ln>
        </p:spPr>
        <p:txBody>
          <a:bodyPr wrap="none" rtlCol="0">
            <a:spAutoFit/>
          </a:bodyPr>
          <a:lstStyle/>
          <a:p>
            <a:r>
              <a:rPr lang="en-US" dirty="0" smtClean="0">
                <a:solidFill>
                  <a:schemeClr val="bg1"/>
                </a:solidFill>
              </a:rPr>
              <a:t>2000</a:t>
            </a:r>
            <a:endParaRPr lang="en-US" dirty="0">
              <a:solidFill>
                <a:schemeClr val="bg1"/>
              </a:solidFill>
            </a:endParaRPr>
          </a:p>
        </p:txBody>
      </p:sp>
      <p:cxnSp>
        <p:nvCxnSpPr>
          <p:cNvPr id="36" name="Straight Connector 35"/>
          <p:cNvCxnSpPr/>
          <p:nvPr/>
        </p:nvCxnSpPr>
        <p:spPr>
          <a:xfrm>
            <a:off x="2855637" y="4740560"/>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rot="2594897">
            <a:off x="5691521" y="4880741"/>
            <a:ext cx="698178" cy="369332"/>
          </a:xfrm>
          <a:prstGeom prst="rect">
            <a:avLst/>
          </a:prstGeom>
          <a:noFill/>
          <a:ln>
            <a:noFill/>
          </a:ln>
        </p:spPr>
        <p:txBody>
          <a:bodyPr wrap="none" rtlCol="0">
            <a:spAutoFit/>
          </a:bodyPr>
          <a:lstStyle/>
          <a:p>
            <a:r>
              <a:rPr lang="en-US" dirty="0" smtClean="0">
                <a:solidFill>
                  <a:schemeClr val="bg1"/>
                </a:solidFill>
              </a:rPr>
              <a:t>2020</a:t>
            </a:r>
            <a:endParaRPr lang="en-US" dirty="0">
              <a:solidFill>
                <a:schemeClr val="bg1"/>
              </a:solidFill>
            </a:endParaRPr>
          </a:p>
        </p:txBody>
      </p:sp>
      <p:cxnSp>
        <p:nvCxnSpPr>
          <p:cNvPr id="38" name="Straight Connector 37"/>
          <p:cNvCxnSpPr/>
          <p:nvPr/>
        </p:nvCxnSpPr>
        <p:spPr>
          <a:xfrm>
            <a:off x="5844951" y="4740560"/>
            <a:ext cx="0" cy="12474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436759" y="3063731"/>
            <a:ext cx="2741250" cy="384721"/>
          </a:xfrm>
          <a:prstGeom prst="rect">
            <a:avLst/>
          </a:prstGeom>
          <a:noFill/>
        </p:spPr>
        <p:txBody>
          <a:bodyPr wrap="square" rtlCol="0">
            <a:spAutoFit/>
          </a:bodyPr>
          <a:lstStyle/>
          <a:p>
            <a:r>
              <a:rPr lang="en-US" sz="1900" dirty="0" smtClean="0">
                <a:solidFill>
                  <a:srgbClr val="000000"/>
                </a:solidFill>
              </a:rPr>
              <a:t>Experimental Sensitivity</a:t>
            </a:r>
            <a:endParaRPr lang="en-US" sz="1900" dirty="0">
              <a:solidFill>
                <a:srgbClr val="000000"/>
              </a:solidFill>
            </a:endParaRPr>
          </a:p>
        </p:txBody>
      </p:sp>
      <p:sp>
        <p:nvSpPr>
          <p:cNvPr id="44" name="Rectangle 43"/>
          <p:cNvSpPr/>
          <p:nvPr/>
        </p:nvSpPr>
        <p:spPr>
          <a:xfrm>
            <a:off x="2094382" y="3038231"/>
            <a:ext cx="4833890" cy="10941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286000" y="1778016"/>
            <a:ext cx="3722077" cy="2539984"/>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559538" y="3399626"/>
            <a:ext cx="4526799" cy="353943"/>
          </a:xfrm>
          <a:prstGeom prst="rect">
            <a:avLst/>
          </a:prstGeom>
          <a:noFill/>
        </p:spPr>
        <p:txBody>
          <a:bodyPr wrap="square" rtlCol="0">
            <a:spAutoFit/>
          </a:bodyPr>
          <a:lstStyle/>
          <a:p>
            <a:r>
              <a:rPr lang="en-US" sz="1700" dirty="0" smtClean="0">
                <a:solidFill>
                  <a:srgbClr val="000000"/>
                </a:solidFill>
              </a:rPr>
              <a:t>WIMP Models</a:t>
            </a:r>
            <a:endParaRPr lang="en-US" sz="1700" dirty="0">
              <a:solidFill>
                <a:srgbClr val="000000"/>
              </a:solidFill>
            </a:endParaRPr>
          </a:p>
        </p:txBody>
      </p:sp>
      <p:cxnSp>
        <p:nvCxnSpPr>
          <p:cNvPr id="16" name="Straight Connector 15"/>
          <p:cNvCxnSpPr/>
          <p:nvPr/>
        </p:nvCxnSpPr>
        <p:spPr>
          <a:xfrm>
            <a:off x="6928272" y="1787785"/>
            <a:ext cx="0" cy="300890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072961" y="1778016"/>
            <a:ext cx="21421" cy="300890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9915044"/>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228600" y="2286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Tevatron</a:t>
            </a:r>
            <a:endParaRPr lang="en-US" b="1">
              <a:solidFill>
                <a:schemeClr val="folHlink"/>
              </a:solidFill>
            </a:endParaRPr>
          </a:p>
        </p:txBody>
      </p:sp>
      <p:sp>
        <p:nvSpPr>
          <p:cNvPr id="169989" name="Text Box 5"/>
          <p:cNvSpPr txBox="1">
            <a:spLocks noChangeArrowheads="1"/>
          </p:cNvSpPr>
          <p:nvPr/>
        </p:nvSpPr>
        <p:spPr bwMode="auto">
          <a:xfrm>
            <a:off x="76200" y="1066800"/>
            <a:ext cx="5334000" cy="502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Most promising channel is through neutralino-chargino production</a:t>
            </a:r>
          </a:p>
          <a:p>
            <a:pPr eaLnBrk="1" hangingPunct="1">
              <a:spcBef>
                <a:spcPct val="50000"/>
              </a:spcBef>
            </a:pPr>
            <a:r>
              <a:rPr lang="sv-SE">
                <a:solidFill>
                  <a:schemeClr val="bg1"/>
                </a:solidFill>
                <a:cs typeface="Times New Roman" charset="0"/>
              </a:rPr>
              <a:t>For example:</a:t>
            </a:r>
          </a:p>
          <a:p>
            <a:pPr eaLnBrk="1" hangingPunct="1">
              <a:spcBef>
                <a:spcPct val="50000"/>
              </a:spcBef>
            </a:pPr>
            <a:endParaRPr lang="sv-SE">
              <a:solidFill>
                <a:schemeClr val="bg1"/>
              </a:solidFill>
              <a:cs typeface="Times New Roman" charset="0"/>
            </a:endParaRPr>
          </a:p>
          <a:p>
            <a:pPr eaLnBrk="1" hangingPunct="1">
              <a:spcBef>
                <a:spcPct val="50000"/>
              </a:spcBef>
              <a:buFontTx/>
              <a:buChar char="•"/>
            </a:pPr>
            <a:r>
              <a:rPr lang="sv-SE">
                <a:solidFill>
                  <a:schemeClr val="bg1"/>
                </a:solidFill>
                <a:cs typeface="Times New Roman" charset="0"/>
              </a:rPr>
              <a:t>Currently sensitive to charginos as heavy as ~140 GeV</a:t>
            </a:r>
          </a:p>
          <a:p>
            <a:pPr eaLnBrk="1" hangingPunct="1">
              <a:spcBef>
                <a:spcPct val="50000"/>
              </a:spcBef>
              <a:buFontTx/>
              <a:buChar char="•"/>
            </a:pPr>
            <a:r>
              <a:rPr lang="sv-SE">
                <a:solidFill>
                  <a:schemeClr val="bg1"/>
                </a:solidFill>
                <a:cs typeface="Times New Roman" charset="0"/>
              </a:rPr>
              <a:t>Tevatron searches for light squarks and gluinos are also very interesting</a:t>
            </a:r>
          </a:p>
          <a:p>
            <a:pPr eaLnBrk="1" hangingPunct="1">
              <a:spcBef>
                <a:spcPct val="50000"/>
              </a:spcBef>
              <a:buFontTx/>
              <a:buChar char="•"/>
            </a:pPr>
            <a:r>
              <a:rPr lang="sv-SE">
                <a:solidFill>
                  <a:schemeClr val="bg1"/>
                </a:solidFill>
                <a:cs typeface="Times New Roman" charset="0"/>
              </a:rPr>
              <a:t>For the case of light m</a:t>
            </a:r>
            <a:r>
              <a:rPr lang="sv-SE" baseline="-25000">
                <a:solidFill>
                  <a:schemeClr val="bg1"/>
                </a:solidFill>
                <a:cs typeface="Times New Roman" charset="0"/>
              </a:rPr>
              <a:t>A</a:t>
            </a:r>
            <a:r>
              <a:rPr lang="sv-SE">
                <a:solidFill>
                  <a:schemeClr val="bg1"/>
                </a:solidFill>
                <a:cs typeface="Times New Roman" charset="0"/>
              </a:rPr>
              <a:t> and large  tan</a:t>
            </a:r>
            <a:r>
              <a:rPr lang="sv-SE">
                <a:solidFill>
                  <a:schemeClr val="bg1"/>
                </a:solidFill>
                <a:cs typeface="Times New Roman" charset="0"/>
                <a:sym typeface="Symbol" charset="0"/>
              </a:rPr>
              <a:t></a:t>
            </a:r>
            <a:r>
              <a:rPr lang="sv-SE">
                <a:solidFill>
                  <a:schemeClr val="bg1"/>
                </a:solidFill>
                <a:cs typeface="Times New Roman" charset="0"/>
              </a:rPr>
              <a:t>, heavy MSSM higgs bosons (A/H) may be observable</a:t>
            </a:r>
          </a:p>
        </p:txBody>
      </p:sp>
      <p:pic>
        <p:nvPicPr>
          <p:cNvPr id="169992" name="Picture 8" descr="tevatronpic"/>
          <p:cNvPicPr>
            <a:picLocks noChangeAspect="1" noChangeArrowheads="1"/>
          </p:cNvPicPr>
          <p:nvPr/>
        </p:nvPicPr>
        <p:blipFill>
          <a:blip r:embed="rId4">
            <a:extLst>
              <a:ext uri="{28A0092B-C50C-407E-A947-70E740481C1C}">
                <a14:useLocalDpi xmlns:a14="http://schemas.microsoft.com/office/drawing/2010/main" val="0"/>
              </a:ext>
            </a:extLst>
          </a:blip>
          <a:srcRect t="28862" r="3922"/>
          <a:stretch>
            <a:fillRect/>
          </a:stretch>
        </p:blipFill>
        <p:spPr bwMode="auto">
          <a:xfrm>
            <a:off x="5257800" y="3354388"/>
            <a:ext cx="3733800" cy="33512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9993" name="Picture 9" descr="equation"/>
          <p:cNvPicPr>
            <a:picLocks noChangeAspect="1" noChangeArrowheads="1"/>
          </p:cNvPicPr>
          <p:nvPr/>
        </p:nvPicPr>
        <p:blipFill>
          <a:blip r:embed="rId5">
            <a:lum bright="-74000" contrast="84000"/>
            <a:extLst>
              <a:ext uri="{28A0092B-C50C-407E-A947-70E740481C1C}">
                <a14:useLocalDpi xmlns:a14="http://schemas.microsoft.com/office/drawing/2010/main" val="0"/>
              </a:ext>
            </a:extLst>
          </a:blip>
          <a:srcRect/>
          <a:stretch>
            <a:fillRect/>
          </a:stretch>
        </p:blipFill>
        <p:spPr bwMode="auto">
          <a:xfrm>
            <a:off x="309563" y="2479675"/>
            <a:ext cx="5786437" cy="4921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grpSp>
        <p:nvGrpSpPr>
          <p:cNvPr id="170028" name="Group 44"/>
          <p:cNvGrpSpPr>
            <a:grpSpLocks/>
          </p:cNvGrpSpPr>
          <p:nvPr/>
        </p:nvGrpSpPr>
        <p:grpSpPr bwMode="auto">
          <a:xfrm>
            <a:off x="5105400" y="914400"/>
            <a:ext cx="2122488" cy="1271588"/>
            <a:chOff x="2302" y="595"/>
            <a:chExt cx="1959" cy="1289"/>
          </a:xfrm>
        </p:grpSpPr>
        <p:sp>
          <p:nvSpPr>
            <p:cNvPr id="170029" name="Line 45"/>
            <p:cNvSpPr>
              <a:spLocks noChangeShapeType="1"/>
            </p:cNvSpPr>
            <p:nvPr/>
          </p:nvSpPr>
          <p:spPr bwMode="auto">
            <a:xfrm>
              <a:off x="2585" y="1153"/>
              <a:ext cx="5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30" name="Line 46"/>
            <p:cNvSpPr>
              <a:spLocks noChangeShapeType="1"/>
            </p:cNvSpPr>
            <p:nvPr/>
          </p:nvSpPr>
          <p:spPr bwMode="auto">
            <a:xfrm flipV="1">
              <a:off x="3126" y="852"/>
              <a:ext cx="478" cy="3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31" name="Line 47"/>
            <p:cNvSpPr>
              <a:spLocks noChangeShapeType="1"/>
            </p:cNvSpPr>
            <p:nvPr/>
          </p:nvSpPr>
          <p:spPr bwMode="auto">
            <a:xfrm>
              <a:off x="3126" y="1144"/>
              <a:ext cx="469" cy="26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32" name="Object 48"/>
            <p:cNvGraphicFramePr>
              <a:graphicFrameLocks noChangeAspect="1"/>
            </p:cNvGraphicFramePr>
            <p:nvPr/>
          </p:nvGraphicFramePr>
          <p:xfrm>
            <a:off x="2302" y="922"/>
            <a:ext cx="310" cy="408"/>
          </p:xfrm>
          <a:graphic>
            <a:graphicData uri="http://schemas.openxmlformats.org/presentationml/2006/ole">
              <mc:AlternateContent xmlns:mc="http://schemas.openxmlformats.org/markup-compatibility/2006">
                <mc:Choice xmlns:v="urn:schemas-microsoft-com:vml" Requires="v">
                  <p:oleObj spid="_x0000_s21627" name="Equation" r:id="rId6" imgW="241487" imgH="317621" progId="Equation.3">
                    <p:embed/>
                  </p:oleObj>
                </mc:Choice>
                <mc:Fallback>
                  <p:oleObj name="Equation" r:id="rId6" imgW="241487" imgH="31762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 y="922"/>
                          <a:ext cx="310"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33" name="Object 49"/>
            <p:cNvGraphicFramePr>
              <a:graphicFrameLocks noChangeAspect="1"/>
            </p:cNvGraphicFramePr>
            <p:nvPr/>
          </p:nvGraphicFramePr>
          <p:xfrm>
            <a:off x="3676" y="595"/>
            <a:ext cx="147" cy="228"/>
          </p:xfrm>
          <a:graphic>
            <a:graphicData uri="http://schemas.openxmlformats.org/presentationml/2006/ole">
              <mc:AlternateContent xmlns:mc="http://schemas.openxmlformats.org/markup-compatibility/2006">
                <mc:Choice xmlns:v="urn:schemas-microsoft-com:vml" Requires="v">
                  <p:oleObj spid="_x0000_s21628" name="Equation" r:id="rId8" imgW="114498" imgH="177888" progId="Equation.3">
                    <p:embed/>
                  </p:oleObj>
                </mc:Choice>
                <mc:Fallback>
                  <p:oleObj name="Equation" r:id="rId8" imgW="114498" imgH="17788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6" y="595"/>
                          <a:ext cx="147"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0034" name="Line 50"/>
            <p:cNvSpPr>
              <a:spLocks noChangeShapeType="1"/>
            </p:cNvSpPr>
            <p:nvPr/>
          </p:nvSpPr>
          <p:spPr bwMode="auto">
            <a:xfrm>
              <a:off x="3587" y="1410"/>
              <a:ext cx="487"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35" name="Line 51"/>
            <p:cNvSpPr>
              <a:spLocks noChangeShapeType="1"/>
            </p:cNvSpPr>
            <p:nvPr/>
          </p:nvSpPr>
          <p:spPr bwMode="auto">
            <a:xfrm>
              <a:off x="3587" y="1410"/>
              <a:ext cx="292" cy="27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36" name="Object 52"/>
            <p:cNvGraphicFramePr>
              <a:graphicFrameLocks noChangeAspect="1"/>
            </p:cNvGraphicFramePr>
            <p:nvPr/>
          </p:nvGraphicFramePr>
          <p:xfrm>
            <a:off x="4083" y="1245"/>
            <a:ext cx="178" cy="196"/>
          </p:xfrm>
          <a:graphic>
            <a:graphicData uri="http://schemas.openxmlformats.org/presentationml/2006/ole">
              <mc:AlternateContent xmlns:mc="http://schemas.openxmlformats.org/markup-compatibility/2006">
                <mc:Choice xmlns:v="urn:schemas-microsoft-com:vml" Requires="v">
                  <p:oleObj spid="_x0000_s21629" name="Equation" r:id="rId10" imgW="127231" imgH="139915" progId="Equation.3">
                    <p:embed/>
                  </p:oleObj>
                </mc:Choice>
                <mc:Fallback>
                  <p:oleObj name="Equation" r:id="rId10" imgW="127231" imgH="139915"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3" y="1245"/>
                          <a:ext cx="178"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37" name="Object 53"/>
            <p:cNvGraphicFramePr>
              <a:graphicFrameLocks noChangeAspect="1"/>
            </p:cNvGraphicFramePr>
            <p:nvPr/>
          </p:nvGraphicFramePr>
          <p:xfrm>
            <a:off x="3215" y="1301"/>
            <a:ext cx="163" cy="359"/>
          </p:xfrm>
          <a:graphic>
            <a:graphicData uri="http://schemas.openxmlformats.org/presentationml/2006/ole">
              <mc:AlternateContent xmlns:mc="http://schemas.openxmlformats.org/markup-compatibility/2006">
                <mc:Choice xmlns:v="urn:schemas-microsoft-com:vml" Requires="v">
                  <p:oleObj spid="_x0000_s21630" name="Equation" r:id="rId12" imgW="127286" imgH="279554" progId="Equation.3">
                    <p:embed/>
                  </p:oleObj>
                </mc:Choice>
                <mc:Fallback>
                  <p:oleObj name="Equation" r:id="rId12" imgW="127286" imgH="279554"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15" y="1301"/>
                          <a:ext cx="163"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38" name="Object 54"/>
            <p:cNvGraphicFramePr>
              <a:graphicFrameLocks noChangeAspect="1"/>
            </p:cNvGraphicFramePr>
            <p:nvPr/>
          </p:nvGraphicFramePr>
          <p:xfrm>
            <a:off x="3851" y="1476"/>
            <a:ext cx="294" cy="408"/>
          </p:xfrm>
          <a:graphic>
            <a:graphicData uri="http://schemas.openxmlformats.org/presentationml/2006/ole">
              <mc:AlternateContent xmlns:mc="http://schemas.openxmlformats.org/markup-compatibility/2006">
                <mc:Choice xmlns:v="urn:schemas-microsoft-com:vml" Requires="v">
                  <p:oleObj spid="_x0000_s21631" name="Equation" r:id="rId14" imgW="228898" imgH="317759" progId="Equation.3">
                    <p:embed/>
                  </p:oleObj>
                </mc:Choice>
                <mc:Fallback>
                  <p:oleObj name="Equation" r:id="rId14" imgW="228898" imgH="31775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1" y="1476"/>
                          <a:ext cx="29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170039" name="Group 55"/>
          <p:cNvGrpSpPr>
            <a:grpSpLocks/>
          </p:cNvGrpSpPr>
          <p:nvPr/>
        </p:nvGrpSpPr>
        <p:grpSpPr bwMode="auto">
          <a:xfrm>
            <a:off x="6477000" y="1828800"/>
            <a:ext cx="1984375" cy="1414463"/>
            <a:chOff x="318" y="1181"/>
            <a:chExt cx="1942" cy="1289"/>
          </a:xfrm>
        </p:grpSpPr>
        <p:sp>
          <p:nvSpPr>
            <p:cNvPr id="170040" name="Line 56"/>
            <p:cNvSpPr>
              <a:spLocks noChangeShapeType="1"/>
            </p:cNvSpPr>
            <p:nvPr/>
          </p:nvSpPr>
          <p:spPr bwMode="auto">
            <a:xfrm>
              <a:off x="593" y="1739"/>
              <a:ext cx="5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41" name="Line 57"/>
            <p:cNvSpPr>
              <a:spLocks noChangeShapeType="1"/>
            </p:cNvSpPr>
            <p:nvPr/>
          </p:nvSpPr>
          <p:spPr bwMode="auto">
            <a:xfrm flipV="1">
              <a:off x="1134" y="1438"/>
              <a:ext cx="478" cy="3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42" name="Line 58"/>
            <p:cNvSpPr>
              <a:spLocks noChangeShapeType="1"/>
            </p:cNvSpPr>
            <p:nvPr/>
          </p:nvSpPr>
          <p:spPr bwMode="auto">
            <a:xfrm>
              <a:off x="1134" y="1730"/>
              <a:ext cx="469" cy="26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43" name="Object 59"/>
            <p:cNvGraphicFramePr>
              <a:graphicFrameLocks noChangeAspect="1"/>
            </p:cNvGraphicFramePr>
            <p:nvPr/>
          </p:nvGraphicFramePr>
          <p:xfrm>
            <a:off x="318" y="1508"/>
            <a:ext cx="294" cy="408"/>
          </p:xfrm>
          <a:graphic>
            <a:graphicData uri="http://schemas.openxmlformats.org/presentationml/2006/ole">
              <mc:AlternateContent xmlns:mc="http://schemas.openxmlformats.org/markup-compatibility/2006">
                <mc:Choice xmlns:v="urn:schemas-microsoft-com:vml" Requires="v">
                  <p:oleObj spid="_x0000_s21632" name="Equation" r:id="rId16" imgW="228898" imgH="317759" progId="Equation.3">
                    <p:embed/>
                  </p:oleObj>
                </mc:Choice>
                <mc:Fallback>
                  <p:oleObj name="Equation" r:id="rId16" imgW="228898" imgH="317759"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8" y="1508"/>
                          <a:ext cx="29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44" name="Object 60"/>
            <p:cNvGraphicFramePr>
              <a:graphicFrameLocks noChangeAspect="1"/>
            </p:cNvGraphicFramePr>
            <p:nvPr/>
          </p:nvGraphicFramePr>
          <p:xfrm>
            <a:off x="1684" y="1181"/>
            <a:ext cx="147" cy="228"/>
          </p:xfrm>
          <a:graphic>
            <a:graphicData uri="http://schemas.openxmlformats.org/presentationml/2006/ole">
              <mc:AlternateContent xmlns:mc="http://schemas.openxmlformats.org/markup-compatibility/2006">
                <mc:Choice xmlns:v="urn:schemas-microsoft-com:vml" Requires="v">
                  <p:oleObj spid="_x0000_s21633" name="Equation" r:id="rId18" imgW="114498" imgH="177888" progId="Equation.3">
                    <p:embed/>
                  </p:oleObj>
                </mc:Choice>
                <mc:Fallback>
                  <p:oleObj name="Equation" r:id="rId18" imgW="114498" imgH="177888"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84" y="1181"/>
                          <a:ext cx="147"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0045" name="Line 61"/>
            <p:cNvSpPr>
              <a:spLocks noChangeShapeType="1"/>
            </p:cNvSpPr>
            <p:nvPr/>
          </p:nvSpPr>
          <p:spPr bwMode="auto">
            <a:xfrm>
              <a:off x="1595" y="1996"/>
              <a:ext cx="487"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46" name="Line 62"/>
            <p:cNvSpPr>
              <a:spLocks noChangeShapeType="1"/>
            </p:cNvSpPr>
            <p:nvPr/>
          </p:nvSpPr>
          <p:spPr bwMode="auto">
            <a:xfrm>
              <a:off x="1595" y="1996"/>
              <a:ext cx="292" cy="27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47" name="Object 63"/>
            <p:cNvGraphicFramePr>
              <a:graphicFrameLocks noChangeAspect="1"/>
            </p:cNvGraphicFramePr>
            <p:nvPr/>
          </p:nvGraphicFramePr>
          <p:xfrm>
            <a:off x="2099" y="1804"/>
            <a:ext cx="161" cy="250"/>
          </p:xfrm>
          <a:graphic>
            <a:graphicData uri="http://schemas.openxmlformats.org/presentationml/2006/ole">
              <mc:AlternateContent xmlns:mc="http://schemas.openxmlformats.org/markup-compatibility/2006">
                <mc:Choice xmlns:v="urn:schemas-microsoft-com:vml" Requires="v">
                  <p:oleObj spid="_x0000_s21634" name="Equation" r:id="rId20" imgW="114498" imgH="177888" progId="Equation.3">
                    <p:embed/>
                  </p:oleObj>
                </mc:Choice>
                <mc:Fallback>
                  <p:oleObj name="Equation" r:id="rId20" imgW="114498" imgH="177888"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99" y="1804"/>
                          <a:ext cx="1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48" name="Object 64"/>
            <p:cNvGraphicFramePr>
              <a:graphicFrameLocks noChangeAspect="1"/>
            </p:cNvGraphicFramePr>
            <p:nvPr/>
          </p:nvGraphicFramePr>
          <p:xfrm>
            <a:off x="1231" y="1887"/>
            <a:ext cx="147" cy="359"/>
          </p:xfrm>
          <a:graphic>
            <a:graphicData uri="http://schemas.openxmlformats.org/presentationml/2006/ole">
              <mc:AlternateContent xmlns:mc="http://schemas.openxmlformats.org/markup-compatibility/2006">
                <mc:Choice xmlns:v="urn:schemas-microsoft-com:vml" Requires="v">
                  <p:oleObj spid="_x0000_s21635" name="Equation" r:id="rId22" imgW="114647" imgH="279675" progId="Equation.3">
                    <p:embed/>
                  </p:oleObj>
                </mc:Choice>
                <mc:Fallback>
                  <p:oleObj name="Equation" r:id="rId22" imgW="114647" imgH="279675"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31" y="1887"/>
                          <a:ext cx="147"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49" name="Object 65"/>
            <p:cNvGraphicFramePr>
              <a:graphicFrameLocks noChangeAspect="1"/>
            </p:cNvGraphicFramePr>
            <p:nvPr/>
          </p:nvGraphicFramePr>
          <p:xfrm>
            <a:off x="1859" y="2062"/>
            <a:ext cx="294" cy="408"/>
          </p:xfrm>
          <a:graphic>
            <a:graphicData uri="http://schemas.openxmlformats.org/presentationml/2006/ole">
              <mc:AlternateContent xmlns:mc="http://schemas.openxmlformats.org/markup-compatibility/2006">
                <mc:Choice xmlns:v="urn:schemas-microsoft-com:vml" Requires="v">
                  <p:oleObj spid="_x0000_s21636" name="Equation" r:id="rId24" imgW="228898" imgH="317759" progId="Equation.3">
                    <p:embed/>
                  </p:oleObj>
                </mc:Choice>
                <mc:Fallback>
                  <p:oleObj name="Equation" r:id="rId24" imgW="228898" imgH="317759"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59" y="2062"/>
                          <a:ext cx="29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3599104046"/>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228600" y="762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LHC</a:t>
            </a:r>
            <a:endParaRPr lang="en-US" b="1">
              <a:solidFill>
                <a:schemeClr val="folHlink"/>
              </a:solidFill>
            </a:endParaRPr>
          </a:p>
        </p:txBody>
      </p:sp>
      <p:sp>
        <p:nvSpPr>
          <p:cNvPr id="172035" name="Text Box 3"/>
          <p:cNvSpPr txBox="1">
            <a:spLocks noChangeArrowheads="1"/>
          </p:cNvSpPr>
          <p:nvPr/>
        </p:nvSpPr>
        <p:spPr bwMode="auto">
          <a:xfrm>
            <a:off x="152400" y="838200"/>
            <a:ext cx="4800600" cy="319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Squarks and gluinos produced prolifically at the LHC</a:t>
            </a:r>
          </a:p>
          <a:p>
            <a:pPr eaLnBrk="1" hangingPunct="1">
              <a:spcBef>
                <a:spcPct val="50000"/>
              </a:spcBef>
              <a:buFontTx/>
              <a:buChar char="•"/>
            </a:pPr>
            <a:r>
              <a:rPr lang="sv-SE">
                <a:solidFill>
                  <a:schemeClr val="bg1"/>
                </a:solidFill>
                <a:cs typeface="Times New Roman" charset="0"/>
              </a:rPr>
              <a:t>Subsequent decays result in distinctive combinations of leptons, jets and missing energy</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pic>
        <p:nvPicPr>
          <p:cNvPr id="172060" name="Picture 28" descr="propaganda_lh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9788"/>
            <a:ext cx="4267200" cy="32750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72061" name="Text Box 29"/>
          <p:cNvSpPr txBox="1">
            <a:spLocks noChangeArrowheads="1"/>
          </p:cNvSpPr>
          <p:nvPr/>
        </p:nvSpPr>
        <p:spPr bwMode="auto">
          <a:xfrm>
            <a:off x="4953000" y="4129088"/>
            <a:ext cx="381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T. Plehn, Prospino 2.0</a:t>
            </a:r>
            <a:endParaRPr lang="en-US" sz="1800" b="1">
              <a:cs typeface="Times New Roman" charset="0"/>
            </a:endParaRPr>
          </a:p>
        </p:txBody>
      </p:sp>
      <p:pic>
        <p:nvPicPr>
          <p:cNvPr id="172062" name="Picture 30" descr="susylhcreach"/>
          <p:cNvPicPr>
            <a:picLocks noChangeAspect="1" noChangeArrowheads="1"/>
          </p:cNvPicPr>
          <p:nvPr/>
        </p:nvPicPr>
        <p:blipFill>
          <a:blip r:embed="rId4">
            <a:extLst>
              <a:ext uri="{28A0092B-C50C-407E-A947-70E740481C1C}">
                <a14:useLocalDpi xmlns:a14="http://schemas.microsoft.com/office/drawing/2010/main" val="0"/>
              </a:ext>
            </a:extLst>
          </a:blip>
          <a:srcRect b="9808"/>
          <a:stretch>
            <a:fillRect/>
          </a:stretch>
        </p:blipFill>
        <p:spPr bwMode="auto">
          <a:xfrm>
            <a:off x="152400" y="2971800"/>
            <a:ext cx="4087813" cy="37560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72063" name="Text Box 31"/>
          <p:cNvSpPr txBox="1">
            <a:spLocks noChangeArrowheads="1"/>
          </p:cNvSpPr>
          <p:nvPr/>
        </p:nvSpPr>
        <p:spPr bwMode="auto">
          <a:xfrm>
            <a:off x="4343400" y="4576763"/>
            <a:ext cx="4800600" cy="319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Squarks and gluinos up to 1 TeV can be discovered with 1% of the first year design luminosity</a:t>
            </a:r>
          </a:p>
          <a:p>
            <a:pPr eaLnBrk="1" hangingPunct="1">
              <a:spcBef>
                <a:spcPct val="50000"/>
              </a:spcBef>
              <a:buFontTx/>
              <a:buChar char="•"/>
            </a:pPr>
            <a:r>
              <a:rPr lang="sv-SE">
                <a:solidFill>
                  <a:schemeClr val="bg1"/>
                </a:solidFill>
                <a:cs typeface="Times New Roman" charset="0"/>
              </a:rPr>
              <a:t>Ultimately, LHC can probe squarks and gluinos up to ~3 TeV</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spTree>
    <p:extLst>
      <p:ext uri="{BB962C8B-B14F-4D97-AF65-F5344CB8AC3E}">
        <p14:creationId xmlns:p14="http://schemas.microsoft.com/office/powerpoint/2010/main" val="2405019815"/>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228600" y="2286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LHC</a:t>
            </a:r>
            <a:endParaRPr lang="en-US" b="1">
              <a:solidFill>
                <a:schemeClr val="folHlink"/>
              </a:solidFill>
            </a:endParaRPr>
          </a:p>
        </p:txBody>
      </p:sp>
      <p:sp>
        <p:nvSpPr>
          <p:cNvPr id="174083" name="Text Box 3"/>
          <p:cNvSpPr txBox="1">
            <a:spLocks noChangeArrowheads="1"/>
          </p:cNvSpPr>
          <p:nvPr/>
        </p:nvSpPr>
        <p:spPr bwMode="auto">
          <a:xfrm>
            <a:off x="304800" y="1485900"/>
            <a:ext cx="480060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endParaRPr lang="sv-SE">
              <a:solidFill>
                <a:schemeClr val="bg1"/>
              </a:solidFill>
              <a:cs typeface="Times New Roman" charset="0"/>
            </a:endParaRPr>
          </a:p>
          <a:p>
            <a:pPr eaLnBrk="1" hangingPunct="1">
              <a:spcBef>
                <a:spcPct val="50000"/>
              </a:spcBef>
              <a:buFontTx/>
              <a:buChar char="•"/>
            </a:pPr>
            <a:r>
              <a:rPr lang="sv-SE">
                <a:solidFill>
                  <a:schemeClr val="bg1"/>
                </a:solidFill>
                <a:cs typeface="Times New Roman" charset="0"/>
              </a:rPr>
              <a:t>Kinematics of squark/gluino decays can reveal masses of squarks, gluinos, sleptons and neutralinos involved </a:t>
            </a:r>
          </a:p>
          <a:p>
            <a:pPr eaLnBrk="1" hangingPunct="1">
              <a:spcBef>
                <a:spcPct val="50000"/>
              </a:spcBef>
              <a:buFontTx/>
              <a:buChar char="•"/>
            </a:pPr>
            <a:r>
              <a:rPr lang="sv-SE">
                <a:solidFill>
                  <a:schemeClr val="bg1"/>
                </a:solidFill>
                <a:cs typeface="Times New Roman" charset="0"/>
              </a:rPr>
              <a:t>If many superpartners are light (bulk region), much of the sparticle spectrum could be reconstructed at the LHC</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sp>
        <p:nvSpPr>
          <p:cNvPr id="174088" name="Text Box 8"/>
          <p:cNvSpPr txBox="1">
            <a:spLocks noChangeArrowheads="1"/>
          </p:cNvSpPr>
          <p:nvPr/>
        </p:nvSpPr>
        <p:spPr bwMode="auto">
          <a:xfrm>
            <a:off x="0" y="1066800"/>
            <a:ext cx="6705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sv-SE" sz="2800">
                <a:solidFill>
                  <a:schemeClr val="bg1"/>
                </a:solidFill>
                <a:cs typeface="Times New Roman" charset="0"/>
              </a:rPr>
              <a:t>What Can We Learn About Supersymmetry At The LHC?</a:t>
            </a:r>
            <a:endParaRPr lang="en-US" sz="2800">
              <a:solidFill>
                <a:schemeClr val="bg1"/>
              </a:solidFill>
              <a:cs typeface="Times New Roman" charset="0"/>
            </a:endParaRPr>
          </a:p>
        </p:txBody>
      </p:sp>
      <p:pic>
        <p:nvPicPr>
          <p:cNvPr id="174089" name="Picture 9"/>
          <p:cNvPicPr>
            <a:picLocks noChangeAspect="1" noChangeArrowheads="1"/>
          </p:cNvPicPr>
          <p:nvPr/>
        </p:nvPicPr>
        <p:blipFill>
          <a:blip r:embed="rId3">
            <a:extLst>
              <a:ext uri="{28A0092B-C50C-407E-A947-70E740481C1C}">
                <a14:useLocalDpi xmlns:a14="http://schemas.microsoft.com/office/drawing/2010/main" val="0"/>
              </a:ext>
            </a:extLst>
          </a:blip>
          <a:srcRect l="5420" t="1688" r="30243" b="22760"/>
          <a:stretch>
            <a:fillRect/>
          </a:stretch>
        </p:blipFill>
        <p:spPr bwMode="auto">
          <a:xfrm>
            <a:off x="4886325" y="1419225"/>
            <a:ext cx="4029075" cy="4829175"/>
          </a:xfrm>
          <a:prstGeom prst="rect">
            <a:avLst/>
          </a:prstGeom>
          <a:noFill/>
          <a:ln>
            <a:noFill/>
          </a:ln>
          <a:effectLst>
            <a:outerShdw blurRad="63500"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090" name="Text Box 10"/>
          <p:cNvSpPr txBox="1">
            <a:spLocks noChangeArrowheads="1"/>
          </p:cNvSpPr>
          <p:nvPr/>
        </p:nvSpPr>
        <p:spPr bwMode="auto">
          <a:xfrm>
            <a:off x="5029200" y="6262688"/>
            <a:ext cx="381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E. Baltz, et al, hep-ph/0602187</a:t>
            </a:r>
            <a:endParaRPr lang="en-US" sz="1800" b="1">
              <a:cs typeface="Times New Roman" charset="0"/>
            </a:endParaRPr>
          </a:p>
        </p:txBody>
      </p:sp>
    </p:spTree>
    <p:extLst>
      <p:ext uri="{BB962C8B-B14F-4D97-AF65-F5344CB8AC3E}">
        <p14:creationId xmlns:p14="http://schemas.microsoft.com/office/powerpoint/2010/main" val="871102544"/>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228600" y="2286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LHC</a:t>
            </a:r>
            <a:endParaRPr lang="en-US" b="1">
              <a:solidFill>
                <a:schemeClr val="folHlink"/>
              </a:solidFill>
            </a:endParaRPr>
          </a:p>
        </p:txBody>
      </p:sp>
      <p:sp>
        <p:nvSpPr>
          <p:cNvPr id="176131" name="Text Box 3"/>
          <p:cNvSpPr txBox="1">
            <a:spLocks noChangeArrowheads="1"/>
          </p:cNvSpPr>
          <p:nvPr/>
        </p:nvSpPr>
        <p:spPr bwMode="auto">
          <a:xfrm>
            <a:off x="304800" y="1485900"/>
            <a:ext cx="4800600" cy="483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endParaRPr lang="sv-SE">
              <a:solidFill>
                <a:schemeClr val="bg1"/>
              </a:solidFill>
              <a:cs typeface="Times New Roman" charset="0"/>
            </a:endParaRPr>
          </a:p>
          <a:p>
            <a:pPr eaLnBrk="1" hangingPunct="1">
              <a:spcBef>
                <a:spcPct val="50000"/>
              </a:spcBef>
              <a:buFontTx/>
              <a:buChar char="•"/>
            </a:pPr>
            <a:r>
              <a:rPr lang="sv-SE">
                <a:solidFill>
                  <a:schemeClr val="bg1"/>
                </a:solidFill>
                <a:cs typeface="Times New Roman" charset="0"/>
              </a:rPr>
              <a:t>Kinematics of squark/gluino decays can reveal masses of squarks, gluinos, sleptons and neutralinos involved </a:t>
            </a:r>
          </a:p>
          <a:p>
            <a:pPr eaLnBrk="1" hangingPunct="1">
              <a:spcBef>
                <a:spcPct val="50000"/>
              </a:spcBef>
              <a:buFontTx/>
              <a:buChar char="•"/>
            </a:pPr>
            <a:r>
              <a:rPr lang="sv-SE">
                <a:solidFill>
                  <a:schemeClr val="bg1"/>
                </a:solidFill>
                <a:cs typeface="Times New Roman" charset="0"/>
              </a:rPr>
              <a:t>If many superpartners are light (bulk region), most/much of the sparticle spectrum could be reconstructed at the LHC</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sp>
        <p:nvSpPr>
          <p:cNvPr id="176132" name="Text Box 4"/>
          <p:cNvSpPr txBox="1">
            <a:spLocks noChangeArrowheads="1"/>
          </p:cNvSpPr>
          <p:nvPr/>
        </p:nvSpPr>
        <p:spPr bwMode="auto">
          <a:xfrm>
            <a:off x="0" y="1066800"/>
            <a:ext cx="6705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sv-SE" sz="2800">
                <a:solidFill>
                  <a:schemeClr val="bg1"/>
                </a:solidFill>
                <a:cs typeface="Times New Roman" charset="0"/>
              </a:rPr>
              <a:t>What Can We Learn About Supersymmetry At The LHC?</a:t>
            </a:r>
            <a:endParaRPr lang="en-US" sz="2800">
              <a:solidFill>
                <a:schemeClr val="bg1"/>
              </a:solidFill>
              <a:cs typeface="Times New Roman" charset="0"/>
            </a:endParaRPr>
          </a:p>
        </p:txBody>
      </p:sp>
      <p:pic>
        <p:nvPicPr>
          <p:cNvPr id="176133" name="Picture 5"/>
          <p:cNvPicPr>
            <a:picLocks noChangeAspect="1" noChangeArrowheads="1"/>
          </p:cNvPicPr>
          <p:nvPr/>
        </p:nvPicPr>
        <p:blipFill>
          <a:blip r:embed="rId3">
            <a:extLst>
              <a:ext uri="{28A0092B-C50C-407E-A947-70E740481C1C}">
                <a14:useLocalDpi xmlns:a14="http://schemas.microsoft.com/office/drawing/2010/main" val="0"/>
              </a:ext>
            </a:extLst>
          </a:blip>
          <a:srcRect l="5420" t="1688" r="30243" b="22760"/>
          <a:stretch>
            <a:fillRect/>
          </a:stretch>
        </p:blipFill>
        <p:spPr bwMode="auto">
          <a:xfrm>
            <a:off x="4886325" y="1419225"/>
            <a:ext cx="4029075" cy="4829175"/>
          </a:xfrm>
          <a:prstGeom prst="rect">
            <a:avLst/>
          </a:prstGeom>
          <a:noFill/>
          <a:ln>
            <a:noFill/>
          </a:ln>
          <a:effectLst>
            <a:outerShdw blurRad="63500"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6134" name="Text Box 6"/>
          <p:cNvSpPr txBox="1">
            <a:spLocks noChangeArrowheads="1"/>
          </p:cNvSpPr>
          <p:nvPr/>
        </p:nvSpPr>
        <p:spPr bwMode="auto">
          <a:xfrm>
            <a:off x="5029200" y="6262688"/>
            <a:ext cx="381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E. Baltz, et al, hep-ph/0602187</a:t>
            </a:r>
            <a:endParaRPr lang="en-US" sz="1800" b="1">
              <a:cs typeface="Times New Roman" charset="0"/>
            </a:endParaRPr>
          </a:p>
        </p:txBody>
      </p:sp>
      <p:sp>
        <p:nvSpPr>
          <p:cNvPr id="176135" name="Text Box 7"/>
          <p:cNvSpPr txBox="1">
            <a:spLocks noChangeArrowheads="1"/>
          </p:cNvSpPr>
          <p:nvPr/>
        </p:nvSpPr>
        <p:spPr bwMode="auto">
          <a:xfrm>
            <a:off x="762000" y="5410200"/>
            <a:ext cx="34290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800" b="1">
                <a:solidFill>
                  <a:schemeClr val="folHlink"/>
                </a:solidFill>
                <a:effectLst>
                  <a:outerShdw blurRad="38100" dist="38100" dir="2700000" algn="tl">
                    <a:srgbClr val="000000"/>
                  </a:outerShdw>
                </a:effectLst>
              </a:rPr>
              <a:t>But we might not be so lucky!</a:t>
            </a:r>
            <a:endParaRPr lang="en-US">
              <a:solidFill>
                <a:schemeClr val="folHlink"/>
              </a:solidFill>
              <a:effectLst>
                <a:outerShdw blurRad="38100" dist="38100" dir="2700000" algn="tl">
                  <a:srgbClr val="000000"/>
                </a:outerShdw>
              </a:effectLst>
            </a:endParaRPr>
          </a:p>
        </p:txBody>
      </p:sp>
    </p:spTree>
    <p:extLst>
      <p:ext uri="{BB962C8B-B14F-4D97-AF65-F5344CB8AC3E}">
        <p14:creationId xmlns:p14="http://schemas.microsoft.com/office/powerpoint/2010/main" val="4001595633"/>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28600" y="2286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LHC</a:t>
            </a:r>
            <a:endParaRPr lang="en-US" b="1">
              <a:solidFill>
                <a:schemeClr val="folHlink"/>
              </a:solidFill>
            </a:endParaRPr>
          </a:p>
        </p:txBody>
      </p:sp>
      <p:sp>
        <p:nvSpPr>
          <p:cNvPr id="178179" name="Text Box 3"/>
          <p:cNvSpPr txBox="1">
            <a:spLocks noChangeArrowheads="1"/>
          </p:cNvSpPr>
          <p:nvPr/>
        </p:nvSpPr>
        <p:spPr bwMode="auto">
          <a:xfrm>
            <a:off x="304800" y="1485900"/>
            <a:ext cx="4648200" cy="575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endParaRPr lang="sv-SE">
              <a:solidFill>
                <a:schemeClr val="bg1"/>
              </a:solidFill>
              <a:cs typeface="Times New Roman" charset="0"/>
            </a:endParaRPr>
          </a:p>
          <a:p>
            <a:pPr eaLnBrk="1" hangingPunct="1">
              <a:spcBef>
                <a:spcPct val="50000"/>
              </a:spcBef>
              <a:buFontTx/>
              <a:buChar char="•"/>
            </a:pPr>
            <a:r>
              <a:rPr lang="sv-SE">
                <a:solidFill>
                  <a:schemeClr val="bg1"/>
                </a:solidFill>
                <a:cs typeface="Times New Roman" charset="0"/>
              </a:rPr>
              <a:t>For moderate and heavy SUSY models, the LHC will reveal far fewer superpartners </a:t>
            </a:r>
          </a:p>
          <a:p>
            <a:pPr eaLnBrk="1" hangingPunct="1">
              <a:spcBef>
                <a:spcPct val="50000"/>
              </a:spcBef>
              <a:buFontTx/>
              <a:buChar char="•"/>
            </a:pPr>
            <a:r>
              <a:rPr lang="sv-SE">
                <a:solidFill>
                  <a:schemeClr val="bg1"/>
                </a:solidFill>
                <a:cs typeface="Times New Roman" charset="0"/>
              </a:rPr>
              <a:t>It is not at all unlikely that the LHC could uncover a spectrum of squarks, gluinos and one neutralino</a:t>
            </a:r>
          </a:p>
          <a:p>
            <a:pPr eaLnBrk="1" hangingPunct="1">
              <a:spcBef>
                <a:spcPct val="50000"/>
              </a:spcBef>
              <a:buFontTx/>
              <a:buChar char="•"/>
            </a:pPr>
            <a:r>
              <a:rPr lang="sv-SE">
                <a:solidFill>
                  <a:schemeClr val="bg1"/>
                </a:solidFill>
                <a:cs typeface="Times New Roman" charset="0"/>
              </a:rPr>
              <a:t>Other than one mass, this would tell us next to nothing about the neutralino sector</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sp>
        <p:nvSpPr>
          <p:cNvPr id="178180" name="Text Box 4"/>
          <p:cNvSpPr txBox="1">
            <a:spLocks noChangeArrowheads="1"/>
          </p:cNvSpPr>
          <p:nvPr/>
        </p:nvSpPr>
        <p:spPr bwMode="auto">
          <a:xfrm>
            <a:off x="0" y="1066800"/>
            <a:ext cx="6705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sv-SE" sz="2800">
                <a:solidFill>
                  <a:schemeClr val="bg1"/>
                </a:solidFill>
                <a:cs typeface="Times New Roman" charset="0"/>
              </a:rPr>
              <a:t>What Can We Learn About Supersymmetry At The LHC?</a:t>
            </a:r>
            <a:endParaRPr lang="en-US" sz="2800">
              <a:solidFill>
                <a:schemeClr val="bg1"/>
              </a:solidFill>
              <a:cs typeface="Times New Roman" charset="0"/>
            </a:endParaRPr>
          </a:p>
        </p:txBody>
      </p:sp>
      <p:sp>
        <p:nvSpPr>
          <p:cNvPr id="178182" name="Text Box 6"/>
          <p:cNvSpPr txBox="1">
            <a:spLocks noChangeArrowheads="1"/>
          </p:cNvSpPr>
          <p:nvPr/>
        </p:nvSpPr>
        <p:spPr bwMode="auto">
          <a:xfrm>
            <a:off x="5029200" y="6262688"/>
            <a:ext cx="381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E. Baltz, et al, hep-ph/0602187</a:t>
            </a:r>
            <a:endParaRPr lang="en-US" sz="1800" b="1">
              <a:cs typeface="Times New Roman" charset="0"/>
            </a:endParaRPr>
          </a:p>
        </p:txBody>
      </p:sp>
      <p:pic>
        <p:nvPicPr>
          <p:cNvPr id="1781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713" y="1447800"/>
            <a:ext cx="3976687" cy="4833938"/>
          </a:xfrm>
          <a:prstGeom prst="rect">
            <a:avLst/>
          </a:prstGeom>
          <a:noFill/>
          <a:ln>
            <a:noFill/>
          </a:ln>
          <a:effectLst>
            <a:outerShdw blurRad="63500"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194423"/>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228600" y="152400"/>
            <a:ext cx="86868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Supersymmetry With Neutralino Dark Matter</a:t>
            </a:r>
            <a:endParaRPr lang="en-US" b="1">
              <a:solidFill>
                <a:schemeClr val="folHlink"/>
              </a:solidFill>
            </a:endParaRPr>
          </a:p>
        </p:txBody>
      </p:sp>
      <p:sp>
        <p:nvSpPr>
          <p:cNvPr id="184323" name="Text Box 3"/>
          <p:cNvSpPr txBox="1">
            <a:spLocks noChangeArrowheads="1"/>
          </p:cNvSpPr>
          <p:nvPr/>
        </p:nvSpPr>
        <p:spPr bwMode="auto">
          <a:xfrm>
            <a:off x="152400" y="1066800"/>
            <a:ext cx="4419600" cy="684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endParaRPr lang="sv-SE">
              <a:solidFill>
                <a:schemeClr val="bg1"/>
              </a:solidFill>
              <a:cs typeface="Times New Roman" charset="0"/>
            </a:endParaRPr>
          </a:p>
          <a:p>
            <a:pPr eaLnBrk="1" hangingPunct="1">
              <a:spcBef>
                <a:spcPct val="50000"/>
              </a:spcBef>
              <a:buFontTx/>
              <a:buChar char="•"/>
            </a:pPr>
            <a:r>
              <a:rPr lang="sv-SE">
                <a:solidFill>
                  <a:schemeClr val="bg1"/>
                </a:solidFill>
                <a:cs typeface="Times New Roman" charset="0"/>
              </a:rPr>
              <a:t>Unless several of the neutralinos are light enough to be discovered at the LHC, we will learn very little about the composition and couplings of the lightest neutralino  </a:t>
            </a:r>
          </a:p>
          <a:p>
            <a:pPr eaLnBrk="1" hangingPunct="1">
              <a:spcBef>
                <a:spcPct val="50000"/>
              </a:spcBef>
              <a:buFontTx/>
              <a:buChar char="•"/>
            </a:pPr>
            <a:r>
              <a:rPr lang="sv-SE">
                <a:solidFill>
                  <a:schemeClr val="bg1"/>
                </a:solidFill>
                <a:cs typeface="Times New Roman" charset="0"/>
              </a:rPr>
              <a:t>Astrophysical dark matter experiments provide another way to probe these couplings</a:t>
            </a:r>
          </a:p>
          <a:p>
            <a:pPr eaLnBrk="1" hangingPunct="1">
              <a:spcBef>
                <a:spcPct val="50000"/>
              </a:spcBef>
              <a:buFontTx/>
              <a:buChar char="•"/>
            </a:pPr>
            <a:r>
              <a:rPr lang="sv-SE">
                <a:solidFill>
                  <a:schemeClr val="bg1"/>
                </a:solidFill>
                <a:cs typeface="Times New Roman" charset="0"/>
              </a:rPr>
              <a:t>Potentially enable us to constrain/measure parameters appearing in the neutralino mass matrix: </a:t>
            </a:r>
            <a:r>
              <a:rPr lang="sv-SE">
                <a:solidFill>
                  <a:schemeClr val="bg1"/>
                </a:solidFill>
                <a:cs typeface="Times New Roman" charset="0"/>
                <a:sym typeface="Symbol" charset="0"/>
              </a:rPr>
              <a:t>, M</a:t>
            </a:r>
            <a:r>
              <a:rPr lang="sv-SE" baseline="-25000">
                <a:solidFill>
                  <a:schemeClr val="bg1"/>
                </a:solidFill>
                <a:cs typeface="Times New Roman" charset="0"/>
                <a:sym typeface="Symbol" charset="0"/>
              </a:rPr>
              <a:t>1</a:t>
            </a:r>
            <a:r>
              <a:rPr lang="sv-SE">
                <a:solidFill>
                  <a:schemeClr val="bg1"/>
                </a:solidFill>
                <a:cs typeface="Times New Roman" charset="0"/>
                <a:sym typeface="Symbol" charset="0"/>
              </a:rPr>
              <a:t>, M</a:t>
            </a:r>
            <a:r>
              <a:rPr lang="sv-SE" baseline="-25000">
                <a:solidFill>
                  <a:schemeClr val="bg1"/>
                </a:solidFill>
                <a:cs typeface="Times New Roman" charset="0"/>
                <a:sym typeface="Symbol" charset="0"/>
              </a:rPr>
              <a:t>2</a:t>
            </a:r>
            <a:r>
              <a:rPr lang="sv-SE">
                <a:solidFill>
                  <a:schemeClr val="bg1"/>
                </a:solidFill>
                <a:cs typeface="Times New Roman" charset="0"/>
                <a:sym typeface="Symbol" charset="0"/>
              </a:rPr>
              <a:t>, tan</a:t>
            </a: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pic>
        <p:nvPicPr>
          <p:cNvPr id="184329" name="Picture 9" descr="hig1-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038600"/>
            <a:ext cx="2714625" cy="27146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84328" name="Picture 8" descr="bino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24000"/>
            <a:ext cx="2692400" cy="267176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323224"/>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Putting It All Together</a:t>
            </a:r>
            <a:endParaRPr lang="en-US" b="1">
              <a:solidFill>
                <a:schemeClr val="folHlink"/>
              </a:solidFill>
            </a:endParaRPr>
          </a:p>
        </p:txBody>
      </p:sp>
      <p:sp>
        <p:nvSpPr>
          <p:cNvPr id="141318" name="Text Box 6"/>
          <p:cNvSpPr txBox="1">
            <a:spLocks noChangeArrowheads="1"/>
          </p:cNvSpPr>
          <p:nvPr/>
        </p:nvSpPr>
        <p:spPr bwMode="auto">
          <a:xfrm>
            <a:off x="187325" y="1306513"/>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pic>
        <p:nvPicPr>
          <p:cNvPr id="141319" name="Picture 7" descr="nu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89612" y="1155701"/>
            <a:ext cx="2767013" cy="363696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41320" name="Picture 8" descr="directw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6413" y="1117600"/>
            <a:ext cx="2817812" cy="367823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41321" name="Picture 9" descr="gg13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54376" y="3101975"/>
            <a:ext cx="2874962" cy="3722687"/>
          </a:xfrm>
          <a:prstGeom prst="rect">
            <a:avLst/>
          </a:prstGeom>
          <a:noFill/>
          <a:effectLst>
            <a:outerShdw blurRad="63500" dist="38097" dir="13080002"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41322" name="Text Box 10"/>
          <p:cNvSpPr txBox="1">
            <a:spLocks noChangeArrowheads="1"/>
          </p:cNvSpPr>
          <p:nvPr/>
        </p:nvSpPr>
        <p:spPr bwMode="auto">
          <a:xfrm>
            <a:off x="611188" y="1219200"/>
            <a:ext cx="287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Direct Detection</a:t>
            </a:r>
            <a:endParaRPr lang="en-US" sz="2000" b="1">
              <a:solidFill>
                <a:schemeClr val="accent2"/>
              </a:solidFill>
              <a:latin typeface="Times New Roman" charset="0"/>
              <a:cs typeface="Times New Roman" charset="0"/>
            </a:endParaRPr>
          </a:p>
        </p:txBody>
      </p:sp>
      <p:sp>
        <p:nvSpPr>
          <p:cNvPr id="141323" name="Text Box 11"/>
          <p:cNvSpPr txBox="1">
            <a:spLocks noChangeArrowheads="1"/>
          </p:cNvSpPr>
          <p:nvPr/>
        </p:nvSpPr>
        <p:spPr bwMode="auto">
          <a:xfrm>
            <a:off x="5486400" y="1223963"/>
            <a:ext cx="3346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Neutrino Telescopes</a:t>
            </a:r>
            <a:endParaRPr lang="en-US" sz="2000" b="1">
              <a:solidFill>
                <a:schemeClr val="accent2"/>
              </a:solidFill>
              <a:latin typeface="Times New Roman" charset="0"/>
              <a:cs typeface="Times New Roman" charset="0"/>
            </a:endParaRPr>
          </a:p>
        </p:txBody>
      </p:sp>
      <p:sp>
        <p:nvSpPr>
          <p:cNvPr id="141324" name="Text Box 12"/>
          <p:cNvSpPr txBox="1">
            <a:spLocks noChangeArrowheads="1"/>
          </p:cNvSpPr>
          <p:nvPr/>
        </p:nvSpPr>
        <p:spPr bwMode="auto">
          <a:xfrm>
            <a:off x="3849688" y="3124200"/>
            <a:ext cx="1408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b="1">
                <a:latin typeface="Times New Roman" charset="0"/>
                <a:cs typeface="Times New Roman" charset="0"/>
                <a:sym typeface="Symbol" charset="0"/>
              </a:rPr>
              <a:t></a:t>
            </a:r>
            <a:r>
              <a:rPr lang="en-US" sz="2000" b="1">
                <a:latin typeface="Times New Roman" charset="0"/>
                <a:cs typeface="Times New Roman" charset="0"/>
                <a:sym typeface="Symbol" charset="0"/>
              </a:rPr>
              <a:t>-Rays + e</a:t>
            </a:r>
            <a:r>
              <a:rPr lang="en-US" sz="2000" b="1" baseline="30000">
                <a:latin typeface="Times New Roman" charset="0"/>
                <a:cs typeface="Times New Roman" charset="0"/>
                <a:sym typeface="Symbol" charset="0"/>
              </a:rPr>
              <a:t>+</a:t>
            </a:r>
            <a:endParaRPr lang="en-US" sz="2000" b="1">
              <a:solidFill>
                <a:schemeClr val="accent2"/>
              </a:solidFill>
              <a:latin typeface="Times New Roman" charset="0"/>
              <a:cs typeface="Times New Roman" charset="0"/>
            </a:endParaRPr>
          </a:p>
        </p:txBody>
      </p:sp>
    </p:spTree>
    <p:extLst>
      <p:ext uri="{BB962C8B-B14F-4D97-AF65-F5344CB8AC3E}">
        <p14:creationId xmlns:p14="http://schemas.microsoft.com/office/powerpoint/2010/main" val="24189692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13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Putting It All Together</a:t>
            </a:r>
            <a:endParaRPr lang="en-US" b="1">
              <a:solidFill>
                <a:schemeClr val="folHlink"/>
              </a:solidFill>
            </a:endParaRPr>
          </a:p>
        </p:txBody>
      </p:sp>
      <p:pic>
        <p:nvPicPr>
          <p:cNvPr id="143370" name="Picture 10" descr="flow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0475"/>
            <a:ext cx="8229600" cy="50641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4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
          <p:cNvSpPr txBox="1">
            <a:spLocks noChangeArrowheads="1"/>
          </p:cNvSpPr>
          <p:nvPr/>
        </p:nvSpPr>
        <p:spPr bwMode="auto">
          <a:xfrm>
            <a:off x="381000" y="152400"/>
            <a:ext cx="8153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SUSY with the LHC and Astrophysics</a:t>
            </a:r>
            <a:endParaRPr lang="en-US" b="1">
              <a:solidFill>
                <a:schemeClr val="folHlink"/>
              </a:solidFill>
            </a:endParaRPr>
          </a:p>
        </p:txBody>
      </p:sp>
      <p:sp>
        <p:nvSpPr>
          <p:cNvPr id="202756" name="Text Box 4"/>
          <p:cNvSpPr txBox="1">
            <a:spLocks noChangeArrowheads="1"/>
          </p:cNvSpPr>
          <p:nvPr/>
        </p:nvSpPr>
        <p:spPr bwMode="auto">
          <a:xfrm>
            <a:off x="420688" y="1824038"/>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sp>
        <p:nvSpPr>
          <p:cNvPr id="202757" name="Text Box 5"/>
          <p:cNvSpPr txBox="1">
            <a:spLocks noChangeArrowheads="1"/>
          </p:cNvSpPr>
          <p:nvPr/>
        </p:nvSpPr>
        <p:spPr bwMode="auto">
          <a:xfrm>
            <a:off x="609600" y="1447800"/>
            <a:ext cx="79248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r>
              <a:rPr lang="en-US" sz="2800" u="sng">
                <a:solidFill>
                  <a:schemeClr val="bg1"/>
                </a:solidFill>
                <a:cs typeface="Times New Roman" charset="0"/>
              </a:rPr>
              <a:t>Benchmark model IM3:</a:t>
            </a:r>
            <a:endParaRPr lang="en-US" sz="2000" u="sng">
              <a:solidFill>
                <a:schemeClr val="accent2"/>
              </a:solidFill>
              <a:latin typeface="Times New Roman" charset="0"/>
              <a:cs typeface="Times New Roman" charset="0"/>
            </a:endParaRPr>
          </a:p>
          <a:p>
            <a:pPr eaLnBrk="1" hangingPunct="1">
              <a:spcBef>
                <a:spcPct val="50000"/>
              </a:spcBef>
            </a:pPr>
            <a:r>
              <a:rPr lang="en-US">
                <a:solidFill>
                  <a:schemeClr val="bg1"/>
                </a:solidFill>
                <a:latin typeface="Times New Roman" charset="0"/>
                <a:cs typeface="Times New Roman" charset="0"/>
              </a:rPr>
              <a:t>SUSY Inputs:</a:t>
            </a:r>
            <a:r>
              <a:rPr lang="en-US" b="1">
                <a:solidFill>
                  <a:schemeClr val="bg1"/>
                </a:solidFill>
                <a:latin typeface="Times New Roman" charset="0"/>
                <a:cs typeface="Times New Roman" charset="0"/>
              </a:rPr>
              <a:t>  </a:t>
            </a:r>
            <a:r>
              <a:rPr lang="en-US" sz="2200">
                <a:solidFill>
                  <a:schemeClr val="bg1"/>
                </a:solidFill>
                <a:latin typeface="Times New Roman" charset="0"/>
                <a:cs typeface="Times New Roman" charset="0"/>
              </a:rPr>
              <a:t>M</a:t>
            </a:r>
            <a:r>
              <a:rPr lang="en-US" sz="2200" baseline="-25000">
                <a:solidFill>
                  <a:schemeClr val="bg1"/>
                </a:solidFill>
                <a:latin typeface="Times New Roman" charset="0"/>
                <a:cs typeface="Times New Roman" charset="0"/>
              </a:rPr>
              <a:t>2</a:t>
            </a:r>
            <a:r>
              <a:rPr lang="en-US" sz="2200">
                <a:solidFill>
                  <a:schemeClr val="bg1"/>
                </a:solidFill>
                <a:latin typeface="Times New Roman" charset="0"/>
                <a:cs typeface="Times New Roman" charset="0"/>
              </a:rPr>
              <a:t>=673 GeV, </a:t>
            </a:r>
            <a:r>
              <a:rPr lang="en-US" sz="2200">
                <a:solidFill>
                  <a:schemeClr val="bg1"/>
                </a:solidFill>
                <a:latin typeface="Times New Roman" charset="0"/>
                <a:cs typeface="Times New Roman" charset="0"/>
                <a:sym typeface="Symbol" charset="0"/>
              </a:rPr>
              <a:t>=619 GeV, m</a:t>
            </a:r>
            <a:r>
              <a:rPr lang="en-US" sz="2200" baseline="-25000">
                <a:solidFill>
                  <a:schemeClr val="bg1"/>
                </a:solidFill>
                <a:latin typeface="Times New Roman" charset="0"/>
                <a:cs typeface="Times New Roman" charset="0"/>
                <a:sym typeface="Symbol" charset="0"/>
              </a:rPr>
              <a:t>A</a:t>
            </a:r>
            <a:r>
              <a:rPr lang="en-US" sz="2200">
                <a:solidFill>
                  <a:schemeClr val="bg1"/>
                </a:solidFill>
                <a:latin typeface="Times New Roman" charset="0"/>
                <a:cs typeface="Times New Roman" charset="0"/>
                <a:sym typeface="Symbol" charset="0"/>
              </a:rPr>
              <a:t>=397 GeV, tan=51, 				2130 GeV squarks</a:t>
            </a:r>
            <a:endParaRPr lang="en-US">
              <a:solidFill>
                <a:schemeClr val="bg1"/>
              </a:solidFill>
              <a:latin typeface="Times New Roman" charset="0"/>
              <a:cs typeface="Times New Roman" charset="0"/>
              <a:sym typeface="Symbol" charset="0"/>
            </a:endParaRPr>
          </a:p>
          <a:p>
            <a:pPr eaLnBrk="1" hangingPunct="1">
              <a:spcBef>
                <a:spcPct val="50000"/>
              </a:spcBef>
            </a:pPr>
            <a:r>
              <a:rPr lang="en-US">
                <a:solidFill>
                  <a:schemeClr val="bg1"/>
                </a:solidFill>
                <a:latin typeface="Times New Roman" charset="0"/>
                <a:cs typeface="Times New Roman" charset="0"/>
                <a:sym typeface="Symbol" charset="0"/>
              </a:rPr>
              <a:t>Measured by the LHC:</a:t>
            </a:r>
            <a:r>
              <a:rPr lang="en-US" b="1">
                <a:solidFill>
                  <a:schemeClr val="bg1"/>
                </a:solidFill>
                <a:latin typeface="Times New Roman" charset="0"/>
                <a:cs typeface="Times New Roman" charset="0"/>
                <a:sym typeface="Symbol" charset="0"/>
              </a:rPr>
              <a:t> </a:t>
            </a:r>
            <a:r>
              <a:rPr lang="en-US" sz="2200">
                <a:solidFill>
                  <a:schemeClr val="bg1"/>
                </a:solidFill>
                <a:latin typeface="Times New Roman" charset="0"/>
                <a:cs typeface="Times New Roman" charset="0"/>
                <a:sym typeface="Symbol" charset="0"/>
              </a:rPr>
              <a:t>m</a:t>
            </a:r>
            <a:r>
              <a:rPr lang="en-US" sz="2200" baseline="-25000">
                <a:solidFill>
                  <a:schemeClr val="bg1"/>
                </a:solidFill>
                <a:latin typeface="Times New Roman" charset="0"/>
                <a:cs typeface="Times New Roman" charset="0"/>
                <a:sym typeface="Symbol" charset="0"/>
              </a:rPr>
              <a:t></a:t>
            </a:r>
            <a:r>
              <a:rPr lang="en-US" sz="2200">
                <a:solidFill>
                  <a:schemeClr val="bg1"/>
                </a:solidFill>
                <a:latin typeface="Times New Roman" charset="0"/>
                <a:cs typeface="Times New Roman" charset="0"/>
                <a:sym typeface="Symbol" charset="0"/>
              </a:rPr>
              <a:t>= 236 ± 10%, m</a:t>
            </a:r>
            <a:r>
              <a:rPr lang="en-US" sz="2200" baseline="-25000">
                <a:solidFill>
                  <a:schemeClr val="bg1"/>
                </a:solidFill>
                <a:latin typeface="Times New Roman" charset="0"/>
                <a:cs typeface="Times New Roman" charset="0"/>
                <a:sym typeface="Symbol" charset="0"/>
              </a:rPr>
              <a:t>squark</a:t>
            </a:r>
            <a:r>
              <a:rPr lang="en-US" sz="2200">
                <a:solidFill>
                  <a:schemeClr val="bg1"/>
                </a:solidFill>
                <a:latin typeface="Times New Roman" charset="0"/>
                <a:cs typeface="Times New Roman" charset="0"/>
                <a:sym typeface="Symbol" charset="0"/>
              </a:rPr>
              <a:t>=2130 ± 30%,              		tan=51 ± 15%, m</a:t>
            </a:r>
            <a:r>
              <a:rPr lang="en-US" sz="2200" baseline="-25000">
                <a:solidFill>
                  <a:schemeClr val="bg1"/>
                </a:solidFill>
                <a:latin typeface="Times New Roman" charset="0"/>
                <a:cs typeface="Times New Roman" charset="0"/>
                <a:sym typeface="Symbol" charset="0"/>
              </a:rPr>
              <a:t>A</a:t>
            </a:r>
            <a:r>
              <a:rPr lang="en-US" sz="2200">
                <a:solidFill>
                  <a:schemeClr val="bg1"/>
                </a:solidFill>
                <a:latin typeface="Times New Roman" charset="0"/>
                <a:cs typeface="Times New Roman" charset="0"/>
                <a:sym typeface="Symbol" charset="0"/>
              </a:rPr>
              <a:t>=397 ± 1%</a:t>
            </a:r>
            <a:r>
              <a:rPr lang="en-US" b="1">
                <a:solidFill>
                  <a:schemeClr val="bg1"/>
                </a:solidFill>
                <a:latin typeface="Times New Roman" charset="0"/>
                <a:cs typeface="Times New Roman" charset="0"/>
                <a:sym typeface="Symbol" charset="0"/>
              </a:rPr>
              <a:t>  					 </a:t>
            </a:r>
            <a:r>
              <a:rPr lang="en-US">
                <a:solidFill>
                  <a:schemeClr val="bg1"/>
                </a:solidFill>
                <a:latin typeface="Times New Roman" charset="0"/>
                <a:cs typeface="Times New Roman" charset="0"/>
                <a:sym typeface="Symbol" charset="0"/>
              </a:rPr>
              <a:t>(no sleptons, charginos, or heavy neutralinos)</a:t>
            </a:r>
          </a:p>
          <a:p>
            <a:pPr eaLnBrk="1" hangingPunct="1">
              <a:spcBef>
                <a:spcPct val="50000"/>
              </a:spcBef>
            </a:pPr>
            <a:r>
              <a:rPr lang="en-US">
                <a:solidFill>
                  <a:schemeClr val="bg1"/>
                </a:solidFill>
                <a:latin typeface="Times New Roman" charset="0"/>
                <a:cs typeface="Times New Roman" charset="0"/>
                <a:sym typeface="Symbol" charset="0"/>
              </a:rPr>
              <a:t>Measured by astrophysical experiments: </a:t>
            </a:r>
            <a:r>
              <a:rPr lang="en-US" sz="2200">
                <a:solidFill>
                  <a:schemeClr val="bg1"/>
                </a:solidFill>
                <a:latin typeface="Times New Roman" charset="0"/>
                <a:cs typeface="Times New Roman" charset="0"/>
                <a:sym typeface="Symbol" charset="0"/>
              </a:rPr>
              <a:t></a:t>
            </a:r>
            <a:r>
              <a:rPr lang="en-US" sz="2200" baseline="-25000">
                <a:solidFill>
                  <a:schemeClr val="bg1"/>
                </a:solidFill>
                <a:latin typeface="Times New Roman" charset="0"/>
                <a:cs typeface="Times New Roman" charset="0"/>
                <a:sym typeface="Symbol" charset="0"/>
              </a:rPr>
              <a:t>N</a:t>
            </a:r>
            <a:r>
              <a:rPr lang="en-US" sz="2200">
                <a:solidFill>
                  <a:schemeClr val="bg1"/>
                </a:solidFill>
                <a:latin typeface="Times New Roman" charset="0"/>
                <a:cs typeface="Times New Roman" charset="0"/>
                <a:sym typeface="Symbol" charset="0"/>
              </a:rPr>
              <a:t>=9.6 10</a:t>
            </a:r>
            <a:r>
              <a:rPr lang="en-US" sz="2200" baseline="30000">
                <a:solidFill>
                  <a:schemeClr val="bg1"/>
                </a:solidFill>
                <a:latin typeface="Times New Roman" charset="0"/>
                <a:cs typeface="Times New Roman" charset="0"/>
                <a:sym typeface="Symbol" charset="0"/>
              </a:rPr>
              <a:t>-9 </a:t>
            </a:r>
            <a:r>
              <a:rPr lang="en-US" sz="2200">
                <a:solidFill>
                  <a:schemeClr val="bg1"/>
                </a:solidFill>
                <a:latin typeface="Times New Roman" charset="0"/>
                <a:cs typeface="Times New Roman" charset="0"/>
                <a:sym typeface="Symbol" charset="0"/>
              </a:rPr>
              <a:t>pb x/ 2, 		R</a:t>
            </a:r>
            <a:r>
              <a:rPr lang="en-US" sz="2200" baseline="-25000">
                <a:solidFill>
                  <a:schemeClr val="bg1"/>
                </a:solidFill>
                <a:latin typeface="Times New Roman" charset="0"/>
                <a:cs typeface="Times New Roman" charset="0"/>
                <a:sym typeface="Symbol" charset="0"/>
              </a:rPr>
              <a:t></a:t>
            </a:r>
            <a:r>
              <a:rPr lang="en-US" sz="2200">
                <a:solidFill>
                  <a:schemeClr val="bg1"/>
                </a:solidFill>
                <a:latin typeface="Times New Roman" charset="0"/>
                <a:cs typeface="Times New Roman" charset="0"/>
                <a:sym typeface="Symbol" charset="0"/>
              </a:rPr>
              <a:t> &lt; 10 yr</a:t>
            </a:r>
            <a:r>
              <a:rPr lang="en-US" sz="2200" baseline="30000">
                <a:solidFill>
                  <a:schemeClr val="bg1"/>
                </a:solidFill>
                <a:latin typeface="Times New Roman" charset="0"/>
                <a:cs typeface="Times New Roman" charset="0"/>
                <a:sym typeface="Symbol" charset="0"/>
              </a:rPr>
              <a:t>-1</a:t>
            </a:r>
            <a:r>
              <a:rPr lang="en-US" sz="2200">
                <a:solidFill>
                  <a:schemeClr val="bg1"/>
                </a:solidFill>
                <a:latin typeface="Times New Roman" charset="0"/>
                <a:cs typeface="Times New Roman" charset="0"/>
                <a:sym typeface="Symbol" charset="0"/>
              </a:rPr>
              <a:t>, </a:t>
            </a:r>
            <a:r>
              <a:rPr lang="en-US" sz="2200" baseline="-25000">
                <a:solidFill>
                  <a:schemeClr val="bg1"/>
                </a:solidFill>
                <a:latin typeface="Times New Roman" charset="0"/>
                <a:cs typeface="Times New Roman" charset="0"/>
                <a:sym typeface="Symbol" charset="0"/>
              </a:rPr>
              <a:t>+Z </a:t>
            </a:r>
            <a:r>
              <a:rPr lang="en-US" sz="2200">
                <a:solidFill>
                  <a:schemeClr val="bg1"/>
                </a:solidFill>
                <a:latin typeface="Times New Roman" charset="0"/>
                <a:cs typeface="Times New Roman" charset="0"/>
                <a:sym typeface="Symbol" charset="0"/>
              </a:rPr>
              <a:t>/ </a:t>
            </a:r>
            <a:r>
              <a:rPr lang="en-US" sz="2200" baseline="-25000">
                <a:solidFill>
                  <a:schemeClr val="bg1"/>
                </a:solidFill>
                <a:latin typeface="Times New Roman" charset="0"/>
                <a:cs typeface="Times New Roman" charset="0"/>
                <a:sym typeface="Symbol" charset="0"/>
              </a:rPr>
              <a:t>tot </a:t>
            </a:r>
            <a:r>
              <a:rPr lang="en-US" sz="2200">
                <a:solidFill>
                  <a:schemeClr val="bg1"/>
                </a:solidFill>
                <a:latin typeface="Times New Roman" charset="0"/>
                <a:cs typeface="Times New Roman" charset="0"/>
                <a:sym typeface="Symbol" charset="0"/>
              </a:rPr>
              <a:t>&lt; 10</a:t>
            </a:r>
            <a:r>
              <a:rPr lang="en-US" sz="2200" baseline="30000">
                <a:solidFill>
                  <a:schemeClr val="bg1"/>
                </a:solidFill>
                <a:latin typeface="Times New Roman" charset="0"/>
                <a:cs typeface="Times New Roman" charset="0"/>
                <a:sym typeface="Symbol" charset="0"/>
              </a:rPr>
              <a:t>-5</a:t>
            </a:r>
            <a:endParaRPr lang="en-US" b="1" baseline="-25000">
              <a:solidFill>
                <a:schemeClr val="bg1"/>
              </a:solidFill>
              <a:latin typeface="Times New Roman" charset="0"/>
              <a:cs typeface="Times New Roman" charset="0"/>
            </a:endParaRPr>
          </a:p>
          <a:p>
            <a:pPr algn="ctr" eaLnBrk="1" hangingPunct="1">
              <a:spcBef>
                <a:spcPct val="50000"/>
              </a:spcBef>
            </a:pPr>
            <a:endParaRPr lang="en-US" sz="2000" b="1">
              <a:solidFill>
                <a:schemeClr val="accent2"/>
              </a:solidFill>
              <a:latin typeface="Times New Roman" charset="0"/>
              <a:cs typeface="Times New Roman" charset="0"/>
            </a:endParaRPr>
          </a:p>
        </p:txBody>
      </p:sp>
    </p:spTree>
    <p:extLst>
      <p:ext uri="{BB962C8B-B14F-4D97-AF65-F5344CB8AC3E}">
        <p14:creationId xmlns:p14="http://schemas.microsoft.com/office/powerpoint/2010/main" val="32347882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27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8" name="Rectangle 4"/>
          <p:cNvSpPr>
            <a:spLocks noGrp="1" noChangeArrowheads="1"/>
          </p:cNvSpPr>
          <p:nvPr>
            <p:ph type="subTitle" idx="1"/>
          </p:nvPr>
        </p:nvSpPr>
        <p:spPr>
          <a:xfrm>
            <a:off x="381000" y="533400"/>
            <a:ext cx="5715000" cy="5257800"/>
          </a:xfrm>
        </p:spPr>
        <p:txBody>
          <a:bodyPr/>
          <a:lstStyle/>
          <a:p>
            <a:pPr eaLnBrk="1" hangingPunct="1">
              <a:defRPr/>
            </a:pPr>
            <a:endParaRPr lang="en-US" dirty="0" smtClean="0">
              <a:latin typeface="Century Gothic" charset="0"/>
              <a:cs typeface="+mn-cs"/>
            </a:endParaRPr>
          </a:p>
          <a:p>
            <a:pPr algn="l" eaLnBrk="1" hangingPunct="1">
              <a:buClr>
                <a:schemeClr val="tx1"/>
              </a:buClr>
              <a:defRPr/>
            </a:pPr>
            <a:endParaRPr lang="en-US" sz="2600" dirty="0" smtClean="0">
              <a:latin typeface="Century Gothic" charset="0"/>
              <a:cs typeface="+mn-cs"/>
            </a:endParaRPr>
          </a:p>
          <a:p>
            <a:pPr algn="l" eaLnBrk="1" hangingPunct="1">
              <a:buClr>
                <a:schemeClr val="tx1"/>
              </a:buClr>
              <a:buFont typeface="Wingdings" charset="0"/>
              <a:buChar char="§"/>
              <a:defRPr/>
            </a:pPr>
            <a:endParaRPr lang="en-US" sz="2600" dirty="0" smtClean="0">
              <a:latin typeface="Century Gothic" charset="0"/>
              <a:cs typeface="+mn-cs"/>
            </a:endParaRPr>
          </a:p>
          <a:p>
            <a:pPr algn="l" eaLnBrk="1" hangingPunct="1">
              <a:buClr>
                <a:schemeClr val="tx1"/>
              </a:buClr>
              <a:buFont typeface="Wingdings" charset="0"/>
              <a:buChar char="§"/>
              <a:defRPr/>
            </a:pPr>
            <a:endParaRPr lang="en-US" sz="2600" dirty="0" smtClean="0">
              <a:latin typeface="Century Gothic" charset="0"/>
              <a:cs typeface="+mn-cs"/>
            </a:endParaRPr>
          </a:p>
          <a:p>
            <a:pPr algn="l" eaLnBrk="1" hangingPunct="1">
              <a:buClr>
                <a:schemeClr val="tx1"/>
              </a:buClr>
              <a:buFont typeface="Wingdings" charset="0"/>
              <a:buChar char="§"/>
              <a:defRPr/>
            </a:pPr>
            <a:endParaRPr lang="en-US" sz="2600" dirty="0" smtClean="0">
              <a:latin typeface="Century Gothic" charset="0"/>
              <a:cs typeface="+mn-cs"/>
            </a:endParaRPr>
          </a:p>
          <a:p>
            <a:pPr algn="l" eaLnBrk="1" hangingPunct="1">
              <a:buClr>
                <a:schemeClr val="tx1"/>
              </a:buClr>
              <a:buFont typeface="Wingdings" charset="0"/>
              <a:buChar char="§"/>
              <a:defRPr/>
            </a:pPr>
            <a:endParaRPr lang="en-US" sz="2600" dirty="0" smtClean="0">
              <a:latin typeface="Century Gothic" charset="0"/>
              <a:cs typeface="+mn-cs"/>
            </a:endParaRPr>
          </a:p>
        </p:txBody>
      </p:sp>
      <p:sp>
        <p:nvSpPr>
          <p:cNvPr id="106500" name="Text Box 5"/>
          <p:cNvSpPr txBox="1">
            <a:spLocks noChangeArrowheads="1"/>
          </p:cNvSpPr>
          <p:nvPr/>
        </p:nvSpPr>
        <p:spPr bwMode="auto">
          <a:xfrm>
            <a:off x="212725" y="6248400"/>
            <a:ext cx="32924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06501" name="Text Box 6"/>
          <p:cNvSpPr txBox="1">
            <a:spLocks noChangeArrowheads="1"/>
          </p:cNvSpPr>
          <p:nvPr/>
        </p:nvSpPr>
        <p:spPr bwMode="auto">
          <a:xfrm>
            <a:off x="152400" y="1008063"/>
            <a:ext cx="88392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tx2"/>
              </a:buClr>
              <a:buFont typeface="Wingdings" charset="0"/>
              <a:buChar char="§"/>
            </a:pPr>
            <a:r>
              <a:rPr lang="en-US" sz="2000" i="0">
                <a:latin typeface="Century Gothic" charset="0"/>
              </a:rPr>
              <a:t>Another Case Example:  Majorana Fermion WIMP (such as a neutralino)</a:t>
            </a:r>
          </a:p>
          <a:p>
            <a:pPr>
              <a:lnSpc>
                <a:spcPct val="50000"/>
              </a:lnSpc>
              <a:buClr>
                <a:schemeClr val="tx2"/>
              </a:buClr>
              <a:buFont typeface="Wingdings" charset="0"/>
              <a:buChar char="§"/>
            </a:pPr>
            <a:endParaRPr lang="en-US" sz="2200" i="0">
              <a:latin typeface="Century Gothic" charset="0"/>
            </a:endParaRPr>
          </a:p>
          <a:p>
            <a:pPr>
              <a:buClr>
                <a:schemeClr val="tx2"/>
              </a:buClr>
              <a:buFont typeface="Wingdings" charset="0"/>
              <a:buChar char="§"/>
            </a:pPr>
            <a:r>
              <a:rPr lang="en-US" sz="2000" i="0">
                <a:latin typeface="Century Gothic" charset="0"/>
              </a:rPr>
              <a:t>Neutralino elastic scattering is suppressed by the fact that they annihilate to </a:t>
            </a:r>
            <a:r>
              <a:rPr lang="en-US" sz="2000">
                <a:latin typeface="Century Gothic" charset="0"/>
              </a:rPr>
              <a:t>heavy</a:t>
            </a:r>
            <a:r>
              <a:rPr lang="en-US" sz="2000" i="0">
                <a:latin typeface="Century Gothic" charset="0"/>
              </a:rPr>
              <a:t> quarks (and leptons) and gauge/higgs bosons, none of which are present in nuclei</a:t>
            </a: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lnSpc>
                <a:spcPct val="50000"/>
              </a:lnSpc>
              <a:buClr>
                <a:schemeClr val="tx2"/>
              </a:buClr>
              <a:buFont typeface="Wingdings" charset="0"/>
              <a:buChar char="§"/>
            </a:pPr>
            <a:endParaRPr lang="en-US" sz="2200" i="0">
              <a:latin typeface="Century Gothic" charset="0"/>
            </a:endParaRPr>
          </a:p>
          <a:p>
            <a:pPr>
              <a:buClr>
                <a:schemeClr val="tx2"/>
              </a:buClr>
              <a:buFont typeface="Wingdings" charset="0"/>
              <a:buChar char="§"/>
            </a:pPr>
            <a:r>
              <a:rPr lang="en-US" sz="2000" i="0">
                <a:latin typeface="Century Gothic" charset="0"/>
              </a:rPr>
              <a:t>Elastic scattering is further suppressed if coannihilations or resonances play an important role in the early universe</a:t>
            </a:r>
            <a:endParaRPr lang="en-US" sz="2000" i="0"/>
          </a:p>
        </p:txBody>
      </p:sp>
      <p:sp>
        <p:nvSpPr>
          <p:cNvPr id="106502" name="Text Box 7"/>
          <p:cNvSpPr txBox="1">
            <a:spLocks noChangeArrowheads="1"/>
          </p:cNvSpPr>
          <p:nvPr/>
        </p:nvSpPr>
        <p:spPr bwMode="auto">
          <a:xfrm>
            <a:off x="6156325" y="4316413"/>
            <a:ext cx="184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a:sym typeface="Symbol" charset="0"/>
            </a:endParaRPr>
          </a:p>
        </p:txBody>
      </p:sp>
      <p:sp>
        <p:nvSpPr>
          <p:cNvPr id="106503" name="Line 8"/>
          <p:cNvSpPr>
            <a:spLocks noChangeShapeType="1"/>
          </p:cNvSpPr>
          <p:nvPr/>
        </p:nvSpPr>
        <p:spPr bwMode="auto">
          <a:xfrm>
            <a:off x="2322513" y="33528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4" name="Line 9"/>
          <p:cNvSpPr>
            <a:spLocks noChangeShapeType="1"/>
          </p:cNvSpPr>
          <p:nvPr/>
        </p:nvSpPr>
        <p:spPr bwMode="auto">
          <a:xfrm flipV="1">
            <a:off x="2322513"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5" name="Oval 10"/>
          <p:cNvSpPr>
            <a:spLocks noChangeArrowheads="1"/>
          </p:cNvSpPr>
          <p:nvPr/>
        </p:nvSpPr>
        <p:spPr bwMode="auto">
          <a:xfrm>
            <a:off x="2627313" y="36576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i="0"/>
          </a:p>
        </p:txBody>
      </p:sp>
      <p:sp>
        <p:nvSpPr>
          <p:cNvPr id="106506" name="Line 11"/>
          <p:cNvSpPr>
            <a:spLocks noChangeShapeType="1"/>
          </p:cNvSpPr>
          <p:nvPr/>
        </p:nvSpPr>
        <p:spPr bwMode="auto">
          <a:xfrm flipH="1">
            <a:off x="3084513" y="34290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7" name="Line 12"/>
          <p:cNvSpPr>
            <a:spLocks noChangeShapeType="1"/>
          </p:cNvSpPr>
          <p:nvPr/>
        </p:nvSpPr>
        <p:spPr bwMode="auto">
          <a:xfrm>
            <a:off x="3084513"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8" name="Text Box 13"/>
          <p:cNvSpPr txBox="1">
            <a:spLocks noChangeArrowheads="1"/>
          </p:cNvSpPr>
          <p:nvPr/>
        </p:nvSpPr>
        <p:spPr bwMode="auto">
          <a:xfrm>
            <a:off x="2057400" y="3124200"/>
            <a:ext cx="9509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6509" name="Text Box 14"/>
          <p:cNvSpPr txBox="1">
            <a:spLocks noChangeArrowheads="1"/>
          </p:cNvSpPr>
          <p:nvPr/>
        </p:nvSpPr>
        <p:spPr bwMode="auto">
          <a:xfrm>
            <a:off x="2097088" y="4327525"/>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6510" name="Text Box 15"/>
          <p:cNvSpPr txBox="1">
            <a:spLocks noChangeArrowheads="1"/>
          </p:cNvSpPr>
          <p:nvPr/>
        </p:nvSpPr>
        <p:spPr bwMode="auto">
          <a:xfrm>
            <a:off x="3389313" y="3184525"/>
            <a:ext cx="11715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Q,W,Z,H</a:t>
            </a:r>
            <a:endParaRPr lang="en-US" i="0"/>
          </a:p>
        </p:txBody>
      </p:sp>
      <p:sp>
        <p:nvSpPr>
          <p:cNvPr id="106511" name="Text Box 16"/>
          <p:cNvSpPr txBox="1">
            <a:spLocks noChangeArrowheads="1"/>
          </p:cNvSpPr>
          <p:nvPr/>
        </p:nvSpPr>
        <p:spPr bwMode="auto">
          <a:xfrm>
            <a:off x="3389313" y="4327525"/>
            <a:ext cx="131286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 W,Z, H</a:t>
            </a:r>
            <a:endParaRPr lang="en-US" i="0"/>
          </a:p>
        </p:txBody>
      </p:sp>
      <p:sp>
        <p:nvSpPr>
          <p:cNvPr id="106512" name="Line 17"/>
          <p:cNvSpPr>
            <a:spLocks noChangeShapeType="1"/>
          </p:cNvSpPr>
          <p:nvPr/>
        </p:nvSpPr>
        <p:spPr bwMode="auto">
          <a:xfrm>
            <a:off x="3505200" y="43434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3" name="Line 18"/>
          <p:cNvSpPr>
            <a:spLocks noChangeShapeType="1"/>
          </p:cNvSpPr>
          <p:nvPr/>
        </p:nvSpPr>
        <p:spPr bwMode="auto">
          <a:xfrm>
            <a:off x="5694363" y="3352800"/>
            <a:ext cx="381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4" name="Line 19"/>
          <p:cNvSpPr>
            <a:spLocks noChangeShapeType="1"/>
          </p:cNvSpPr>
          <p:nvPr/>
        </p:nvSpPr>
        <p:spPr bwMode="auto">
          <a:xfrm flipV="1">
            <a:off x="5694363"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5" name="Oval 20"/>
          <p:cNvSpPr>
            <a:spLocks noChangeArrowheads="1"/>
          </p:cNvSpPr>
          <p:nvPr/>
        </p:nvSpPr>
        <p:spPr bwMode="auto">
          <a:xfrm>
            <a:off x="5999163" y="3657600"/>
            <a:ext cx="533400" cy="533400"/>
          </a:xfrm>
          <a:prstGeom prst="ellipse">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i="0"/>
          </a:p>
        </p:txBody>
      </p:sp>
      <p:sp>
        <p:nvSpPr>
          <p:cNvPr id="106516" name="Line 21"/>
          <p:cNvSpPr>
            <a:spLocks noChangeShapeType="1"/>
          </p:cNvSpPr>
          <p:nvPr/>
        </p:nvSpPr>
        <p:spPr bwMode="auto">
          <a:xfrm flipH="1">
            <a:off x="6456363" y="34290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7" name="Line 22"/>
          <p:cNvSpPr>
            <a:spLocks noChangeShapeType="1"/>
          </p:cNvSpPr>
          <p:nvPr/>
        </p:nvSpPr>
        <p:spPr bwMode="auto">
          <a:xfrm>
            <a:off x="6456363" y="4114800"/>
            <a:ext cx="3810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Text Box 23"/>
          <p:cNvSpPr txBox="1">
            <a:spLocks noChangeArrowheads="1"/>
          </p:cNvSpPr>
          <p:nvPr/>
        </p:nvSpPr>
        <p:spPr bwMode="auto">
          <a:xfrm>
            <a:off x="5392738" y="3124200"/>
            <a:ext cx="9509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6519" name="Text Box 24"/>
          <p:cNvSpPr txBox="1">
            <a:spLocks noChangeArrowheads="1"/>
          </p:cNvSpPr>
          <p:nvPr/>
        </p:nvSpPr>
        <p:spPr bwMode="auto">
          <a:xfrm>
            <a:off x="5338763" y="4327525"/>
            <a:ext cx="431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6520" name="Text Box 25"/>
          <p:cNvSpPr txBox="1">
            <a:spLocks noChangeArrowheads="1"/>
          </p:cNvSpPr>
          <p:nvPr/>
        </p:nvSpPr>
        <p:spPr bwMode="auto">
          <a:xfrm>
            <a:off x="6761163" y="3124200"/>
            <a:ext cx="3238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sym typeface="Symbol" charset="0"/>
              </a:rPr>
              <a:t></a:t>
            </a:r>
          </a:p>
        </p:txBody>
      </p:sp>
      <p:sp>
        <p:nvSpPr>
          <p:cNvPr id="106521" name="Text Box 26"/>
          <p:cNvSpPr txBox="1">
            <a:spLocks noChangeArrowheads="1"/>
          </p:cNvSpPr>
          <p:nvPr/>
        </p:nvSpPr>
        <p:spPr bwMode="auto">
          <a:xfrm>
            <a:off x="6837363" y="4327525"/>
            <a:ext cx="325437"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i="0"/>
              <a:t>q</a:t>
            </a:r>
            <a:endParaRPr lang="en-US" i="0"/>
          </a:p>
        </p:txBody>
      </p:sp>
      <p:sp>
        <p:nvSpPr>
          <p:cNvPr id="106522" name="Line 27"/>
          <p:cNvSpPr>
            <a:spLocks noChangeShapeType="1"/>
          </p:cNvSpPr>
          <p:nvPr/>
        </p:nvSpPr>
        <p:spPr bwMode="auto">
          <a:xfrm>
            <a:off x="3810000" y="3886200"/>
            <a:ext cx="1752600" cy="0"/>
          </a:xfrm>
          <a:prstGeom prst="line">
            <a:avLst/>
          </a:prstGeom>
          <a:noFill/>
          <a:ln w="57150" cmpd="thickThin">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28"/>
          <p:cNvSpPr>
            <a:spLocks noChangeShapeType="1"/>
          </p:cNvSpPr>
          <p:nvPr/>
        </p:nvSpPr>
        <p:spPr bwMode="auto">
          <a:xfrm flipH="1">
            <a:off x="4648200" y="3733800"/>
            <a:ext cx="2286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Line 29"/>
          <p:cNvSpPr>
            <a:spLocks noChangeShapeType="1"/>
          </p:cNvSpPr>
          <p:nvPr/>
        </p:nvSpPr>
        <p:spPr bwMode="auto">
          <a:xfrm>
            <a:off x="4648200" y="3733800"/>
            <a:ext cx="228600" cy="304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 name="Rectangle 3"/>
          <p:cNvSpPr txBox="1">
            <a:spLocks noChangeArrowheads="1"/>
          </p:cNvSpPr>
          <p:nvPr/>
        </p:nvSpPr>
        <p:spPr>
          <a:xfrm>
            <a:off x="1594776" y="134520"/>
            <a:ext cx="5773766" cy="762000"/>
          </a:xfrm>
          <a:prstGeom prst="rect">
            <a:avLst/>
          </a:prstGeom>
        </p:spPr>
        <p:txBody>
          <a:bodyPr vert="horz" lIns="45720" rIns="45720" anchor="t">
            <a:noAutofit/>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pPr algn="ctr">
              <a:defRPr/>
            </a:pPr>
            <a:r>
              <a:rPr lang="en-US" sz="3200" dirty="0" smtClean="0">
                <a:latin typeface="Century Gothic" charset="0"/>
              </a:rPr>
              <a:t>WIMP Annihilation and Elastic Scattering</a:t>
            </a:r>
            <a:endParaRPr lang="en-US" sz="3200" dirty="0" smtClean="0"/>
          </a:p>
        </p:txBody>
      </p:sp>
    </p:spTree>
    <p:extLst>
      <p:ext uri="{BB962C8B-B14F-4D97-AF65-F5344CB8AC3E}">
        <p14:creationId xmlns:p14="http://schemas.microsoft.com/office/powerpoint/2010/main" val="303433045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381000" y="152400"/>
            <a:ext cx="8153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SUSY with the LHC and Astrophysics</a:t>
            </a:r>
            <a:endParaRPr lang="en-US" b="1">
              <a:solidFill>
                <a:schemeClr val="folHlink"/>
              </a:solidFill>
            </a:endParaRPr>
          </a:p>
        </p:txBody>
      </p:sp>
      <p:sp>
        <p:nvSpPr>
          <p:cNvPr id="204803" name="Text Box 3"/>
          <p:cNvSpPr txBox="1">
            <a:spLocks noChangeArrowheads="1"/>
          </p:cNvSpPr>
          <p:nvPr/>
        </p:nvSpPr>
        <p:spPr bwMode="auto">
          <a:xfrm>
            <a:off x="420688" y="1824038"/>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sp>
        <p:nvSpPr>
          <p:cNvPr id="204804" name="Text Box 4"/>
          <p:cNvSpPr txBox="1">
            <a:spLocks noChangeArrowheads="1"/>
          </p:cNvSpPr>
          <p:nvPr/>
        </p:nvSpPr>
        <p:spPr bwMode="auto">
          <a:xfrm>
            <a:off x="609600" y="14478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r>
              <a:rPr lang="en-US" sz="2800" u="sng">
                <a:solidFill>
                  <a:schemeClr val="bg1"/>
                </a:solidFill>
                <a:cs typeface="Times New Roman" charset="0"/>
              </a:rPr>
              <a:t>Benchmark model IM3:</a:t>
            </a:r>
            <a:endParaRPr lang="en-US" sz="2000" u="sng">
              <a:solidFill>
                <a:schemeClr val="accent2"/>
              </a:solidFill>
              <a:latin typeface="Times New Roman" charset="0"/>
              <a:cs typeface="Times New Roman" charset="0"/>
            </a:endParaRPr>
          </a:p>
        </p:txBody>
      </p:sp>
      <p:pic>
        <p:nvPicPr>
          <p:cNvPr id="204805" name="Picture 5" descr="IM3"/>
          <p:cNvPicPr>
            <a:picLocks noChangeAspect="1" noChangeArrowheads="1"/>
          </p:cNvPicPr>
          <p:nvPr/>
        </p:nvPicPr>
        <p:blipFill>
          <a:blip r:embed="rId3">
            <a:extLst>
              <a:ext uri="{28A0092B-C50C-407E-A947-70E740481C1C}">
                <a14:useLocalDpi xmlns:a14="http://schemas.microsoft.com/office/drawing/2010/main" val="0"/>
              </a:ext>
            </a:extLst>
          </a:blip>
          <a:srcRect l="7573" t="2007" r="3062" b="5672"/>
          <a:stretch>
            <a:fillRect/>
          </a:stretch>
        </p:blipFill>
        <p:spPr bwMode="auto">
          <a:xfrm rot="5400000">
            <a:off x="2692400" y="1422400"/>
            <a:ext cx="4011613" cy="528161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04806" name="Rectangle 6"/>
          <p:cNvSpPr>
            <a:spLocks noChangeArrowheads="1"/>
          </p:cNvSpPr>
          <p:nvPr/>
        </p:nvSpPr>
        <p:spPr bwMode="auto">
          <a:xfrm>
            <a:off x="4897438" y="6021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204807" name="Text Box 7"/>
          <p:cNvSpPr txBox="1">
            <a:spLocks noChangeArrowheads="1"/>
          </p:cNvSpPr>
          <p:nvPr/>
        </p:nvSpPr>
        <p:spPr bwMode="auto">
          <a:xfrm>
            <a:off x="2590800" y="2955925"/>
            <a:ext cx="2449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cs typeface="Times New Roman" charset="0"/>
              </a:rPr>
              <a:t>LHC+Relic Density</a:t>
            </a:r>
            <a:endParaRPr lang="en-US" sz="2000" b="1">
              <a:latin typeface="Times New Roman" charset="0"/>
              <a:cs typeface="Times New Roman" charset="0"/>
            </a:endParaRPr>
          </a:p>
        </p:txBody>
      </p:sp>
      <p:sp>
        <p:nvSpPr>
          <p:cNvPr id="204808" name="Line 8"/>
          <p:cNvSpPr>
            <a:spLocks noChangeShapeType="1"/>
          </p:cNvSpPr>
          <p:nvPr/>
        </p:nvSpPr>
        <p:spPr bwMode="auto">
          <a:xfrm>
            <a:off x="4572000" y="3276600"/>
            <a:ext cx="741363" cy="7667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4809" name="Text Box 9"/>
          <p:cNvSpPr txBox="1">
            <a:spLocks noChangeArrowheads="1"/>
          </p:cNvSpPr>
          <p:nvPr/>
        </p:nvSpPr>
        <p:spPr bwMode="auto">
          <a:xfrm>
            <a:off x="5668963" y="2286000"/>
            <a:ext cx="18748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solidFill>
                  <a:srgbClr val="FF0000"/>
                </a:solidFill>
                <a:cs typeface="Times New Roman" charset="0"/>
              </a:rPr>
              <a:t>Actual Value</a:t>
            </a:r>
          </a:p>
        </p:txBody>
      </p:sp>
      <p:sp>
        <p:nvSpPr>
          <p:cNvPr id="204810" name="Line 10"/>
          <p:cNvSpPr>
            <a:spLocks noChangeShapeType="1"/>
          </p:cNvSpPr>
          <p:nvPr/>
        </p:nvSpPr>
        <p:spPr bwMode="auto">
          <a:xfrm flipH="1">
            <a:off x="5534025" y="2514600"/>
            <a:ext cx="333375" cy="238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4811" name="Text Box 11"/>
          <p:cNvSpPr txBox="1">
            <a:spLocks noChangeArrowheads="1"/>
          </p:cNvSpPr>
          <p:nvPr/>
        </p:nvSpPr>
        <p:spPr bwMode="auto">
          <a:xfrm>
            <a:off x="3865563" y="3946525"/>
            <a:ext cx="1227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cs typeface="Times New Roman" charset="0"/>
              </a:rPr>
              <a:t>+Astro</a:t>
            </a:r>
            <a:endParaRPr lang="en-US" sz="2000">
              <a:solidFill>
                <a:schemeClr val="bg2"/>
              </a:solidFill>
              <a:cs typeface="Times New Roman" charset="0"/>
            </a:endParaRPr>
          </a:p>
        </p:txBody>
      </p:sp>
      <p:sp>
        <p:nvSpPr>
          <p:cNvPr id="204812" name="Line 12"/>
          <p:cNvSpPr>
            <a:spLocks noChangeShapeType="1"/>
          </p:cNvSpPr>
          <p:nvPr/>
        </p:nvSpPr>
        <p:spPr bwMode="auto">
          <a:xfrm>
            <a:off x="4953000" y="4191000"/>
            <a:ext cx="838200" cy="457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4813" name="Text Box 13"/>
          <p:cNvSpPr txBox="1">
            <a:spLocks noChangeArrowheads="1"/>
          </p:cNvSpPr>
          <p:nvPr/>
        </p:nvSpPr>
        <p:spPr bwMode="auto">
          <a:xfrm>
            <a:off x="4816475" y="6218238"/>
            <a:ext cx="4162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Hooper and A. Taylor, hep-ph/0607086</a:t>
            </a:r>
            <a:endParaRPr lang="en-US" sz="1800" b="1">
              <a:cs typeface="Times New Roman" charset="0"/>
            </a:endParaRPr>
          </a:p>
        </p:txBody>
      </p:sp>
    </p:spTree>
    <p:extLst>
      <p:ext uri="{BB962C8B-B14F-4D97-AF65-F5344CB8AC3E}">
        <p14:creationId xmlns:p14="http://schemas.microsoft.com/office/powerpoint/2010/main" val="9906264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381000" y="152400"/>
            <a:ext cx="8153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SUSY with the LHC and Astrophysics</a:t>
            </a:r>
            <a:endParaRPr lang="en-US" b="1">
              <a:solidFill>
                <a:schemeClr val="folHlink"/>
              </a:solidFill>
            </a:endParaRPr>
          </a:p>
        </p:txBody>
      </p:sp>
      <p:sp>
        <p:nvSpPr>
          <p:cNvPr id="206851" name="Text Box 3"/>
          <p:cNvSpPr txBox="1">
            <a:spLocks noChangeArrowheads="1"/>
          </p:cNvSpPr>
          <p:nvPr/>
        </p:nvSpPr>
        <p:spPr bwMode="auto">
          <a:xfrm>
            <a:off x="420688" y="1824038"/>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sp>
        <p:nvSpPr>
          <p:cNvPr id="206852" name="Text Box 4"/>
          <p:cNvSpPr txBox="1">
            <a:spLocks noChangeArrowheads="1"/>
          </p:cNvSpPr>
          <p:nvPr/>
        </p:nvSpPr>
        <p:spPr bwMode="auto">
          <a:xfrm>
            <a:off x="609600" y="1447800"/>
            <a:ext cx="79248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r>
              <a:rPr lang="en-US" sz="2800" u="sng">
                <a:solidFill>
                  <a:schemeClr val="bg1"/>
                </a:solidFill>
                <a:cs typeface="Times New Roman" charset="0"/>
              </a:rPr>
              <a:t>Benchmark model IM1:</a:t>
            </a:r>
            <a:endParaRPr lang="en-US" sz="2000" u="sng">
              <a:solidFill>
                <a:schemeClr val="accent2"/>
              </a:solidFill>
              <a:latin typeface="Times New Roman" charset="0"/>
              <a:cs typeface="Times New Roman" charset="0"/>
            </a:endParaRPr>
          </a:p>
          <a:p>
            <a:pPr eaLnBrk="1" hangingPunct="1">
              <a:spcBef>
                <a:spcPct val="50000"/>
              </a:spcBef>
            </a:pPr>
            <a:r>
              <a:rPr lang="en-US">
                <a:solidFill>
                  <a:schemeClr val="bg1"/>
                </a:solidFill>
                <a:latin typeface="Times New Roman" charset="0"/>
                <a:cs typeface="Times New Roman" charset="0"/>
              </a:rPr>
              <a:t>SUSY Inputs:</a:t>
            </a:r>
            <a:r>
              <a:rPr lang="en-US" b="1">
                <a:solidFill>
                  <a:schemeClr val="bg1"/>
                </a:solidFill>
                <a:latin typeface="Times New Roman" charset="0"/>
                <a:cs typeface="Times New Roman" charset="0"/>
              </a:rPr>
              <a:t>  </a:t>
            </a:r>
            <a:r>
              <a:rPr lang="en-US" sz="2200">
                <a:solidFill>
                  <a:schemeClr val="bg1"/>
                </a:solidFill>
                <a:latin typeface="Times New Roman" charset="0"/>
                <a:cs typeface="Times New Roman" charset="0"/>
              </a:rPr>
              <a:t>M</a:t>
            </a:r>
            <a:r>
              <a:rPr lang="en-US" sz="2200" baseline="-25000">
                <a:solidFill>
                  <a:schemeClr val="bg1"/>
                </a:solidFill>
                <a:latin typeface="Times New Roman" charset="0"/>
                <a:cs typeface="Times New Roman" charset="0"/>
              </a:rPr>
              <a:t>2</a:t>
            </a:r>
            <a:r>
              <a:rPr lang="en-US" sz="2200">
                <a:solidFill>
                  <a:schemeClr val="bg1"/>
                </a:solidFill>
                <a:latin typeface="Times New Roman" charset="0"/>
                <a:cs typeface="Times New Roman" charset="0"/>
              </a:rPr>
              <a:t>=551 GeV, </a:t>
            </a:r>
            <a:r>
              <a:rPr lang="en-US" sz="2200">
                <a:solidFill>
                  <a:schemeClr val="bg1"/>
                </a:solidFill>
                <a:latin typeface="Times New Roman" charset="0"/>
                <a:cs typeface="Times New Roman" charset="0"/>
                <a:sym typeface="Symbol" charset="0"/>
              </a:rPr>
              <a:t>=1318 GeV, m</a:t>
            </a:r>
            <a:r>
              <a:rPr lang="en-US" sz="2200" baseline="-25000">
                <a:solidFill>
                  <a:schemeClr val="bg1"/>
                </a:solidFill>
                <a:latin typeface="Times New Roman" charset="0"/>
                <a:cs typeface="Times New Roman" charset="0"/>
                <a:sym typeface="Symbol" charset="0"/>
              </a:rPr>
              <a:t>A</a:t>
            </a:r>
            <a:r>
              <a:rPr lang="en-US" sz="2200">
                <a:solidFill>
                  <a:schemeClr val="bg1"/>
                </a:solidFill>
                <a:latin typeface="Times New Roman" charset="0"/>
                <a:cs typeface="Times New Roman" charset="0"/>
                <a:sym typeface="Symbol" charset="0"/>
              </a:rPr>
              <a:t>=580 GeV, 				tan=6.8, 2240 GeV squarks</a:t>
            </a:r>
            <a:endParaRPr lang="en-US">
              <a:solidFill>
                <a:schemeClr val="bg1"/>
              </a:solidFill>
              <a:latin typeface="Times New Roman" charset="0"/>
              <a:cs typeface="Times New Roman" charset="0"/>
              <a:sym typeface="Symbol" charset="0"/>
            </a:endParaRPr>
          </a:p>
          <a:p>
            <a:pPr eaLnBrk="1" hangingPunct="1">
              <a:spcBef>
                <a:spcPct val="50000"/>
              </a:spcBef>
            </a:pPr>
            <a:r>
              <a:rPr lang="en-US">
                <a:solidFill>
                  <a:schemeClr val="bg1"/>
                </a:solidFill>
                <a:latin typeface="Times New Roman" charset="0"/>
                <a:cs typeface="Times New Roman" charset="0"/>
                <a:sym typeface="Symbol" charset="0"/>
              </a:rPr>
              <a:t>Measured by the LHC:</a:t>
            </a:r>
            <a:r>
              <a:rPr lang="en-US" b="1">
                <a:solidFill>
                  <a:schemeClr val="bg1"/>
                </a:solidFill>
                <a:latin typeface="Times New Roman" charset="0"/>
                <a:cs typeface="Times New Roman" charset="0"/>
                <a:sym typeface="Symbol" charset="0"/>
              </a:rPr>
              <a:t> </a:t>
            </a:r>
            <a:r>
              <a:rPr lang="en-US" sz="2200">
                <a:solidFill>
                  <a:schemeClr val="bg1"/>
                </a:solidFill>
                <a:latin typeface="Times New Roman" charset="0"/>
                <a:cs typeface="Times New Roman" charset="0"/>
                <a:sym typeface="Symbol" charset="0"/>
              </a:rPr>
              <a:t>m</a:t>
            </a:r>
            <a:r>
              <a:rPr lang="en-US" sz="2200" baseline="-25000">
                <a:solidFill>
                  <a:schemeClr val="bg1"/>
                </a:solidFill>
                <a:latin typeface="Times New Roman" charset="0"/>
                <a:cs typeface="Times New Roman" charset="0"/>
                <a:sym typeface="Symbol" charset="0"/>
              </a:rPr>
              <a:t></a:t>
            </a:r>
            <a:r>
              <a:rPr lang="en-US" sz="2200">
                <a:solidFill>
                  <a:schemeClr val="bg1"/>
                </a:solidFill>
                <a:latin typeface="Times New Roman" charset="0"/>
                <a:cs typeface="Times New Roman" charset="0"/>
                <a:sym typeface="Symbol" charset="0"/>
              </a:rPr>
              <a:t>= 276 ± 10%, m</a:t>
            </a:r>
            <a:r>
              <a:rPr lang="en-US" sz="2200" baseline="-25000">
                <a:solidFill>
                  <a:schemeClr val="bg1"/>
                </a:solidFill>
                <a:latin typeface="Times New Roman" charset="0"/>
                <a:cs typeface="Times New Roman" charset="0"/>
                <a:sym typeface="Symbol" charset="0"/>
              </a:rPr>
              <a:t>squark</a:t>
            </a:r>
            <a:r>
              <a:rPr lang="en-US" sz="2200">
                <a:solidFill>
                  <a:schemeClr val="bg1"/>
                </a:solidFill>
                <a:latin typeface="Times New Roman" charset="0"/>
                <a:cs typeface="Times New Roman" charset="0"/>
                <a:sym typeface="Symbol" charset="0"/>
              </a:rPr>
              <a:t>=2240 ± 30%,              		</a:t>
            </a:r>
            <a:r>
              <a:rPr lang="en-US" b="1">
                <a:solidFill>
                  <a:schemeClr val="bg1"/>
                </a:solidFill>
                <a:latin typeface="Times New Roman" charset="0"/>
                <a:cs typeface="Times New Roman" charset="0"/>
                <a:sym typeface="Symbol" charset="0"/>
              </a:rPr>
              <a:t> </a:t>
            </a:r>
            <a:r>
              <a:rPr lang="en-US">
                <a:solidFill>
                  <a:schemeClr val="bg1"/>
                </a:solidFill>
                <a:latin typeface="Times New Roman" charset="0"/>
                <a:cs typeface="Times New Roman" charset="0"/>
                <a:sym typeface="Symbol" charset="0"/>
              </a:rPr>
              <a:t>(no sleptons, charginos, heavy neutralinos, 				heavy Higgs bosons or tan</a:t>
            </a:r>
            <a:r>
              <a:rPr lang="en-US" sz="2200">
                <a:solidFill>
                  <a:schemeClr val="bg1"/>
                </a:solidFill>
                <a:latin typeface="Times New Roman" charset="0"/>
                <a:cs typeface="Times New Roman" charset="0"/>
                <a:sym typeface="Symbol" charset="0"/>
              </a:rPr>
              <a:t></a:t>
            </a:r>
            <a:r>
              <a:rPr lang="en-US">
                <a:solidFill>
                  <a:schemeClr val="bg1"/>
                </a:solidFill>
                <a:latin typeface="Times New Roman" charset="0"/>
                <a:cs typeface="Times New Roman" charset="0"/>
                <a:sym typeface="Symbol" charset="0"/>
              </a:rPr>
              <a:t>)</a:t>
            </a:r>
          </a:p>
          <a:p>
            <a:pPr eaLnBrk="1" hangingPunct="1">
              <a:spcBef>
                <a:spcPct val="50000"/>
              </a:spcBef>
            </a:pPr>
            <a:r>
              <a:rPr lang="en-US">
                <a:solidFill>
                  <a:schemeClr val="bg1"/>
                </a:solidFill>
                <a:latin typeface="Times New Roman" charset="0"/>
                <a:cs typeface="Times New Roman" charset="0"/>
                <a:sym typeface="Symbol" charset="0"/>
              </a:rPr>
              <a:t>Measured by astrophysical experiments: </a:t>
            </a:r>
            <a:r>
              <a:rPr lang="en-US" sz="2200">
                <a:solidFill>
                  <a:schemeClr val="bg1"/>
                </a:solidFill>
                <a:latin typeface="Times New Roman" charset="0"/>
                <a:cs typeface="Times New Roman" charset="0"/>
                <a:sym typeface="Symbol" charset="0"/>
              </a:rPr>
              <a:t></a:t>
            </a:r>
            <a:r>
              <a:rPr lang="en-US" sz="2200" baseline="-25000">
                <a:solidFill>
                  <a:schemeClr val="bg1"/>
                </a:solidFill>
                <a:latin typeface="Times New Roman" charset="0"/>
                <a:cs typeface="Times New Roman" charset="0"/>
                <a:sym typeface="Symbol" charset="0"/>
              </a:rPr>
              <a:t>N </a:t>
            </a:r>
            <a:r>
              <a:rPr lang="en-US" sz="2200">
                <a:solidFill>
                  <a:schemeClr val="bg1"/>
                </a:solidFill>
                <a:latin typeface="Times New Roman" charset="0"/>
                <a:cs typeface="Times New Roman" charset="0"/>
                <a:sym typeface="Symbol" charset="0"/>
              </a:rPr>
              <a:t>&lt; 10</a:t>
            </a:r>
            <a:r>
              <a:rPr lang="en-US" sz="2200" baseline="30000">
                <a:solidFill>
                  <a:schemeClr val="bg1"/>
                </a:solidFill>
                <a:latin typeface="Times New Roman" charset="0"/>
                <a:cs typeface="Times New Roman" charset="0"/>
                <a:sym typeface="Symbol" charset="0"/>
              </a:rPr>
              <a:t>-10 </a:t>
            </a:r>
            <a:r>
              <a:rPr lang="en-US" sz="2200">
                <a:solidFill>
                  <a:schemeClr val="bg1"/>
                </a:solidFill>
                <a:latin typeface="Times New Roman" charset="0"/>
                <a:cs typeface="Times New Roman" charset="0"/>
                <a:sym typeface="Symbol" charset="0"/>
              </a:rPr>
              <a:t>pb, 		R</a:t>
            </a:r>
            <a:r>
              <a:rPr lang="en-US" sz="2200" baseline="-25000">
                <a:solidFill>
                  <a:schemeClr val="bg1"/>
                </a:solidFill>
                <a:latin typeface="Times New Roman" charset="0"/>
                <a:cs typeface="Times New Roman" charset="0"/>
                <a:sym typeface="Symbol" charset="0"/>
              </a:rPr>
              <a:t></a:t>
            </a:r>
            <a:r>
              <a:rPr lang="en-US" sz="2200">
                <a:solidFill>
                  <a:schemeClr val="bg1"/>
                </a:solidFill>
                <a:latin typeface="Times New Roman" charset="0"/>
                <a:cs typeface="Times New Roman" charset="0"/>
                <a:sym typeface="Symbol" charset="0"/>
              </a:rPr>
              <a:t> &lt; 10 yr</a:t>
            </a:r>
            <a:r>
              <a:rPr lang="en-US" sz="2200" baseline="30000">
                <a:solidFill>
                  <a:schemeClr val="bg1"/>
                </a:solidFill>
                <a:latin typeface="Times New Roman" charset="0"/>
                <a:cs typeface="Times New Roman" charset="0"/>
                <a:sym typeface="Symbol" charset="0"/>
              </a:rPr>
              <a:t>-1</a:t>
            </a:r>
            <a:r>
              <a:rPr lang="en-US" sz="2200">
                <a:solidFill>
                  <a:schemeClr val="bg1"/>
                </a:solidFill>
                <a:latin typeface="Times New Roman" charset="0"/>
                <a:cs typeface="Times New Roman" charset="0"/>
                <a:sym typeface="Symbol" charset="0"/>
              </a:rPr>
              <a:t>, </a:t>
            </a:r>
            <a:r>
              <a:rPr lang="en-US" sz="2200" baseline="-25000">
                <a:solidFill>
                  <a:schemeClr val="bg1"/>
                </a:solidFill>
                <a:latin typeface="Times New Roman" charset="0"/>
                <a:cs typeface="Times New Roman" charset="0"/>
                <a:sym typeface="Symbol" charset="0"/>
              </a:rPr>
              <a:t>+Z </a:t>
            </a:r>
            <a:r>
              <a:rPr lang="en-US" sz="2200">
                <a:solidFill>
                  <a:schemeClr val="bg1"/>
                </a:solidFill>
                <a:latin typeface="Times New Roman" charset="0"/>
                <a:cs typeface="Times New Roman" charset="0"/>
                <a:sym typeface="Symbol" charset="0"/>
              </a:rPr>
              <a:t>/ </a:t>
            </a:r>
            <a:r>
              <a:rPr lang="en-US" sz="2200" baseline="-25000">
                <a:solidFill>
                  <a:schemeClr val="bg1"/>
                </a:solidFill>
                <a:latin typeface="Times New Roman" charset="0"/>
                <a:cs typeface="Times New Roman" charset="0"/>
                <a:sym typeface="Symbol" charset="0"/>
              </a:rPr>
              <a:t>tot </a:t>
            </a:r>
            <a:r>
              <a:rPr lang="en-US" sz="2200">
                <a:solidFill>
                  <a:schemeClr val="bg1"/>
                </a:solidFill>
                <a:latin typeface="Times New Roman" charset="0"/>
                <a:cs typeface="Times New Roman" charset="0"/>
                <a:sym typeface="Symbol" charset="0"/>
              </a:rPr>
              <a:t>&lt; 10</a:t>
            </a:r>
            <a:r>
              <a:rPr lang="en-US" sz="2200" baseline="30000">
                <a:solidFill>
                  <a:schemeClr val="bg1"/>
                </a:solidFill>
                <a:latin typeface="Times New Roman" charset="0"/>
                <a:cs typeface="Times New Roman" charset="0"/>
                <a:sym typeface="Symbol" charset="0"/>
              </a:rPr>
              <a:t>-4 </a:t>
            </a:r>
            <a:r>
              <a:rPr lang="en-US" sz="2200">
                <a:solidFill>
                  <a:schemeClr val="bg1"/>
                </a:solidFill>
                <a:latin typeface="Times New Roman" charset="0"/>
                <a:cs typeface="Times New Roman" charset="0"/>
                <a:sym typeface="Symbol" charset="0"/>
              </a:rPr>
              <a:t>to 10</a:t>
            </a:r>
            <a:r>
              <a:rPr lang="en-US" sz="2200" baseline="30000">
                <a:solidFill>
                  <a:schemeClr val="bg1"/>
                </a:solidFill>
                <a:latin typeface="Times New Roman" charset="0"/>
                <a:cs typeface="Times New Roman" charset="0"/>
                <a:sym typeface="Symbol" charset="0"/>
              </a:rPr>
              <a:t>-6</a:t>
            </a:r>
            <a:endParaRPr lang="en-US" b="1" baseline="-25000">
              <a:solidFill>
                <a:schemeClr val="bg1"/>
              </a:solidFill>
              <a:latin typeface="Times New Roman" charset="0"/>
              <a:cs typeface="Times New Roman" charset="0"/>
            </a:endParaRPr>
          </a:p>
          <a:p>
            <a:pPr algn="ctr" eaLnBrk="1" hangingPunct="1">
              <a:spcBef>
                <a:spcPct val="50000"/>
              </a:spcBef>
            </a:pPr>
            <a:endParaRPr lang="en-US" sz="2000" b="1">
              <a:solidFill>
                <a:schemeClr val="accent2"/>
              </a:solidFill>
              <a:latin typeface="Times New Roman" charset="0"/>
              <a:cs typeface="Times New Roman" charset="0"/>
            </a:endParaRPr>
          </a:p>
        </p:txBody>
      </p:sp>
    </p:spTree>
    <p:extLst>
      <p:ext uri="{BB962C8B-B14F-4D97-AF65-F5344CB8AC3E}">
        <p14:creationId xmlns:p14="http://schemas.microsoft.com/office/powerpoint/2010/main" val="31176589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381000" y="152400"/>
            <a:ext cx="8153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SUSY with the LHC and Astrophysics</a:t>
            </a:r>
            <a:endParaRPr lang="en-US" b="1">
              <a:solidFill>
                <a:schemeClr val="folHlink"/>
              </a:solidFill>
            </a:endParaRPr>
          </a:p>
        </p:txBody>
      </p:sp>
      <p:sp>
        <p:nvSpPr>
          <p:cNvPr id="208899" name="Text Box 3"/>
          <p:cNvSpPr txBox="1">
            <a:spLocks noChangeArrowheads="1"/>
          </p:cNvSpPr>
          <p:nvPr/>
        </p:nvSpPr>
        <p:spPr bwMode="auto">
          <a:xfrm>
            <a:off x="420688" y="1824038"/>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sp>
        <p:nvSpPr>
          <p:cNvPr id="208900" name="Text Box 4"/>
          <p:cNvSpPr txBox="1">
            <a:spLocks noChangeArrowheads="1"/>
          </p:cNvSpPr>
          <p:nvPr/>
        </p:nvSpPr>
        <p:spPr bwMode="auto">
          <a:xfrm>
            <a:off x="609600" y="14478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r>
              <a:rPr lang="en-US" sz="2800" u="sng">
                <a:solidFill>
                  <a:schemeClr val="bg1"/>
                </a:solidFill>
                <a:cs typeface="Times New Roman" charset="0"/>
              </a:rPr>
              <a:t>Benchmark model IM1:</a:t>
            </a:r>
            <a:endParaRPr lang="en-US" sz="2000" u="sng">
              <a:solidFill>
                <a:schemeClr val="accent2"/>
              </a:solidFill>
              <a:latin typeface="Times New Roman" charset="0"/>
              <a:cs typeface="Times New Roman" charset="0"/>
            </a:endParaRPr>
          </a:p>
        </p:txBody>
      </p:sp>
      <p:sp>
        <p:nvSpPr>
          <p:cNvPr id="208902" name="Rectangle 6"/>
          <p:cNvSpPr>
            <a:spLocks noChangeArrowheads="1"/>
          </p:cNvSpPr>
          <p:nvPr/>
        </p:nvSpPr>
        <p:spPr bwMode="auto">
          <a:xfrm>
            <a:off x="4897438" y="6021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208909" name="Text Box 13"/>
          <p:cNvSpPr txBox="1">
            <a:spLocks noChangeArrowheads="1"/>
          </p:cNvSpPr>
          <p:nvPr/>
        </p:nvSpPr>
        <p:spPr bwMode="auto">
          <a:xfrm>
            <a:off x="4816475" y="6218238"/>
            <a:ext cx="4162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Hooper and A. Taylor, hep-ph/0607086</a:t>
            </a:r>
            <a:endParaRPr lang="en-US" sz="1800" b="1">
              <a:cs typeface="Times New Roman" charset="0"/>
            </a:endParaRPr>
          </a:p>
        </p:txBody>
      </p:sp>
      <p:pic>
        <p:nvPicPr>
          <p:cNvPr id="208910" name="Picture 14" descr="IM1"/>
          <p:cNvPicPr>
            <a:picLocks noChangeAspect="1" noChangeArrowheads="1"/>
          </p:cNvPicPr>
          <p:nvPr/>
        </p:nvPicPr>
        <p:blipFill>
          <a:blip r:embed="rId3">
            <a:extLst>
              <a:ext uri="{28A0092B-C50C-407E-A947-70E740481C1C}">
                <a14:useLocalDpi xmlns:a14="http://schemas.microsoft.com/office/drawing/2010/main" val="0"/>
              </a:ext>
            </a:extLst>
          </a:blip>
          <a:srcRect l="9708" t="5801" r="5310" b="9874"/>
          <a:stretch>
            <a:fillRect/>
          </a:stretch>
        </p:blipFill>
        <p:spPr bwMode="auto">
          <a:xfrm rot="5400000">
            <a:off x="2759075" y="1508125"/>
            <a:ext cx="3860800" cy="4959350"/>
          </a:xfrm>
          <a:prstGeom prst="rect">
            <a:avLst/>
          </a:prstGeom>
          <a:solidFill>
            <a:schemeClr val="bg1"/>
          </a:solidFill>
          <a:effectLst>
            <a:outerShdw blurRad="63500" dist="38099" dir="2700000" algn="ctr" rotWithShape="0">
              <a:srgbClr val="000000">
                <a:alpha val="74998"/>
              </a:srgbClr>
            </a:outerShdw>
          </a:effectLst>
        </p:spPr>
      </p:pic>
      <p:sp>
        <p:nvSpPr>
          <p:cNvPr id="208911" name="Text Box 15"/>
          <p:cNvSpPr txBox="1">
            <a:spLocks noChangeArrowheads="1"/>
          </p:cNvSpPr>
          <p:nvPr/>
        </p:nvSpPr>
        <p:spPr bwMode="auto">
          <a:xfrm>
            <a:off x="1981200" y="2819400"/>
            <a:ext cx="2251075" cy="711200"/>
          </a:xfrm>
          <a:prstGeom prst="rect">
            <a:avLst/>
          </a:prstGeom>
          <a:noFill/>
          <a:ln w="9525">
            <a:solidFill>
              <a:schemeClr val="tx1">
                <a:alpha val="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cs typeface="Times New Roman" charset="0"/>
              </a:rPr>
              <a:t>LHC+Relic Density</a:t>
            </a:r>
            <a:endParaRPr lang="en-US" sz="2000" b="1">
              <a:latin typeface="Times New Roman" charset="0"/>
              <a:cs typeface="Times New Roman" charset="0"/>
            </a:endParaRPr>
          </a:p>
        </p:txBody>
      </p:sp>
      <p:sp>
        <p:nvSpPr>
          <p:cNvPr id="208912" name="Line 16"/>
          <p:cNvSpPr>
            <a:spLocks noChangeShapeType="1"/>
          </p:cNvSpPr>
          <p:nvPr/>
        </p:nvSpPr>
        <p:spPr bwMode="auto">
          <a:xfrm>
            <a:off x="3581400" y="3200400"/>
            <a:ext cx="1450975" cy="390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8913" name="Text Box 17"/>
          <p:cNvSpPr txBox="1">
            <a:spLocks noChangeArrowheads="1"/>
          </p:cNvSpPr>
          <p:nvPr/>
        </p:nvSpPr>
        <p:spPr bwMode="auto">
          <a:xfrm>
            <a:off x="4430713" y="2328863"/>
            <a:ext cx="2152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solidFill>
                  <a:srgbClr val="FF0000"/>
                </a:solidFill>
                <a:cs typeface="Times New Roman" charset="0"/>
              </a:rPr>
              <a:t>Actual Value</a:t>
            </a:r>
          </a:p>
        </p:txBody>
      </p:sp>
      <p:sp>
        <p:nvSpPr>
          <p:cNvPr id="208914" name="Line 18"/>
          <p:cNvSpPr>
            <a:spLocks noChangeShapeType="1"/>
          </p:cNvSpPr>
          <p:nvPr/>
        </p:nvSpPr>
        <p:spPr bwMode="auto">
          <a:xfrm>
            <a:off x="5976938" y="2660650"/>
            <a:ext cx="579437" cy="2952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8917" name="Rectangle 21"/>
          <p:cNvSpPr>
            <a:spLocks noChangeArrowheads="1"/>
          </p:cNvSpPr>
          <p:nvPr/>
        </p:nvSpPr>
        <p:spPr bwMode="auto">
          <a:xfrm>
            <a:off x="5105400" y="4953000"/>
            <a:ext cx="609600" cy="762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8918" name="Rectangle 22"/>
          <p:cNvSpPr>
            <a:spLocks noChangeArrowheads="1"/>
          </p:cNvSpPr>
          <p:nvPr/>
        </p:nvSpPr>
        <p:spPr bwMode="auto">
          <a:xfrm>
            <a:off x="3657600" y="4876800"/>
            <a:ext cx="3048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8919" name="Line 23"/>
          <p:cNvSpPr>
            <a:spLocks noChangeShapeType="1"/>
          </p:cNvSpPr>
          <p:nvPr/>
        </p:nvSpPr>
        <p:spPr bwMode="auto">
          <a:xfrm>
            <a:off x="5638800" y="5029200"/>
            <a:ext cx="1219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8921" name="Line 25"/>
          <p:cNvSpPr>
            <a:spLocks noChangeShapeType="1"/>
          </p:cNvSpPr>
          <p:nvPr/>
        </p:nvSpPr>
        <p:spPr bwMode="auto">
          <a:xfrm>
            <a:off x="2667000" y="5029200"/>
            <a:ext cx="1219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8922" name="Line 26"/>
          <p:cNvSpPr>
            <a:spLocks noChangeShapeType="1"/>
          </p:cNvSpPr>
          <p:nvPr/>
        </p:nvSpPr>
        <p:spPr bwMode="auto">
          <a:xfrm>
            <a:off x="3048000" y="4953000"/>
            <a:ext cx="533400" cy="76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8923" name="Line 27"/>
          <p:cNvSpPr>
            <a:spLocks noChangeShapeType="1"/>
          </p:cNvSpPr>
          <p:nvPr/>
        </p:nvSpPr>
        <p:spPr bwMode="auto">
          <a:xfrm>
            <a:off x="3581400" y="3200400"/>
            <a:ext cx="3048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08924" name="Line 28"/>
          <p:cNvSpPr>
            <a:spLocks noChangeShapeType="1"/>
          </p:cNvSpPr>
          <p:nvPr/>
        </p:nvSpPr>
        <p:spPr bwMode="auto">
          <a:xfrm>
            <a:off x="5638800" y="4953000"/>
            <a:ext cx="152400" cy="76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8925" name="Line 29"/>
          <p:cNvSpPr>
            <a:spLocks noChangeShapeType="1"/>
          </p:cNvSpPr>
          <p:nvPr/>
        </p:nvSpPr>
        <p:spPr bwMode="auto">
          <a:xfrm flipV="1">
            <a:off x="2971800" y="4953000"/>
            <a:ext cx="152400" cy="762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5268080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381000" y="152400"/>
            <a:ext cx="8153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SUSY with the LHC and Astrophysics</a:t>
            </a:r>
            <a:endParaRPr lang="en-US" b="1">
              <a:solidFill>
                <a:schemeClr val="folHlink"/>
              </a:solidFill>
            </a:endParaRPr>
          </a:p>
        </p:txBody>
      </p:sp>
      <p:sp>
        <p:nvSpPr>
          <p:cNvPr id="210947" name="Text Box 3"/>
          <p:cNvSpPr txBox="1">
            <a:spLocks noChangeArrowheads="1"/>
          </p:cNvSpPr>
          <p:nvPr/>
        </p:nvSpPr>
        <p:spPr bwMode="auto">
          <a:xfrm>
            <a:off x="420688" y="1824038"/>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sp>
        <p:nvSpPr>
          <p:cNvPr id="210948" name="Text Box 4"/>
          <p:cNvSpPr txBox="1">
            <a:spLocks noChangeArrowheads="1"/>
          </p:cNvSpPr>
          <p:nvPr/>
        </p:nvSpPr>
        <p:spPr bwMode="auto">
          <a:xfrm>
            <a:off x="609600" y="14478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r>
              <a:rPr lang="en-US" sz="2800" u="sng">
                <a:solidFill>
                  <a:schemeClr val="bg1"/>
                </a:solidFill>
                <a:cs typeface="Times New Roman" charset="0"/>
              </a:rPr>
              <a:t>Benchmark model IM1:</a:t>
            </a:r>
            <a:endParaRPr lang="en-US" sz="2000" u="sng">
              <a:solidFill>
                <a:schemeClr val="accent2"/>
              </a:solidFill>
              <a:latin typeface="Times New Roman" charset="0"/>
              <a:cs typeface="Times New Roman" charset="0"/>
            </a:endParaRPr>
          </a:p>
        </p:txBody>
      </p:sp>
      <p:sp>
        <p:nvSpPr>
          <p:cNvPr id="210949" name="Rectangle 5"/>
          <p:cNvSpPr>
            <a:spLocks noChangeArrowheads="1"/>
          </p:cNvSpPr>
          <p:nvPr/>
        </p:nvSpPr>
        <p:spPr bwMode="auto">
          <a:xfrm>
            <a:off x="4897438" y="6021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210950" name="Text Box 6"/>
          <p:cNvSpPr txBox="1">
            <a:spLocks noChangeArrowheads="1"/>
          </p:cNvSpPr>
          <p:nvPr/>
        </p:nvSpPr>
        <p:spPr bwMode="auto">
          <a:xfrm>
            <a:off x="4816475" y="6218238"/>
            <a:ext cx="4162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Hooper and A. Taylor, hep-ph/0607086</a:t>
            </a:r>
            <a:endParaRPr lang="en-US" sz="1800" b="1">
              <a:cs typeface="Times New Roman" charset="0"/>
            </a:endParaRPr>
          </a:p>
        </p:txBody>
      </p:sp>
      <p:pic>
        <p:nvPicPr>
          <p:cNvPr id="210951" name="Picture 7" descr="IM1"/>
          <p:cNvPicPr>
            <a:picLocks noChangeAspect="1" noChangeArrowheads="1"/>
          </p:cNvPicPr>
          <p:nvPr/>
        </p:nvPicPr>
        <p:blipFill>
          <a:blip r:embed="rId3">
            <a:extLst>
              <a:ext uri="{28A0092B-C50C-407E-A947-70E740481C1C}">
                <a14:useLocalDpi xmlns:a14="http://schemas.microsoft.com/office/drawing/2010/main" val="0"/>
              </a:ext>
            </a:extLst>
          </a:blip>
          <a:srcRect l="9708" t="5801" r="5310" b="9874"/>
          <a:stretch>
            <a:fillRect/>
          </a:stretch>
        </p:blipFill>
        <p:spPr bwMode="auto">
          <a:xfrm rot="5400000">
            <a:off x="2759075" y="1508125"/>
            <a:ext cx="3860800" cy="49593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10954" name="Text Box 10"/>
          <p:cNvSpPr txBox="1">
            <a:spLocks noChangeArrowheads="1"/>
          </p:cNvSpPr>
          <p:nvPr/>
        </p:nvSpPr>
        <p:spPr bwMode="auto">
          <a:xfrm>
            <a:off x="4430713" y="2328863"/>
            <a:ext cx="2152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solidFill>
                  <a:srgbClr val="FF0000"/>
                </a:solidFill>
                <a:cs typeface="Times New Roman" charset="0"/>
              </a:rPr>
              <a:t>Actual Value</a:t>
            </a:r>
          </a:p>
        </p:txBody>
      </p:sp>
      <p:sp>
        <p:nvSpPr>
          <p:cNvPr id="210955" name="Line 11"/>
          <p:cNvSpPr>
            <a:spLocks noChangeShapeType="1"/>
          </p:cNvSpPr>
          <p:nvPr/>
        </p:nvSpPr>
        <p:spPr bwMode="auto">
          <a:xfrm>
            <a:off x="5976938" y="2660650"/>
            <a:ext cx="579437" cy="2952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10956" name="Text Box 12"/>
          <p:cNvSpPr txBox="1">
            <a:spLocks noChangeArrowheads="1"/>
          </p:cNvSpPr>
          <p:nvPr/>
        </p:nvSpPr>
        <p:spPr bwMode="auto">
          <a:xfrm>
            <a:off x="3878263" y="3860800"/>
            <a:ext cx="1227137" cy="406400"/>
          </a:xfrm>
          <a:prstGeom prst="rect">
            <a:avLst/>
          </a:prstGeom>
          <a:noFill/>
          <a:ln w="9525">
            <a:solidFill>
              <a:schemeClr val="tx1">
                <a:alpha val="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cs typeface="Times New Roman" charset="0"/>
              </a:rPr>
              <a:t>+Astro</a:t>
            </a:r>
          </a:p>
        </p:txBody>
      </p:sp>
      <p:sp>
        <p:nvSpPr>
          <p:cNvPr id="210957" name="Line 13"/>
          <p:cNvSpPr>
            <a:spLocks noChangeShapeType="1"/>
          </p:cNvSpPr>
          <p:nvPr/>
        </p:nvSpPr>
        <p:spPr bwMode="auto">
          <a:xfrm>
            <a:off x="4648200" y="4191000"/>
            <a:ext cx="703263" cy="7445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10958" name="Text Box 14"/>
          <p:cNvSpPr txBox="1">
            <a:spLocks noChangeArrowheads="1"/>
          </p:cNvSpPr>
          <p:nvPr/>
        </p:nvSpPr>
        <p:spPr bwMode="auto">
          <a:xfrm>
            <a:off x="1981200" y="2819400"/>
            <a:ext cx="2251075" cy="711200"/>
          </a:xfrm>
          <a:prstGeom prst="rect">
            <a:avLst/>
          </a:prstGeom>
          <a:noFill/>
          <a:ln w="9525">
            <a:solidFill>
              <a:schemeClr val="tx1">
                <a:alpha val="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cs typeface="Times New Roman" charset="0"/>
              </a:rPr>
              <a:t>LHC+Relic Density</a:t>
            </a:r>
            <a:endParaRPr lang="en-US" sz="2000" b="1">
              <a:latin typeface="Times New Roman" charset="0"/>
              <a:cs typeface="Times New Roman" charset="0"/>
            </a:endParaRPr>
          </a:p>
        </p:txBody>
      </p:sp>
      <p:sp>
        <p:nvSpPr>
          <p:cNvPr id="210959" name="Line 15"/>
          <p:cNvSpPr>
            <a:spLocks noChangeShapeType="1"/>
          </p:cNvSpPr>
          <p:nvPr/>
        </p:nvSpPr>
        <p:spPr bwMode="auto">
          <a:xfrm>
            <a:off x="3581400" y="3200400"/>
            <a:ext cx="1450975" cy="390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10960" name="Line 16"/>
          <p:cNvSpPr>
            <a:spLocks noChangeShapeType="1"/>
          </p:cNvSpPr>
          <p:nvPr/>
        </p:nvSpPr>
        <p:spPr bwMode="auto">
          <a:xfrm>
            <a:off x="3581400" y="3200400"/>
            <a:ext cx="3048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10961" name="Line 17"/>
          <p:cNvSpPr>
            <a:spLocks noChangeShapeType="1"/>
          </p:cNvSpPr>
          <p:nvPr/>
        </p:nvSpPr>
        <p:spPr bwMode="auto">
          <a:xfrm flipH="1">
            <a:off x="3886200" y="4191000"/>
            <a:ext cx="6096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052890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094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p:cNvSpPr txBox="1">
            <a:spLocks noChangeArrowheads="1"/>
          </p:cNvSpPr>
          <p:nvPr/>
        </p:nvSpPr>
        <p:spPr bwMode="auto">
          <a:xfrm>
            <a:off x="381000" y="152400"/>
            <a:ext cx="81534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Studying SUSY with the LHC and Astrophysics</a:t>
            </a:r>
            <a:endParaRPr lang="en-US" b="1">
              <a:solidFill>
                <a:schemeClr val="folHlink"/>
              </a:solidFill>
            </a:endParaRPr>
          </a:p>
        </p:txBody>
      </p:sp>
      <p:sp>
        <p:nvSpPr>
          <p:cNvPr id="212995" name="Text Box 3"/>
          <p:cNvSpPr txBox="1">
            <a:spLocks noChangeArrowheads="1"/>
          </p:cNvSpPr>
          <p:nvPr/>
        </p:nvSpPr>
        <p:spPr bwMode="auto">
          <a:xfrm>
            <a:off x="420688" y="1824038"/>
            <a:ext cx="8728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1827213">
              <a:defRPr sz="2400">
                <a:solidFill>
                  <a:schemeClr val="tx1"/>
                </a:solidFill>
                <a:latin typeface="Arial" charset="0"/>
                <a:ea typeface="ＭＳ Ｐゴシック" charset="0"/>
              </a:defRPr>
            </a:lvl5pPr>
            <a:lvl6pPr marL="2284413" eaLnBrk="0" fontAlgn="base" hangingPunct="0">
              <a:spcBef>
                <a:spcPct val="0"/>
              </a:spcBef>
              <a:spcAft>
                <a:spcPct val="0"/>
              </a:spcAft>
              <a:defRPr sz="2400">
                <a:solidFill>
                  <a:schemeClr val="tx1"/>
                </a:solidFill>
                <a:latin typeface="Arial" charset="0"/>
                <a:ea typeface="ＭＳ Ｐゴシック" charset="0"/>
              </a:defRPr>
            </a:lvl6pPr>
            <a:lvl7pPr marL="2741613" eaLnBrk="0" fontAlgn="base" hangingPunct="0">
              <a:spcBef>
                <a:spcPct val="0"/>
              </a:spcBef>
              <a:spcAft>
                <a:spcPct val="0"/>
              </a:spcAft>
              <a:defRPr sz="2400">
                <a:solidFill>
                  <a:schemeClr val="tx1"/>
                </a:solidFill>
                <a:latin typeface="Arial" charset="0"/>
                <a:ea typeface="ＭＳ Ｐゴシック" charset="0"/>
              </a:defRPr>
            </a:lvl7pPr>
            <a:lvl8pPr marL="3198813" eaLnBrk="0" fontAlgn="base" hangingPunct="0">
              <a:spcBef>
                <a:spcPct val="0"/>
              </a:spcBef>
              <a:spcAft>
                <a:spcPct val="0"/>
              </a:spcAft>
              <a:defRPr sz="2400">
                <a:solidFill>
                  <a:schemeClr val="tx1"/>
                </a:solidFill>
                <a:latin typeface="Arial" charset="0"/>
                <a:ea typeface="ＭＳ Ｐゴシック" charset="0"/>
              </a:defRPr>
            </a:lvl8pPr>
            <a:lvl9pPr marL="36560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 typeface="Times" charset="0"/>
              <a:buNone/>
            </a:pPr>
            <a:r>
              <a:rPr lang="sv-SE" sz="2300" b="1">
                <a:solidFill>
                  <a:srgbClr val="00FF00"/>
                </a:solidFill>
                <a:latin typeface="Times New Roman" charset="0"/>
                <a:cs typeface="Times New Roman" charset="0"/>
              </a:rPr>
              <a:t>                   </a:t>
            </a:r>
            <a:endParaRPr lang="sv-SE" b="1">
              <a:solidFill>
                <a:srgbClr val="00FF00"/>
              </a:solidFill>
              <a:latin typeface="Times New Roman" charset="0"/>
              <a:cs typeface="Times New Roman" charset="0"/>
            </a:endParaRPr>
          </a:p>
        </p:txBody>
      </p:sp>
      <p:sp>
        <p:nvSpPr>
          <p:cNvPr id="212996" name="Text Box 4"/>
          <p:cNvSpPr txBox="1">
            <a:spLocks noChangeArrowheads="1"/>
          </p:cNvSpPr>
          <p:nvPr/>
        </p:nvSpPr>
        <p:spPr bwMode="auto">
          <a:xfrm>
            <a:off x="609600" y="14478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r>
              <a:rPr lang="en-US" sz="2800" u="sng">
                <a:solidFill>
                  <a:schemeClr val="bg1"/>
                </a:solidFill>
                <a:cs typeface="Times New Roman" charset="0"/>
              </a:rPr>
              <a:t>Benchmark model IM1:</a:t>
            </a:r>
            <a:endParaRPr lang="en-US" sz="2000" u="sng">
              <a:solidFill>
                <a:schemeClr val="accent2"/>
              </a:solidFill>
              <a:latin typeface="Times New Roman" charset="0"/>
              <a:cs typeface="Times New Roman" charset="0"/>
            </a:endParaRPr>
          </a:p>
        </p:txBody>
      </p:sp>
      <p:sp>
        <p:nvSpPr>
          <p:cNvPr id="212997" name="Rectangle 5"/>
          <p:cNvSpPr>
            <a:spLocks noChangeArrowheads="1"/>
          </p:cNvSpPr>
          <p:nvPr/>
        </p:nvSpPr>
        <p:spPr bwMode="auto">
          <a:xfrm>
            <a:off x="4897438" y="60213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212998" name="Text Box 6"/>
          <p:cNvSpPr txBox="1">
            <a:spLocks noChangeArrowheads="1"/>
          </p:cNvSpPr>
          <p:nvPr/>
        </p:nvSpPr>
        <p:spPr bwMode="auto">
          <a:xfrm>
            <a:off x="4816475" y="6218238"/>
            <a:ext cx="4162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Hooper and A. Taylor, hep-ph/0607086</a:t>
            </a:r>
            <a:endParaRPr lang="en-US" sz="1800" b="1">
              <a:cs typeface="Times New Roman" charset="0"/>
            </a:endParaRPr>
          </a:p>
        </p:txBody>
      </p:sp>
      <p:pic>
        <p:nvPicPr>
          <p:cNvPr id="213008" name="Picture 16" descr="mAIM1"/>
          <p:cNvPicPr>
            <a:picLocks noChangeAspect="1" noChangeArrowheads="1"/>
          </p:cNvPicPr>
          <p:nvPr/>
        </p:nvPicPr>
        <p:blipFill>
          <a:blip r:embed="rId3">
            <a:extLst>
              <a:ext uri="{28A0092B-C50C-407E-A947-70E740481C1C}">
                <a14:useLocalDpi xmlns:a14="http://schemas.microsoft.com/office/drawing/2010/main" val="0"/>
              </a:ext>
            </a:extLst>
          </a:blip>
          <a:srcRect l="9793" t="3651" r="5952" b="8931"/>
          <a:stretch>
            <a:fillRect/>
          </a:stretch>
        </p:blipFill>
        <p:spPr bwMode="auto">
          <a:xfrm rot="5400000">
            <a:off x="2644775" y="1393825"/>
            <a:ext cx="3870325" cy="51974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13009" name="Text Box 17"/>
          <p:cNvSpPr txBox="1">
            <a:spLocks noChangeArrowheads="1"/>
          </p:cNvSpPr>
          <p:nvPr/>
        </p:nvSpPr>
        <p:spPr bwMode="auto">
          <a:xfrm>
            <a:off x="2286000" y="2819400"/>
            <a:ext cx="2327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solidFill>
                  <a:srgbClr val="000000"/>
                </a:solidFill>
                <a:cs typeface="Times New Roman" charset="0"/>
              </a:rPr>
              <a:t>LHC+Relic </a:t>
            </a:r>
            <a:r>
              <a:rPr lang="en-US" sz="2000">
                <a:cs typeface="Times New Roman" charset="0"/>
              </a:rPr>
              <a:t>Density</a:t>
            </a:r>
            <a:endParaRPr lang="en-US" sz="2000" b="1">
              <a:solidFill>
                <a:srgbClr val="000000"/>
              </a:solidFill>
              <a:latin typeface="Times New Roman" charset="0"/>
              <a:cs typeface="Times New Roman" charset="0"/>
            </a:endParaRPr>
          </a:p>
        </p:txBody>
      </p:sp>
      <p:sp>
        <p:nvSpPr>
          <p:cNvPr id="213010" name="Line 18"/>
          <p:cNvSpPr>
            <a:spLocks noChangeShapeType="1"/>
          </p:cNvSpPr>
          <p:nvPr/>
        </p:nvSpPr>
        <p:spPr bwMode="auto">
          <a:xfrm>
            <a:off x="3871913" y="3160713"/>
            <a:ext cx="266700" cy="3651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13011" name="Text Box 19"/>
          <p:cNvSpPr txBox="1">
            <a:spLocks noChangeArrowheads="1"/>
          </p:cNvSpPr>
          <p:nvPr/>
        </p:nvSpPr>
        <p:spPr bwMode="auto">
          <a:xfrm>
            <a:off x="4408488" y="2373313"/>
            <a:ext cx="2152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solidFill>
                  <a:srgbClr val="FF0000"/>
                </a:solidFill>
                <a:cs typeface="Times New Roman" charset="0"/>
              </a:rPr>
              <a:t>Actual Value</a:t>
            </a:r>
          </a:p>
        </p:txBody>
      </p:sp>
      <p:sp>
        <p:nvSpPr>
          <p:cNvPr id="213012" name="Line 20"/>
          <p:cNvSpPr>
            <a:spLocks noChangeShapeType="1"/>
          </p:cNvSpPr>
          <p:nvPr/>
        </p:nvSpPr>
        <p:spPr bwMode="auto">
          <a:xfrm flipH="1" flipV="1">
            <a:off x="4410075" y="2408238"/>
            <a:ext cx="338138" cy="152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213013" name="Text Box 21"/>
          <p:cNvSpPr txBox="1">
            <a:spLocks noChangeArrowheads="1"/>
          </p:cNvSpPr>
          <p:nvPr/>
        </p:nvSpPr>
        <p:spPr bwMode="auto">
          <a:xfrm>
            <a:off x="2743200" y="3581400"/>
            <a:ext cx="1227138" cy="406400"/>
          </a:xfrm>
          <a:prstGeom prst="rect">
            <a:avLst/>
          </a:prstGeom>
          <a:noFill/>
          <a:ln w="9525">
            <a:solidFill>
              <a:schemeClr val="tx1">
                <a:alpha val="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a:cs typeface="Times New Roman" charset="0"/>
              </a:rPr>
              <a:t>+Astro</a:t>
            </a:r>
          </a:p>
        </p:txBody>
      </p:sp>
      <p:sp>
        <p:nvSpPr>
          <p:cNvPr id="213014" name="Line 22"/>
          <p:cNvSpPr>
            <a:spLocks noChangeShapeType="1"/>
          </p:cNvSpPr>
          <p:nvPr/>
        </p:nvSpPr>
        <p:spPr bwMode="auto">
          <a:xfrm>
            <a:off x="3759200" y="3859213"/>
            <a:ext cx="493713" cy="4191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068260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29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155652" name="Text Box 4"/>
          <p:cNvSpPr txBox="1">
            <a:spLocks noChangeArrowheads="1"/>
          </p:cNvSpPr>
          <p:nvPr/>
        </p:nvSpPr>
        <p:spPr bwMode="auto">
          <a:xfrm>
            <a:off x="304800" y="1266825"/>
            <a:ext cx="8474075" cy="30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Thus far, we have assumed that the new particles seen at the Tevatron/LHC and in dark matter experiments are superpartners of SM particles</a:t>
            </a:r>
          </a:p>
          <a:p>
            <a:endParaRPr lang="en-US">
              <a:solidFill>
                <a:schemeClr val="bg1"/>
              </a:solidFill>
            </a:endParaRPr>
          </a:p>
          <a:p>
            <a:pPr>
              <a:buFontTx/>
              <a:buChar char="•"/>
            </a:pPr>
            <a:r>
              <a:rPr lang="en-US">
                <a:solidFill>
                  <a:schemeClr val="bg1"/>
                </a:solidFill>
              </a:rPr>
              <a:t>Several alternatives to supersymmetry have been proposed which may effectively mimic the signatures of supersymmetry at the LHC </a:t>
            </a:r>
          </a:p>
          <a:p>
            <a:endParaRPr lang="en-US"/>
          </a:p>
        </p:txBody>
      </p:sp>
    </p:spTree>
    <p:extLst>
      <p:ext uri="{BB962C8B-B14F-4D97-AF65-F5344CB8AC3E}">
        <p14:creationId xmlns:p14="http://schemas.microsoft.com/office/powerpoint/2010/main" val="2751617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25283" name="Text Box 3"/>
          <p:cNvSpPr txBox="1">
            <a:spLocks noChangeArrowheads="1"/>
          </p:cNvSpPr>
          <p:nvPr/>
        </p:nvSpPr>
        <p:spPr bwMode="auto">
          <a:xfrm>
            <a:off x="288925" y="1143000"/>
            <a:ext cx="8626475" cy="380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u="sng">
                <a:solidFill>
                  <a:schemeClr val="bg1"/>
                </a:solidFill>
              </a:rPr>
              <a:t>Universal Extra Dimensions (UED)</a:t>
            </a:r>
          </a:p>
          <a:p>
            <a:pPr>
              <a:buFontTx/>
              <a:buChar char="•"/>
            </a:pPr>
            <a:r>
              <a:rPr lang="en-US">
                <a:solidFill>
                  <a:schemeClr val="bg1"/>
                </a:solidFill>
              </a:rPr>
              <a:t>All SM particles allowed to travel around extra dimension(s) with size ~TeV</a:t>
            </a:r>
            <a:r>
              <a:rPr lang="en-US" baseline="30000">
                <a:solidFill>
                  <a:schemeClr val="bg1"/>
                </a:solidFill>
              </a:rPr>
              <a:t>-1</a:t>
            </a:r>
            <a:endParaRPr lang="en-US">
              <a:solidFill>
                <a:schemeClr val="bg1"/>
              </a:solidFill>
            </a:endParaRPr>
          </a:p>
          <a:p>
            <a:pPr>
              <a:buFontTx/>
              <a:buChar char="•"/>
            </a:pPr>
            <a:r>
              <a:rPr lang="en-US">
                <a:solidFill>
                  <a:schemeClr val="bg1"/>
                </a:solidFill>
              </a:rPr>
              <a:t>Particles moving around extra dimensions appear as heavy versions of SM particles (Kaluza-Klein modes)</a:t>
            </a:r>
          </a:p>
          <a:p>
            <a:pPr>
              <a:buFontTx/>
              <a:buChar char="•"/>
            </a:pPr>
            <a:r>
              <a:rPr lang="en-US">
                <a:solidFill>
                  <a:schemeClr val="bg1"/>
                </a:solidFill>
              </a:rPr>
              <a:t>The lightest Kaluza-Klein particle can be stable, weakly interacting and a suitable candidate for dark matter</a:t>
            </a:r>
          </a:p>
          <a:p>
            <a:pPr>
              <a:buFontTx/>
              <a:buChar char="•"/>
            </a:pPr>
            <a:r>
              <a:rPr lang="en-US">
                <a:solidFill>
                  <a:schemeClr val="bg1"/>
                </a:solidFill>
              </a:rPr>
              <a:t>Can we distinguish Kaluza-Klein modes from superpartners? </a:t>
            </a:r>
          </a:p>
          <a:p>
            <a:endParaRPr lang="en-US">
              <a:solidFill>
                <a:schemeClr val="bg1"/>
              </a:solidFill>
            </a:endParaRPr>
          </a:p>
          <a:p>
            <a:endParaRPr lang="en-US"/>
          </a:p>
        </p:txBody>
      </p:sp>
      <p:pic>
        <p:nvPicPr>
          <p:cNvPr id="225284" name="Picture 4"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a:stretch>
            <a:fillRect/>
          </a:stretch>
        </p:blipFill>
        <p:spPr bwMode="auto">
          <a:xfrm>
            <a:off x="4876800" y="4429125"/>
            <a:ext cx="3792538"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25287" name="Picture 7"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7391400" y="60039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5338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r="11595"/>
          <a:stretch>
            <a:fillRect/>
          </a:stretch>
        </p:blipFill>
        <p:spPr bwMode="auto">
          <a:xfrm>
            <a:off x="4724400" y="4581525"/>
            <a:ext cx="3352800"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27330"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pic>
        <p:nvPicPr>
          <p:cNvPr id="227333" name="Picture 5"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6781800" y="61817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7334" name="Text Box 6"/>
          <p:cNvSpPr txBox="1">
            <a:spLocks noChangeArrowheads="1"/>
          </p:cNvSpPr>
          <p:nvPr/>
        </p:nvSpPr>
        <p:spPr bwMode="auto">
          <a:xfrm>
            <a:off x="152400" y="1006475"/>
            <a:ext cx="891540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600" u="sng">
                <a:solidFill>
                  <a:schemeClr val="bg1"/>
                </a:solidFill>
              </a:rPr>
              <a:t>Discriminating Supersymmetry and UED at the LHC</a:t>
            </a:r>
            <a:endParaRPr lang="en-US" sz="2800" u="sng">
              <a:solidFill>
                <a:schemeClr val="bg1"/>
              </a:solidFill>
            </a:endParaRPr>
          </a:p>
          <a:p>
            <a:pPr>
              <a:buFontTx/>
              <a:buChar char="•"/>
            </a:pPr>
            <a:r>
              <a:rPr lang="en-US">
                <a:solidFill>
                  <a:schemeClr val="bg1"/>
                </a:solidFill>
              </a:rPr>
              <a:t>Squarks and gluinos or KK quarks 				and KK gluons cascade to combinations 			   of jets, leptons and missing energy; mass 			measurements possible, but are they 				sparticles or KK states? 						        	</a:t>
            </a:r>
            <a:r>
              <a:rPr lang="en-US">
                <a:solidFill>
                  <a:schemeClr val="bg1"/>
                </a:solidFill>
                <a:sym typeface="Symbol" charset="0"/>
              </a:rPr>
              <a:t> </a:t>
            </a:r>
            <a:r>
              <a:rPr lang="en-US">
                <a:solidFill>
                  <a:schemeClr val="accent1"/>
                </a:solidFill>
                <a:effectLst>
                  <a:outerShdw blurRad="38100" dist="38100" dir="2700000" algn="tl">
                    <a:srgbClr val="000000"/>
                  </a:outerShdw>
                </a:effectLst>
              </a:rPr>
              <a:t>Spin-determination crucial</a:t>
            </a:r>
            <a:r>
              <a:rPr lang="en-US">
                <a:solidFill>
                  <a:schemeClr val="bg1"/>
                </a:solidFill>
              </a:rPr>
              <a:t> </a:t>
            </a:r>
          </a:p>
          <a:p>
            <a:endParaRPr lang="en-US">
              <a:solidFill>
                <a:schemeClr val="bg1"/>
              </a:solidFill>
            </a:endParaRPr>
          </a:p>
          <a:p>
            <a:endParaRPr lang="en-US"/>
          </a:p>
        </p:txBody>
      </p:sp>
      <p:pic>
        <p:nvPicPr>
          <p:cNvPr id="227335" name="Picture 7" descr="supersym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11400"/>
            <a:ext cx="2971800" cy="25749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1204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r="7576"/>
          <a:stretch>
            <a:fillRect/>
          </a:stretch>
        </p:blipFill>
        <p:spPr bwMode="auto">
          <a:xfrm>
            <a:off x="4572000" y="4581525"/>
            <a:ext cx="3505200"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29379" name="Text Box 3"/>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pic>
        <p:nvPicPr>
          <p:cNvPr id="229380" name="Picture 4"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6781800" y="61817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9381" name="Text Box 5"/>
          <p:cNvSpPr txBox="1">
            <a:spLocks noChangeArrowheads="1"/>
          </p:cNvSpPr>
          <p:nvPr/>
        </p:nvSpPr>
        <p:spPr bwMode="auto">
          <a:xfrm>
            <a:off x="0" y="990600"/>
            <a:ext cx="8915400" cy="580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600" u="sng">
                <a:solidFill>
                  <a:schemeClr val="bg1"/>
                </a:solidFill>
              </a:rPr>
              <a:t>Discriminating Supersymmetry and UED at the LHC</a:t>
            </a:r>
            <a:endParaRPr lang="en-US" sz="2800" u="sng">
              <a:solidFill>
                <a:schemeClr val="bg1"/>
              </a:solidFill>
            </a:endParaRPr>
          </a:p>
          <a:p>
            <a:pPr>
              <a:buFontTx/>
              <a:buChar char="•"/>
            </a:pPr>
            <a:r>
              <a:rPr lang="en-US" sz="2300">
                <a:solidFill>
                  <a:schemeClr val="bg1"/>
                </a:solidFill>
              </a:rPr>
              <a:t>Recent literature on SUSY/UED discrimination:</a:t>
            </a:r>
            <a:r>
              <a:rPr lang="en-US">
                <a:solidFill>
                  <a:schemeClr val="bg1"/>
                </a:solidFill>
              </a:rPr>
              <a:t> 				</a:t>
            </a:r>
            <a:r>
              <a:rPr lang="en-US" sz="2000"/>
              <a:t>(see Cheng, Matchev, Schmaltz; Datta, Kong, 				Matchev; Datta, Kane, Toharia; Alves, Eboli, 				Plehn; Athanasiou, Lester, Smilie, Webber)</a:t>
            </a:r>
            <a:r>
              <a:rPr lang="en-US">
                <a:solidFill>
                  <a:schemeClr val="bg1"/>
                </a:solidFill>
              </a:rPr>
              <a:t> 					</a:t>
            </a:r>
          </a:p>
          <a:p>
            <a:pPr>
              <a:buFontTx/>
              <a:buChar char="•"/>
            </a:pPr>
            <a:r>
              <a:rPr lang="en-US" sz="2300">
                <a:solidFill>
                  <a:schemeClr val="bg1"/>
                </a:solidFill>
              </a:rPr>
              <a:t>In the case of somewhat heavy masses or 			quasi-degenerate spectra, spin determination 			becomes very challenging/impossible</a:t>
            </a:r>
          </a:p>
          <a:p>
            <a:endParaRPr lang="en-US" sz="2300">
              <a:solidFill>
                <a:schemeClr val="bg1"/>
              </a:solidFill>
            </a:endParaRPr>
          </a:p>
          <a:p>
            <a:pPr>
              <a:buFontTx/>
              <a:buChar char="•"/>
            </a:pPr>
            <a:r>
              <a:rPr lang="en-US" sz="2300">
                <a:solidFill>
                  <a:schemeClr val="bg1"/>
                </a:solidFill>
              </a:rPr>
              <a:t>The observation of 2nd level 					  KK modes would bolster case 					   for UED, but could be confused 					with a Z prime, for example</a:t>
            </a:r>
            <a:r>
              <a:rPr lang="en-US">
                <a:solidFill>
                  <a:schemeClr val="bg1"/>
                </a:solidFill>
              </a:rPr>
              <a:t>	        	</a:t>
            </a:r>
          </a:p>
          <a:p>
            <a:endParaRPr lang="en-US">
              <a:solidFill>
                <a:schemeClr val="bg1"/>
              </a:solidFill>
            </a:endParaRPr>
          </a:p>
          <a:p>
            <a:endParaRPr lang="en-US"/>
          </a:p>
        </p:txBody>
      </p:sp>
      <p:pic>
        <p:nvPicPr>
          <p:cNvPr id="229382" name="Picture 6" descr="supersym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11400"/>
            <a:ext cx="2971800" cy="25749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65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r="9586"/>
          <a:stretch>
            <a:fillRect/>
          </a:stretch>
        </p:blipFill>
        <p:spPr bwMode="auto">
          <a:xfrm>
            <a:off x="4648200" y="4581525"/>
            <a:ext cx="3429000"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1427" name="Text Box 3"/>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pic>
        <p:nvPicPr>
          <p:cNvPr id="231428" name="Picture 4"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6781800" y="61817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1429" name="Text Box 5"/>
          <p:cNvSpPr txBox="1">
            <a:spLocks noChangeArrowheads="1"/>
          </p:cNvSpPr>
          <p:nvPr/>
        </p:nvSpPr>
        <p:spPr bwMode="auto">
          <a:xfrm>
            <a:off x="76200" y="1006475"/>
            <a:ext cx="8915400" cy="555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600" u="sng">
                <a:solidFill>
                  <a:schemeClr val="bg1"/>
                </a:solidFill>
              </a:rPr>
              <a:t>Discriminating Supersymmetry and UED with Dark Matter</a:t>
            </a:r>
            <a:endParaRPr lang="en-US" sz="2800" u="sng">
              <a:solidFill>
                <a:schemeClr val="bg1"/>
              </a:solidFill>
            </a:endParaRPr>
          </a:p>
          <a:p>
            <a:pPr>
              <a:buFontTx/>
              <a:buChar char="•"/>
            </a:pPr>
            <a:r>
              <a:rPr lang="en-US" sz="2300">
                <a:solidFill>
                  <a:schemeClr val="bg1"/>
                </a:solidFill>
              </a:rPr>
              <a:t>Kalzua-Klein dark matter (KK </a:t>
            </a:r>
            <a:r>
              <a:rPr lang="ja-JP" altLang="en-US" sz="2300">
                <a:solidFill>
                  <a:schemeClr val="bg1"/>
                </a:solidFill>
              </a:rPr>
              <a:t>‘</a:t>
            </a:r>
            <a:r>
              <a:rPr lang="en-US" sz="2300">
                <a:solidFill>
                  <a:schemeClr val="bg1"/>
                </a:solidFill>
              </a:rPr>
              <a:t>photon</a:t>
            </a:r>
            <a:r>
              <a:rPr lang="ja-JP" altLang="en-US" sz="2300">
                <a:solidFill>
                  <a:schemeClr val="bg1"/>
                </a:solidFill>
              </a:rPr>
              <a:t>’</a:t>
            </a:r>
            <a:r>
              <a:rPr lang="en-US" sz="2300">
                <a:solidFill>
                  <a:schemeClr val="bg1"/>
                </a:solidFill>
              </a:rPr>
              <a:t>, B</a:t>
            </a:r>
            <a:r>
              <a:rPr lang="en-US" sz="2300" baseline="30000">
                <a:solidFill>
                  <a:schemeClr val="bg1"/>
                </a:solidFill>
              </a:rPr>
              <a:t>(1)</a:t>
            </a:r>
            <a:r>
              <a:rPr lang="en-US" sz="2300">
                <a:solidFill>
                  <a:schemeClr val="bg1"/>
                </a:solidFill>
              </a:rPr>
              <a:t>) annihilates primarily to charged leptons pairs (20-25% to each of </a:t>
            </a:r>
            <a:r>
              <a:rPr lang="en-US">
                <a:solidFill>
                  <a:schemeClr val="bg1"/>
                </a:solidFill>
              </a:rPr>
              <a:t>e</a:t>
            </a:r>
            <a:r>
              <a:rPr lang="en-US" baseline="30000">
                <a:solidFill>
                  <a:schemeClr val="bg1"/>
                </a:solidFill>
              </a:rPr>
              <a:t>+</a:t>
            </a:r>
            <a:r>
              <a:rPr lang="en-US">
                <a:solidFill>
                  <a:schemeClr val="bg1"/>
                </a:solidFill>
              </a:rPr>
              <a:t>e</a:t>
            </a:r>
            <a:r>
              <a:rPr lang="en-US" baseline="30000">
                <a:solidFill>
                  <a:schemeClr val="bg1"/>
                </a:solidFill>
              </a:rPr>
              <a:t>-</a:t>
            </a:r>
            <a:r>
              <a:rPr lang="en-US">
                <a:solidFill>
                  <a:schemeClr val="bg1"/>
                </a:solidFill>
              </a:rPr>
              <a:t>, </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 and </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a:t>
            </a:r>
            <a:r>
              <a:rPr lang="en-US">
                <a:solidFill>
                  <a:schemeClr val="bg1"/>
                </a:solidFill>
              </a:rPr>
              <a:t> </a:t>
            </a:r>
          </a:p>
          <a:p>
            <a:endParaRPr lang="en-US">
              <a:solidFill>
                <a:schemeClr val="bg1"/>
              </a:solidFill>
            </a:endParaRPr>
          </a:p>
          <a:p>
            <a:pPr>
              <a:buFontTx/>
              <a:buChar char="•"/>
            </a:pPr>
            <a:r>
              <a:rPr lang="en-US">
                <a:solidFill>
                  <a:schemeClr val="bg1"/>
                </a:solidFill>
              </a:rPr>
              <a:t>Neutarlino annihilations to light fermions, 			    in contrast, are chirality suppressed 			                  	(</a:t>
            </a:r>
            <a:r>
              <a:rPr lang="en-US">
                <a:solidFill>
                  <a:schemeClr val="bg1"/>
                </a:solidFill>
                <a:sym typeface="Symbol" charset="0"/>
              </a:rPr>
              <a:t>v  [m</a:t>
            </a:r>
            <a:r>
              <a:rPr lang="en-US" baseline="-25000">
                <a:solidFill>
                  <a:schemeClr val="bg1"/>
                </a:solidFill>
                <a:sym typeface="Symbol" charset="0"/>
              </a:rPr>
              <a:t>f</a:t>
            </a:r>
            <a:r>
              <a:rPr lang="en-US">
                <a:solidFill>
                  <a:schemeClr val="bg1"/>
                </a:solidFill>
                <a:sym typeface="Symbol" charset="0"/>
              </a:rPr>
              <a:t>/m</a:t>
            </a:r>
            <a:r>
              <a:rPr lang="en-US" baseline="-25000">
                <a:solidFill>
                  <a:schemeClr val="bg1"/>
                </a:solidFill>
                <a:sym typeface="Symbol" charset="0"/>
              </a:rPr>
              <a:t></a:t>
            </a:r>
            <a:r>
              <a:rPr lang="en-US">
                <a:solidFill>
                  <a:schemeClr val="bg1"/>
                </a:solidFill>
              </a:rPr>
              <a:t>]</a:t>
            </a:r>
            <a:r>
              <a:rPr lang="en-US" baseline="30000">
                <a:solidFill>
                  <a:schemeClr val="bg1"/>
                </a:solidFill>
              </a:rPr>
              <a:t>2</a:t>
            </a:r>
            <a:r>
              <a:rPr lang="en-US">
                <a:solidFill>
                  <a:schemeClr val="bg1"/>
                </a:solidFill>
              </a:rPr>
              <a:t>) </a:t>
            </a:r>
          </a:p>
          <a:p>
            <a:pPr>
              <a:buFontTx/>
              <a:buChar char="•"/>
            </a:pPr>
            <a:endParaRPr lang="en-US">
              <a:solidFill>
                <a:schemeClr val="bg1"/>
              </a:solidFill>
            </a:endParaRPr>
          </a:p>
          <a:p>
            <a:pPr>
              <a:buFontTx/>
              <a:buChar char="•"/>
            </a:pPr>
            <a:r>
              <a:rPr lang="en-US">
                <a:solidFill>
                  <a:schemeClr val="bg1"/>
                </a:solidFill>
              </a:rPr>
              <a:t>This difference can lead to 					very distinctive signatures in 					indirect dark matter experiments									</a:t>
            </a:r>
          </a:p>
          <a:p>
            <a:pPr>
              <a:buFontTx/>
              <a:buChar char="•"/>
            </a:pPr>
            <a:endParaRPr lang="en-US" sz="2300">
              <a:solidFill>
                <a:schemeClr val="bg1"/>
              </a:solidFill>
            </a:endParaRPr>
          </a:p>
          <a:p>
            <a:endParaRPr lang="en-US" sz="2300">
              <a:solidFill>
                <a:schemeClr val="bg1"/>
              </a:solidFill>
            </a:endParaRPr>
          </a:p>
          <a:p>
            <a:endParaRPr lang="en-US"/>
          </a:p>
        </p:txBody>
      </p:sp>
      <p:pic>
        <p:nvPicPr>
          <p:cNvPr id="231430" name="Picture 6" descr="supersym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11400"/>
            <a:ext cx="2971800" cy="25749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52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ChangeArrowheads="1"/>
          </p:cNvSpPr>
          <p:nvPr/>
        </p:nvSpPr>
        <p:spPr bwMode="auto">
          <a:xfrm>
            <a:off x="1295400" y="533400"/>
            <a:ext cx="655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200" i="0">
                <a:solidFill>
                  <a:schemeClr val="tx2"/>
                </a:solidFill>
                <a:latin typeface="Century Gothic" charset="0"/>
              </a:rPr>
              <a:t>The Direct Detection of Neutralino Dark Matter</a:t>
            </a:r>
            <a:endParaRPr lang="en-US" sz="4400" i="0">
              <a:solidFill>
                <a:schemeClr val="tx2"/>
              </a:solidFill>
            </a:endParaRPr>
          </a:p>
        </p:txBody>
      </p:sp>
      <p:sp>
        <p:nvSpPr>
          <p:cNvPr id="830467" name="Rectangle 3"/>
          <p:cNvSpPr>
            <a:spLocks noChangeArrowheads="1"/>
          </p:cNvSpPr>
          <p:nvPr/>
        </p:nvSpPr>
        <p:spPr bwMode="auto">
          <a:xfrm>
            <a:off x="76200" y="16764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dirty="0">
              <a:latin typeface="Century Gothic" charset="0"/>
            </a:endParaRPr>
          </a:p>
          <a:p>
            <a:pPr eaLnBrk="1" hangingPunct="1">
              <a:spcBef>
                <a:spcPct val="20000"/>
              </a:spcBef>
              <a:buClr>
                <a:schemeClr val="tx2"/>
              </a:buClr>
              <a:buSzPct val="60000"/>
              <a:buFont typeface="Wingdings" charset="0"/>
              <a:buChar char="§"/>
              <a:defRPr/>
            </a:pPr>
            <a:r>
              <a:rPr lang="en-US" sz="2200" i="0" dirty="0" err="1">
                <a:latin typeface="Century Gothic" charset="0"/>
              </a:rPr>
              <a:t>Neutralinos</a:t>
            </a:r>
            <a:r>
              <a:rPr lang="en-US" sz="2200" i="0" dirty="0">
                <a:latin typeface="Century Gothic" charset="0"/>
              </a:rPr>
              <a:t> can coherently 				      scatter with nuclei through </a:t>
            </a:r>
            <a:r>
              <a:rPr lang="en-US" sz="2200" i="0" dirty="0" smtClean="0">
                <a:latin typeface="Century Gothic" charset="0"/>
              </a:rPr>
              <a:t>scalar </a:t>
            </a:r>
            <a:r>
              <a:rPr lang="en-US" sz="2200" i="0" dirty="0" err="1">
                <a:latin typeface="Century Gothic" charset="0"/>
              </a:rPr>
              <a:t>higgs</a:t>
            </a:r>
            <a:r>
              <a:rPr lang="en-US" sz="2200" i="0" dirty="0">
                <a:latin typeface="Century Gothic" charset="0"/>
              </a:rPr>
              <a:t> and </a:t>
            </a:r>
            <a:r>
              <a:rPr lang="en-US" sz="2200" i="0" dirty="0" err="1">
                <a:latin typeface="Century Gothic" charset="0"/>
              </a:rPr>
              <a:t>squark</a:t>
            </a:r>
            <a:r>
              <a:rPr lang="en-US" sz="2200" i="0" dirty="0">
                <a:latin typeface="Century Gothic" charset="0"/>
              </a:rPr>
              <a:t> </a:t>
            </a:r>
            <a:r>
              <a:rPr lang="en-US" sz="2200" i="0" dirty="0" smtClean="0">
                <a:latin typeface="Century Gothic" charset="0"/>
              </a:rPr>
              <a:t>						      exchange</a:t>
            </a: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1400" i="0" dirty="0">
              <a:latin typeface="Century Gothic" charset="0"/>
            </a:endParaRPr>
          </a:p>
          <a:p>
            <a:pPr eaLnBrk="1" hangingPunct="1">
              <a:spcBef>
                <a:spcPct val="20000"/>
              </a:spcBef>
              <a:buClr>
                <a:schemeClr val="tx2"/>
              </a:buClr>
              <a:buSzPct val="60000"/>
              <a:buFont typeface="Wingdings" charset="0"/>
              <a:buChar char="§"/>
              <a:defRPr/>
            </a:pPr>
            <a:r>
              <a:rPr lang="en-US" sz="2200" i="0" dirty="0">
                <a:latin typeface="Century Gothic" charset="0"/>
              </a:rPr>
              <a:t>Benchmark examples:</a:t>
            </a:r>
          </a:p>
          <a:p>
            <a:pPr eaLnBrk="1" hangingPunct="1">
              <a:spcBef>
                <a:spcPct val="20000"/>
              </a:spcBef>
              <a:buClr>
                <a:schemeClr val="tx2"/>
              </a:buClr>
              <a:buSzPct val="60000"/>
              <a:buFont typeface="Wingdings" charset="0"/>
              <a:buNone/>
              <a:defRPr/>
            </a:pPr>
            <a:r>
              <a:rPr lang="en-US" sz="1900" i="0" dirty="0">
                <a:latin typeface="Century Gothic" charset="0"/>
              </a:rPr>
              <a:t>1) Dominated by relatively light </a:t>
            </a:r>
            <a:r>
              <a:rPr lang="ja-JP" altLang="en-US" sz="1900" i="0" dirty="0">
                <a:latin typeface="Century Gothic" charset="0"/>
              </a:rPr>
              <a:t>“</a:t>
            </a:r>
            <a:r>
              <a:rPr lang="en-US" sz="1900" i="0" dirty="0">
                <a:latin typeface="Century Gothic" charset="0"/>
              </a:rPr>
              <a:t>heavy</a:t>
            </a:r>
            <a:r>
              <a:rPr lang="ja-JP" altLang="en-US" sz="1900" i="0" dirty="0">
                <a:latin typeface="Century Gothic" charset="0"/>
              </a:rPr>
              <a:t>”</a:t>
            </a:r>
            <a:r>
              <a:rPr lang="en-US" sz="1900" i="0" dirty="0">
                <a:latin typeface="Century Gothic" charset="0"/>
              </a:rPr>
              <a:t> </a:t>
            </a:r>
            <a:r>
              <a:rPr lang="en-US" sz="1900" i="0" dirty="0" err="1">
                <a:latin typeface="Century Gothic" charset="0"/>
              </a:rPr>
              <a:t>higgs</a:t>
            </a:r>
            <a:r>
              <a:rPr lang="en-US" sz="1900" i="0" dirty="0">
                <a:latin typeface="Century Gothic" charset="0"/>
              </a:rPr>
              <a:t>: </a:t>
            </a: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m</a:t>
            </a:r>
            <a:r>
              <a:rPr lang="en-US" sz="1900" i="0" baseline="-25000" dirty="0">
                <a:latin typeface="Century Gothic" charset="0"/>
                <a:sym typeface="Symbol" charset="0"/>
              </a:rPr>
              <a:t>H</a:t>
            </a:r>
            <a:r>
              <a:rPr lang="en-US" sz="1900" i="0" dirty="0">
                <a:latin typeface="Century Gothic" charset="0"/>
                <a:sym typeface="Symbol" charset="0"/>
              </a:rPr>
              <a:t>~200 </a:t>
            </a:r>
            <a:r>
              <a:rPr lang="en-US" sz="1900" i="0" dirty="0" err="1">
                <a:latin typeface="Century Gothic" charset="0"/>
                <a:sym typeface="Symbol" charset="0"/>
              </a:rPr>
              <a:t>GeV</a:t>
            </a:r>
            <a:r>
              <a:rPr lang="en-US" sz="1900" i="0" dirty="0">
                <a:latin typeface="Century Gothic" charset="0"/>
                <a:sym typeface="Symbol" charset="0"/>
              </a:rPr>
              <a:t>, ~200 </a:t>
            </a:r>
            <a:r>
              <a:rPr lang="en-US" sz="1900" i="0" dirty="0" err="1">
                <a:latin typeface="Century Gothic" charset="0"/>
                <a:sym typeface="Symbol" charset="0"/>
              </a:rPr>
              <a:t>GeV</a:t>
            </a:r>
            <a:r>
              <a:rPr lang="en-US" sz="1900" i="0" dirty="0">
                <a:latin typeface="Century Gothic" charset="0"/>
                <a:sym typeface="Symbol" charset="0"/>
              </a:rPr>
              <a:t>  </a:t>
            </a:r>
            <a:r>
              <a:rPr lang="en-US" sz="1900" i="0" baseline="-25000" dirty="0">
                <a:latin typeface="Century Gothic" charset="0"/>
                <a:sym typeface="Symbol" charset="0"/>
              </a:rPr>
              <a:t>p</a:t>
            </a:r>
            <a:r>
              <a:rPr lang="en-US" sz="1900" i="0" dirty="0">
                <a:latin typeface="Century Gothic" charset="0"/>
                <a:sym typeface="Symbol" charset="0"/>
              </a:rPr>
              <a:t>~ 10</a:t>
            </a:r>
            <a:r>
              <a:rPr lang="en-US" sz="1900" i="0" baseline="30000" dirty="0">
                <a:latin typeface="Century Gothic" charset="0"/>
                <a:sym typeface="Symbol" charset="0"/>
              </a:rPr>
              <a:t>-41</a:t>
            </a:r>
            <a:r>
              <a:rPr lang="en-US" sz="1900" i="0" dirty="0">
                <a:latin typeface="Century Gothic" charset="0"/>
                <a:sym typeface="Symbol" charset="0"/>
              </a:rPr>
              <a:t> to 10</a:t>
            </a:r>
            <a:r>
              <a:rPr lang="en-US" sz="1900" i="0" baseline="30000" dirty="0">
                <a:latin typeface="Century Gothic" charset="0"/>
                <a:sym typeface="Symbol" charset="0"/>
              </a:rPr>
              <a:t>-43</a:t>
            </a:r>
            <a:r>
              <a:rPr lang="en-US" sz="1900" i="0" dirty="0">
                <a:latin typeface="Century Gothic" charset="0"/>
                <a:sym typeface="Symbol" charset="0"/>
              </a:rPr>
              <a:t> cm</a:t>
            </a:r>
            <a:r>
              <a:rPr lang="en-US" sz="1900" i="0" baseline="30000" dirty="0">
                <a:latin typeface="Century Gothic" charset="0"/>
                <a:sym typeface="Symbol" charset="0"/>
              </a:rPr>
              <a:t>2</a:t>
            </a: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m</a:t>
            </a:r>
            <a:r>
              <a:rPr lang="en-US" sz="1900" i="0" baseline="-25000" dirty="0">
                <a:latin typeface="Century Gothic" charset="0"/>
                <a:sym typeface="Symbol" charset="0"/>
              </a:rPr>
              <a:t>H</a:t>
            </a:r>
            <a:r>
              <a:rPr lang="en-US" sz="1900" i="0" dirty="0">
                <a:latin typeface="Century Gothic" charset="0"/>
                <a:sym typeface="Symbol" charset="0"/>
              </a:rPr>
              <a:t>~200 </a:t>
            </a:r>
            <a:r>
              <a:rPr lang="en-US" sz="1900" i="0" dirty="0" err="1">
                <a:latin typeface="Century Gothic" charset="0"/>
                <a:sym typeface="Symbol" charset="0"/>
              </a:rPr>
              <a:t>GeV</a:t>
            </a:r>
            <a:r>
              <a:rPr lang="en-US" sz="1900" i="0" dirty="0">
                <a:latin typeface="Century Gothic" charset="0"/>
                <a:sym typeface="Symbol" charset="0"/>
              </a:rPr>
              <a:t>, ~1 </a:t>
            </a:r>
            <a:r>
              <a:rPr lang="en-US" sz="1900" i="0" dirty="0" err="1">
                <a:latin typeface="Century Gothic" charset="0"/>
                <a:sym typeface="Symbol" charset="0"/>
              </a:rPr>
              <a:t>TeV</a:t>
            </a:r>
            <a:r>
              <a:rPr lang="en-US" sz="1900" i="0" dirty="0">
                <a:latin typeface="Century Gothic" charset="0"/>
                <a:sym typeface="Symbol" charset="0"/>
              </a:rPr>
              <a:t>  </a:t>
            </a:r>
            <a:r>
              <a:rPr lang="en-US" sz="1900" i="0" baseline="-25000" dirty="0">
                <a:latin typeface="Century Gothic" charset="0"/>
                <a:sym typeface="Symbol" charset="0"/>
              </a:rPr>
              <a:t>p</a:t>
            </a:r>
            <a:r>
              <a:rPr lang="en-US" sz="1900" i="0" dirty="0">
                <a:latin typeface="Century Gothic" charset="0"/>
                <a:sym typeface="Symbol" charset="0"/>
              </a:rPr>
              <a:t>~ 10</a:t>
            </a:r>
            <a:r>
              <a:rPr lang="en-US" sz="1900" i="0" baseline="30000" dirty="0">
                <a:latin typeface="Century Gothic" charset="0"/>
                <a:sym typeface="Symbol" charset="0"/>
              </a:rPr>
              <a:t>-43</a:t>
            </a:r>
            <a:r>
              <a:rPr lang="en-US" sz="1900" i="0" dirty="0">
                <a:latin typeface="Century Gothic" charset="0"/>
                <a:sym typeface="Symbol" charset="0"/>
              </a:rPr>
              <a:t> to 10</a:t>
            </a:r>
            <a:r>
              <a:rPr lang="en-US" sz="1900" i="0" baseline="30000" dirty="0">
                <a:latin typeface="Century Gothic" charset="0"/>
                <a:sym typeface="Symbol" charset="0"/>
              </a:rPr>
              <a:t>-45</a:t>
            </a:r>
            <a:r>
              <a:rPr lang="en-US" sz="1900" i="0" dirty="0">
                <a:latin typeface="Century Gothic" charset="0"/>
                <a:sym typeface="Symbol" charset="0"/>
              </a:rPr>
              <a:t> cm</a:t>
            </a:r>
            <a:r>
              <a:rPr lang="en-US" sz="1900" i="0" baseline="30000" dirty="0">
                <a:latin typeface="Century Gothic" charset="0"/>
                <a:sym typeface="Symbol" charset="0"/>
              </a:rPr>
              <a:t>2</a:t>
            </a:r>
            <a:r>
              <a:rPr lang="en-US" sz="1900" i="0" dirty="0">
                <a:latin typeface="Century Gothic" charset="0"/>
              </a:rPr>
              <a:t> </a:t>
            </a:r>
          </a:p>
          <a:p>
            <a:pPr eaLnBrk="1" hangingPunct="1">
              <a:spcBef>
                <a:spcPct val="20000"/>
              </a:spcBef>
              <a:buClr>
                <a:schemeClr val="tx2"/>
              </a:buClr>
              <a:buSzPct val="60000"/>
              <a:buFont typeface="Wingdings" charset="0"/>
              <a:buNone/>
              <a:defRPr/>
            </a:pPr>
            <a:endParaRPr lang="en-US" sz="800" i="0" dirty="0">
              <a:latin typeface="Century Gothic" charset="0"/>
            </a:endParaRPr>
          </a:p>
          <a:p>
            <a:pPr eaLnBrk="1" hangingPunct="1">
              <a:spcBef>
                <a:spcPct val="20000"/>
              </a:spcBef>
              <a:buClr>
                <a:schemeClr val="tx2"/>
              </a:buClr>
              <a:buSzPct val="60000"/>
              <a:buFont typeface="Wingdings" charset="0"/>
              <a:buNone/>
              <a:defRPr/>
            </a:pPr>
            <a:r>
              <a:rPr lang="en-US" sz="1900" i="0" dirty="0">
                <a:latin typeface="Century Gothic" charset="0"/>
              </a:rPr>
              <a:t>2) Dominated by light (SM-like) </a:t>
            </a:r>
            <a:r>
              <a:rPr lang="en-US" sz="1900" i="0" dirty="0" err="1">
                <a:latin typeface="Century Gothic" charset="0"/>
              </a:rPr>
              <a:t>higgs</a:t>
            </a:r>
            <a:r>
              <a:rPr lang="en-US" sz="1900" i="0" dirty="0">
                <a:latin typeface="Century Gothic" charset="0"/>
              </a:rPr>
              <a:t>:</a:t>
            </a:r>
          </a:p>
          <a:p>
            <a:pPr eaLnBrk="1" hangingPunct="1">
              <a:spcBef>
                <a:spcPct val="20000"/>
              </a:spcBef>
              <a:buClr>
                <a:schemeClr val="tx2"/>
              </a:buClr>
              <a:buSzPct val="60000"/>
              <a:buFont typeface="Wingdings" charset="0"/>
              <a:buNone/>
              <a:defRPr/>
            </a:pPr>
            <a:r>
              <a:rPr lang="en-US" sz="1900" i="0" dirty="0" err="1">
                <a:latin typeface="Century Gothic" charset="0"/>
                <a:sym typeface="Symbol" charset="0"/>
              </a:rPr>
              <a:t>m</a:t>
            </a:r>
            <a:r>
              <a:rPr lang="en-US" sz="1900" i="0" baseline="-25000" dirty="0" err="1">
                <a:latin typeface="Century Gothic" charset="0"/>
                <a:sym typeface="Symbol" charset="0"/>
              </a:rPr>
              <a:t>H</a:t>
            </a:r>
            <a:r>
              <a:rPr lang="en-US" sz="1900" i="0" dirty="0">
                <a:latin typeface="Century Gothic" charset="0"/>
                <a:sym typeface="Symbol" charset="0"/>
              </a:rPr>
              <a:t>&gt;500 </a:t>
            </a:r>
            <a:r>
              <a:rPr lang="en-US" sz="1900" i="0" dirty="0" err="1">
                <a:latin typeface="Century Gothic" charset="0"/>
                <a:sym typeface="Symbol" charset="0"/>
              </a:rPr>
              <a:t>GeV</a:t>
            </a:r>
            <a:r>
              <a:rPr lang="en-US" sz="1900" i="0" dirty="0">
                <a:latin typeface="Century Gothic" charset="0"/>
                <a:sym typeface="Symbol" charset="0"/>
              </a:rPr>
              <a:t>, ~200 </a:t>
            </a:r>
            <a:r>
              <a:rPr lang="en-US" sz="1900" i="0" dirty="0" err="1">
                <a:latin typeface="Century Gothic" charset="0"/>
                <a:sym typeface="Symbol" charset="0"/>
              </a:rPr>
              <a:t>GeV</a:t>
            </a:r>
            <a:r>
              <a:rPr lang="en-US" sz="1900" i="0" dirty="0">
                <a:latin typeface="Century Gothic" charset="0"/>
                <a:sym typeface="Symbol" charset="0"/>
              </a:rPr>
              <a:t> (1 </a:t>
            </a:r>
            <a:r>
              <a:rPr lang="en-US" sz="1900" i="0" dirty="0" err="1">
                <a:latin typeface="Century Gothic" charset="0"/>
                <a:sym typeface="Symbol" charset="0"/>
              </a:rPr>
              <a:t>TeV</a:t>
            </a:r>
            <a:r>
              <a:rPr lang="en-US" sz="1900" i="0" dirty="0">
                <a:latin typeface="Century Gothic" charset="0"/>
                <a:sym typeface="Symbol" charset="0"/>
              </a:rPr>
              <a:t>)  </a:t>
            </a:r>
            <a:r>
              <a:rPr lang="en-US" sz="1900" i="0" baseline="-25000" dirty="0">
                <a:latin typeface="Century Gothic" charset="0"/>
                <a:sym typeface="Symbol" charset="0"/>
              </a:rPr>
              <a:t>p</a:t>
            </a:r>
            <a:r>
              <a:rPr lang="en-US" sz="1900" i="0" dirty="0">
                <a:latin typeface="Century Gothic" charset="0"/>
                <a:sym typeface="Symbol" charset="0"/>
              </a:rPr>
              <a:t>~ 10</a:t>
            </a:r>
            <a:r>
              <a:rPr lang="en-US" sz="1900" i="0" baseline="30000" dirty="0">
                <a:latin typeface="Century Gothic" charset="0"/>
                <a:sym typeface="Symbol" charset="0"/>
              </a:rPr>
              <a:t>-44</a:t>
            </a:r>
            <a:r>
              <a:rPr lang="en-US" sz="1900" i="0" dirty="0">
                <a:latin typeface="Century Gothic" charset="0"/>
                <a:sym typeface="Symbol" charset="0"/>
              </a:rPr>
              <a:t> (10</a:t>
            </a:r>
            <a:r>
              <a:rPr lang="en-US" sz="1900" i="0" baseline="30000" dirty="0">
                <a:latin typeface="Century Gothic" charset="0"/>
                <a:sym typeface="Symbol" charset="0"/>
              </a:rPr>
              <a:t>-46</a:t>
            </a:r>
            <a:r>
              <a:rPr lang="en-US" sz="1900" i="0" dirty="0">
                <a:latin typeface="Century Gothic" charset="0"/>
                <a:sym typeface="Symbol" charset="0"/>
              </a:rPr>
              <a:t>) cm</a:t>
            </a:r>
            <a:r>
              <a:rPr lang="en-US" sz="1900" i="0" baseline="30000" dirty="0">
                <a:latin typeface="Century Gothic" charset="0"/>
                <a:sym typeface="Symbol" charset="0"/>
              </a:rPr>
              <a:t>2</a:t>
            </a:r>
          </a:p>
          <a:p>
            <a:pPr eaLnBrk="1" hangingPunct="1">
              <a:spcBef>
                <a:spcPct val="20000"/>
              </a:spcBef>
              <a:buClr>
                <a:schemeClr val="tx2"/>
              </a:buClr>
              <a:buSzPct val="60000"/>
              <a:buFont typeface="Wingdings" charset="0"/>
              <a:buNone/>
              <a:defRPr/>
            </a:pPr>
            <a:endParaRPr lang="en-US" sz="800" i="0" dirty="0">
              <a:latin typeface="Century Gothic" charset="0"/>
              <a:sym typeface="Symbol" charset="0"/>
            </a:endParaRP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3) Dominated by light (sub-</a:t>
            </a:r>
            <a:r>
              <a:rPr lang="en-US" sz="1900" i="0" dirty="0" err="1">
                <a:latin typeface="Century Gothic" charset="0"/>
                <a:sym typeface="Symbol" charset="0"/>
              </a:rPr>
              <a:t>TeV</a:t>
            </a:r>
            <a:r>
              <a:rPr lang="en-US" sz="1900" i="0" dirty="0">
                <a:latin typeface="Century Gothic" charset="0"/>
                <a:sym typeface="Symbol" charset="0"/>
              </a:rPr>
              <a:t>) </a:t>
            </a:r>
            <a:r>
              <a:rPr lang="en-US" sz="1900" i="0" dirty="0" err="1">
                <a:latin typeface="Century Gothic" charset="0"/>
                <a:sym typeface="Symbol" charset="0"/>
              </a:rPr>
              <a:t>squarks</a:t>
            </a:r>
            <a:r>
              <a:rPr lang="en-US" sz="1900" i="0" dirty="0">
                <a:latin typeface="Century Gothic" charset="0"/>
                <a:sym typeface="Symbol" charset="0"/>
              </a:rPr>
              <a:t>:</a:t>
            </a: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Potentially competitive with contributions from </a:t>
            </a:r>
            <a:r>
              <a:rPr lang="en-US" sz="1900" i="0" dirty="0" err="1">
                <a:latin typeface="Century Gothic" charset="0"/>
                <a:sym typeface="Symbol" charset="0"/>
              </a:rPr>
              <a:t>higgs</a:t>
            </a:r>
            <a:r>
              <a:rPr lang="en-US" sz="1900" i="0" dirty="0">
                <a:latin typeface="Century Gothic" charset="0"/>
                <a:sym typeface="Symbol" charset="0"/>
              </a:rPr>
              <a:t> exchange</a:t>
            </a:r>
          </a:p>
          <a:p>
            <a:pPr eaLnBrk="1" hangingPunct="1">
              <a:spcBef>
                <a:spcPct val="20000"/>
              </a:spcBef>
              <a:buClr>
                <a:schemeClr val="tx2"/>
              </a:buClr>
              <a:buSzPct val="60000"/>
              <a:buFont typeface="Wingdings" charset="0"/>
              <a:buNone/>
              <a:defRPr/>
            </a:pPr>
            <a:endParaRPr lang="en-US" sz="1900" i="0" dirty="0">
              <a:latin typeface="Century Gothic" charset="0"/>
            </a:endParaRPr>
          </a:p>
          <a:p>
            <a:pPr eaLnBrk="1" hangingPunct="1">
              <a:spcBef>
                <a:spcPct val="20000"/>
              </a:spcBef>
              <a:buClr>
                <a:schemeClr val="tx2"/>
              </a:buClr>
              <a:buSzPct val="60000"/>
              <a:buFont typeface="Wingdings" charset="0"/>
              <a:buChar char="§"/>
              <a:defRPr/>
            </a:pPr>
            <a:endParaRPr lang="en-US" sz="1200" i="0" dirty="0">
              <a:latin typeface="Century Gothic" charset="0"/>
            </a:endParaRP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1400" i="0" dirty="0">
              <a:latin typeface="Century Gothic" charset="0"/>
            </a:endParaRPr>
          </a:p>
          <a:p>
            <a:pPr eaLnBrk="1" hangingPunct="1">
              <a:spcBef>
                <a:spcPct val="20000"/>
              </a:spcBef>
              <a:buClr>
                <a:schemeClr val="tx1"/>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800" i="0" dirty="0">
              <a:latin typeface="Century Gothic" charset="0"/>
            </a:endParaRPr>
          </a:p>
        </p:txBody>
      </p:sp>
      <p:pic>
        <p:nvPicPr>
          <p:cNvPr id="830472" name="Picture 8"/>
          <p:cNvPicPr>
            <a:picLocks noChangeAspect="1" noChangeArrowheads="1"/>
          </p:cNvPicPr>
          <p:nvPr/>
        </p:nvPicPr>
        <p:blipFill>
          <a:blip r:embed="rId3">
            <a:extLst>
              <a:ext uri="{28A0092B-C50C-407E-A947-70E740481C1C}">
                <a14:useLocalDpi xmlns:a14="http://schemas.microsoft.com/office/drawing/2010/main" val="0"/>
              </a:ext>
            </a:extLst>
          </a:blip>
          <a:srcRect t="11267" b="7071"/>
          <a:stretch>
            <a:fillRect/>
          </a:stretch>
        </p:blipFill>
        <p:spPr bwMode="auto">
          <a:xfrm>
            <a:off x="4724400" y="2286000"/>
            <a:ext cx="41148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8548" name="Text Box 9"/>
          <p:cNvSpPr txBox="1">
            <a:spLocks noChangeArrowheads="1"/>
          </p:cNvSpPr>
          <p:nvPr/>
        </p:nvSpPr>
        <p:spPr bwMode="auto">
          <a:xfrm>
            <a:off x="428625" y="5619750"/>
            <a:ext cx="325438"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900" i="0"/>
              <a:t>~</a:t>
            </a:r>
            <a:endParaRPr lang="en-US" i="0"/>
          </a:p>
        </p:txBody>
      </p:sp>
    </p:spTree>
    <p:extLst>
      <p:ext uri="{BB962C8B-B14F-4D97-AF65-F5344CB8AC3E}">
        <p14:creationId xmlns:p14="http://schemas.microsoft.com/office/powerpoint/2010/main" val="8857307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19144" name="Text Box 8"/>
          <p:cNvSpPr txBox="1">
            <a:spLocks noChangeArrowheads="1"/>
          </p:cNvSpPr>
          <p:nvPr/>
        </p:nvSpPr>
        <p:spPr bwMode="auto">
          <a:xfrm>
            <a:off x="228600" y="1066800"/>
            <a:ext cx="8534400" cy="124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Gamma-Ray Annihilation Spectrum</a:t>
            </a:r>
          </a:p>
          <a:p>
            <a:r>
              <a:rPr lang="en-US">
                <a:solidFill>
                  <a:schemeClr val="bg1"/>
                </a:solidFill>
              </a:rPr>
              <a:t>           Neutralino annihilations to gauge/Higgs bosons and 		heavy quarks produce rather soft gamma-ray spectrum</a:t>
            </a:r>
            <a:endParaRPr lang="en-US" sz="2800">
              <a:solidFill>
                <a:schemeClr val="bg1"/>
              </a:solidFill>
            </a:endParaRPr>
          </a:p>
        </p:txBody>
      </p:sp>
      <p:pic>
        <p:nvPicPr>
          <p:cNvPr id="219145" name="Picture 9" descr="gammaspec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90800"/>
            <a:ext cx="3795713" cy="38100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43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23235" name="Text Box 3"/>
          <p:cNvSpPr txBox="1">
            <a:spLocks noChangeArrowheads="1"/>
          </p:cNvSpPr>
          <p:nvPr/>
        </p:nvSpPr>
        <p:spPr bwMode="auto">
          <a:xfrm>
            <a:off x="228600" y="1066800"/>
            <a:ext cx="8534400"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Gamma-Ray Annihilation Spectrum</a:t>
            </a:r>
          </a:p>
          <a:p>
            <a:r>
              <a:rPr lang="en-US">
                <a:solidFill>
                  <a:schemeClr val="bg1"/>
                </a:solidFill>
              </a:rPr>
              <a:t>           Kaluza-Klein dark matter particles produce harder 		spectrum due to 20-25% annihilation to tau pairs, and		 final state radiation</a:t>
            </a:r>
            <a:endParaRPr lang="en-US" sz="2800">
              <a:solidFill>
                <a:schemeClr val="bg1"/>
              </a:solidFill>
            </a:endParaRPr>
          </a:p>
        </p:txBody>
      </p:sp>
      <p:pic>
        <p:nvPicPr>
          <p:cNvPr id="2232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65438"/>
            <a:ext cx="5545138" cy="345916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3238" name="Line 6"/>
          <p:cNvSpPr>
            <a:spLocks noChangeShapeType="1"/>
          </p:cNvSpPr>
          <p:nvPr/>
        </p:nvSpPr>
        <p:spPr bwMode="auto">
          <a:xfrm flipV="1">
            <a:off x="3733800" y="5075238"/>
            <a:ext cx="6858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3239" name="Text Box 7"/>
          <p:cNvSpPr txBox="1">
            <a:spLocks noChangeArrowheads="1"/>
          </p:cNvSpPr>
          <p:nvPr/>
        </p:nvSpPr>
        <p:spPr bwMode="auto">
          <a:xfrm>
            <a:off x="5943600" y="2941638"/>
            <a:ext cx="1752600" cy="109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200"/>
              <a:t>Total, including </a:t>
            </a:r>
            <a:r>
              <a:rPr lang="en-US" sz="2200">
                <a:sym typeface="Symbol" charset="0"/>
              </a:rPr>
              <a:t></a:t>
            </a:r>
            <a:r>
              <a:rPr lang="ja-JP" altLang="en-US" sz="2200">
                <a:sym typeface="Symbol" charset="0"/>
              </a:rPr>
              <a:t>’</a:t>
            </a:r>
            <a:r>
              <a:rPr lang="en-US" sz="2200">
                <a:sym typeface="Symbol" charset="0"/>
              </a:rPr>
              <a:t>s and FSR</a:t>
            </a:r>
            <a:r>
              <a:rPr lang="en-US"/>
              <a:t> </a:t>
            </a:r>
          </a:p>
        </p:txBody>
      </p:sp>
      <p:sp>
        <p:nvSpPr>
          <p:cNvPr id="223240" name="Text Box 8"/>
          <p:cNvSpPr txBox="1">
            <a:spLocks noChangeArrowheads="1"/>
          </p:cNvSpPr>
          <p:nvPr/>
        </p:nvSpPr>
        <p:spPr bwMode="auto">
          <a:xfrm>
            <a:off x="1219200" y="4922838"/>
            <a:ext cx="2590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000"/>
              <a:t>Quark fragmentation alone (SUSY-like) </a:t>
            </a:r>
          </a:p>
        </p:txBody>
      </p:sp>
      <p:sp>
        <p:nvSpPr>
          <p:cNvPr id="223242" name="Line 10"/>
          <p:cNvSpPr>
            <a:spLocks noChangeShapeType="1"/>
          </p:cNvSpPr>
          <p:nvPr/>
        </p:nvSpPr>
        <p:spPr bwMode="auto">
          <a:xfrm flipH="1" flipV="1">
            <a:off x="5181600" y="4922838"/>
            <a:ext cx="9906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3243" name="Text Box 11"/>
          <p:cNvSpPr txBox="1">
            <a:spLocks noChangeArrowheads="1"/>
          </p:cNvSpPr>
          <p:nvPr/>
        </p:nvSpPr>
        <p:spPr bwMode="auto">
          <a:xfrm>
            <a:off x="6172200" y="5456238"/>
            <a:ext cx="1704975"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200"/>
              <a:t>Including </a:t>
            </a:r>
            <a:r>
              <a:rPr lang="en-US" sz="2200">
                <a:sym typeface="Symbol" charset="0"/>
              </a:rPr>
              <a:t></a:t>
            </a:r>
            <a:r>
              <a:rPr lang="ja-JP" altLang="en-US" sz="2200">
                <a:sym typeface="Symbol" charset="0"/>
              </a:rPr>
              <a:t>’</a:t>
            </a:r>
            <a:r>
              <a:rPr lang="en-US" sz="2200">
                <a:sym typeface="Symbol" charset="0"/>
              </a:rPr>
              <a:t>s</a:t>
            </a:r>
            <a:endParaRPr lang="en-US" sz="2200"/>
          </a:p>
        </p:txBody>
      </p:sp>
      <p:sp>
        <p:nvSpPr>
          <p:cNvPr id="223244" name="Line 12"/>
          <p:cNvSpPr>
            <a:spLocks noChangeShapeType="1"/>
          </p:cNvSpPr>
          <p:nvPr/>
        </p:nvSpPr>
        <p:spPr bwMode="auto">
          <a:xfrm flipH="1">
            <a:off x="4953000" y="3475038"/>
            <a:ext cx="10668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23245" name="Picture 13"/>
          <p:cNvPicPr>
            <a:picLocks noChangeAspect="1" noChangeArrowheads="1"/>
          </p:cNvPicPr>
          <p:nvPr/>
        </p:nvPicPr>
        <p:blipFill>
          <a:blip r:embed="rId4">
            <a:extLst>
              <a:ext uri="{28A0092B-C50C-407E-A947-70E740481C1C}">
                <a14:useLocalDpi xmlns:a14="http://schemas.microsoft.com/office/drawing/2010/main" val="0"/>
              </a:ext>
            </a:extLst>
          </a:blip>
          <a:srcRect l="2597" t="4781" r="64935" b="4382"/>
          <a:stretch>
            <a:fillRect/>
          </a:stretch>
        </p:blipFill>
        <p:spPr bwMode="auto">
          <a:xfrm>
            <a:off x="7239000" y="3800475"/>
            <a:ext cx="1676400" cy="12747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3247" name="AutoShape 15"/>
          <p:cNvCxnSpPr>
            <a:cxnSpLocks noChangeShapeType="1"/>
          </p:cNvCxnSpPr>
          <p:nvPr/>
        </p:nvCxnSpPr>
        <p:spPr bwMode="auto">
          <a:xfrm rot="16200000" flipH="1">
            <a:off x="6892131" y="3974307"/>
            <a:ext cx="274637" cy="342900"/>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50124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0" name="Picture 10" descr="posspec300big"/>
          <p:cNvPicPr>
            <a:picLocks noChangeAspect="1" noChangeArrowheads="1"/>
          </p:cNvPicPr>
          <p:nvPr/>
        </p:nvPicPr>
        <p:blipFill>
          <a:blip r:embed="rId3">
            <a:extLst>
              <a:ext uri="{28A0092B-C50C-407E-A947-70E740481C1C}">
                <a14:useLocalDpi xmlns:a14="http://schemas.microsoft.com/office/drawing/2010/main" val="0"/>
              </a:ext>
            </a:extLst>
          </a:blip>
          <a:srcRect l="5901" t="37109" r="38240" b="21237"/>
          <a:stretch>
            <a:fillRect/>
          </a:stretch>
        </p:blipFill>
        <p:spPr bwMode="auto">
          <a:xfrm>
            <a:off x="2438400" y="2514600"/>
            <a:ext cx="3657600" cy="352901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1504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15044" name="Text Box 4"/>
          <p:cNvSpPr txBox="1">
            <a:spLocks noChangeArrowheads="1"/>
          </p:cNvSpPr>
          <p:nvPr/>
        </p:nvSpPr>
        <p:spPr bwMode="auto">
          <a:xfrm>
            <a:off x="228600" y="1143000"/>
            <a:ext cx="7331075" cy="124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Cosmic Positron Spectrum</a:t>
            </a:r>
          </a:p>
          <a:p>
            <a:r>
              <a:rPr lang="en-US">
                <a:solidFill>
                  <a:schemeClr val="bg1"/>
                </a:solidFill>
              </a:rPr>
              <a:t>           Annihilations to e</a:t>
            </a:r>
            <a:r>
              <a:rPr lang="en-US" baseline="30000">
                <a:solidFill>
                  <a:schemeClr val="bg1"/>
                </a:solidFill>
              </a:rPr>
              <a:t>+</a:t>
            </a:r>
            <a:r>
              <a:rPr lang="en-US">
                <a:solidFill>
                  <a:schemeClr val="bg1"/>
                </a:solidFill>
              </a:rPr>
              <a:t>e</a:t>
            </a:r>
            <a:r>
              <a:rPr lang="en-US" baseline="30000">
                <a:solidFill>
                  <a:schemeClr val="bg1"/>
                </a:solidFill>
              </a:rPr>
              <a:t>-</a:t>
            </a:r>
            <a:r>
              <a:rPr lang="en-US">
                <a:solidFill>
                  <a:schemeClr val="bg1"/>
                </a:solidFill>
              </a:rPr>
              <a:t> ( and </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 </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 generate                                              	distinctive hard spectrum with edge</a:t>
            </a:r>
            <a:endParaRPr lang="en-US" sz="2800">
              <a:solidFill>
                <a:schemeClr val="bg1"/>
              </a:solidFill>
            </a:endParaRPr>
          </a:p>
        </p:txBody>
      </p:sp>
      <p:sp>
        <p:nvSpPr>
          <p:cNvPr id="215045" name="Line 5"/>
          <p:cNvSpPr>
            <a:spLocks noChangeShapeType="1"/>
          </p:cNvSpPr>
          <p:nvPr/>
        </p:nvSpPr>
        <p:spPr bwMode="auto">
          <a:xfrm flipH="1">
            <a:off x="5486400" y="3273425"/>
            <a:ext cx="7620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46" name="Text Box 6"/>
          <p:cNvSpPr txBox="1">
            <a:spLocks noChangeArrowheads="1"/>
          </p:cNvSpPr>
          <p:nvPr/>
        </p:nvSpPr>
        <p:spPr bwMode="auto">
          <a:xfrm>
            <a:off x="6172200" y="2995613"/>
            <a:ext cx="162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UED Case</a:t>
            </a:r>
          </a:p>
        </p:txBody>
      </p:sp>
      <p:sp>
        <p:nvSpPr>
          <p:cNvPr id="215047" name="Line 7"/>
          <p:cNvSpPr>
            <a:spLocks noChangeShapeType="1"/>
          </p:cNvSpPr>
          <p:nvPr/>
        </p:nvSpPr>
        <p:spPr bwMode="auto">
          <a:xfrm flipH="1">
            <a:off x="5257800" y="4214813"/>
            <a:ext cx="1219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48" name="Line 8"/>
          <p:cNvSpPr>
            <a:spLocks noChangeShapeType="1"/>
          </p:cNvSpPr>
          <p:nvPr/>
        </p:nvSpPr>
        <p:spPr bwMode="auto">
          <a:xfrm flipH="1">
            <a:off x="4953000" y="4595813"/>
            <a:ext cx="15240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49" name="Text Box 9"/>
          <p:cNvSpPr txBox="1">
            <a:spLocks noChangeArrowheads="1"/>
          </p:cNvSpPr>
          <p:nvPr/>
        </p:nvSpPr>
        <p:spPr bwMode="auto">
          <a:xfrm>
            <a:off x="6400800" y="3986213"/>
            <a:ext cx="2286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Gauge Bosons, Heavy Quarks</a:t>
            </a:r>
          </a:p>
        </p:txBody>
      </p:sp>
      <p:sp>
        <p:nvSpPr>
          <p:cNvPr id="215051" name="Line 11"/>
          <p:cNvSpPr>
            <a:spLocks noChangeShapeType="1"/>
          </p:cNvSpPr>
          <p:nvPr/>
        </p:nvSpPr>
        <p:spPr bwMode="auto">
          <a:xfrm flipV="1">
            <a:off x="3962400" y="4443413"/>
            <a:ext cx="3048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52" name="Text Box 12"/>
          <p:cNvSpPr txBox="1">
            <a:spLocks noChangeArrowheads="1"/>
          </p:cNvSpPr>
          <p:nvPr/>
        </p:nvSpPr>
        <p:spPr bwMode="auto">
          <a:xfrm>
            <a:off x="3252788" y="4900613"/>
            <a:ext cx="16240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background</a:t>
            </a:r>
          </a:p>
        </p:txBody>
      </p:sp>
      <p:sp>
        <p:nvSpPr>
          <p:cNvPr id="215053" name="Text Box 13"/>
          <p:cNvSpPr txBox="1">
            <a:spLocks noChangeArrowheads="1"/>
          </p:cNvSpPr>
          <p:nvPr/>
        </p:nvSpPr>
        <p:spPr bwMode="auto">
          <a:xfrm>
            <a:off x="1600200" y="6080125"/>
            <a:ext cx="54308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(m</a:t>
            </a:r>
            <a:r>
              <a:rPr lang="en-US" sz="2000" baseline="-25000"/>
              <a:t>DM</a:t>
            </a:r>
            <a:r>
              <a:rPr lang="en-US" sz="2000"/>
              <a:t>=300 GeV, BF=5, moderate propagation)</a:t>
            </a:r>
            <a:endParaRPr lang="en-US"/>
          </a:p>
        </p:txBody>
      </p:sp>
    </p:spTree>
    <p:extLst>
      <p:ext uri="{BB962C8B-B14F-4D97-AF65-F5344CB8AC3E}">
        <p14:creationId xmlns:p14="http://schemas.microsoft.com/office/powerpoint/2010/main" val="3544996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100" name="Picture 12" descr="posspec300EBbig"/>
          <p:cNvPicPr>
            <a:picLocks noChangeAspect="1" noChangeArrowheads="1"/>
          </p:cNvPicPr>
          <p:nvPr/>
        </p:nvPicPr>
        <p:blipFill>
          <a:blip r:embed="rId3">
            <a:extLst>
              <a:ext uri="{28A0092B-C50C-407E-A947-70E740481C1C}">
                <a14:useLocalDpi xmlns:a14="http://schemas.microsoft.com/office/drawing/2010/main" val="0"/>
              </a:ext>
            </a:extLst>
          </a:blip>
          <a:srcRect l="4921" t="37109" r="38240" b="20480"/>
          <a:stretch>
            <a:fillRect/>
          </a:stretch>
        </p:blipFill>
        <p:spPr bwMode="auto">
          <a:xfrm>
            <a:off x="2438400" y="2514600"/>
            <a:ext cx="3657600" cy="35321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17091" name="Text Box 3"/>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17092" name="Text Box 4"/>
          <p:cNvSpPr txBox="1">
            <a:spLocks noChangeArrowheads="1"/>
          </p:cNvSpPr>
          <p:nvPr/>
        </p:nvSpPr>
        <p:spPr bwMode="auto">
          <a:xfrm>
            <a:off x="152400" y="1143000"/>
            <a:ext cx="7331075" cy="124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Cosmic Positron Spectrum</a:t>
            </a:r>
          </a:p>
          <a:p>
            <a:r>
              <a:rPr lang="en-US">
                <a:solidFill>
                  <a:schemeClr val="bg1"/>
                </a:solidFill>
              </a:rPr>
              <a:t>           Clearly identifiable by future experiments 	(Pamela, AMS-02) for light/moderate masses</a:t>
            </a:r>
            <a:endParaRPr lang="en-US" sz="2800">
              <a:solidFill>
                <a:schemeClr val="bg1"/>
              </a:solidFill>
            </a:endParaRPr>
          </a:p>
        </p:txBody>
      </p:sp>
      <p:sp>
        <p:nvSpPr>
          <p:cNvPr id="217093" name="Line 5"/>
          <p:cNvSpPr>
            <a:spLocks noChangeShapeType="1"/>
          </p:cNvSpPr>
          <p:nvPr/>
        </p:nvSpPr>
        <p:spPr bwMode="auto">
          <a:xfrm flipH="1">
            <a:off x="5715000" y="3227388"/>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4" name="Text Box 6"/>
          <p:cNvSpPr txBox="1">
            <a:spLocks noChangeArrowheads="1"/>
          </p:cNvSpPr>
          <p:nvPr/>
        </p:nvSpPr>
        <p:spPr bwMode="auto">
          <a:xfrm>
            <a:off x="6172200" y="2998788"/>
            <a:ext cx="162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UED Case</a:t>
            </a:r>
          </a:p>
        </p:txBody>
      </p:sp>
      <p:sp>
        <p:nvSpPr>
          <p:cNvPr id="217095" name="Line 7"/>
          <p:cNvSpPr>
            <a:spLocks noChangeShapeType="1"/>
          </p:cNvSpPr>
          <p:nvPr/>
        </p:nvSpPr>
        <p:spPr bwMode="auto">
          <a:xfrm flipH="1">
            <a:off x="5486400" y="4217988"/>
            <a:ext cx="9906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6" name="Line 8"/>
          <p:cNvSpPr>
            <a:spLocks noChangeShapeType="1"/>
          </p:cNvSpPr>
          <p:nvPr/>
        </p:nvSpPr>
        <p:spPr bwMode="auto">
          <a:xfrm flipH="1">
            <a:off x="5257800" y="4598988"/>
            <a:ext cx="12192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7" name="Text Box 9"/>
          <p:cNvSpPr txBox="1">
            <a:spLocks noChangeArrowheads="1"/>
          </p:cNvSpPr>
          <p:nvPr/>
        </p:nvSpPr>
        <p:spPr bwMode="auto">
          <a:xfrm>
            <a:off x="6400800" y="3989388"/>
            <a:ext cx="2286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Gauge Bosons, Heavy Quarks</a:t>
            </a:r>
          </a:p>
        </p:txBody>
      </p:sp>
      <p:sp>
        <p:nvSpPr>
          <p:cNvPr id="217098" name="Line 10"/>
          <p:cNvSpPr>
            <a:spLocks noChangeShapeType="1"/>
          </p:cNvSpPr>
          <p:nvPr/>
        </p:nvSpPr>
        <p:spPr bwMode="auto">
          <a:xfrm flipV="1">
            <a:off x="3962400" y="4370388"/>
            <a:ext cx="4572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9" name="Text Box 11"/>
          <p:cNvSpPr txBox="1">
            <a:spLocks noChangeArrowheads="1"/>
          </p:cNvSpPr>
          <p:nvPr/>
        </p:nvSpPr>
        <p:spPr bwMode="auto">
          <a:xfrm>
            <a:off x="3328988" y="4903788"/>
            <a:ext cx="16240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background</a:t>
            </a:r>
          </a:p>
        </p:txBody>
      </p:sp>
      <p:pic>
        <p:nvPicPr>
          <p:cNvPr id="217101" name="Picture 13" descr="pamela_launch"/>
          <p:cNvPicPr>
            <a:picLocks noChangeAspect="1" noChangeArrowheads="1"/>
          </p:cNvPicPr>
          <p:nvPr/>
        </p:nvPicPr>
        <p:blipFill>
          <a:blip r:embed="rId4">
            <a:extLst>
              <a:ext uri="{28A0092B-C50C-407E-A947-70E740481C1C}">
                <a14:useLocalDpi xmlns:a14="http://schemas.microsoft.com/office/drawing/2010/main" val="0"/>
              </a:ext>
            </a:extLst>
          </a:blip>
          <a:srcRect l="28435" t="3232" r="29893"/>
          <a:stretch>
            <a:fillRect/>
          </a:stretch>
        </p:blipFill>
        <p:spPr bwMode="auto">
          <a:xfrm>
            <a:off x="7391400" y="762000"/>
            <a:ext cx="1524000" cy="2281238"/>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2" name="Text Box 14"/>
          <p:cNvSpPr txBox="1">
            <a:spLocks noChangeArrowheads="1"/>
          </p:cNvSpPr>
          <p:nvPr/>
        </p:nvSpPr>
        <p:spPr bwMode="auto">
          <a:xfrm>
            <a:off x="1600200" y="6080125"/>
            <a:ext cx="54308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(m</a:t>
            </a:r>
            <a:r>
              <a:rPr lang="en-US" sz="2000" baseline="-25000"/>
              <a:t>DM</a:t>
            </a:r>
            <a:r>
              <a:rPr lang="en-US" sz="2000"/>
              <a:t>=300 GeV, BF=5, moderate propagation)</a:t>
            </a:r>
            <a:endParaRPr lang="en-US"/>
          </a:p>
        </p:txBody>
      </p:sp>
      <p:sp>
        <p:nvSpPr>
          <p:cNvPr id="217103" name="Text Box 15"/>
          <p:cNvSpPr txBox="1">
            <a:spLocks noChangeArrowheads="1"/>
          </p:cNvSpPr>
          <p:nvPr/>
        </p:nvSpPr>
        <p:spPr bwMode="auto">
          <a:xfrm>
            <a:off x="7413625" y="441325"/>
            <a:ext cx="1501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000"/>
              <a:t>Pamela</a:t>
            </a:r>
            <a:endParaRPr lang="en-US"/>
          </a:p>
        </p:txBody>
      </p:sp>
    </p:spTree>
    <p:extLst>
      <p:ext uri="{BB962C8B-B14F-4D97-AF65-F5344CB8AC3E}">
        <p14:creationId xmlns:p14="http://schemas.microsoft.com/office/powerpoint/2010/main" val="1393484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157699" name="Text Box 3"/>
          <p:cNvSpPr txBox="1">
            <a:spLocks noChangeArrowheads="1"/>
          </p:cNvSpPr>
          <p:nvPr/>
        </p:nvSpPr>
        <p:spPr bwMode="auto">
          <a:xfrm>
            <a:off x="441325" y="1143000"/>
            <a:ext cx="83216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Combined with LHC data, likely able to measure much/most/all of the sparticle and Higgs masses</a:t>
            </a:r>
          </a:p>
          <a:p>
            <a:pPr>
              <a:buFontTx/>
              <a:buChar char="•"/>
            </a:pPr>
            <a:endParaRPr lang="en-US">
              <a:solidFill>
                <a:schemeClr val="bg1"/>
              </a:solidFill>
            </a:endParaRPr>
          </a:p>
          <a:p>
            <a:pPr>
              <a:buFontTx/>
              <a:buChar char="•"/>
            </a:pPr>
            <a:r>
              <a:rPr lang="en-US">
                <a:solidFill>
                  <a:schemeClr val="bg1"/>
                </a:solidFill>
              </a:rPr>
              <a:t>With such knowledge of the particle spectrum, it may become possible to accurately calculate the expected relic abundance of neutralinos, and compare this to the observed dark matter density</a:t>
            </a:r>
          </a:p>
        </p:txBody>
      </p:sp>
      <p:pic>
        <p:nvPicPr>
          <p:cNvPr id="157700" name="Picture 4" descr="il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6788"/>
            <a:ext cx="3733800" cy="28178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84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236547" name="Text Box 3"/>
          <p:cNvSpPr txBox="1">
            <a:spLocks noChangeArrowheads="1"/>
          </p:cNvSpPr>
          <p:nvPr/>
        </p:nvSpPr>
        <p:spPr bwMode="auto">
          <a:xfrm>
            <a:off x="441325" y="1143000"/>
            <a:ext cx="83216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Combined with LHC data, likely able to measure much/most/all of the sparticle and Higgs masses</a:t>
            </a:r>
          </a:p>
          <a:p>
            <a:pPr>
              <a:buFontTx/>
              <a:buChar char="•"/>
            </a:pPr>
            <a:endParaRPr lang="en-US">
              <a:solidFill>
                <a:schemeClr val="bg1"/>
              </a:solidFill>
            </a:endParaRPr>
          </a:p>
          <a:p>
            <a:pPr>
              <a:buFontTx/>
              <a:buChar char="•"/>
            </a:pPr>
            <a:r>
              <a:rPr lang="en-US">
                <a:solidFill>
                  <a:schemeClr val="bg1"/>
                </a:solidFill>
              </a:rPr>
              <a:t>With such knowledge of the particle spectrum, it may become possible to accurately calculate the expected relic abundance of neutralinos, and compare this to the observed dark matter density</a:t>
            </a:r>
          </a:p>
        </p:txBody>
      </p:sp>
      <p:pic>
        <p:nvPicPr>
          <p:cNvPr id="236548" name="Picture 4" descr="il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6788"/>
            <a:ext cx="3733800" cy="28178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6549" name="Text Box 5"/>
          <p:cNvSpPr txBox="1">
            <a:spLocks noChangeArrowheads="1"/>
          </p:cNvSpPr>
          <p:nvPr/>
        </p:nvSpPr>
        <p:spPr bwMode="auto">
          <a:xfrm>
            <a:off x="685800" y="4038600"/>
            <a:ext cx="3962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sym typeface="Symbol" charset="0"/>
              </a:rPr>
              <a:t>  </a:t>
            </a:r>
            <a:r>
              <a:rPr lang="en-US"/>
              <a:t>Confirmation that neutralinos make up the dark matter of our universe!</a:t>
            </a:r>
          </a:p>
        </p:txBody>
      </p:sp>
      <p:sp>
        <p:nvSpPr>
          <p:cNvPr id="236550" name="Text Box 6"/>
          <p:cNvSpPr txBox="1">
            <a:spLocks noChangeArrowheads="1"/>
          </p:cNvSpPr>
          <p:nvPr/>
        </p:nvSpPr>
        <p:spPr bwMode="auto">
          <a:xfrm>
            <a:off x="228600" y="5534025"/>
            <a:ext cx="4451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chemeClr val="hlink"/>
                </a:solidFill>
              </a:rPr>
              <a:t>But what if they don</a:t>
            </a:r>
            <a:r>
              <a:rPr lang="ja-JP" altLang="en-US" b="1">
                <a:solidFill>
                  <a:schemeClr val="hlink"/>
                </a:solidFill>
              </a:rPr>
              <a:t>’</a:t>
            </a:r>
            <a:r>
              <a:rPr lang="en-US" b="1">
                <a:solidFill>
                  <a:schemeClr val="hlink"/>
                </a:solidFill>
              </a:rPr>
              <a:t>t match?</a:t>
            </a:r>
          </a:p>
        </p:txBody>
      </p:sp>
    </p:spTree>
    <p:extLst>
      <p:ext uri="{BB962C8B-B14F-4D97-AF65-F5344CB8AC3E}">
        <p14:creationId xmlns:p14="http://schemas.microsoft.com/office/powerpoint/2010/main" val="31551455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238595" name="Text Box 3"/>
          <p:cNvSpPr txBox="1">
            <a:spLocks noChangeArrowheads="1"/>
          </p:cNvSpPr>
          <p:nvPr/>
        </p:nvSpPr>
        <p:spPr bwMode="auto">
          <a:xfrm>
            <a:off x="441325" y="2152650"/>
            <a:ext cx="8321675"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SuperWIMP Scenario: neutralinos freeze-out, and later decay to gravitinos</a:t>
            </a:r>
          </a:p>
          <a:p>
            <a:pPr>
              <a:buFontTx/>
              <a:buChar char="•"/>
            </a:pPr>
            <a:r>
              <a:rPr lang="en-US">
                <a:solidFill>
                  <a:schemeClr val="bg1"/>
                </a:solidFill>
              </a:rPr>
              <a:t>Non-WIMP dark matter 					generated through WIMP-like 				freeze-out process</a:t>
            </a:r>
          </a:p>
          <a:p>
            <a:pPr>
              <a:buFontTx/>
              <a:buChar char="•"/>
            </a:pPr>
            <a:r>
              <a:rPr lang="en-US">
                <a:solidFill>
                  <a:schemeClr val="bg1"/>
                </a:solidFill>
              </a:rPr>
              <a:t>No signal for direct or 					indirect detection</a:t>
            </a:r>
          </a:p>
          <a:p>
            <a:endParaRPr lang="en-US">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p:txBody>
      </p:sp>
      <p:sp>
        <p:nvSpPr>
          <p:cNvPr id="238598" name="Text Box 6"/>
          <p:cNvSpPr txBox="1">
            <a:spLocks noChangeArrowheads="1"/>
          </p:cNvSpPr>
          <p:nvPr/>
        </p:nvSpPr>
        <p:spPr bwMode="auto">
          <a:xfrm>
            <a:off x="228600" y="1066800"/>
            <a:ext cx="8610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u="sng">
                <a:solidFill>
                  <a:schemeClr val="bg1"/>
                </a:solidFill>
              </a:rPr>
              <a:t>What if the calculated abundance doesn</a:t>
            </a:r>
            <a:r>
              <a:rPr lang="ja-JP" altLang="en-US" sz="2800" u="sng">
                <a:solidFill>
                  <a:schemeClr val="bg1"/>
                </a:solidFill>
              </a:rPr>
              <a:t>’</a:t>
            </a:r>
            <a:r>
              <a:rPr lang="en-US" sz="2800" u="sng">
                <a:solidFill>
                  <a:schemeClr val="bg1"/>
                </a:solidFill>
              </a:rPr>
              <a:t>t match astrophysical observations? </a:t>
            </a:r>
            <a:endParaRPr lang="en-US" u="sng">
              <a:solidFill>
                <a:schemeClr val="bg1"/>
              </a:solidFill>
            </a:endParaRPr>
          </a:p>
        </p:txBody>
      </p:sp>
      <p:pic>
        <p:nvPicPr>
          <p:cNvPr id="238599" name="Picture 7" descr="freezeou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67000"/>
            <a:ext cx="3962400" cy="3962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8603" name="Text Box 11"/>
          <p:cNvSpPr txBox="1">
            <a:spLocks noChangeArrowheads="1"/>
          </p:cNvSpPr>
          <p:nvPr/>
        </p:nvSpPr>
        <p:spPr bwMode="auto">
          <a:xfrm>
            <a:off x="6918325" y="3049588"/>
            <a:ext cx="3508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ym typeface="Symbol" charset="0"/>
              </a:rPr>
              <a:t></a:t>
            </a:r>
            <a:endParaRPr lang="en-US"/>
          </a:p>
        </p:txBody>
      </p:sp>
      <p:sp>
        <p:nvSpPr>
          <p:cNvPr id="238604" name="Line 12"/>
          <p:cNvSpPr>
            <a:spLocks noChangeShapeType="1"/>
          </p:cNvSpPr>
          <p:nvPr/>
        </p:nvSpPr>
        <p:spPr bwMode="auto">
          <a:xfrm flipH="1">
            <a:off x="6629400" y="3429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05" name="Line 13"/>
          <p:cNvSpPr>
            <a:spLocks noChangeShapeType="1"/>
          </p:cNvSpPr>
          <p:nvPr/>
        </p:nvSpPr>
        <p:spPr bwMode="auto">
          <a:xfrm>
            <a:off x="7086600" y="3429000"/>
            <a:ext cx="152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06" name="Rectangle 14"/>
          <p:cNvSpPr>
            <a:spLocks noChangeArrowheads="1"/>
          </p:cNvSpPr>
          <p:nvPr/>
        </p:nvSpPr>
        <p:spPr bwMode="auto">
          <a:xfrm>
            <a:off x="7086600" y="4267200"/>
            <a:ext cx="1524000" cy="990600"/>
          </a:xfrm>
          <a:prstGeom prst="rect">
            <a:avLst/>
          </a:prstGeom>
          <a:solidFill>
            <a:schemeClr val="bg1"/>
          </a:solidFill>
          <a:ln w="9525">
            <a:solidFill>
              <a:schemeClr val="tx1">
                <a:alpha val="0"/>
              </a:schemeClr>
            </a:solidFill>
            <a:miter lim="800000"/>
            <a:headEnd/>
            <a:tailEnd/>
          </a:ln>
        </p:spPr>
        <p:txBody>
          <a:bodyPr wrap="none" anchor="ctr"/>
          <a:lstStyle/>
          <a:p>
            <a:endParaRPr lang="en-US"/>
          </a:p>
        </p:txBody>
      </p:sp>
      <p:sp>
        <p:nvSpPr>
          <p:cNvPr id="238609" name="Rectangle 17"/>
          <p:cNvSpPr>
            <a:spLocks noChangeArrowheads="1"/>
          </p:cNvSpPr>
          <p:nvPr/>
        </p:nvSpPr>
        <p:spPr bwMode="auto">
          <a:xfrm>
            <a:off x="6934200" y="4267200"/>
            <a:ext cx="304800" cy="381000"/>
          </a:xfrm>
          <a:prstGeom prst="rect">
            <a:avLst/>
          </a:prstGeom>
          <a:solidFill>
            <a:schemeClr val="bg1"/>
          </a:solidFill>
          <a:ln w="9525">
            <a:solidFill>
              <a:schemeClr val="tx1">
                <a:alpha val="0"/>
              </a:schemeClr>
            </a:solidFill>
            <a:miter lim="800000"/>
            <a:headEnd/>
            <a:tailEnd/>
          </a:ln>
        </p:spPr>
        <p:txBody>
          <a:bodyPr wrap="none" anchor="ctr"/>
          <a:lstStyle/>
          <a:p>
            <a:endParaRPr lang="en-US"/>
          </a:p>
        </p:txBody>
      </p:sp>
      <p:sp>
        <p:nvSpPr>
          <p:cNvPr id="238614" name="Freeform 22"/>
          <p:cNvSpPr>
            <a:spLocks/>
          </p:cNvSpPr>
          <p:nvPr/>
        </p:nvSpPr>
        <p:spPr bwMode="auto">
          <a:xfrm>
            <a:off x="7391400" y="4114800"/>
            <a:ext cx="609600" cy="2057400"/>
          </a:xfrm>
          <a:custGeom>
            <a:avLst/>
            <a:gdLst>
              <a:gd name="T0" fmla="*/ 0 w 912"/>
              <a:gd name="T1" fmla="*/ 224 h 1568"/>
              <a:gd name="T2" fmla="*/ 288 w 912"/>
              <a:gd name="T3" fmla="*/ 224 h 1568"/>
              <a:gd name="T4" fmla="*/ 912 w 912"/>
              <a:gd name="T5" fmla="*/ 1568 h 1568"/>
            </a:gdLst>
            <a:ahLst/>
            <a:cxnLst>
              <a:cxn ang="0">
                <a:pos x="T0" y="T1"/>
              </a:cxn>
              <a:cxn ang="0">
                <a:pos x="T2" y="T3"/>
              </a:cxn>
              <a:cxn ang="0">
                <a:pos x="T4" y="T5"/>
              </a:cxn>
            </a:cxnLst>
            <a:rect l="0" t="0" r="r" b="b"/>
            <a:pathLst>
              <a:path w="912" h="1568">
                <a:moveTo>
                  <a:pt x="0" y="224"/>
                </a:moveTo>
                <a:cubicBezTo>
                  <a:pt x="68" y="112"/>
                  <a:pt x="136" y="0"/>
                  <a:pt x="288" y="224"/>
                </a:cubicBezTo>
                <a:cubicBezTo>
                  <a:pt x="440" y="448"/>
                  <a:pt x="808" y="1344"/>
                  <a:pt x="912" y="1568"/>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8616" name="Line 24"/>
          <p:cNvSpPr>
            <a:spLocks noChangeShapeType="1"/>
          </p:cNvSpPr>
          <p:nvPr/>
        </p:nvSpPr>
        <p:spPr bwMode="auto">
          <a:xfrm flipH="1">
            <a:off x="7315200" y="4267200"/>
            <a:ext cx="1524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17" name="Rectangle 25"/>
          <p:cNvSpPr>
            <a:spLocks noChangeArrowheads="1"/>
          </p:cNvSpPr>
          <p:nvPr/>
        </p:nvSpPr>
        <p:spPr bwMode="auto">
          <a:xfrm>
            <a:off x="7543800" y="3810000"/>
            <a:ext cx="1066800" cy="457200"/>
          </a:xfrm>
          <a:prstGeom prst="rect">
            <a:avLst/>
          </a:prstGeom>
          <a:solidFill>
            <a:schemeClr val="bg1"/>
          </a:solidFill>
          <a:ln w="9525">
            <a:solidFill>
              <a:schemeClr val="tx1">
                <a:alpha val="0"/>
              </a:schemeClr>
            </a:solidFill>
            <a:miter lim="800000"/>
            <a:headEnd/>
            <a:tailEnd/>
          </a:ln>
        </p:spPr>
        <p:txBody>
          <a:bodyPr wrap="none" anchor="ctr"/>
          <a:lstStyle/>
          <a:p>
            <a:endParaRPr lang="en-US"/>
          </a:p>
        </p:txBody>
      </p:sp>
      <p:sp>
        <p:nvSpPr>
          <p:cNvPr id="238618" name="Line 26"/>
          <p:cNvSpPr>
            <a:spLocks noChangeShapeType="1"/>
          </p:cNvSpPr>
          <p:nvPr/>
        </p:nvSpPr>
        <p:spPr bwMode="auto">
          <a:xfrm flipH="1">
            <a:off x="7620000" y="4267200"/>
            <a:ext cx="10668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19" name="Freeform 27"/>
          <p:cNvSpPr>
            <a:spLocks/>
          </p:cNvSpPr>
          <p:nvPr/>
        </p:nvSpPr>
        <p:spPr bwMode="auto">
          <a:xfrm flipH="1">
            <a:off x="7315200" y="4114800"/>
            <a:ext cx="381000" cy="2057400"/>
          </a:xfrm>
          <a:custGeom>
            <a:avLst/>
            <a:gdLst>
              <a:gd name="T0" fmla="*/ 0 w 912"/>
              <a:gd name="T1" fmla="*/ 224 h 1568"/>
              <a:gd name="T2" fmla="*/ 288 w 912"/>
              <a:gd name="T3" fmla="*/ 224 h 1568"/>
              <a:gd name="T4" fmla="*/ 912 w 912"/>
              <a:gd name="T5" fmla="*/ 1568 h 1568"/>
            </a:gdLst>
            <a:ahLst/>
            <a:cxnLst>
              <a:cxn ang="0">
                <a:pos x="T0" y="T1"/>
              </a:cxn>
              <a:cxn ang="0">
                <a:pos x="T2" y="T3"/>
              </a:cxn>
              <a:cxn ang="0">
                <a:pos x="T4" y="T5"/>
              </a:cxn>
            </a:cxnLst>
            <a:rect l="0" t="0" r="r" b="b"/>
            <a:pathLst>
              <a:path w="912" h="1568">
                <a:moveTo>
                  <a:pt x="0" y="224"/>
                </a:moveTo>
                <a:cubicBezTo>
                  <a:pt x="68" y="112"/>
                  <a:pt x="136" y="0"/>
                  <a:pt x="288" y="224"/>
                </a:cubicBezTo>
                <a:cubicBezTo>
                  <a:pt x="440" y="448"/>
                  <a:pt x="808" y="1344"/>
                  <a:pt x="912" y="1568"/>
                </a:cubicBezTo>
              </a:path>
            </a:pathLst>
          </a:custGeom>
          <a:noFill/>
          <a:ln w="57150" cmpd="sng">
            <a:solidFill>
              <a:schemeClr va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8620" name="Rectangle 28"/>
          <p:cNvSpPr>
            <a:spLocks noChangeArrowheads="1"/>
          </p:cNvSpPr>
          <p:nvPr/>
        </p:nvSpPr>
        <p:spPr bwMode="auto">
          <a:xfrm>
            <a:off x="7620000" y="4343400"/>
            <a:ext cx="2286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38621" name="Line 29"/>
          <p:cNvSpPr>
            <a:spLocks noChangeShapeType="1"/>
          </p:cNvSpPr>
          <p:nvPr/>
        </p:nvSpPr>
        <p:spPr bwMode="auto">
          <a:xfrm flipV="1">
            <a:off x="7696200" y="4343400"/>
            <a:ext cx="5334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2" name="Line 30"/>
          <p:cNvSpPr>
            <a:spLocks noChangeShapeType="1"/>
          </p:cNvSpPr>
          <p:nvPr/>
        </p:nvSpPr>
        <p:spPr bwMode="auto">
          <a:xfrm flipV="1">
            <a:off x="7543800" y="4114800"/>
            <a:ext cx="304800" cy="1524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6" name="Line 34"/>
          <p:cNvSpPr>
            <a:spLocks noChangeShapeType="1"/>
          </p:cNvSpPr>
          <p:nvPr/>
        </p:nvSpPr>
        <p:spPr bwMode="auto">
          <a:xfrm>
            <a:off x="7391400" y="3810000"/>
            <a:ext cx="11430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7" name="Line 35"/>
          <p:cNvSpPr>
            <a:spLocks noChangeShapeType="1"/>
          </p:cNvSpPr>
          <p:nvPr/>
        </p:nvSpPr>
        <p:spPr bwMode="auto">
          <a:xfrm flipV="1">
            <a:off x="7239000" y="3733800"/>
            <a:ext cx="13716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08" name="Rectangle 16"/>
          <p:cNvSpPr>
            <a:spLocks noChangeArrowheads="1"/>
          </p:cNvSpPr>
          <p:nvPr/>
        </p:nvSpPr>
        <p:spPr bwMode="auto">
          <a:xfrm>
            <a:off x="7696200" y="3124200"/>
            <a:ext cx="685800" cy="762000"/>
          </a:xfrm>
          <a:prstGeom prst="rect">
            <a:avLst/>
          </a:prstGeom>
          <a:solidFill>
            <a:schemeClr val="bg1">
              <a:alpha val="0"/>
            </a:schemeClr>
          </a:solidFill>
          <a:ln w="9525">
            <a:solidFill>
              <a:schemeClr val="tx1">
                <a:alpha val="0"/>
              </a:schemeClr>
            </a:solidFill>
            <a:miter lim="800000"/>
            <a:headEnd/>
            <a:tailEnd/>
          </a:ln>
        </p:spPr>
        <p:txBody>
          <a:bodyPr wrap="none" anchor="ctr"/>
          <a:lstStyle/>
          <a:p>
            <a:pPr algn="ctr"/>
            <a:r>
              <a:rPr lang="en-US"/>
              <a:t>g</a:t>
            </a:r>
          </a:p>
        </p:txBody>
      </p:sp>
      <p:sp>
        <p:nvSpPr>
          <p:cNvPr id="238607" name="Rectangle 15"/>
          <p:cNvSpPr>
            <a:spLocks noChangeArrowheads="1"/>
          </p:cNvSpPr>
          <p:nvPr/>
        </p:nvSpPr>
        <p:spPr bwMode="auto">
          <a:xfrm>
            <a:off x="7696200" y="3352800"/>
            <a:ext cx="685800" cy="152400"/>
          </a:xfrm>
          <a:prstGeom prst="rect">
            <a:avLst/>
          </a:prstGeom>
          <a:solidFill>
            <a:schemeClr val="bg1">
              <a:alpha val="0"/>
            </a:schemeClr>
          </a:solidFill>
          <a:ln w="9525">
            <a:solidFill>
              <a:schemeClr val="tx1">
                <a:alpha val="0"/>
              </a:schemeClr>
            </a:solidFill>
            <a:miter lim="800000"/>
            <a:headEnd/>
            <a:tailEnd/>
          </a:ln>
        </p:spPr>
        <p:txBody>
          <a:bodyPr wrap="none" anchor="ctr"/>
          <a:lstStyle/>
          <a:p>
            <a:pPr algn="ctr"/>
            <a:r>
              <a:rPr lang="en-US"/>
              <a:t>~</a:t>
            </a:r>
          </a:p>
        </p:txBody>
      </p:sp>
      <p:sp>
        <p:nvSpPr>
          <p:cNvPr id="238629" name="Line 37"/>
          <p:cNvSpPr>
            <a:spLocks noChangeShapeType="1"/>
          </p:cNvSpPr>
          <p:nvPr/>
        </p:nvSpPr>
        <p:spPr bwMode="auto">
          <a:xfrm flipH="1">
            <a:off x="7696200" y="4267200"/>
            <a:ext cx="0"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30" name="Line 38"/>
          <p:cNvSpPr>
            <a:spLocks noChangeShapeType="1"/>
          </p:cNvSpPr>
          <p:nvPr/>
        </p:nvSpPr>
        <p:spPr bwMode="auto">
          <a:xfrm flipV="1">
            <a:off x="7315200" y="3810000"/>
            <a:ext cx="13716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8" name="Line 36"/>
          <p:cNvSpPr>
            <a:spLocks noChangeShapeType="1"/>
          </p:cNvSpPr>
          <p:nvPr/>
        </p:nvSpPr>
        <p:spPr bwMode="auto">
          <a:xfrm>
            <a:off x="8077200" y="37338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31" name="Line 39"/>
          <p:cNvSpPr>
            <a:spLocks noChangeShapeType="1"/>
          </p:cNvSpPr>
          <p:nvPr/>
        </p:nvSpPr>
        <p:spPr bwMode="auto">
          <a:xfrm>
            <a:off x="7086600" y="4495800"/>
            <a:ext cx="0" cy="6096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32" name="Line 40"/>
          <p:cNvSpPr>
            <a:spLocks noChangeShapeType="1"/>
          </p:cNvSpPr>
          <p:nvPr/>
        </p:nvSpPr>
        <p:spPr bwMode="auto">
          <a:xfrm>
            <a:off x="7391400" y="4038600"/>
            <a:ext cx="152400" cy="2286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33" name="Line 41"/>
          <p:cNvSpPr>
            <a:spLocks noChangeShapeType="1"/>
          </p:cNvSpPr>
          <p:nvPr/>
        </p:nvSpPr>
        <p:spPr bwMode="auto">
          <a:xfrm flipV="1">
            <a:off x="6858000" y="5486400"/>
            <a:ext cx="228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34" name="Line 42"/>
          <p:cNvSpPr>
            <a:spLocks noChangeShapeType="1"/>
          </p:cNvSpPr>
          <p:nvPr/>
        </p:nvSpPr>
        <p:spPr bwMode="auto">
          <a:xfrm flipH="1">
            <a:off x="7391400" y="4267200"/>
            <a:ext cx="76200" cy="2286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055616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240643" name="Text Box 3"/>
          <p:cNvSpPr txBox="1">
            <a:spLocks noChangeArrowheads="1"/>
          </p:cNvSpPr>
          <p:nvPr/>
        </p:nvSpPr>
        <p:spPr bwMode="auto">
          <a:xfrm>
            <a:off x="441325" y="2152650"/>
            <a:ext cx="8321675"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Relic abundance calculation assumes standard cosmological picture</a:t>
            </a:r>
          </a:p>
          <a:p>
            <a:pPr>
              <a:buFontTx/>
              <a:buChar char="•"/>
            </a:pPr>
            <a:r>
              <a:rPr lang="en-US">
                <a:solidFill>
                  <a:schemeClr val="bg1"/>
                </a:solidFill>
              </a:rPr>
              <a:t>Non-standard cosmology/expansion history can lead to very different relic abundance		 			</a:t>
            </a:r>
            <a:r>
              <a:rPr lang="en-US" sz="2000"/>
              <a:t>(see Lykken and Barenboim, last week) </a:t>
            </a:r>
          </a:p>
          <a:p>
            <a:pPr>
              <a:buFontTx/>
              <a:buChar char="•"/>
            </a:pPr>
            <a:endParaRPr lang="en-US">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p:txBody>
      </p:sp>
      <p:sp>
        <p:nvSpPr>
          <p:cNvPr id="240644" name="Text Box 4"/>
          <p:cNvSpPr txBox="1">
            <a:spLocks noChangeArrowheads="1"/>
          </p:cNvSpPr>
          <p:nvPr/>
        </p:nvSpPr>
        <p:spPr bwMode="auto">
          <a:xfrm>
            <a:off x="228600" y="1066800"/>
            <a:ext cx="8610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u="sng">
                <a:solidFill>
                  <a:schemeClr val="bg1"/>
                </a:solidFill>
              </a:rPr>
              <a:t>What if the calculated abundance doesn</a:t>
            </a:r>
            <a:r>
              <a:rPr lang="ja-JP" altLang="en-US" sz="2800" u="sng">
                <a:solidFill>
                  <a:schemeClr val="bg1"/>
                </a:solidFill>
              </a:rPr>
              <a:t>’</a:t>
            </a:r>
            <a:r>
              <a:rPr lang="en-US" sz="2800" u="sng">
                <a:solidFill>
                  <a:schemeClr val="bg1"/>
                </a:solidFill>
              </a:rPr>
              <a:t>t match astrophysical observations? </a:t>
            </a:r>
            <a:endParaRPr lang="en-US" u="sng">
              <a:solidFill>
                <a:schemeClr val="bg1"/>
              </a:solidFill>
            </a:endParaRPr>
          </a:p>
        </p:txBody>
      </p:sp>
    </p:spTree>
    <p:extLst>
      <p:ext uri="{BB962C8B-B14F-4D97-AF65-F5344CB8AC3E}">
        <p14:creationId xmlns:p14="http://schemas.microsoft.com/office/powerpoint/2010/main" val="36469738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4624388" y="6027738"/>
            <a:ext cx="171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p>
            <a:pPr defTabSz="849313" eaLnBrk="1" hangingPunct="1">
              <a:spcBef>
                <a:spcPct val="50000"/>
              </a:spcBef>
            </a:pPr>
            <a:endParaRPr lang="sv-SE" sz="2200">
              <a:latin typeface="Times New Roman" charset="0"/>
              <a:cs typeface="Times New Roman" charset="0"/>
            </a:endParaRPr>
          </a:p>
        </p:txBody>
      </p:sp>
      <p:sp>
        <p:nvSpPr>
          <p:cNvPr id="194564" name="Text Box 4"/>
          <p:cNvSpPr txBox="1">
            <a:spLocks noChangeArrowheads="1"/>
          </p:cNvSpPr>
          <p:nvPr/>
        </p:nvSpPr>
        <p:spPr bwMode="auto">
          <a:xfrm>
            <a:off x="2324100" y="3875088"/>
            <a:ext cx="2571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4565" name="Text Box 5"/>
          <p:cNvSpPr txBox="1">
            <a:spLocks noChangeArrowheads="1"/>
          </p:cNvSpPr>
          <p:nvPr/>
        </p:nvSpPr>
        <p:spPr bwMode="auto">
          <a:xfrm>
            <a:off x="3378200" y="3825875"/>
            <a:ext cx="2921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4566" name="Text Box 6"/>
          <p:cNvSpPr txBox="1">
            <a:spLocks noChangeArrowheads="1"/>
          </p:cNvSpPr>
          <p:nvPr/>
        </p:nvSpPr>
        <p:spPr bwMode="auto">
          <a:xfrm>
            <a:off x="993775" y="2078038"/>
            <a:ext cx="74009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spcBef>
                <a:spcPct val="50000"/>
              </a:spcBef>
              <a:buFontTx/>
              <a:buChar char="•"/>
            </a:pPr>
            <a:endParaRPr lang="en-US" sz="1900" b="1">
              <a:solidFill>
                <a:schemeClr val="accent2"/>
              </a:solidFill>
              <a:latin typeface="Times New Roman" charset="0"/>
              <a:cs typeface="Times New Roman" charset="0"/>
            </a:endParaRPr>
          </a:p>
          <a:p>
            <a:pPr eaLnBrk="1" hangingPunct="1">
              <a:lnSpc>
                <a:spcPct val="60000"/>
              </a:lnSpc>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buFontTx/>
              <a:buChar char="•"/>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4567" name="Text Box 7"/>
          <p:cNvSpPr txBox="1">
            <a:spLocks noChangeArrowheads="1"/>
          </p:cNvSpPr>
          <p:nvPr/>
        </p:nvSpPr>
        <p:spPr bwMode="auto">
          <a:xfrm>
            <a:off x="7739063" y="1692275"/>
            <a:ext cx="171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4568" name="Text Box 8"/>
          <p:cNvSpPr txBox="1">
            <a:spLocks noChangeArrowheads="1"/>
          </p:cNvSpPr>
          <p:nvPr/>
        </p:nvSpPr>
        <p:spPr bwMode="auto">
          <a:xfrm>
            <a:off x="809625" y="2252663"/>
            <a:ext cx="731678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50000"/>
              </a:spcBef>
            </a:pPr>
            <a:endParaRPr lang="en-US" sz="1900" b="1">
              <a:solidFill>
                <a:schemeClr val="accent2"/>
              </a:solidFill>
              <a:latin typeface="Times New Roman" charset="0"/>
              <a:cs typeface="Times New Roman" charset="0"/>
            </a:endParaRPr>
          </a:p>
          <a:p>
            <a:pPr eaLnBrk="1" hangingPunct="1">
              <a:lnSpc>
                <a:spcPct val="80000"/>
              </a:lnSpc>
              <a:spcBef>
                <a:spcPct val="50000"/>
              </a:spcBef>
            </a:pPr>
            <a:endParaRPr lang="en-US" sz="1900" b="1">
              <a:solidFill>
                <a:schemeClr val="accent2"/>
              </a:solidFill>
              <a:latin typeface="Times New Roman" charset="0"/>
              <a:cs typeface="Times New Roman" charset="0"/>
            </a:endParaRPr>
          </a:p>
        </p:txBody>
      </p:sp>
      <p:pic>
        <p:nvPicPr>
          <p:cNvPr id="1945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624013"/>
            <a:ext cx="6838950" cy="4251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5174696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4624388" y="6027738"/>
            <a:ext cx="171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p>
            <a:pPr defTabSz="849313" eaLnBrk="1" hangingPunct="1">
              <a:spcBef>
                <a:spcPct val="50000"/>
              </a:spcBef>
            </a:pPr>
            <a:endParaRPr lang="sv-SE" sz="2200">
              <a:latin typeface="Times New Roman" charset="0"/>
              <a:cs typeface="Times New Roman" charset="0"/>
            </a:endParaRPr>
          </a:p>
        </p:txBody>
      </p:sp>
      <p:sp>
        <p:nvSpPr>
          <p:cNvPr id="196612" name="Text Box 4"/>
          <p:cNvSpPr txBox="1">
            <a:spLocks noChangeArrowheads="1"/>
          </p:cNvSpPr>
          <p:nvPr/>
        </p:nvSpPr>
        <p:spPr bwMode="auto">
          <a:xfrm>
            <a:off x="2324100" y="3875088"/>
            <a:ext cx="2571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6613" name="Text Box 5"/>
          <p:cNvSpPr txBox="1">
            <a:spLocks noChangeArrowheads="1"/>
          </p:cNvSpPr>
          <p:nvPr/>
        </p:nvSpPr>
        <p:spPr bwMode="auto">
          <a:xfrm>
            <a:off x="3378200" y="3825875"/>
            <a:ext cx="2921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6614" name="Text Box 6"/>
          <p:cNvSpPr txBox="1">
            <a:spLocks noChangeArrowheads="1"/>
          </p:cNvSpPr>
          <p:nvPr/>
        </p:nvSpPr>
        <p:spPr bwMode="auto">
          <a:xfrm>
            <a:off x="993775" y="2078038"/>
            <a:ext cx="74009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spcBef>
                <a:spcPct val="50000"/>
              </a:spcBef>
              <a:buFontTx/>
              <a:buChar char="•"/>
            </a:pPr>
            <a:endParaRPr lang="en-US" sz="1900" b="1">
              <a:solidFill>
                <a:schemeClr val="accent2"/>
              </a:solidFill>
              <a:latin typeface="Times New Roman" charset="0"/>
              <a:cs typeface="Times New Roman" charset="0"/>
            </a:endParaRPr>
          </a:p>
          <a:p>
            <a:pPr eaLnBrk="1" hangingPunct="1">
              <a:lnSpc>
                <a:spcPct val="60000"/>
              </a:lnSpc>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buFontTx/>
              <a:buChar char="•"/>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6615" name="Text Box 7"/>
          <p:cNvSpPr txBox="1">
            <a:spLocks noChangeArrowheads="1"/>
          </p:cNvSpPr>
          <p:nvPr/>
        </p:nvSpPr>
        <p:spPr bwMode="auto">
          <a:xfrm>
            <a:off x="7739063" y="1692275"/>
            <a:ext cx="171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6616" name="Text Box 8"/>
          <p:cNvSpPr txBox="1">
            <a:spLocks noChangeArrowheads="1"/>
          </p:cNvSpPr>
          <p:nvPr/>
        </p:nvSpPr>
        <p:spPr bwMode="auto">
          <a:xfrm>
            <a:off x="809625" y="2252663"/>
            <a:ext cx="731678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50000"/>
              </a:spcBef>
            </a:pPr>
            <a:endParaRPr lang="en-US" sz="1900" b="1">
              <a:solidFill>
                <a:schemeClr val="accent2"/>
              </a:solidFill>
              <a:latin typeface="Times New Roman" charset="0"/>
              <a:cs typeface="Times New Roman" charset="0"/>
            </a:endParaRPr>
          </a:p>
          <a:p>
            <a:pPr eaLnBrk="1" hangingPunct="1">
              <a:lnSpc>
                <a:spcPct val="80000"/>
              </a:lnSpc>
              <a:spcBef>
                <a:spcPct val="50000"/>
              </a:spcBef>
            </a:pPr>
            <a:endParaRPr lang="en-US" sz="1900" b="1">
              <a:solidFill>
                <a:schemeClr val="accent2"/>
              </a:solidFill>
              <a:latin typeface="Times New Roman" charset="0"/>
              <a:cs typeface="Times New Roman" charset="0"/>
            </a:endParaRPr>
          </a:p>
        </p:txBody>
      </p:sp>
      <p:pic>
        <p:nvPicPr>
          <p:cNvPr id="1966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624013"/>
            <a:ext cx="6838950" cy="4251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6618" name="Rectangle 10"/>
          <p:cNvSpPr>
            <a:spLocks noChangeArrowheads="1"/>
          </p:cNvSpPr>
          <p:nvPr/>
        </p:nvSpPr>
        <p:spPr bwMode="auto">
          <a:xfrm>
            <a:off x="4486275" y="4870450"/>
            <a:ext cx="3448050" cy="4333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6619" name="Text Box 11"/>
          <p:cNvSpPr txBox="1">
            <a:spLocks noChangeArrowheads="1"/>
          </p:cNvSpPr>
          <p:nvPr/>
        </p:nvSpPr>
        <p:spPr bwMode="auto">
          <a:xfrm>
            <a:off x="4389438" y="4803775"/>
            <a:ext cx="36925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latin typeface="Times New Roman" charset="0"/>
                <a:cs typeface="Times New Roman" charset="0"/>
              </a:rPr>
              <a:t>Current Observations</a:t>
            </a:r>
            <a:endParaRPr lang="en-US" b="1">
              <a:solidFill>
                <a:srgbClr val="000000"/>
              </a:solidFill>
              <a:latin typeface="Times New Roman" charset="0"/>
              <a:cs typeface="Times New Roman" charset="0"/>
            </a:endParaRPr>
          </a:p>
        </p:txBody>
      </p:sp>
      <p:sp>
        <p:nvSpPr>
          <p:cNvPr id="196620" name="Line 12"/>
          <p:cNvSpPr>
            <a:spLocks noChangeShapeType="1"/>
          </p:cNvSpPr>
          <p:nvPr/>
        </p:nvSpPr>
        <p:spPr bwMode="auto">
          <a:xfrm flipV="1">
            <a:off x="6242050" y="3886200"/>
            <a:ext cx="330200" cy="101758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6621" name="Line 13"/>
          <p:cNvSpPr>
            <a:spLocks noChangeShapeType="1"/>
          </p:cNvSpPr>
          <p:nvPr/>
        </p:nvSpPr>
        <p:spPr bwMode="auto">
          <a:xfrm flipH="1" flipV="1">
            <a:off x="5816600" y="3886200"/>
            <a:ext cx="350838" cy="1033463"/>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04267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ChangeArrowheads="1"/>
          </p:cNvSpPr>
          <p:nvPr/>
        </p:nvSpPr>
        <p:spPr bwMode="auto">
          <a:xfrm>
            <a:off x="1295400" y="533400"/>
            <a:ext cx="6553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200" i="0">
                <a:solidFill>
                  <a:schemeClr val="tx2"/>
                </a:solidFill>
                <a:latin typeface="Century Gothic" charset="0"/>
              </a:rPr>
              <a:t>The Direct Detection of Neutralino Dark Matter</a:t>
            </a:r>
            <a:endParaRPr lang="en-US" sz="4400" i="0">
              <a:solidFill>
                <a:schemeClr val="tx2"/>
              </a:solidFill>
            </a:endParaRPr>
          </a:p>
        </p:txBody>
      </p:sp>
      <p:sp>
        <p:nvSpPr>
          <p:cNvPr id="830467" name="Rectangle 3"/>
          <p:cNvSpPr>
            <a:spLocks noChangeArrowheads="1"/>
          </p:cNvSpPr>
          <p:nvPr/>
        </p:nvSpPr>
        <p:spPr bwMode="auto">
          <a:xfrm>
            <a:off x="76200" y="1676400"/>
            <a:ext cx="8763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dirty="0">
              <a:latin typeface="Century Gothic" charset="0"/>
            </a:endParaRPr>
          </a:p>
          <a:p>
            <a:pPr eaLnBrk="1" hangingPunct="1">
              <a:spcBef>
                <a:spcPct val="20000"/>
              </a:spcBef>
              <a:buClr>
                <a:schemeClr val="tx2"/>
              </a:buClr>
              <a:buSzPct val="60000"/>
              <a:buFont typeface="Wingdings" charset="0"/>
              <a:buChar char="§"/>
              <a:defRPr/>
            </a:pPr>
            <a:r>
              <a:rPr lang="en-US" sz="2200" i="0" dirty="0" err="1">
                <a:latin typeface="Century Gothic" charset="0"/>
              </a:rPr>
              <a:t>Neutralinos</a:t>
            </a:r>
            <a:r>
              <a:rPr lang="en-US" sz="2200" i="0" dirty="0">
                <a:latin typeface="Century Gothic" charset="0"/>
              </a:rPr>
              <a:t> can coherently 				      scatter with nuclei through scalar </a:t>
            </a:r>
            <a:r>
              <a:rPr lang="en-US" sz="2200" i="0" dirty="0" err="1" smtClean="0">
                <a:latin typeface="Century Gothic" charset="0"/>
              </a:rPr>
              <a:t>higgs</a:t>
            </a:r>
            <a:r>
              <a:rPr lang="en-US" sz="2200" i="0" dirty="0" smtClean="0">
                <a:latin typeface="Century Gothic" charset="0"/>
              </a:rPr>
              <a:t> </a:t>
            </a:r>
            <a:r>
              <a:rPr lang="en-US" sz="2200" i="0" dirty="0">
                <a:latin typeface="Century Gothic" charset="0"/>
              </a:rPr>
              <a:t>and </a:t>
            </a:r>
            <a:r>
              <a:rPr lang="en-US" sz="2200" i="0" dirty="0" err="1">
                <a:latin typeface="Century Gothic" charset="0"/>
              </a:rPr>
              <a:t>squark</a:t>
            </a:r>
            <a:r>
              <a:rPr lang="en-US" sz="2200" i="0" dirty="0">
                <a:latin typeface="Century Gothic" charset="0"/>
              </a:rPr>
              <a:t> </a:t>
            </a:r>
            <a:r>
              <a:rPr lang="en-US" sz="2200" i="0" dirty="0" smtClean="0">
                <a:latin typeface="Century Gothic" charset="0"/>
              </a:rPr>
              <a:t>			                         exchange</a:t>
            </a: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1400" i="0" dirty="0">
              <a:latin typeface="Century Gothic" charset="0"/>
            </a:endParaRPr>
          </a:p>
          <a:p>
            <a:pPr eaLnBrk="1" hangingPunct="1">
              <a:spcBef>
                <a:spcPct val="20000"/>
              </a:spcBef>
              <a:buClr>
                <a:schemeClr val="tx2"/>
              </a:buClr>
              <a:buSzPct val="60000"/>
              <a:buFont typeface="Wingdings" charset="0"/>
              <a:buChar char="§"/>
              <a:defRPr/>
            </a:pPr>
            <a:r>
              <a:rPr lang="en-US" sz="2200" i="0" dirty="0">
                <a:latin typeface="Century Gothic" charset="0"/>
              </a:rPr>
              <a:t>Benchmark examples:</a:t>
            </a:r>
          </a:p>
          <a:p>
            <a:pPr eaLnBrk="1" hangingPunct="1">
              <a:spcBef>
                <a:spcPct val="20000"/>
              </a:spcBef>
              <a:buClr>
                <a:schemeClr val="tx2"/>
              </a:buClr>
              <a:buSzPct val="60000"/>
              <a:buFont typeface="Wingdings" charset="0"/>
              <a:buNone/>
              <a:defRPr/>
            </a:pPr>
            <a:r>
              <a:rPr lang="en-US" sz="1900" i="0" dirty="0">
                <a:latin typeface="Century Gothic" charset="0"/>
              </a:rPr>
              <a:t>1) Dominated by relatively light </a:t>
            </a:r>
            <a:r>
              <a:rPr lang="ja-JP" altLang="en-US" sz="1900" i="0" dirty="0">
                <a:latin typeface="Century Gothic" charset="0"/>
              </a:rPr>
              <a:t>“</a:t>
            </a:r>
            <a:r>
              <a:rPr lang="en-US" sz="1900" i="0" dirty="0">
                <a:latin typeface="Century Gothic" charset="0"/>
              </a:rPr>
              <a:t>heavy</a:t>
            </a:r>
            <a:r>
              <a:rPr lang="ja-JP" altLang="en-US" sz="1900" i="0" dirty="0">
                <a:latin typeface="Century Gothic" charset="0"/>
              </a:rPr>
              <a:t>”</a:t>
            </a:r>
            <a:r>
              <a:rPr lang="en-US" sz="1900" i="0" dirty="0">
                <a:latin typeface="Century Gothic" charset="0"/>
              </a:rPr>
              <a:t> </a:t>
            </a:r>
            <a:r>
              <a:rPr lang="en-US" sz="1900" i="0" dirty="0" err="1">
                <a:latin typeface="Century Gothic" charset="0"/>
              </a:rPr>
              <a:t>higgs</a:t>
            </a:r>
            <a:r>
              <a:rPr lang="en-US" sz="1900" i="0" dirty="0">
                <a:latin typeface="Century Gothic" charset="0"/>
              </a:rPr>
              <a:t>: </a:t>
            </a: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m</a:t>
            </a:r>
            <a:r>
              <a:rPr lang="en-US" sz="1900" i="0" baseline="-25000" dirty="0">
                <a:latin typeface="Century Gothic" charset="0"/>
                <a:sym typeface="Symbol" charset="0"/>
              </a:rPr>
              <a:t>H</a:t>
            </a:r>
            <a:r>
              <a:rPr lang="en-US" sz="1900" i="0" dirty="0">
                <a:latin typeface="Century Gothic" charset="0"/>
                <a:sym typeface="Symbol" charset="0"/>
              </a:rPr>
              <a:t>~200 </a:t>
            </a:r>
            <a:r>
              <a:rPr lang="en-US" sz="1900" i="0" dirty="0" err="1">
                <a:latin typeface="Century Gothic" charset="0"/>
                <a:sym typeface="Symbol" charset="0"/>
              </a:rPr>
              <a:t>GeV</a:t>
            </a:r>
            <a:r>
              <a:rPr lang="en-US" sz="1900" i="0" dirty="0">
                <a:latin typeface="Century Gothic" charset="0"/>
                <a:sym typeface="Symbol" charset="0"/>
              </a:rPr>
              <a:t>, ~200 </a:t>
            </a:r>
            <a:r>
              <a:rPr lang="en-US" sz="1900" i="0" dirty="0" err="1">
                <a:latin typeface="Century Gothic" charset="0"/>
                <a:sym typeface="Symbol" charset="0"/>
              </a:rPr>
              <a:t>GeV</a:t>
            </a:r>
            <a:r>
              <a:rPr lang="en-US" sz="1900" i="0" dirty="0">
                <a:latin typeface="Century Gothic" charset="0"/>
                <a:sym typeface="Symbol" charset="0"/>
              </a:rPr>
              <a:t>  </a:t>
            </a:r>
            <a:r>
              <a:rPr lang="en-US" sz="1900" i="0" baseline="-25000" dirty="0">
                <a:latin typeface="Century Gothic" charset="0"/>
                <a:sym typeface="Symbol" charset="0"/>
              </a:rPr>
              <a:t>p</a:t>
            </a:r>
            <a:r>
              <a:rPr lang="en-US" sz="1900" i="0" dirty="0">
                <a:latin typeface="Century Gothic" charset="0"/>
                <a:sym typeface="Symbol" charset="0"/>
              </a:rPr>
              <a:t>~ 10</a:t>
            </a:r>
            <a:r>
              <a:rPr lang="en-US" sz="1900" i="0" baseline="30000" dirty="0">
                <a:latin typeface="Century Gothic" charset="0"/>
                <a:sym typeface="Symbol" charset="0"/>
              </a:rPr>
              <a:t>-41</a:t>
            </a:r>
            <a:r>
              <a:rPr lang="en-US" sz="1900" i="0" dirty="0">
                <a:latin typeface="Century Gothic" charset="0"/>
                <a:sym typeface="Symbol" charset="0"/>
              </a:rPr>
              <a:t> to 10</a:t>
            </a:r>
            <a:r>
              <a:rPr lang="en-US" sz="1900" i="0" baseline="30000" dirty="0">
                <a:latin typeface="Century Gothic" charset="0"/>
                <a:sym typeface="Symbol" charset="0"/>
              </a:rPr>
              <a:t>-43</a:t>
            </a:r>
            <a:r>
              <a:rPr lang="en-US" sz="1900" i="0" dirty="0">
                <a:latin typeface="Century Gothic" charset="0"/>
                <a:sym typeface="Symbol" charset="0"/>
              </a:rPr>
              <a:t> cm</a:t>
            </a:r>
            <a:r>
              <a:rPr lang="en-US" sz="1900" i="0" baseline="30000" dirty="0">
                <a:latin typeface="Century Gothic" charset="0"/>
                <a:sym typeface="Symbol" charset="0"/>
              </a:rPr>
              <a:t>2</a:t>
            </a: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m</a:t>
            </a:r>
            <a:r>
              <a:rPr lang="en-US" sz="1900" i="0" baseline="-25000" dirty="0">
                <a:latin typeface="Century Gothic" charset="0"/>
                <a:sym typeface="Symbol" charset="0"/>
              </a:rPr>
              <a:t>H</a:t>
            </a:r>
            <a:r>
              <a:rPr lang="en-US" sz="1900" i="0" dirty="0">
                <a:latin typeface="Century Gothic" charset="0"/>
                <a:sym typeface="Symbol" charset="0"/>
              </a:rPr>
              <a:t>~200 </a:t>
            </a:r>
            <a:r>
              <a:rPr lang="en-US" sz="1900" i="0" dirty="0" err="1">
                <a:latin typeface="Century Gothic" charset="0"/>
                <a:sym typeface="Symbol" charset="0"/>
              </a:rPr>
              <a:t>GeV</a:t>
            </a:r>
            <a:r>
              <a:rPr lang="en-US" sz="1900" i="0" dirty="0">
                <a:latin typeface="Century Gothic" charset="0"/>
                <a:sym typeface="Symbol" charset="0"/>
              </a:rPr>
              <a:t>, ~1 </a:t>
            </a:r>
            <a:r>
              <a:rPr lang="en-US" sz="1900" i="0" dirty="0" err="1">
                <a:latin typeface="Century Gothic" charset="0"/>
                <a:sym typeface="Symbol" charset="0"/>
              </a:rPr>
              <a:t>TeV</a:t>
            </a:r>
            <a:r>
              <a:rPr lang="en-US" sz="1900" i="0" dirty="0">
                <a:latin typeface="Century Gothic" charset="0"/>
                <a:sym typeface="Symbol" charset="0"/>
              </a:rPr>
              <a:t>  </a:t>
            </a:r>
            <a:r>
              <a:rPr lang="en-US" sz="1900" i="0" baseline="-25000" dirty="0">
                <a:latin typeface="Century Gothic" charset="0"/>
                <a:sym typeface="Symbol" charset="0"/>
              </a:rPr>
              <a:t>p</a:t>
            </a:r>
            <a:r>
              <a:rPr lang="en-US" sz="1900" i="0" dirty="0">
                <a:latin typeface="Century Gothic" charset="0"/>
                <a:sym typeface="Symbol" charset="0"/>
              </a:rPr>
              <a:t>~ 10</a:t>
            </a:r>
            <a:r>
              <a:rPr lang="en-US" sz="1900" i="0" baseline="30000" dirty="0">
                <a:latin typeface="Century Gothic" charset="0"/>
                <a:sym typeface="Symbol" charset="0"/>
              </a:rPr>
              <a:t>-43</a:t>
            </a:r>
            <a:r>
              <a:rPr lang="en-US" sz="1900" i="0" dirty="0">
                <a:latin typeface="Century Gothic" charset="0"/>
                <a:sym typeface="Symbol" charset="0"/>
              </a:rPr>
              <a:t> to 10</a:t>
            </a:r>
            <a:r>
              <a:rPr lang="en-US" sz="1900" i="0" baseline="30000" dirty="0">
                <a:latin typeface="Century Gothic" charset="0"/>
                <a:sym typeface="Symbol" charset="0"/>
              </a:rPr>
              <a:t>-45</a:t>
            </a:r>
            <a:r>
              <a:rPr lang="en-US" sz="1900" i="0" dirty="0">
                <a:latin typeface="Century Gothic" charset="0"/>
                <a:sym typeface="Symbol" charset="0"/>
              </a:rPr>
              <a:t> cm</a:t>
            </a:r>
            <a:r>
              <a:rPr lang="en-US" sz="1900" i="0" baseline="30000" dirty="0">
                <a:latin typeface="Century Gothic" charset="0"/>
                <a:sym typeface="Symbol" charset="0"/>
              </a:rPr>
              <a:t>2</a:t>
            </a:r>
            <a:r>
              <a:rPr lang="en-US" sz="1900" i="0" dirty="0">
                <a:latin typeface="Century Gothic" charset="0"/>
              </a:rPr>
              <a:t> </a:t>
            </a:r>
          </a:p>
          <a:p>
            <a:pPr eaLnBrk="1" hangingPunct="1">
              <a:spcBef>
                <a:spcPct val="20000"/>
              </a:spcBef>
              <a:buClr>
                <a:schemeClr val="tx2"/>
              </a:buClr>
              <a:buSzPct val="60000"/>
              <a:buFont typeface="Wingdings" charset="0"/>
              <a:buNone/>
              <a:defRPr/>
            </a:pPr>
            <a:endParaRPr lang="en-US" sz="800" i="0" dirty="0">
              <a:latin typeface="Century Gothic" charset="0"/>
            </a:endParaRPr>
          </a:p>
          <a:p>
            <a:pPr eaLnBrk="1" hangingPunct="1">
              <a:spcBef>
                <a:spcPct val="20000"/>
              </a:spcBef>
              <a:buClr>
                <a:schemeClr val="tx2"/>
              </a:buClr>
              <a:buSzPct val="60000"/>
              <a:buFont typeface="Wingdings" charset="0"/>
              <a:buNone/>
              <a:defRPr/>
            </a:pPr>
            <a:r>
              <a:rPr lang="en-US" sz="1900" i="0" dirty="0">
                <a:latin typeface="Century Gothic" charset="0"/>
              </a:rPr>
              <a:t>2) Dominated by light (SM-like) </a:t>
            </a:r>
            <a:r>
              <a:rPr lang="en-US" sz="1900" i="0" dirty="0" err="1">
                <a:latin typeface="Century Gothic" charset="0"/>
              </a:rPr>
              <a:t>higgs</a:t>
            </a:r>
            <a:r>
              <a:rPr lang="en-US" sz="1900" i="0" dirty="0">
                <a:latin typeface="Century Gothic" charset="0"/>
              </a:rPr>
              <a:t>:</a:t>
            </a:r>
          </a:p>
          <a:p>
            <a:pPr eaLnBrk="1" hangingPunct="1">
              <a:spcBef>
                <a:spcPct val="20000"/>
              </a:spcBef>
              <a:buClr>
                <a:schemeClr val="tx2"/>
              </a:buClr>
              <a:buSzPct val="60000"/>
              <a:buFont typeface="Wingdings" charset="0"/>
              <a:buNone/>
              <a:defRPr/>
            </a:pPr>
            <a:r>
              <a:rPr lang="en-US" sz="1900" i="0" dirty="0" err="1">
                <a:latin typeface="Century Gothic" charset="0"/>
                <a:sym typeface="Symbol" charset="0"/>
              </a:rPr>
              <a:t>m</a:t>
            </a:r>
            <a:r>
              <a:rPr lang="en-US" sz="1900" i="0" baseline="-25000" dirty="0" err="1">
                <a:latin typeface="Century Gothic" charset="0"/>
                <a:sym typeface="Symbol" charset="0"/>
              </a:rPr>
              <a:t>H</a:t>
            </a:r>
            <a:r>
              <a:rPr lang="en-US" sz="1900" i="0" dirty="0">
                <a:latin typeface="Century Gothic" charset="0"/>
                <a:sym typeface="Symbol" charset="0"/>
              </a:rPr>
              <a:t>&gt;500 </a:t>
            </a:r>
            <a:r>
              <a:rPr lang="en-US" sz="1900" i="0" dirty="0" err="1">
                <a:latin typeface="Century Gothic" charset="0"/>
                <a:sym typeface="Symbol" charset="0"/>
              </a:rPr>
              <a:t>GeV</a:t>
            </a:r>
            <a:r>
              <a:rPr lang="en-US" sz="1900" i="0" dirty="0">
                <a:latin typeface="Century Gothic" charset="0"/>
                <a:sym typeface="Symbol" charset="0"/>
              </a:rPr>
              <a:t>, ~200 </a:t>
            </a:r>
            <a:r>
              <a:rPr lang="en-US" sz="1900" i="0" dirty="0" err="1">
                <a:latin typeface="Century Gothic" charset="0"/>
                <a:sym typeface="Symbol" charset="0"/>
              </a:rPr>
              <a:t>GeV</a:t>
            </a:r>
            <a:r>
              <a:rPr lang="en-US" sz="1900" i="0" dirty="0">
                <a:latin typeface="Century Gothic" charset="0"/>
                <a:sym typeface="Symbol" charset="0"/>
              </a:rPr>
              <a:t> (1 </a:t>
            </a:r>
            <a:r>
              <a:rPr lang="en-US" sz="1900" i="0" dirty="0" err="1">
                <a:latin typeface="Century Gothic" charset="0"/>
                <a:sym typeface="Symbol" charset="0"/>
              </a:rPr>
              <a:t>TeV</a:t>
            </a:r>
            <a:r>
              <a:rPr lang="en-US" sz="1900" i="0" dirty="0">
                <a:latin typeface="Century Gothic" charset="0"/>
                <a:sym typeface="Symbol" charset="0"/>
              </a:rPr>
              <a:t>)  </a:t>
            </a:r>
            <a:r>
              <a:rPr lang="en-US" sz="1900" i="0" baseline="-25000" dirty="0">
                <a:latin typeface="Century Gothic" charset="0"/>
                <a:sym typeface="Symbol" charset="0"/>
              </a:rPr>
              <a:t>p</a:t>
            </a:r>
            <a:r>
              <a:rPr lang="en-US" sz="1900" i="0" dirty="0">
                <a:latin typeface="Century Gothic" charset="0"/>
                <a:sym typeface="Symbol" charset="0"/>
              </a:rPr>
              <a:t>~ 10</a:t>
            </a:r>
            <a:r>
              <a:rPr lang="en-US" sz="1900" i="0" baseline="30000" dirty="0">
                <a:latin typeface="Century Gothic" charset="0"/>
                <a:sym typeface="Symbol" charset="0"/>
              </a:rPr>
              <a:t>-44</a:t>
            </a:r>
            <a:r>
              <a:rPr lang="en-US" sz="1900" i="0" dirty="0">
                <a:latin typeface="Century Gothic" charset="0"/>
                <a:sym typeface="Symbol" charset="0"/>
              </a:rPr>
              <a:t> (10</a:t>
            </a:r>
            <a:r>
              <a:rPr lang="en-US" sz="1900" i="0" baseline="30000" dirty="0">
                <a:latin typeface="Century Gothic" charset="0"/>
                <a:sym typeface="Symbol" charset="0"/>
              </a:rPr>
              <a:t>-46</a:t>
            </a:r>
            <a:r>
              <a:rPr lang="en-US" sz="1900" i="0" dirty="0">
                <a:latin typeface="Century Gothic" charset="0"/>
                <a:sym typeface="Symbol" charset="0"/>
              </a:rPr>
              <a:t>) cm</a:t>
            </a:r>
            <a:r>
              <a:rPr lang="en-US" sz="1900" i="0" baseline="30000" dirty="0">
                <a:latin typeface="Century Gothic" charset="0"/>
                <a:sym typeface="Symbol" charset="0"/>
              </a:rPr>
              <a:t>2</a:t>
            </a:r>
          </a:p>
          <a:p>
            <a:pPr eaLnBrk="1" hangingPunct="1">
              <a:spcBef>
                <a:spcPct val="20000"/>
              </a:spcBef>
              <a:buClr>
                <a:schemeClr val="tx2"/>
              </a:buClr>
              <a:buSzPct val="60000"/>
              <a:buFont typeface="Wingdings" charset="0"/>
              <a:buNone/>
              <a:defRPr/>
            </a:pPr>
            <a:endParaRPr lang="en-US" sz="800" i="0" dirty="0">
              <a:latin typeface="Century Gothic" charset="0"/>
              <a:sym typeface="Symbol" charset="0"/>
            </a:endParaRP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3) Dominated by light (sub-</a:t>
            </a:r>
            <a:r>
              <a:rPr lang="en-US" sz="1900" i="0" dirty="0" err="1">
                <a:latin typeface="Century Gothic" charset="0"/>
                <a:sym typeface="Symbol" charset="0"/>
              </a:rPr>
              <a:t>TeV</a:t>
            </a:r>
            <a:r>
              <a:rPr lang="en-US" sz="1900" i="0" dirty="0">
                <a:latin typeface="Century Gothic" charset="0"/>
                <a:sym typeface="Symbol" charset="0"/>
              </a:rPr>
              <a:t>) </a:t>
            </a:r>
            <a:r>
              <a:rPr lang="en-US" sz="1900" i="0" dirty="0" err="1">
                <a:latin typeface="Century Gothic" charset="0"/>
                <a:sym typeface="Symbol" charset="0"/>
              </a:rPr>
              <a:t>squarks</a:t>
            </a:r>
            <a:r>
              <a:rPr lang="en-US" sz="1900" i="0" dirty="0">
                <a:latin typeface="Century Gothic" charset="0"/>
                <a:sym typeface="Symbol" charset="0"/>
              </a:rPr>
              <a:t>:</a:t>
            </a:r>
          </a:p>
          <a:p>
            <a:pPr eaLnBrk="1" hangingPunct="1">
              <a:spcBef>
                <a:spcPct val="20000"/>
              </a:spcBef>
              <a:buClr>
                <a:schemeClr val="tx2"/>
              </a:buClr>
              <a:buSzPct val="60000"/>
              <a:buFont typeface="Wingdings" charset="0"/>
              <a:buNone/>
              <a:defRPr/>
            </a:pPr>
            <a:r>
              <a:rPr lang="en-US" sz="1900" i="0" dirty="0">
                <a:latin typeface="Century Gothic" charset="0"/>
                <a:sym typeface="Symbol" charset="0"/>
              </a:rPr>
              <a:t>Potentially competitive with contributions from </a:t>
            </a:r>
            <a:r>
              <a:rPr lang="en-US" sz="1900" i="0" dirty="0" err="1">
                <a:latin typeface="Century Gothic" charset="0"/>
                <a:sym typeface="Symbol" charset="0"/>
              </a:rPr>
              <a:t>higgs</a:t>
            </a:r>
            <a:r>
              <a:rPr lang="en-US" sz="1900" i="0" dirty="0">
                <a:latin typeface="Century Gothic" charset="0"/>
                <a:sym typeface="Symbol" charset="0"/>
              </a:rPr>
              <a:t> exchange</a:t>
            </a:r>
          </a:p>
          <a:p>
            <a:pPr eaLnBrk="1" hangingPunct="1">
              <a:spcBef>
                <a:spcPct val="20000"/>
              </a:spcBef>
              <a:buClr>
                <a:schemeClr val="tx2"/>
              </a:buClr>
              <a:buSzPct val="60000"/>
              <a:buFont typeface="Wingdings" charset="0"/>
              <a:buNone/>
              <a:defRPr/>
            </a:pPr>
            <a:endParaRPr lang="en-US" sz="1900" i="0" dirty="0">
              <a:latin typeface="Century Gothic" charset="0"/>
            </a:endParaRPr>
          </a:p>
          <a:p>
            <a:pPr eaLnBrk="1" hangingPunct="1">
              <a:spcBef>
                <a:spcPct val="20000"/>
              </a:spcBef>
              <a:buClr>
                <a:schemeClr val="tx2"/>
              </a:buClr>
              <a:buSzPct val="60000"/>
              <a:buFont typeface="Wingdings" charset="0"/>
              <a:buChar char="§"/>
              <a:defRPr/>
            </a:pPr>
            <a:endParaRPr lang="en-US" sz="1200" i="0" dirty="0">
              <a:latin typeface="Century Gothic" charset="0"/>
            </a:endParaRP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None/>
              <a:defRPr/>
            </a:pPr>
            <a:r>
              <a:rPr lang="en-US" sz="2200" i="0" dirty="0">
                <a:latin typeface="Century Gothic" charset="0"/>
              </a:rPr>
              <a:t> </a:t>
            </a: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200" i="0" dirty="0">
              <a:latin typeface="Century Gothic" charset="0"/>
            </a:endParaRPr>
          </a:p>
          <a:p>
            <a:pPr eaLnBrk="1" hangingPunct="1">
              <a:spcBef>
                <a:spcPct val="20000"/>
              </a:spcBef>
              <a:buClr>
                <a:schemeClr val="tx2"/>
              </a:buClr>
              <a:buSzPct val="60000"/>
              <a:buFont typeface="Wingdings" charset="0"/>
              <a:buNone/>
              <a:defRPr/>
            </a:pPr>
            <a:endParaRPr lang="en-US" sz="1400" i="0" dirty="0">
              <a:latin typeface="Century Gothic" charset="0"/>
            </a:endParaRPr>
          </a:p>
          <a:p>
            <a:pPr eaLnBrk="1" hangingPunct="1">
              <a:spcBef>
                <a:spcPct val="20000"/>
              </a:spcBef>
              <a:buClr>
                <a:schemeClr val="tx1"/>
              </a:buClr>
              <a:buSzPct val="60000"/>
              <a:buFont typeface="Wingdings" charset="0"/>
              <a:buNone/>
              <a:defRPr/>
            </a:pPr>
            <a:endParaRPr lang="en-US" sz="2200" i="0" dirty="0">
              <a:latin typeface="Century Gothic" charset="0"/>
            </a:endParaRPr>
          </a:p>
          <a:p>
            <a:pPr eaLnBrk="1" hangingPunct="1">
              <a:spcBef>
                <a:spcPct val="20000"/>
              </a:spcBef>
              <a:buClr>
                <a:schemeClr val="tx2"/>
              </a:buClr>
              <a:buSzPct val="60000"/>
              <a:buFont typeface="Wingdings" charset="0"/>
              <a:buChar char="§"/>
              <a:defRPr/>
            </a:pPr>
            <a:endParaRPr lang="en-US" sz="2800" i="0" dirty="0">
              <a:latin typeface="Century Gothic" charset="0"/>
            </a:endParaRPr>
          </a:p>
        </p:txBody>
      </p:sp>
      <p:pic>
        <p:nvPicPr>
          <p:cNvPr id="830472" name="Picture 8"/>
          <p:cNvPicPr>
            <a:picLocks noChangeAspect="1" noChangeArrowheads="1"/>
          </p:cNvPicPr>
          <p:nvPr/>
        </p:nvPicPr>
        <p:blipFill>
          <a:blip r:embed="rId3">
            <a:extLst>
              <a:ext uri="{28A0092B-C50C-407E-A947-70E740481C1C}">
                <a14:useLocalDpi xmlns:a14="http://schemas.microsoft.com/office/drawing/2010/main" val="0"/>
              </a:ext>
            </a:extLst>
          </a:blip>
          <a:srcRect t="11267" b="7071"/>
          <a:stretch>
            <a:fillRect/>
          </a:stretch>
        </p:blipFill>
        <p:spPr bwMode="auto">
          <a:xfrm>
            <a:off x="4724400" y="2286000"/>
            <a:ext cx="41148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0596" name="Text Box 9"/>
          <p:cNvSpPr txBox="1">
            <a:spLocks noChangeArrowheads="1"/>
          </p:cNvSpPr>
          <p:nvPr/>
        </p:nvSpPr>
        <p:spPr bwMode="auto">
          <a:xfrm>
            <a:off x="428625" y="5619750"/>
            <a:ext cx="325438"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900" i="0"/>
              <a:t>~</a:t>
            </a:r>
            <a:endParaRPr lang="en-US" i="0"/>
          </a:p>
        </p:txBody>
      </p:sp>
      <p:sp>
        <p:nvSpPr>
          <p:cNvPr id="110597" name="Text Box 7"/>
          <p:cNvSpPr txBox="1">
            <a:spLocks noChangeArrowheads="1"/>
          </p:cNvSpPr>
          <p:nvPr/>
        </p:nvSpPr>
        <p:spPr bwMode="auto">
          <a:xfrm>
            <a:off x="5886450" y="3714750"/>
            <a:ext cx="32004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b="1" i="0">
                <a:solidFill>
                  <a:schemeClr val="hlink"/>
                </a:solidFill>
              </a:rPr>
              <a:t>~0.1-10 events 	            per kg-day (Ge,Xe)</a:t>
            </a:r>
          </a:p>
        </p:txBody>
      </p:sp>
      <p:sp>
        <p:nvSpPr>
          <p:cNvPr id="110598" name="AutoShape 8"/>
          <p:cNvSpPr>
            <a:spLocks noChangeArrowheads="1"/>
          </p:cNvSpPr>
          <p:nvPr/>
        </p:nvSpPr>
        <p:spPr bwMode="auto">
          <a:xfrm>
            <a:off x="3657600" y="4200525"/>
            <a:ext cx="2438400" cy="533400"/>
          </a:xfrm>
          <a:custGeom>
            <a:avLst/>
            <a:gdLst>
              <a:gd name="T0" fmla="*/ 2147483647 w 21600"/>
              <a:gd name="T1" fmla="*/ 0 h 21600"/>
              <a:gd name="T2" fmla="*/ 2147483647 w 21600"/>
              <a:gd name="T3" fmla="*/ 1176247679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117624767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0" y="10800"/>
                </a:moveTo>
                <a:cubicBezTo>
                  <a:pt x="720" y="16367"/>
                  <a:pt x="5233" y="20880"/>
                  <a:pt x="10800" y="20880"/>
                </a:cubicBezTo>
                <a:cubicBezTo>
                  <a:pt x="16367" y="20880"/>
                  <a:pt x="20880" y="16367"/>
                  <a:pt x="20880" y="10800"/>
                </a:cubicBezTo>
                <a:cubicBezTo>
                  <a:pt x="20880" y="5233"/>
                  <a:pt x="16367" y="720"/>
                  <a:pt x="10800" y="720"/>
                </a:cubicBezTo>
                <a:cubicBezTo>
                  <a:pt x="5233" y="720"/>
                  <a:pt x="720" y="5233"/>
                  <a:pt x="720" y="10800"/>
                </a:cubicBezTo>
                <a:close/>
              </a:path>
            </a:pathLst>
          </a:custGeom>
          <a:solidFill>
            <a:schemeClr val="hlink"/>
          </a:solidFill>
          <a:ln w="9525">
            <a:solidFill>
              <a:schemeClr val="hlink"/>
            </a:solidFill>
            <a:round/>
            <a:headEnd/>
            <a:tailEnd/>
          </a:ln>
        </p:spPr>
        <p:txBody>
          <a:bodyPr wrap="none" anchor="ctr"/>
          <a:lstStyle/>
          <a:p>
            <a:endParaRPr lang="en-US"/>
          </a:p>
        </p:txBody>
      </p:sp>
      <p:sp>
        <p:nvSpPr>
          <p:cNvPr id="110599" name="Line 9"/>
          <p:cNvSpPr>
            <a:spLocks noChangeShapeType="1"/>
          </p:cNvSpPr>
          <p:nvPr/>
        </p:nvSpPr>
        <p:spPr bwMode="auto">
          <a:xfrm flipH="1">
            <a:off x="5486400" y="4038600"/>
            <a:ext cx="533400" cy="3048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0" name="Text Box 10"/>
          <p:cNvSpPr txBox="1">
            <a:spLocks noChangeArrowheads="1"/>
          </p:cNvSpPr>
          <p:nvPr/>
        </p:nvSpPr>
        <p:spPr bwMode="auto">
          <a:xfrm>
            <a:off x="5867400" y="4457840"/>
            <a:ext cx="3733800"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000" b="1" i="0" dirty="0">
                <a:solidFill>
                  <a:schemeClr val="hlink"/>
                </a:solidFill>
              </a:rPr>
              <a:t>      </a:t>
            </a:r>
            <a:r>
              <a:rPr lang="en-US" sz="2000" b="1" i="0" dirty="0" smtClean="0">
                <a:solidFill>
                  <a:schemeClr val="hlink"/>
                </a:solidFill>
              </a:rPr>
              <a:t>~</a:t>
            </a:r>
            <a:r>
              <a:rPr lang="en-US" sz="2000" b="1" i="0" dirty="0">
                <a:solidFill>
                  <a:schemeClr val="hlink"/>
                </a:solidFill>
              </a:rPr>
              <a:t>0.1 events per                 	ton-day (</a:t>
            </a:r>
            <a:r>
              <a:rPr lang="en-US" sz="2000" b="1" i="0" dirty="0" err="1">
                <a:solidFill>
                  <a:schemeClr val="hlink"/>
                </a:solidFill>
              </a:rPr>
              <a:t>Ge,Xe</a:t>
            </a:r>
            <a:r>
              <a:rPr lang="en-US" sz="2000" b="1" i="0" dirty="0">
                <a:solidFill>
                  <a:schemeClr val="hlink"/>
                </a:solidFill>
              </a:rPr>
              <a:t>)</a:t>
            </a:r>
          </a:p>
        </p:txBody>
      </p:sp>
      <p:sp>
        <p:nvSpPr>
          <p:cNvPr id="110601" name="AutoShape 11"/>
          <p:cNvSpPr>
            <a:spLocks noChangeArrowheads="1"/>
          </p:cNvSpPr>
          <p:nvPr/>
        </p:nvSpPr>
        <p:spPr bwMode="auto">
          <a:xfrm>
            <a:off x="5334000" y="5354638"/>
            <a:ext cx="1806575" cy="533400"/>
          </a:xfrm>
          <a:custGeom>
            <a:avLst/>
            <a:gdLst>
              <a:gd name="T0" fmla="*/ 2147483647 w 21600"/>
              <a:gd name="T1" fmla="*/ 0 h 21600"/>
              <a:gd name="T2" fmla="*/ 2147483647 w 21600"/>
              <a:gd name="T3" fmla="*/ 1176247679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117624767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20" y="10800"/>
                </a:moveTo>
                <a:cubicBezTo>
                  <a:pt x="720" y="16367"/>
                  <a:pt x="5233" y="20880"/>
                  <a:pt x="10800" y="20880"/>
                </a:cubicBezTo>
                <a:cubicBezTo>
                  <a:pt x="16367" y="20880"/>
                  <a:pt x="20880" y="16367"/>
                  <a:pt x="20880" y="10800"/>
                </a:cubicBezTo>
                <a:cubicBezTo>
                  <a:pt x="20880" y="5233"/>
                  <a:pt x="16367" y="720"/>
                  <a:pt x="10800" y="720"/>
                </a:cubicBezTo>
                <a:cubicBezTo>
                  <a:pt x="5233" y="720"/>
                  <a:pt x="720" y="5233"/>
                  <a:pt x="720" y="10800"/>
                </a:cubicBezTo>
                <a:close/>
              </a:path>
            </a:pathLst>
          </a:custGeom>
          <a:solidFill>
            <a:schemeClr val="hlink"/>
          </a:solidFill>
          <a:ln w="9525">
            <a:solidFill>
              <a:schemeClr val="hlink"/>
            </a:solidFill>
            <a:round/>
            <a:headEnd/>
            <a:tailEnd/>
          </a:ln>
        </p:spPr>
        <p:txBody>
          <a:bodyPr wrap="none" anchor="ctr"/>
          <a:lstStyle/>
          <a:p>
            <a:endParaRPr lang="en-US"/>
          </a:p>
        </p:txBody>
      </p:sp>
      <p:sp>
        <p:nvSpPr>
          <p:cNvPr id="110602" name="Line 12"/>
          <p:cNvSpPr>
            <a:spLocks noChangeShapeType="1"/>
          </p:cNvSpPr>
          <p:nvPr/>
        </p:nvSpPr>
        <p:spPr bwMode="auto">
          <a:xfrm flipH="1">
            <a:off x="6553200" y="5099050"/>
            <a:ext cx="209550" cy="454025"/>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46744502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4624388" y="6027738"/>
            <a:ext cx="171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p>
            <a:pPr defTabSz="849313" eaLnBrk="1" hangingPunct="1">
              <a:spcBef>
                <a:spcPct val="50000"/>
              </a:spcBef>
            </a:pPr>
            <a:endParaRPr lang="sv-SE" sz="2200">
              <a:latin typeface="Times New Roman" charset="0"/>
              <a:cs typeface="Times New Roman" charset="0"/>
            </a:endParaRPr>
          </a:p>
        </p:txBody>
      </p:sp>
      <p:sp>
        <p:nvSpPr>
          <p:cNvPr id="198659" name="Text Box 3"/>
          <p:cNvSpPr txBox="1">
            <a:spLocks noChangeArrowheads="1"/>
          </p:cNvSpPr>
          <p:nvPr/>
        </p:nvSpPr>
        <p:spPr bwMode="auto">
          <a:xfrm>
            <a:off x="228600" y="909638"/>
            <a:ext cx="86868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a:solidFill>
                  <a:schemeClr val="hlink"/>
                </a:solidFill>
                <a:effectLst>
                  <a:outerShdw blurRad="38100" dist="38100" dir="2700000" algn="tl">
                    <a:srgbClr val="000000"/>
                  </a:outerShdw>
                </a:effectLst>
                <a:cs typeface="Times New Roman" charset="0"/>
              </a:rPr>
              <a:t>The ILC Is A Window Into The Early Universe!</a:t>
            </a:r>
            <a:endParaRPr lang="en-US" sz="3000" b="1">
              <a:solidFill>
                <a:schemeClr val="hlink"/>
              </a:solidFill>
              <a:effectLst>
                <a:outerShdw blurRad="38100" dist="38100" dir="2700000" algn="tl">
                  <a:srgbClr val="000000"/>
                </a:outerShdw>
              </a:effectLst>
              <a:latin typeface="Times New Roman" charset="0"/>
              <a:cs typeface="Times New Roman" charset="0"/>
            </a:endParaRPr>
          </a:p>
        </p:txBody>
      </p:sp>
      <p:sp>
        <p:nvSpPr>
          <p:cNvPr id="198660" name="Text Box 4"/>
          <p:cNvSpPr txBox="1">
            <a:spLocks noChangeArrowheads="1"/>
          </p:cNvSpPr>
          <p:nvPr/>
        </p:nvSpPr>
        <p:spPr bwMode="auto">
          <a:xfrm>
            <a:off x="2324100" y="3875088"/>
            <a:ext cx="2571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8661" name="Text Box 5"/>
          <p:cNvSpPr txBox="1">
            <a:spLocks noChangeArrowheads="1"/>
          </p:cNvSpPr>
          <p:nvPr/>
        </p:nvSpPr>
        <p:spPr bwMode="auto">
          <a:xfrm>
            <a:off x="3378200" y="3825875"/>
            <a:ext cx="2921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8662" name="Text Box 6"/>
          <p:cNvSpPr txBox="1">
            <a:spLocks noChangeArrowheads="1"/>
          </p:cNvSpPr>
          <p:nvPr/>
        </p:nvSpPr>
        <p:spPr bwMode="auto">
          <a:xfrm>
            <a:off x="993775" y="2078038"/>
            <a:ext cx="74009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spcBef>
                <a:spcPct val="50000"/>
              </a:spcBef>
              <a:buFontTx/>
              <a:buChar char="•"/>
            </a:pPr>
            <a:endParaRPr lang="en-US" sz="1900" b="1">
              <a:solidFill>
                <a:schemeClr val="accent2"/>
              </a:solidFill>
              <a:latin typeface="Times New Roman" charset="0"/>
              <a:cs typeface="Times New Roman" charset="0"/>
            </a:endParaRPr>
          </a:p>
          <a:p>
            <a:pPr eaLnBrk="1" hangingPunct="1">
              <a:lnSpc>
                <a:spcPct val="60000"/>
              </a:lnSpc>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buFontTx/>
              <a:buChar char="•"/>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8663" name="Text Box 7"/>
          <p:cNvSpPr txBox="1">
            <a:spLocks noChangeArrowheads="1"/>
          </p:cNvSpPr>
          <p:nvPr/>
        </p:nvSpPr>
        <p:spPr bwMode="auto">
          <a:xfrm>
            <a:off x="7739063" y="1692275"/>
            <a:ext cx="171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8664" name="Text Box 8"/>
          <p:cNvSpPr txBox="1">
            <a:spLocks noChangeArrowheads="1"/>
          </p:cNvSpPr>
          <p:nvPr/>
        </p:nvSpPr>
        <p:spPr bwMode="auto">
          <a:xfrm>
            <a:off x="809625" y="2252663"/>
            <a:ext cx="731678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50000"/>
              </a:spcBef>
            </a:pPr>
            <a:endParaRPr lang="en-US" sz="1900" b="1">
              <a:solidFill>
                <a:schemeClr val="accent2"/>
              </a:solidFill>
              <a:latin typeface="Times New Roman" charset="0"/>
              <a:cs typeface="Times New Roman" charset="0"/>
            </a:endParaRPr>
          </a:p>
          <a:p>
            <a:pPr eaLnBrk="1" hangingPunct="1">
              <a:lnSpc>
                <a:spcPct val="80000"/>
              </a:lnSpc>
              <a:spcBef>
                <a:spcPct val="50000"/>
              </a:spcBef>
            </a:pPr>
            <a:endParaRPr lang="en-US" sz="1900" b="1">
              <a:solidFill>
                <a:schemeClr val="accent2"/>
              </a:solidFill>
              <a:latin typeface="Times New Roman" charset="0"/>
              <a:cs typeface="Times New Roman" charset="0"/>
            </a:endParaRPr>
          </a:p>
        </p:txBody>
      </p:sp>
      <p:pic>
        <p:nvPicPr>
          <p:cNvPr id="1986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624013"/>
            <a:ext cx="6840538" cy="4251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8666" name="Rectangle 10"/>
          <p:cNvSpPr>
            <a:spLocks noChangeArrowheads="1"/>
          </p:cNvSpPr>
          <p:nvPr/>
        </p:nvSpPr>
        <p:spPr bwMode="auto">
          <a:xfrm>
            <a:off x="4486275" y="4870450"/>
            <a:ext cx="3448050" cy="4333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67" name="Text Box 11"/>
          <p:cNvSpPr txBox="1">
            <a:spLocks noChangeArrowheads="1"/>
          </p:cNvSpPr>
          <p:nvPr/>
        </p:nvSpPr>
        <p:spPr bwMode="auto">
          <a:xfrm>
            <a:off x="4389438" y="4803775"/>
            <a:ext cx="36925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latin typeface="Times New Roman" charset="0"/>
                <a:cs typeface="Times New Roman" charset="0"/>
              </a:rPr>
              <a:t>Current Observations</a:t>
            </a:r>
            <a:endParaRPr lang="en-US" b="1">
              <a:solidFill>
                <a:srgbClr val="000000"/>
              </a:solidFill>
              <a:latin typeface="Times New Roman" charset="0"/>
              <a:cs typeface="Times New Roman" charset="0"/>
            </a:endParaRPr>
          </a:p>
        </p:txBody>
      </p:sp>
      <p:sp>
        <p:nvSpPr>
          <p:cNvPr id="198668" name="Line 12"/>
          <p:cNvSpPr>
            <a:spLocks noChangeShapeType="1"/>
          </p:cNvSpPr>
          <p:nvPr/>
        </p:nvSpPr>
        <p:spPr bwMode="auto">
          <a:xfrm flipV="1">
            <a:off x="6242050" y="3886200"/>
            <a:ext cx="330200" cy="101758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69" name="Line 13"/>
          <p:cNvSpPr>
            <a:spLocks noChangeShapeType="1"/>
          </p:cNvSpPr>
          <p:nvPr/>
        </p:nvSpPr>
        <p:spPr bwMode="auto">
          <a:xfrm flipH="1" flipV="1">
            <a:off x="5816600" y="3886200"/>
            <a:ext cx="350838" cy="1033463"/>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70" name="Rectangle 14"/>
          <p:cNvSpPr>
            <a:spLocks noChangeArrowheads="1"/>
          </p:cNvSpPr>
          <p:nvPr/>
        </p:nvSpPr>
        <p:spPr bwMode="auto">
          <a:xfrm>
            <a:off x="1385888" y="4449763"/>
            <a:ext cx="3538537" cy="479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nchor="ctr"/>
          <a:lstStyle/>
          <a:p>
            <a:pPr algn="ctr" defTabSz="849313" eaLnBrk="1" hangingPunct="1">
              <a:spcBef>
                <a:spcPct val="50000"/>
              </a:spcBef>
            </a:pPr>
            <a:r>
              <a:rPr lang="en-US" sz="2800" b="1">
                <a:solidFill>
                  <a:srgbClr val="000000"/>
                </a:solidFill>
                <a:latin typeface="Times New Roman" charset="0"/>
                <a:cs typeface="Times New Roman" charset="0"/>
              </a:rPr>
              <a:t>Terascale Observations</a:t>
            </a:r>
          </a:p>
        </p:txBody>
      </p:sp>
      <p:sp>
        <p:nvSpPr>
          <p:cNvPr id="198671" name="Line 15"/>
          <p:cNvSpPr>
            <a:spLocks noChangeShapeType="1"/>
          </p:cNvSpPr>
          <p:nvPr/>
        </p:nvSpPr>
        <p:spPr bwMode="auto">
          <a:xfrm flipV="1">
            <a:off x="4021138" y="3924300"/>
            <a:ext cx="719137" cy="59848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72" name="Line 16"/>
          <p:cNvSpPr>
            <a:spLocks noChangeShapeType="1"/>
          </p:cNvSpPr>
          <p:nvPr/>
        </p:nvSpPr>
        <p:spPr bwMode="auto">
          <a:xfrm flipV="1">
            <a:off x="4021138" y="3900488"/>
            <a:ext cx="487362" cy="6223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731660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246787" name="Text Box 3"/>
          <p:cNvSpPr txBox="1">
            <a:spLocks noChangeArrowheads="1"/>
          </p:cNvSpPr>
          <p:nvPr/>
        </p:nvSpPr>
        <p:spPr bwMode="auto">
          <a:xfrm>
            <a:off x="304800" y="990600"/>
            <a:ext cx="86106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If (low-scale) supersymmetry exists in nature, then the LHC is exceedingly likely to discover superpartners</a:t>
            </a:r>
          </a:p>
          <a:p>
            <a:endParaRPr lang="en-US">
              <a:solidFill>
                <a:schemeClr val="bg1"/>
              </a:solidFill>
            </a:endParaRPr>
          </a:p>
          <a:p>
            <a:pPr>
              <a:buFontTx/>
              <a:buChar char="•"/>
            </a:pPr>
            <a:r>
              <a:rPr lang="en-US">
                <a:solidFill>
                  <a:schemeClr val="bg1"/>
                </a:solidFill>
              </a:rPr>
              <a:t>The sparticle spectrum measured by the LHC will be very incomplete unless most of the sparticles are very light  </a:t>
            </a:r>
          </a:p>
          <a:p>
            <a:endParaRPr lang="en-US">
              <a:solidFill>
                <a:schemeClr val="bg1"/>
              </a:solidFill>
            </a:endParaRPr>
          </a:p>
          <a:p>
            <a:pPr>
              <a:buFontTx/>
              <a:buChar char="•"/>
            </a:pPr>
            <a:r>
              <a:rPr lang="en-US">
                <a:solidFill>
                  <a:schemeClr val="bg1"/>
                </a:solidFill>
              </a:rPr>
              <a:t>To learn more about the SUSY spectrum with colliders, we may have to wait for the ILC</a:t>
            </a:r>
          </a:p>
          <a:p>
            <a:pPr>
              <a:buFontTx/>
              <a:buChar char="•"/>
            </a:pPr>
            <a:endParaRPr lang="en-US"/>
          </a:p>
        </p:txBody>
      </p:sp>
      <p:pic>
        <p:nvPicPr>
          <p:cNvPr id="246788"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23415"/>
          <a:stretch>
            <a:fillRect/>
          </a:stretch>
        </p:blipFill>
        <p:spPr bwMode="auto">
          <a:xfrm>
            <a:off x="4419600" y="3886200"/>
            <a:ext cx="2743200" cy="2406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46789" name="Picture 5" descr="il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2000"/>
            <a:ext cx="2819400" cy="21272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46790" name="Picture 6" descr="tevatronpic"/>
          <p:cNvPicPr>
            <a:picLocks noChangeAspect="1" noChangeArrowheads="1"/>
          </p:cNvPicPr>
          <p:nvPr/>
        </p:nvPicPr>
        <p:blipFill>
          <a:blip r:embed="rId5">
            <a:extLst>
              <a:ext uri="{28A0092B-C50C-407E-A947-70E740481C1C}">
                <a14:useLocalDpi xmlns:a14="http://schemas.microsoft.com/office/drawing/2010/main" val="0"/>
              </a:ext>
            </a:extLst>
          </a:blip>
          <a:srcRect t="28862" r="3922"/>
          <a:stretch>
            <a:fillRect/>
          </a:stretch>
        </p:blipFill>
        <p:spPr bwMode="auto">
          <a:xfrm>
            <a:off x="6324600" y="3733800"/>
            <a:ext cx="2667000" cy="23939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157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248835" name="Text Box 3"/>
          <p:cNvSpPr txBox="1">
            <a:spLocks noChangeArrowheads="1"/>
          </p:cNvSpPr>
          <p:nvPr/>
        </p:nvSpPr>
        <p:spPr bwMode="auto">
          <a:xfrm>
            <a:off x="304800" y="990600"/>
            <a:ext cx="86106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If (low-scale) supersymmetry exists in nature, then the LHC is exceedingly likely to discover superpartners</a:t>
            </a:r>
          </a:p>
          <a:p>
            <a:endParaRPr lang="en-US">
              <a:solidFill>
                <a:schemeClr val="bg1"/>
              </a:solidFill>
            </a:endParaRPr>
          </a:p>
          <a:p>
            <a:pPr>
              <a:buFontTx/>
              <a:buChar char="•"/>
            </a:pPr>
            <a:r>
              <a:rPr lang="en-US">
                <a:solidFill>
                  <a:schemeClr val="bg1"/>
                </a:solidFill>
              </a:rPr>
              <a:t>The sparticle spectrum measured by the LHC will be very incomplete unless most of the sparticles are very light  </a:t>
            </a:r>
          </a:p>
          <a:p>
            <a:endParaRPr lang="en-US">
              <a:solidFill>
                <a:schemeClr val="bg1"/>
              </a:solidFill>
            </a:endParaRPr>
          </a:p>
          <a:p>
            <a:pPr>
              <a:buFontTx/>
              <a:buChar char="•"/>
            </a:pPr>
            <a:r>
              <a:rPr lang="en-US">
                <a:solidFill>
                  <a:schemeClr val="bg1"/>
                </a:solidFill>
              </a:rPr>
              <a:t>To learn more about the SUSY spectrum with colliders, we may have to wait for the ILC</a:t>
            </a:r>
          </a:p>
          <a:p>
            <a:pPr>
              <a:buFontTx/>
              <a:buChar char="•"/>
            </a:pPr>
            <a:endParaRPr lang="en-US"/>
          </a:p>
        </p:txBody>
      </p:sp>
      <p:pic>
        <p:nvPicPr>
          <p:cNvPr id="248836"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23415"/>
          <a:stretch>
            <a:fillRect/>
          </a:stretch>
        </p:blipFill>
        <p:spPr bwMode="auto">
          <a:xfrm>
            <a:off x="4419600" y="3886200"/>
            <a:ext cx="2743200" cy="2406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48837" name="Picture 5" descr="il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2000"/>
            <a:ext cx="2819400" cy="21272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48838" name="Picture 6" descr="tevatronpic"/>
          <p:cNvPicPr>
            <a:picLocks noChangeAspect="1" noChangeArrowheads="1"/>
          </p:cNvPicPr>
          <p:nvPr/>
        </p:nvPicPr>
        <p:blipFill>
          <a:blip r:embed="rId5">
            <a:extLst>
              <a:ext uri="{28A0092B-C50C-407E-A947-70E740481C1C}">
                <a14:useLocalDpi xmlns:a14="http://schemas.microsoft.com/office/drawing/2010/main" val="0"/>
              </a:ext>
            </a:extLst>
          </a:blip>
          <a:srcRect t="28862" r="3922"/>
          <a:stretch>
            <a:fillRect/>
          </a:stretch>
        </p:blipFill>
        <p:spPr bwMode="auto">
          <a:xfrm>
            <a:off x="6324600" y="3733800"/>
            <a:ext cx="2667000" cy="23939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48839" name="Text Box 7"/>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spTree>
    <p:extLst>
      <p:ext uri="{BB962C8B-B14F-4D97-AF65-F5344CB8AC3E}">
        <p14:creationId xmlns:p14="http://schemas.microsoft.com/office/powerpoint/2010/main" val="488430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242691" name="Text Box 3"/>
          <p:cNvSpPr txBox="1">
            <a:spLocks noChangeArrowheads="1"/>
          </p:cNvSpPr>
          <p:nvPr/>
        </p:nvSpPr>
        <p:spPr bwMode="auto">
          <a:xfrm>
            <a:off x="304800" y="914400"/>
            <a:ext cx="8610600" cy="655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Direct and indirect detection of dark matter can provide additional information on the couplings/composition of the lightest neutralino and masses of exchanged particles</a:t>
            </a:r>
          </a:p>
          <a:p>
            <a:endParaRPr lang="en-US">
              <a:solidFill>
                <a:schemeClr val="bg1"/>
              </a:solidFill>
            </a:endParaRPr>
          </a:p>
          <a:p>
            <a:pPr>
              <a:buFontTx/>
              <a:buChar char="•"/>
            </a:pPr>
            <a:r>
              <a:rPr lang="en-US">
                <a:solidFill>
                  <a:schemeClr val="bg1"/>
                </a:solidFill>
              </a:rPr>
              <a:t>In many cases, dark matter measurements can break degeneracies between bulk/funnel/coannihilation regions of parameter space</a:t>
            </a:r>
          </a:p>
          <a:p>
            <a:pPr eaLnBrk="1" hangingPunct="1">
              <a:lnSpc>
                <a:spcPct val="110000"/>
              </a:lnSpc>
              <a:spcBef>
                <a:spcPct val="50000"/>
              </a:spcBef>
              <a:buFontTx/>
              <a:buChar char="•"/>
            </a:pPr>
            <a:r>
              <a:rPr lang="sv-SE">
                <a:solidFill>
                  <a:schemeClr val="bg1"/>
                </a:solidFill>
                <a:cs typeface="Times New Roman" charset="0"/>
              </a:rPr>
              <a:t>For models in the A-funnel 					region of parameter space, 					m</a:t>
            </a:r>
            <a:r>
              <a:rPr lang="sv-SE" baseline="-25000">
                <a:solidFill>
                  <a:schemeClr val="bg1"/>
                </a:solidFill>
                <a:cs typeface="Times New Roman" charset="0"/>
              </a:rPr>
              <a:t>A</a:t>
            </a:r>
            <a:r>
              <a:rPr lang="sv-SE">
                <a:solidFill>
                  <a:schemeClr val="bg1"/>
                </a:solidFill>
                <a:cs typeface="Times New Roman" charset="0"/>
              </a:rPr>
              <a:t> can often be determined 					by astrophysical measurements</a:t>
            </a:r>
          </a:p>
          <a:p>
            <a:pPr eaLnBrk="1" hangingPunct="1">
              <a:lnSpc>
                <a:spcPct val="110000"/>
              </a:lnSpc>
              <a:spcBef>
                <a:spcPct val="50000"/>
              </a:spcBef>
              <a:buFontTx/>
              <a:buChar char="•"/>
            </a:pPr>
            <a:r>
              <a:rPr lang="en-US">
                <a:solidFill>
                  <a:schemeClr val="bg1"/>
                </a:solidFill>
                <a:cs typeface="Times New Roman" charset="0"/>
              </a:rPr>
              <a:t>Astrophysical probes of neutralino 				dark matter can fill in some of the gaps 				in our post-LHC/pre-ILC understanding of supersymmetry</a:t>
            </a:r>
            <a:endParaRPr lang="sv-SE">
              <a:solidFill>
                <a:schemeClr val="bg1"/>
              </a:solidFill>
              <a:cs typeface="Times New Roman" charset="0"/>
            </a:endParaRPr>
          </a:p>
          <a:p>
            <a:pPr>
              <a:buFontTx/>
              <a:buChar char="•"/>
            </a:pPr>
            <a:endParaRPr lang="en-US">
              <a:solidFill>
                <a:schemeClr val="bg1"/>
              </a:solidFill>
            </a:endParaRPr>
          </a:p>
          <a:p>
            <a:pPr>
              <a:buFontTx/>
              <a:buChar char="•"/>
            </a:pPr>
            <a:endParaRPr lang="en-US"/>
          </a:p>
        </p:txBody>
      </p:sp>
      <p:pic>
        <p:nvPicPr>
          <p:cNvPr id="242697" name="Picture 9" descr="direct1"/>
          <p:cNvPicPr>
            <a:picLocks noChangeAspect="1" noChangeArrowheads="1"/>
          </p:cNvPicPr>
          <p:nvPr/>
        </p:nvPicPr>
        <p:blipFill>
          <a:blip r:embed="rId3">
            <a:extLst>
              <a:ext uri="{28A0092B-C50C-407E-A947-70E740481C1C}">
                <a14:useLocalDpi xmlns:a14="http://schemas.microsoft.com/office/drawing/2010/main" val="0"/>
              </a:ext>
            </a:extLst>
          </a:blip>
          <a:srcRect l="27892" t="5164" r="27272" b="61432"/>
          <a:stretch>
            <a:fillRect/>
          </a:stretch>
        </p:blipFill>
        <p:spPr bwMode="auto">
          <a:xfrm>
            <a:off x="4814888" y="32766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42696" name="Picture 8" descr="icec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113" y="3886200"/>
            <a:ext cx="2009775" cy="23622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5" name="Picture 7" descr="tel_oct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35052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95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ChangeArrowheads="1"/>
          </p:cNvSpPr>
          <p:nvPr/>
        </p:nvSpPr>
        <p:spPr bwMode="auto">
          <a:xfrm>
            <a:off x="5129213" y="62293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pic>
        <p:nvPicPr>
          <p:cNvPr id="145413" name="Picture 5" descr="puzzle"/>
          <p:cNvPicPr>
            <a:picLocks noChangeAspect="1" noChangeArrowheads="1"/>
          </p:cNvPicPr>
          <p:nvPr/>
        </p:nvPicPr>
        <p:blipFill>
          <a:blip r:embed="rId3">
            <a:extLst>
              <a:ext uri="{28A0092B-C50C-407E-A947-70E740481C1C}">
                <a14:useLocalDpi xmlns:a14="http://schemas.microsoft.com/office/drawing/2010/main" val="0"/>
              </a:ext>
            </a:extLst>
          </a:blip>
          <a:srcRect t="6076" b="6076"/>
          <a:stretch>
            <a:fillRect/>
          </a:stretch>
        </p:blipFill>
        <p:spPr bwMode="auto">
          <a:xfrm>
            <a:off x="2208213" y="750888"/>
            <a:ext cx="4732337" cy="475138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45414" name="Text Box 6"/>
          <p:cNvSpPr txBox="1">
            <a:spLocks noChangeArrowheads="1"/>
          </p:cNvSpPr>
          <p:nvPr/>
        </p:nvSpPr>
        <p:spPr bwMode="auto">
          <a:xfrm>
            <a:off x="3567113" y="2638425"/>
            <a:ext cx="2486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 I  C  E  C  U  B  E</a:t>
            </a:r>
          </a:p>
        </p:txBody>
      </p:sp>
      <p:sp>
        <p:nvSpPr>
          <p:cNvPr id="145415" name="Text Box 7"/>
          <p:cNvSpPr txBox="1">
            <a:spLocks noChangeArrowheads="1"/>
          </p:cNvSpPr>
          <p:nvPr/>
        </p:nvSpPr>
        <p:spPr bwMode="auto">
          <a:xfrm>
            <a:off x="3790950" y="3857625"/>
            <a:ext cx="355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GLAST</a:t>
            </a:r>
          </a:p>
        </p:txBody>
      </p:sp>
      <p:sp>
        <p:nvSpPr>
          <p:cNvPr id="145416" name="Text Box 8"/>
          <p:cNvSpPr txBox="1">
            <a:spLocks noChangeArrowheads="1"/>
          </p:cNvSpPr>
          <p:nvPr/>
        </p:nvSpPr>
        <p:spPr bwMode="auto">
          <a:xfrm>
            <a:off x="3441700" y="4175125"/>
            <a:ext cx="415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A</a:t>
            </a:r>
          </a:p>
        </p:txBody>
      </p:sp>
      <p:sp>
        <p:nvSpPr>
          <p:cNvPr id="145417" name="Text Box 9"/>
          <p:cNvSpPr txBox="1">
            <a:spLocks noChangeArrowheads="1"/>
          </p:cNvSpPr>
          <p:nvPr/>
        </p:nvSpPr>
        <p:spPr bwMode="auto">
          <a:xfrm>
            <a:off x="4084638" y="4164013"/>
            <a:ext cx="954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I   C  E</a:t>
            </a:r>
          </a:p>
        </p:txBody>
      </p:sp>
      <p:sp>
        <p:nvSpPr>
          <p:cNvPr id="145418" name="Text Box 10"/>
          <p:cNvSpPr txBox="1">
            <a:spLocks noChangeArrowheads="1"/>
          </p:cNvSpPr>
          <p:nvPr/>
        </p:nvSpPr>
        <p:spPr bwMode="auto">
          <a:xfrm>
            <a:off x="3494088" y="4478338"/>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P</a:t>
            </a:r>
          </a:p>
        </p:txBody>
      </p:sp>
      <p:sp>
        <p:nvSpPr>
          <p:cNvPr id="145419" name="Text Box 11"/>
          <p:cNvSpPr txBox="1">
            <a:spLocks noChangeArrowheads="1"/>
          </p:cNvSpPr>
          <p:nvPr/>
        </p:nvSpPr>
        <p:spPr bwMode="auto">
          <a:xfrm>
            <a:off x="4037013" y="4464050"/>
            <a:ext cx="132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M  E  L  A</a:t>
            </a:r>
          </a:p>
        </p:txBody>
      </p:sp>
      <p:sp>
        <p:nvSpPr>
          <p:cNvPr id="145420" name="Text Box 12"/>
          <p:cNvSpPr txBox="1">
            <a:spLocks noChangeArrowheads="1"/>
          </p:cNvSpPr>
          <p:nvPr/>
        </p:nvSpPr>
        <p:spPr bwMode="auto">
          <a:xfrm>
            <a:off x="5033963" y="4760913"/>
            <a:ext cx="3508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M S</a:t>
            </a:r>
          </a:p>
        </p:txBody>
      </p:sp>
      <p:sp>
        <p:nvSpPr>
          <p:cNvPr id="145421" name="Text Box 13"/>
          <p:cNvSpPr txBox="1">
            <a:spLocks noChangeArrowheads="1"/>
          </p:cNvSpPr>
          <p:nvPr/>
        </p:nvSpPr>
        <p:spPr bwMode="auto">
          <a:xfrm>
            <a:off x="4732338" y="2940050"/>
            <a:ext cx="295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D M S</a:t>
            </a:r>
          </a:p>
        </p:txBody>
      </p:sp>
      <p:sp>
        <p:nvSpPr>
          <p:cNvPr id="145422" name="Text Box 14"/>
          <p:cNvSpPr txBox="1">
            <a:spLocks noChangeArrowheads="1"/>
          </p:cNvSpPr>
          <p:nvPr/>
        </p:nvSpPr>
        <p:spPr bwMode="auto">
          <a:xfrm>
            <a:off x="3190875" y="793750"/>
            <a:ext cx="2857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ANTA</a:t>
            </a:r>
          </a:p>
        </p:txBody>
      </p:sp>
      <p:sp>
        <p:nvSpPr>
          <p:cNvPr id="145423" name="Text Box 15"/>
          <p:cNvSpPr txBox="1">
            <a:spLocks noChangeArrowheads="1"/>
          </p:cNvSpPr>
          <p:nvPr/>
        </p:nvSpPr>
        <p:spPr bwMode="auto">
          <a:xfrm>
            <a:off x="3160713" y="2012950"/>
            <a:ext cx="3635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RES</a:t>
            </a:r>
          </a:p>
        </p:txBody>
      </p:sp>
      <p:sp>
        <p:nvSpPr>
          <p:cNvPr id="145424" name="Text Box 16"/>
          <p:cNvSpPr txBox="1">
            <a:spLocks noChangeArrowheads="1"/>
          </p:cNvSpPr>
          <p:nvPr/>
        </p:nvSpPr>
        <p:spPr bwMode="auto">
          <a:xfrm>
            <a:off x="2217738" y="1703388"/>
            <a:ext cx="160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A  T  L        S</a:t>
            </a:r>
          </a:p>
        </p:txBody>
      </p:sp>
      <p:sp>
        <p:nvSpPr>
          <p:cNvPr id="145425" name="Text Box 17"/>
          <p:cNvSpPr txBox="1">
            <a:spLocks noChangeArrowheads="1"/>
          </p:cNvSpPr>
          <p:nvPr/>
        </p:nvSpPr>
        <p:spPr bwMode="auto">
          <a:xfrm>
            <a:off x="5967413" y="793750"/>
            <a:ext cx="28416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ZEPLIN</a:t>
            </a:r>
          </a:p>
        </p:txBody>
      </p:sp>
      <p:sp>
        <p:nvSpPr>
          <p:cNvPr id="145426" name="Text Box 18"/>
          <p:cNvSpPr txBox="1">
            <a:spLocks noChangeArrowheads="1"/>
          </p:cNvSpPr>
          <p:nvPr/>
        </p:nvSpPr>
        <p:spPr bwMode="auto">
          <a:xfrm>
            <a:off x="4410075" y="782638"/>
            <a:ext cx="3619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DZERO</a:t>
            </a:r>
          </a:p>
        </p:txBody>
      </p:sp>
      <p:sp>
        <p:nvSpPr>
          <p:cNvPr id="145427" name="Text Box 19"/>
          <p:cNvSpPr txBox="1">
            <a:spLocks noChangeArrowheads="1"/>
          </p:cNvSpPr>
          <p:nvPr/>
        </p:nvSpPr>
        <p:spPr bwMode="auto">
          <a:xfrm>
            <a:off x="5634038" y="3255963"/>
            <a:ext cx="3444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VERITAS</a:t>
            </a:r>
          </a:p>
        </p:txBody>
      </p:sp>
      <p:sp>
        <p:nvSpPr>
          <p:cNvPr id="145428" name="Text Box 20"/>
          <p:cNvSpPr txBox="1">
            <a:spLocks noChangeArrowheads="1"/>
          </p:cNvSpPr>
          <p:nvPr/>
        </p:nvSpPr>
        <p:spPr bwMode="auto">
          <a:xfrm>
            <a:off x="2157413" y="3554413"/>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M A  G  I   C</a:t>
            </a:r>
          </a:p>
        </p:txBody>
      </p:sp>
      <p:sp>
        <p:nvSpPr>
          <p:cNvPr id="145429" name="Text Box 21"/>
          <p:cNvSpPr txBox="1">
            <a:spLocks noChangeArrowheads="1"/>
          </p:cNvSpPr>
          <p:nvPr/>
        </p:nvSpPr>
        <p:spPr bwMode="auto">
          <a:xfrm>
            <a:off x="6577013" y="2928938"/>
            <a:ext cx="3190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CDF</a:t>
            </a:r>
          </a:p>
        </p:txBody>
      </p:sp>
      <p:sp>
        <p:nvSpPr>
          <p:cNvPr id="145430" name="Text Box 22"/>
          <p:cNvSpPr txBox="1">
            <a:spLocks noChangeArrowheads="1"/>
          </p:cNvSpPr>
          <p:nvPr/>
        </p:nvSpPr>
        <p:spPr bwMode="auto">
          <a:xfrm>
            <a:off x="3806825" y="781050"/>
            <a:ext cx="3381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CMS</a:t>
            </a:r>
          </a:p>
        </p:txBody>
      </p:sp>
      <p:sp>
        <p:nvSpPr>
          <p:cNvPr id="145431" name="Text Box 23"/>
          <p:cNvSpPr txBox="1">
            <a:spLocks noChangeArrowheads="1"/>
          </p:cNvSpPr>
          <p:nvPr/>
        </p:nvSpPr>
        <p:spPr bwMode="auto">
          <a:xfrm>
            <a:off x="2197100" y="2619375"/>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H   E  S</a:t>
            </a:r>
          </a:p>
        </p:txBody>
      </p:sp>
      <p:sp>
        <p:nvSpPr>
          <p:cNvPr id="145432" name="Text Box 24"/>
          <p:cNvSpPr txBox="1">
            <a:spLocks noChangeArrowheads="1"/>
          </p:cNvSpPr>
          <p:nvPr/>
        </p:nvSpPr>
        <p:spPr bwMode="auto">
          <a:xfrm>
            <a:off x="1524000" y="5511800"/>
            <a:ext cx="6267450" cy="946150"/>
          </a:xfrm>
          <a:prstGeom prst="rect">
            <a:avLst/>
          </a:prstGeom>
          <a:noFill/>
          <a:ln>
            <a:noFill/>
          </a:ln>
          <a:effectLst>
            <a:outerShdw blurRad="63500"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pPr>
            <a:r>
              <a:rPr lang="en-US" sz="2800" b="1">
                <a:solidFill>
                  <a:schemeClr val="folHlink"/>
                </a:solidFill>
                <a:effectLst>
                  <a:outerShdw blurRad="38100" dist="38100" dir="2700000" algn="tl">
                    <a:srgbClr val="000000"/>
                  </a:outerShdw>
                </a:effectLst>
                <a:latin typeface="Times New Roman" charset="0"/>
                <a:cs typeface="Times New Roman" charset="0"/>
              </a:rPr>
              <a:t>Let</a:t>
            </a:r>
            <a:r>
              <a:rPr lang="ja-JP" altLang="en-US" sz="2800" b="1">
                <a:solidFill>
                  <a:schemeClr val="folHlink"/>
                </a:solidFill>
                <a:effectLst>
                  <a:outerShdw blurRad="38100" dist="38100" dir="2700000" algn="tl">
                    <a:srgbClr val="000000"/>
                  </a:outerShdw>
                </a:effectLst>
                <a:latin typeface="Times New Roman" charset="0"/>
                <a:cs typeface="Times New Roman" charset="0"/>
              </a:rPr>
              <a:t>’</a:t>
            </a:r>
            <a:r>
              <a:rPr lang="en-US" sz="2800" b="1">
                <a:solidFill>
                  <a:schemeClr val="folHlink"/>
                </a:solidFill>
                <a:effectLst>
                  <a:outerShdw blurRad="38100" dist="38100" dir="2700000" algn="tl">
                    <a:srgbClr val="000000"/>
                  </a:outerShdw>
                </a:effectLst>
                <a:latin typeface="Times New Roman" charset="0"/>
                <a:cs typeface="Times New Roman" charset="0"/>
              </a:rPr>
              <a:t>s use all of the tools we have to solve the puzzles of the terascale!</a:t>
            </a:r>
            <a:endParaRPr lang="en-US" b="1">
              <a:latin typeface="Times New Roman" charset="0"/>
              <a:cs typeface="Times New Roman" charset="0"/>
            </a:endParaRPr>
          </a:p>
        </p:txBody>
      </p:sp>
    </p:spTree>
    <p:extLst>
      <p:ext uri="{BB962C8B-B14F-4D97-AF65-F5344CB8AC3E}">
        <p14:creationId xmlns:p14="http://schemas.microsoft.com/office/powerpoint/2010/main" val="4254172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52400" y="152400"/>
            <a:ext cx="88392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Weakly Interacting Massive Particles (WIMPs)</a:t>
            </a:r>
            <a:endParaRPr lang="en-US" b="1">
              <a:solidFill>
                <a:schemeClr val="folHlink"/>
              </a:solidFill>
            </a:endParaRPr>
          </a:p>
        </p:txBody>
      </p:sp>
      <p:sp>
        <p:nvSpPr>
          <p:cNvPr id="159747" name="Text Box 3"/>
          <p:cNvSpPr txBox="1">
            <a:spLocks noChangeArrowheads="1"/>
          </p:cNvSpPr>
          <p:nvPr/>
        </p:nvSpPr>
        <p:spPr bwMode="auto">
          <a:xfrm>
            <a:off x="152400" y="1447800"/>
            <a:ext cx="4648200" cy="520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As a result of the thermal freeze-out process, a relic density of WIMPs is left behind:</a:t>
            </a:r>
          </a:p>
          <a:p>
            <a:pPr eaLnBrk="1" hangingPunct="1">
              <a:spcBef>
                <a:spcPct val="50000"/>
              </a:spcBef>
            </a:pPr>
            <a:r>
              <a:rPr lang="en-US">
                <a:solidFill>
                  <a:schemeClr val="bg1"/>
                </a:solidFill>
                <a:cs typeface="Times New Roman" charset="0"/>
                <a:sym typeface="Symbol" charset="0"/>
              </a:rPr>
              <a:t>           h</a:t>
            </a:r>
            <a:r>
              <a:rPr lang="en-US" baseline="30000">
                <a:solidFill>
                  <a:schemeClr val="bg1"/>
                </a:solidFill>
                <a:cs typeface="Times New Roman" charset="0"/>
                <a:sym typeface="Symbol" charset="0"/>
              </a:rPr>
              <a:t>2</a:t>
            </a:r>
            <a:r>
              <a:rPr lang="en-US">
                <a:solidFill>
                  <a:schemeClr val="bg1"/>
                </a:solidFill>
                <a:cs typeface="Times New Roman" charset="0"/>
                <a:sym typeface="Symbol" charset="0"/>
              </a:rPr>
              <a:t> ~ x</a:t>
            </a:r>
            <a:r>
              <a:rPr lang="en-US" baseline="-25000">
                <a:solidFill>
                  <a:schemeClr val="bg1"/>
                </a:solidFill>
                <a:cs typeface="Times New Roman" charset="0"/>
                <a:sym typeface="Symbol" charset="0"/>
              </a:rPr>
              <a:t>F </a:t>
            </a:r>
            <a:r>
              <a:rPr lang="en-US">
                <a:solidFill>
                  <a:schemeClr val="bg1"/>
                </a:solidFill>
                <a:cs typeface="Times New Roman" charset="0"/>
                <a:sym typeface="Symbol" charset="0"/>
              </a:rPr>
              <a:t>/ &lt;v&gt;</a:t>
            </a:r>
          </a:p>
          <a:p>
            <a:pPr eaLnBrk="1" hangingPunct="1">
              <a:spcBef>
                <a:spcPct val="50000"/>
              </a:spcBef>
              <a:buFontTx/>
              <a:buChar char="•"/>
            </a:pPr>
            <a:r>
              <a:rPr lang="en-US">
                <a:solidFill>
                  <a:schemeClr val="bg1"/>
                </a:solidFill>
                <a:cs typeface="Times New Roman" charset="0"/>
                <a:sym typeface="Symbol" charset="0"/>
              </a:rPr>
              <a:t>For a particle with a GeV-TeV mass, to obtain a thermal abundance equal to the observed dark matter density, we need an annihilation cross section of &lt;v&gt; ~ pb</a:t>
            </a:r>
          </a:p>
          <a:p>
            <a:pPr eaLnBrk="1" hangingPunct="1">
              <a:spcBef>
                <a:spcPct val="50000"/>
              </a:spcBef>
              <a:buFontTx/>
              <a:buChar char="•"/>
            </a:pPr>
            <a:r>
              <a:rPr lang="en-US">
                <a:solidFill>
                  <a:schemeClr val="bg1"/>
                </a:solidFill>
                <a:cs typeface="Times New Roman" charset="0"/>
                <a:sym typeface="Symbol" charset="0"/>
              </a:rPr>
              <a:t>Generic weak interaction yields:</a:t>
            </a:r>
          </a:p>
          <a:p>
            <a:pPr eaLnBrk="1" hangingPunct="1">
              <a:spcBef>
                <a:spcPct val="50000"/>
              </a:spcBef>
            </a:pPr>
            <a:r>
              <a:rPr lang="en-US">
                <a:solidFill>
                  <a:schemeClr val="bg1"/>
                </a:solidFill>
                <a:cs typeface="Times New Roman" charset="0"/>
                <a:sym typeface="Symbol" charset="0"/>
              </a:rPr>
              <a:t>&lt;v&gt; ~ </a:t>
            </a:r>
            <a:r>
              <a:rPr lang="en-US" baseline="30000">
                <a:solidFill>
                  <a:schemeClr val="bg1"/>
                </a:solidFill>
                <a:cs typeface="Times New Roman" charset="0"/>
                <a:sym typeface="Symbol" charset="0"/>
              </a:rPr>
              <a:t>2</a:t>
            </a:r>
            <a:r>
              <a:rPr lang="en-US">
                <a:solidFill>
                  <a:schemeClr val="bg1"/>
                </a:solidFill>
                <a:cs typeface="Times New Roman" charset="0"/>
                <a:sym typeface="Symbol" charset="0"/>
              </a:rPr>
              <a:t> (100 GeV)</a:t>
            </a:r>
            <a:r>
              <a:rPr lang="en-US" baseline="30000">
                <a:solidFill>
                  <a:schemeClr val="bg1"/>
                </a:solidFill>
                <a:cs typeface="Times New Roman" charset="0"/>
                <a:sym typeface="Symbol" charset="0"/>
              </a:rPr>
              <a:t>-2</a:t>
            </a:r>
            <a:r>
              <a:rPr lang="en-US">
                <a:solidFill>
                  <a:schemeClr val="bg1"/>
                </a:solidFill>
                <a:cs typeface="Times New Roman" charset="0"/>
                <a:sym typeface="Symbol" charset="0"/>
              </a:rPr>
              <a:t> ~ pb</a:t>
            </a:r>
          </a:p>
        </p:txBody>
      </p:sp>
      <p:pic>
        <p:nvPicPr>
          <p:cNvPr id="159752" name="Picture 8" descr="freezeou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733800" cy="37338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56160"/>
      </p:ext>
    </p:extLst>
  </p:cSld>
  <p:clrMapOvr>
    <a:masterClrMapping/>
  </p:clrMapOvr>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152400" y="152400"/>
            <a:ext cx="8839200"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Weakly Interacting Massive Particles (WIMPs)</a:t>
            </a:r>
            <a:endParaRPr lang="en-US" b="1">
              <a:solidFill>
                <a:schemeClr val="folHlink"/>
              </a:solidFill>
            </a:endParaRPr>
          </a:p>
        </p:txBody>
      </p:sp>
      <p:sp>
        <p:nvSpPr>
          <p:cNvPr id="165891" name="Text Box 3"/>
          <p:cNvSpPr txBox="1">
            <a:spLocks noChangeArrowheads="1"/>
          </p:cNvSpPr>
          <p:nvPr/>
        </p:nvSpPr>
        <p:spPr bwMode="auto">
          <a:xfrm>
            <a:off x="152400" y="1447800"/>
            <a:ext cx="4648200" cy="520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As a result of the thermal freeze-out process, a relic density of WIMPs is left behind:</a:t>
            </a:r>
          </a:p>
          <a:p>
            <a:pPr eaLnBrk="1" hangingPunct="1">
              <a:spcBef>
                <a:spcPct val="50000"/>
              </a:spcBef>
            </a:pPr>
            <a:r>
              <a:rPr lang="en-US">
                <a:solidFill>
                  <a:schemeClr val="bg1"/>
                </a:solidFill>
                <a:cs typeface="Times New Roman" charset="0"/>
                <a:sym typeface="Symbol" charset="0"/>
              </a:rPr>
              <a:t>           h</a:t>
            </a:r>
            <a:r>
              <a:rPr lang="en-US" baseline="30000">
                <a:solidFill>
                  <a:schemeClr val="bg1"/>
                </a:solidFill>
                <a:cs typeface="Times New Roman" charset="0"/>
                <a:sym typeface="Symbol" charset="0"/>
              </a:rPr>
              <a:t>2</a:t>
            </a:r>
            <a:r>
              <a:rPr lang="en-US">
                <a:solidFill>
                  <a:schemeClr val="bg1"/>
                </a:solidFill>
                <a:cs typeface="Times New Roman" charset="0"/>
                <a:sym typeface="Symbol" charset="0"/>
              </a:rPr>
              <a:t> ~ x</a:t>
            </a:r>
            <a:r>
              <a:rPr lang="en-US" baseline="-25000">
                <a:solidFill>
                  <a:schemeClr val="bg1"/>
                </a:solidFill>
                <a:cs typeface="Times New Roman" charset="0"/>
                <a:sym typeface="Symbol" charset="0"/>
              </a:rPr>
              <a:t>F </a:t>
            </a:r>
            <a:r>
              <a:rPr lang="en-US">
                <a:solidFill>
                  <a:schemeClr val="bg1"/>
                </a:solidFill>
                <a:cs typeface="Times New Roman" charset="0"/>
                <a:sym typeface="Symbol" charset="0"/>
              </a:rPr>
              <a:t>/ &lt;v&gt;</a:t>
            </a:r>
          </a:p>
          <a:p>
            <a:pPr eaLnBrk="1" hangingPunct="1">
              <a:spcBef>
                <a:spcPct val="50000"/>
              </a:spcBef>
              <a:buFontTx/>
              <a:buChar char="•"/>
            </a:pPr>
            <a:r>
              <a:rPr lang="en-US">
                <a:solidFill>
                  <a:schemeClr val="bg1"/>
                </a:solidFill>
                <a:cs typeface="Times New Roman" charset="0"/>
                <a:sym typeface="Symbol" charset="0"/>
              </a:rPr>
              <a:t>For a particle with a GeV-TeV mass, to obtain a thermal abundance equal to the observed dark matter density, we need an annihilation cross section of &lt;v&gt; ~ pb</a:t>
            </a:r>
          </a:p>
          <a:p>
            <a:pPr eaLnBrk="1" hangingPunct="1">
              <a:spcBef>
                <a:spcPct val="50000"/>
              </a:spcBef>
              <a:buFontTx/>
              <a:buChar char="•"/>
            </a:pPr>
            <a:r>
              <a:rPr lang="en-US">
                <a:solidFill>
                  <a:schemeClr val="bg1"/>
                </a:solidFill>
                <a:cs typeface="Times New Roman" charset="0"/>
                <a:sym typeface="Symbol" charset="0"/>
              </a:rPr>
              <a:t>Generic weak interaction yields:</a:t>
            </a:r>
          </a:p>
          <a:p>
            <a:pPr eaLnBrk="1" hangingPunct="1">
              <a:spcBef>
                <a:spcPct val="50000"/>
              </a:spcBef>
            </a:pPr>
            <a:r>
              <a:rPr lang="en-US">
                <a:solidFill>
                  <a:schemeClr val="bg1"/>
                </a:solidFill>
                <a:cs typeface="Times New Roman" charset="0"/>
                <a:sym typeface="Symbol" charset="0"/>
              </a:rPr>
              <a:t>&lt;v&gt; ~ </a:t>
            </a:r>
            <a:r>
              <a:rPr lang="en-US" baseline="30000">
                <a:solidFill>
                  <a:schemeClr val="bg1"/>
                </a:solidFill>
                <a:cs typeface="Times New Roman" charset="0"/>
                <a:sym typeface="Symbol" charset="0"/>
              </a:rPr>
              <a:t>2</a:t>
            </a:r>
            <a:r>
              <a:rPr lang="en-US">
                <a:solidFill>
                  <a:schemeClr val="bg1"/>
                </a:solidFill>
                <a:cs typeface="Times New Roman" charset="0"/>
                <a:sym typeface="Symbol" charset="0"/>
              </a:rPr>
              <a:t> (100 GeV)</a:t>
            </a:r>
            <a:r>
              <a:rPr lang="en-US" baseline="30000">
                <a:solidFill>
                  <a:schemeClr val="bg1"/>
                </a:solidFill>
                <a:cs typeface="Times New Roman" charset="0"/>
                <a:sym typeface="Symbol" charset="0"/>
              </a:rPr>
              <a:t>-2</a:t>
            </a:r>
            <a:r>
              <a:rPr lang="en-US">
                <a:solidFill>
                  <a:schemeClr val="bg1"/>
                </a:solidFill>
                <a:cs typeface="Times New Roman" charset="0"/>
                <a:sym typeface="Symbol" charset="0"/>
              </a:rPr>
              <a:t> ~ pb</a:t>
            </a:r>
          </a:p>
        </p:txBody>
      </p:sp>
      <p:pic>
        <p:nvPicPr>
          <p:cNvPr id="165892" name="Picture 4" descr="freezeou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733800" cy="37338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65893" name="AutoShape 5"/>
          <p:cNvSpPr>
            <a:spLocks noChangeArrowheads="1"/>
          </p:cNvSpPr>
          <p:nvPr/>
        </p:nvSpPr>
        <p:spPr bwMode="auto">
          <a:xfrm>
            <a:off x="2438400" y="5029200"/>
            <a:ext cx="914400" cy="533400"/>
          </a:xfrm>
          <a:custGeom>
            <a:avLst/>
            <a:gdLst>
              <a:gd name="G0" fmla="+- 113 0 0"/>
              <a:gd name="G1" fmla="+- 21600 0 113"/>
              <a:gd name="G2" fmla="+- 21600 0 11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3" y="10800"/>
                </a:moveTo>
                <a:cubicBezTo>
                  <a:pt x="113" y="16702"/>
                  <a:pt x="4898" y="21487"/>
                  <a:pt x="10800" y="21487"/>
                </a:cubicBezTo>
                <a:cubicBezTo>
                  <a:pt x="16702" y="21487"/>
                  <a:pt x="21487" y="16702"/>
                  <a:pt x="21487" y="10800"/>
                </a:cubicBezTo>
                <a:cubicBezTo>
                  <a:pt x="21487" y="4898"/>
                  <a:pt x="16702" y="113"/>
                  <a:pt x="10800" y="113"/>
                </a:cubicBezTo>
                <a:cubicBezTo>
                  <a:pt x="4898" y="113"/>
                  <a:pt x="113" y="4898"/>
                  <a:pt x="113"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65894" name="AutoShape 6"/>
          <p:cNvSpPr>
            <a:spLocks noChangeArrowheads="1"/>
          </p:cNvSpPr>
          <p:nvPr/>
        </p:nvSpPr>
        <p:spPr bwMode="auto">
          <a:xfrm>
            <a:off x="3352800" y="6172200"/>
            <a:ext cx="914400" cy="533400"/>
          </a:xfrm>
          <a:custGeom>
            <a:avLst/>
            <a:gdLst>
              <a:gd name="G0" fmla="+- 113 0 0"/>
              <a:gd name="G1" fmla="+- 21600 0 113"/>
              <a:gd name="G2" fmla="+- 21600 0 11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3" y="10800"/>
                </a:moveTo>
                <a:cubicBezTo>
                  <a:pt x="113" y="16702"/>
                  <a:pt x="4898" y="21487"/>
                  <a:pt x="10800" y="21487"/>
                </a:cubicBezTo>
                <a:cubicBezTo>
                  <a:pt x="16702" y="21487"/>
                  <a:pt x="21487" y="16702"/>
                  <a:pt x="21487" y="10800"/>
                </a:cubicBezTo>
                <a:cubicBezTo>
                  <a:pt x="21487" y="4898"/>
                  <a:pt x="16702" y="113"/>
                  <a:pt x="10800" y="113"/>
                </a:cubicBezTo>
                <a:cubicBezTo>
                  <a:pt x="4898" y="113"/>
                  <a:pt x="113" y="4898"/>
                  <a:pt x="113" y="10800"/>
                </a:cubicBezTo>
                <a:close/>
              </a:path>
            </a:pathLst>
          </a:custGeom>
          <a:solidFill>
            <a:schemeClr val="accent1"/>
          </a:solidFill>
          <a:ln w="9525">
            <a:solidFill>
              <a:schemeClr val="tx1"/>
            </a:solidFill>
            <a:round/>
            <a:headEnd/>
            <a:tailEnd/>
          </a:ln>
        </p:spPr>
        <p:txBody>
          <a:bodyPr wrap="none" anchor="ctr"/>
          <a:lstStyle/>
          <a:p>
            <a:endParaRPr lang="en-US"/>
          </a:p>
        </p:txBody>
      </p:sp>
      <p:sp>
        <p:nvSpPr>
          <p:cNvPr id="165895" name="Line 7"/>
          <p:cNvSpPr>
            <a:spLocks noChangeShapeType="1"/>
          </p:cNvSpPr>
          <p:nvPr/>
        </p:nvSpPr>
        <p:spPr bwMode="auto">
          <a:xfrm>
            <a:off x="3352800" y="5334000"/>
            <a:ext cx="16764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96" name="Line 8"/>
          <p:cNvSpPr>
            <a:spLocks noChangeShapeType="1"/>
          </p:cNvSpPr>
          <p:nvPr/>
        </p:nvSpPr>
        <p:spPr bwMode="auto">
          <a:xfrm flipV="1">
            <a:off x="4191000" y="5638800"/>
            <a:ext cx="838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5897" name="Text Box 9"/>
          <p:cNvSpPr txBox="1">
            <a:spLocks noChangeArrowheads="1"/>
          </p:cNvSpPr>
          <p:nvPr/>
        </p:nvSpPr>
        <p:spPr bwMode="auto">
          <a:xfrm>
            <a:off x="4953000" y="5365750"/>
            <a:ext cx="41148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Numerical coincidence?  Or an indication that dark matter originates from EW physics?</a:t>
            </a:r>
          </a:p>
        </p:txBody>
      </p:sp>
    </p:spTree>
    <p:extLst>
      <p:ext uri="{BB962C8B-B14F-4D97-AF65-F5344CB8AC3E}">
        <p14:creationId xmlns:p14="http://schemas.microsoft.com/office/powerpoint/2010/main" val="3356144749"/>
      </p:ext>
    </p:extLst>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9" name="Picture 13" descr="higgssus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543550"/>
            <a:ext cx="1752600" cy="11620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7950" name="Picture 14" descr="higgsus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572000"/>
            <a:ext cx="1676400" cy="117316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67938" name="Text Box 2"/>
          <p:cNvSpPr txBox="1">
            <a:spLocks noChangeArrowheads="1"/>
          </p:cNvSpPr>
          <p:nvPr/>
        </p:nvSpPr>
        <p:spPr bwMode="auto">
          <a:xfrm>
            <a:off x="152400" y="288925"/>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a:t>
            </a:r>
            <a:endParaRPr lang="en-US" b="1">
              <a:solidFill>
                <a:schemeClr val="folHlink"/>
              </a:solidFill>
            </a:endParaRPr>
          </a:p>
        </p:txBody>
      </p:sp>
      <p:sp>
        <p:nvSpPr>
          <p:cNvPr id="167939" name="Text Box 3"/>
          <p:cNvSpPr txBox="1">
            <a:spLocks noChangeArrowheads="1"/>
          </p:cNvSpPr>
          <p:nvPr/>
        </p:nvSpPr>
        <p:spPr bwMode="auto">
          <a:xfrm>
            <a:off x="76200" y="1143000"/>
            <a:ext cx="4495800" cy="520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Perhaps the most theoretically appealing (certainly the most well studied) extension of the Standard Model</a:t>
            </a:r>
            <a:endParaRPr lang="en-US">
              <a:solidFill>
                <a:schemeClr val="bg1"/>
              </a:solidFill>
              <a:ea typeface="Times New Roman" charset="0"/>
              <a:cs typeface="Times New Roman" charset="0"/>
            </a:endParaRP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Natural solution to hierarchy problem (stabilizes quadradic divergences to Higgs mass)</a:t>
            </a: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Restores unification of couplings</a:t>
            </a: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Vital ingredient of string theory</a:t>
            </a: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Naturally provides a compelling candidate for dark matter</a:t>
            </a:r>
          </a:p>
          <a:p>
            <a:pPr>
              <a:lnSpc>
                <a:spcPct val="90000"/>
              </a:lnSpc>
              <a:spcBef>
                <a:spcPct val="20000"/>
              </a:spcBef>
              <a:buSzPct val="80000"/>
              <a:buFont typeface="Times" charset="0"/>
              <a:buNone/>
            </a:pPr>
            <a:endParaRPr lang="en-US">
              <a:solidFill>
                <a:schemeClr val="bg1"/>
              </a:solidFill>
              <a:ea typeface="Times New Roman" charset="0"/>
              <a:cs typeface="Times New Roman" charset="0"/>
            </a:endParaRPr>
          </a:p>
        </p:txBody>
      </p:sp>
      <p:pic>
        <p:nvPicPr>
          <p:cNvPr id="167948" name="Picture 12" descr="gutsu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4267200"/>
            <a:ext cx="2786062" cy="21336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7946" name="Picture 10" descr="supersym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1143000"/>
            <a:ext cx="3916362" cy="33924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20541"/>
      </p:ext>
    </p:extLst>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Text Box 4"/>
          <p:cNvSpPr txBox="1">
            <a:spLocks noChangeArrowheads="1"/>
          </p:cNvSpPr>
          <p:nvPr/>
        </p:nvSpPr>
        <p:spPr bwMode="auto">
          <a:xfrm>
            <a:off x="152400" y="288925"/>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Supersymmetric Dark Matter</a:t>
            </a:r>
            <a:endParaRPr lang="en-US" b="1">
              <a:solidFill>
                <a:schemeClr val="folHlink"/>
              </a:solidFill>
            </a:endParaRPr>
          </a:p>
        </p:txBody>
      </p:sp>
      <p:sp>
        <p:nvSpPr>
          <p:cNvPr id="180229" name="Text Box 5"/>
          <p:cNvSpPr txBox="1">
            <a:spLocks noChangeArrowheads="1"/>
          </p:cNvSpPr>
          <p:nvPr/>
        </p:nvSpPr>
        <p:spPr bwMode="auto">
          <a:xfrm>
            <a:off x="76200" y="1143000"/>
            <a:ext cx="4495800" cy="487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R-parity must be introduced in supersymmetry to prevent rapid proton decay</a:t>
            </a:r>
          </a:p>
          <a:p>
            <a:pPr eaLnBrk="1" hangingPunct="1">
              <a:spcBef>
                <a:spcPct val="50000"/>
              </a:spcBef>
              <a:buFontTx/>
              <a:buChar char="•"/>
            </a:pPr>
            <a:r>
              <a:rPr lang="en-US">
                <a:solidFill>
                  <a:schemeClr val="bg1"/>
                </a:solidFill>
                <a:cs typeface="Times New Roman" charset="0"/>
              </a:rPr>
              <a:t>Another consequence of       R-parity is that superpartners can only be created and destroyed in pairs, making the lightest supersymmetric particle (LSP) stable</a:t>
            </a:r>
          </a:p>
          <a:p>
            <a:pPr eaLnBrk="1" hangingPunct="1">
              <a:spcBef>
                <a:spcPct val="50000"/>
              </a:spcBef>
              <a:buFontTx/>
              <a:buChar char="•"/>
            </a:pPr>
            <a:r>
              <a:rPr lang="en-US">
                <a:solidFill>
                  <a:schemeClr val="bg1"/>
                </a:solidFill>
                <a:cs typeface="Times New Roman" charset="0"/>
              </a:rPr>
              <a:t>Possible WIMP candidates from supersymmetry include:</a:t>
            </a:r>
            <a:endParaRPr lang="en-US">
              <a:solidFill>
                <a:schemeClr val="bg1"/>
              </a:solidFill>
              <a:ea typeface="Times New Roman" charset="0"/>
              <a:cs typeface="Times New Roman" charset="0"/>
            </a:endParaRPr>
          </a:p>
          <a:p>
            <a:pPr>
              <a:lnSpc>
                <a:spcPct val="90000"/>
              </a:lnSpc>
              <a:spcBef>
                <a:spcPct val="20000"/>
              </a:spcBef>
              <a:buSzPct val="80000"/>
              <a:buFont typeface="Times" charset="0"/>
              <a:buNone/>
            </a:pPr>
            <a:endParaRPr lang="en-US">
              <a:solidFill>
                <a:schemeClr val="bg1"/>
              </a:solidFill>
              <a:ea typeface="Times New Roman" charset="0"/>
              <a:cs typeface="Times New Roman" charset="0"/>
            </a:endParaRPr>
          </a:p>
        </p:txBody>
      </p:sp>
      <p:pic>
        <p:nvPicPr>
          <p:cNvPr id="180231" name="Picture 7" descr="supersym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1143000"/>
            <a:ext cx="3916362" cy="33924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0232" name="Text Box 8"/>
          <p:cNvSpPr txBox="1">
            <a:spLocks noChangeArrowheads="1"/>
          </p:cNvSpPr>
          <p:nvPr/>
        </p:nvSpPr>
        <p:spPr bwMode="auto">
          <a:xfrm>
            <a:off x="4251325" y="5103813"/>
            <a:ext cx="1547813"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 , Z, h, H</a:t>
            </a:r>
            <a:endParaRPr lang="en-US" sz="2800"/>
          </a:p>
        </p:txBody>
      </p:sp>
      <p:sp>
        <p:nvSpPr>
          <p:cNvPr id="180233" name="Text Box 9"/>
          <p:cNvSpPr txBox="1">
            <a:spLocks noChangeArrowheads="1"/>
          </p:cNvSpPr>
          <p:nvPr/>
        </p:nvSpPr>
        <p:spPr bwMode="auto">
          <a:xfrm>
            <a:off x="4479925" y="4876800"/>
            <a:ext cx="19208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t> ~  ~  ~</a:t>
            </a:r>
          </a:p>
        </p:txBody>
      </p:sp>
      <p:sp>
        <p:nvSpPr>
          <p:cNvPr id="180234" name="Text Box 10"/>
          <p:cNvSpPr txBox="1">
            <a:spLocks noChangeArrowheads="1"/>
          </p:cNvSpPr>
          <p:nvPr/>
        </p:nvSpPr>
        <p:spPr bwMode="auto">
          <a:xfrm>
            <a:off x="4210050" y="49530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a:t>
            </a:r>
          </a:p>
        </p:txBody>
      </p:sp>
      <p:sp>
        <p:nvSpPr>
          <p:cNvPr id="180235" name="Text Box 11"/>
          <p:cNvSpPr txBox="1">
            <a:spLocks noChangeArrowheads="1"/>
          </p:cNvSpPr>
          <p:nvPr/>
        </p:nvSpPr>
        <p:spPr bwMode="auto">
          <a:xfrm>
            <a:off x="4219575" y="5064125"/>
            <a:ext cx="330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a:t>
            </a:r>
          </a:p>
        </p:txBody>
      </p:sp>
      <p:sp>
        <p:nvSpPr>
          <p:cNvPr id="180236" name="Line 12"/>
          <p:cNvSpPr>
            <a:spLocks noChangeShapeType="1"/>
          </p:cNvSpPr>
          <p:nvPr/>
        </p:nvSpPr>
        <p:spPr bwMode="auto">
          <a:xfrm flipH="1">
            <a:off x="5791200" y="5334000"/>
            <a:ext cx="762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0237" name="Text Box 13"/>
          <p:cNvSpPr txBox="1">
            <a:spLocks noChangeArrowheads="1"/>
          </p:cNvSpPr>
          <p:nvPr/>
        </p:nvSpPr>
        <p:spPr bwMode="auto">
          <a:xfrm>
            <a:off x="6537325" y="5105400"/>
            <a:ext cx="1979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4 Neutralinos</a:t>
            </a:r>
          </a:p>
        </p:txBody>
      </p:sp>
      <p:sp>
        <p:nvSpPr>
          <p:cNvPr id="180238" name="Text Box 14"/>
          <p:cNvSpPr txBox="1">
            <a:spLocks noChangeArrowheads="1"/>
          </p:cNvSpPr>
          <p:nvPr/>
        </p:nvSpPr>
        <p:spPr bwMode="auto">
          <a:xfrm>
            <a:off x="4327525" y="5792788"/>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ym typeface="Symbol" charset="0"/>
              </a:rPr>
              <a:t></a:t>
            </a:r>
            <a:endParaRPr lang="en-US"/>
          </a:p>
        </p:txBody>
      </p:sp>
      <p:sp>
        <p:nvSpPr>
          <p:cNvPr id="180239" name="Text Box 15"/>
          <p:cNvSpPr txBox="1">
            <a:spLocks noChangeArrowheads="1"/>
          </p:cNvSpPr>
          <p:nvPr/>
        </p:nvSpPr>
        <p:spPr bwMode="auto">
          <a:xfrm>
            <a:off x="4327525" y="56388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a:t>
            </a:r>
          </a:p>
        </p:txBody>
      </p:sp>
      <p:sp>
        <p:nvSpPr>
          <p:cNvPr id="180240" name="Line 16"/>
          <p:cNvSpPr>
            <a:spLocks noChangeShapeType="1"/>
          </p:cNvSpPr>
          <p:nvPr/>
        </p:nvSpPr>
        <p:spPr bwMode="auto">
          <a:xfrm flipH="1">
            <a:off x="4724400" y="5943600"/>
            <a:ext cx="1524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0241" name="Text Box 17"/>
          <p:cNvSpPr txBox="1">
            <a:spLocks noChangeArrowheads="1"/>
          </p:cNvSpPr>
          <p:nvPr/>
        </p:nvSpPr>
        <p:spPr bwMode="auto">
          <a:xfrm>
            <a:off x="6248400" y="5715000"/>
            <a:ext cx="189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3 Sneutrinos</a:t>
            </a:r>
          </a:p>
        </p:txBody>
      </p:sp>
    </p:spTree>
    <p:extLst>
      <p:ext uri="{BB962C8B-B14F-4D97-AF65-F5344CB8AC3E}">
        <p14:creationId xmlns:p14="http://schemas.microsoft.com/office/powerpoint/2010/main" val="1632869772"/>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52400" y="288925"/>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Supersymmetric Dark Matter</a:t>
            </a:r>
            <a:endParaRPr lang="en-US" b="1">
              <a:solidFill>
                <a:schemeClr val="folHlink"/>
              </a:solidFill>
            </a:endParaRPr>
          </a:p>
        </p:txBody>
      </p:sp>
      <p:sp>
        <p:nvSpPr>
          <p:cNvPr id="182275" name="Text Box 3"/>
          <p:cNvSpPr txBox="1">
            <a:spLocks noChangeArrowheads="1"/>
          </p:cNvSpPr>
          <p:nvPr/>
        </p:nvSpPr>
        <p:spPr bwMode="auto">
          <a:xfrm>
            <a:off x="76200" y="1143000"/>
            <a:ext cx="4495800" cy="487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R-parity must be introduced in supersymmetry to prevent rapid proton decay</a:t>
            </a:r>
          </a:p>
          <a:p>
            <a:pPr eaLnBrk="1" hangingPunct="1">
              <a:spcBef>
                <a:spcPct val="50000"/>
              </a:spcBef>
              <a:buFontTx/>
              <a:buChar char="•"/>
            </a:pPr>
            <a:r>
              <a:rPr lang="en-US">
                <a:solidFill>
                  <a:schemeClr val="bg1"/>
                </a:solidFill>
                <a:cs typeface="Times New Roman" charset="0"/>
              </a:rPr>
              <a:t>Another consequence of       R-parity is that superpartners can only be created and destroyed in pairs, making the lightest supersymmetric particle (LSP) stable</a:t>
            </a:r>
          </a:p>
          <a:p>
            <a:pPr eaLnBrk="1" hangingPunct="1">
              <a:spcBef>
                <a:spcPct val="50000"/>
              </a:spcBef>
              <a:buFontTx/>
              <a:buChar char="•"/>
            </a:pPr>
            <a:r>
              <a:rPr lang="en-US">
                <a:solidFill>
                  <a:schemeClr val="bg1"/>
                </a:solidFill>
                <a:cs typeface="Times New Roman" charset="0"/>
              </a:rPr>
              <a:t>Possible WIMP candidates from supersymmetry include:</a:t>
            </a:r>
            <a:endParaRPr lang="en-US">
              <a:solidFill>
                <a:schemeClr val="bg1"/>
              </a:solidFill>
              <a:ea typeface="Times New Roman" charset="0"/>
              <a:cs typeface="Times New Roman" charset="0"/>
            </a:endParaRPr>
          </a:p>
          <a:p>
            <a:pPr>
              <a:lnSpc>
                <a:spcPct val="90000"/>
              </a:lnSpc>
              <a:spcBef>
                <a:spcPct val="20000"/>
              </a:spcBef>
              <a:buSzPct val="80000"/>
              <a:buFont typeface="Times" charset="0"/>
              <a:buNone/>
            </a:pPr>
            <a:endParaRPr lang="en-US">
              <a:solidFill>
                <a:schemeClr val="bg1"/>
              </a:solidFill>
              <a:ea typeface="Times New Roman" charset="0"/>
              <a:cs typeface="Times New Roman" charset="0"/>
            </a:endParaRPr>
          </a:p>
        </p:txBody>
      </p:sp>
      <p:pic>
        <p:nvPicPr>
          <p:cNvPr id="182276" name="Picture 4" descr="supersym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1143000"/>
            <a:ext cx="3916362" cy="33924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2277" name="Text Box 5"/>
          <p:cNvSpPr txBox="1">
            <a:spLocks noChangeArrowheads="1"/>
          </p:cNvSpPr>
          <p:nvPr/>
        </p:nvSpPr>
        <p:spPr bwMode="auto">
          <a:xfrm>
            <a:off x="4251325" y="5103813"/>
            <a:ext cx="1547813"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 , Z, h, H</a:t>
            </a:r>
            <a:endParaRPr lang="en-US" sz="2800"/>
          </a:p>
        </p:txBody>
      </p:sp>
      <p:sp>
        <p:nvSpPr>
          <p:cNvPr id="182278" name="Text Box 6"/>
          <p:cNvSpPr txBox="1">
            <a:spLocks noChangeArrowheads="1"/>
          </p:cNvSpPr>
          <p:nvPr/>
        </p:nvSpPr>
        <p:spPr bwMode="auto">
          <a:xfrm>
            <a:off x="4479925" y="4876800"/>
            <a:ext cx="19208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t> ~  ~  ~</a:t>
            </a:r>
          </a:p>
        </p:txBody>
      </p:sp>
      <p:sp>
        <p:nvSpPr>
          <p:cNvPr id="182279" name="Text Box 7"/>
          <p:cNvSpPr txBox="1">
            <a:spLocks noChangeArrowheads="1"/>
          </p:cNvSpPr>
          <p:nvPr/>
        </p:nvSpPr>
        <p:spPr bwMode="auto">
          <a:xfrm>
            <a:off x="4210050" y="49530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a:t>
            </a:r>
          </a:p>
        </p:txBody>
      </p:sp>
      <p:sp>
        <p:nvSpPr>
          <p:cNvPr id="182280" name="Text Box 8"/>
          <p:cNvSpPr txBox="1">
            <a:spLocks noChangeArrowheads="1"/>
          </p:cNvSpPr>
          <p:nvPr/>
        </p:nvSpPr>
        <p:spPr bwMode="auto">
          <a:xfrm>
            <a:off x="4219575" y="5064125"/>
            <a:ext cx="330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a:t>
            </a:r>
          </a:p>
        </p:txBody>
      </p:sp>
      <p:sp>
        <p:nvSpPr>
          <p:cNvPr id="182281" name="Line 9"/>
          <p:cNvSpPr>
            <a:spLocks noChangeShapeType="1"/>
          </p:cNvSpPr>
          <p:nvPr/>
        </p:nvSpPr>
        <p:spPr bwMode="auto">
          <a:xfrm flipH="1">
            <a:off x="5791200" y="5334000"/>
            <a:ext cx="762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282" name="Text Box 10"/>
          <p:cNvSpPr txBox="1">
            <a:spLocks noChangeArrowheads="1"/>
          </p:cNvSpPr>
          <p:nvPr/>
        </p:nvSpPr>
        <p:spPr bwMode="auto">
          <a:xfrm>
            <a:off x="6537325" y="5105400"/>
            <a:ext cx="1979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4 Neutralinos</a:t>
            </a:r>
          </a:p>
        </p:txBody>
      </p:sp>
      <p:sp>
        <p:nvSpPr>
          <p:cNvPr id="182283" name="Text Box 11"/>
          <p:cNvSpPr txBox="1">
            <a:spLocks noChangeArrowheads="1"/>
          </p:cNvSpPr>
          <p:nvPr/>
        </p:nvSpPr>
        <p:spPr bwMode="auto">
          <a:xfrm>
            <a:off x="4327525" y="5792788"/>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ym typeface="Symbol" charset="0"/>
              </a:rPr>
              <a:t></a:t>
            </a:r>
            <a:endParaRPr lang="en-US"/>
          </a:p>
        </p:txBody>
      </p:sp>
      <p:sp>
        <p:nvSpPr>
          <p:cNvPr id="182284" name="Text Box 12"/>
          <p:cNvSpPr txBox="1">
            <a:spLocks noChangeArrowheads="1"/>
          </p:cNvSpPr>
          <p:nvPr/>
        </p:nvSpPr>
        <p:spPr bwMode="auto">
          <a:xfrm>
            <a:off x="4327525" y="56388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a:t>
            </a:r>
          </a:p>
        </p:txBody>
      </p:sp>
      <p:sp>
        <p:nvSpPr>
          <p:cNvPr id="182285" name="Line 13"/>
          <p:cNvSpPr>
            <a:spLocks noChangeShapeType="1"/>
          </p:cNvSpPr>
          <p:nvPr/>
        </p:nvSpPr>
        <p:spPr bwMode="auto">
          <a:xfrm flipH="1">
            <a:off x="4724400" y="5943600"/>
            <a:ext cx="1524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286" name="Text Box 14"/>
          <p:cNvSpPr txBox="1">
            <a:spLocks noChangeArrowheads="1"/>
          </p:cNvSpPr>
          <p:nvPr/>
        </p:nvSpPr>
        <p:spPr bwMode="auto">
          <a:xfrm>
            <a:off x="6248400" y="5715000"/>
            <a:ext cx="189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3 Sneutrinos</a:t>
            </a:r>
          </a:p>
        </p:txBody>
      </p:sp>
      <p:sp>
        <p:nvSpPr>
          <p:cNvPr id="182287" name="Line 15"/>
          <p:cNvSpPr>
            <a:spLocks noChangeShapeType="1"/>
          </p:cNvSpPr>
          <p:nvPr/>
        </p:nvSpPr>
        <p:spPr bwMode="auto">
          <a:xfrm>
            <a:off x="6705600" y="5562600"/>
            <a:ext cx="1066800" cy="7620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2288" name="Line 16"/>
          <p:cNvSpPr>
            <a:spLocks noChangeShapeType="1"/>
          </p:cNvSpPr>
          <p:nvPr/>
        </p:nvSpPr>
        <p:spPr bwMode="auto">
          <a:xfrm flipV="1">
            <a:off x="6781800" y="5562600"/>
            <a:ext cx="914400" cy="7620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2289" name="Text Box 17"/>
          <p:cNvSpPr txBox="1">
            <a:spLocks noChangeArrowheads="1"/>
          </p:cNvSpPr>
          <p:nvPr/>
        </p:nvSpPr>
        <p:spPr bwMode="auto">
          <a:xfrm>
            <a:off x="5105400" y="6296025"/>
            <a:ext cx="3995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chemeClr val="hlink"/>
                </a:solidFill>
              </a:rPr>
              <a:t>Excluded by direct detection</a:t>
            </a:r>
            <a:endParaRPr lang="en-US"/>
          </a:p>
        </p:txBody>
      </p:sp>
    </p:spTree>
    <p:extLst>
      <p:ext uri="{BB962C8B-B14F-4D97-AF65-F5344CB8AC3E}">
        <p14:creationId xmlns:p14="http://schemas.microsoft.com/office/powerpoint/2010/main" val="39453797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Over the past dozen years,  constraints from direct detection experiments have improved with a Moore’s-law like behavior                   (a factor of 2 every 15 months)</a:t>
            </a:r>
          </a:p>
          <a:p>
            <a:r>
              <a:rPr lang="en-US" sz="2000" dirty="0" smtClean="0">
                <a:solidFill>
                  <a:schemeClr val="tx2"/>
                </a:solidFill>
              </a:rPr>
              <a:t>Some important benchmarks exist along this line:</a:t>
            </a:r>
          </a:p>
          <a:p>
            <a:pPr lvl="1"/>
            <a:r>
              <a:rPr lang="en-US" sz="1800" dirty="0">
                <a:solidFill>
                  <a:schemeClr val="tx2"/>
                </a:solidFill>
              </a:rPr>
              <a:t>M</a:t>
            </a:r>
            <a:r>
              <a:rPr lang="en-US" sz="1800" dirty="0" smtClean="0">
                <a:solidFill>
                  <a:schemeClr val="tx2"/>
                </a:solidFill>
              </a:rPr>
              <a:t>id-late 90s: </a:t>
            </a:r>
            <a:r>
              <a:rPr lang="en-US" sz="1600" dirty="0" smtClean="0">
                <a:solidFill>
                  <a:schemeClr val="tx2"/>
                </a:solidFill>
              </a:rPr>
              <a:t>Experiments (Heidelberg-Moscow, etc.) excluded the cross sections predicted for a WIMP which scatters and annihilates through Z-exchange</a:t>
            </a:r>
          </a:p>
          <a:p>
            <a:pPr lvl="1"/>
            <a:r>
              <a:rPr lang="en-US" sz="1800" dirty="0" smtClean="0">
                <a:solidFill>
                  <a:schemeClr val="tx2"/>
                </a:solidFill>
              </a:rPr>
              <a:t>Now!</a:t>
            </a:r>
            <a:r>
              <a:rPr lang="en-US" sz="1600" dirty="0" smtClean="0">
                <a:solidFill>
                  <a:schemeClr val="tx2"/>
                </a:solidFill>
              </a:rPr>
              <a:t>: Current experiments are beginning   to test WIMPs which interact through Higgs exchange (including many SUSY models)</a:t>
            </a:r>
            <a:r>
              <a:rPr lang="en-US" sz="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12" name="Picture 11" descr="lim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035" y="1552366"/>
            <a:ext cx="3949700" cy="32162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5" name="Donut 4"/>
          <p:cNvSpPr/>
          <p:nvPr/>
        </p:nvSpPr>
        <p:spPr>
          <a:xfrm rot="1667870">
            <a:off x="4883369" y="1516440"/>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4686465" y="827321"/>
            <a:ext cx="4858168" cy="646331"/>
          </a:xfrm>
          <a:prstGeom prst="rect">
            <a:avLst/>
          </a:prstGeom>
          <a:noFill/>
        </p:spPr>
        <p:txBody>
          <a:bodyPr wrap="square" rtlCol="0">
            <a:spAutoFit/>
          </a:bodyPr>
          <a:lstStyle/>
          <a:p>
            <a:r>
              <a:rPr lang="en-US" dirty="0" smtClean="0"/>
              <a:t>Z-mediated scattering 				  	         			</a:t>
            </a:r>
            <a:r>
              <a:rPr lang="en-US" sz="1700" dirty="0" smtClean="0"/>
              <a:t>(</a:t>
            </a:r>
            <a:r>
              <a:rPr lang="en-US" sz="1700" dirty="0" err="1" smtClean="0"/>
              <a:t>sneutrinos</a:t>
            </a:r>
            <a:r>
              <a:rPr lang="en-US" sz="1700" dirty="0" smtClean="0"/>
              <a:t>, heavy neutrinos)</a:t>
            </a:r>
            <a:endParaRPr lang="en-US" sz="1700" dirty="0"/>
          </a:p>
        </p:txBody>
      </p:sp>
      <p:cxnSp>
        <p:nvCxnSpPr>
          <p:cNvPr id="14" name="Straight Arrow Connector 13"/>
          <p:cNvCxnSpPr/>
          <p:nvPr/>
        </p:nvCxnSpPr>
        <p:spPr>
          <a:xfrm flipH="1">
            <a:off x="5572548" y="1191547"/>
            <a:ext cx="452893" cy="64977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Donut 14"/>
          <p:cNvSpPr/>
          <p:nvPr/>
        </p:nvSpPr>
        <p:spPr>
          <a:xfrm rot="1667870">
            <a:off x="7726862" y="3100200"/>
            <a:ext cx="1299605" cy="689122"/>
          </a:xfrm>
          <a:prstGeom prst="donut">
            <a:avLst>
              <a:gd name="adj" fmla="val 9284"/>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7196270" y="3549622"/>
            <a:ext cx="1138906" cy="157243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35084" y="5092361"/>
            <a:ext cx="4858168" cy="646331"/>
          </a:xfrm>
          <a:prstGeom prst="rect">
            <a:avLst/>
          </a:prstGeom>
          <a:noFill/>
        </p:spPr>
        <p:txBody>
          <a:bodyPr wrap="square" rtlCol="0">
            <a:spAutoFit/>
          </a:bodyPr>
          <a:lstStyle/>
          <a:p>
            <a:r>
              <a:rPr lang="en-US" dirty="0" smtClean="0"/>
              <a:t>Higgs-mediated scattering                            </a:t>
            </a:r>
            <a:r>
              <a:rPr lang="en-US" sz="1700" dirty="0" smtClean="0"/>
              <a:t>(A-funnel, focus point </a:t>
            </a:r>
            <a:r>
              <a:rPr lang="en-US" sz="1700" dirty="0" err="1"/>
              <a:t>n</a:t>
            </a:r>
            <a:r>
              <a:rPr lang="en-US" sz="1700" dirty="0" err="1" smtClean="0"/>
              <a:t>eutralinos</a:t>
            </a:r>
            <a:r>
              <a:rPr lang="en-US" sz="1700" dirty="0" smtClean="0"/>
              <a:t>)</a:t>
            </a:r>
            <a:endParaRPr lang="en-US" sz="1700" dirty="0"/>
          </a:p>
        </p:txBody>
      </p:sp>
      <p:cxnSp>
        <p:nvCxnSpPr>
          <p:cNvPr id="6" name="Straight Connector 5"/>
          <p:cNvCxnSpPr/>
          <p:nvPr/>
        </p:nvCxnSpPr>
        <p:spPr>
          <a:xfrm>
            <a:off x="5167925" y="6039283"/>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167925" y="6492580"/>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1" idx="5"/>
          </p:cNvCxnSpPr>
          <p:nvPr/>
        </p:nvCxnSpPr>
        <p:spPr>
          <a:xfrm>
            <a:off x="5795488" y="6498395"/>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5824795" y="6058821"/>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1" name="Donut 10"/>
          <p:cNvSpPr/>
          <p:nvPr/>
        </p:nvSpPr>
        <p:spPr>
          <a:xfrm>
            <a:off x="5421924" y="6156514"/>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4737670" y="5814596"/>
            <a:ext cx="503764" cy="338554"/>
          </a:xfrm>
          <a:prstGeom prst="rect">
            <a:avLst/>
          </a:prstGeom>
          <a:noFill/>
        </p:spPr>
        <p:txBody>
          <a:bodyPr wrap="none" rtlCol="0">
            <a:spAutoFit/>
          </a:bodyPr>
          <a:lstStyle/>
          <a:p>
            <a:r>
              <a:rPr lang="en-US" sz="1600" dirty="0" smtClean="0"/>
              <a:t>DM</a:t>
            </a:r>
            <a:endParaRPr lang="en-US" sz="1600" dirty="0"/>
          </a:p>
        </p:txBody>
      </p:sp>
      <p:sp>
        <p:nvSpPr>
          <p:cNvPr id="28" name="TextBox 27"/>
          <p:cNvSpPr txBox="1"/>
          <p:nvPr/>
        </p:nvSpPr>
        <p:spPr>
          <a:xfrm>
            <a:off x="4743535" y="6514060"/>
            <a:ext cx="503764" cy="338554"/>
          </a:xfrm>
          <a:prstGeom prst="rect">
            <a:avLst/>
          </a:prstGeom>
          <a:noFill/>
        </p:spPr>
        <p:txBody>
          <a:bodyPr wrap="none" rtlCol="0">
            <a:spAutoFit/>
          </a:bodyPr>
          <a:lstStyle/>
          <a:p>
            <a:r>
              <a:rPr lang="en-US" sz="1600" dirty="0" smtClean="0"/>
              <a:t>DM</a:t>
            </a:r>
            <a:endParaRPr lang="en-US" sz="1600" dirty="0"/>
          </a:p>
        </p:txBody>
      </p:sp>
      <p:sp>
        <p:nvSpPr>
          <p:cNvPr id="29" name="TextBox 28"/>
          <p:cNvSpPr txBox="1"/>
          <p:nvPr/>
        </p:nvSpPr>
        <p:spPr>
          <a:xfrm>
            <a:off x="6025658" y="5824365"/>
            <a:ext cx="492443" cy="338554"/>
          </a:xfrm>
          <a:prstGeom prst="rect">
            <a:avLst/>
          </a:prstGeom>
          <a:noFill/>
        </p:spPr>
        <p:txBody>
          <a:bodyPr wrap="none" rtlCol="0">
            <a:spAutoFit/>
          </a:bodyPr>
          <a:lstStyle/>
          <a:p>
            <a:r>
              <a:rPr lang="en-US" sz="1600" dirty="0" smtClean="0"/>
              <a:t>SM</a:t>
            </a:r>
            <a:endParaRPr lang="en-US" sz="1600" dirty="0"/>
          </a:p>
        </p:txBody>
      </p:sp>
      <p:sp>
        <p:nvSpPr>
          <p:cNvPr id="30" name="TextBox 29"/>
          <p:cNvSpPr txBox="1"/>
          <p:nvPr/>
        </p:nvSpPr>
        <p:spPr>
          <a:xfrm>
            <a:off x="6011985" y="6533598"/>
            <a:ext cx="492443" cy="338554"/>
          </a:xfrm>
          <a:prstGeom prst="rect">
            <a:avLst/>
          </a:prstGeom>
          <a:noFill/>
        </p:spPr>
        <p:txBody>
          <a:bodyPr wrap="none" rtlCol="0">
            <a:spAutoFit/>
          </a:bodyPr>
          <a:lstStyle/>
          <a:p>
            <a:r>
              <a:rPr lang="en-US" sz="1600" dirty="0" smtClean="0"/>
              <a:t>SM</a:t>
            </a:r>
            <a:endParaRPr lang="en-US" sz="1600" dirty="0"/>
          </a:p>
        </p:txBody>
      </p:sp>
      <p:cxnSp>
        <p:nvCxnSpPr>
          <p:cNvPr id="31" name="Straight Connector 30"/>
          <p:cNvCxnSpPr/>
          <p:nvPr/>
        </p:nvCxnSpPr>
        <p:spPr>
          <a:xfrm>
            <a:off x="7537888" y="6045148"/>
            <a:ext cx="312612" cy="175846"/>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537888" y="6498445"/>
            <a:ext cx="293076" cy="2129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35" idx="5"/>
          </p:cNvCxnSpPr>
          <p:nvPr/>
        </p:nvCxnSpPr>
        <p:spPr>
          <a:xfrm>
            <a:off x="8165451" y="6504260"/>
            <a:ext cx="288784" cy="20714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8194758" y="6064686"/>
            <a:ext cx="259477" cy="1758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 name="Donut 34"/>
          <p:cNvSpPr/>
          <p:nvPr/>
        </p:nvSpPr>
        <p:spPr>
          <a:xfrm>
            <a:off x="7791887" y="6162379"/>
            <a:ext cx="437658" cy="400539"/>
          </a:xfrm>
          <a:prstGeom prst="donut">
            <a:avLst>
              <a:gd name="adj" fmla="val 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a:off x="7107633" y="5820461"/>
            <a:ext cx="503764" cy="338554"/>
          </a:xfrm>
          <a:prstGeom prst="rect">
            <a:avLst/>
          </a:prstGeom>
          <a:noFill/>
        </p:spPr>
        <p:txBody>
          <a:bodyPr wrap="none" rtlCol="0">
            <a:spAutoFit/>
          </a:bodyPr>
          <a:lstStyle/>
          <a:p>
            <a:r>
              <a:rPr lang="en-US" sz="1600" dirty="0" smtClean="0"/>
              <a:t>DM</a:t>
            </a:r>
            <a:endParaRPr lang="en-US" sz="1600" dirty="0"/>
          </a:p>
        </p:txBody>
      </p:sp>
      <p:sp>
        <p:nvSpPr>
          <p:cNvPr id="37" name="TextBox 36"/>
          <p:cNvSpPr txBox="1"/>
          <p:nvPr/>
        </p:nvSpPr>
        <p:spPr>
          <a:xfrm>
            <a:off x="7113498" y="6519925"/>
            <a:ext cx="492443" cy="338554"/>
          </a:xfrm>
          <a:prstGeom prst="rect">
            <a:avLst/>
          </a:prstGeom>
          <a:noFill/>
        </p:spPr>
        <p:txBody>
          <a:bodyPr wrap="none" rtlCol="0">
            <a:spAutoFit/>
          </a:bodyPr>
          <a:lstStyle/>
          <a:p>
            <a:r>
              <a:rPr lang="en-US" sz="1600" dirty="0" smtClean="0"/>
              <a:t>SM</a:t>
            </a:r>
            <a:endParaRPr lang="en-US" sz="1600" dirty="0"/>
          </a:p>
        </p:txBody>
      </p:sp>
      <p:sp>
        <p:nvSpPr>
          <p:cNvPr id="38" name="TextBox 37"/>
          <p:cNvSpPr txBox="1"/>
          <p:nvPr/>
        </p:nvSpPr>
        <p:spPr>
          <a:xfrm>
            <a:off x="8395621" y="5830230"/>
            <a:ext cx="503764" cy="338554"/>
          </a:xfrm>
          <a:prstGeom prst="rect">
            <a:avLst/>
          </a:prstGeom>
          <a:noFill/>
        </p:spPr>
        <p:txBody>
          <a:bodyPr wrap="none" rtlCol="0">
            <a:spAutoFit/>
          </a:bodyPr>
          <a:lstStyle/>
          <a:p>
            <a:r>
              <a:rPr lang="en-US" sz="1600" dirty="0" smtClean="0"/>
              <a:t>DM</a:t>
            </a:r>
            <a:endParaRPr lang="en-US" sz="1600" dirty="0"/>
          </a:p>
        </p:txBody>
      </p:sp>
      <p:sp>
        <p:nvSpPr>
          <p:cNvPr id="39" name="TextBox 38"/>
          <p:cNvSpPr txBox="1"/>
          <p:nvPr/>
        </p:nvSpPr>
        <p:spPr>
          <a:xfrm>
            <a:off x="8381948" y="6539463"/>
            <a:ext cx="492443" cy="338554"/>
          </a:xfrm>
          <a:prstGeom prst="rect">
            <a:avLst/>
          </a:prstGeom>
          <a:noFill/>
        </p:spPr>
        <p:txBody>
          <a:bodyPr wrap="none" rtlCol="0">
            <a:spAutoFit/>
          </a:bodyPr>
          <a:lstStyle/>
          <a:p>
            <a:r>
              <a:rPr lang="en-US" sz="1600" dirty="0" smtClean="0"/>
              <a:t>SM</a:t>
            </a:r>
            <a:endParaRPr lang="en-US" sz="1600" dirty="0"/>
          </a:p>
        </p:txBody>
      </p:sp>
      <p:cxnSp>
        <p:nvCxnSpPr>
          <p:cNvPr id="41" name="Straight Arrow Connector 40"/>
          <p:cNvCxnSpPr/>
          <p:nvPr/>
        </p:nvCxnSpPr>
        <p:spPr>
          <a:xfrm>
            <a:off x="6518101" y="6312823"/>
            <a:ext cx="678169" cy="9769"/>
          </a:xfrm>
          <a:prstGeom prst="straightConnector1">
            <a:avLst/>
          </a:prstGeom>
          <a:ln w="38100" cmpd="sng">
            <a:headEnd type="arrow"/>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524642"/>
      </p:ext>
    </p:ext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Text Box 4"/>
          <p:cNvSpPr txBox="1">
            <a:spLocks noChangeArrowheads="1"/>
          </p:cNvSpPr>
          <p:nvPr/>
        </p:nvSpPr>
        <p:spPr bwMode="auto">
          <a:xfrm>
            <a:off x="228600" y="2286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Tevatron</a:t>
            </a:r>
            <a:endParaRPr lang="en-US" b="1">
              <a:solidFill>
                <a:schemeClr val="folHlink"/>
              </a:solidFill>
            </a:endParaRPr>
          </a:p>
        </p:txBody>
      </p:sp>
      <p:sp>
        <p:nvSpPr>
          <p:cNvPr id="169989" name="Text Box 5"/>
          <p:cNvSpPr txBox="1">
            <a:spLocks noChangeArrowheads="1"/>
          </p:cNvSpPr>
          <p:nvPr/>
        </p:nvSpPr>
        <p:spPr bwMode="auto">
          <a:xfrm>
            <a:off x="76200" y="1066800"/>
            <a:ext cx="5334000" cy="502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Most promising channel is through neutralino-chargino production</a:t>
            </a:r>
          </a:p>
          <a:p>
            <a:pPr eaLnBrk="1" hangingPunct="1">
              <a:spcBef>
                <a:spcPct val="50000"/>
              </a:spcBef>
            </a:pPr>
            <a:r>
              <a:rPr lang="sv-SE">
                <a:solidFill>
                  <a:schemeClr val="bg1"/>
                </a:solidFill>
                <a:cs typeface="Times New Roman" charset="0"/>
              </a:rPr>
              <a:t>For example:</a:t>
            </a:r>
          </a:p>
          <a:p>
            <a:pPr eaLnBrk="1" hangingPunct="1">
              <a:spcBef>
                <a:spcPct val="50000"/>
              </a:spcBef>
            </a:pPr>
            <a:endParaRPr lang="sv-SE">
              <a:solidFill>
                <a:schemeClr val="bg1"/>
              </a:solidFill>
              <a:cs typeface="Times New Roman" charset="0"/>
            </a:endParaRPr>
          </a:p>
          <a:p>
            <a:pPr eaLnBrk="1" hangingPunct="1">
              <a:spcBef>
                <a:spcPct val="50000"/>
              </a:spcBef>
              <a:buFontTx/>
              <a:buChar char="•"/>
            </a:pPr>
            <a:r>
              <a:rPr lang="sv-SE">
                <a:solidFill>
                  <a:schemeClr val="bg1"/>
                </a:solidFill>
                <a:cs typeface="Times New Roman" charset="0"/>
              </a:rPr>
              <a:t>Currently sensitive to charginos as heavy as ~140 GeV</a:t>
            </a:r>
          </a:p>
          <a:p>
            <a:pPr eaLnBrk="1" hangingPunct="1">
              <a:spcBef>
                <a:spcPct val="50000"/>
              </a:spcBef>
              <a:buFontTx/>
              <a:buChar char="•"/>
            </a:pPr>
            <a:r>
              <a:rPr lang="sv-SE">
                <a:solidFill>
                  <a:schemeClr val="bg1"/>
                </a:solidFill>
                <a:cs typeface="Times New Roman" charset="0"/>
              </a:rPr>
              <a:t>Tevatron searches for light squarks and gluinos are also very interesting</a:t>
            </a:r>
          </a:p>
          <a:p>
            <a:pPr eaLnBrk="1" hangingPunct="1">
              <a:spcBef>
                <a:spcPct val="50000"/>
              </a:spcBef>
              <a:buFontTx/>
              <a:buChar char="•"/>
            </a:pPr>
            <a:r>
              <a:rPr lang="sv-SE">
                <a:solidFill>
                  <a:schemeClr val="bg1"/>
                </a:solidFill>
                <a:cs typeface="Times New Roman" charset="0"/>
              </a:rPr>
              <a:t>For the case of light m</a:t>
            </a:r>
            <a:r>
              <a:rPr lang="sv-SE" baseline="-25000">
                <a:solidFill>
                  <a:schemeClr val="bg1"/>
                </a:solidFill>
                <a:cs typeface="Times New Roman" charset="0"/>
              </a:rPr>
              <a:t>A</a:t>
            </a:r>
            <a:r>
              <a:rPr lang="sv-SE">
                <a:solidFill>
                  <a:schemeClr val="bg1"/>
                </a:solidFill>
                <a:cs typeface="Times New Roman" charset="0"/>
              </a:rPr>
              <a:t> and large  tan</a:t>
            </a:r>
            <a:r>
              <a:rPr lang="sv-SE">
                <a:solidFill>
                  <a:schemeClr val="bg1"/>
                </a:solidFill>
                <a:cs typeface="Times New Roman" charset="0"/>
                <a:sym typeface="Symbol" charset="0"/>
              </a:rPr>
              <a:t></a:t>
            </a:r>
            <a:r>
              <a:rPr lang="sv-SE">
                <a:solidFill>
                  <a:schemeClr val="bg1"/>
                </a:solidFill>
                <a:cs typeface="Times New Roman" charset="0"/>
              </a:rPr>
              <a:t>, heavy MSSM higgs bosons (A/H) may be observable</a:t>
            </a:r>
          </a:p>
        </p:txBody>
      </p:sp>
      <p:pic>
        <p:nvPicPr>
          <p:cNvPr id="169992" name="Picture 8" descr="tevatronpic"/>
          <p:cNvPicPr>
            <a:picLocks noChangeAspect="1" noChangeArrowheads="1"/>
          </p:cNvPicPr>
          <p:nvPr/>
        </p:nvPicPr>
        <p:blipFill>
          <a:blip r:embed="rId4">
            <a:extLst>
              <a:ext uri="{28A0092B-C50C-407E-A947-70E740481C1C}">
                <a14:useLocalDpi xmlns:a14="http://schemas.microsoft.com/office/drawing/2010/main" val="0"/>
              </a:ext>
            </a:extLst>
          </a:blip>
          <a:srcRect t="28862" r="3922"/>
          <a:stretch>
            <a:fillRect/>
          </a:stretch>
        </p:blipFill>
        <p:spPr bwMode="auto">
          <a:xfrm>
            <a:off x="5257800" y="3354388"/>
            <a:ext cx="3733800" cy="33512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9993" name="Picture 9" descr="equation"/>
          <p:cNvPicPr>
            <a:picLocks noChangeAspect="1" noChangeArrowheads="1"/>
          </p:cNvPicPr>
          <p:nvPr/>
        </p:nvPicPr>
        <p:blipFill>
          <a:blip r:embed="rId5">
            <a:lum bright="-74000" contrast="84000"/>
            <a:extLst>
              <a:ext uri="{28A0092B-C50C-407E-A947-70E740481C1C}">
                <a14:useLocalDpi xmlns:a14="http://schemas.microsoft.com/office/drawing/2010/main" val="0"/>
              </a:ext>
            </a:extLst>
          </a:blip>
          <a:srcRect/>
          <a:stretch>
            <a:fillRect/>
          </a:stretch>
        </p:blipFill>
        <p:spPr bwMode="auto">
          <a:xfrm>
            <a:off x="309563" y="2479675"/>
            <a:ext cx="5786437" cy="4921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grpSp>
        <p:nvGrpSpPr>
          <p:cNvPr id="170028" name="Group 44"/>
          <p:cNvGrpSpPr>
            <a:grpSpLocks/>
          </p:cNvGrpSpPr>
          <p:nvPr/>
        </p:nvGrpSpPr>
        <p:grpSpPr bwMode="auto">
          <a:xfrm>
            <a:off x="5105400" y="914400"/>
            <a:ext cx="2122488" cy="1271588"/>
            <a:chOff x="2302" y="595"/>
            <a:chExt cx="1959" cy="1289"/>
          </a:xfrm>
        </p:grpSpPr>
        <p:sp>
          <p:nvSpPr>
            <p:cNvPr id="170029" name="Line 45"/>
            <p:cNvSpPr>
              <a:spLocks noChangeShapeType="1"/>
            </p:cNvSpPr>
            <p:nvPr/>
          </p:nvSpPr>
          <p:spPr bwMode="auto">
            <a:xfrm>
              <a:off x="2585" y="1153"/>
              <a:ext cx="5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30" name="Line 46"/>
            <p:cNvSpPr>
              <a:spLocks noChangeShapeType="1"/>
            </p:cNvSpPr>
            <p:nvPr/>
          </p:nvSpPr>
          <p:spPr bwMode="auto">
            <a:xfrm flipV="1">
              <a:off x="3126" y="852"/>
              <a:ext cx="478" cy="3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31" name="Line 47"/>
            <p:cNvSpPr>
              <a:spLocks noChangeShapeType="1"/>
            </p:cNvSpPr>
            <p:nvPr/>
          </p:nvSpPr>
          <p:spPr bwMode="auto">
            <a:xfrm>
              <a:off x="3126" y="1144"/>
              <a:ext cx="469" cy="26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32" name="Object 48"/>
            <p:cNvGraphicFramePr>
              <a:graphicFrameLocks noChangeAspect="1"/>
            </p:cNvGraphicFramePr>
            <p:nvPr/>
          </p:nvGraphicFramePr>
          <p:xfrm>
            <a:off x="2302" y="922"/>
            <a:ext cx="310" cy="408"/>
          </p:xfrm>
          <a:graphic>
            <a:graphicData uri="http://schemas.openxmlformats.org/presentationml/2006/ole">
              <mc:AlternateContent xmlns:mc="http://schemas.openxmlformats.org/markup-compatibility/2006">
                <mc:Choice xmlns:v="urn:schemas-microsoft-com:vml" Requires="v">
                  <p:oleObj spid="_x0000_s196731" name="Equation" r:id="rId6" imgW="241487" imgH="317621" progId="Equation.3">
                    <p:embed/>
                  </p:oleObj>
                </mc:Choice>
                <mc:Fallback>
                  <p:oleObj name="Equation" r:id="rId6" imgW="241487" imgH="31762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2" y="922"/>
                          <a:ext cx="310"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33" name="Object 49"/>
            <p:cNvGraphicFramePr>
              <a:graphicFrameLocks noChangeAspect="1"/>
            </p:cNvGraphicFramePr>
            <p:nvPr/>
          </p:nvGraphicFramePr>
          <p:xfrm>
            <a:off x="3676" y="595"/>
            <a:ext cx="147" cy="228"/>
          </p:xfrm>
          <a:graphic>
            <a:graphicData uri="http://schemas.openxmlformats.org/presentationml/2006/ole">
              <mc:AlternateContent xmlns:mc="http://schemas.openxmlformats.org/markup-compatibility/2006">
                <mc:Choice xmlns:v="urn:schemas-microsoft-com:vml" Requires="v">
                  <p:oleObj spid="_x0000_s196732" name="Equation" r:id="rId8" imgW="114498" imgH="177888" progId="Equation.3">
                    <p:embed/>
                  </p:oleObj>
                </mc:Choice>
                <mc:Fallback>
                  <p:oleObj name="Equation" r:id="rId8" imgW="114498" imgH="177888"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6" y="595"/>
                          <a:ext cx="147"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0034" name="Line 50"/>
            <p:cNvSpPr>
              <a:spLocks noChangeShapeType="1"/>
            </p:cNvSpPr>
            <p:nvPr/>
          </p:nvSpPr>
          <p:spPr bwMode="auto">
            <a:xfrm>
              <a:off x="3587" y="1410"/>
              <a:ext cx="487"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35" name="Line 51"/>
            <p:cNvSpPr>
              <a:spLocks noChangeShapeType="1"/>
            </p:cNvSpPr>
            <p:nvPr/>
          </p:nvSpPr>
          <p:spPr bwMode="auto">
            <a:xfrm>
              <a:off x="3587" y="1410"/>
              <a:ext cx="292" cy="27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36" name="Object 52"/>
            <p:cNvGraphicFramePr>
              <a:graphicFrameLocks noChangeAspect="1"/>
            </p:cNvGraphicFramePr>
            <p:nvPr/>
          </p:nvGraphicFramePr>
          <p:xfrm>
            <a:off x="4083" y="1245"/>
            <a:ext cx="178" cy="196"/>
          </p:xfrm>
          <a:graphic>
            <a:graphicData uri="http://schemas.openxmlformats.org/presentationml/2006/ole">
              <mc:AlternateContent xmlns:mc="http://schemas.openxmlformats.org/markup-compatibility/2006">
                <mc:Choice xmlns:v="urn:schemas-microsoft-com:vml" Requires="v">
                  <p:oleObj spid="_x0000_s196733" name="Equation" r:id="rId10" imgW="127231" imgH="139915" progId="Equation.3">
                    <p:embed/>
                  </p:oleObj>
                </mc:Choice>
                <mc:Fallback>
                  <p:oleObj name="Equation" r:id="rId10" imgW="127231" imgH="139915"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3" y="1245"/>
                          <a:ext cx="178"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37" name="Object 53"/>
            <p:cNvGraphicFramePr>
              <a:graphicFrameLocks noChangeAspect="1"/>
            </p:cNvGraphicFramePr>
            <p:nvPr/>
          </p:nvGraphicFramePr>
          <p:xfrm>
            <a:off x="3215" y="1301"/>
            <a:ext cx="163" cy="359"/>
          </p:xfrm>
          <a:graphic>
            <a:graphicData uri="http://schemas.openxmlformats.org/presentationml/2006/ole">
              <mc:AlternateContent xmlns:mc="http://schemas.openxmlformats.org/markup-compatibility/2006">
                <mc:Choice xmlns:v="urn:schemas-microsoft-com:vml" Requires="v">
                  <p:oleObj spid="_x0000_s196734" name="Equation" r:id="rId12" imgW="127286" imgH="279554" progId="Equation.3">
                    <p:embed/>
                  </p:oleObj>
                </mc:Choice>
                <mc:Fallback>
                  <p:oleObj name="Equation" r:id="rId12" imgW="127286" imgH="279554"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15" y="1301"/>
                          <a:ext cx="163"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38" name="Object 54"/>
            <p:cNvGraphicFramePr>
              <a:graphicFrameLocks noChangeAspect="1"/>
            </p:cNvGraphicFramePr>
            <p:nvPr/>
          </p:nvGraphicFramePr>
          <p:xfrm>
            <a:off x="3851" y="1476"/>
            <a:ext cx="294" cy="408"/>
          </p:xfrm>
          <a:graphic>
            <a:graphicData uri="http://schemas.openxmlformats.org/presentationml/2006/ole">
              <mc:AlternateContent xmlns:mc="http://schemas.openxmlformats.org/markup-compatibility/2006">
                <mc:Choice xmlns:v="urn:schemas-microsoft-com:vml" Requires="v">
                  <p:oleObj spid="_x0000_s196735" name="Equation" r:id="rId14" imgW="228898" imgH="317759" progId="Equation.3">
                    <p:embed/>
                  </p:oleObj>
                </mc:Choice>
                <mc:Fallback>
                  <p:oleObj name="Equation" r:id="rId14" imgW="228898" imgH="31775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51" y="1476"/>
                          <a:ext cx="29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170039" name="Group 55"/>
          <p:cNvGrpSpPr>
            <a:grpSpLocks/>
          </p:cNvGrpSpPr>
          <p:nvPr/>
        </p:nvGrpSpPr>
        <p:grpSpPr bwMode="auto">
          <a:xfrm>
            <a:off x="6477000" y="1828800"/>
            <a:ext cx="1984375" cy="1414463"/>
            <a:chOff x="318" y="1181"/>
            <a:chExt cx="1942" cy="1289"/>
          </a:xfrm>
        </p:grpSpPr>
        <p:sp>
          <p:nvSpPr>
            <p:cNvPr id="170040" name="Line 56"/>
            <p:cNvSpPr>
              <a:spLocks noChangeShapeType="1"/>
            </p:cNvSpPr>
            <p:nvPr/>
          </p:nvSpPr>
          <p:spPr bwMode="auto">
            <a:xfrm>
              <a:off x="593" y="1739"/>
              <a:ext cx="55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41" name="Line 57"/>
            <p:cNvSpPr>
              <a:spLocks noChangeShapeType="1"/>
            </p:cNvSpPr>
            <p:nvPr/>
          </p:nvSpPr>
          <p:spPr bwMode="auto">
            <a:xfrm flipV="1">
              <a:off x="1134" y="1438"/>
              <a:ext cx="478" cy="3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42" name="Line 58"/>
            <p:cNvSpPr>
              <a:spLocks noChangeShapeType="1"/>
            </p:cNvSpPr>
            <p:nvPr/>
          </p:nvSpPr>
          <p:spPr bwMode="auto">
            <a:xfrm>
              <a:off x="1134" y="1730"/>
              <a:ext cx="469" cy="266"/>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43" name="Object 59"/>
            <p:cNvGraphicFramePr>
              <a:graphicFrameLocks noChangeAspect="1"/>
            </p:cNvGraphicFramePr>
            <p:nvPr/>
          </p:nvGraphicFramePr>
          <p:xfrm>
            <a:off x="318" y="1508"/>
            <a:ext cx="294" cy="408"/>
          </p:xfrm>
          <a:graphic>
            <a:graphicData uri="http://schemas.openxmlformats.org/presentationml/2006/ole">
              <mc:AlternateContent xmlns:mc="http://schemas.openxmlformats.org/markup-compatibility/2006">
                <mc:Choice xmlns:v="urn:schemas-microsoft-com:vml" Requires="v">
                  <p:oleObj spid="_x0000_s196736" name="Equation" r:id="rId16" imgW="228898" imgH="317759" progId="Equation.3">
                    <p:embed/>
                  </p:oleObj>
                </mc:Choice>
                <mc:Fallback>
                  <p:oleObj name="Equation" r:id="rId16" imgW="228898" imgH="317759"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8" y="1508"/>
                          <a:ext cx="29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44" name="Object 60"/>
            <p:cNvGraphicFramePr>
              <a:graphicFrameLocks noChangeAspect="1"/>
            </p:cNvGraphicFramePr>
            <p:nvPr/>
          </p:nvGraphicFramePr>
          <p:xfrm>
            <a:off x="1684" y="1181"/>
            <a:ext cx="147" cy="228"/>
          </p:xfrm>
          <a:graphic>
            <a:graphicData uri="http://schemas.openxmlformats.org/presentationml/2006/ole">
              <mc:AlternateContent xmlns:mc="http://schemas.openxmlformats.org/markup-compatibility/2006">
                <mc:Choice xmlns:v="urn:schemas-microsoft-com:vml" Requires="v">
                  <p:oleObj spid="_x0000_s196737" name="Equation" r:id="rId18" imgW="114498" imgH="177888" progId="Equation.3">
                    <p:embed/>
                  </p:oleObj>
                </mc:Choice>
                <mc:Fallback>
                  <p:oleObj name="Equation" r:id="rId18" imgW="114498" imgH="177888"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84" y="1181"/>
                          <a:ext cx="147"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0045" name="Line 61"/>
            <p:cNvSpPr>
              <a:spLocks noChangeShapeType="1"/>
            </p:cNvSpPr>
            <p:nvPr/>
          </p:nvSpPr>
          <p:spPr bwMode="auto">
            <a:xfrm>
              <a:off x="1595" y="1996"/>
              <a:ext cx="487"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70046" name="Line 62"/>
            <p:cNvSpPr>
              <a:spLocks noChangeShapeType="1"/>
            </p:cNvSpPr>
            <p:nvPr/>
          </p:nvSpPr>
          <p:spPr bwMode="auto">
            <a:xfrm>
              <a:off x="1595" y="1996"/>
              <a:ext cx="292" cy="275"/>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aphicFrame>
          <p:nvGraphicFramePr>
            <p:cNvPr id="170047" name="Object 63"/>
            <p:cNvGraphicFramePr>
              <a:graphicFrameLocks noChangeAspect="1"/>
            </p:cNvGraphicFramePr>
            <p:nvPr/>
          </p:nvGraphicFramePr>
          <p:xfrm>
            <a:off x="2099" y="1804"/>
            <a:ext cx="161" cy="250"/>
          </p:xfrm>
          <a:graphic>
            <a:graphicData uri="http://schemas.openxmlformats.org/presentationml/2006/ole">
              <mc:AlternateContent xmlns:mc="http://schemas.openxmlformats.org/markup-compatibility/2006">
                <mc:Choice xmlns:v="urn:schemas-microsoft-com:vml" Requires="v">
                  <p:oleObj spid="_x0000_s196738" name="Equation" r:id="rId20" imgW="114498" imgH="177888" progId="Equation.3">
                    <p:embed/>
                  </p:oleObj>
                </mc:Choice>
                <mc:Fallback>
                  <p:oleObj name="Equation" r:id="rId20" imgW="114498" imgH="177888" progId="Equation.3">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099" y="1804"/>
                          <a:ext cx="1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48" name="Object 64"/>
            <p:cNvGraphicFramePr>
              <a:graphicFrameLocks noChangeAspect="1"/>
            </p:cNvGraphicFramePr>
            <p:nvPr/>
          </p:nvGraphicFramePr>
          <p:xfrm>
            <a:off x="1231" y="1887"/>
            <a:ext cx="147" cy="359"/>
          </p:xfrm>
          <a:graphic>
            <a:graphicData uri="http://schemas.openxmlformats.org/presentationml/2006/ole">
              <mc:AlternateContent xmlns:mc="http://schemas.openxmlformats.org/markup-compatibility/2006">
                <mc:Choice xmlns:v="urn:schemas-microsoft-com:vml" Requires="v">
                  <p:oleObj spid="_x0000_s196739" name="Equation" r:id="rId22" imgW="114647" imgH="279675" progId="Equation.3">
                    <p:embed/>
                  </p:oleObj>
                </mc:Choice>
                <mc:Fallback>
                  <p:oleObj name="Equation" r:id="rId22" imgW="114647" imgH="279675" progId="Equation.3">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231" y="1887"/>
                          <a:ext cx="147" cy="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70049" name="Object 65"/>
            <p:cNvGraphicFramePr>
              <a:graphicFrameLocks noChangeAspect="1"/>
            </p:cNvGraphicFramePr>
            <p:nvPr/>
          </p:nvGraphicFramePr>
          <p:xfrm>
            <a:off x="1859" y="2062"/>
            <a:ext cx="294" cy="408"/>
          </p:xfrm>
          <a:graphic>
            <a:graphicData uri="http://schemas.openxmlformats.org/presentationml/2006/ole">
              <mc:AlternateContent xmlns:mc="http://schemas.openxmlformats.org/markup-compatibility/2006">
                <mc:Choice xmlns:v="urn:schemas-microsoft-com:vml" Requires="v">
                  <p:oleObj spid="_x0000_s196740" name="Equation" r:id="rId24" imgW="228898" imgH="317759" progId="Equation.3">
                    <p:embed/>
                  </p:oleObj>
                </mc:Choice>
                <mc:Fallback>
                  <p:oleObj name="Equation" r:id="rId24" imgW="228898" imgH="317759" progId="Equation.3">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59" y="2062"/>
                          <a:ext cx="294" cy="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Tree>
    <p:extLst>
      <p:ext uri="{BB962C8B-B14F-4D97-AF65-F5344CB8AC3E}">
        <p14:creationId xmlns:p14="http://schemas.microsoft.com/office/powerpoint/2010/main" val="2100869983"/>
      </p:ext>
    </p:extLst>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228600" y="76200"/>
            <a:ext cx="8686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at the LHC</a:t>
            </a:r>
            <a:endParaRPr lang="en-US" b="1">
              <a:solidFill>
                <a:schemeClr val="folHlink"/>
              </a:solidFill>
            </a:endParaRPr>
          </a:p>
        </p:txBody>
      </p:sp>
      <p:sp>
        <p:nvSpPr>
          <p:cNvPr id="172035" name="Text Box 3"/>
          <p:cNvSpPr txBox="1">
            <a:spLocks noChangeArrowheads="1"/>
          </p:cNvSpPr>
          <p:nvPr/>
        </p:nvSpPr>
        <p:spPr bwMode="auto">
          <a:xfrm>
            <a:off x="152400" y="838200"/>
            <a:ext cx="4800600" cy="319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Squarks and gluinos produced prolifically at the LHC</a:t>
            </a:r>
          </a:p>
          <a:p>
            <a:pPr eaLnBrk="1" hangingPunct="1">
              <a:spcBef>
                <a:spcPct val="50000"/>
              </a:spcBef>
              <a:buFontTx/>
              <a:buChar char="•"/>
            </a:pPr>
            <a:r>
              <a:rPr lang="sv-SE">
                <a:solidFill>
                  <a:schemeClr val="bg1"/>
                </a:solidFill>
                <a:cs typeface="Times New Roman" charset="0"/>
              </a:rPr>
              <a:t>Subsequent decays result in distinctive combinations of leptons, jets and missing energy</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pic>
        <p:nvPicPr>
          <p:cNvPr id="172060" name="Picture 28" descr="propaganda_lh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9788"/>
            <a:ext cx="4267200" cy="32750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72061" name="Text Box 29"/>
          <p:cNvSpPr txBox="1">
            <a:spLocks noChangeArrowheads="1"/>
          </p:cNvSpPr>
          <p:nvPr/>
        </p:nvSpPr>
        <p:spPr bwMode="auto">
          <a:xfrm>
            <a:off x="4953000" y="4129088"/>
            <a:ext cx="381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T. Plehn, Prospino 2.0</a:t>
            </a:r>
            <a:endParaRPr lang="en-US" sz="1800" b="1">
              <a:cs typeface="Times New Roman" charset="0"/>
            </a:endParaRPr>
          </a:p>
        </p:txBody>
      </p:sp>
      <p:pic>
        <p:nvPicPr>
          <p:cNvPr id="172062" name="Picture 30" descr="susylhcreach"/>
          <p:cNvPicPr>
            <a:picLocks noChangeAspect="1" noChangeArrowheads="1"/>
          </p:cNvPicPr>
          <p:nvPr/>
        </p:nvPicPr>
        <p:blipFill>
          <a:blip r:embed="rId4">
            <a:extLst>
              <a:ext uri="{28A0092B-C50C-407E-A947-70E740481C1C}">
                <a14:useLocalDpi xmlns:a14="http://schemas.microsoft.com/office/drawing/2010/main" val="0"/>
              </a:ext>
            </a:extLst>
          </a:blip>
          <a:srcRect b="9808"/>
          <a:stretch>
            <a:fillRect/>
          </a:stretch>
        </p:blipFill>
        <p:spPr bwMode="auto">
          <a:xfrm>
            <a:off x="152400" y="2971800"/>
            <a:ext cx="4087813" cy="37560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72063" name="Text Box 31"/>
          <p:cNvSpPr txBox="1">
            <a:spLocks noChangeArrowheads="1"/>
          </p:cNvSpPr>
          <p:nvPr/>
        </p:nvSpPr>
        <p:spPr bwMode="auto">
          <a:xfrm>
            <a:off x="4343400" y="4576763"/>
            <a:ext cx="4800600" cy="319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Squarks and gluinos up to 1 TeV can be discovered with 1% of the first year design luminosity</a:t>
            </a:r>
          </a:p>
          <a:p>
            <a:pPr eaLnBrk="1" hangingPunct="1">
              <a:spcBef>
                <a:spcPct val="50000"/>
              </a:spcBef>
              <a:buFontTx/>
              <a:buChar char="•"/>
            </a:pPr>
            <a:r>
              <a:rPr lang="sv-SE">
                <a:solidFill>
                  <a:schemeClr val="bg1"/>
                </a:solidFill>
                <a:cs typeface="Times New Roman" charset="0"/>
              </a:rPr>
              <a:t>Ultimately, LHC can probe squarks and gluinos up to ~3 TeV</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spTree>
    <p:extLst>
      <p:ext uri="{BB962C8B-B14F-4D97-AF65-F5344CB8AC3E}">
        <p14:creationId xmlns:p14="http://schemas.microsoft.com/office/powerpoint/2010/main" val="282934550"/>
      </p:ext>
    </p:extLst>
  </p:cSld>
  <p:clrMapOvr>
    <a:masterClrMapping/>
  </p:clrMapOvr>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2884" name="Rectangle 4"/>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2885" name="Rectangle 5"/>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2888" name="Text Box 8"/>
          <p:cNvSpPr txBox="1">
            <a:spLocks noChangeArrowheads="1"/>
          </p:cNvSpPr>
          <p:nvPr/>
        </p:nvSpPr>
        <p:spPr bwMode="auto">
          <a:xfrm>
            <a:off x="228600" y="1143000"/>
            <a:ext cx="8610600"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Neutralinos elastically scatter with nuclei in the Sun, becoming gravitationally bound</a:t>
            </a:r>
          </a:p>
          <a:p>
            <a:pPr eaLnBrk="1" hangingPunct="1">
              <a:spcBef>
                <a:spcPct val="50000"/>
              </a:spcBef>
              <a:buFontTx/>
              <a:buChar char="•"/>
            </a:pPr>
            <a:r>
              <a:rPr lang="en-US">
                <a:solidFill>
                  <a:schemeClr val="bg1"/>
                </a:solidFill>
                <a:cs typeface="Times New Roman" charset="0"/>
              </a:rPr>
              <a:t>As neutralinos accumulate in the Sun</a:t>
            </a:r>
            <a:r>
              <a:rPr lang="ja-JP" altLang="en-US">
                <a:solidFill>
                  <a:schemeClr val="bg1"/>
                </a:solidFill>
                <a:cs typeface="Times New Roman" charset="0"/>
              </a:rPr>
              <a:t>’</a:t>
            </a:r>
            <a:r>
              <a:rPr lang="en-US">
                <a:solidFill>
                  <a:schemeClr val="bg1"/>
                </a:solidFill>
                <a:cs typeface="Times New Roman" charset="0"/>
              </a:rPr>
              <a:t>s core, they annihilate at an increasing rate</a:t>
            </a:r>
          </a:p>
          <a:p>
            <a:pPr eaLnBrk="1" hangingPunct="1">
              <a:spcBef>
                <a:spcPct val="50000"/>
              </a:spcBef>
              <a:buFontTx/>
              <a:buChar char="•"/>
            </a:pPr>
            <a:r>
              <a:rPr lang="en-US">
                <a:solidFill>
                  <a:schemeClr val="bg1"/>
                </a:solidFill>
                <a:cs typeface="Times New Roman" charset="0"/>
              </a:rPr>
              <a:t>After ~Gyr, annihilation rate typically reaches equilibrium with capture rate, generating a potentially observable flux of high-energy neutrinos </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pic>
        <p:nvPicPr>
          <p:cNvPr id="122889" name="Picture 9" descr="Barwick_Page_37"/>
          <p:cNvPicPr>
            <a:picLocks noChangeAspect="1" noChangeArrowheads="1"/>
          </p:cNvPicPr>
          <p:nvPr/>
        </p:nvPicPr>
        <p:blipFill>
          <a:blip r:embed="rId3">
            <a:extLst>
              <a:ext uri="{28A0092B-C50C-407E-A947-70E740481C1C}">
                <a14:useLocalDpi xmlns:a14="http://schemas.microsoft.com/office/drawing/2010/main" val="0"/>
              </a:ext>
            </a:extLst>
          </a:blip>
          <a:srcRect l="12000" t="17235" b="17235"/>
          <a:stretch>
            <a:fillRect/>
          </a:stretch>
        </p:blipFill>
        <p:spPr bwMode="auto">
          <a:xfrm>
            <a:off x="3276600" y="3886200"/>
            <a:ext cx="5553075" cy="2690813"/>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8573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4931" name="Rectangle 3"/>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4932" name="Rectangle 4"/>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4933" name="Text Box 5"/>
          <p:cNvSpPr txBox="1">
            <a:spLocks noChangeArrowheads="1"/>
          </p:cNvSpPr>
          <p:nvPr/>
        </p:nvSpPr>
        <p:spPr bwMode="auto">
          <a:xfrm>
            <a:off x="228600" y="1066800"/>
            <a:ext cx="86106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Muon neutrinos from the Sun interacting via charged current produce energetic muons</a:t>
            </a:r>
          </a:p>
          <a:p>
            <a:pPr eaLnBrk="1" hangingPunct="1">
              <a:spcBef>
                <a:spcPct val="50000"/>
              </a:spcBef>
              <a:buFontTx/>
              <a:buChar char="•"/>
            </a:pPr>
            <a:r>
              <a:rPr lang="en-US">
                <a:solidFill>
                  <a:schemeClr val="bg1"/>
                </a:solidFill>
                <a:cs typeface="Times New Roman" charset="0"/>
              </a:rPr>
              <a:t>Kilometer-scale neutrino telescope IceCube currently under construction at South Pole</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pic>
        <p:nvPicPr>
          <p:cNvPr id="124935" name="Picture 7" descr="ice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75" y="2514600"/>
            <a:ext cx="3502025" cy="41148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713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6979" name="Rectangle 3"/>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6980" name="Rectangle 4"/>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6981" name="Text Box 5"/>
          <p:cNvSpPr txBox="1">
            <a:spLocks noChangeArrowheads="1"/>
          </p:cNvSpPr>
          <p:nvPr/>
        </p:nvSpPr>
        <p:spPr bwMode="auto">
          <a:xfrm>
            <a:off x="228600" y="1133475"/>
            <a:ext cx="86106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Rate observed at IceCube depends primarily on the neutralino capture rate in the Sun (the elastic scattering cross section)</a:t>
            </a:r>
          </a:p>
          <a:p>
            <a:pPr eaLnBrk="1" hangingPunct="1">
              <a:spcBef>
                <a:spcPct val="50000"/>
              </a:spcBef>
              <a:buFontTx/>
              <a:buChar char="•"/>
            </a:pPr>
            <a:r>
              <a:rPr lang="en-US">
                <a:solidFill>
                  <a:schemeClr val="bg1"/>
                </a:solidFill>
                <a:cs typeface="Times New Roman" charset="0"/>
              </a:rPr>
              <a:t>The reach of neutrino telescopes is, therefore, expected to be tied to that of direct detection experiments</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spTree>
    <p:extLst>
      <p:ext uri="{BB962C8B-B14F-4D97-AF65-F5344CB8AC3E}">
        <p14:creationId xmlns:p14="http://schemas.microsoft.com/office/powerpoint/2010/main" val="3677980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9027" name="Rectangle 3"/>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9028" name="Rectangle 4"/>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9029" name="Text Box 5"/>
          <p:cNvSpPr txBox="1">
            <a:spLocks noChangeArrowheads="1"/>
          </p:cNvSpPr>
          <p:nvPr/>
        </p:nvSpPr>
        <p:spPr bwMode="auto">
          <a:xfrm>
            <a:off x="228600" y="1133475"/>
            <a:ext cx="86106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Important Caveat: WIMPs scatter with nuclei in the Sun through </a:t>
            </a:r>
            <a:r>
              <a:rPr lang="en-US" i="1">
                <a:solidFill>
                  <a:schemeClr val="bg1"/>
                </a:solidFill>
                <a:cs typeface="Times New Roman" charset="0"/>
              </a:rPr>
              <a:t>both</a:t>
            </a:r>
            <a:r>
              <a:rPr lang="en-US">
                <a:solidFill>
                  <a:schemeClr val="bg1"/>
                </a:solidFill>
                <a:cs typeface="Times New Roman" charset="0"/>
              </a:rPr>
              <a:t> spin-independent and spin-dependent scattering</a:t>
            </a:r>
          </a:p>
          <a:p>
            <a:pPr eaLnBrk="1" hangingPunct="1">
              <a:spcBef>
                <a:spcPct val="50000"/>
              </a:spcBef>
              <a:buFontTx/>
              <a:buChar char="•"/>
            </a:pPr>
            <a:r>
              <a:rPr lang="en-US">
                <a:solidFill>
                  <a:schemeClr val="bg1"/>
                </a:solidFill>
                <a:cs typeface="Times New Roman" charset="0"/>
              </a:rPr>
              <a:t>Sensitivity of direct detection to spin-dependent scattering is currently very weak</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sp>
        <p:nvSpPr>
          <p:cNvPr id="129030" name="Rectangle 6"/>
          <p:cNvSpPr>
            <a:spLocks noChangeArrowheads="1"/>
          </p:cNvSpPr>
          <p:nvPr/>
        </p:nvSpPr>
        <p:spPr bwMode="auto">
          <a:xfrm>
            <a:off x="4779963" y="5964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9031" name="Text Box 7"/>
          <p:cNvSpPr txBox="1">
            <a:spLocks noChangeArrowheads="1"/>
          </p:cNvSpPr>
          <p:nvPr/>
        </p:nvSpPr>
        <p:spPr bwMode="auto">
          <a:xfrm>
            <a:off x="1295400" y="2908300"/>
            <a:ext cx="2797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u="sng">
                <a:latin typeface="Times New Roman" charset="0"/>
                <a:cs typeface="Times New Roman" charset="0"/>
              </a:rPr>
              <a:t>Spin-Independent</a:t>
            </a:r>
            <a:endParaRPr lang="en-US" sz="2000" b="1">
              <a:solidFill>
                <a:schemeClr val="accent2"/>
              </a:solidFill>
              <a:latin typeface="Times New Roman" charset="0"/>
              <a:cs typeface="Times New Roman" charset="0"/>
            </a:endParaRPr>
          </a:p>
        </p:txBody>
      </p:sp>
      <p:sp>
        <p:nvSpPr>
          <p:cNvPr id="129032" name="Text Box 8"/>
          <p:cNvSpPr txBox="1">
            <a:spLocks noChangeArrowheads="1"/>
          </p:cNvSpPr>
          <p:nvPr/>
        </p:nvSpPr>
        <p:spPr bwMode="auto">
          <a:xfrm>
            <a:off x="5486400" y="2895600"/>
            <a:ext cx="2435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u="sng">
                <a:latin typeface="Times New Roman" charset="0"/>
                <a:cs typeface="Times New Roman" charset="0"/>
              </a:rPr>
              <a:t>Spin-Dependent</a:t>
            </a:r>
            <a:endParaRPr lang="en-US" sz="2000" b="1">
              <a:latin typeface="Times New Roman" charset="0"/>
              <a:cs typeface="Times New Roman" charset="0"/>
            </a:endParaRPr>
          </a:p>
        </p:txBody>
      </p:sp>
      <p:pic>
        <p:nvPicPr>
          <p:cNvPr id="129033" name="Picture 9" descr="scattersimass2"/>
          <p:cNvPicPr>
            <a:picLocks noChangeAspect="1" noChangeArrowheads="1"/>
          </p:cNvPicPr>
          <p:nvPr/>
        </p:nvPicPr>
        <p:blipFill>
          <a:blip r:embed="rId3">
            <a:extLst>
              <a:ext uri="{28A0092B-C50C-407E-A947-70E740481C1C}">
                <a14:useLocalDpi xmlns:a14="http://schemas.microsoft.com/office/drawing/2010/main" val="0"/>
              </a:ext>
            </a:extLst>
          </a:blip>
          <a:srcRect l="15758" b="6895"/>
          <a:stretch>
            <a:fillRect/>
          </a:stretch>
        </p:blipFill>
        <p:spPr bwMode="auto">
          <a:xfrm rot="-5400000">
            <a:off x="1146175" y="3062288"/>
            <a:ext cx="3041650" cy="3505200"/>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pic>
        <p:nvPicPr>
          <p:cNvPr id="129034" name="Picture 10" descr="scattersdmass2"/>
          <p:cNvPicPr>
            <a:picLocks noChangeAspect="1" noChangeArrowheads="1"/>
          </p:cNvPicPr>
          <p:nvPr/>
        </p:nvPicPr>
        <p:blipFill>
          <a:blip r:embed="rId4">
            <a:extLst>
              <a:ext uri="{28A0092B-C50C-407E-A947-70E740481C1C}">
                <a14:useLocalDpi xmlns:a14="http://schemas.microsoft.com/office/drawing/2010/main" val="0"/>
              </a:ext>
            </a:extLst>
          </a:blip>
          <a:srcRect l="15854" t="-46" r="24" b="6506"/>
          <a:stretch>
            <a:fillRect/>
          </a:stretch>
        </p:blipFill>
        <p:spPr bwMode="auto">
          <a:xfrm rot="-5400000">
            <a:off x="5123656" y="3029744"/>
            <a:ext cx="3087688" cy="3581400"/>
          </a:xfrm>
          <a:prstGeom prst="rect">
            <a:avLst/>
          </a:prstGeom>
          <a:noFill/>
          <a:ln w="9525">
            <a:solidFill>
              <a:schemeClr val="tx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Lst>
        </p:spPr>
      </p:pic>
      <p:sp>
        <p:nvSpPr>
          <p:cNvPr id="129035" name="Text Box 11"/>
          <p:cNvSpPr txBox="1">
            <a:spLocks noChangeArrowheads="1"/>
          </p:cNvSpPr>
          <p:nvPr/>
        </p:nvSpPr>
        <p:spPr bwMode="auto">
          <a:xfrm>
            <a:off x="4275138" y="6415088"/>
            <a:ext cx="47164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F. Halzen and Hooper, PRD, hep-ph/0510048</a:t>
            </a:r>
            <a:r>
              <a:rPr lang="en-US" sz="1800" b="1">
                <a:solidFill>
                  <a:srgbClr val="000000"/>
                </a:solidFill>
                <a:latin typeface="Times New Roman" charset="0"/>
                <a:cs typeface="Times New Roman" charset="0"/>
              </a:rPr>
              <a:t> </a:t>
            </a:r>
          </a:p>
        </p:txBody>
      </p:sp>
    </p:spTree>
    <p:extLst>
      <p:ext uri="{BB962C8B-B14F-4D97-AF65-F5344CB8AC3E}">
        <p14:creationId xmlns:p14="http://schemas.microsoft.com/office/powerpoint/2010/main" val="3089992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31077" name="Text Box 5"/>
          <p:cNvSpPr txBox="1">
            <a:spLocks noChangeArrowheads="1"/>
          </p:cNvSpPr>
          <p:nvPr/>
        </p:nvSpPr>
        <p:spPr bwMode="auto">
          <a:xfrm>
            <a:off x="228600" y="1133475"/>
            <a:ext cx="8610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solidFill>
                  <a:schemeClr val="bg1"/>
                </a:solidFill>
                <a:cs typeface="Times New Roman" charset="0"/>
              </a:rPr>
              <a:t>What kind of neutralino has large spin-dependent couplings?</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sp>
        <p:nvSpPr>
          <p:cNvPr id="131084" name="Rectangle 12"/>
          <p:cNvSpPr>
            <a:spLocks noChangeArrowheads="1"/>
          </p:cNvSpPr>
          <p:nvPr/>
        </p:nvSpPr>
        <p:spPr bwMode="auto">
          <a:xfrm>
            <a:off x="1524000" y="1828800"/>
            <a:ext cx="6072188" cy="206851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pic>
        <p:nvPicPr>
          <p:cNvPr id="131085" name="Picture 13" descr="scalareldia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92313"/>
            <a:ext cx="4703763" cy="1679575"/>
          </a:xfrm>
          <a:prstGeom prst="rect">
            <a:avLst/>
          </a:prstGeom>
          <a:noFill/>
          <a:extLst>
            <a:ext uri="{909E8E84-426E-40dd-AFC4-6F175D3DCCD1}">
              <a14:hiddenFill xmlns:a14="http://schemas.microsoft.com/office/drawing/2010/main">
                <a:solidFill>
                  <a:srgbClr val="FFFFFF"/>
                </a:solidFill>
              </a14:hiddenFill>
            </a:ext>
          </a:extLst>
        </p:spPr>
      </p:pic>
      <p:sp>
        <p:nvSpPr>
          <p:cNvPr id="131086" name="Text Box 14"/>
          <p:cNvSpPr txBox="1">
            <a:spLocks noChangeArrowheads="1"/>
          </p:cNvSpPr>
          <p:nvPr/>
        </p:nvSpPr>
        <p:spPr bwMode="auto">
          <a:xfrm>
            <a:off x="6867525" y="2254250"/>
            <a:ext cx="477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600">
                <a:solidFill>
                  <a:srgbClr val="000000"/>
                </a:solidFill>
                <a:latin typeface="Times New Roman" charset="0"/>
                <a:cs typeface="Times New Roman" charset="0"/>
                <a:sym typeface="Symbol" charset="0"/>
              </a:rPr>
              <a:t></a:t>
            </a:r>
            <a:endParaRPr lang="en-US" sz="2000" b="1">
              <a:solidFill>
                <a:schemeClr val="accent2"/>
              </a:solidFill>
              <a:latin typeface="Times New Roman" charset="0"/>
              <a:cs typeface="Times New Roman" charset="0"/>
            </a:endParaRPr>
          </a:p>
        </p:txBody>
      </p:sp>
      <p:sp>
        <p:nvSpPr>
          <p:cNvPr id="131087" name="Text Box 15"/>
          <p:cNvSpPr txBox="1">
            <a:spLocks noChangeArrowheads="1"/>
          </p:cNvSpPr>
          <p:nvPr/>
        </p:nvSpPr>
        <p:spPr bwMode="auto">
          <a:xfrm>
            <a:off x="6916738" y="3054350"/>
            <a:ext cx="311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600">
                <a:solidFill>
                  <a:srgbClr val="000000"/>
                </a:solidFill>
                <a:latin typeface="Times New Roman" charset="0"/>
                <a:cs typeface="Times New Roman" charset="0"/>
              </a:rPr>
              <a:t>q</a:t>
            </a:r>
          </a:p>
        </p:txBody>
      </p:sp>
      <p:sp>
        <p:nvSpPr>
          <p:cNvPr id="131088" name="Text Box 16"/>
          <p:cNvSpPr txBox="1">
            <a:spLocks noChangeArrowheads="1"/>
          </p:cNvSpPr>
          <p:nvPr/>
        </p:nvSpPr>
        <p:spPr bwMode="auto">
          <a:xfrm>
            <a:off x="4725988" y="3044825"/>
            <a:ext cx="531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600">
                <a:solidFill>
                  <a:srgbClr val="000000"/>
                </a:solidFill>
                <a:latin typeface="Times New Roman" charset="0"/>
                <a:cs typeface="Times New Roman" charset="0"/>
              </a:rPr>
              <a:t>q</a:t>
            </a:r>
            <a:endParaRPr lang="en-US" sz="2000" b="1">
              <a:solidFill>
                <a:schemeClr val="accent2"/>
              </a:solidFill>
              <a:latin typeface="Times New Roman" charset="0"/>
              <a:cs typeface="Times New Roman" charset="0"/>
            </a:endParaRPr>
          </a:p>
        </p:txBody>
      </p:sp>
      <p:sp>
        <p:nvSpPr>
          <p:cNvPr id="131089" name="Text Box 17"/>
          <p:cNvSpPr txBox="1">
            <a:spLocks noChangeArrowheads="1"/>
          </p:cNvSpPr>
          <p:nvPr/>
        </p:nvSpPr>
        <p:spPr bwMode="auto">
          <a:xfrm>
            <a:off x="2963863" y="2630488"/>
            <a:ext cx="307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1600">
                <a:solidFill>
                  <a:srgbClr val="000000"/>
                </a:solidFill>
                <a:latin typeface="Times New Roman" charset="0"/>
                <a:cs typeface="Times New Roman" charset="0"/>
              </a:rPr>
              <a:t>Z</a:t>
            </a:r>
          </a:p>
        </p:txBody>
      </p:sp>
      <p:sp>
        <p:nvSpPr>
          <p:cNvPr id="131090" name="Text Box 18"/>
          <p:cNvSpPr txBox="1">
            <a:spLocks noChangeArrowheads="1"/>
          </p:cNvSpPr>
          <p:nvPr/>
        </p:nvSpPr>
        <p:spPr bwMode="auto">
          <a:xfrm>
            <a:off x="2187575" y="3475038"/>
            <a:ext cx="3952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600">
                <a:solidFill>
                  <a:srgbClr val="000000"/>
                </a:solidFill>
                <a:latin typeface="Times New Roman" charset="0"/>
                <a:cs typeface="Times New Roman" charset="0"/>
              </a:rPr>
              <a:t>q</a:t>
            </a:r>
            <a:endParaRPr lang="en-US" sz="2000" b="1">
              <a:solidFill>
                <a:schemeClr val="accent2"/>
              </a:solidFill>
              <a:latin typeface="Times New Roman" charset="0"/>
              <a:cs typeface="Times New Roman" charset="0"/>
            </a:endParaRPr>
          </a:p>
        </p:txBody>
      </p:sp>
      <p:sp>
        <p:nvSpPr>
          <p:cNvPr id="131091" name="Text Box 19"/>
          <p:cNvSpPr txBox="1">
            <a:spLocks noChangeArrowheads="1"/>
          </p:cNvSpPr>
          <p:nvPr/>
        </p:nvSpPr>
        <p:spPr bwMode="auto">
          <a:xfrm>
            <a:off x="3322638" y="3451225"/>
            <a:ext cx="404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600">
                <a:solidFill>
                  <a:srgbClr val="000000"/>
                </a:solidFill>
                <a:latin typeface="Times New Roman" charset="0"/>
                <a:cs typeface="Times New Roman" charset="0"/>
              </a:rPr>
              <a:t>q</a:t>
            </a:r>
          </a:p>
        </p:txBody>
      </p:sp>
      <p:sp>
        <p:nvSpPr>
          <p:cNvPr id="131092" name="Text Box 20"/>
          <p:cNvSpPr txBox="1">
            <a:spLocks noChangeArrowheads="1"/>
          </p:cNvSpPr>
          <p:nvPr/>
        </p:nvSpPr>
        <p:spPr bwMode="auto">
          <a:xfrm>
            <a:off x="5003800" y="4038600"/>
            <a:ext cx="199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Always Small</a:t>
            </a:r>
            <a:endParaRPr lang="en-US" sz="2000" b="1">
              <a:solidFill>
                <a:schemeClr val="accent2"/>
              </a:solidFill>
              <a:latin typeface="Times New Roman" charset="0"/>
              <a:cs typeface="Times New Roman" charset="0"/>
            </a:endParaRPr>
          </a:p>
        </p:txBody>
      </p:sp>
      <p:sp>
        <p:nvSpPr>
          <p:cNvPr id="131093" name="Text Box 21"/>
          <p:cNvSpPr txBox="1">
            <a:spLocks noChangeArrowheads="1"/>
          </p:cNvSpPr>
          <p:nvPr/>
        </p:nvSpPr>
        <p:spPr bwMode="auto">
          <a:xfrm>
            <a:off x="1676400" y="4117975"/>
            <a:ext cx="2390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sym typeface="Symbol" charset="0"/>
              </a:rPr>
              <a:t>  [ |f</a:t>
            </a:r>
            <a:r>
              <a:rPr lang="en-US" sz="2000" b="1" baseline="-25000">
                <a:latin typeface="Times New Roman" charset="0"/>
                <a:cs typeface="Times New Roman" charset="0"/>
              </a:rPr>
              <a:t>H1</a:t>
            </a:r>
            <a:r>
              <a:rPr lang="en-US" sz="2000" b="1">
                <a:latin typeface="Times New Roman" charset="0"/>
                <a:cs typeface="Times New Roman" charset="0"/>
                <a:sym typeface="Symbol" charset="0"/>
              </a:rPr>
              <a:t>|</a:t>
            </a:r>
            <a:r>
              <a:rPr lang="en-US" sz="2000" b="1" baseline="30000">
                <a:latin typeface="Times New Roman" charset="0"/>
                <a:cs typeface="Times New Roman" charset="0"/>
              </a:rPr>
              <a:t>2</a:t>
            </a:r>
            <a:r>
              <a:rPr lang="en-US" sz="2000" b="1">
                <a:latin typeface="Times New Roman" charset="0"/>
                <a:cs typeface="Times New Roman" charset="0"/>
                <a:sym typeface="Symbol" charset="0"/>
              </a:rPr>
              <a:t> - |f</a:t>
            </a:r>
            <a:r>
              <a:rPr lang="en-US" sz="2000" b="1" baseline="-25000">
                <a:latin typeface="Times New Roman" charset="0"/>
                <a:cs typeface="Times New Roman" charset="0"/>
              </a:rPr>
              <a:t>H2</a:t>
            </a:r>
            <a:r>
              <a:rPr lang="en-US" sz="2000" b="1">
                <a:latin typeface="Times New Roman" charset="0"/>
                <a:cs typeface="Times New Roman" charset="0"/>
                <a:sym typeface="Symbol" charset="0"/>
              </a:rPr>
              <a:t>|</a:t>
            </a:r>
            <a:r>
              <a:rPr lang="en-US" sz="2000" b="1" baseline="30000">
                <a:latin typeface="Times New Roman" charset="0"/>
                <a:cs typeface="Times New Roman" charset="0"/>
              </a:rPr>
              <a:t>2 </a:t>
            </a:r>
            <a:r>
              <a:rPr lang="en-US" sz="2000" b="1">
                <a:latin typeface="Times New Roman" charset="0"/>
                <a:cs typeface="Times New Roman" charset="0"/>
              </a:rPr>
              <a:t>]</a:t>
            </a:r>
            <a:r>
              <a:rPr lang="en-US" sz="2000" b="1" baseline="30000">
                <a:latin typeface="Times New Roman" charset="0"/>
                <a:cs typeface="Times New Roman" charset="0"/>
              </a:rPr>
              <a:t>2</a:t>
            </a:r>
          </a:p>
        </p:txBody>
      </p:sp>
      <p:sp>
        <p:nvSpPr>
          <p:cNvPr id="131094" name="Line 22"/>
          <p:cNvSpPr>
            <a:spLocks noChangeShapeType="1"/>
          </p:cNvSpPr>
          <p:nvPr/>
        </p:nvSpPr>
        <p:spPr bwMode="auto">
          <a:xfrm>
            <a:off x="2943225" y="4572000"/>
            <a:ext cx="0" cy="4746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31095" name="Line 23"/>
          <p:cNvSpPr>
            <a:spLocks noChangeShapeType="1"/>
          </p:cNvSpPr>
          <p:nvPr/>
        </p:nvSpPr>
        <p:spPr bwMode="auto">
          <a:xfrm>
            <a:off x="2955925" y="5033963"/>
            <a:ext cx="4222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31096" name="Text Box 24"/>
          <p:cNvSpPr txBox="1">
            <a:spLocks noChangeArrowheads="1"/>
          </p:cNvSpPr>
          <p:nvPr/>
        </p:nvSpPr>
        <p:spPr bwMode="auto">
          <a:xfrm>
            <a:off x="3217863" y="4859338"/>
            <a:ext cx="5022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Substantial Higgsino Component Needed</a:t>
            </a:r>
          </a:p>
        </p:txBody>
      </p:sp>
    </p:spTree>
    <p:extLst>
      <p:ext uri="{BB962C8B-B14F-4D97-AF65-F5344CB8AC3E}">
        <p14:creationId xmlns:p14="http://schemas.microsoft.com/office/powerpoint/2010/main" val="2118657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155652" name="Text Box 4"/>
          <p:cNvSpPr txBox="1">
            <a:spLocks noChangeArrowheads="1"/>
          </p:cNvSpPr>
          <p:nvPr/>
        </p:nvSpPr>
        <p:spPr bwMode="auto">
          <a:xfrm>
            <a:off x="304800" y="1266825"/>
            <a:ext cx="8474075" cy="30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Thus far, we have assumed that the new particles seen at the Tevatron/LHC and in dark matter experiments are superpartners of SM particles</a:t>
            </a:r>
          </a:p>
          <a:p>
            <a:endParaRPr lang="en-US">
              <a:solidFill>
                <a:schemeClr val="bg1"/>
              </a:solidFill>
            </a:endParaRPr>
          </a:p>
          <a:p>
            <a:pPr>
              <a:buFontTx/>
              <a:buChar char="•"/>
            </a:pPr>
            <a:r>
              <a:rPr lang="en-US">
                <a:solidFill>
                  <a:schemeClr val="bg1"/>
                </a:solidFill>
              </a:rPr>
              <a:t>Several alternatives to supersymmetry have been proposed which may effectively mimic the signatures of supersymmetry at the LHC </a:t>
            </a:r>
          </a:p>
          <a:p>
            <a:endParaRPr lang="en-US"/>
          </a:p>
        </p:txBody>
      </p:sp>
    </p:spTree>
    <p:extLst>
      <p:ext uri="{BB962C8B-B14F-4D97-AF65-F5344CB8AC3E}">
        <p14:creationId xmlns:p14="http://schemas.microsoft.com/office/powerpoint/2010/main" val="17636300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25283" name="Text Box 3"/>
          <p:cNvSpPr txBox="1">
            <a:spLocks noChangeArrowheads="1"/>
          </p:cNvSpPr>
          <p:nvPr/>
        </p:nvSpPr>
        <p:spPr bwMode="auto">
          <a:xfrm>
            <a:off x="288925" y="1143000"/>
            <a:ext cx="8626475" cy="380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u="sng">
                <a:solidFill>
                  <a:schemeClr val="bg1"/>
                </a:solidFill>
              </a:rPr>
              <a:t>Universal Extra Dimensions (UED)</a:t>
            </a:r>
          </a:p>
          <a:p>
            <a:pPr>
              <a:buFontTx/>
              <a:buChar char="•"/>
            </a:pPr>
            <a:r>
              <a:rPr lang="en-US">
                <a:solidFill>
                  <a:schemeClr val="bg1"/>
                </a:solidFill>
              </a:rPr>
              <a:t>All SM particles allowed to travel around extra dimension(s) with size ~TeV</a:t>
            </a:r>
            <a:r>
              <a:rPr lang="en-US" baseline="30000">
                <a:solidFill>
                  <a:schemeClr val="bg1"/>
                </a:solidFill>
              </a:rPr>
              <a:t>-1</a:t>
            </a:r>
            <a:endParaRPr lang="en-US">
              <a:solidFill>
                <a:schemeClr val="bg1"/>
              </a:solidFill>
            </a:endParaRPr>
          </a:p>
          <a:p>
            <a:pPr>
              <a:buFontTx/>
              <a:buChar char="•"/>
            </a:pPr>
            <a:r>
              <a:rPr lang="en-US">
                <a:solidFill>
                  <a:schemeClr val="bg1"/>
                </a:solidFill>
              </a:rPr>
              <a:t>Particles moving around extra dimensions appear as heavy versions of SM particles (Kaluza-Klein modes)</a:t>
            </a:r>
          </a:p>
          <a:p>
            <a:pPr>
              <a:buFontTx/>
              <a:buChar char="•"/>
            </a:pPr>
            <a:r>
              <a:rPr lang="en-US">
                <a:solidFill>
                  <a:schemeClr val="bg1"/>
                </a:solidFill>
              </a:rPr>
              <a:t>The lightest Kaluza-Klein particle can be stable, weakly interacting and a suitable candidate for dark matter</a:t>
            </a:r>
          </a:p>
          <a:p>
            <a:pPr>
              <a:buFontTx/>
              <a:buChar char="•"/>
            </a:pPr>
            <a:r>
              <a:rPr lang="en-US">
                <a:solidFill>
                  <a:schemeClr val="bg1"/>
                </a:solidFill>
              </a:rPr>
              <a:t>Can we distinguish Kaluza-Klein modes from superpartners? </a:t>
            </a:r>
          </a:p>
          <a:p>
            <a:endParaRPr lang="en-US">
              <a:solidFill>
                <a:schemeClr val="bg1"/>
              </a:solidFill>
            </a:endParaRPr>
          </a:p>
          <a:p>
            <a:endParaRPr lang="en-US"/>
          </a:p>
        </p:txBody>
      </p:sp>
      <p:pic>
        <p:nvPicPr>
          <p:cNvPr id="225284" name="Picture 4"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a:stretch>
            <a:fillRect/>
          </a:stretch>
        </p:blipFill>
        <p:spPr bwMode="auto">
          <a:xfrm>
            <a:off x="4876800" y="4429125"/>
            <a:ext cx="3792538"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225287" name="Picture 7"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7391400" y="60039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288" name="Text Box 8"/>
          <p:cNvSpPr txBox="1">
            <a:spLocks noChangeArrowheads="1"/>
          </p:cNvSpPr>
          <p:nvPr/>
        </p:nvSpPr>
        <p:spPr bwMode="auto">
          <a:xfrm>
            <a:off x="76200" y="6294438"/>
            <a:ext cx="46291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latin typeface="Times New Roman" charset="0"/>
                <a:cs typeface="Times New Roman" charset="0"/>
              </a:rPr>
              <a:t>(See, Tait and Servant, NJP, hep-ph/0206071)</a:t>
            </a:r>
          </a:p>
        </p:txBody>
      </p:sp>
    </p:spTree>
    <p:extLst>
      <p:ext uri="{BB962C8B-B14F-4D97-AF65-F5344CB8AC3E}">
        <p14:creationId xmlns:p14="http://schemas.microsoft.com/office/powerpoint/2010/main" val="3517452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2" name="Picture 4"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r="11595"/>
          <a:stretch>
            <a:fillRect/>
          </a:stretch>
        </p:blipFill>
        <p:spPr bwMode="auto">
          <a:xfrm>
            <a:off x="4724400" y="4581525"/>
            <a:ext cx="3352800"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27330"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pic>
        <p:nvPicPr>
          <p:cNvPr id="227333" name="Picture 5"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6781800" y="61817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7334" name="Text Box 6"/>
          <p:cNvSpPr txBox="1">
            <a:spLocks noChangeArrowheads="1"/>
          </p:cNvSpPr>
          <p:nvPr/>
        </p:nvSpPr>
        <p:spPr bwMode="auto">
          <a:xfrm>
            <a:off x="152400" y="1006475"/>
            <a:ext cx="8915400"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600" u="sng">
                <a:solidFill>
                  <a:schemeClr val="bg1"/>
                </a:solidFill>
              </a:rPr>
              <a:t>Discriminating Supersymmetry and UED at the LHC</a:t>
            </a:r>
            <a:endParaRPr lang="en-US" sz="2800" u="sng">
              <a:solidFill>
                <a:schemeClr val="bg1"/>
              </a:solidFill>
            </a:endParaRPr>
          </a:p>
          <a:p>
            <a:pPr>
              <a:buFontTx/>
              <a:buChar char="•"/>
            </a:pPr>
            <a:r>
              <a:rPr lang="en-US">
                <a:solidFill>
                  <a:schemeClr val="bg1"/>
                </a:solidFill>
              </a:rPr>
              <a:t>Squarks and gluinos or KK quarks 				and KK gluons cascade to combinations 			   of jets, leptons and missing energy; mass 			measurements possible, but are they 				sparticles or KK states? 						        	</a:t>
            </a:r>
            <a:r>
              <a:rPr lang="en-US">
                <a:solidFill>
                  <a:schemeClr val="bg1"/>
                </a:solidFill>
                <a:sym typeface="Symbol" charset="0"/>
              </a:rPr>
              <a:t> </a:t>
            </a:r>
            <a:r>
              <a:rPr lang="en-US">
                <a:solidFill>
                  <a:schemeClr val="accent1"/>
                </a:solidFill>
                <a:effectLst>
                  <a:outerShdw blurRad="38100" dist="38100" dir="2700000" algn="tl">
                    <a:srgbClr val="000000"/>
                  </a:outerShdw>
                </a:effectLst>
              </a:rPr>
              <a:t>Spin-determination crucial</a:t>
            </a:r>
            <a:r>
              <a:rPr lang="en-US">
                <a:solidFill>
                  <a:schemeClr val="bg1"/>
                </a:solidFill>
              </a:rPr>
              <a:t> </a:t>
            </a:r>
          </a:p>
          <a:p>
            <a:endParaRPr lang="en-US">
              <a:solidFill>
                <a:schemeClr val="bg1"/>
              </a:solidFill>
            </a:endParaRPr>
          </a:p>
          <a:p>
            <a:endParaRPr lang="en-US"/>
          </a:p>
        </p:txBody>
      </p:sp>
      <p:pic>
        <p:nvPicPr>
          <p:cNvPr id="227335" name="Picture 7" descr="supersym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11400"/>
            <a:ext cx="2971800" cy="25749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999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Direct Detection</a:t>
            </a:r>
            <a:endParaRPr lang="en-US" dirty="0">
              <a:solidFill>
                <a:schemeClr val="tx2"/>
              </a:solidFill>
            </a:endParaRPr>
          </a:p>
        </p:txBody>
      </p:sp>
      <p:sp>
        <p:nvSpPr>
          <p:cNvPr id="3" name="Content Placeholder 2"/>
          <p:cNvSpPr>
            <a:spLocks noGrp="1"/>
          </p:cNvSpPr>
          <p:nvPr>
            <p:ph idx="1"/>
          </p:nvPr>
        </p:nvSpPr>
        <p:spPr>
          <a:xfrm>
            <a:off x="-26141" y="1351272"/>
            <a:ext cx="5972639" cy="5272197"/>
          </a:xfrm>
        </p:spPr>
        <p:txBody>
          <a:bodyPr>
            <a:normAutofit/>
          </a:bodyPr>
          <a:lstStyle/>
          <a:p>
            <a:r>
              <a:rPr lang="en-US" sz="1900" dirty="0" smtClean="0">
                <a:solidFill>
                  <a:schemeClr val="tx2"/>
                </a:solidFill>
              </a:rPr>
              <a:t>If this rate of progress continues without             an observation for another ~5 years, the         surviving dark matter models will be           severely constrained </a:t>
            </a:r>
          </a:p>
          <a:p>
            <a:r>
              <a:rPr lang="en-US" sz="1900" dirty="0" smtClean="0">
                <a:solidFill>
                  <a:schemeClr val="tx2"/>
                </a:solidFill>
              </a:rPr>
              <a:t>In order for a WIMP to evade detection             over this time frame, one must consider             one or more of the following:</a:t>
            </a:r>
          </a:p>
          <a:p>
            <a:pPr lvl="1"/>
            <a:r>
              <a:rPr lang="en-US" sz="1800" dirty="0" smtClean="0">
                <a:solidFill>
                  <a:schemeClr val="tx2"/>
                </a:solidFill>
              </a:rPr>
              <a:t>WIMPs which couple almost entirely to        leptons or gauge bosons, rather than to       quarks</a:t>
            </a:r>
          </a:p>
          <a:p>
            <a:pPr lvl="1"/>
            <a:r>
              <a:rPr lang="en-US" sz="1800" dirty="0" smtClean="0">
                <a:solidFill>
                  <a:schemeClr val="tx2"/>
                </a:solidFill>
              </a:rPr>
              <a:t>WIMPs which annihilate in the early          universe through a finely tuned resonance,             or through a highly degenerate </a:t>
            </a:r>
            <a:r>
              <a:rPr lang="en-US" sz="1800" dirty="0" err="1" smtClean="0">
                <a:solidFill>
                  <a:schemeClr val="tx2"/>
                </a:solidFill>
              </a:rPr>
              <a:t>coannihilation</a:t>
            </a:r>
            <a:endParaRPr lang="en-US" sz="1800" dirty="0" smtClean="0">
              <a:solidFill>
                <a:schemeClr val="tx2"/>
              </a:solidFill>
            </a:endParaRPr>
          </a:p>
          <a:p>
            <a:pPr lvl="1"/>
            <a:r>
              <a:rPr lang="en-US" sz="1800" dirty="0" smtClean="0">
                <a:solidFill>
                  <a:schemeClr val="tx2"/>
                </a:solidFill>
              </a:rPr>
              <a:t>WIMPs which are light enough to fall below experimental energy thresholds (</a:t>
            </a:r>
            <a:r>
              <a:rPr lang="en-US" sz="1800" dirty="0" err="1" smtClean="0">
                <a:solidFill>
                  <a:schemeClr val="tx2"/>
                </a:solidFill>
              </a:rPr>
              <a:t>m</a:t>
            </a:r>
            <a:r>
              <a:rPr lang="en-US" sz="1800" baseline="-25000" dirty="0" err="1" smtClean="0">
                <a:solidFill>
                  <a:schemeClr val="tx2"/>
                </a:solidFill>
              </a:rPr>
              <a:t>X</a:t>
            </a:r>
            <a:r>
              <a:rPr lang="en-US" sz="1800" dirty="0" smtClean="0">
                <a:solidFill>
                  <a:schemeClr val="tx2"/>
                </a:solidFill>
              </a:rPr>
              <a:t>&lt;10 </a:t>
            </a:r>
            <a:r>
              <a:rPr lang="en-US" sz="1800" dirty="0" err="1" smtClean="0">
                <a:solidFill>
                  <a:schemeClr val="tx2"/>
                </a:solidFill>
              </a:rPr>
              <a:t>GeV</a:t>
            </a:r>
            <a:r>
              <a:rPr lang="en-US" sz="1800" dirty="0" smtClean="0">
                <a:solidFill>
                  <a:schemeClr val="tx2"/>
                </a:solidFill>
              </a:rPr>
              <a:t>)</a:t>
            </a:r>
          </a:p>
          <a:p>
            <a:pPr lvl="1"/>
            <a:r>
              <a:rPr lang="en-US" sz="1800" dirty="0" smtClean="0">
                <a:solidFill>
                  <a:schemeClr val="tx2"/>
                </a:solidFill>
              </a:rPr>
              <a:t>Non-standard cosmology (</a:t>
            </a:r>
            <a:r>
              <a:rPr lang="en-US" sz="1800" i="1" dirty="0" err="1" smtClean="0">
                <a:solidFill>
                  <a:schemeClr val="tx2"/>
                </a:solidFill>
              </a:rPr>
              <a:t>ie</a:t>
            </a:r>
            <a:r>
              <a:rPr lang="en-US" sz="1800" dirty="0" smtClean="0">
                <a:solidFill>
                  <a:schemeClr val="tx2"/>
                </a:solidFill>
              </a:rPr>
              <a:t>. low reheating)</a:t>
            </a:r>
            <a:endParaRPr lang="en-US" sz="1600" dirty="0" smtClean="0">
              <a:solidFill>
                <a:schemeClr val="tx2"/>
              </a:solidFill>
            </a:endParaRP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12" name="Picture 11" descr="lim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035" y="1474214"/>
            <a:ext cx="3949700" cy="3216275"/>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4212" y="4799815"/>
            <a:ext cx="3477191" cy="2308324"/>
          </a:xfrm>
          <a:prstGeom prst="rect">
            <a:avLst/>
          </a:prstGeom>
          <a:noFill/>
        </p:spPr>
        <p:txBody>
          <a:bodyPr wrap="square" rtlCol="0">
            <a:spAutoFit/>
          </a:bodyPr>
          <a:lstStyle/>
          <a:p>
            <a:r>
              <a:rPr lang="en-US" b="1" i="1" dirty="0" smtClean="0">
                <a:solidFill>
                  <a:schemeClr val="accent2"/>
                </a:solidFill>
              </a:rPr>
              <a:t>It is starting to become difficult to hide our best motivated dark matter models from direct detection </a:t>
            </a:r>
            <a:r>
              <a:rPr lang="en-US" b="1" i="1" dirty="0" err="1" smtClean="0">
                <a:solidFill>
                  <a:schemeClr val="accent2"/>
                </a:solidFill>
              </a:rPr>
              <a:t>expts</a:t>
            </a:r>
            <a:r>
              <a:rPr lang="en-US" b="1" i="1" dirty="0" smtClean="0">
                <a:solidFill>
                  <a:schemeClr val="accent2"/>
                </a:solidFill>
              </a:rPr>
              <a:t>.</a:t>
            </a:r>
          </a:p>
          <a:p>
            <a:r>
              <a:rPr lang="en-US" b="1" i="1" dirty="0" smtClean="0">
                <a:solidFill>
                  <a:schemeClr val="accent2"/>
                </a:solidFill>
              </a:rPr>
              <a:t>-5-10 years from now, very few WIMP models will remain out of reach</a:t>
            </a:r>
          </a:p>
          <a:p>
            <a:endParaRPr lang="en-US" dirty="0"/>
          </a:p>
        </p:txBody>
      </p:sp>
    </p:spTree>
    <p:extLst>
      <p:ext uri="{BB962C8B-B14F-4D97-AF65-F5344CB8AC3E}">
        <p14:creationId xmlns:p14="http://schemas.microsoft.com/office/powerpoint/2010/main" val="1930394743"/>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r="7576"/>
          <a:stretch>
            <a:fillRect/>
          </a:stretch>
        </p:blipFill>
        <p:spPr bwMode="auto">
          <a:xfrm>
            <a:off x="4572000" y="4581525"/>
            <a:ext cx="3505200"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29379" name="Text Box 3"/>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pic>
        <p:nvPicPr>
          <p:cNvPr id="229380" name="Picture 4"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6781800" y="61817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9381" name="Text Box 5"/>
          <p:cNvSpPr txBox="1">
            <a:spLocks noChangeArrowheads="1"/>
          </p:cNvSpPr>
          <p:nvPr/>
        </p:nvSpPr>
        <p:spPr bwMode="auto">
          <a:xfrm>
            <a:off x="0" y="990600"/>
            <a:ext cx="8915400" cy="580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600" u="sng">
                <a:solidFill>
                  <a:schemeClr val="bg1"/>
                </a:solidFill>
              </a:rPr>
              <a:t>Discriminating Supersymmetry and UED at the LHC</a:t>
            </a:r>
            <a:endParaRPr lang="en-US" sz="2800" u="sng">
              <a:solidFill>
                <a:schemeClr val="bg1"/>
              </a:solidFill>
            </a:endParaRPr>
          </a:p>
          <a:p>
            <a:pPr>
              <a:buFontTx/>
              <a:buChar char="•"/>
            </a:pPr>
            <a:r>
              <a:rPr lang="en-US" sz="2300">
                <a:solidFill>
                  <a:schemeClr val="bg1"/>
                </a:solidFill>
              </a:rPr>
              <a:t>Recent literature on SUSY/UED discrimination:</a:t>
            </a:r>
            <a:r>
              <a:rPr lang="en-US">
                <a:solidFill>
                  <a:schemeClr val="bg1"/>
                </a:solidFill>
              </a:rPr>
              <a:t> 				</a:t>
            </a:r>
            <a:r>
              <a:rPr lang="en-US" sz="2000"/>
              <a:t>(see Cheng, Matchev, Schmaltz; Datta, Kong, 				Matchev; Datta, Kane, Toharia; Alves, Eboli, 				Plehn; Athanasiou, Lester, Smilie, Webber)</a:t>
            </a:r>
            <a:r>
              <a:rPr lang="en-US">
                <a:solidFill>
                  <a:schemeClr val="bg1"/>
                </a:solidFill>
              </a:rPr>
              <a:t> 					</a:t>
            </a:r>
          </a:p>
          <a:p>
            <a:pPr>
              <a:buFontTx/>
              <a:buChar char="•"/>
            </a:pPr>
            <a:r>
              <a:rPr lang="en-US" sz="2300">
                <a:solidFill>
                  <a:schemeClr val="bg1"/>
                </a:solidFill>
              </a:rPr>
              <a:t>In the case of somewhat heavy masses or 			quasi-degenerate spectra, spin determination 			becomes very challenging/impossible</a:t>
            </a:r>
          </a:p>
          <a:p>
            <a:endParaRPr lang="en-US" sz="2300">
              <a:solidFill>
                <a:schemeClr val="bg1"/>
              </a:solidFill>
            </a:endParaRPr>
          </a:p>
          <a:p>
            <a:pPr>
              <a:buFontTx/>
              <a:buChar char="•"/>
            </a:pPr>
            <a:r>
              <a:rPr lang="en-US" sz="2300">
                <a:solidFill>
                  <a:schemeClr val="bg1"/>
                </a:solidFill>
              </a:rPr>
              <a:t>The observation of 2nd level 					  KK modes would bolster case 					   for UED, but could be confused 					with a Z prime, for example</a:t>
            </a:r>
            <a:r>
              <a:rPr lang="en-US">
                <a:solidFill>
                  <a:schemeClr val="bg1"/>
                </a:solidFill>
              </a:rPr>
              <a:t>	        	</a:t>
            </a:r>
          </a:p>
          <a:p>
            <a:endParaRPr lang="en-US">
              <a:solidFill>
                <a:schemeClr val="bg1"/>
              </a:solidFill>
            </a:endParaRPr>
          </a:p>
          <a:p>
            <a:endParaRPr lang="en-US"/>
          </a:p>
        </p:txBody>
      </p:sp>
      <p:pic>
        <p:nvPicPr>
          <p:cNvPr id="229382" name="Picture 6" descr="supersym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11400"/>
            <a:ext cx="2971800" cy="25749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6663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w1311091"/>
          <p:cNvPicPr>
            <a:picLocks noChangeAspect="1" noChangeArrowheads="1"/>
          </p:cNvPicPr>
          <p:nvPr/>
        </p:nvPicPr>
        <p:blipFill>
          <a:blip r:embed="rId3">
            <a:lum bright="-22000" contrast="92000"/>
            <a:extLst>
              <a:ext uri="{28A0092B-C50C-407E-A947-70E740481C1C}">
                <a14:useLocalDpi xmlns:a14="http://schemas.microsoft.com/office/drawing/2010/main" val="0"/>
              </a:ext>
            </a:extLst>
          </a:blip>
          <a:srcRect r="9586"/>
          <a:stretch>
            <a:fillRect/>
          </a:stretch>
        </p:blipFill>
        <p:spPr bwMode="auto">
          <a:xfrm>
            <a:off x="4648200" y="4581525"/>
            <a:ext cx="3429000" cy="21240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1427" name="Text Box 3"/>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pic>
        <p:nvPicPr>
          <p:cNvPr id="231428" name="Picture 4" descr="pw1311091"/>
          <p:cNvPicPr>
            <a:picLocks noChangeAspect="1" noChangeArrowheads="1"/>
          </p:cNvPicPr>
          <p:nvPr/>
        </p:nvPicPr>
        <p:blipFill>
          <a:blip r:embed="rId4">
            <a:clrChange>
              <a:clrFrom>
                <a:srgbClr val="FFFFFE"/>
              </a:clrFrom>
              <a:clrTo>
                <a:srgbClr val="FFFFFE">
                  <a:alpha val="0"/>
                </a:srgbClr>
              </a:clrTo>
            </a:clrChange>
            <a:lum bright="-22000" contrast="92000"/>
            <a:extLst>
              <a:ext uri="{28A0092B-C50C-407E-A947-70E740481C1C}">
                <a14:useLocalDpi xmlns:a14="http://schemas.microsoft.com/office/drawing/2010/main" val="0"/>
              </a:ext>
            </a:extLst>
          </a:blip>
          <a:srcRect/>
          <a:stretch>
            <a:fillRect/>
          </a:stretch>
        </p:blipFill>
        <p:spPr bwMode="auto">
          <a:xfrm>
            <a:off x="6781800" y="6181725"/>
            <a:ext cx="381000" cy="23018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1429" name="Text Box 5"/>
          <p:cNvSpPr txBox="1">
            <a:spLocks noChangeArrowheads="1"/>
          </p:cNvSpPr>
          <p:nvPr/>
        </p:nvSpPr>
        <p:spPr bwMode="auto">
          <a:xfrm>
            <a:off x="76200" y="1006475"/>
            <a:ext cx="8915400" cy="555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600" u="sng">
                <a:solidFill>
                  <a:schemeClr val="bg1"/>
                </a:solidFill>
              </a:rPr>
              <a:t>Discriminating Supersymmetry and UED with Dark Matter</a:t>
            </a:r>
            <a:endParaRPr lang="en-US" sz="2800" u="sng">
              <a:solidFill>
                <a:schemeClr val="bg1"/>
              </a:solidFill>
            </a:endParaRPr>
          </a:p>
          <a:p>
            <a:pPr>
              <a:buFontTx/>
              <a:buChar char="•"/>
            </a:pPr>
            <a:r>
              <a:rPr lang="en-US" sz="2300">
                <a:solidFill>
                  <a:schemeClr val="bg1"/>
                </a:solidFill>
              </a:rPr>
              <a:t>Kalzua-Klein dark matter (KK </a:t>
            </a:r>
            <a:r>
              <a:rPr lang="ja-JP" altLang="en-US" sz="2300">
                <a:solidFill>
                  <a:schemeClr val="bg1"/>
                </a:solidFill>
              </a:rPr>
              <a:t>‘</a:t>
            </a:r>
            <a:r>
              <a:rPr lang="en-US" sz="2300">
                <a:solidFill>
                  <a:schemeClr val="bg1"/>
                </a:solidFill>
              </a:rPr>
              <a:t>photon</a:t>
            </a:r>
            <a:r>
              <a:rPr lang="ja-JP" altLang="en-US" sz="2300">
                <a:solidFill>
                  <a:schemeClr val="bg1"/>
                </a:solidFill>
              </a:rPr>
              <a:t>’</a:t>
            </a:r>
            <a:r>
              <a:rPr lang="en-US" sz="2300">
                <a:solidFill>
                  <a:schemeClr val="bg1"/>
                </a:solidFill>
              </a:rPr>
              <a:t>, B</a:t>
            </a:r>
            <a:r>
              <a:rPr lang="en-US" sz="2300" baseline="30000">
                <a:solidFill>
                  <a:schemeClr val="bg1"/>
                </a:solidFill>
              </a:rPr>
              <a:t>(1)</a:t>
            </a:r>
            <a:r>
              <a:rPr lang="en-US" sz="2300">
                <a:solidFill>
                  <a:schemeClr val="bg1"/>
                </a:solidFill>
              </a:rPr>
              <a:t>) annihilates primarily to charged leptons pairs (20-25% to each of </a:t>
            </a:r>
            <a:r>
              <a:rPr lang="en-US">
                <a:solidFill>
                  <a:schemeClr val="bg1"/>
                </a:solidFill>
              </a:rPr>
              <a:t>e</a:t>
            </a:r>
            <a:r>
              <a:rPr lang="en-US" baseline="30000">
                <a:solidFill>
                  <a:schemeClr val="bg1"/>
                </a:solidFill>
              </a:rPr>
              <a:t>+</a:t>
            </a:r>
            <a:r>
              <a:rPr lang="en-US">
                <a:solidFill>
                  <a:schemeClr val="bg1"/>
                </a:solidFill>
              </a:rPr>
              <a:t>e</a:t>
            </a:r>
            <a:r>
              <a:rPr lang="en-US" baseline="30000">
                <a:solidFill>
                  <a:schemeClr val="bg1"/>
                </a:solidFill>
              </a:rPr>
              <a:t>-</a:t>
            </a:r>
            <a:r>
              <a:rPr lang="en-US">
                <a:solidFill>
                  <a:schemeClr val="bg1"/>
                </a:solidFill>
              </a:rPr>
              <a:t>, </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 and </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a:t>
            </a:r>
            <a:r>
              <a:rPr lang="en-US">
                <a:solidFill>
                  <a:schemeClr val="bg1"/>
                </a:solidFill>
              </a:rPr>
              <a:t> </a:t>
            </a:r>
          </a:p>
          <a:p>
            <a:endParaRPr lang="en-US">
              <a:solidFill>
                <a:schemeClr val="bg1"/>
              </a:solidFill>
            </a:endParaRPr>
          </a:p>
          <a:p>
            <a:pPr>
              <a:buFontTx/>
              <a:buChar char="•"/>
            </a:pPr>
            <a:r>
              <a:rPr lang="en-US">
                <a:solidFill>
                  <a:schemeClr val="bg1"/>
                </a:solidFill>
              </a:rPr>
              <a:t>Neutralino annihilations to light fermions, 			    in contrast, are chirality suppressed 			                  	(</a:t>
            </a:r>
            <a:r>
              <a:rPr lang="en-US">
                <a:solidFill>
                  <a:schemeClr val="bg1"/>
                </a:solidFill>
                <a:sym typeface="Symbol" charset="0"/>
              </a:rPr>
              <a:t>v  [m</a:t>
            </a:r>
            <a:r>
              <a:rPr lang="en-US" baseline="-25000">
                <a:solidFill>
                  <a:schemeClr val="bg1"/>
                </a:solidFill>
                <a:sym typeface="Symbol" charset="0"/>
              </a:rPr>
              <a:t>f</a:t>
            </a:r>
            <a:r>
              <a:rPr lang="en-US">
                <a:solidFill>
                  <a:schemeClr val="bg1"/>
                </a:solidFill>
                <a:sym typeface="Symbol" charset="0"/>
              </a:rPr>
              <a:t>/m</a:t>
            </a:r>
            <a:r>
              <a:rPr lang="en-US" baseline="-25000">
                <a:solidFill>
                  <a:schemeClr val="bg1"/>
                </a:solidFill>
                <a:sym typeface="Symbol" charset="0"/>
              </a:rPr>
              <a:t></a:t>
            </a:r>
            <a:r>
              <a:rPr lang="en-US">
                <a:solidFill>
                  <a:schemeClr val="bg1"/>
                </a:solidFill>
              </a:rPr>
              <a:t>]</a:t>
            </a:r>
            <a:r>
              <a:rPr lang="en-US" baseline="30000">
                <a:solidFill>
                  <a:schemeClr val="bg1"/>
                </a:solidFill>
              </a:rPr>
              <a:t>2</a:t>
            </a:r>
            <a:r>
              <a:rPr lang="en-US">
                <a:solidFill>
                  <a:schemeClr val="bg1"/>
                </a:solidFill>
              </a:rPr>
              <a:t>) </a:t>
            </a:r>
          </a:p>
          <a:p>
            <a:pPr>
              <a:buFontTx/>
              <a:buChar char="•"/>
            </a:pPr>
            <a:endParaRPr lang="en-US">
              <a:solidFill>
                <a:schemeClr val="bg1"/>
              </a:solidFill>
            </a:endParaRPr>
          </a:p>
          <a:p>
            <a:pPr>
              <a:buFontTx/>
              <a:buChar char="•"/>
            </a:pPr>
            <a:r>
              <a:rPr lang="en-US">
                <a:solidFill>
                  <a:schemeClr val="bg1"/>
                </a:solidFill>
              </a:rPr>
              <a:t>This difference can lead to 					very distinctive signatures in 					indirect dark matter experiments									</a:t>
            </a:r>
          </a:p>
          <a:p>
            <a:pPr>
              <a:buFontTx/>
              <a:buChar char="•"/>
            </a:pPr>
            <a:endParaRPr lang="en-US" sz="2300">
              <a:solidFill>
                <a:schemeClr val="bg1"/>
              </a:solidFill>
            </a:endParaRPr>
          </a:p>
          <a:p>
            <a:endParaRPr lang="en-US" sz="2300">
              <a:solidFill>
                <a:schemeClr val="bg1"/>
              </a:solidFill>
            </a:endParaRPr>
          </a:p>
          <a:p>
            <a:endParaRPr lang="en-US"/>
          </a:p>
        </p:txBody>
      </p:sp>
      <p:pic>
        <p:nvPicPr>
          <p:cNvPr id="231430" name="Picture 6" descr="supersymmet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11400"/>
            <a:ext cx="2971800" cy="257492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04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19144" name="Text Box 8"/>
          <p:cNvSpPr txBox="1">
            <a:spLocks noChangeArrowheads="1"/>
          </p:cNvSpPr>
          <p:nvPr/>
        </p:nvSpPr>
        <p:spPr bwMode="auto">
          <a:xfrm>
            <a:off x="228600" y="1066800"/>
            <a:ext cx="8534400" cy="124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Gamma-Ray Annihilation Spectrum</a:t>
            </a:r>
          </a:p>
          <a:p>
            <a:r>
              <a:rPr lang="en-US">
                <a:solidFill>
                  <a:schemeClr val="bg1"/>
                </a:solidFill>
              </a:rPr>
              <a:t>           Neutralino annihilations to gauge/Higgs bosons and 		heavy quarks produce rather soft gamma-ray spectrum</a:t>
            </a:r>
            <a:endParaRPr lang="en-US" sz="2800">
              <a:solidFill>
                <a:schemeClr val="bg1"/>
              </a:solidFill>
            </a:endParaRPr>
          </a:p>
        </p:txBody>
      </p:sp>
      <p:pic>
        <p:nvPicPr>
          <p:cNvPr id="219145" name="Picture 9" descr="gammaspec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90800"/>
            <a:ext cx="3795713" cy="38100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24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23235" name="Text Box 3"/>
          <p:cNvSpPr txBox="1">
            <a:spLocks noChangeArrowheads="1"/>
          </p:cNvSpPr>
          <p:nvPr/>
        </p:nvSpPr>
        <p:spPr bwMode="auto">
          <a:xfrm>
            <a:off x="228600" y="1066800"/>
            <a:ext cx="8534400" cy="161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Gamma-Ray Annihilation Spectrum</a:t>
            </a:r>
          </a:p>
          <a:p>
            <a:r>
              <a:rPr lang="en-US">
                <a:solidFill>
                  <a:schemeClr val="bg1"/>
                </a:solidFill>
              </a:rPr>
              <a:t>           Kaluza-Klein dark matter particles produce harder 		spectrum due to 20-25% annihilation to tau pairs, and		 final state radiation</a:t>
            </a:r>
            <a:endParaRPr lang="en-US" sz="2800">
              <a:solidFill>
                <a:schemeClr val="bg1"/>
              </a:solidFill>
            </a:endParaRPr>
          </a:p>
        </p:txBody>
      </p:sp>
      <p:pic>
        <p:nvPicPr>
          <p:cNvPr id="2232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65438"/>
            <a:ext cx="5545138" cy="345916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3238" name="Line 6"/>
          <p:cNvSpPr>
            <a:spLocks noChangeShapeType="1"/>
          </p:cNvSpPr>
          <p:nvPr/>
        </p:nvSpPr>
        <p:spPr bwMode="auto">
          <a:xfrm flipV="1">
            <a:off x="3733800" y="5075238"/>
            <a:ext cx="6858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3239" name="Text Box 7"/>
          <p:cNvSpPr txBox="1">
            <a:spLocks noChangeArrowheads="1"/>
          </p:cNvSpPr>
          <p:nvPr/>
        </p:nvSpPr>
        <p:spPr bwMode="auto">
          <a:xfrm>
            <a:off x="5943600" y="2941638"/>
            <a:ext cx="1752600" cy="109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200"/>
              <a:t>Total, including </a:t>
            </a:r>
            <a:r>
              <a:rPr lang="en-US" sz="2200">
                <a:sym typeface="Symbol" charset="0"/>
              </a:rPr>
              <a:t></a:t>
            </a:r>
            <a:r>
              <a:rPr lang="ja-JP" altLang="en-US" sz="2200">
                <a:sym typeface="Symbol" charset="0"/>
              </a:rPr>
              <a:t>’</a:t>
            </a:r>
            <a:r>
              <a:rPr lang="en-US" sz="2200">
                <a:sym typeface="Symbol" charset="0"/>
              </a:rPr>
              <a:t>s and FSR</a:t>
            </a:r>
            <a:r>
              <a:rPr lang="en-US"/>
              <a:t> </a:t>
            </a:r>
          </a:p>
        </p:txBody>
      </p:sp>
      <p:sp>
        <p:nvSpPr>
          <p:cNvPr id="223240" name="Text Box 8"/>
          <p:cNvSpPr txBox="1">
            <a:spLocks noChangeArrowheads="1"/>
          </p:cNvSpPr>
          <p:nvPr/>
        </p:nvSpPr>
        <p:spPr bwMode="auto">
          <a:xfrm>
            <a:off x="1219200" y="4922838"/>
            <a:ext cx="25908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000"/>
              <a:t>Quark fragmentation alone (SUSY-like) </a:t>
            </a:r>
          </a:p>
        </p:txBody>
      </p:sp>
      <p:sp>
        <p:nvSpPr>
          <p:cNvPr id="223242" name="Line 10"/>
          <p:cNvSpPr>
            <a:spLocks noChangeShapeType="1"/>
          </p:cNvSpPr>
          <p:nvPr/>
        </p:nvSpPr>
        <p:spPr bwMode="auto">
          <a:xfrm flipH="1" flipV="1">
            <a:off x="5181600" y="4922838"/>
            <a:ext cx="9906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3243" name="Text Box 11"/>
          <p:cNvSpPr txBox="1">
            <a:spLocks noChangeArrowheads="1"/>
          </p:cNvSpPr>
          <p:nvPr/>
        </p:nvSpPr>
        <p:spPr bwMode="auto">
          <a:xfrm>
            <a:off x="6172200" y="5456238"/>
            <a:ext cx="1704975"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200"/>
              <a:t>Including </a:t>
            </a:r>
            <a:r>
              <a:rPr lang="en-US" sz="2200">
                <a:sym typeface="Symbol" charset="0"/>
              </a:rPr>
              <a:t></a:t>
            </a:r>
            <a:r>
              <a:rPr lang="ja-JP" altLang="en-US" sz="2200">
                <a:sym typeface="Symbol" charset="0"/>
              </a:rPr>
              <a:t>’</a:t>
            </a:r>
            <a:r>
              <a:rPr lang="en-US" sz="2200">
                <a:sym typeface="Symbol" charset="0"/>
              </a:rPr>
              <a:t>s</a:t>
            </a:r>
            <a:endParaRPr lang="en-US" sz="2200"/>
          </a:p>
        </p:txBody>
      </p:sp>
      <p:sp>
        <p:nvSpPr>
          <p:cNvPr id="223244" name="Line 12"/>
          <p:cNvSpPr>
            <a:spLocks noChangeShapeType="1"/>
          </p:cNvSpPr>
          <p:nvPr/>
        </p:nvSpPr>
        <p:spPr bwMode="auto">
          <a:xfrm flipH="1">
            <a:off x="4953000" y="3475038"/>
            <a:ext cx="10668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23245" name="Picture 13"/>
          <p:cNvPicPr>
            <a:picLocks noChangeAspect="1" noChangeArrowheads="1"/>
          </p:cNvPicPr>
          <p:nvPr/>
        </p:nvPicPr>
        <p:blipFill>
          <a:blip r:embed="rId4">
            <a:extLst>
              <a:ext uri="{28A0092B-C50C-407E-A947-70E740481C1C}">
                <a14:useLocalDpi xmlns:a14="http://schemas.microsoft.com/office/drawing/2010/main" val="0"/>
              </a:ext>
            </a:extLst>
          </a:blip>
          <a:srcRect l="2597" t="4781" r="64935" b="4382"/>
          <a:stretch>
            <a:fillRect/>
          </a:stretch>
        </p:blipFill>
        <p:spPr bwMode="auto">
          <a:xfrm>
            <a:off x="7239000" y="3800475"/>
            <a:ext cx="1676400" cy="12747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3247" name="AutoShape 15"/>
          <p:cNvCxnSpPr>
            <a:cxnSpLocks noChangeShapeType="1"/>
          </p:cNvCxnSpPr>
          <p:nvPr/>
        </p:nvCxnSpPr>
        <p:spPr bwMode="auto">
          <a:xfrm rot="16200000" flipH="1">
            <a:off x="6892131" y="3974307"/>
            <a:ext cx="274637" cy="342900"/>
          </a:xfrm>
          <a:prstGeom prst="bentConnector2">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223248" name="Text Box 16"/>
          <p:cNvSpPr txBox="1">
            <a:spLocks noChangeArrowheads="1"/>
          </p:cNvSpPr>
          <p:nvPr/>
        </p:nvSpPr>
        <p:spPr bwMode="auto">
          <a:xfrm>
            <a:off x="1143000" y="6400800"/>
            <a:ext cx="41148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b="1">
                <a:latin typeface="Times New Roman" charset="0"/>
                <a:cs typeface="Times New Roman" charset="0"/>
              </a:rPr>
              <a:t>Bergstrom et al, PRL, hep-ph/0410359</a:t>
            </a:r>
          </a:p>
        </p:txBody>
      </p:sp>
    </p:spTree>
    <p:extLst>
      <p:ext uri="{BB962C8B-B14F-4D97-AF65-F5344CB8AC3E}">
        <p14:creationId xmlns:p14="http://schemas.microsoft.com/office/powerpoint/2010/main" val="9855495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0" name="Picture 10" descr="posspec300big"/>
          <p:cNvPicPr>
            <a:picLocks noChangeAspect="1" noChangeArrowheads="1"/>
          </p:cNvPicPr>
          <p:nvPr/>
        </p:nvPicPr>
        <p:blipFill>
          <a:blip r:embed="rId3">
            <a:extLst>
              <a:ext uri="{28A0092B-C50C-407E-A947-70E740481C1C}">
                <a14:useLocalDpi xmlns:a14="http://schemas.microsoft.com/office/drawing/2010/main" val="0"/>
              </a:ext>
            </a:extLst>
          </a:blip>
          <a:srcRect l="5901" t="37109" r="38240" b="21237"/>
          <a:stretch>
            <a:fillRect/>
          </a:stretch>
        </p:blipFill>
        <p:spPr bwMode="auto">
          <a:xfrm>
            <a:off x="2438400" y="2514600"/>
            <a:ext cx="3657600" cy="352901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1504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15044" name="Text Box 4"/>
          <p:cNvSpPr txBox="1">
            <a:spLocks noChangeArrowheads="1"/>
          </p:cNvSpPr>
          <p:nvPr/>
        </p:nvSpPr>
        <p:spPr bwMode="auto">
          <a:xfrm>
            <a:off x="228600" y="1143000"/>
            <a:ext cx="7331075" cy="124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Cosmic Positron Spectrum</a:t>
            </a:r>
          </a:p>
          <a:p>
            <a:r>
              <a:rPr lang="en-US">
                <a:solidFill>
                  <a:schemeClr val="bg1"/>
                </a:solidFill>
              </a:rPr>
              <a:t>           Annihilations to e</a:t>
            </a:r>
            <a:r>
              <a:rPr lang="en-US" baseline="30000">
                <a:solidFill>
                  <a:schemeClr val="bg1"/>
                </a:solidFill>
              </a:rPr>
              <a:t>+</a:t>
            </a:r>
            <a:r>
              <a:rPr lang="en-US">
                <a:solidFill>
                  <a:schemeClr val="bg1"/>
                </a:solidFill>
              </a:rPr>
              <a:t>e</a:t>
            </a:r>
            <a:r>
              <a:rPr lang="en-US" baseline="30000">
                <a:solidFill>
                  <a:schemeClr val="bg1"/>
                </a:solidFill>
              </a:rPr>
              <a:t>-</a:t>
            </a:r>
            <a:r>
              <a:rPr lang="en-US">
                <a:solidFill>
                  <a:schemeClr val="bg1"/>
                </a:solidFill>
              </a:rPr>
              <a:t> ( and </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 </a:t>
            </a:r>
            <a:r>
              <a:rPr lang="en-US" baseline="30000">
                <a:solidFill>
                  <a:schemeClr val="bg1"/>
                </a:solidFill>
                <a:sym typeface="Symbol" charset="0"/>
              </a:rPr>
              <a:t>+</a:t>
            </a:r>
            <a:r>
              <a:rPr lang="en-US">
                <a:solidFill>
                  <a:schemeClr val="bg1"/>
                </a:solidFill>
                <a:sym typeface="Symbol" charset="0"/>
              </a:rPr>
              <a:t></a:t>
            </a:r>
            <a:r>
              <a:rPr lang="en-US" baseline="30000">
                <a:solidFill>
                  <a:schemeClr val="bg1"/>
                </a:solidFill>
                <a:sym typeface="Symbol" charset="0"/>
              </a:rPr>
              <a:t>-</a:t>
            </a:r>
            <a:r>
              <a:rPr lang="en-US">
                <a:solidFill>
                  <a:schemeClr val="bg1"/>
                </a:solidFill>
                <a:sym typeface="Symbol" charset="0"/>
              </a:rPr>
              <a:t>) generate                                              	distinctive hard spectrum with edge</a:t>
            </a:r>
            <a:endParaRPr lang="en-US" sz="2800">
              <a:solidFill>
                <a:schemeClr val="bg1"/>
              </a:solidFill>
            </a:endParaRPr>
          </a:p>
        </p:txBody>
      </p:sp>
      <p:sp>
        <p:nvSpPr>
          <p:cNvPr id="215045" name="Line 5"/>
          <p:cNvSpPr>
            <a:spLocks noChangeShapeType="1"/>
          </p:cNvSpPr>
          <p:nvPr/>
        </p:nvSpPr>
        <p:spPr bwMode="auto">
          <a:xfrm flipH="1">
            <a:off x="5486400" y="3273425"/>
            <a:ext cx="7620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46" name="Text Box 6"/>
          <p:cNvSpPr txBox="1">
            <a:spLocks noChangeArrowheads="1"/>
          </p:cNvSpPr>
          <p:nvPr/>
        </p:nvSpPr>
        <p:spPr bwMode="auto">
          <a:xfrm>
            <a:off x="6172200" y="2995613"/>
            <a:ext cx="162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UED Case</a:t>
            </a:r>
          </a:p>
        </p:txBody>
      </p:sp>
      <p:sp>
        <p:nvSpPr>
          <p:cNvPr id="215047" name="Line 7"/>
          <p:cNvSpPr>
            <a:spLocks noChangeShapeType="1"/>
          </p:cNvSpPr>
          <p:nvPr/>
        </p:nvSpPr>
        <p:spPr bwMode="auto">
          <a:xfrm flipH="1">
            <a:off x="5257800" y="4214813"/>
            <a:ext cx="1219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48" name="Line 8"/>
          <p:cNvSpPr>
            <a:spLocks noChangeShapeType="1"/>
          </p:cNvSpPr>
          <p:nvPr/>
        </p:nvSpPr>
        <p:spPr bwMode="auto">
          <a:xfrm flipH="1">
            <a:off x="4953000" y="4595813"/>
            <a:ext cx="15240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49" name="Text Box 9"/>
          <p:cNvSpPr txBox="1">
            <a:spLocks noChangeArrowheads="1"/>
          </p:cNvSpPr>
          <p:nvPr/>
        </p:nvSpPr>
        <p:spPr bwMode="auto">
          <a:xfrm>
            <a:off x="6400800" y="3986213"/>
            <a:ext cx="2286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Gauge Bosons, Heavy Quarks</a:t>
            </a:r>
          </a:p>
        </p:txBody>
      </p:sp>
      <p:sp>
        <p:nvSpPr>
          <p:cNvPr id="215051" name="Line 11"/>
          <p:cNvSpPr>
            <a:spLocks noChangeShapeType="1"/>
          </p:cNvSpPr>
          <p:nvPr/>
        </p:nvSpPr>
        <p:spPr bwMode="auto">
          <a:xfrm flipV="1">
            <a:off x="3962400" y="4443413"/>
            <a:ext cx="30480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5052" name="Text Box 12"/>
          <p:cNvSpPr txBox="1">
            <a:spLocks noChangeArrowheads="1"/>
          </p:cNvSpPr>
          <p:nvPr/>
        </p:nvSpPr>
        <p:spPr bwMode="auto">
          <a:xfrm>
            <a:off x="3252788" y="4900613"/>
            <a:ext cx="16240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background</a:t>
            </a:r>
          </a:p>
        </p:txBody>
      </p:sp>
      <p:sp>
        <p:nvSpPr>
          <p:cNvPr id="215053" name="Text Box 13"/>
          <p:cNvSpPr txBox="1">
            <a:spLocks noChangeArrowheads="1"/>
          </p:cNvSpPr>
          <p:nvPr/>
        </p:nvSpPr>
        <p:spPr bwMode="auto">
          <a:xfrm>
            <a:off x="1600200" y="6080125"/>
            <a:ext cx="54308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(m</a:t>
            </a:r>
            <a:r>
              <a:rPr lang="en-US" sz="2000" baseline="-25000"/>
              <a:t>DM</a:t>
            </a:r>
            <a:r>
              <a:rPr lang="en-US" sz="2000"/>
              <a:t>=300 GeV, BF=5, moderate propagation)</a:t>
            </a:r>
            <a:endParaRPr lang="en-US"/>
          </a:p>
        </p:txBody>
      </p:sp>
      <p:sp>
        <p:nvSpPr>
          <p:cNvPr id="215054" name="Text Box 14"/>
          <p:cNvSpPr txBox="1">
            <a:spLocks noChangeArrowheads="1"/>
          </p:cNvSpPr>
          <p:nvPr/>
        </p:nvSpPr>
        <p:spPr bwMode="auto">
          <a:xfrm>
            <a:off x="4718050" y="6477000"/>
            <a:ext cx="4578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b="1">
                <a:latin typeface="Times New Roman" charset="0"/>
                <a:cs typeface="Times New Roman" charset="0"/>
              </a:rPr>
              <a:t>Hooper and G. Zaharijas, hep-ph/0612137</a:t>
            </a:r>
          </a:p>
        </p:txBody>
      </p:sp>
    </p:spTree>
    <p:extLst>
      <p:ext uri="{BB962C8B-B14F-4D97-AF65-F5344CB8AC3E}">
        <p14:creationId xmlns:p14="http://schemas.microsoft.com/office/powerpoint/2010/main" val="3344227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100" name="Picture 12" descr="posspec300EBbig"/>
          <p:cNvPicPr>
            <a:picLocks noChangeAspect="1" noChangeArrowheads="1"/>
          </p:cNvPicPr>
          <p:nvPr/>
        </p:nvPicPr>
        <p:blipFill>
          <a:blip r:embed="rId3">
            <a:extLst>
              <a:ext uri="{28A0092B-C50C-407E-A947-70E740481C1C}">
                <a14:useLocalDpi xmlns:a14="http://schemas.microsoft.com/office/drawing/2010/main" val="0"/>
              </a:ext>
            </a:extLst>
          </a:blip>
          <a:srcRect l="4921" t="37109" r="38240" b="20480"/>
          <a:stretch>
            <a:fillRect/>
          </a:stretch>
        </p:blipFill>
        <p:spPr bwMode="auto">
          <a:xfrm>
            <a:off x="2438400" y="2514600"/>
            <a:ext cx="3657600" cy="35321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17091" name="Text Box 3"/>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Is It SUSY?</a:t>
            </a:r>
            <a:endParaRPr lang="en-US" b="1">
              <a:solidFill>
                <a:schemeClr val="folHlink"/>
              </a:solidFill>
            </a:endParaRPr>
          </a:p>
        </p:txBody>
      </p:sp>
      <p:sp>
        <p:nvSpPr>
          <p:cNvPr id="217092" name="Text Box 4"/>
          <p:cNvSpPr txBox="1">
            <a:spLocks noChangeArrowheads="1"/>
          </p:cNvSpPr>
          <p:nvPr/>
        </p:nvSpPr>
        <p:spPr bwMode="auto">
          <a:xfrm>
            <a:off x="152400" y="1143000"/>
            <a:ext cx="7331075" cy="124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The Cosmic Positron Spectrum</a:t>
            </a:r>
          </a:p>
          <a:p>
            <a:r>
              <a:rPr lang="en-US">
                <a:solidFill>
                  <a:schemeClr val="bg1"/>
                </a:solidFill>
              </a:rPr>
              <a:t>           Clearly identifiable by future experiments 	(Pamela, AMS-02) for light/moderate masses</a:t>
            </a:r>
            <a:endParaRPr lang="en-US" sz="2800">
              <a:solidFill>
                <a:schemeClr val="bg1"/>
              </a:solidFill>
            </a:endParaRPr>
          </a:p>
        </p:txBody>
      </p:sp>
      <p:sp>
        <p:nvSpPr>
          <p:cNvPr id="217093" name="Line 5"/>
          <p:cNvSpPr>
            <a:spLocks noChangeShapeType="1"/>
          </p:cNvSpPr>
          <p:nvPr/>
        </p:nvSpPr>
        <p:spPr bwMode="auto">
          <a:xfrm flipH="1">
            <a:off x="5715000" y="3227388"/>
            <a:ext cx="533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4" name="Text Box 6"/>
          <p:cNvSpPr txBox="1">
            <a:spLocks noChangeArrowheads="1"/>
          </p:cNvSpPr>
          <p:nvPr/>
        </p:nvSpPr>
        <p:spPr bwMode="auto">
          <a:xfrm>
            <a:off x="6172200" y="2998788"/>
            <a:ext cx="162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UED Case</a:t>
            </a:r>
          </a:p>
        </p:txBody>
      </p:sp>
      <p:sp>
        <p:nvSpPr>
          <p:cNvPr id="217095" name="Line 7"/>
          <p:cNvSpPr>
            <a:spLocks noChangeShapeType="1"/>
          </p:cNvSpPr>
          <p:nvPr/>
        </p:nvSpPr>
        <p:spPr bwMode="auto">
          <a:xfrm flipH="1">
            <a:off x="5486400" y="4217988"/>
            <a:ext cx="990600" cy="228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6" name="Line 8"/>
          <p:cNvSpPr>
            <a:spLocks noChangeShapeType="1"/>
          </p:cNvSpPr>
          <p:nvPr/>
        </p:nvSpPr>
        <p:spPr bwMode="auto">
          <a:xfrm flipH="1">
            <a:off x="5257800" y="4598988"/>
            <a:ext cx="1219200" cy="76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7" name="Text Box 9"/>
          <p:cNvSpPr txBox="1">
            <a:spLocks noChangeArrowheads="1"/>
          </p:cNvSpPr>
          <p:nvPr/>
        </p:nvSpPr>
        <p:spPr bwMode="auto">
          <a:xfrm>
            <a:off x="6400800" y="3989388"/>
            <a:ext cx="2286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Gauge Bosons, Heavy Quarks</a:t>
            </a:r>
          </a:p>
        </p:txBody>
      </p:sp>
      <p:sp>
        <p:nvSpPr>
          <p:cNvPr id="217098" name="Line 10"/>
          <p:cNvSpPr>
            <a:spLocks noChangeShapeType="1"/>
          </p:cNvSpPr>
          <p:nvPr/>
        </p:nvSpPr>
        <p:spPr bwMode="auto">
          <a:xfrm flipV="1">
            <a:off x="3962400" y="4370388"/>
            <a:ext cx="45720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7099" name="Text Box 11"/>
          <p:cNvSpPr txBox="1">
            <a:spLocks noChangeArrowheads="1"/>
          </p:cNvSpPr>
          <p:nvPr/>
        </p:nvSpPr>
        <p:spPr bwMode="auto">
          <a:xfrm>
            <a:off x="3328988" y="4903788"/>
            <a:ext cx="16240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background</a:t>
            </a:r>
          </a:p>
        </p:txBody>
      </p:sp>
      <p:pic>
        <p:nvPicPr>
          <p:cNvPr id="217101" name="Picture 13" descr="pamela_launch"/>
          <p:cNvPicPr>
            <a:picLocks noChangeAspect="1" noChangeArrowheads="1"/>
          </p:cNvPicPr>
          <p:nvPr/>
        </p:nvPicPr>
        <p:blipFill>
          <a:blip r:embed="rId4">
            <a:extLst>
              <a:ext uri="{28A0092B-C50C-407E-A947-70E740481C1C}">
                <a14:useLocalDpi xmlns:a14="http://schemas.microsoft.com/office/drawing/2010/main" val="0"/>
              </a:ext>
            </a:extLst>
          </a:blip>
          <a:srcRect l="28435" t="3232" r="29893"/>
          <a:stretch>
            <a:fillRect/>
          </a:stretch>
        </p:blipFill>
        <p:spPr bwMode="auto">
          <a:xfrm>
            <a:off x="7391400" y="762000"/>
            <a:ext cx="1524000" cy="2281238"/>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102" name="Text Box 14"/>
          <p:cNvSpPr txBox="1">
            <a:spLocks noChangeArrowheads="1"/>
          </p:cNvSpPr>
          <p:nvPr/>
        </p:nvSpPr>
        <p:spPr bwMode="auto">
          <a:xfrm>
            <a:off x="1600200" y="6080125"/>
            <a:ext cx="5430838"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(m</a:t>
            </a:r>
            <a:r>
              <a:rPr lang="en-US" sz="2000" baseline="-25000"/>
              <a:t>DM</a:t>
            </a:r>
            <a:r>
              <a:rPr lang="en-US" sz="2000"/>
              <a:t>=300 GeV, BF=5, moderate propagation)</a:t>
            </a:r>
            <a:endParaRPr lang="en-US"/>
          </a:p>
        </p:txBody>
      </p:sp>
      <p:sp>
        <p:nvSpPr>
          <p:cNvPr id="217103" name="Text Box 15"/>
          <p:cNvSpPr txBox="1">
            <a:spLocks noChangeArrowheads="1"/>
          </p:cNvSpPr>
          <p:nvPr/>
        </p:nvSpPr>
        <p:spPr bwMode="auto">
          <a:xfrm>
            <a:off x="7413625" y="441325"/>
            <a:ext cx="1501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sz="2000"/>
              <a:t>Pamela</a:t>
            </a:r>
            <a:endParaRPr lang="en-US"/>
          </a:p>
        </p:txBody>
      </p:sp>
      <p:sp>
        <p:nvSpPr>
          <p:cNvPr id="217104" name="Text Box 16"/>
          <p:cNvSpPr txBox="1">
            <a:spLocks noChangeArrowheads="1"/>
          </p:cNvSpPr>
          <p:nvPr/>
        </p:nvSpPr>
        <p:spPr bwMode="auto">
          <a:xfrm>
            <a:off x="4724400" y="6477000"/>
            <a:ext cx="45783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b="1">
                <a:latin typeface="Times New Roman" charset="0"/>
                <a:cs typeface="Times New Roman" charset="0"/>
              </a:rPr>
              <a:t>Hooper and G. Zaharijas, hep-ph/0612137</a:t>
            </a:r>
          </a:p>
        </p:txBody>
      </p:sp>
    </p:spTree>
    <p:extLst>
      <p:ext uri="{BB962C8B-B14F-4D97-AF65-F5344CB8AC3E}">
        <p14:creationId xmlns:p14="http://schemas.microsoft.com/office/powerpoint/2010/main" val="18522657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157699" name="Text Box 3"/>
          <p:cNvSpPr txBox="1">
            <a:spLocks noChangeArrowheads="1"/>
          </p:cNvSpPr>
          <p:nvPr/>
        </p:nvSpPr>
        <p:spPr bwMode="auto">
          <a:xfrm>
            <a:off x="441325" y="1143000"/>
            <a:ext cx="83216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Combined with LHC data, likely able to measure much/most/all of the sparticle and Higgs masses</a:t>
            </a:r>
          </a:p>
          <a:p>
            <a:pPr>
              <a:buFontTx/>
              <a:buChar char="•"/>
            </a:pPr>
            <a:endParaRPr lang="en-US">
              <a:solidFill>
                <a:schemeClr val="bg1"/>
              </a:solidFill>
            </a:endParaRPr>
          </a:p>
          <a:p>
            <a:pPr>
              <a:buFontTx/>
              <a:buChar char="•"/>
            </a:pPr>
            <a:r>
              <a:rPr lang="en-US">
                <a:solidFill>
                  <a:schemeClr val="bg1"/>
                </a:solidFill>
              </a:rPr>
              <a:t>With such knowledge of the particle spectrum, it may become possible to accurately calculate the expected relic abundance of neutralinos, and compare this to the observed dark matter density</a:t>
            </a:r>
          </a:p>
        </p:txBody>
      </p:sp>
      <p:pic>
        <p:nvPicPr>
          <p:cNvPr id="157700" name="Picture 4" descr="il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6788"/>
            <a:ext cx="3733800" cy="28178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555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236547" name="Text Box 3"/>
          <p:cNvSpPr txBox="1">
            <a:spLocks noChangeArrowheads="1"/>
          </p:cNvSpPr>
          <p:nvPr/>
        </p:nvSpPr>
        <p:spPr bwMode="auto">
          <a:xfrm>
            <a:off x="441325" y="1143000"/>
            <a:ext cx="83216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Combined with LHC data, likely able to measure much/most/all of the sparticle and Higgs masses</a:t>
            </a:r>
          </a:p>
          <a:p>
            <a:pPr>
              <a:buFontTx/>
              <a:buChar char="•"/>
            </a:pPr>
            <a:endParaRPr lang="en-US">
              <a:solidFill>
                <a:schemeClr val="bg1"/>
              </a:solidFill>
            </a:endParaRPr>
          </a:p>
          <a:p>
            <a:pPr>
              <a:buFontTx/>
              <a:buChar char="•"/>
            </a:pPr>
            <a:r>
              <a:rPr lang="en-US">
                <a:solidFill>
                  <a:schemeClr val="bg1"/>
                </a:solidFill>
              </a:rPr>
              <a:t>With such knowledge of the particle spectrum, it may become possible to accurately calculate the expected relic abundance of neutralinos, and compare this to the observed dark matter density</a:t>
            </a:r>
          </a:p>
        </p:txBody>
      </p:sp>
      <p:pic>
        <p:nvPicPr>
          <p:cNvPr id="236548" name="Picture 4" descr="il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6788"/>
            <a:ext cx="3733800" cy="28178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6549" name="Text Box 5"/>
          <p:cNvSpPr txBox="1">
            <a:spLocks noChangeArrowheads="1"/>
          </p:cNvSpPr>
          <p:nvPr/>
        </p:nvSpPr>
        <p:spPr bwMode="auto">
          <a:xfrm>
            <a:off x="685800" y="4038600"/>
            <a:ext cx="3962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sym typeface="Symbol" charset="0"/>
              </a:rPr>
              <a:t>  </a:t>
            </a:r>
            <a:r>
              <a:rPr lang="en-US"/>
              <a:t>Confirmation that neutralinos make up the dark matter of our universe!</a:t>
            </a:r>
          </a:p>
        </p:txBody>
      </p:sp>
    </p:spTree>
    <p:extLst>
      <p:ext uri="{BB962C8B-B14F-4D97-AF65-F5344CB8AC3E}">
        <p14:creationId xmlns:p14="http://schemas.microsoft.com/office/powerpoint/2010/main" val="5434851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1026"/>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372739" name="Text Box 1027"/>
          <p:cNvSpPr txBox="1">
            <a:spLocks noChangeArrowheads="1"/>
          </p:cNvSpPr>
          <p:nvPr/>
        </p:nvSpPr>
        <p:spPr bwMode="auto">
          <a:xfrm>
            <a:off x="441325" y="1143000"/>
            <a:ext cx="83216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Combined with LHC data, likely able to measure much/most/all of the sparticle and Higgs masses</a:t>
            </a:r>
          </a:p>
          <a:p>
            <a:pPr>
              <a:buFontTx/>
              <a:buChar char="•"/>
            </a:pPr>
            <a:endParaRPr lang="en-US">
              <a:solidFill>
                <a:schemeClr val="bg1"/>
              </a:solidFill>
            </a:endParaRPr>
          </a:p>
          <a:p>
            <a:pPr>
              <a:buFontTx/>
              <a:buChar char="•"/>
            </a:pPr>
            <a:r>
              <a:rPr lang="en-US">
                <a:solidFill>
                  <a:schemeClr val="bg1"/>
                </a:solidFill>
              </a:rPr>
              <a:t>With such knowledge of the particle spectrum, it may become possible to accurately calculate the expected relic abundance of neutralinos, and compare this to the observed dark matter density</a:t>
            </a:r>
          </a:p>
        </p:txBody>
      </p:sp>
      <p:pic>
        <p:nvPicPr>
          <p:cNvPr id="372740" name="Picture 1028" descr="il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6788"/>
            <a:ext cx="3733800" cy="2817812"/>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72741" name="Text Box 1029"/>
          <p:cNvSpPr txBox="1">
            <a:spLocks noChangeArrowheads="1"/>
          </p:cNvSpPr>
          <p:nvPr/>
        </p:nvSpPr>
        <p:spPr bwMode="auto">
          <a:xfrm>
            <a:off x="685800" y="4038600"/>
            <a:ext cx="3962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sym typeface="Symbol" charset="0"/>
              </a:rPr>
              <a:t>  </a:t>
            </a:r>
            <a:r>
              <a:rPr lang="en-US"/>
              <a:t>Confirmation that neutralinos make up the dark matter of our universe!</a:t>
            </a:r>
          </a:p>
        </p:txBody>
      </p:sp>
      <p:sp>
        <p:nvSpPr>
          <p:cNvPr id="372742" name="Text Box 1030"/>
          <p:cNvSpPr txBox="1">
            <a:spLocks noChangeArrowheads="1"/>
          </p:cNvSpPr>
          <p:nvPr/>
        </p:nvSpPr>
        <p:spPr bwMode="auto">
          <a:xfrm>
            <a:off x="228600" y="5534025"/>
            <a:ext cx="4451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b="1">
                <a:solidFill>
                  <a:schemeClr val="hlink"/>
                </a:solidFill>
              </a:rPr>
              <a:t>But what if they don</a:t>
            </a:r>
            <a:r>
              <a:rPr lang="ja-JP" altLang="en-US" b="1">
                <a:solidFill>
                  <a:schemeClr val="hlink"/>
                </a:solidFill>
              </a:rPr>
              <a:t>’</a:t>
            </a:r>
            <a:r>
              <a:rPr lang="en-US" b="1">
                <a:solidFill>
                  <a:schemeClr val="hlink"/>
                </a:solidFill>
              </a:rPr>
              <a:t>t match?</a:t>
            </a:r>
          </a:p>
        </p:txBody>
      </p:sp>
    </p:spTree>
    <p:extLst>
      <p:ext uri="{BB962C8B-B14F-4D97-AF65-F5344CB8AC3E}">
        <p14:creationId xmlns:p14="http://schemas.microsoft.com/office/powerpoint/2010/main" val="3585456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238595" name="Text Box 3"/>
          <p:cNvSpPr txBox="1">
            <a:spLocks noChangeArrowheads="1"/>
          </p:cNvSpPr>
          <p:nvPr/>
        </p:nvSpPr>
        <p:spPr bwMode="auto">
          <a:xfrm>
            <a:off x="441325" y="2152650"/>
            <a:ext cx="8321675"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SuperWIMP Scenario: neutralinos freeze-out, and later decay to gravitinos</a:t>
            </a:r>
          </a:p>
          <a:p>
            <a:pPr>
              <a:buFontTx/>
              <a:buChar char="•"/>
            </a:pPr>
            <a:r>
              <a:rPr lang="en-US">
                <a:solidFill>
                  <a:schemeClr val="bg1"/>
                </a:solidFill>
              </a:rPr>
              <a:t>Non-WIMP dark matter 					generated through WIMP-like 				freeze-out process</a:t>
            </a:r>
          </a:p>
          <a:p>
            <a:pPr>
              <a:buFontTx/>
              <a:buChar char="•"/>
            </a:pPr>
            <a:r>
              <a:rPr lang="en-US">
                <a:solidFill>
                  <a:schemeClr val="bg1"/>
                </a:solidFill>
              </a:rPr>
              <a:t>No signal for direct or 					indirect detection</a:t>
            </a:r>
          </a:p>
          <a:p>
            <a:endParaRPr lang="en-US">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p:txBody>
      </p:sp>
      <p:sp>
        <p:nvSpPr>
          <p:cNvPr id="238598" name="Text Box 6"/>
          <p:cNvSpPr txBox="1">
            <a:spLocks noChangeArrowheads="1"/>
          </p:cNvSpPr>
          <p:nvPr/>
        </p:nvSpPr>
        <p:spPr bwMode="auto">
          <a:xfrm>
            <a:off x="228600" y="1066800"/>
            <a:ext cx="8610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u="sng">
                <a:solidFill>
                  <a:schemeClr val="bg1"/>
                </a:solidFill>
              </a:rPr>
              <a:t>What if the calculated abundance doesn</a:t>
            </a:r>
            <a:r>
              <a:rPr lang="ja-JP" altLang="en-US" sz="2800" u="sng">
                <a:solidFill>
                  <a:schemeClr val="bg1"/>
                </a:solidFill>
              </a:rPr>
              <a:t>’</a:t>
            </a:r>
            <a:r>
              <a:rPr lang="en-US" sz="2800" u="sng">
                <a:solidFill>
                  <a:schemeClr val="bg1"/>
                </a:solidFill>
              </a:rPr>
              <a:t>t match astrophysical observations? </a:t>
            </a:r>
            <a:endParaRPr lang="en-US" u="sng">
              <a:solidFill>
                <a:schemeClr val="bg1"/>
              </a:solidFill>
            </a:endParaRPr>
          </a:p>
        </p:txBody>
      </p:sp>
      <p:pic>
        <p:nvPicPr>
          <p:cNvPr id="238599" name="Picture 7" descr="freezeou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667000"/>
            <a:ext cx="3962400" cy="3962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238603" name="Text Box 11"/>
          <p:cNvSpPr txBox="1">
            <a:spLocks noChangeArrowheads="1"/>
          </p:cNvSpPr>
          <p:nvPr/>
        </p:nvSpPr>
        <p:spPr bwMode="auto">
          <a:xfrm>
            <a:off x="6918325" y="3049588"/>
            <a:ext cx="3508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ym typeface="Symbol" charset="0"/>
              </a:rPr>
              <a:t></a:t>
            </a:r>
            <a:endParaRPr lang="en-US"/>
          </a:p>
        </p:txBody>
      </p:sp>
      <p:sp>
        <p:nvSpPr>
          <p:cNvPr id="238604" name="Line 12"/>
          <p:cNvSpPr>
            <a:spLocks noChangeShapeType="1"/>
          </p:cNvSpPr>
          <p:nvPr/>
        </p:nvSpPr>
        <p:spPr bwMode="auto">
          <a:xfrm flipH="1">
            <a:off x="6629400" y="3429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05" name="Line 13"/>
          <p:cNvSpPr>
            <a:spLocks noChangeShapeType="1"/>
          </p:cNvSpPr>
          <p:nvPr/>
        </p:nvSpPr>
        <p:spPr bwMode="auto">
          <a:xfrm>
            <a:off x="7086600" y="3429000"/>
            <a:ext cx="1524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06" name="Rectangle 14"/>
          <p:cNvSpPr>
            <a:spLocks noChangeArrowheads="1"/>
          </p:cNvSpPr>
          <p:nvPr/>
        </p:nvSpPr>
        <p:spPr bwMode="auto">
          <a:xfrm>
            <a:off x="7086600" y="4267200"/>
            <a:ext cx="1524000" cy="990600"/>
          </a:xfrm>
          <a:prstGeom prst="rect">
            <a:avLst/>
          </a:prstGeom>
          <a:solidFill>
            <a:schemeClr val="bg1"/>
          </a:solidFill>
          <a:ln w="9525">
            <a:solidFill>
              <a:schemeClr val="tx1">
                <a:alpha val="0"/>
              </a:schemeClr>
            </a:solidFill>
            <a:miter lim="800000"/>
            <a:headEnd/>
            <a:tailEnd/>
          </a:ln>
        </p:spPr>
        <p:txBody>
          <a:bodyPr wrap="none" anchor="ctr"/>
          <a:lstStyle/>
          <a:p>
            <a:endParaRPr lang="en-US"/>
          </a:p>
        </p:txBody>
      </p:sp>
      <p:sp>
        <p:nvSpPr>
          <p:cNvPr id="238609" name="Rectangle 17"/>
          <p:cNvSpPr>
            <a:spLocks noChangeArrowheads="1"/>
          </p:cNvSpPr>
          <p:nvPr/>
        </p:nvSpPr>
        <p:spPr bwMode="auto">
          <a:xfrm>
            <a:off x="6934200" y="4267200"/>
            <a:ext cx="304800" cy="381000"/>
          </a:xfrm>
          <a:prstGeom prst="rect">
            <a:avLst/>
          </a:prstGeom>
          <a:solidFill>
            <a:schemeClr val="bg1"/>
          </a:solidFill>
          <a:ln w="9525">
            <a:solidFill>
              <a:schemeClr val="tx1">
                <a:alpha val="0"/>
              </a:schemeClr>
            </a:solidFill>
            <a:miter lim="800000"/>
            <a:headEnd/>
            <a:tailEnd/>
          </a:ln>
        </p:spPr>
        <p:txBody>
          <a:bodyPr wrap="none" anchor="ctr"/>
          <a:lstStyle/>
          <a:p>
            <a:endParaRPr lang="en-US"/>
          </a:p>
        </p:txBody>
      </p:sp>
      <p:sp>
        <p:nvSpPr>
          <p:cNvPr id="238614" name="Freeform 22"/>
          <p:cNvSpPr>
            <a:spLocks/>
          </p:cNvSpPr>
          <p:nvPr/>
        </p:nvSpPr>
        <p:spPr bwMode="auto">
          <a:xfrm>
            <a:off x="7391400" y="4114800"/>
            <a:ext cx="609600" cy="2057400"/>
          </a:xfrm>
          <a:custGeom>
            <a:avLst/>
            <a:gdLst>
              <a:gd name="T0" fmla="*/ 0 w 912"/>
              <a:gd name="T1" fmla="*/ 224 h 1568"/>
              <a:gd name="T2" fmla="*/ 288 w 912"/>
              <a:gd name="T3" fmla="*/ 224 h 1568"/>
              <a:gd name="T4" fmla="*/ 912 w 912"/>
              <a:gd name="T5" fmla="*/ 1568 h 1568"/>
            </a:gdLst>
            <a:ahLst/>
            <a:cxnLst>
              <a:cxn ang="0">
                <a:pos x="T0" y="T1"/>
              </a:cxn>
              <a:cxn ang="0">
                <a:pos x="T2" y="T3"/>
              </a:cxn>
              <a:cxn ang="0">
                <a:pos x="T4" y="T5"/>
              </a:cxn>
            </a:cxnLst>
            <a:rect l="0" t="0" r="r" b="b"/>
            <a:pathLst>
              <a:path w="912" h="1568">
                <a:moveTo>
                  <a:pt x="0" y="224"/>
                </a:moveTo>
                <a:cubicBezTo>
                  <a:pt x="68" y="112"/>
                  <a:pt x="136" y="0"/>
                  <a:pt x="288" y="224"/>
                </a:cubicBezTo>
                <a:cubicBezTo>
                  <a:pt x="440" y="448"/>
                  <a:pt x="808" y="1344"/>
                  <a:pt x="912" y="1568"/>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8616" name="Line 24"/>
          <p:cNvSpPr>
            <a:spLocks noChangeShapeType="1"/>
          </p:cNvSpPr>
          <p:nvPr/>
        </p:nvSpPr>
        <p:spPr bwMode="auto">
          <a:xfrm flipH="1">
            <a:off x="7315200" y="4267200"/>
            <a:ext cx="1524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17" name="Rectangle 25"/>
          <p:cNvSpPr>
            <a:spLocks noChangeArrowheads="1"/>
          </p:cNvSpPr>
          <p:nvPr/>
        </p:nvSpPr>
        <p:spPr bwMode="auto">
          <a:xfrm>
            <a:off x="7543800" y="3810000"/>
            <a:ext cx="1066800" cy="457200"/>
          </a:xfrm>
          <a:prstGeom prst="rect">
            <a:avLst/>
          </a:prstGeom>
          <a:solidFill>
            <a:schemeClr val="bg1"/>
          </a:solidFill>
          <a:ln w="9525">
            <a:solidFill>
              <a:schemeClr val="tx1">
                <a:alpha val="0"/>
              </a:schemeClr>
            </a:solidFill>
            <a:miter lim="800000"/>
            <a:headEnd/>
            <a:tailEnd/>
          </a:ln>
        </p:spPr>
        <p:txBody>
          <a:bodyPr wrap="none" anchor="ctr"/>
          <a:lstStyle/>
          <a:p>
            <a:endParaRPr lang="en-US"/>
          </a:p>
        </p:txBody>
      </p:sp>
      <p:sp>
        <p:nvSpPr>
          <p:cNvPr id="238618" name="Line 26"/>
          <p:cNvSpPr>
            <a:spLocks noChangeShapeType="1"/>
          </p:cNvSpPr>
          <p:nvPr/>
        </p:nvSpPr>
        <p:spPr bwMode="auto">
          <a:xfrm flipH="1">
            <a:off x="7620000" y="4267200"/>
            <a:ext cx="1066800" cy="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19" name="Freeform 27"/>
          <p:cNvSpPr>
            <a:spLocks/>
          </p:cNvSpPr>
          <p:nvPr/>
        </p:nvSpPr>
        <p:spPr bwMode="auto">
          <a:xfrm flipH="1">
            <a:off x="7315200" y="4114800"/>
            <a:ext cx="381000" cy="2057400"/>
          </a:xfrm>
          <a:custGeom>
            <a:avLst/>
            <a:gdLst>
              <a:gd name="T0" fmla="*/ 0 w 912"/>
              <a:gd name="T1" fmla="*/ 224 h 1568"/>
              <a:gd name="T2" fmla="*/ 288 w 912"/>
              <a:gd name="T3" fmla="*/ 224 h 1568"/>
              <a:gd name="T4" fmla="*/ 912 w 912"/>
              <a:gd name="T5" fmla="*/ 1568 h 1568"/>
            </a:gdLst>
            <a:ahLst/>
            <a:cxnLst>
              <a:cxn ang="0">
                <a:pos x="T0" y="T1"/>
              </a:cxn>
              <a:cxn ang="0">
                <a:pos x="T2" y="T3"/>
              </a:cxn>
              <a:cxn ang="0">
                <a:pos x="T4" y="T5"/>
              </a:cxn>
            </a:cxnLst>
            <a:rect l="0" t="0" r="r" b="b"/>
            <a:pathLst>
              <a:path w="912" h="1568">
                <a:moveTo>
                  <a:pt x="0" y="224"/>
                </a:moveTo>
                <a:cubicBezTo>
                  <a:pt x="68" y="112"/>
                  <a:pt x="136" y="0"/>
                  <a:pt x="288" y="224"/>
                </a:cubicBezTo>
                <a:cubicBezTo>
                  <a:pt x="440" y="448"/>
                  <a:pt x="808" y="1344"/>
                  <a:pt x="912" y="1568"/>
                </a:cubicBezTo>
              </a:path>
            </a:pathLst>
          </a:custGeom>
          <a:noFill/>
          <a:ln w="57150" cmpd="sng">
            <a:solidFill>
              <a:schemeClr val="hlink"/>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38620" name="Rectangle 28"/>
          <p:cNvSpPr>
            <a:spLocks noChangeArrowheads="1"/>
          </p:cNvSpPr>
          <p:nvPr/>
        </p:nvSpPr>
        <p:spPr bwMode="auto">
          <a:xfrm>
            <a:off x="7620000" y="4343400"/>
            <a:ext cx="228600" cy="152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38621" name="Line 29"/>
          <p:cNvSpPr>
            <a:spLocks noChangeShapeType="1"/>
          </p:cNvSpPr>
          <p:nvPr/>
        </p:nvSpPr>
        <p:spPr bwMode="auto">
          <a:xfrm flipV="1">
            <a:off x="7696200" y="4343400"/>
            <a:ext cx="5334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2" name="Line 30"/>
          <p:cNvSpPr>
            <a:spLocks noChangeShapeType="1"/>
          </p:cNvSpPr>
          <p:nvPr/>
        </p:nvSpPr>
        <p:spPr bwMode="auto">
          <a:xfrm flipV="1">
            <a:off x="7543800" y="4114800"/>
            <a:ext cx="304800" cy="1524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6" name="Line 34"/>
          <p:cNvSpPr>
            <a:spLocks noChangeShapeType="1"/>
          </p:cNvSpPr>
          <p:nvPr/>
        </p:nvSpPr>
        <p:spPr bwMode="auto">
          <a:xfrm>
            <a:off x="7391400" y="3810000"/>
            <a:ext cx="11430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7" name="Line 35"/>
          <p:cNvSpPr>
            <a:spLocks noChangeShapeType="1"/>
          </p:cNvSpPr>
          <p:nvPr/>
        </p:nvSpPr>
        <p:spPr bwMode="auto">
          <a:xfrm flipV="1">
            <a:off x="7239000" y="3733800"/>
            <a:ext cx="13716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08" name="Rectangle 16"/>
          <p:cNvSpPr>
            <a:spLocks noChangeArrowheads="1"/>
          </p:cNvSpPr>
          <p:nvPr/>
        </p:nvSpPr>
        <p:spPr bwMode="auto">
          <a:xfrm>
            <a:off x="7696200" y="3124200"/>
            <a:ext cx="685800" cy="762000"/>
          </a:xfrm>
          <a:prstGeom prst="rect">
            <a:avLst/>
          </a:prstGeom>
          <a:solidFill>
            <a:schemeClr val="bg1">
              <a:alpha val="0"/>
            </a:schemeClr>
          </a:solidFill>
          <a:ln w="9525">
            <a:solidFill>
              <a:schemeClr val="tx1">
                <a:alpha val="0"/>
              </a:schemeClr>
            </a:solidFill>
            <a:miter lim="800000"/>
            <a:headEnd/>
            <a:tailEnd/>
          </a:ln>
        </p:spPr>
        <p:txBody>
          <a:bodyPr wrap="none" anchor="ctr"/>
          <a:lstStyle/>
          <a:p>
            <a:pPr algn="ctr"/>
            <a:r>
              <a:rPr lang="en-US"/>
              <a:t>g</a:t>
            </a:r>
          </a:p>
        </p:txBody>
      </p:sp>
      <p:sp>
        <p:nvSpPr>
          <p:cNvPr id="238607" name="Rectangle 15"/>
          <p:cNvSpPr>
            <a:spLocks noChangeArrowheads="1"/>
          </p:cNvSpPr>
          <p:nvPr/>
        </p:nvSpPr>
        <p:spPr bwMode="auto">
          <a:xfrm>
            <a:off x="7696200" y="3352800"/>
            <a:ext cx="685800" cy="152400"/>
          </a:xfrm>
          <a:prstGeom prst="rect">
            <a:avLst/>
          </a:prstGeom>
          <a:solidFill>
            <a:schemeClr val="bg1">
              <a:alpha val="0"/>
            </a:schemeClr>
          </a:solidFill>
          <a:ln w="9525">
            <a:solidFill>
              <a:schemeClr val="tx1">
                <a:alpha val="0"/>
              </a:schemeClr>
            </a:solidFill>
            <a:miter lim="800000"/>
            <a:headEnd/>
            <a:tailEnd/>
          </a:ln>
        </p:spPr>
        <p:txBody>
          <a:bodyPr wrap="none" anchor="ctr"/>
          <a:lstStyle/>
          <a:p>
            <a:pPr algn="ctr"/>
            <a:r>
              <a:rPr lang="en-US"/>
              <a:t>~</a:t>
            </a:r>
          </a:p>
        </p:txBody>
      </p:sp>
      <p:sp>
        <p:nvSpPr>
          <p:cNvPr id="238629" name="Line 37"/>
          <p:cNvSpPr>
            <a:spLocks noChangeShapeType="1"/>
          </p:cNvSpPr>
          <p:nvPr/>
        </p:nvSpPr>
        <p:spPr bwMode="auto">
          <a:xfrm flipH="1">
            <a:off x="7696200" y="4267200"/>
            <a:ext cx="0" cy="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30" name="Line 38"/>
          <p:cNvSpPr>
            <a:spLocks noChangeShapeType="1"/>
          </p:cNvSpPr>
          <p:nvPr/>
        </p:nvSpPr>
        <p:spPr bwMode="auto">
          <a:xfrm flipV="1">
            <a:off x="7315200" y="3810000"/>
            <a:ext cx="13716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28" name="Line 36"/>
          <p:cNvSpPr>
            <a:spLocks noChangeShapeType="1"/>
          </p:cNvSpPr>
          <p:nvPr/>
        </p:nvSpPr>
        <p:spPr bwMode="auto">
          <a:xfrm>
            <a:off x="8077200" y="3733800"/>
            <a:ext cx="1524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31" name="Line 39"/>
          <p:cNvSpPr>
            <a:spLocks noChangeShapeType="1"/>
          </p:cNvSpPr>
          <p:nvPr/>
        </p:nvSpPr>
        <p:spPr bwMode="auto">
          <a:xfrm>
            <a:off x="7086600" y="4495800"/>
            <a:ext cx="0" cy="6096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32" name="Line 40"/>
          <p:cNvSpPr>
            <a:spLocks noChangeShapeType="1"/>
          </p:cNvSpPr>
          <p:nvPr/>
        </p:nvSpPr>
        <p:spPr bwMode="auto">
          <a:xfrm>
            <a:off x="7391400" y="4038600"/>
            <a:ext cx="152400" cy="2286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8633" name="Line 41"/>
          <p:cNvSpPr>
            <a:spLocks noChangeShapeType="1"/>
          </p:cNvSpPr>
          <p:nvPr/>
        </p:nvSpPr>
        <p:spPr bwMode="auto">
          <a:xfrm flipV="1">
            <a:off x="6858000" y="5486400"/>
            <a:ext cx="2286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634" name="Line 42"/>
          <p:cNvSpPr>
            <a:spLocks noChangeShapeType="1"/>
          </p:cNvSpPr>
          <p:nvPr/>
        </p:nvSpPr>
        <p:spPr bwMode="auto">
          <a:xfrm flipH="1">
            <a:off x="7391400" y="4267200"/>
            <a:ext cx="76200" cy="2286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9149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90600" y="647700"/>
            <a:ext cx="7162800" cy="5562600"/>
          </a:xfrm>
          <a:prstGeom prst="rect">
            <a:avLst/>
          </a:prstGeom>
        </p:spPr>
      </p:pic>
    </p:spTree>
    <p:extLst>
      <p:ext uri="{BB962C8B-B14F-4D97-AF65-F5344CB8AC3E}">
        <p14:creationId xmlns:p14="http://schemas.microsoft.com/office/powerpoint/2010/main" val="42736997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 in the ILC Era</a:t>
            </a:r>
            <a:endParaRPr lang="en-US" b="1">
              <a:solidFill>
                <a:schemeClr val="folHlink"/>
              </a:solidFill>
            </a:endParaRPr>
          </a:p>
        </p:txBody>
      </p:sp>
      <p:sp>
        <p:nvSpPr>
          <p:cNvPr id="240643" name="Text Box 3"/>
          <p:cNvSpPr txBox="1">
            <a:spLocks noChangeArrowheads="1"/>
          </p:cNvSpPr>
          <p:nvPr/>
        </p:nvSpPr>
        <p:spPr bwMode="auto">
          <a:xfrm>
            <a:off x="441325" y="2152650"/>
            <a:ext cx="8321675" cy="301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a:solidFill>
                  <a:schemeClr val="bg1"/>
                </a:solidFill>
              </a:rPr>
              <a:t>Relic abundance calculation assumes standard cosmological picture</a:t>
            </a:r>
          </a:p>
          <a:p>
            <a:pPr>
              <a:buFontTx/>
              <a:buChar char="•"/>
            </a:pPr>
            <a:r>
              <a:rPr lang="en-US">
                <a:solidFill>
                  <a:schemeClr val="bg1"/>
                </a:solidFill>
              </a:rPr>
              <a:t>Non-standard cosmology/expansion history can lead to very different relic abundance		 			</a:t>
            </a: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p:txBody>
      </p:sp>
      <p:sp>
        <p:nvSpPr>
          <p:cNvPr id="240644" name="Text Box 4"/>
          <p:cNvSpPr txBox="1">
            <a:spLocks noChangeArrowheads="1"/>
          </p:cNvSpPr>
          <p:nvPr/>
        </p:nvSpPr>
        <p:spPr bwMode="auto">
          <a:xfrm>
            <a:off x="228600" y="1066800"/>
            <a:ext cx="861060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u="sng">
                <a:solidFill>
                  <a:schemeClr val="bg1"/>
                </a:solidFill>
              </a:rPr>
              <a:t>What if the calculated abundance doesn</a:t>
            </a:r>
            <a:r>
              <a:rPr lang="ja-JP" altLang="en-US" sz="2800" u="sng">
                <a:solidFill>
                  <a:schemeClr val="bg1"/>
                </a:solidFill>
              </a:rPr>
              <a:t>’</a:t>
            </a:r>
            <a:r>
              <a:rPr lang="en-US" sz="2800" u="sng">
                <a:solidFill>
                  <a:schemeClr val="bg1"/>
                </a:solidFill>
              </a:rPr>
              <a:t>t match astrophysical observations? </a:t>
            </a:r>
            <a:endParaRPr lang="en-US" u="sng">
              <a:solidFill>
                <a:schemeClr val="bg1"/>
              </a:solidFill>
            </a:endParaRPr>
          </a:p>
        </p:txBody>
      </p:sp>
    </p:spTree>
    <p:extLst>
      <p:ext uri="{BB962C8B-B14F-4D97-AF65-F5344CB8AC3E}">
        <p14:creationId xmlns:p14="http://schemas.microsoft.com/office/powerpoint/2010/main" val="218480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4624388" y="6027738"/>
            <a:ext cx="171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p>
            <a:pPr defTabSz="849313" eaLnBrk="1" hangingPunct="1">
              <a:spcBef>
                <a:spcPct val="50000"/>
              </a:spcBef>
            </a:pPr>
            <a:endParaRPr lang="sv-SE" sz="2200">
              <a:latin typeface="Times New Roman" charset="0"/>
              <a:cs typeface="Times New Roman" charset="0"/>
            </a:endParaRPr>
          </a:p>
        </p:txBody>
      </p:sp>
      <p:sp>
        <p:nvSpPr>
          <p:cNvPr id="194564" name="Text Box 4"/>
          <p:cNvSpPr txBox="1">
            <a:spLocks noChangeArrowheads="1"/>
          </p:cNvSpPr>
          <p:nvPr/>
        </p:nvSpPr>
        <p:spPr bwMode="auto">
          <a:xfrm>
            <a:off x="2324100" y="3875088"/>
            <a:ext cx="2571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4565" name="Text Box 5"/>
          <p:cNvSpPr txBox="1">
            <a:spLocks noChangeArrowheads="1"/>
          </p:cNvSpPr>
          <p:nvPr/>
        </p:nvSpPr>
        <p:spPr bwMode="auto">
          <a:xfrm>
            <a:off x="3378200" y="3825875"/>
            <a:ext cx="2921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4566" name="Text Box 6"/>
          <p:cNvSpPr txBox="1">
            <a:spLocks noChangeArrowheads="1"/>
          </p:cNvSpPr>
          <p:nvPr/>
        </p:nvSpPr>
        <p:spPr bwMode="auto">
          <a:xfrm>
            <a:off x="993775" y="2078038"/>
            <a:ext cx="74009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spcBef>
                <a:spcPct val="50000"/>
              </a:spcBef>
              <a:buFontTx/>
              <a:buChar char="•"/>
            </a:pPr>
            <a:endParaRPr lang="en-US" sz="1900" b="1">
              <a:solidFill>
                <a:schemeClr val="accent2"/>
              </a:solidFill>
              <a:latin typeface="Times New Roman" charset="0"/>
              <a:cs typeface="Times New Roman" charset="0"/>
            </a:endParaRPr>
          </a:p>
          <a:p>
            <a:pPr eaLnBrk="1" hangingPunct="1">
              <a:lnSpc>
                <a:spcPct val="60000"/>
              </a:lnSpc>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buFontTx/>
              <a:buChar char="•"/>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4567" name="Text Box 7"/>
          <p:cNvSpPr txBox="1">
            <a:spLocks noChangeArrowheads="1"/>
          </p:cNvSpPr>
          <p:nvPr/>
        </p:nvSpPr>
        <p:spPr bwMode="auto">
          <a:xfrm>
            <a:off x="7739063" y="1692275"/>
            <a:ext cx="171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4568" name="Text Box 8"/>
          <p:cNvSpPr txBox="1">
            <a:spLocks noChangeArrowheads="1"/>
          </p:cNvSpPr>
          <p:nvPr/>
        </p:nvSpPr>
        <p:spPr bwMode="auto">
          <a:xfrm>
            <a:off x="809625" y="2252663"/>
            <a:ext cx="731678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50000"/>
              </a:spcBef>
            </a:pPr>
            <a:endParaRPr lang="en-US" sz="1900" b="1">
              <a:solidFill>
                <a:schemeClr val="accent2"/>
              </a:solidFill>
              <a:latin typeface="Times New Roman" charset="0"/>
              <a:cs typeface="Times New Roman" charset="0"/>
            </a:endParaRPr>
          </a:p>
          <a:p>
            <a:pPr eaLnBrk="1" hangingPunct="1">
              <a:lnSpc>
                <a:spcPct val="80000"/>
              </a:lnSpc>
              <a:spcBef>
                <a:spcPct val="50000"/>
              </a:spcBef>
            </a:pPr>
            <a:endParaRPr lang="en-US" sz="1900" b="1">
              <a:solidFill>
                <a:schemeClr val="accent2"/>
              </a:solidFill>
              <a:latin typeface="Times New Roman" charset="0"/>
              <a:cs typeface="Times New Roman" charset="0"/>
            </a:endParaRPr>
          </a:p>
        </p:txBody>
      </p:sp>
      <p:pic>
        <p:nvPicPr>
          <p:cNvPr id="19456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624013"/>
            <a:ext cx="6838950" cy="4251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2519285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4624388" y="6027738"/>
            <a:ext cx="171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p>
            <a:pPr defTabSz="849313" eaLnBrk="1" hangingPunct="1">
              <a:spcBef>
                <a:spcPct val="50000"/>
              </a:spcBef>
            </a:pPr>
            <a:endParaRPr lang="sv-SE" sz="2200">
              <a:latin typeface="Times New Roman" charset="0"/>
              <a:cs typeface="Times New Roman" charset="0"/>
            </a:endParaRPr>
          </a:p>
        </p:txBody>
      </p:sp>
      <p:sp>
        <p:nvSpPr>
          <p:cNvPr id="196612" name="Text Box 4"/>
          <p:cNvSpPr txBox="1">
            <a:spLocks noChangeArrowheads="1"/>
          </p:cNvSpPr>
          <p:nvPr/>
        </p:nvSpPr>
        <p:spPr bwMode="auto">
          <a:xfrm>
            <a:off x="2324100" y="3875088"/>
            <a:ext cx="2571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6613" name="Text Box 5"/>
          <p:cNvSpPr txBox="1">
            <a:spLocks noChangeArrowheads="1"/>
          </p:cNvSpPr>
          <p:nvPr/>
        </p:nvSpPr>
        <p:spPr bwMode="auto">
          <a:xfrm>
            <a:off x="3378200" y="3825875"/>
            <a:ext cx="2921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6614" name="Text Box 6"/>
          <p:cNvSpPr txBox="1">
            <a:spLocks noChangeArrowheads="1"/>
          </p:cNvSpPr>
          <p:nvPr/>
        </p:nvSpPr>
        <p:spPr bwMode="auto">
          <a:xfrm>
            <a:off x="993775" y="2078038"/>
            <a:ext cx="74009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spcBef>
                <a:spcPct val="50000"/>
              </a:spcBef>
              <a:buFontTx/>
              <a:buChar char="•"/>
            </a:pPr>
            <a:endParaRPr lang="en-US" sz="1900" b="1">
              <a:solidFill>
                <a:schemeClr val="accent2"/>
              </a:solidFill>
              <a:latin typeface="Times New Roman" charset="0"/>
              <a:cs typeface="Times New Roman" charset="0"/>
            </a:endParaRPr>
          </a:p>
          <a:p>
            <a:pPr eaLnBrk="1" hangingPunct="1">
              <a:lnSpc>
                <a:spcPct val="60000"/>
              </a:lnSpc>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buFontTx/>
              <a:buChar char="•"/>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6615" name="Text Box 7"/>
          <p:cNvSpPr txBox="1">
            <a:spLocks noChangeArrowheads="1"/>
          </p:cNvSpPr>
          <p:nvPr/>
        </p:nvSpPr>
        <p:spPr bwMode="auto">
          <a:xfrm>
            <a:off x="7739063" y="1692275"/>
            <a:ext cx="171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6616" name="Text Box 8"/>
          <p:cNvSpPr txBox="1">
            <a:spLocks noChangeArrowheads="1"/>
          </p:cNvSpPr>
          <p:nvPr/>
        </p:nvSpPr>
        <p:spPr bwMode="auto">
          <a:xfrm>
            <a:off x="809625" y="2252663"/>
            <a:ext cx="731678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50000"/>
              </a:spcBef>
            </a:pPr>
            <a:endParaRPr lang="en-US" sz="1900" b="1">
              <a:solidFill>
                <a:schemeClr val="accent2"/>
              </a:solidFill>
              <a:latin typeface="Times New Roman" charset="0"/>
              <a:cs typeface="Times New Roman" charset="0"/>
            </a:endParaRPr>
          </a:p>
          <a:p>
            <a:pPr eaLnBrk="1" hangingPunct="1">
              <a:lnSpc>
                <a:spcPct val="80000"/>
              </a:lnSpc>
              <a:spcBef>
                <a:spcPct val="50000"/>
              </a:spcBef>
            </a:pPr>
            <a:endParaRPr lang="en-US" sz="1900" b="1">
              <a:solidFill>
                <a:schemeClr val="accent2"/>
              </a:solidFill>
              <a:latin typeface="Times New Roman" charset="0"/>
              <a:cs typeface="Times New Roman" charset="0"/>
            </a:endParaRPr>
          </a:p>
        </p:txBody>
      </p:sp>
      <p:pic>
        <p:nvPicPr>
          <p:cNvPr id="1966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624013"/>
            <a:ext cx="6838950" cy="4251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6618" name="Rectangle 10"/>
          <p:cNvSpPr>
            <a:spLocks noChangeArrowheads="1"/>
          </p:cNvSpPr>
          <p:nvPr/>
        </p:nvSpPr>
        <p:spPr bwMode="auto">
          <a:xfrm>
            <a:off x="4486275" y="4870450"/>
            <a:ext cx="3448050" cy="4333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6619" name="Text Box 11"/>
          <p:cNvSpPr txBox="1">
            <a:spLocks noChangeArrowheads="1"/>
          </p:cNvSpPr>
          <p:nvPr/>
        </p:nvSpPr>
        <p:spPr bwMode="auto">
          <a:xfrm>
            <a:off x="4389438" y="4803775"/>
            <a:ext cx="36925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latin typeface="Times New Roman" charset="0"/>
                <a:cs typeface="Times New Roman" charset="0"/>
              </a:rPr>
              <a:t>Current Observations</a:t>
            </a:r>
            <a:endParaRPr lang="en-US" b="1">
              <a:solidFill>
                <a:srgbClr val="000000"/>
              </a:solidFill>
              <a:latin typeface="Times New Roman" charset="0"/>
              <a:cs typeface="Times New Roman" charset="0"/>
            </a:endParaRPr>
          </a:p>
        </p:txBody>
      </p:sp>
      <p:sp>
        <p:nvSpPr>
          <p:cNvPr id="196620" name="Line 12"/>
          <p:cNvSpPr>
            <a:spLocks noChangeShapeType="1"/>
          </p:cNvSpPr>
          <p:nvPr/>
        </p:nvSpPr>
        <p:spPr bwMode="auto">
          <a:xfrm flipV="1">
            <a:off x="6242050" y="3886200"/>
            <a:ext cx="330200" cy="101758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6621" name="Line 13"/>
          <p:cNvSpPr>
            <a:spLocks noChangeShapeType="1"/>
          </p:cNvSpPr>
          <p:nvPr/>
        </p:nvSpPr>
        <p:spPr bwMode="auto">
          <a:xfrm flipH="1" flipV="1">
            <a:off x="5816600" y="3886200"/>
            <a:ext cx="350838" cy="1033463"/>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45042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4624388" y="6027738"/>
            <a:ext cx="17145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p>
            <a:pPr defTabSz="849313" eaLnBrk="1" hangingPunct="1">
              <a:spcBef>
                <a:spcPct val="50000"/>
              </a:spcBef>
            </a:pPr>
            <a:endParaRPr lang="sv-SE" sz="2200">
              <a:latin typeface="Times New Roman" charset="0"/>
              <a:cs typeface="Times New Roman" charset="0"/>
            </a:endParaRPr>
          </a:p>
        </p:txBody>
      </p:sp>
      <p:sp>
        <p:nvSpPr>
          <p:cNvPr id="198659" name="Text Box 3"/>
          <p:cNvSpPr txBox="1">
            <a:spLocks noChangeArrowheads="1"/>
          </p:cNvSpPr>
          <p:nvPr/>
        </p:nvSpPr>
        <p:spPr bwMode="auto">
          <a:xfrm>
            <a:off x="228600" y="909638"/>
            <a:ext cx="86868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200">
                <a:solidFill>
                  <a:schemeClr val="hlink"/>
                </a:solidFill>
                <a:effectLst>
                  <a:outerShdw blurRad="38100" dist="38100" dir="2700000" algn="tl">
                    <a:srgbClr val="000000"/>
                  </a:outerShdw>
                </a:effectLst>
                <a:cs typeface="Times New Roman" charset="0"/>
              </a:rPr>
              <a:t>The ILC Is A Window Into The Early Universe!</a:t>
            </a:r>
            <a:endParaRPr lang="en-US" sz="3000" b="1">
              <a:solidFill>
                <a:schemeClr val="hlink"/>
              </a:solidFill>
              <a:effectLst>
                <a:outerShdw blurRad="38100" dist="38100" dir="2700000" algn="tl">
                  <a:srgbClr val="000000"/>
                </a:outerShdw>
              </a:effectLst>
              <a:latin typeface="Times New Roman" charset="0"/>
              <a:cs typeface="Times New Roman" charset="0"/>
            </a:endParaRPr>
          </a:p>
        </p:txBody>
      </p:sp>
      <p:sp>
        <p:nvSpPr>
          <p:cNvPr id="198660" name="Text Box 4"/>
          <p:cNvSpPr txBox="1">
            <a:spLocks noChangeArrowheads="1"/>
          </p:cNvSpPr>
          <p:nvPr/>
        </p:nvSpPr>
        <p:spPr bwMode="auto">
          <a:xfrm>
            <a:off x="2324100" y="3875088"/>
            <a:ext cx="257175"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8661" name="Text Box 5"/>
          <p:cNvSpPr txBox="1">
            <a:spLocks noChangeArrowheads="1"/>
          </p:cNvSpPr>
          <p:nvPr/>
        </p:nvSpPr>
        <p:spPr bwMode="auto">
          <a:xfrm>
            <a:off x="3378200" y="3825875"/>
            <a:ext cx="2921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rgbClr val="000000"/>
              </a:solidFill>
              <a:latin typeface="Times New Roman" charset="0"/>
              <a:cs typeface="Times New Roman" charset="0"/>
            </a:endParaRPr>
          </a:p>
          <a:p>
            <a:pPr algn="ctr" eaLnBrk="1" hangingPunct="1">
              <a:spcBef>
                <a:spcPct val="50000"/>
              </a:spcBef>
            </a:pPr>
            <a:endParaRPr lang="en-US" sz="1900" b="1">
              <a:solidFill>
                <a:schemeClr val="accent2"/>
              </a:solidFill>
              <a:latin typeface="Times New Roman" charset="0"/>
              <a:cs typeface="Times New Roman" charset="0"/>
            </a:endParaRPr>
          </a:p>
        </p:txBody>
      </p:sp>
      <p:sp>
        <p:nvSpPr>
          <p:cNvPr id="198662" name="Text Box 6"/>
          <p:cNvSpPr txBox="1">
            <a:spLocks noChangeArrowheads="1"/>
          </p:cNvSpPr>
          <p:nvPr/>
        </p:nvSpPr>
        <p:spPr bwMode="auto">
          <a:xfrm>
            <a:off x="993775" y="2078038"/>
            <a:ext cx="7400925" cy="230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60000"/>
              </a:lnSpc>
              <a:spcBef>
                <a:spcPct val="50000"/>
              </a:spcBef>
              <a:buFontTx/>
              <a:buChar char="•"/>
            </a:pPr>
            <a:endParaRPr lang="en-US" sz="1900" b="1">
              <a:solidFill>
                <a:schemeClr val="accent2"/>
              </a:solidFill>
              <a:latin typeface="Times New Roman" charset="0"/>
              <a:cs typeface="Times New Roman" charset="0"/>
            </a:endParaRPr>
          </a:p>
          <a:p>
            <a:pPr eaLnBrk="1" hangingPunct="1">
              <a:lnSpc>
                <a:spcPct val="60000"/>
              </a:lnSpc>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buFontTx/>
              <a:buChar char="•"/>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8663" name="Text Box 7"/>
          <p:cNvSpPr txBox="1">
            <a:spLocks noChangeArrowheads="1"/>
          </p:cNvSpPr>
          <p:nvPr/>
        </p:nvSpPr>
        <p:spPr bwMode="auto">
          <a:xfrm>
            <a:off x="7739063" y="1692275"/>
            <a:ext cx="17145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900" b="1">
              <a:solidFill>
                <a:schemeClr val="accent2"/>
              </a:solidFill>
              <a:latin typeface="Times New Roman" charset="0"/>
              <a:cs typeface="Times New Roman" charset="0"/>
            </a:endParaRPr>
          </a:p>
          <a:p>
            <a:pPr eaLnBrk="1" hangingPunct="1">
              <a:spcBef>
                <a:spcPct val="50000"/>
              </a:spcBef>
            </a:pPr>
            <a:endParaRPr lang="en-US" sz="1900" b="1">
              <a:solidFill>
                <a:schemeClr val="accent2"/>
              </a:solidFill>
              <a:latin typeface="Times New Roman" charset="0"/>
              <a:cs typeface="Times New Roman" charset="0"/>
            </a:endParaRPr>
          </a:p>
        </p:txBody>
      </p:sp>
      <p:sp>
        <p:nvSpPr>
          <p:cNvPr id="198664" name="Text Box 8"/>
          <p:cNvSpPr txBox="1">
            <a:spLocks noChangeArrowheads="1"/>
          </p:cNvSpPr>
          <p:nvPr/>
        </p:nvSpPr>
        <p:spPr bwMode="auto">
          <a:xfrm>
            <a:off x="809625" y="2252663"/>
            <a:ext cx="7316788"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50000"/>
              </a:spcBef>
            </a:pPr>
            <a:endParaRPr lang="en-US" sz="1900" b="1">
              <a:solidFill>
                <a:schemeClr val="accent2"/>
              </a:solidFill>
              <a:latin typeface="Times New Roman" charset="0"/>
              <a:cs typeface="Times New Roman" charset="0"/>
            </a:endParaRPr>
          </a:p>
          <a:p>
            <a:pPr eaLnBrk="1" hangingPunct="1">
              <a:lnSpc>
                <a:spcPct val="80000"/>
              </a:lnSpc>
              <a:spcBef>
                <a:spcPct val="50000"/>
              </a:spcBef>
            </a:pPr>
            <a:endParaRPr lang="en-US" sz="1900" b="1">
              <a:solidFill>
                <a:schemeClr val="accent2"/>
              </a:solidFill>
              <a:latin typeface="Times New Roman" charset="0"/>
              <a:cs typeface="Times New Roman" charset="0"/>
            </a:endParaRPr>
          </a:p>
        </p:txBody>
      </p:sp>
      <p:pic>
        <p:nvPicPr>
          <p:cNvPr id="19866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624013"/>
            <a:ext cx="6840538" cy="42513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8666" name="Rectangle 10"/>
          <p:cNvSpPr>
            <a:spLocks noChangeArrowheads="1"/>
          </p:cNvSpPr>
          <p:nvPr/>
        </p:nvSpPr>
        <p:spPr bwMode="auto">
          <a:xfrm>
            <a:off x="4486275" y="4870450"/>
            <a:ext cx="3448050" cy="4333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67" name="Text Box 11"/>
          <p:cNvSpPr txBox="1">
            <a:spLocks noChangeArrowheads="1"/>
          </p:cNvSpPr>
          <p:nvPr/>
        </p:nvSpPr>
        <p:spPr bwMode="auto">
          <a:xfrm>
            <a:off x="4389438" y="4803775"/>
            <a:ext cx="369252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84966" tIns="42483" rIns="84966" bIns="42483">
            <a:spAutoFit/>
          </a:bodyPr>
          <a:lstStyle>
            <a:lvl1pPr defTabSz="849313">
              <a:defRPr sz="2400">
                <a:solidFill>
                  <a:schemeClr val="tx1"/>
                </a:solidFill>
                <a:latin typeface="Arial" charset="0"/>
                <a:ea typeface="ＭＳ Ｐゴシック" charset="0"/>
                <a:cs typeface="ＭＳ Ｐゴシック" charset="0"/>
              </a:defRPr>
            </a:lvl1pPr>
            <a:lvl2pPr marL="425450" defTabSz="849313">
              <a:defRPr sz="2400">
                <a:solidFill>
                  <a:schemeClr val="tx1"/>
                </a:solidFill>
                <a:latin typeface="Arial" charset="0"/>
                <a:ea typeface="ＭＳ Ｐゴシック" charset="0"/>
              </a:defRPr>
            </a:lvl2pPr>
            <a:lvl3pPr marL="849313" defTabSz="849313">
              <a:defRPr sz="2400">
                <a:solidFill>
                  <a:schemeClr val="tx1"/>
                </a:solidFill>
                <a:latin typeface="Arial" charset="0"/>
                <a:ea typeface="ＭＳ Ｐゴシック" charset="0"/>
              </a:defRPr>
            </a:lvl3pPr>
            <a:lvl4pPr marL="1274763" defTabSz="849313">
              <a:defRPr sz="2400">
                <a:solidFill>
                  <a:schemeClr val="tx1"/>
                </a:solidFill>
                <a:latin typeface="Arial" charset="0"/>
                <a:ea typeface="ＭＳ Ｐゴシック" charset="0"/>
              </a:defRPr>
            </a:lvl4pPr>
            <a:lvl5pPr marL="1698625" defTabSz="849313">
              <a:defRPr sz="2400">
                <a:solidFill>
                  <a:schemeClr val="tx1"/>
                </a:solidFill>
                <a:latin typeface="Arial" charset="0"/>
                <a:ea typeface="ＭＳ Ｐゴシック" charset="0"/>
              </a:defRPr>
            </a:lvl5pPr>
            <a:lvl6pPr marL="2155825" defTabSz="849313" eaLnBrk="0" fontAlgn="base" hangingPunct="0">
              <a:spcBef>
                <a:spcPct val="0"/>
              </a:spcBef>
              <a:spcAft>
                <a:spcPct val="0"/>
              </a:spcAft>
              <a:defRPr sz="2400">
                <a:solidFill>
                  <a:schemeClr val="tx1"/>
                </a:solidFill>
                <a:latin typeface="Arial" charset="0"/>
                <a:ea typeface="ＭＳ Ｐゴシック" charset="0"/>
              </a:defRPr>
            </a:lvl6pPr>
            <a:lvl7pPr marL="2613025" defTabSz="849313" eaLnBrk="0" fontAlgn="base" hangingPunct="0">
              <a:spcBef>
                <a:spcPct val="0"/>
              </a:spcBef>
              <a:spcAft>
                <a:spcPct val="0"/>
              </a:spcAft>
              <a:defRPr sz="2400">
                <a:solidFill>
                  <a:schemeClr val="tx1"/>
                </a:solidFill>
                <a:latin typeface="Arial" charset="0"/>
                <a:ea typeface="ＭＳ Ｐゴシック" charset="0"/>
              </a:defRPr>
            </a:lvl7pPr>
            <a:lvl8pPr marL="3070225" defTabSz="849313" eaLnBrk="0" fontAlgn="base" hangingPunct="0">
              <a:spcBef>
                <a:spcPct val="0"/>
              </a:spcBef>
              <a:spcAft>
                <a:spcPct val="0"/>
              </a:spcAft>
              <a:defRPr sz="2400">
                <a:solidFill>
                  <a:schemeClr val="tx1"/>
                </a:solidFill>
                <a:latin typeface="Arial" charset="0"/>
                <a:ea typeface="ＭＳ Ｐゴシック" charset="0"/>
              </a:defRPr>
            </a:lvl8pPr>
            <a:lvl9pPr marL="3527425" defTabSz="8493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rgbClr val="000000"/>
                </a:solidFill>
                <a:latin typeface="Times New Roman" charset="0"/>
                <a:cs typeface="Times New Roman" charset="0"/>
              </a:rPr>
              <a:t>Current Observations</a:t>
            </a:r>
            <a:endParaRPr lang="en-US" b="1">
              <a:solidFill>
                <a:srgbClr val="000000"/>
              </a:solidFill>
              <a:latin typeface="Times New Roman" charset="0"/>
              <a:cs typeface="Times New Roman" charset="0"/>
            </a:endParaRPr>
          </a:p>
        </p:txBody>
      </p:sp>
      <p:sp>
        <p:nvSpPr>
          <p:cNvPr id="198668" name="Line 12"/>
          <p:cNvSpPr>
            <a:spLocks noChangeShapeType="1"/>
          </p:cNvSpPr>
          <p:nvPr/>
        </p:nvSpPr>
        <p:spPr bwMode="auto">
          <a:xfrm flipV="1">
            <a:off x="6242050" y="3886200"/>
            <a:ext cx="330200" cy="101758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69" name="Line 13"/>
          <p:cNvSpPr>
            <a:spLocks noChangeShapeType="1"/>
          </p:cNvSpPr>
          <p:nvPr/>
        </p:nvSpPr>
        <p:spPr bwMode="auto">
          <a:xfrm flipH="1" flipV="1">
            <a:off x="5816600" y="3886200"/>
            <a:ext cx="350838" cy="1033463"/>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70" name="Rectangle 14"/>
          <p:cNvSpPr>
            <a:spLocks noChangeArrowheads="1"/>
          </p:cNvSpPr>
          <p:nvPr/>
        </p:nvSpPr>
        <p:spPr bwMode="auto">
          <a:xfrm>
            <a:off x="1385888" y="4449763"/>
            <a:ext cx="3538537" cy="4794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84966" tIns="42483" rIns="84966" bIns="42483" anchor="ctr"/>
          <a:lstStyle/>
          <a:p>
            <a:pPr algn="ctr" defTabSz="849313" eaLnBrk="1" hangingPunct="1">
              <a:spcBef>
                <a:spcPct val="50000"/>
              </a:spcBef>
            </a:pPr>
            <a:r>
              <a:rPr lang="en-US" sz="2800" b="1">
                <a:solidFill>
                  <a:srgbClr val="000000"/>
                </a:solidFill>
                <a:latin typeface="Times New Roman" charset="0"/>
                <a:cs typeface="Times New Roman" charset="0"/>
              </a:rPr>
              <a:t>Terascale Observations</a:t>
            </a:r>
          </a:p>
        </p:txBody>
      </p:sp>
      <p:sp>
        <p:nvSpPr>
          <p:cNvPr id="198671" name="Line 15"/>
          <p:cNvSpPr>
            <a:spLocks noChangeShapeType="1"/>
          </p:cNvSpPr>
          <p:nvPr/>
        </p:nvSpPr>
        <p:spPr bwMode="auto">
          <a:xfrm flipV="1">
            <a:off x="4021138" y="3924300"/>
            <a:ext cx="719137" cy="59848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
        <p:nvSpPr>
          <p:cNvPr id="198672" name="Line 16"/>
          <p:cNvSpPr>
            <a:spLocks noChangeShapeType="1"/>
          </p:cNvSpPr>
          <p:nvPr/>
        </p:nvSpPr>
        <p:spPr bwMode="auto">
          <a:xfrm flipV="1">
            <a:off x="4021138" y="3900488"/>
            <a:ext cx="487362" cy="62230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08421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23587" name="Text Box 3"/>
          <p:cNvSpPr txBox="1">
            <a:spLocks noChangeArrowheads="1"/>
          </p:cNvSpPr>
          <p:nvPr/>
        </p:nvSpPr>
        <p:spPr bwMode="auto">
          <a:xfrm>
            <a:off x="304800" y="1069975"/>
            <a:ext cx="86106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solidFill>
                  <a:schemeClr val="bg1"/>
                </a:solidFill>
                <a:latin typeface="Times New Roman" charset="0"/>
              </a:rPr>
              <a:t>Searches for supersymmetry at colliders, direct and indirect dark matter experiments are each very exciting</a:t>
            </a:r>
            <a:endParaRPr lang="en-US">
              <a:solidFill>
                <a:schemeClr val="bg1"/>
              </a:solidFill>
              <a:latin typeface="Times New Roman" charset="0"/>
            </a:endParaRPr>
          </a:p>
          <a:p>
            <a:endParaRPr lang="en-US" b="1">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a:p>
            <a:pPr>
              <a:buFontTx/>
              <a:buChar char="•"/>
            </a:pPr>
            <a:endParaRPr lang="en-US"/>
          </a:p>
        </p:txBody>
      </p:sp>
      <p:pic>
        <p:nvPicPr>
          <p:cNvPr id="323588"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1143000" y="2971800"/>
            <a:ext cx="2743200" cy="2025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23589" name="Text Box 5"/>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23590" name="Picture 6"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3591" name="Picture 7"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343400"/>
            <a:ext cx="2009775" cy="2286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592" name="Picture 8" descr="tel_oct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3593" name="Picture 9" descr="il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905000" cy="14366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75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25635" name="Text Box 3"/>
          <p:cNvSpPr txBox="1">
            <a:spLocks noChangeArrowheads="1"/>
          </p:cNvSpPr>
          <p:nvPr/>
        </p:nvSpPr>
        <p:spPr bwMode="auto">
          <a:xfrm>
            <a:off x="304800" y="1085850"/>
            <a:ext cx="8610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solidFill>
                  <a:schemeClr val="bg1"/>
                </a:solidFill>
                <a:latin typeface="Times New Roman" charset="0"/>
              </a:rPr>
              <a:t>CDMS and other direct detection experiments have already ruled out many SUSY models, and continue to push farther, testing more of the parameter space</a:t>
            </a:r>
            <a:endParaRPr lang="en-US">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a:p>
            <a:pPr>
              <a:buFontTx/>
              <a:buChar char="•"/>
            </a:pPr>
            <a:endParaRPr lang="en-US"/>
          </a:p>
        </p:txBody>
      </p:sp>
      <p:pic>
        <p:nvPicPr>
          <p:cNvPr id="325636"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1143000" y="2971800"/>
            <a:ext cx="2743200" cy="2025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25637" name="Text Box 5"/>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25638" name="Picture 6"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5639" name="Picture 7"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343400"/>
            <a:ext cx="2009775" cy="2286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5640" name="Picture 8" descr="tel_oct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5641" name="Picture 9" descr="il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905000" cy="14366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5642" name="Picture 10"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4876800" y="2743200"/>
            <a:ext cx="4038600" cy="389413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270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27683" name="Text Box 3"/>
          <p:cNvSpPr txBox="1">
            <a:spLocks noChangeArrowheads="1"/>
          </p:cNvSpPr>
          <p:nvPr/>
        </p:nvSpPr>
        <p:spPr bwMode="auto">
          <a:xfrm>
            <a:off x="304800" y="1069975"/>
            <a:ext cx="86106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solidFill>
                  <a:schemeClr val="bg1"/>
                </a:solidFill>
                <a:latin typeface="Times New Roman" charset="0"/>
              </a:rPr>
              <a:t>SUSY searches at the Tevatron are testing models with light charginos, neutralinos and other sparticles</a:t>
            </a:r>
            <a:endParaRPr lang="en-US">
              <a:solidFill>
                <a:schemeClr val="bg1"/>
              </a:solidFill>
              <a:latin typeface="Times New Roman" charset="0"/>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a:p>
            <a:pPr>
              <a:buFontTx/>
              <a:buChar char="•"/>
            </a:pPr>
            <a:endParaRPr lang="en-US"/>
          </a:p>
        </p:txBody>
      </p:sp>
      <p:pic>
        <p:nvPicPr>
          <p:cNvPr id="327684"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1143000" y="2971800"/>
            <a:ext cx="2743200" cy="2025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27685" name="Text Box 5"/>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27686" name="Picture 6"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7687" name="Picture 7"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343400"/>
            <a:ext cx="2009775" cy="2286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8" name="Picture 8" descr="tel_oct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7689" name="Picture 9" descr="il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905000" cy="14366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7690" name="Picture 10" descr="tevatronpic"/>
          <p:cNvPicPr>
            <a:picLocks noChangeAspect="1" noChangeArrowheads="1"/>
          </p:cNvPicPr>
          <p:nvPr/>
        </p:nvPicPr>
        <p:blipFill>
          <a:blip r:embed="rId8">
            <a:extLst>
              <a:ext uri="{28A0092B-C50C-407E-A947-70E740481C1C}">
                <a14:useLocalDpi xmlns:a14="http://schemas.microsoft.com/office/drawing/2010/main" val="0"/>
              </a:ext>
            </a:extLst>
          </a:blip>
          <a:srcRect t="28862" r="3922"/>
          <a:stretch>
            <a:fillRect/>
          </a:stretch>
        </p:blipFill>
        <p:spPr bwMode="auto">
          <a:xfrm>
            <a:off x="4648200" y="2562225"/>
            <a:ext cx="4191000" cy="3762375"/>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164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29731" name="Text Box 3"/>
          <p:cNvSpPr txBox="1">
            <a:spLocks noChangeArrowheads="1"/>
          </p:cNvSpPr>
          <p:nvPr/>
        </p:nvSpPr>
        <p:spPr bwMode="auto">
          <a:xfrm>
            <a:off x="304800" y="1069975"/>
            <a:ext cx="86106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solidFill>
                  <a:schemeClr val="bg1"/>
                </a:solidFill>
                <a:latin typeface="Times New Roman" charset="0"/>
              </a:rPr>
              <a:t>IceCube continues to grow, soon able to test mixed higgsino-gaugino neutralinos</a:t>
            </a:r>
            <a:endParaRPr lang="en-US">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a:p>
            <a:pPr>
              <a:buFontTx/>
              <a:buChar char="•"/>
            </a:pPr>
            <a:endParaRPr lang="en-US"/>
          </a:p>
        </p:txBody>
      </p:sp>
      <p:pic>
        <p:nvPicPr>
          <p:cNvPr id="329732"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1143000" y="2971800"/>
            <a:ext cx="2743200" cy="2025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29733" name="Text Box 5"/>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29734" name="Picture 6"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9735" name="Picture 7"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343400"/>
            <a:ext cx="2009775" cy="2286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736" name="Picture 8" descr="tel_oct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9737" name="Picture 9" descr="il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905000" cy="14366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29738" name="Picture 10"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188" y="2133600"/>
            <a:ext cx="3884612" cy="44196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589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31779" name="Text Box 3"/>
          <p:cNvSpPr txBox="1">
            <a:spLocks noChangeArrowheads="1"/>
          </p:cNvSpPr>
          <p:nvPr/>
        </p:nvSpPr>
        <p:spPr bwMode="auto">
          <a:xfrm>
            <a:off x="304800" y="1085850"/>
            <a:ext cx="8610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solidFill>
                  <a:schemeClr val="bg1"/>
                </a:solidFill>
                <a:latin typeface="Times New Roman" charset="0"/>
              </a:rPr>
              <a:t>HEAT may have already seen hints of dark matter in the positron spectrum. PAMELA and AMS-02 will increase the sensitivity considerably</a:t>
            </a:r>
            <a:endParaRPr lang="en-US">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a:p>
            <a:pPr>
              <a:buFontTx/>
              <a:buChar char="•"/>
            </a:pPr>
            <a:endParaRPr lang="en-US"/>
          </a:p>
        </p:txBody>
      </p:sp>
      <p:pic>
        <p:nvPicPr>
          <p:cNvPr id="331780"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1143000" y="2971800"/>
            <a:ext cx="2743200" cy="2025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31781" name="Text Box 5"/>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31782" name="Picture 6"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1783" name="Picture 7"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343400"/>
            <a:ext cx="2009775" cy="2286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4" name="Picture 8" descr="tel_oct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1785" name="Picture 9" descr="il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905000" cy="14366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1786" name="Picture 10" descr="pamela_launch"/>
          <p:cNvPicPr>
            <a:picLocks noChangeAspect="1" noChangeArrowheads="1"/>
          </p:cNvPicPr>
          <p:nvPr/>
        </p:nvPicPr>
        <p:blipFill>
          <a:blip r:embed="rId8">
            <a:extLst>
              <a:ext uri="{28A0092B-C50C-407E-A947-70E740481C1C}">
                <a14:useLocalDpi xmlns:a14="http://schemas.microsoft.com/office/drawing/2010/main" val="0"/>
              </a:ext>
            </a:extLst>
          </a:blip>
          <a:srcRect l="28435" t="3232" r="29893"/>
          <a:stretch>
            <a:fillRect/>
          </a:stretch>
        </p:blipFill>
        <p:spPr bwMode="auto">
          <a:xfrm>
            <a:off x="5913438" y="2590800"/>
            <a:ext cx="2544762" cy="3810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528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33827" name="Text Box 3"/>
          <p:cNvSpPr txBox="1">
            <a:spLocks noChangeArrowheads="1"/>
          </p:cNvSpPr>
          <p:nvPr/>
        </p:nvSpPr>
        <p:spPr bwMode="auto">
          <a:xfrm>
            <a:off x="304800" y="1069975"/>
            <a:ext cx="8610600" cy="228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b="1">
                <a:solidFill>
                  <a:schemeClr val="bg1"/>
                </a:solidFill>
                <a:latin typeface="Times New Roman" charset="0"/>
              </a:rPr>
              <a:t>If low energy supersymmetry exists in nature, the LHC is almost certain to discover it!</a:t>
            </a:r>
            <a:endParaRPr lang="en-US" b="1">
              <a:solidFill>
                <a:schemeClr val="bg1"/>
              </a:solidFill>
            </a:endParaRPr>
          </a:p>
          <a:p>
            <a:endParaRPr lang="en-US">
              <a:solidFill>
                <a:schemeClr val="bg1"/>
              </a:solidFill>
            </a:endParaRPr>
          </a:p>
          <a:p>
            <a:pPr>
              <a:buFontTx/>
              <a:buChar char="•"/>
            </a:pPr>
            <a:endParaRPr lang="en-US">
              <a:solidFill>
                <a:schemeClr val="bg1"/>
              </a:solidFill>
            </a:endParaRPr>
          </a:p>
          <a:p>
            <a:pPr>
              <a:buFontTx/>
              <a:buChar char="•"/>
            </a:pPr>
            <a:endParaRPr lang="en-US">
              <a:solidFill>
                <a:schemeClr val="bg1"/>
              </a:solidFill>
            </a:endParaRPr>
          </a:p>
          <a:p>
            <a:pPr>
              <a:buFontTx/>
              <a:buChar char="•"/>
            </a:pPr>
            <a:endParaRPr lang="en-US"/>
          </a:p>
        </p:txBody>
      </p:sp>
      <p:pic>
        <p:nvPicPr>
          <p:cNvPr id="333828"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1143000" y="2971800"/>
            <a:ext cx="2743200" cy="2025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33829" name="Text Box 5"/>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33830" name="Picture 6" descr="direct1"/>
          <p:cNvPicPr>
            <a:picLocks noChangeAspect="1" noChangeArrowheads="1"/>
          </p:cNvPicPr>
          <p:nvPr/>
        </p:nvPicPr>
        <p:blipFill>
          <a:blip r:embed="rId4">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3831" name="Picture 7" descr="icec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343400"/>
            <a:ext cx="2009775" cy="22860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3832" name="Picture 8" descr="tel_oct_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3833" name="Picture 9" descr="il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334000"/>
            <a:ext cx="1905000" cy="14366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3834" name="Picture 10" descr="LHC"/>
          <p:cNvPicPr>
            <a:picLocks noChangeAspect="1" noChangeArrowheads="1"/>
          </p:cNvPicPr>
          <p:nvPr/>
        </p:nvPicPr>
        <p:blipFill>
          <a:blip r:embed="rId3">
            <a:extLst>
              <a:ext uri="{28A0092B-C50C-407E-A947-70E740481C1C}">
                <a14:useLocalDpi xmlns:a14="http://schemas.microsoft.com/office/drawing/2010/main" val="0"/>
              </a:ext>
            </a:extLst>
          </a:blip>
          <a:srcRect t="35539"/>
          <a:stretch>
            <a:fillRect/>
          </a:stretch>
        </p:blipFill>
        <p:spPr bwMode="auto">
          <a:xfrm>
            <a:off x="4495800" y="2584450"/>
            <a:ext cx="4343400" cy="32067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601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63" y="166343"/>
            <a:ext cx="8305800" cy="1143000"/>
          </a:xfrm>
        </p:spPr>
        <p:txBody>
          <a:bodyPr>
            <a:normAutofit/>
          </a:bodyPr>
          <a:lstStyle/>
          <a:p>
            <a:pPr algn="ctr"/>
            <a:r>
              <a:rPr lang="en-US" dirty="0" smtClean="0">
                <a:solidFill>
                  <a:schemeClr val="tx2"/>
                </a:solidFill>
              </a:rPr>
              <a:t>WIMP Model Building</a:t>
            </a:r>
            <a:endParaRPr lang="en-US" dirty="0">
              <a:solidFill>
                <a:schemeClr val="tx2"/>
              </a:solidFill>
            </a:endParaRPr>
          </a:p>
        </p:txBody>
      </p:sp>
      <p:sp>
        <p:nvSpPr>
          <p:cNvPr id="3" name="Content Placeholder 2"/>
          <p:cNvSpPr>
            <a:spLocks noGrp="1"/>
          </p:cNvSpPr>
          <p:nvPr>
            <p:ph idx="1"/>
          </p:nvPr>
        </p:nvSpPr>
        <p:spPr>
          <a:xfrm>
            <a:off x="82557" y="1279468"/>
            <a:ext cx="8797674" cy="5272197"/>
          </a:xfrm>
        </p:spPr>
        <p:txBody>
          <a:bodyPr>
            <a:normAutofit/>
          </a:bodyPr>
          <a:lstStyle/>
          <a:p>
            <a:r>
              <a:rPr lang="en-US" sz="2000" dirty="0" smtClean="0">
                <a:solidFill>
                  <a:schemeClr val="tx2"/>
                </a:solidFill>
              </a:rPr>
              <a:t>With the WIMP </a:t>
            </a:r>
            <a:r>
              <a:rPr lang="en-US" sz="2000" dirty="0">
                <a:solidFill>
                  <a:schemeClr val="tx2"/>
                </a:solidFill>
              </a:rPr>
              <a:t>M</a:t>
            </a:r>
            <a:r>
              <a:rPr lang="en-US" sz="2000" dirty="0" smtClean="0">
                <a:solidFill>
                  <a:schemeClr val="tx2"/>
                </a:solidFill>
              </a:rPr>
              <a:t>iracle in mind, many particle physicist have proposed dark matter candidates within many weak-scale extensions of the Standard Model</a:t>
            </a:r>
          </a:p>
          <a:p>
            <a:r>
              <a:rPr lang="en-US" sz="2000" dirty="0" smtClean="0">
                <a:solidFill>
                  <a:schemeClr val="tx2"/>
                </a:solidFill>
              </a:rPr>
              <a:t>While these models vary in many ways, many contain a number of common features</a:t>
            </a:r>
          </a:p>
          <a:p>
            <a:r>
              <a:rPr lang="en-US" sz="2000" dirty="0" smtClean="0">
                <a:solidFill>
                  <a:schemeClr val="tx2"/>
                </a:solidFill>
              </a:rPr>
              <a:t>To better appreciate this, consider </a:t>
            </a:r>
            <a:r>
              <a:rPr lang="en-US" sz="2000" dirty="0" err="1" smtClean="0">
                <a:solidFill>
                  <a:schemeClr val="tx2"/>
                </a:solidFill>
              </a:rPr>
              <a:t>supersymmetric</a:t>
            </a:r>
            <a:r>
              <a:rPr lang="en-US" sz="2000" dirty="0" smtClean="0">
                <a:solidFill>
                  <a:schemeClr val="tx2"/>
                </a:solidFill>
              </a:rPr>
              <a:t> models as a starting point</a:t>
            </a: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Tree>
    <p:extLst>
      <p:ext uri="{BB962C8B-B14F-4D97-AF65-F5344CB8AC3E}">
        <p14:creationId xmlns:p14="http://schemas.microsoft.com/office/powerpoint/2010/main" val="22665184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Possible Signals from Direct Detection Experiments</a:t>
            </a:r>
            <a:endParaRPr lang="en-US" dirty="0">
              <a:solidFill>
                <a:schemeClr val="tx2"/>
              </a:solidFill>
            </a:endParaRPr>
          </a:p>
        </p:txBody>
      </p:sp>
      <p:sp>
        <p:nvSpPr>
          <p:cNvPr id="3" name="Content Placeholder 2"/>
          <p:cNvSpPr>
            <a:spLocks noGrp="1"/>
          </p:cNvSpPr>
          <p:nvPr>
            <p:ph idx="1"/>
          </p:nvPr>
        </p:nvSpPr>
        <p:spPr>
          <a:xfrm>
            <a:off x="14176" y="1426003"/>
            <a:ext cx="4977488" cy="5272197"/>
          </a:xfrm>
        </p:spPr>
        <p:txBody>
          <a:bodyPr>
            <a:normAutofit/>
          </a:bodyPr>
          <a:lstStyle/>
          <a:p>
            <a:pPr marL="36576" indent="0">
              <a:buNone/>
            </a:pPr>
            <a:r>
              <a:rPr lang="en-US" sz="2400" b="1" dirty="0" smtClean="0">
                <a:solidFill>
                  <a:schemeClr val="tx2"/>
                </a:solidFill>
              </a:rPr>
              <a:t>DAMA/LIBRA</a:t>
            </a:r>
          </a:p>
          <a:p>
            <a:r>
              <a:rPr lang="en-US" sz="2000" dirty="0" smtClean="0">
                <a:solidFill>
                  <a:schemeClr val="tx2"/>
                </a:solidFill>
              </a:rPr>
              <a:t>Over the course of a year, the motion of the Earth around the Solar System is predicted to induce a modulation in the dark matter scattering rate</a:t>
            </a:r>
          </a:p>
          <a:p>
            <a:r>
              <a:rPr lang="en-US" sz="2000" dirty="0" smtClean="0">
                <a:solidFill>
                  <a:schemeClr val="tx2"/>
                </a:solidFill>
              </a:rPr>
              <a:t>The DAMA collaboration reports a modulation with a phase consistent with dark matter scattering, and with high significance (8.9σ)</a:t>
            </a:r>
          </a:p>
          <a:p>
            <a:pPr marL="36576" indent="0">
              <a:buNone/>
            </a:pPr>
            <a:endParaRPr lang="en-US" sz="2000" dirty="0" smtClean="0">
              <a:solidFill>
                <a:schemeClr val="tx2"/>
              </a:solidFill>
            </a:endParaRP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3" name="Picture 12" descr="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617" y="4658018"/>
            <a:ext cx="3214076" cy="160741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l="2715" r="2890"/>
          <a:stretch>
            <a:fillRect/>
          </a:stretch>
        </p:blipFill>
        <p:spPr bwMode="auto">
          <a:xfrm>
            <a:off x="5040926" y="1309343"/>
            <a:ext cx="3822690" cy="4405657"/>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23378786"/>
      </p:ext>
    </p:extLst>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0" y="1524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Summary</a:t>
            </a:r>
            <a:endParaRPr lang="en-US" b="1">
              <a:solidFill>
                <a:schemeClr val="folHlink"/>
              </a:solidFill>
            </a:endParaRPr>
          </a:p>
        </p:txBody>
      </p:sp>
      <p:sp>
        <p:nvSpPr>
          <p:cNvPr id="335875" name="Text Box 3"/>
          <p:cNvSpPr txBox="1">
            <a:spLocks noChangeArrowheads="1"/>
          </p:cNvSpPr>
          <p:nvPr/>
        </p:nvSpPr>
        <p:spPr bwMode="auto">
          <a:xfrm>
            <a:off x="304800" y="838200"/>
            <a:ext cx="861060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buFontTx/>
              <a:buChar char="•"/>
            </a:pPr>
            <a:r>
              <a:rPr lang="en-US" b="1">
                <a:solidFill>
                  <a:schemeClr val="bg1"/>
                </a:solidFill>
                <a:latin typeface="Times New Roman" charset="0"/>
              </a:rPr>
              <a:t>Searches for supersymmetry at colliders, direct and indirect dark matter experiments are each very exciting</a:t>
            </a:r>
          </a:p>
          <a:p>
            <a:endParaRPr lang="en-US" b="1">
              <a:solidFill>
                <a:schemeClr val="bg1"/>
              </a:solidFill>
              <a:latin typeface="Times New Roman" charset="0"/>
            </a:endParaRPr>
          </a:p>
          <a:p>
            <a:pPr>
              <a:buFontTx/>
              <a:buChar char="•"/>
            </a:pPr>
            <a:r>
              <a:rPr lang="en-US" b="1">
                <a:solidFill>
                  <a:schemeClr val="bg1"/>
                </a:solidFill>
                <a:latin typeface="Times New Roman" charset="0"/>
              </a:rPr>
              <a:t>A few years from now, our understanding of dark matter will almost certainly be very different – either a discovery is on the way, or very new ideas will be needed</a:t>
            </a:r>
          </a:p>
          <a:p>
            <a:pPr>
              <a:buFontTx/>
              <a:buChar char="•"/>
            </a:pPr>
            <a:endParaRPr lang="en-US"/>
          </a:p>
        </p:txBody>
      </p:sp>
      <p:pic>
        <p:nvPicPr>
          <p:cNvPr id="335876" name="Picture 4" descr="LHC"/>
          <p:cNvPicPr>
            <a:picLocks noChangeAspect="1" noChangeArrowheads="1"/>
          </p:cNvPicPr>
          <p:nvPr/>
        </p:nvPicPr>
        <p:blipFill>
          <a:blip r:embed="rId3">
            <a:extLst>
              <a:ext uri="{28A0092B-C50C-407E-A947-70E740481C1C}">
                <a14:useLocalDpi xmlns:a14="http://schemas.microsoft.com/office/drawing/2010/main" val="0"/>
              </a:ext>
            </a:extLst>
          </a:blip>
          <a:srcRect t="23415"/>
          <a:stretch>
            <a:fillRect/>
          </a:stretch>
        </p:blipFill>
        <p:spPr bwMode="auto">
          <a:xfrm>
            <a:off x="4419600" y="3886200"/>
            <a:ext cx="2743200" cy="24066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5877" name="Picture 5" descr="il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572000"/>
            <a:ext cx="2819400" cy="21272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5878" name="Picture 6" descr="tevatronpic"/>
          <p:cNvPicPr>
            <a:picLocks noChangeAspect="1" noChangeArrowheads="1"/>
          </p:cNvPicPr>
          <p:nvPr/>
        </p:nvPicPr>
        <p:blipFill>
          <a:blip r:embed="rId5">
            <a:extLst>
              <a:ext uri="{28A0092B-C50C-407E-A947-70E740481C1C}">
                <a14:useLocalDpi xmlns:a14="http://schemas.microsoft.com/office/drawing/2010/main" val="0"/>
              </a:ext>
            </a:extLst>
          </a:blip>
          <a:srcRect t="28862" r="3922"/>
          <a:stretch>
            <a:fillRect/>
          </a:stretch>
        </p:blipFill>
        <p:spPr bwMode="auto">
          <a:xfrm>
            <a:off x="6324600" y="3733800"/>
            <a:ext cx="2667000" cy="23939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35879" name="Text Box 7"/>
          <p:cNvSpPr txBox="1">
            <a:spLocks noChangeArrowheads="1"/>
          </p:cNvSpPr>
          <p:nvPr/>
        </p:nvSpPr>
        <p:spPr bwMode="auto">
          <a:xfrm>
            <a:off x="304800" y="4692650"/>
            <a:ext cx="3762375" cy="48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600"/>
              <a:t>(but I</a:t>
            </a:r>
            <a:r>
              <a:rPr lang="ja-JP" altLang="en-US" sz="2600"/>
              <a:t>’</a:t>
            </a:r>
            <a:r>
              <a:rPr lang="en-US" sz="2600"/>
              <a:t>m not that patient!)</a:t>
            </a:r>
          </a:p>
        </p:txBody>
      </p:sp>
      <p:pic>
        <p:nvPicPr>
          <p:cNvPr id="335880" name="Picture 8" descr="direct1"/>
          <p:cNvPicPr>
            <a:picLocks noChangeAspect="1" noChangeArrowheads="1"/>
          </p:cNvPicPr>
          <p:nvPr/>
        </p:nvPicPr>
        <p:blipFill>
          <a:blip r:embed="rId6">
            <a:extLst>
              <a:ext uri="{28A0092B-C50C-407E-A947-70E740481C1C}">
                <a14:useLocalDpi xmlns:a14="http://schemas.microsoft.com/office/drawing/2010/main" val="0"/>
              </a:ext>
            </a:extLst>
          </a:blip>
          <a:srcRect l="27892" t="5164" r="27272" b="61432"/>
          <a:stretch>
            <a:fillRect/>
          </a:stretch>
        </p:blipFill>
        <p:spPr bwMode="auto">
          <a:xfrm>
            <a:off x="90488" y="3733800"/>
            <a:ext cx="2133600" cy="20574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35881" name="Picture 9" descr="icec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343400"/>
            <a:ext cx="2009775" cy="23622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2" name="Picture 10" descr="tel_oct_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7588" y="3962400"/>
            <a:ext cx="1979612" cy="2362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592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ChangeArrowheads="1"/>
          </p:cNvSpPr>
          <p:nvPr/>
        </p:nvSpPr>
        <p:spPr bwMode="auto">
          <a:xfrm>
            <a:off x="5129213" y="62293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pic>
        <p:nvPicPr>
          <p:cNvPr id="145413" name="Picture 5" descr="puzzle"/>
          <p:cNvPicPr>
            <a:picLocks noChangeAspect="1" noChangeArrowheads="1"/>
          </p:cNvPicPr>
          <p:nvPr/>
        </p:nvPicPr>
        <p:blipFill>
          <a:blip r:embed="rId3">
            <a:extLst>
              <a:ext uri="{28A0092B-C50C-407E-A947-70E740481C1C}">
                <a14:useLocalDpi xmlns:a14="http://schemas.microsoft.com/office/drawing/2010/main" val="0"/>
              </a:ext>
            </a:extLst>
          </a:blip>
          <a:srcRect t="6076" b="6076"/>
          <a:stretch>
            <a:fillRect/>
          </a:stretch>
        </p:blipFill>
        <p:spPr bwMode="auto">
          <a:xfrm>
            <a:off x="2208213" y="750888"/>
            <a:ext cx="4732337" cy="4751387"/>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45414" name="Text Box 6"/>
          <p:cNvSpPr txBox="1">
            <a:spLocks noChangeArrowheads="1"/>
          </p:cNvSpPr>
          <p:nvPr/>
        </p:nvSpPr>
        <p:spPr bwMode="auto">
          <a:xfrm>
            <a:off x="3567113" y="2638425"/>
            <a:ext cx="2486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 I  C  E  C  U  B  E</a:t>
            </a:r>
          </a:p>
        </p:txBody>
      </p:sp>
      <p:sp>
        <p:nvSpPr>
          <p:cNvPr id="145415" name="Text Box 7"/>
          <p:cNvSpPr txBox="1">
            <a:spLocks noChangeArrowheads="1"/>
          </p:cNvSpPr>
          <p:nvPr/>
        </p:nvSpPr>
        <p:spPr bwMode="auto">
          <a:xfrm>
            <a:off x="3790950" y="3857625"/>
            <a:ext cx="355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GLAST</a:t>
            </a:r>
          </a:p>
        </p:txBody>
      </p:sp>
      <p:sp>
        <p:nvSpPr>
          <p:cNvPr id="145418" name="Text Box 10"/>
          <p:cNvSpPr txBox="1">
            <a:spLocks noChangeArrowheads="1"/>
          </p:cNvSpPr>
          <p:nvPr/>
        </p:nvSpPr>
        <p:spPr bwMode="auto">
          <a:xfrm>
            <a:off x="3494088" y="4478338"/>
            <a:ext cx="33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P</a:t>
            </a:r>
          </a:p>
        </p:txBody>
      </p:sp>
      <p:sp>
        <p:nvSpPr>
          <p:cNvPr id="145419" name="Text Box 11"/>
          <p:cNvSpPr txBox="1">
            <a:spLocks noChangeArrowheads="1"/>
          </p:cNvSpPr>
          <p:nvPr/>
        </p:nvSpPr>
        <p:spPr bwMode="auto">
          <a:xfrm>
            <a:off x="4037013" y="4464050"/>
            <a:ext cx="132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M  E  L  A</a:t>
            </a:r>
          </a:p>
        </p:txBody>
      </p:sp>
      <p:sp>
        <p:nvSpPr>
          <p:cNvPr id="145420" name="Text Box 12"/>
          <p:cNvSpPr txBox="1">
            <a:spLocks noChangeArrowheads="1"/>
          </p:cNvSpPr>
          <p:nvPr/>
        </p:nvSpPr>
        <p:spPr bwMode="auto">
          <a:xfrm>
            <a:off x="5033963" y="4760913"/>
            <a:ext cx="3508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M S</a:t>
            </a:r>
          </a:p>
        </p:txBody>
      </p:sp>
      <p:sp>
        <p:nvSpPr>
          <p:cNvPr id="145421" name="Text Box 13"/>
          <p:cNvSpPr txBox="1">
            <a:spLocks noChangeArrowheads="1"/>
          </p:cNvSpPr>
          <p:nvPr/>
        </p:nvSpPr>
        <p:spPr bwMode="auto">
          <a:xfrm>
            <a:off x="4732338" y="2940050"/>
            <a:ext cx="2952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D M S</a:t>
            </a:r>
          </a:p>
        </p:txBody>
      </p:sp>
      <p:sp>
        <p:nvSpPr>
          <p:cNvPr id="145422" name="Text Box 14"/>
          <p:cNvSpPr txBox="1">
            <a:spLocks noChangeArrowheads="1"/>
          </p:cNvSpPr>
          <p:nvPr/>
        </p:nvSpPr>
        <p:spPr bwMode="auto">
          <a:xfrm>
            <a:off x="3190875" y="793750"/>
            <a:ext cx="2857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ANTA</a:t>
            </a:r>
          </a:p>
        </p:txBody>
      </p:sp>
      <p:sp>
        <p:nvSpPr>
          <p:cNvPr id="145423" name="Text Box 15"/>
          <p:cNvSpPr txBox="1">
            <a:spLocks noChangeArrowheads="1"/>
          </p:cNvSpPr>
          <p:nvPr/>
        </p:nvSpPr>
        <p:spPr bwMode="auto">
          <a:xfrm>
            <a:off x="3160713" y="2012950"/>
            <a:ext cx="3635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RES</a:t>
            </a:r>
          </a:p>
        </p:txBody>
      </p:sp>
      <p:sp>
        <p:nvSpPr>
          <p:cNvPr id="145424" name="Text Box 16"/>
          <p:cNvSpPr txBox="1">
            <a:spLocks noChangeArrowheads="1"/>
          </p:cNvSpPr>
          <p:nvPr/>
        </p:nvSpPr>
        <p:spPr bwMode="auto">
          <a:xfrm>
            <a:off x="2217738" y="1703388"/>
            <a:ext cx="1609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A  T  L        S</a:t>
            </a:r>
          </a:p>
        </p:txBody>
      </p:sp>
      <p:sp>
        <p:nvSpPr>
          <p:cNvPr id="145425" name="Text Box 17"/>
          <p:cNvSpPr txBox="1">
            <a:spLocks noChangeArrowheads="1"/>
          </p:cNvSpPr>
          <p:nvPr/>
        </p:nvSpPr>
        <p:spPr bwMode="auto">
          <a:xfrm>
            <a:off x="5967413" y="793750"/>
            <a:ext cx="284162"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ZEPLIN</a:t>
            </a:r>
          </a:p>
        </p:txBody>
      </p:sp>
      <p:sp>
        <p:nvSpPr>
          <p:cNvPr id="145426" name="Text Box 18"/>
          <p:cNvSpPr txBox="1">
            <a:spLocks noChangeArrowheads="1"/>
          </p:cNvSpPr>
          <p:nvPr/>
        </p:nvSpPr>
        <p:spPr bwMode="auto">
          <a:xfrm>
            <a:off x="4410075" y="782638"/>
            <a:ext cx="3619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DZERO</a:t>
            </a:r>
          </a:p>
        </p:txBody>
      </p:sp>
      <p:sp>
        <p:nvSpPr>
          <p:cNvPr id="145427" name="Text Box 19"/>
          <p:cNvSpPr txBox="1">
            <a:spLocks noChangeArrowheads="1"/>
          </p:cNvSpPr>
          <p:nvPr/>
        </p:nvSpPr>
        <p:spPr bwMode="auto">
          <a:xfrm>
            <a:off x="5634038" y="3255963"/>
            <a:ext cx="3444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VERITAS</a:t>
            </a:r>
          </a:p>
        </p:txBody>
      </p:sp>
      <p:sp>
        <p:nvSpPr>
          <p:cNvPr id="145428" name="Text Box 20"/>
          <p:cNvSpPr txBox="1">
            <a:spLocks noChangeArrowheads="1"/>
          </p:cNvSpPr>
          <p:nvPr/>
        </p:nvSpPr>
        <p:spPr bwMode="auto">
          <a:xfrm>
            <a:off x="2157413" y="3554413"/>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M A  G  I   C</a:t>
            </a:r>
          </a:p>
        </p:txBody>
      </p:sp>
      <p:sp>
        <p:nvSpPr>
          <p:cNvPr id="145429" name="Text Box 21"/>
          <p:cNvSpPr txBox="1">
            <a:spLocks noChangeArrowheads="1"/>
          </p:cNvSpPr>
          <p:nvPr/>
        </p:nvSpPr>
        <p:spPr bwMode="auto">
          <a:xfrm>
            <a:off x="6577013" y="2928938"/>
            <a:ext cx="3190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CDF</a:t>
            </a:r>
          </a:p>
        </p:txBody>
      </p:sp>
      <p:sp>
        <p:nvSpPr>
          <p:cNvPr id="145430" name="Text Box 22"/>
          <p:cNvSpPr txBox="1">
            <a:spLocks noChangeArrowheads="1"/>
          </p:cNvSpPr>
          <p:nvPr/>
        </p:nvSpPr>
        <p:spPr bwMode="auto">
          <a:xfrm>
            <a:off x="3806825" y="781050"/>
            <a:ext cx="3381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2000" b="1">
                <a:latin typeface="Times New Roman" charset="0"/>
                <a:cs typeface="Times New Roman" charset="0"/>
              </a:rPr>
              <a:t>CMS</a:t>
            </a:r>
          </a:p>
        </p:txBody>
      </p:sp>
      <p:sp>
        <p:nvSpPr>
          <p:cNvPr id="145431" name="Text Box 23"/>
          <p:cNvSpPr txBox="1">
            <a:spLocks noChangeArrowheads="1"/>
          </p:cNvSpPr>
          <p:nvPr/>
        </p:nvSpPr>
        <p:spPr bwMode="auto">
          <a:xfrm>
            <a:off x="2197100" y="2619375"/>
            <a:ext cx="10096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spcBef>
                <a:spcPct val="50000"/>
              </a:spcBef>
            </a:pPr>
            <a:r>
              <a:rPr lang="en-US" sz="2000" b="1">
                <a:latin typeface="Times New Roman" charset="0"/>
                <a:cs typeface="Times New Roman" charset="0"/>
              </a:rPr>
              <a:t>H   E  S</a:t>
            </a:r>
          </a:p>
        </p:txBody>
      </p:sp>
      <p:sp>
        <p:nvSpPr>
          <p:cNvPr id="145432" name="Text Box 24"/>
          <p:cNvSpPr txBox="1">
            <a:spLocks noChangeArrowheads="1"/>
          </p:cNvSpPr>
          <p:nvPr/>
        </p:nvSpPr>
        <p:spPr bwMode="auto">
          <a:xfrm>
            <a:off x="1524000" y="5511800"/>
            <a:ext cx="6267450" cy="946150"/>
          </a:xfrm>
          <a:prstGeom prst="rect">
            <a:avLst/>
          </a:prstGeom>
          <a:noFill/>
          <a:ln>
            <a:noFill/>
          </a:ln>
          <a:effectLst>
            <a:outerShdw blurRad="63500"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pPr>
            <a:r>
              <a:rPr lang="en-US" sz="2800" b="1">
                <a:solidFill>
                  <a:schemeClr val="folHlink"/>
                </a:solidFill>
                <a:effectLst>
                  <a:outerShdw blurRad="38100" dist="38100" dir="2700000" algn="tl">
                    <a:srgbClr val="000000"/>
                  </a:outerShdw>
                </a:effectLst>
                <a:latin typeface="Times New Roman" charset="0"/>
                <a:cs typeface="Times New Roman" charset="0"/>
              </a:rPr>
              <a:t>Let</a:t>
            </a:r>
            <a:r>
              <a:rPr lang="ja-JP" altLang="en-US" sz="2800" b="1">
                <a:solidFill>
                  <a:schemeClr val="folHlink"/>
                </a:solidFill>
                <a:effectLst>
                  <a:outerShdw blurRad="38100" dist="38100" dir="2700000" algn="tl">
                    <a:srgbClr val="000000"/>
                  </a:outerShdw>
                </a:effectLst>
                <a:latin typeface="Times New Roman" charset="0"/>
                <a:cs typeface="Times New Roman" charset="0"/>
              </a:rPr>
              <a:t>’</a:t>
            </a:r>
            <a:r>
              <a:rPr lang="en-US" sz="2800" b="1">
                <a:solidFill>
                  <a:schemeClr val="folHlink"/>
                </a:solidFill>
                <a:effectLst>
                  <a:outerShdw blurRad="38100" dist="38100" dir="2700000" algn="tl">
                    <a:srgbClr val="000000"/>
                  </a:outerShdw>
                </a:effectLst>
                <a:latin typeface="Times New Roman" charset="0"/>
                <a:cs typeface="Times New Roman" charset="0"/>
              </a:rPr>
              <a:t>s use all of the tools we have to solve the puzzles of the terascale!</a:t>
            </a:r>
            <a:endParaRPr lang="en-US" b="1">
              <a:latin typeface="Times New Roman" charset="0"/>
              <a:cs typeface="Times New Roman" charset="0"/>
            </a:endParaRPr>
          </a:p>
        </p:txBody>
      </p:sp>
    </p:spTree>
    <p:extLst>
      <p:ext uri="{BB962C8B-B14F-4D97-AF65-F5344CB8AC3E}">
        <p14:creationId xmlns:p14="http://schemas.microsoft.com/office/powerpoint/2010/main" val="4021428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6611" name="Rectangle 3"/>
          <p:cNvSpPr>
            <a:spLocks noChangeArrowheads="1"/>
          </p:cNvSpPr>
          <p:nvPr/>
        </p:nvSpPr>
        <p:spPr bwMode="auto">
          <a:xfrm>
            <a:off x="381000" y="45720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i="0">
                <a:solidFill>
                  <a:schemeClr val="tx2"/>
                </a:solidFill>
                <a:latin typeface="Century Gothic" charset="0"/>
              </a:rPr>
              <a:t>Dark Matter At Particle Colliders</a:t>
            </a:r>
            <a:endParaRPr lang="en-US" sz="4400" i="0">
              <a:solidFill>
                <a:schemeClr val="tx2"/>
              </a:solidFill>
            </a:endParaRPr>
          </a:p>
        </p:txBody>
      </p:sp>
      <p:sp>
        <p:nvSpPr>
          <p:cNvPr id="2116612"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a:latin typeface="Century Gothic" charset="0"/>
            </a:endParaRPr>
          </a:p>
        </p:txBody>
      </p:sp>
      <p:pic>
        <p:nvPicPr>
          <p:cNvPr id="151555" name="Picture 9" descr="ATLAS_3D_09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133600"/>
            <a:ext cx="36576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6"/>
          <p:cNvSpPr txBox="1">
            <a:spLocks noChangeArrowheads="1"/>
          </p:cNvSpPr>
          <p:nvPr/>
        </p:nvSpPr>
        <p:spPr bwMode="auto">
          <a:xfrm>
            <a:off x="76200" y="2057400"/>
            <a:ext cx="4343400" cy="948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folHlink"/>
              </a:buClr>
              <a:buFont typeface="Wingdings" charset="0"/>
              <a:buChar char="§"/>
            </a:pPr>
            <a:r>
              <a:rPr lang="en-US" sz="2000" i="0"/>
              <a:t>Machines such as the Large Hadron Collider (LHC) and the Tevatron may be able to produce and observe dark matter particles</a:t>
            </a:r>
          </a:p>
          <a:p>
            <a:pPr>
              <a:buClr>
                <a:schemeClr val="folHlink"/>
              </a:buClr>
              <a:buFont typeface="Wingdings" charset="0"/>
              <a:buChar char="§"/>
            </a:pPr>
            <a:endParaRPr lang="en-US" sz="800" i="0"/>
          </a:p>
          <a:p>
            <a:pPr>
              <a:buClr>
                <a:schemeClr val="folHlink"/>
              </a:buClr>
              <a:buFont typeface="Wingdings" charset="0"/>
              <a:buChar char="§"/>
            </a:pPr>
            <a:r>
              <a:rPr lang="en-US" sz="2000" i="0"/>
              <a:t>The LHC is currently collecting data at a rapidly accelerating rate - progress over the past year has been staggering</a:t>
            </a:r>
          </a:p>
          <a:p>
            <a:pPr>
              <a:buClr>
                <a:schemeClr val="folHlink"/>
              </a:buClr>
              <a:buFont typeface="Wingdings" charset="0"/>
              <a:buChar char="§"/>
            </a:pPr>
            <a:endParaRPr lang="en-US" sz="800" i="0"/>
          </a:p>
          <a:p>
            <a:pPr>
              <a:buClr>
                <a:schemeClr val="folHlink"/>
              </a:buClr>
              <a:buFont typeface="Wingdings" charset="0"/>
              <a:buChar char="§"/>
            </a:pPr>
            <a:r>
              <a:rPr lang="en-US" sz="2000" i="0"/>
              <a:t>Within the next year or so, a substantial fraction of weak-scale extensions of the Standard Model will become within the reach of the LHC - Expect new discoveries in 2012 conferences</a:t>
            </a:r>
          </a:p>
          <a:p>
            <a:pPr>
              <a:buClr>
                <a:schemeClr val="folHlink"/>
              </a:buClr>
              <a:buFont typeface="Wingdings" charset="0"/>
              <a:buChar char="§"/>
            </a:pPr>
            <a:endParaRPr lang="en-US" sz="800" i="0"/>
          </a:p>
          <a:p>
            <a:pPr>
              <a:buClr>
                <a:schemeClr val="folHlink"/>
              </a:buClr>
              <a:buFont typeface="Wingdings" charset="0"/>
              <a:buChar char="§"/>
            </a:pPr>
            <a:endParaRPr lang="en-US" sz="2000" i="0"/>
          </a:p>
          <a:p>
            <a:pPr>
              <a:buClr>
                <a:schemeClr val="folHlink"/>
              </a:buClr>
              <a:buFont typeface="Wingdings" charset="0"/>
              <a:buChar char="§"/>
            </a:pPr>
            <a:endParaRPr lang="en-US" sz="2000" i="0"/>
          </a:p>
          <a:p>
            <a:pPr>
              <a:buClr>
                <a:schemeClr val="folHlink"/>
              </a:buClr>
              <a:buFont typeface="Wingdings" charset="0"/>
              <a:buChar char="§"/>
            </a:pPr>
            <a:endParaRPr lang="en-US" sz="800" i="0"/>
          </a:p>
          <a:p>
            <a:pPr>
              <a:buClr>
                <a:schemeClr val="folHlink"/>
              </a:buClr>
              <a:buFont typeface="Wingdings" charset="0"/>
              <a:buChar char="§"/>
            </a:pPr>
            <a:endParaRPr lang="en-US" sz="2000" i="0"/>
          </a:p>
          <a:p>
            <a:pPr>
              <a:buClr>
                <a:schemeClr val="folHlink"/>
              </a:buClr>
              <a:buFont typeface="Wingdings" charset="0"/>
              <a:buNone/>
            </a:pPr>
            <a:endParaRPr lang="en-US" sz="800" i="0"/>
          </a:p>
          <a:p>
            <a:pPr>
              <a:buClr>
                <a:schemeClr val="folHlink"/>
              </a:buClr>
              <a:buFont typeface="Wingdings" charset="0"/>
              <a:buNone/>
            </a:pPr>
            <a:endParaRPr lang="en-US" sz="800" i="0"/>
          </a:p>
          <a:p>
            <a:pPr>
              <a:buClr>
                <a:schemeClr val="folHlink"/>
              </a:buClr>
              <a:buFont typeface="Wingdings" charset="0"/>
              <a:buNone/>
            </a:pPr>
            <a:endParaRPr lang="en-US" sz="2000" i="0"/>
          </a:p>
          <a:p>
            <a:pPr>
              <a:buClr>
                <a:schemeClr val="folHlink"/>
              </a:buClr>
              <a:buFont typeface="Wingdings" charset="0"/>
              <a:buChar char="§"/>
            </a:pPr>
            <a:endParaRPr lang="en-US" sz="2000" i="0"/>
          </a:p>
          <a:p>
            <a:pPr>
              <a:buClr>
                <a:schemeClr val="folHlink"/>
              </a:buClr>
              <a:buFont typeface="Wingdings" charset="0"/>
              <a:buChar char="§"/>
            </a:pPr>
            <a:endParaRPr lang="en-US" sz="2000" i="0"/>
          </a:p>
          <a:p>
            <a:pPr>
              <a:buClr>
                <a:schemeClr val="folHlink"/>
              </a:buClr>
              <a:buFont typeface="Wingdings" charset="0"/>
              <a:buChar char="§"/>
            </a:pPr>
            <a:endParaRPr lang="en-US" sz="800" i="0"/>
          </a:p>
          <a:p>
            <a:pPr>
              <a:buClr>
                <a:schemeClr val="folHlink"/>
              </a:buClr>
              <a:buFont typeface="Wingdings" charset="0"/>
              <a:buNone/>
            </a:pPr>
            <a:endParaRPr lang="en-US" sz="800" i="0"/>
          </a:p>
          <a:p>
            <a:pPr>
              <a:buClr>
                <a:schemeClr val="folHlink"/>
              </a:buClr>
              <a:buFont typeface="Wingdings" charset="0"/>
              <a:buChar char="§"/>
            </a:pPr>
            <a:endParaRPr lang="en-US" sz="800" i="0"/>
          </a:p>
          <a:p>
            <a:pPr>
              <a:buClr>
                <a:schemeClr val="folHlink"/>
              </a:buClr>
              <a:buFont typeface="Wingdings" charset="0"/>
              <a:buChar char="§"/>
            </a:pPr>
            <a:endParaRPr lang="en-US" sz="800" i="0"/>
          </a:p>
          <a:p>
            <a:pPr>
              <a:buClr>
                <a:schemeClr val="folHlink"/>
              </a:buClr>
              <a:buFont typeface="Wingdings" charset="0"/>
              <a:buChar char="§"/>
            </a:pPr>
            <a:endParaRPr lang="en-US" sz="800" i="0"/>
          </a:p>
          <a:p>
            <a:pPr>
              <a:buClr>
                <a:schemeClr val="folHlink"/>
              </a:buClr>
              <a:buFont typeface="Wingdings" charset="0"/>
              <a:buChar char="§"/>
            </a:pPr>
            <a:endParaRPr lang="en-US" sz="2000" i="0"/>
          </a:p>
          <a:p>
            <a:pPr>
              <a:buClr>
                <a:schemeClr val="folHlink"/>
              </a:buClr>
              <a:buFont typeface="Wingdings" charset="0"/>
              <a:buChar char="§"/>
            </a:pPr>
            <a:endParaRPr lang="en-US" sz="2000" i="0">
              <a:sym typeface="Symbol" charset="0"/>
            </a:endParaRPr>
          </a:p>
          <a:p>
            <a:pPr>
              <a:buClr>
                <a:schemeClr val="folHlink"/>
              </a:buClr>
              <a:buFont typeface="Wingdings" charset="0"/>
              <a:buChar char="§"/>
            </a:pPr>
            <a:endParaRPr lang="en-US" sz="2000" i="0">
              <a:sym typeface="Symbol" charset="0"/>
            </a:endParaRPr>
          </a:p>
          <a:p>
            <a:pPr>
              <a:buClr>
                <a:schemeClr val="folHlink"/>
              </a:buClr>
              <a:buFont typeface="Wingdings" charset="0"/>
              <a:buNone/>
            </a:pPr>
            <a:endParaRPr lang="en-US" sz="2000" i="0"/>
          </a:p>
          <a:p>
            <a:pPr>
              <a:buClr>
                <a:schemeClr val="folHlink"/>
              </a:buClr>
              <a:buFont typeface="Wingdings" charset="0"/>
              <a:buNone/>
            </a:pPr>
            <a:endParaRPr lang="en-US" sz="1200" i="0"/>
          </a:p>
          <a:p>
            <a:endParaRPr lang="en-US" sz="800" i="0"/>
          </a:p>
          <a:p>
            <a:endParaRPr lang="en-US" sz="800" i="0"/>
          </a:p>
          <a:p>
            <a:endParaRPr lang="en-US" sz="2000" i="0"/>
          </a:p>
        </p:txBody>
      </p:sp>
      <p:pic>
        <p:nvPicPr>
          <p:cNvPr id="151557" name="Picture 11" descr="CMS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688" y="4187825"/>
            <a:ext cx="316071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ext Box 12"/>
          <p:cNvSpPr txBox="1">
            <a:spLocks noChangeArrowheads="1"/>
          </p:cNvSpPr>
          <p:nvPr/>
        </p:nvSpPr>
        <p:spPr bwMode="auto">
          <a:xfrm>
            <a:off x="4267200" y="1905000"/>
            <a:ext cx="989013"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900" b="1" i="0"/>
              <a:t>ATLAS</a:t>
            </a:r>
          </a:p>
        </p:txBody>
      </p:sp>
      <p:sp>
        <p:nvSpPr>
          <p:cNvPr id="151559" name="Text Box 13"/>
          <p:cNvSpPr txBox="1">
            <a:spLocks noChangeArrowheads="1"/>
          </p:cNvSpPr>
          <p:nvPr/>
        </p:nvSpPr>
        <p:spPr bwMode="auto">
          <a:xfrm>
            <a:off x="7850188" y="4267200"/>
            <a:ext cx="7207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900" b="1" i="0"/>
              <a:t>CMS</a:t>
            </a:r>
          </a:p>
        </p:txBody>
      </p:sp>
    </p:spTree>
    <p:extLst>
      <p:ext uri="{BB962C8B-B14F-4D97-AF65-F5344CB8AC3E}">
        <p14:creationId xmlns:p14="http://schemas.microsoft.com/office/powerpoint/2010/main" val="2179796497"/>
      </p:ext>
    </p:extLst>
  </p:cSld>
  <p:clrMapOvr>
    <a:masterClrMapping/>
  </p:clrMapOvr>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1170" name="Rectangle 2"/>
          <p:cNvSpPr>
            <a:spLocks noChangeArrowheads="1"/>
          </p:cNvSpPr>
          <p:nvPr/>
        </p:nvSpPr>
        <p:spPr bwMode="auto">
          <a:xfrm>
            <a:off x="381000" y="45720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600" i="0">
                <a:solidFill>
                  <a:schemeClr val="tx2"/>
                </a:solidFill>
                <a:latin typeface="Century Gothic" charset="0"/>
              </a:rPr>
              <a:t>Dark Matter At Particle Colliders</a:t>
            </a:r>
            <a:endParaRPr lang="en-US" sz="4400" i="0">
              <a:solidFill>
                <a:schemeClr val="tx2"/>
              </a:solidFill>
            </a:endParaRPr>
          </a:p>
        </p:txBody>
      </p:sp>
      <p:sp>
        <p:nvSpPr>
          <p:cNvPr id="2311171" name="Rectangle 3"/>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a:latin typeface="Century Gothic" charset="0"/>
            </a:endParaRPr>
          </a:p>
        </p:txBody>
      </p:sp>
      <p:sp>
        <p:nvSpPr>
          <p:cNvPr id="153603" name="Text Box 4"/>
          <p:cNvSpPr txBox="1">
            <a:spLocks noChangeArrowheads="1"/>
          </p:cNvSpPr>
          <p:nvPr/>
        </p:nvSpPr>
        <p:spPr bwMode="auto">
          <a:xfrm>
            <a:off x="114300" y="6480175"/>
            <a:ext cx="44354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400" b="1" i="0">
                <a:latin typeface="Century Gothic" charset="0"/>
              </a:rPr>
              <a:t>Dan Hooper</a:t>
            </a:r>
            <a:r>
              <a:rPr lang="en-US" sz="1400" i="0">
                <a:latin typeface="Century Gothic" charset="0"/>
              </a:rPr>
              <a:t> - </a:t>
            </a:r>
            <a:r>
              <a:rPr lang="en-US" sz="1400">
                <a:latin typeface="Century Gothic" charset="0"/>
              </a:rPr>
              <a:t>Closing In On Dark Matter</a:t>
            </a:r>
            <a:endParaRPr lang="en-US" sz="1400" i="0">
              <a:latin typeface="Century Gothic" charset="0"/>
            </a:endParaRPr>
          </a:p>
        </p:txBody>
      </p:sp>
      <p:sp>
        <p:nvSpPr>
          <p:cNvPr id="153604" name="Text Box 5"/>
          <p:cNvSpPr txBox="1">
            <a:spLocks noChangeArrowheads="1"/>
          </p:cNvSpPr>
          <p:nvPr/>
        </p:nvSpPr>
        <p:spPr bwMode="auto">
          <a:xfrm>
            <a:off x="76200" y="2057400"/>
            <a:ext cx="6553200" cy="875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folHlink"/>
              </a:buClr>
              <a:buFont typeface="Wingdings" charset="0"/>
              <a:buNone/>
            </a:pPr>
            <a:r>
              <a:rPr lang="en-US" sz="2000" b="1" i="0"/>
              <a:t>Two strategies for dark matter hunting at colliders:</a:t>
            </a:r>
          </a:p>
          <a:p>
            <a:pPr>
              <a:buClr>
                <a:schemeClr val="folHlink"/>
              </a:buClr>
              <a:buFont typeface="Wingdings" charset="0"/>
              <a:buNone/>
            </a:pPr>
            <a:endParaRPr lang="en-US" sz="800" i="0"/>
          </a:p>
          <a:p>
            <a:pPr>
              <a:buClr>
                <a:schemeClr val="folHlink"/>
              </a:buClr>
              <a:buFont typeface="Wingdings" charset="0"/>
              <a:buChar char="§"/>
            </a:pPr>
            <a:r>
              <a:rPr lang="en-US" sz="2000" i="0"/>
              <a:t>Produce strongly interacting 		             particles which although not dark 		     matter themselves, produce dark 		   matter particles in their decays 			   (study distributions of events with 		 various combinations of jets, 			 leptons and missing energy)</a:t>
            </a:r>
          </a:p>
          <a:p>
            <a:pPr>
              <a:buClr>
                <a:schemeClr val="folHlink"/>
              </a:buClr>
              <a:buFont typeface="Wingdings" charset="0"/>
              <a:buChar char="§"/>
            </a:pPr>
            <a:endParaRPr lang="en-US" sz="2000" i="0"/>
          </a:p>
          <a:p>
            <a:pPr>
              <a:buClr>
                <a:schemeClr val="folHlink"/>
              </a:buClr>
              <a:buFont typeface="Wingdings" charset="0"/>
              <a:buChar char="§"/>
            </a:pPr>
            <a:r>
              <a:rPr lang="en-US" sz="2000" i="0"/>
              <a:t>Produce the dark matter directly 		          (in association with a jet or photon),</a:t>
            </a:r>
          </a:p>
          <a:p>
            <a:pPr>
              <a:buClr>
                <a:schemeClr val="folHlink"/>
              </a:buClr>
              <a:buFont typeface="Wingdings" charset="0"/>
              <a:buNone/>
            </a:pPr>
            <a:r>
              <a:rPr lang="en-US" sz="2000" i="0">
                <a:sym typeface="Symbol" charset="0"/>
              </a:rPr>
              <a:t>l</a:t>
            </a:r>
            <a:r>
              <a:rPr lang="en-US" sz="2000" i="0"/>
              <a:t>eading to more model independent constraints</a:t>
            </a:r>
          </a:p>
          <a:p>
            <a:pPr>
              <a:buClr>
                <a:schemeClr val="folHlink"/>
              </a:buClr>
              <a:buFont typeface="Wingdings" charset="0"/>
              <a:buChar char="§"/>
            </a:pPr>
            <a:endParaRPr lang="en-US" sz="800" i="0"/>
          </a:p>
          <a:p>
            <a:pPr>
              <a:buClr>
                <a:schemeClr val="folHlink"/>
              </a:buClr>
              <a:buFont typeface="Wingdings" charset="0"/>
              <a:buChar char="§"/>
            </a:pPr>
            <a:endParaRPr lang="en-US" sz="2000" i="0"/>
          </a:p>
          <a:p>
            <a:pPr>
              <a:buClr>
                <a:schemeClr val="folHlink"/>
              </a:buClr>
              <a:buFont typeface="Wingdings" charset="0"/>
              <a:buChar char="§"/>
            </a:pPr>
            <a:endParaRPr lang="en-US" sz="2000" i="0"/>
          </a:p>
          <a:p>
            <a:pPr>
              <a:buClr>
                <a:schemeClr val="folHlink"/>
              </a:buClr>
              <a:buFont typeface="Wingdings" charset="0"/>
              <a:buChar char="§"/>
            </a:pPr>
            <a:endParaRPr lang="en-US" sz="800" i="0"/>
          </a:p>
          <a:p>
            <a:pPr>
              <a:buClr>
                <a:schemeClr val="folHlink"/>
              </a:buClr>
              <a:buFont typeface="Wingdings" charset="0"/>
              <a:buChar char="§"/>
            </a:pPr>
            <a:endParaRPr lang="en-US" sz="2000" i="0"/>
          </a:p>
          <a:p>
            <a:pPr>
              <a:buClr>
                <a:schemeClr val="folHlink"/>
              </a:buClr>
              <a:buFont typeface="Wingdings" charset="0"/>
              <a:buNone/>
            </a:pPr>
            <a:endParaRPr lang="en-US" sz="800" i="0"/>
          </a:p>
          <a:p>
            <a:pPr>
              <a:buClr>
                <a:schemeClr val="folHlink"/>
              </a:buClr>
              <a:buFont typeface="Wingdings" charset="0"/>
              <a:buNone/>
            </a:pPr>
            <a:endParaRPr lang="en-US" sz="800" i="0"/>
          </a:p>
          <a:p>
            <a:pPr>
              <a:buClr>
                <a:schemeClr val="folHlink"/>
              </a:buClr>
              <a:buFont typeface="Wingdings" charset="0"/>
              <a:buNone/>
            </a:pPr>
            <a:endParaRPr lang="en-US" sz="2000" i="0"/>
          </a:p>
          <a:p>
            <a:pPr>
              <a:buClr>
                <a:schemeClr val="folHlink"/>
              </a:buClr>
              <a:buFont typeface="Wingdings" charset="0"/>
              <a:buChar char="§"/>
            </a:pPr>
            <a:endParaRPr lang="en-US" sz="2000" i="0"/>
          </a:p>
          <a:p>
            <a:pPr>
              <a:buClr>
                <a:schemeClr val="folHlink"/>
              </a:buClr>
              <a:buFont typeface="Wingdings" charset="0"/>
              <a:buChar char="§"/>
            </a:pPr>
            <a:endParaRPr lang="en-US" sz="2000" i="0"/>
          </a:p>
          <a:p>
            <a:pPr>
              <a:buClr>
                <a:schemeClr val="folHlink"/>
              </a:buClr>
              <a:buFont typeface="Wingdings" charset="0"/>
              <a:buChar char="§"/>
            </a:pPr>
            <a:endParaRPr lang="en-US" sz="800" i="0"/>
          </a:p>
          <a:p>
            <a:pPr>
              <a:buClr>
                <a:schemeClr val="folHlink"/>
              </a:buClr>
              <a:buFont typeface="Wingdings" charset="0"/>
              <a:buNone/>
            </a:pPr>
            <a:endParaRPr lang="en-US" sz="800" i="0"/>
          </a:p>
          <a:p>
            <a:pPr>
              <a:buClr>
                <a:schemeClr val="folHlink"/>
              </a:buClr>
              <a:buFont typeface="Wingdings" charset="0"/>
              <a:buChar char="§"/>
            </a:pPr>
            <a:endParaRPr lang="en-US" sz="800" i="0"/>
          </a:p>
          <a:p>
            <a:pPr>
              <a:buClr>
                <a:schemeClr val="folHlink"/>
              </a:buClr>
              <a:buFont typeface="Wingdings" charset="0"/>
              <a:buChar char="§"/>
            </a:pPr>
            <a:endParaRPr lang="en-US" sz="800" i="0"/>
          </a:p>
          <a:p>
            <a:pPr>
              <a:buClr>
                <a:schemeClr val="folHlink"/>
              </a:buClr>
              <a:buFont typeface="Wingdings" charset="0"/>
              <a:buChar char="§"/>
            </a:pPr>
            <a:endParaRPr lang="en-US" sz="800" i="0"/>
          </a:p>
          <a:p>
            <a:pPr>
              <a:buClr>
                <a:schemeClr val="folHlink"/>
              </a:buClr>
              <a:buFont typeface="Wingdings" charset="0"/>
              <a:buChar char="§"/>
            </a:pPr>
            <a:endParaRPr lang="en-US" sz="2000" i="0"/>
          </a:p>
          <a:p>
            <a:pPr>
              <a:buClr>
                <a:schemeClr val="folHlink"/>
              </a:buClr>
              <a:buFont typeface="Wingdings" charset="0"/>
              <a:buChar char="§"/>
            </a:pPr>
            <a:endParaRPr lang="en-US" sz="2000" i="0">
              <a:sym typeface="Symbol" charset="0"/>
            </a:endParaRPr>
          </a:p>
          <a:p>
            <a:pPr>
              <a:buClr>
                <a:schemeClr val="folHlink"/>
              </a:buClr>
              <a:buFont typeface="Wingdings" charset="0"/>
              <a:buChar char="§"/>
            </a:pPr>
            <a:endParaRPr lang="en-US" sz="2000" i="0">
              <a:sym typeface="Symbol" charset="0"/>
            </a:endParaRPr>
          </a:p>
          <a:p>
            <a:pPr>
              <a:buClr>
                <a:schemeClr val="folHlink"/>
              </a:buClr>
              <a:buFont typeface="Wingdings" charset="0"/>
              <a:buNone/>
            </a:pPr>
            <a:endParaRPr lang="en-US" sz="2000" i="0"/>
          </a:p>
          <a:p>
            <a:pPr>
              <a:buClr>
                <a:schemeClr val="folHlink"/>
              </a:buClr>
              <a:buFont typeface="Wingdings" charset="0"/>
              <a:buNone/>
            </a:pPr>
            <a:endParaRPr lang="en-US" sz="1200" i="0"/>
          </a:p>
          <a:p>
            <a:endParaRPr lang="en-US" sz="800" i="0"/>
          </a:p>
          <a:p>
            <a:endParaRPr lang="en-US" sz="800" i="0"/>
          </a:p>
          <a:p>
            <a:endParaRPr lang="en-US" sz="2000" i="0"/>
          </a:p>
        </p:txBody>
      </p:sp>
      <p:pic>
        <p:nvPicPr>
          <p:cNvPr id="2311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2667000"/>
            <a:ext cx="4140200" cy="225266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43851042"/>
      </p:ext>
    </p:extLst>
  </p:cSld>
  <p:clrMapOvr>
    <a:masterClrMapping/>
  </p:clrMapOvr>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ChangeArrowheads="1"/>
          </p:cNvSpPr>
          <p:nvPr/>
        </p:nvSpPr>
        <p:spPr bwMode="auto">
          <a:xfrm>
            <a:off x="0" y="685800"/>
            <a:ext cx="9144000" cy="1981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i="0"/>
          </a:p>
        </p:txBody>
      </p:sp>
      <p:sp>
        <p:nvSpPr>
          <p:cNvPr id="361475" name="Rectangle 3"/>
          <p:cNvSpPr>
            <a:spLocks noChangeArrowheads="1"/>
          </p:cNvSpPr>
          <p:nvPr/>
        </p:nvSpPr>
        <p:spPr bwMode="auto">
          <a:xfrm>
            <a:off x="533400" y="762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i="0">
                <a:solidFill>
                  <a:schemeClr val="tx2"/>
                </a:solidFill>
                <a:latin typeface="Century Gothic" charset="0"/>
              </a:rPr>
              <a:t>Summary</a:t>
            </a:r>
            <a:endParaRPr lang="en-US" sz="4400" i="0">
              <a:solidFill>
                <a:schemeClr val="tx2"/>
              </a:solidFill>
            </a:endParaRPr>
          </a:p>
        </p:txBody>
      </p:sp>
      <p:sp>
        <p:nvSpPr>
          <p:cNvPr id="361477" name="Rectangle 5"/>
          <p:cNvSpPr>
            <a:spLocks noChangeArrowheads="1"/>
          </p:cNvSpPr>
          <p:nvPr/>
        </p:nvSpPr>
        <p:spPr bwMode="auto">
          <a:xfrm>
            <a:off x="76200" y="15240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a:latin typeface="Century Gothic" charset="0"/>
            </a:endParaRPr>
          </a:p>
        </p:txBody>
      </p:sp>
      <p:sp>
        <p:nvSpPr>
          <p:cNvPr id="210948" name="Text Box 6"/>
          <p:cNvSpPr txBox="1">
            <a:spLocks noChangeArrowheads="1"/>
          </p:cNvSpPr>
          <p:nvPr/>
        </p:nvSpPr>
        <p:spPr bwMode="auto">
          <a:xfrm>
            <a:off x="152400" y="461963"/>
            <a:ext cx="5791200" cy="8072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12713" indent="-112713">
              <a:tabLst>
                <a:tab pos="227013" algn="l"/>
              </a:tabLst>
              <a:defRPr sz="2400" i="1">
                <a:solidFill>
                  <a:schemeClr val="tx1"/>
                </a:solidFill>
                <a:latin typeface="Arial" charset="0"/>
                <a:ea typeface="ＭＳ Ｐゴシック" charset="0"/>
                <a:cs typeface="ＭＳ Ｐゴシック" charset="0"/>
              </a:defRPr>
            </a:lvl1pPr>
            <a:lvl2pPr marL="742950" indent="-285750">
              <a:tabLst>
                <a:tab pos="227013" algn="l"/>
              </a:tabLst>
              <a:defRPr sz="2400" i="1">
                <a:solidFill>
                  <a:schemeClr val="tx1"/>
                </a:solidFill>
                <a:latin typeface="Arial" charset="0"/>
                <a:ea typeface="ＭＳ Ｐゴシック" charset="0"/>
              </a:defRPr>
            </a:lvl2pPr>
            <a:lvl3pPr marL="1143000" indent="-228600">
              <a:tabLst>
                <a:tab pos="227013" algn="l"/>
              </a:tabLst>
              <a:defRPr sz="2400" i="1">
                <a:solidFill>
                  <a:schemeClr val="tx1"/>
                </a:solidFill>
                <a:latin typeface="Arial" charset="0"/>
                <a:ea typeface="ＭＳ Ｐゴシック" charset="0"/>
              </a:defRPr>
            </a:lvl3pPr>
            <a:lvl4pPr marL="1600200" indent="-228600">
              <a:tabLst>
                <a:tab pos="227013" algn="l"/>
              </a:tabLst>
              <a:defRPr sz="2400" i="1">
                <a:solidFill>
                  <a:schemeClr val="tx1"/>
                </a:solidFill>
                <a:latin typeface="Arial" charset="0"/>
                <a:ea typeface="ＭＳ Ｐゴシック" charset="0"/>
              </a:defRPr>
            </a:lvl4pPr>
            <a:lvl5pPr marL="2057400" indent="-228600">
              <a:tabLst>
                <a:tab pos="227013" algn="l"/>
              </a:tabLst>
              <a:defRPr sz="2400" i="1">
                <a:solidFill>
                  <a:schemeClr val="tx1"/>
                </a:solidFill>
                <a:latin typeface="Arial" charset="0"/>
                <a:ea typeface="ＭＳ Ｐゴシック" charset="0"/>
              </a:defRPr>
            </a:lvl5pPr>
            <a:lvl6pPr marL="25146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9pPr>
          </a:lstStyle>
          <a:p>
            <a:pPr>
              <a:lnSpc>
                <a:spcPct val="110000"/>
              </a:lnSpc>
              <a:defRPr/>
            </a:pPr>
            <a:endParaRPr lang="en-US" sz="2100" b="1" i="0" u="sng" dirty="0" smtClean="0">
              <a:latin typeface="Century Gothic" charset="0"/>
            </a:endParaRPr>
          </a:p>
          <a:p>
            <a:pPr>
              <a:lnSpc>
                <a:spcPct val="110000"/>
              </a:lnSpc>
              <a:buClr>
                <a:schemeClr val="folHlink"/>
              </a:buClr>
              <a:buFont typeface="Wingdings" charset="0"/>
              <a:buChar char="§"/>
              <a:defRPr/>
            </a:pPr>
            <a:r>
              <a:rPr lang="en-US" sz="1800" i="0" dirty="0" smtClean="0">
                <a:latin typeface="Century Gothic" charset="0"/>
              </a:rPr>
              <a:t>Big Bang cosmology has been incredibly successful in explaining  a wide range of observed phenomena</a:t>
            </a:r>
          </a:p>
          <a:p>
            <a:pPr marL="0" indent="0">
              <a:lnSpc>
                <a:spcPct val="110000"/>
              </a:lnSpc>
              <a:buClr>
                <a:schemeClr val="folHlink"/>
              </a:buClr>
              <a:defRPr/>
            </a:pPr>
            <a:endParaRPr lang="en-US" sz="800" i="0" dirty="0" smtClean="0">
              <a:latin typeface="Century Gothic" charset="0"/>
            </a:endParaRPr>
          </a:p>
          <a:p>
            <a:pPr>
              <a:lnSpc>
                <a:spcPct val="110000"/>
              </a:lnSpc>
              <a:buClr>
                <a:schemeClr val="folHlink"/>
              </a:buClr>
              <a:buFont typeface="Wingdings" charset="0"/>
              <a:buChar char="§"/>
              <a:defRPr/>
            </a:pPr>
            <a:r>
              <a:rPr lang="en-US" sz="1800" i="0" dirty="0" smtClean="0">
                <a:latin typeface="Century Gothic" charset="0"/>
              </a:rPr>
              <a:t>Yet some aspects of our universe</a:t>
            </a:r>
            <a:r>
              <a:rPr lang="ja-JP" altLang="en-US" sz="1800" i="0" dirty="0" smtClean="0">
                <a:latin typeface="Century Gothic" charset="0"/>
              </a:rPr>
              <a:t>’</a:t>
            </a:r>
            <a:r>
              <a:rPr lang="en-US" altLang="ja-JP" sz="1800" i="0" dirty="0" smtClean="0">
                <a:latin typeface="Century Gothic" charset="0"/>
              </a:rPr>
              <a:t>s history and composition remain poorly understood 	                 - dark matter, dark energy, inflation</a:t>
            </a:r>
          </a:p>
          <a:p>
            <a:pPr marL="0" indent="0">
              <a:lnSpc>
                <a:spcPct val="110000"/>
              </a:lnSpc>
              <a:buClr>
                <a:schemeClr val="folHlink"/>
              </a:buClr>
              <a:defRPr/>
            </a:pPr>
            <a:endParaRPr lang="en-US" sz="800" i="0" dirty="0" smtClean="0">
              <a:latin typeface="Century Gothic" charset="0"/>
            </a:endParaRPr>
          </a:p>
          <a:p>
            <a:pPr>
              <a:lnSpc>
                <a:spcPct val="110000"/>
              </a:lnSpc>
              <a:buClr>
                <a:schemeClr val="folHlink"/>
              </a:buClr>
              <a:buFont typeface="Wingdings" charset="0"/>
              <a:buChar char="§"/>
              <a:defRPr/>
            </a:pPr>
            <a:r>
              <a:rPr lang="en-US" sz="1800" i="0" dirty="0" smtClean="0">
                <a:latin typeface="Century Gothic" charset="0"/>
              </a:rPr>
              <a:t>Weakly interacting massive particles           provide a natural candidate for the dark     matter, with a simple and compelling   explanation for the observed dark matter abundance  </a:t>
            </a:r>
          </a:p>
          <a:p>
            <a:pPr marL="0" indent="0">
              <a:lnSpc>
                <a:spcPct val="110000"/>
              </a:lnSpc>
              <a:buClr>
                <a:schemeClr val="folHlink"/>
              </a:buClr>
              <a:defRPr/>
            </a:pPr>
            <a:endParaRPr lang="en-US" sz="800" i="0" dirty="0" smtClean="0">
              <a:latin typeface="Century Gothic" charset="0"/>
            </a:endParaRPr>
          </a:p>
          <a:p>
            <a:pPr>
              <a:lnSpc>
                <a:spcPct val="110000"/>
              </a:lnSpc>
              <a:buClr>
                <a:schemeClr val="folHlink"/>
              </a:buClr>
              <a:buFont typeface="Wingdings" charset="0"/>
              <a:buChar char="§"/>
              <a:defRPr/>
            </a:pPr>
            <a:r>
              <a:rPr lang="en-US" sz="1800" i="0" dirty="0" smtClean="0">
                <a:latin typeface="Century Gothic" charset="0"/>
              </a:rPr>
              <a:t>In addition to searches for dark matter                 at the LHC, both direct and                          indirect astrophysical searches                            are approaching the sensitivities                     thought to be required to                              observe dark matter                                             non-gravitationally  </a:t>
            </a:r>
          </a:p>
          <a:p>
            <a:pPr>
              <a:lnSpc>
                <a:spcPct val="110000"/>
              </a:lnSpc>
              <a:buClr>
                <a:schemeClr val="folHlink"/>
              </a:buClr>
              <a:buFont typeface="Wingdings" charset="0"/>
              <a:buChar char="§"/>
              <a:defRPr/>
            </a:pPr>
            <a:endParaRPr lang="en-US" sz="1800" i="0" dirty="0" smtClean="0">
              <a:latin typeface="Century Gothic" charset="0"/>
            </a:endParaRPr>
          </a:p>
          <a:p>
            <a:pPr>
              <a:lnSpc>
                <a:spcPct val="110000"/>
              </a:lnSpc>
              <a:buClr>
                <a:schemeClr val="folHlink"/>
              </a:buClr>
              <a:buFont typeface="Wingdings" charset="0"/>
              <a:buChar char="§"/>
              <a:defRPr/>
            </a:pPr>
            <a:endParaRPr lang="en-US" sz="1800" i="0" dirty="0" smtClean="0">
              <a:latin typeface="Century Gothic" charset="0"/>
            </a:endParaRPr>
          </a:p>
          <a:p>
            <a:pPr>
              <a:lnSpc>
                <a:spcPct val="110000"/>
              </a:lnSpc>
              <a:buClr>
                <a:schemeClr val="folHlink"/>
              </a:buClr>
              <a:buFont typeface="Wingdings" charset="0"/>
              <a:buChar char="§"/>
              <a:defRPr/>
            </a:pPr>
            <a:endParaRPr lang="en-US" sz="1800" i="0" dirty="0" smtClean="0">
              <a:latin typeface="Century Gothic" charset="0"/>
            </a:endParaRPr>
          </a:p>
          <a:p>
            <a:pPr>
              <a:lnSpc>
                <a:spcPct val="50000"/>
              </a:lnSpc>
              <a:buClr>
                <a:schemeClr val="folHlink"/>
              </a:buClr>
              <a:buFont typeface="Wingdings" charset="0"/>
              <a:buChar char="§"/>
              <a:defRPr/>
            </a:pPr>
            <a:endParaRPr lang="en-US" sz="1800" b="1" i="0" dirty="0" smtClean="0">
              <a:latin typeface="Century Gothic" charset="0"/>
            </a:endParaRPr>
          </a:p>
          <a:p>
            <a:pPr>
              <a:lnSpc>
                <a:spcPct val="110000"/>
              </a:lnSpc>
              <a:buClr>
                <a:schemeClr val="folHlink"/>
              </a:buClr>
              <a:buFont typeface="Wingdings" charset="0"/>
              <a:buChar char="§"/>
              <a:defRPr/>
            </a:pPr>
            <a:endParaRPr lang="en-US" sz="1800" i="0" dirty="0" smtClean="0">
              <a:latin typeface="Century Gothic" charset="0"/>
            </a:endParaRPr>
          </a:p>
          <a:p>
            <a:pPr>
              <a:lnSpc>
                <a:spcPct val="70000"/>
              </a:lnSpc>
              <a:buClr>
                <a:schemeClr val="folHlink"/>
              </a:buClr>
              <a:buFont typeface="Wingdings" charset="0"/>
              <a:buChar char="§"/>
              <a:defRPr/>
            </a:pPr>
            <a:endParaRPr lang="en-US" sz="1800" i="0" dirty="0" smtClean="0">
              <a:latin typeface="Century Gothic" charset="0"/>
            </a:endParaRPr>
          </a:p>
        </p:txBody>
      </p:sp>
      <p:sp>
        <p:nvSpPr>
          <p:cNvPr id="361479" name="Rectangle 7"/>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i="0">
              <a:latin typeface="Times New Roman" charset="0"/>
              <a:cs typeface="Times New Roman" charset="0"/>
            </a:endParaRPr>
          </a:p>
        </p:txBody>
      </p:sp>
      <p:pic>
        <p:nvPicPr>
          <p:cNvPr id="361485" name="Picture 13" descr="bbnconstraint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2819400"/>
            <a:ext cx="2146300" cy="2819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361486" name="Picture 14"/>
          <p:cNvPicPr>
            <a:picLocks noChangeAspect="1" noChangeArrowheads="1"/>
          </p:cNvPicPr>
          <p:nvPr/>
        </p:nvPicPr>
        <p:blipFill>
          <a:blip r:embed="rId4">
            <a:extLst>
              <a:ext uri="{28A0092B-C50C-407E-A947-70E740481C1C}">
                <a14:useLocalDpi xmlns:a14="http://schemas.microsoft.com/office/drawing/2010/main" val="0"/>
              </a:ext>
            </a:extLst>
          </a:blip>
          <a:srcRect l="1329" t="15994" r="24605" b="21365"/>
          <a:stretch>
            <a:fillRect/>
          </a:stretch>
        </p:blipFill>
        <p:spPr bwMode="auto">
          <a:xfrm>
            <a:off x="6480175" y="1219200"/>
            <a:ext cx="2206625" cy="2057400"/>
          </a:xfrm>
          <a:prstGeom prst="rect">
            <a:avLst/>
          </a:prstGeom>
          <a:noFill/>
          <a:ln w="9525">
            <a:solidFill>
              <a:schemeClr val="tx1"/>
            </a:solidFill>
            <a:miter lim="800000"/>
            <a:headEnd/>
            <a:tailEnd/>
          </a:ln>
          <a:effectLst>
            <a:outerShdw blurRad="63500"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61487" name="Picture 15"/>
          <p:cNvPicPr>
            <a:picLocks noChangeAspect="1" noChangeArrowheads="1"/>
          </p:cNvPicPr>
          <p:nvPr/>
        </p:nvPicPr>
        <p:blipFill>
          <a:blip r:embed="rId5">
            <a:extLst>
              <a:ext uri="{28A0092B-C50C-407E-A947-70E740481C1C}">
                <a14:useLocalDpi xmlns:a14="http://schemas.microsoft.com/office/drawing/2010/main" val="0"/>
              </a:ext>
            </a:extLst>
          </a:blip>
          <a:srcRect t="4475"/>
          <a:stretch>
            <a:fillRect/>
          </a:stretch>
        </p:blipFill>
        <p:spPr bwMode="auto">
          <a:xfrm>
            <a:off x="6781800" y="4114800"/>
            <a:ext cx="2249488" cy="2262188"/>
          </a:xfrm>
          <a:prstGeom prst="rect">
            <a:avLst/>
          </a:prstGeom>
          <a:noFill/>
          <a:ln w="9525">
            <a:solidFill>
              <a:schemeClr val="tx1"/>
            </a:solidFill>
            <a:miter lim="800000"/>
            <a:headEnd/>
            <a:tailEnd/>
          </a:ln>
          <a:effectLst>
            <a:outerShdw blurRad="63500"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36148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8300" y="4984750"/>
            <a:ext cx="2374900" cy="17780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4331376"/>
      </p:ext>
    </p:extLst>
  </p:cSld>
  <p:clrMapOvr>
    <a:masterClrMapping/>
  </p:clrMapOvr>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8"/>
          <p:cNvSpPr>
            <a:spLocks noChangeArrowheads="1"/>
          </p:cNvSpPr>
          <p:nvPr/>
        </p:nvSpPr>
        <p:spPr bwMode="auto">
          <a:xfrm>
            <a:off x="0" y="609600"/>
            <a:ext cx="9144000" cy="2514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977922" name="Text Box 2"/>
          <p:cNvSpPr txBox="1">
            <a:spLocks noChangeArrowheads="1"/>
          </p:cNvSpPr>
          <p:nvPr/>
        </p:nvSpPr>
        <p:spPr bwMode="auto">
          <a:xfrm>
            <a:off x="2279650" y="1128713"/>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endParaRPr lang="en-US" sz="2500" smtClean="0"/>
          </a:p>
        </p:txBody>
      </p:sp>
      <p:sp>
        <p:nvSpPr>
          <p:cNvPr id="977923" name="Rectangle 3"/>
          <p:cNvSpPr>
            <a:spLocks noChangeArrowheads="1"/>
          </p:cNvSpPr>
          <p:nvPr/>
        </p:nvSpPr>
        <p:spPr bwMode="auto">
          <a:xfrm>
            <a:off x="0" y="501650"/>
            <a:ext cx="9144000"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lgn="ctr" defTabSz="820738" eaLnBrk="1" hangingPunct="1">
              <a:spcBef>
                <a:spcPct val="20000"/>
              </a:spcBef>
              <a:buClr>
                <a:srgbClr val="FF0000"/>
              </a:buClr>
              <a:buSzPct val="80000"/>
              <a:buFont typeface="ZapfDingbats BT" charset="0"/>
              <a:buNone/>
              <a:defRPr/>
            </a:pPr>
            <a:r>
              <a:rPr lang="en-US" sz="4100" b="1">
                <a:solidFill>
                  <a:schemeClr val="tx2"/>
                </a:solidFill>
                <a:effectLst>
                  <a:outerShdw blurRad="38100" dist="38100" dir="2700000" algn="tl">
                    <a:srgbClr val="DDDDDD"/>
                  </a:outerShdw>
                </a:effectLst>
              </a:rPr>
              <a:t>How to search for WIMPs?</a:t>
            </a:r>
            <a:endParaRPr lang="en-US" sz="4800" b="1" i="1">
              <a:solidFill>
                <a:schemeClr val="tx2"/>
              </a:solidFill>
              <a:effectLst>
                <a:outerShdw blurRad="38100" dist="38100" dir="2700000" algn="tl">
                  <a:srgbClr val="DDDDDD"/>
                </a:outerShdw>
              </a:effectLst>
            </a:endParaRPr>
          </a:p>
        </p:txBody>
      </p:sp>
      <p:sp>
        <p:nvSpPr>
          <p:cNvPr id="977924" name="Text Box 4"/>
          <p:cNvSpPr txBox="1">
            <a:spLocks noChangeArrowheads="1"/>
          </p:cNvSpPr>
          <p:nvPr/>
        </p:nvSpPr>
        <p:spPr bwMode="auto">
          <a:xfrm>
            <a:off x="355600" y="1684338"/>
            <a:ext cx="834707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r>
              <a:rPr lang="en-US" sz="3100" smtClean="0"/>
              <a:t>1) Go deep underground and wait for WIMPs to hit your detector</a:t>
            </a:r>
          </a:p>
        </p:txBody>
      </p:sp>
      <p:pic>
        <p:nvPicPr>
          <p:cNvPr id="977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438" y="2566988"/>
            <a:ext cx="3986212"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9779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2786063"/>
            <a:ext cx="2632075"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977927" name="Text Box 7"/>
          <p:cNvSpPr txBox="1">
            <a:spLocks noChangeArrowheads="1"/>
          </p:cNvSpPr>
          <p:nvPr/>
        </p:nvSpPr>
        <p:spPr bwMode="auto">
          <a:xfrm>
            <a:off x="695325" y="6054725"/>
            <a:ext cx="2490788"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r>
              <a:rPr lang="en-US" sz="2300" smtClean="0"/>
              <a:t>The Soudan Mine</a:t>
            </a:r>
            <a:endParaRPr lang="en-US" sz="2500" smtClean="0"/>
          </a:p>
        </p:txBody>
      </p:sp>
    </p:spTree>
    <p:extLst>
      <p:ext uri="{BB962C8B-B14F-4D97-AF65-F5344CB8AC3E}">
        <p14:creationId xmlns:p14="http://schemas.microsoft.com/office/powerpoint/2010/main" val="30332905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ChangeArrowheads="1"/>
          </p:cNvSpPr>
          <p:nvPr/>
        </p:nvSpPr>
        <p:spPr bwMode="auto">
          <a:xfrm>
            <a:off x="0" y="609600"/>
            <a:ext cx="9144000" cy="2514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30147" name="Text Box 3"/>
          <p:cNvSpPr txBox="1">
            <a:spLocks noChangeArrowheads="1"/>
          </p:cNvSpPr>
          <p:nvPr/>
        </p:nvSpPr>
        <p:spPr bwMode="auto">
          <a:xfrm>
            <a:off x="2279650" y="1128713"/>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endParaRPr lang="en-US" sz="2500" smtClean="0"/>
          </a:p>
        </p:txBody>
      </p:sp>
      <p:sp>
        <p:nvSpPr>
          <p:cNvPr id="1030148" name="Rectangle 4"/>
          <p:cNvSpPr>
            <a:spLocks noChangeArrowheads="1"/>
          </p:cNvSpPr>
          <p:nvPr/>
        </p:nvSpPr>
        <p:spPr bwMode="auto">
          <a:xfrm>
            <a:off x="0" y="457200"/>
            <a:ext cx="9144000"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lgn="ctr" defTabSz="820738" eaLnBrk="1" hangingPunct="1">
              <a:spcBef>
                <a:spcPct val="20000"/>
              </a:spcBef>
              <a:buClr>
                <a:srgbClr val="FF0000"/>
              </a:buClr>
              <a:buSzPct val="80000"/>
              <a:buFont typeface="ZapfDingbats BT" charset="0"/>
              <a:buNone/>
              <a:defRPr/>
            </a:pPr>
            <a:r>
              <a:rPr lang="en-US" sz="4100" b="1">
                <a:solidFill>
                  <a:schemeClr val="tx2"/>
                </a:solidFill>
                <a:effectLst>
                  <a:outerShdw blurRad="38100" dist="38100" dir="2700000" algn="tl">
                    <a:srgbClr val="DDDDDD"/>
                  </a:outerShdw>
                </a:effectLst>
              </a:rPr>
              <a:t>How to search for WIMPs?</a:t>
            </a:r>
            <a:endParaRPr lang="en-US" sz="4800" b="1" i="1">
              <a:solidFill>
                <a:schemeClr val="tx2"/>
              </a:solidFill>
              <a:effectLst>
                <a:outerShdw blurRad="38100" dist="38100" dir="2700000" algn="tl">
                  <a:srgbClr val="DDDDDD"/>
                </a:outerShdw>
              </a:effectLst>
            </a:endParaRPr>
          </a:p>
        </p:txBody>
      </p:sp>
      <p:sp>
        <p:nvSpPr>
          <p:cNvPr id="1030153" name="Text Box 9"/>
          <p:cNvSpPr txBox="1">
            <a:spLocks noChangeArrowheads="1"/>
          </p:cNvSpPr>
          <p:nvPr/>
        </p:nvSpPr>
        <p:spPr bwMode="auto">
          <a:xfrm>
            <a:off x="355600" y="1295400"/>
            <a:ext cx="8347075"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r>
              <a:rPr lang="en-US" sz="3100" smtClean="0"/>
              <a:t>2) Use </a:t>
            </a:r>
            <a:r>
              <a:rPr lang="ja-JP" altLang="en-US" sz="3100" smtClean="0">
                <a:latin typeface="Arial"/>
              </a:rPr>
              <a:t>“</a:t>
            </a:r>
            <a:r>
              <a:rPr lang="en-US" sz="3100" smtClean="0"/>
              <a:t>telescopes</a:t>
            </a:r>
            <a:r>
              <a:rPr lang="ja-JP" altLang="en-US" sz="3100" smtClean="0">
                <a:latin typeface="Arial"/>
              </a:rPr>
              <a:t>”</a:t>
            </a:r>
            <a:r>
              <a:rPr lang="en-US" sz="3100" smtClean="0"/>
              <a:t> to look for energetic particles that are produced when dark matter particles annihilate</a:t>
            </a:r>
          </a:p>
        </p:txBody>
      </p:sp>
      <p:pic>
        <p:nvPicPr>
          <p:cNvPr id="1030160"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075" y="2819400"/>
            <a:ext cx="2219325" cy="29718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
        <p:nvSpPr>
          <p:cNvPr id="1030161" name="Rectangle 17"/>
          <p:cNvSpPr>
            <a:spLocks noChangeArrowheads="1"/>
          </p:cNvSpPr>
          <p:nvPr/>
        </p:nvSpPr>
        <p:spPr bwMode="auto">
          <a:xfrm>
            <a:off x="2835275" y="3429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a:latin typeface="Times New Roman" charset="0"/>
              <a:cs typeface="Times New Roman" charset="0"/>
            </a:endParaRPr>
          </a:p>
        </p:txBody>
      </p:sp>
      <p:pic>
        <p:nvPicPr>
          <p:cNvPr id="1030163" name="Picture 19" descr="tel_oct_4"/>
          <p:cNvPicPr>
            <a:picLocks noChangeAspect="1" noChangeArrowheads="1"/>
          </p:cNvPicPr>
          <p:nvPr/>
        </p:nvPicPr>
        <p:blipFill>
          <a:blip r:embed="rId4">
            <a:extLst>
              <a:ext uri="{28A0092B-C50C-407E-A947-70E740481C1C}">
                <a14:useLocalDpi xmlns:a14="http://schemas.microsoft.com/office/drawing/2010/main" val="0"/>
              </a:ext>
            </a:extLst>
          </a:blip>
          <a:srcRect t="8000"/>
          <a:stretch>
            <a:fillRect/>
          </a:stretch>
        </p:blipFill>
        <p:spPr bwMode="auto">
          <a:xfrm>
            <a:off x="304800" y="4038600"/>
            <a:ext cx="2219325" cy="24384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03016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2895600"/>
            <a:ext cx="2141538" cy="28956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pic>
        <p:nvPicPr>
          <p:cNvPr id="1030165" name="Picture 21"/>
          <p:cNvPicPr>
            <a:picLocks noChangeAspect="1" noChangeArrowheads="1"/>
          </p:cNvPicPr>
          <p:nvPr/>
        </p:nvPicPr>
        <p:blipFill>
          <a:blip r:embed="rId6">
            <a:extLst>
              <a:ext uri="{28A0092B-C50C-407E-A947-70E740481C1C}">
                <a14:useLocalDpi xmlns:a14="http://schemas.microsoft.com/office/drawing/2010/main" val="0"/>
              </a:ext>
            </a:extLst>
          </a:blip>
          <a:srcRect l="1781" t="2814"/>
          <a:stretch>
            <a:fillRect/>
          </a:stretch>
        </p:blipFill>
        <p:spPr bwMode="auto">
          <a:xfrm>
            <a:off x="4191000" y="4802188"/>
            <a:ext cx="3200400" cy="18732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56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609600"/>
            <a:ext cx="9144000" cy="2514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32195" name="Text Box 3"/>
          <p:cNvSpPr txBox="1">
            <a:spLocks noChangeArrowheads="1"/>
          </p:cNvSpPr>
          <p:nvPr/>
        </p:nvSpPr>
        <p:spPr bwMode="auto">
          <a:xfrm>
            <a:off x="2279650" y="1128713"/>
            <a:ext cx="18415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endParaRPr lang="en-US" sz="2500" smtClean="0"/>
          </a:p>
        </p:txBody>
      </p:sp>
      <p:sp>
        <p:nvSpPr>
          <p:cNvPr id="1032196" name="Rectangle 4"/>
          <p:cNvSpPr>
            <a:spLocks noChangeArrowheads="1"/>
          </p:cNvSpPr>
          <p:nvPr/>
        </p:nvSpPr>
        <p:spPr bwMode="auto">
          <a:xfrm>
            <a:off x="0" y="501650"/>
            <a:ext cx="9144000"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4" rIns="91429" bIns="45714">
            <a:spAutoFit/>
          </a:bodyPr>
          <a:lstStyle/>
          <a:p>
            <a:pPr algn="ctr" defTabSz="820738" eaLnBrk="1" hangingPunct="1">
              <a:spcBef>
                <a:spcPct val="20000"/>
              </a:spcBef>
              <a:buClr>
                <a:srgbClr val="FF0000"/>
              </a:buClr>
              <a:buSzPct val="80000"/>
              <a:buFont typeface="ZapfDingbats BT" charset="0"/>
              <a:buNone/>
              <a:defRPr/>
            </a:pPr>
            <a:r>
              <a:rPr lang="en-US" sz="4100" b="1">
                <a:solidFill>
                  <a:schemeClr val="tx2"/>
                </a:solidFill>
                <a:effectLst>
                  <a:outerShdw blurRad="38100" dist="38100" dir="2700000" algn="tl">
                    <a:srgbClr val="DDDDDD"/>
                  </a:outerShdw>
                </a:effectLst>
              </a:rPr>
              <a:t>How to search for WIMPs?</a:t>
            </a:r>
            <a:endParaRPr lang="en-US" sz="4800" b="1" i="1">
              <a:solidFill>
                <a:schemeClr val="tx2"/>
              </a:solidFill>
              <a:effectLst>
                <a:outerShdw blurRad="38100" dist="38100" dir="2700000" algn="tl">
                  <a:srgbClr val="DDDDDD"/>
                </a:outerShdw>
              </a:effectLst>
            </a:endParaRPr>
          </a:p>
        </p:txBody>
      </p:sp>
      <p:sp>
        <p:nvSpPr>
          <p:cNvPr id="1032197" name="Text Box 5"/>
          <p:cNvSpPr txBox="1">
            <a:spLocks noChangeArrowheads="1"/>
          </p:cNvSpPr>
          <p:nvPr/>
        </p:nvSpPr>
        <p:spPr bwMode="auto">
          <a:xfrm>
            <a:off x="355600" y="1684338"/>
            <a:ext cx="834707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r>
              <a:rPr lang="en-US" sz="3100" smtClean="0"/>
              <a:t>3) Create it using a particle accelerator</a:t>
            </a:r>
          </a:p>
        </p:txBody>
      </p:sp>
      <p:sp>
        <p:nvSpPr>
          <p:cNvPr id="1032198" name="Text Box 6"/>
          <p:cNvSpPr txBox="1">
            <a:spLocks noChangeArrowheads="1"/>
          </p:cNvSpPr>
          <p:nvPr/>
        </p:nvSpPr>
        <p:spPr bwMode="auto">
          <a:xfrm>
            <a:off x="431800" y="5500688"/>
            <a:ext cx="352901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r>
              <a:rPr lang="en-US" sz="2300" smtClean="0"/>
              <a:t>The Fermilab Tevatron</a:t>
            </a:r>
            <a:endParaRPr lang="en-US" sz="2500" smtClean="0"/>
          </a:p>
        </p:txBody>
      </p:sp>
      <p:pic>
        <p:nvPicPr>
          <p:cNvPr id="1032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2720975"/>
            <a:ext cx="3463925"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pic>
        <p:nvPicPr>
          <p:cNvPr id="1032200" name="Picture 8"/>
          <p:cNvPicPr>
            <a:picLocks noChangeAspect="1" noChangeArrowheads="1"/>
          </p:cNvPicPr>
          <p:nvPr/>
        </p:nvPicPr>
        <p:blipFill>
          <a:blip r:embed="rId4">
            <a:extLst>
              <a:ext uri="{28A0092B-C50C-407E-A947-70E740481C1C}">
                <a14:useLocalDpi xmlns:a14="http://schemas.microsoft.com/office/drawing/2010/main" val="0"/>
              </a:ext>
            </a:extLst>
          </a:blip>
          <a:srcRect l="5682" t="38704" b="13542"/>
          <a:stretch>
            <a:fillRect/>
          </a:stretch>
        </p:blipFill>
        <p:spPr bwMode="auto">
          <a:xfrm>
            <a:off x="4111625" y="3038475"/>
            <a:ext cx="47244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032201" name="Text Box 9"/>
          <p:cNvSpPr txBox="1">
            <a:spLocks noChangeArrowheads="1"/>
          </p:cNvSpPr>
          <p:nvPr/>
        </p:nvSpPr>
        <p:spPr bwMode="auto">
          <a:xfrm>
            <a:off x="4144963" y="4987925"/>
            <a:ext cx="4651375" cy="44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lIns="91429" tIns="45714" rIns="91429" bIns="45714">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0000"/>
              </a:buClr>
              <a:buSzPct val="80000"/>
              <a:buFont typeface="ZapfDingbats BT" charset="0"/>
              <a:buNone/>
              <a:defRPr/>
            </a:pPr>
            <a:r>
              <a:rPr lang="en-US" sz="2300" smtClean="0"/>
              <a:t>The Large Hadron Collider (LHC)</a:t>
            </a:r>
            <a:endParaRPr lang="en-US" sz="2500" smtClean="0"/>
          </a:p>
        </p:txBody>
      </p:sp>
    </p:spTree>
    <p:extLst>
      <p:ext uri="{BB962C8B-B14F-4D97-AF65-F5344CB8AC3E}">
        <p14:creationId xmlns:p14="http://schemas.microsoft.com/office/powerpoint/2010/main" val="3613801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Direct Detection</a:t>
            </a:r>
            <a:endParaRPr lang="en-US" b="1">
              <a:solidFill>
                <a:schemeClr val="folHlink"/>
              </a:solidFill>
            </a:endParaRPr>
          </a:p>
        </p:txBody>
      </p:sp>
      <p:sp>
        <p:nvSpPr>
          <p:cNvPr id="120836" name="Text Box 4"/>
          <p:cNvSpPr txBox="1">
            <a:spLocks noChangeArrowheads="1"/>
          </p:cNvSpPr>
          <p:nvPr/>
        </p:nvSpPr>
        <p:spPr bwMode="auto">
          <a:xfrm>
            <a:off x="152400" y="928688"/>
            <a:ext cx="830580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solidFill>
                  <a:schemeClr val="bg1"/>
                </a:solidFill>
              </a:rPr>
              <a:t>But what does direct detection tell us?</a:t>
            </a:r>
          </a:p>
        </p:txBody>
      </p:sp>
      <p:sp>
        <p:nvSpPr>
          <p:cNvPr id="120837" name="Rectangle 5"/>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0854" name="Rectangle 22"/>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pic>
        <p:nvPicPr>
          <p:cNvPr id="120855" name="Picture 23" descr="direct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23669" y="1794669"/>
            <a:ext cx="3268662" cy="42672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20856" name="Text Box 24"/>
          <p:cNvSpPr txBox="1">
            <a:spLocks noChangeArrowheads="1"/>
          </p:cNvSpPr>
          <p:nvPr/>
        </p:nvSpPr>
        <p:spPr bwMode="auto">
          <a:xfrm>
            <a:off x="4572000" y="5576888"/>
            <a:ext cx="441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algn="ctr" eaLnBrk="1" hangingPunct="1">
              <a:spcBef>
                <a:spcPct val="50000"/>
              </a:spcBef>
            </a:pPr>
            <a:r>
              <a:rPr lang="en-US" sz="1800" b="1">
                <a:latin typeface="Times New Roman" charset="0"/>
                <a:cs typeface="Times New Roman" charset="0"/>
              </a:rPr>
              <a:t>Hooper and A. Taylor, hep-ph/0607086</a:t>
            </a:r>
            <a:endParaRPr lang="en-US" sz="1800" b="1">
              <a:cs typeface="Times New Roman" charset="0"/>
            </a:endParaRPr>
          </a:p>
        </p:txBody>
      </p:sp>
      <p:sp>
        <p:nvSpPr>
          <p:cNvPr id="120857" name="Text Box 25"/>
          <p:cNvSpPr txBox="1">
            <a:spLocks noChangeArrowheads="1"/>
          </p:cNvSpPr>
          <p:nvPr/>
        </p:nvSpPr>
        <p:spPr bwMode="auto">
          <a:xfrm>
            <a:off x="152400" y="1447800"/>
            <a:ext cx="5181600" cy="465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Neutralino </a:t>
            </a:r>
            <a:r>
              <a:rPr lang="en-US" i="1">
                <a:solidFill>
                  <a:schemeClr val="bg1"/>
                </a:solidFill>
                <a:cs typeface="Times New Roman" charset="0"/>
              </a:rPr>
              <a:t>is</a:t>
            </a:r>
            <a:r>
              <a:rPr lang="en-US">
                <a:solidFill>
                  <a:schemeClr val="bg1"/>
                </a:solidFill>
                <a:cs typeface="Times New Roman" charset="0"/>
              </a:rPr>
              <a:t> dark matter                (</a:t>
            </a:r>
            <a:r>
              <a:rPr lang="en-US">
                <a:solidFill>
                  <a:schemeClr val="bg1"/>
                </a:solidFill>
                <a:cs typeface="Times New Roman" charset="0"/>
                <a:sym typeface="Symbol" charset="0"/>
              </a:rPr>
              <a:t>sec vs. cosmological time scales)</a:t>
            </a:r>
            <a:endParaRPr lang="en-US">
              <a:solidFill>
                <a:schemeClr val="bg1"/>
              </a:solidFill>
              <a:cs typeface="Times New Roman" charset="0"/>
            </a:endParaRPr>
          </a:p>
          <a:p>
            <a:pPr eaLnBrk="1" hangingPunct="1">
              <a:spcBef>
                <a:spcPct val="50000"/>
              </a:spcBef>
              <a:buFontTx/>
              <a:buChar char="•"/>
            </a:pPr>
            <a:r>
              <a:rPr lang="en-US">
                <a:solidFill>
                  <a:schemeClr val="bg1"/>
                </a:solidFill>
                <a:cs typeface="Times New Roman" charset="0"/>
              </a:rPr>
              <a:t>Models with large cross       sections are dominated by        Higgs exchange, couplings              to b, s quarks</a:t>
            </a:r>
          </a:p>
          <a:p>
            <a:pPr eaLnBrk="1" hangingPunct="1">
              <a:spcBef>
                <a:spcPct val="50000"/>
              </a:spcBef>
              <a:buFontTx/>
              <a:buChar char="•"/>
            </a:pPr>
            <a:r>
              <a:rPr lang="en-US">
                <a:solidFill>
                  <a:schemeClr val="bg1"/>
                </a:solidFill>
                <a:cs typeface="Times New Roman" charset="0"/>
              </a:rPr>
              <a:t>Squark exchange contribution substantial only below ~10</a:t>
            </a:r>
            <a:r>
              <a:rPr lang="en-US" baseline="30000">
                <a:solidFill>
                  <a:schemeClr val="bg1"/>
                </a:solidFill>
                <a:cs typeface="Times New Roman" charset="0"/>
              </a:rPr>
              <a:t>-8</a:t>
            </a:r>
            <a:r>
              <a:rPr lang="en-US">
                <a:solidFill>
                  <a:schemeClr val="bg1"/>
                </a:solidFill>
                <a:cs typeface="Times New Roman" charset="0"/>
              </a:rPr>
              <a:t> pb </a:t>
            </a:r>
          </a:p>
          <a:p>
            <a:pPr eaLnBrk="1" hangingPunct="1">
              <a:spcBef>
                <a:spcPct val="50000"/>
              </a:spcBef>
              <a:buFontTx/>
              <a:buChar char="•"/>
            </a:pPr>
            <a:r>
              <a:rPr lang="en-US">
                <a:solidFill>
                  <a:schemeClr val="bg1"/>
                </a:solidFill>
                <a:cs typeface="Times New Roman" charset="0"/>
              </a:rPr>
              <a:t>Leads to correlation between neutralino composition, tan</a:t>
            </a:r>
            <a:r>
              <a:rPr lang="en-US">
                <a:solidFill>
                  <a:schemeClr val="bg1"/>
                </a:solidFill>
                <a:cs typeface="Times New Roman" charset="0"/>
                <a:sym typeface="Symbol" charset="0"/>
              </a:rPr>
              <a:t></a:t>
            </a:r>
            <a:r>
              <a:rPr lang="en-US">
                <a:solidFill>
                  <a:schemeClr val="bg1"/>
                </a:solidFill>
                <a:cs typeface="Times New Roman" charset="0"/>
              </a:rPr>
              <a:t>, m</a:t>
            </a:r>
            <a:r>
              <a:rPr lang="en-US" baseline="-25000">
                <a:solidFill>
                  <a:schemeClr val="bg1"/>
                </a:solidFill>
                <a:cs typeface="Times New Roman" charset="0"/>
              </a:rPr>
              <a:t>A</a:t>
            </a:r>
            <a:r>
              <a:rPr lang="en-US">
                <a:solidFill>
                  <a:schemeClr val="bg1"/>
                </a:solidFill>
                <a:cs typeface="Times New Roman" charset="0"/>
              </a:rPr>
              <a:t>  and the elastic scattering rate</a:t>
            </a:r>
          </a:p>
        </p:txBody>
      </p:sp>
    </p:spTree>
    <p:extLst>
      <p:ext uri="{BB962C8B-B14F-4D97-AF65-F5344CB8AC3E}">
        <p14:creationId xmlns:p14="http://schemas.microsoft.com/office/powerpoint/2010/main" val="2206461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Possible Signals from Direct Detection Experiments</a:t>
            </a:r>
            <a:endParaRPr lang="en-US" dirty="0">
              <a:solidFill>
                <a:schemeClr val="tx2"/>
              </a:solidFill>
            </a:endParaRPr>
          </a:p>
        </p:txBody>
      </p:sp>
      <p:sp>
        <p:nvSpPr>
          <p:cNvPr id="3" name="Content Placeholder 2"/>
          <p:cNvSpPr>
            <a:spLocks noGrp="1"/>
          </p:cNvSpPr>
          <p:nvPr>
            <p:ph idx="1"/>
          </p:nvPr>
        </p:nvSpPr>
        <p:spPr>
          <a:xfrm>
            <a:off x="72790" y="1406465"/>
            <a:ext cx="4977488" cy="5272197"/>
          </a:xfrm>
        </p:spPr>
        <p:txBody>
          <a:bodyPr>
            <a:normAutofit/>
          </a:bodyPr>
          <a:lstStyle/>
          <a:p>
            <a:pPr marL="36576" indent="0">
              <a:buNone/>
            </a:pPr>
            <a:r>
              <a:rPr lang="en-US" sz="2000" dirty="0" smtClean="0">
                <a:solidFill>
                  <a:schemeClr val="tx2"/>
                </a:solidFill>
              </a:rPr>
              <a:t>1)  The DAMA/LIBRA collaboration reports a modulation with a phase consistent with dark matter scattering,  and at high significance (8.9σ)</a:t>
            </a:r>
          </a:p>
          <a:p>
            <a:pPr marL="36576" indent="0">
              <a:buNone/>
            </a:pPr>
            <a:r>
              <a:rPr lang="en-US" sz="2000" dirty="0" smtClean="0">
                <a:solidFill>
                  <a:schemeClr val="tx2"/>
                </a:solidFill>
              </a:rPr>
              <a:t>2)  The </a:t>
            </a:r>
            <a:r>
              <a:rPr lang="en-US" sz="2000" dirty="0" err="1" smtClean="0">
                <a:solidFill>
                  <a:schemeClr val="tx2"/>
                </a:solidFill>
              </a:rPr>
              <a:t>CoGeNT</a:t>
            </a:r>
            <a:r>
              <a:rPr lang="en-US" sz="2000" dirty="0" smtClean="0">
                <a:solidFill>
                  <a:schemeClr val="tx2"/>
                </a:solidFill>
              </a:rPr>
              <a:t> collaboration reports an overall excess of low-energy events, and a DAMA-like modulation – albeit with only </a:t>
            </a:r>
            <a:r>
              <a:rPr lang="en-US" sz="2000" dirty="0">
                <a:solidFill>
                  <a:schemeClr val="tx2"/>
                </a:solidFill>
              </a:rPr>
              <a:t>~</a:t>
            </a:r>
            <a:r>
              <a:rPr lang="en-US" sz="2000" dirty="0" smtClean="0">
                <a:solidFill>
                  <a:schemeClr val="tx2"/>
                </a:solidFill>
              </a:rPr>
              <a:t>2σ significance</a:t>
            </a:r>
          </a:p>
          <a:p>
            <a:pPr marL="36576" indent="0">
              <a:buNone/>
            </a:pPr>
            <a:r>
              <a:rPr lang="en-US" sz="2000" dirty="0" smtClean="0">
                <a:solidFill>
                  <a:schemeClr val="tx2"/>
                </a:solidFill>
              </a:rPr>
              <a:t>3)  CRESST-II reports </a:t>
            </a:r>
            <a:r>
              <a:rPr lang="en-US" sz="2000" dirty="0">
                <a:solidFill>
                  <a:schemeClr val="tx2"/>
                </a:solidFill>
              </a:rPr>
              <a:t>a </a:t>
            </a:r>
            <a:r>
              <a:rPr lang="en-US" sz="2000" dirty="0" smtClean="0">
                <a:solidFill>
                  <a:schemeClr val="tx2"/>
                </a:solidFill>
              </a:rPr>
              <a:t>4.2σ          excess of low-energy events</a:t>
            </a:r>
          </a:p>
          <a:p>
            <a:pPr marL="36576" indent="0">
              <a:buNone/>
            </a:pPr>
            <a:endParaRPr lang="en-US" sz="2000" dirty="0" smtClean="0">
              <a:solidFill>
                <a:schemeClr val="tx2"/>
              </a:solidFill>
            </a:endParaRPr>
          </a:p>
          <a:p>
            <a:pPr marL="36576" indent="0">
              <a:buNone/>
            </a:pPr>
            <a:r>
              <a:rPr lang="en-US" sz="2000" i="1" dirty="0" smtClean="0">
                <a:solidFill>
                  <a:schemeClr val="accent2"/>
                </a:solidFill>
              </a:rPr>
              <a:t>Evidence of light WIMPs? </a:t>
            </a:r>
          </a:p>
          <a:p>
            <a:pPr marL="36576" indent="0">
              <a:buNone/>
            </a:pPr>
            <a:r>
              <a:rPr lang="en-US" sz="2000" i="1" dirty="0" smtClean="0">
                <a:solidFill>
                  <a:schemeClr val="accent2"/>
                </a:solidFill>
              </a:rPr>
              <a:t>Or evidence that low energy       backgrounds are more 	           complicated than anticipated?</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17" name="Picture 16"/>
          <p:cNvPicPr>
            <a:picLocks noChangeAspect="1" noChangeArrowheads="1"/>
          </p:cNvPicPr>
          <p:nvPr/>
        </p:nvPicPr>
        <p:blipFill>
          <a:blip r:embed="rId2">
            <a:extLst>
              <a:ext uri="{28A0092B-C50C-407E-A947-70E740481C1C}">
                <a14:useLocalDpi xmlns:a14="http://schemas.microsoft.com/office/drawing/2010/main" val="0"/>
              </a:ext>
            </a:extLst>
          </a:blip>
          <a:srcRect l="2715" r="2890"/>
          <a:stretch>
            <a:fillRect/>
          </a:stretch>
        </p:blipFill>
        <p:spPr bwMode="auto">
          <a:xfrm>
            <a:off x="5040926" y="1309343"/>
            <a:ext cx="3475152" cy="4005119"/>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a:blip r:embed="rId3"/>
          <a:stretch>
            <a:fillRect/>
          </a:stretch>
        </p:blipFill>
        <p:spPr>
          <a:xfrm>
            <a:off x="6238032" y="2364154"/>
            <a:ext cx="2625583" cy="4034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a:stretch>
            <a:fillRect/>
          </a:stretch>
        </p:blipFill>
        <p:spPr>
          <a:xfrm>
            <a:off x="3721988" y="3770923"/>
            <a:ext cx="3302088" cy="23347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318824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31" y="99503"/>
            <a:ext cx="8756849" cy="1143000"/>
          </a:xfrm>
        </p:spPr>
        <p:txBody>
          <a:bodyPr>
            <a:normAutofit fontScale="90000"/>
          </a:bodyPr>
          <a:lstStyle/>
          <a:p>
            <a:r>
              <a:rPr lang="en-US" dirty="0" smtClean="0">
                <a:solidFill>
                  <a:schemeClr val="tx2"/>
                </a:solidFill>
              </a:rPr>
              <a:t>Possible Signals of Low Mass WIMPs?</a:t>
            </a:r>
            <a:endParaRPr lang="en-US" dirty="0">
              <a:solidFill>
                <a:schemeClr val="tx2"/>
              </a:solidFill>
            </a:endParaRPr>
          </a:p>
        </p:txBody>
      </p:sp>
      <p:sp>
        <p:nvSpPr>
          <p:cNvPr id="3" name="Content Placeholder 2"/>
          <p:cNvSpPr>
            <a:spLocks noGrp="1"/>
          </p:cNvSpPr>
          <p:nvPr>
            <p:ph idx="1"/>
          </p:nvPr>
        </p:nvSpPr>
        <p:spPr>
          <a:xfrm>
            <a:off x="25317" y="1180923"/>
            <a:ext cx="5519374" cy="5272197"/>
          </a:xfrm>
        </p:spPr>
        <p:txBody>
          <a:bodyPr>
            <a:normAutofit/>
          </a:bodyPr>
          <a:lstStyle/>
          <a:p>
            <a:pPr marL="36576" indent="0">
              <a:buNone/>
            </a:pPr>
            <a:r>
              <a:rPr lang="en-US" sz="2300" b="1" dirty="0" err="1">
                <a:solidFill>
                  <a:schemeClr val="tx2"/>
                </a:solidFill>
              </a:rPr>
              <a:t>CoGeNT</a:t>
            </a:r>
            <a:endParaRPr lang="en-US" sz="2300" b="1" dirty="0">
              <a:solidFill>
                <a:schemeClr val="tx2"/>
              </a:solidFill>
            </a:endParaRPr>
          </a:p>
          <a:p>
            <a:r>
              <a:rPr lang="en-US" sz="1900" dirty="0" smtClean="0">
                <a:solidFill>
                  <a:schemeClr val="tx2"/>
                </a:solidFill>
              </a:rPr>
              <a:t>For the past three years, the </a:t>
            </a:r>
            <a:r>
              <a:rPr lang="en-US" sz="1900" dirty="0" err="1">
                <a:solidFill>
                  <a:schemeClr val="tx2"/>
                </a:solidFill>
              </a:rPr>
              <a:t>CoGeNT</a:t>
            </a:r>
            <a:r>
              <a:rPr lang="en-US" sz="1900" dirty="0">
                <a:solidFill>
                  <a:schemeClr val="tx2"/>
                </a:solidFill>
              </a:rPr>
              <a:t> collaboration has reported an excess of low energy </a:t>
            </a:r>
            <a:r>
              <a:rPr lang="en-US" sz="1900" dirty="0" smtClean="0">
                <a:solidFill>
                  <a:schemeClr val="tx2"/>
                </a:solidFill>
              </a:rPr>
              <a:t>events</a:t>
            </a:r>
          </a:p>
          <a:p>
            <a:r>
              <a:rPr lang="en-US" sz="1900" dirty="0" smtClean="0">
                <a:solidFill>
                  <a:schemeClr val="tx2"/>
                </a:solidFill>
              </a:rPr>
              <a:t>As they have collected more data, the </a:t>
            </a:r>
            <a:r>
              <a:rPr lang="en-US" sz="1900" dirty="0" err="1" smtClean="0">
                <a:solidFill>
                  <a:schemeClr val="tx2"/>
                </a:solidFill>
              </a:rPr>
              <a:t>CoGeNT</a:t>
            </a:r>
            <a:r>
              <a:rPr lang="en-US" sz="1900" dirty="0" smtClean="0">
                <a:solidFill>
                  <a:schemeClr val="tx2"/>
                </a:solidFill>
              </a:rPr>
              <a:t> collaboration has refined their ability to separate bulk events (nuclear recoil candidates) from surface event backgrounds</a:t>
            </a:r>
          </a:p>
          <a:p>
            <a:r>
              <a:rPr lang="en-US" sz="1900" dirty="0" err="1" smtClean="0">
                <a:solidFill>
                  <a:schemeClr val="tx2"/>
                </a:solidFill>
              </a:rPr>
              <a:t>CoGeNT’s</a:t>
            </a:r>
            <a:r>
              <a:rPr lang="en-US" sz="1900" dirty="0" smtClean="0">
                <a:solidFill>
                  <a:schemeClr val="tx2"/>
                </a:solidFill>
              </a:rPr>
              <a:t> most recent analysis favors               ~7-10 </a:t>
            </a:r>
            <a:r>
              <a:rPr lang="en-US" sz="1900" dirty="0" err="1" smtClean="0">
                <a:solidFill>
                  <a:schemeClr val="tx2"/>
                </a:solidFill>
              </a:rPr>
              <a:t>GeV</a:t>
            </a:r>
            <a:r>
              <a:rPr lang="en-US" sz="1900" dirty="0" smtClean="0">
                <a:solidFill>
                  <a:schemeClr val="tx2"/>
                </a:solidFill>
              </a:rPr>
              <a:t> dark matter particles with </a:t>
            </a:r>
            <a:r>
              <a:rPr lang="en-US" sz="1900" dirty="0">
                <a:solidFill>
                  <a:schemeClr val="tx2"/>
                </a:solidFill>
              </a:rPr>
              <a:t> </a:t>
            </a:r>
            <a:r>
              <a:rPr lang="en-US" sz="1900" dirty="0" smtClean="0">
                <a:solidFill>
                  <a:schemeClr val="tx2"/>
                </a:solidFill>
              </a:rPr>
              <a:t>         an elastic scattering cross section of           ~3x10</a:t>
            </a:r>
            <a:r>
              <a:rPr lang="en-US" sz="1900" baseline="30000" dirty="0" smtClean="0">
                <a:solidFill>
                  <a:schemeClr val="tx2"/>
                </a:solidFill>
              </a:rPr>
              <a:t>-41 </a:t>
            </a:r>
            <a:r>
              <a:rPr lang="en-US" sz="1900" dirty="0" smtClean="0">
                <a:solidFill>
                  <a:schemeClr val="tx2"/>
                </a:solidFill>
              </a:rPr>
              <a:t>cm</a:t>
            </a:r>
            <a:r>
              <a:rPr lang="en-US" sz="1900" baseline="30000" dirty="0" smtClean="0">
                <a:solidFill>
                  <a:schemeClr val="tx2"/>
                </a:solidFill>
              </a:rPr>
              <a:t>2</a:t>
            </a:r>
          </a:p>
          <a:p>
            <a:r>
              <a:rPr lang="en-US" sz="1900" dirty="0">
                <a:solidFill>
                  <a:schemeClr val="tx2"/>
                </a:solidFill>
              </a:rPr>
              <a:t>H</a:t>
            </a:r>
            <a:r>
              <a:rPr lang="en-US" sz="1900" dirty="0" smtClean="0">
                <a:solidFill>
                  <a:schemeClr val="tx2"/>
                </a:solidFill>
              </a:rPr>
              <a:t>ints of an annual modulation have 	    been reported, although with only          modest statistical significance</a:t>
            </a: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6" name="Picture 5"/>
          <p:cNvPicPr>
            <a:picLocks noChangeAspect="1"/>
          </p:cNvPicPr>
          <p:nvPr/>
        </p:nvPicPr>
        <p:blipFill>
          <a:blip r:embed="rId2"/>
          <a:stretch>
            <a:fillRect/>
          </a:stretch>
        </p:blipFill>
        <p:spPr>
          <a:xfrm>
            <a:off x="4780876" y="3967260"/>
            <a:ext cx="3436642" cy="2507421"/>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3"/>
          <a:srcRect l="2181"/>
          <a:stretch/>
        </p:blipFill>
        <p:spPr>
          <a:xfrm>
            <a:off x="5618470" y="1180924"/>
            <a:ext cx="3444176" cy="3330264"/>
          </a:xfrm>
          <a:prstGeom prst="rect">
            <a:avLst/>
          </a:prstGeom>
          <a:ln>
            <a:solidFill>
              <a:srgbClr val="000000"/>
            </a:solidFill>
          </a:ln>
          <a:effectLst>
            <a:outerShdw blurRad="50800" dist="38100" dir="2700000" algn="tl" rotWithShape="0">
              <a:prstClr val="black">
                <a:alpha val="40000"/>
              </a:prstClr>
            </a:outerShdw>
          </a:effectLst>
        </p:spPr>
      </p:pic>
      <p:sp>
        <p:nvSpPr>
          <p:cNvPr id="8" name="TextBox 2"/>
          <p:cNvSpPr txBox="1">
            <a:spLocks noChangeArrowheads="1"/>
          </p:cNvSpPr>
          <p:nvPr/>
        </p:nvSpPr>
        <p:spPr bwMode="auto">
          <a:xfrm>
            <a:off x="5169474" y="6500003"/>
            <a:ext cx="4220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err="1" smtClean="0"/>
              <a:t>CoGeNT</a:t>
            </a:r>
            <a:r>
              <a:rPr lang="en-US" sz="1600" dirty="0" smtClean="0"/>
              <a:t> Collaboration, arXiv:1208.5737 </a:t>
            </a:r>
            <a:endParaRPr lang="en-US" sz="1600" dirty="0"/>
          </a:p>
        </p:txBody>
      </p:sp>
    </p:spTree>
    <p:extLst>
      <p:ext uri="{BB962C8B-B14F-4D97-AF65-F5344CB8AC3E}">
        <p14:creationId xmlns:p14="http://schemas.microsoft.com/office/powerpoint/2010/main" val="1829652381"/>
      </p:ext>
    </p:extLst>
  </p:cSld>
  <p:clrMapOvr>
    <a:masterClrMapping/>
  </p:clrMapOvr>
  <p:timing>
    <p:tnLst>
      <p:par>
        <p:cTn xmlns:p14="http://schemas.microsoft.com/office/powerpoint/2010/mai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Possible Signals from Direct Detection Experiments</a:t>
            </a:r>
            <a:endParaRPr lang="en-US" dirty="0">
              <a:solidFill>
                <a:schemeClr val="tx2"/>
              </a:solidFill>
            </a:endParaRPr>
          </a:p>
        </p:txBody>
      </p:sp>
      <p:sp>
        <p:nvSpPr>
          <p:cNvPr id="3" name="Content Placeholder 2"/>
          <p:cNvSpPr>
            <a:spLocks noGrp="1"/>
          </p:cNvSpPr>
          <p:nvPr>
            <p:ph idx="1"/>
          </p:nvPr>
        </p:nvSpPr>
        <p:spPr>
          <a:xfrm>
            <a:off x="14176" y="1426003"/>
            <a:ext cx="4977488" cy="5272197"/>
          </a:xfrm>
        </p:spPr>
        <p:txBody>
          <a:bodyPr>
            <a:normAutofit/>
          </a:bodyPr>
          <a:lstStyle/>
          <a:p>
            <a:pPr marL="36576" indent="0">
              <a:buNone/>
            </a:pPr>
            <a:r>
              <a:rPr lang="en-US" sz="2400" b="1" dirty="0" smtClean="0">
                <a:solidFill>
                  <a:schemeClr val="tx2"/>
                </a:solidFill>
              </a:rPr>
              <a:t>DAMA/LIBRA</a:t>
            </a:r>
          </a:p>
          <a:p>
            <a:r>
              <a:rPr lang="en-US" sz="2000" dirty="0" smtClean="0">
                <a:solidFill>
                  <a:schemeClr val="tx2"/>
                </a:solidFill>
              </a:rPr>
              <a:t>Over the course of a year, the motion of the Earth around the Solar System is predicted to induce a modulation in the dark matter scattering rate</a:t>
            </a:r>
          </a:p>
          <a:p>
            <a:r>
              <a:rPr lang="en-US" sz="2000" dirty="0" smtClean="0">
                <a:solidFill>
                  <a:schemeClr val="tx2"/>
                </a:solidFill>
              </a:rPr>
              <a:t>The DAMA collaboration reports a modulation with a phase consistent with dark matter scattering, and with high significance (8.9σ)</a:t>
            </a:r>
          </a:p>
          <a:p>
            <a:pPr marL="36576" indent="0">
              <a:buNone/>
            </a:pPr>
            <a:endParaRPr lang="en-US" sz="2000" dirty="0" smtClean="0">
              <a:solidFill>
                <a:schemeClr val="tx2"/>
              </a:solidFill>
            </a:endParaRP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13" name="Picture 12" descr="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617" y="4658018"/>
            <a:ext cx="3214076" cy="160741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l="2715" r="2890"/>
          <a:stretch>
            <a:fillRect/>
          </a:stretch>
        </p:blipFill>
        <p:spPr bwMode="auto">
          <a:xfrm>
            <a:off x="5040926" y="1309343"/>
            <a:ext cx="3822690" cy="4405657"/>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19050980"/>
      </p:ext>
    </p:extLst>
  </p:cSld>
  <p:clrMapOvr>
    <a:masterClrMapping/>
  </p:clrMapOvr>
  <p:timing>
    <p:tnLst>
      <p:par>
        <p:cTn xmlns:p14="http://schemas.microsoft.com/office/powerpoint/2010/mai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69612" y="1807305"/>
            <a:ext cx="2432170" cy="236352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2" name="Title 1"/>
          <p:cNvSpPr>
            <a:spLocks noGrp="1"/>
          </p:cNvSpPr>
          <p:nvPr>
            <p:ph type="title"/>
          </p:nvPr>
        </p:nvSpPr>
        <p:spPr>
          <a:xfrm>
            <a:off x="339972" y="88191"/>
            <a:ext cx="8686800" cy="1143000"/>
          </a:xfrm>
        </p:spPr>
        <p:txBody>
          <a:bodyPr>
            <a:normAutofit/>
          </a:bodyPr>
          <a:lstStyle/>
          <a:p>
            <a:pPr algn="ctr"/>
            <a:r>
              <a:rPr lang="en-US" sz="4200" dirty="0" err="1" smtClean="0">
                <a:solidFill>
                  <a:schemeClr val="tx2"/>
                </a:solidFill>
              </a:rPr>
              <a:t>CoGeNT</a:t>
            </a:r>
            <a:r>
              <a:rPr lang="en-US" sz="4200" dirty="0" smtClean="0">
                <a:solidFill>
                  <a:schemeClr val="tx2"/>
                </a:solidFill>
              </a:rPr>
              <a:t>, CDMS, and CRESST…</a:t>
            </a:r>
            <a:endParaRPr lang="en-US" sz="4200" dirty="0">
              <a:solidFill>
                <a:schemeClr val="tx2"/>
              </a:solidFill>
            </a:endParaRPr>
          </a:p>
        </p:txBody>
      </p:sp>
      <p:sp>
        <p:nvSpPr>
          <p:cNvPr id="3" name="Content Placeholder 2"/>
          <p:cNvSpPr>
            <a:spLocks noGrp="1"/>
          </p:cNvSpPr>
          <p:nvPr>
            <p:ph idx="1"/>
          </p:nvPr>
        </p:nvSpPr>
        <p:spPr>
          <a:xfrm>
            <a:off x="-1" y="673790"/>
            <a:ext cx="5392616" cy="5272197"/>
          </a:xfrm>
        </p:spPr>
        <p:txBody>
          <a:bodyPr>
            <a:normAutofit/>
          </a:bodyPr>
          <a:lstStyle/>
          <a:p>
            <a:pPr marL="36576" indent="0">
              <a:buNone/>
            </a:pPr>
            <a:endParaRPr lang="en-US" sz="2400" b="1" dirty="0" smtClean="0">
              <a:solidFill>
                <a:schemeClr val="tx2"/>
              </a:solidFill>
            </a:endParaRPr>
          </a:p>
          <a:p>
            <a:r>
              <a:rPr lang="en-US" sz="2000" dirty="0" smtClean="0">
                <a:solidFill>
                  <a:schemeClr val="tx2"/>
                </a:solidFill>
              </a:rPr>
              <a:t>Several other experiments report possible signals of dark matter scattering at low energies (light WIMP masses)</a:t>
            </a:r>
          </a:p>
          <a:p>
            <a:r>
              <a:rPr lang="en-US" sz="2000" dirty="0" smtClean="0">
                <a:solidFill>
                  <a:schemeClr val="tx2"/>
                </a:solidFill>
              </a:rPr>
              <a:t>While none of these signals are conclusive, taken together, they 	    are fairly suggestive</a:t>
            </a:r>
          </a:p>
          <a:p>
            <a:r>
              <a:rPr lang="en-US" sz="2000" dirty="0" smtClean="0">
                <a:solidFill>
                  <a:schemeClr val="tx2"/>
                </a:solidFill>
              </a:rPr>
              <a:t>If these signals are really from 	   dark matter, near future 	     experiments should see very 	  many events and be able to settle         this once and for all! </a:t>
            </a:r>
          </a:p>
          <a:p>
            <a:pPr marL="36576" indent="0">
              <a:buNone/>
            </a:pPr>
            <a:endParaRPr lang="en-US" sz="900" dirty="0" smtClean="0">
              <a:solidFill>
                <a:schemeClr val="tx2"/>
              </a:solidFill>
            </a:endParaRPr>
          </a:p>
          <a:p>
            <a:endParaRPr lang="en-US" sz="1600" dirty="0" smtClean="0">
              <a:solidFill>
                <a:schemeClr val="tx2"/>
              </a:solidFill>
            </a:endParaRP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8" name="Picture 7"/>
          <p:cNvPicPr>
            <a:picLocks noChangeAspect="1"/>
          </p:cNvPicPr>
          <p:nvPr/>
        </p:nvPicPr>
        <p:blipFill>
          <a:blip r:embed="rId3"/>
          <a:stretch>
            <a:fillRect/>
          </a:stretch>
        </p:blipFill>
        <p:spPr>
          <a:xfrm>
            <a:off x="6465954" y="1120516"/>
            <a:ext cx="2455850" cy="3773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p:cNvSpPr txBox="1">
            <a:spLocks noChangeArrowheads="1"/>
          </p:cNvSpPr>
          <p:nvPr/>
        </p:nvSpPr>
        <p:spPr bwMode="auto">
          <a:xfrm>
            <a:off x="3899762" y="5922725"/>
            <a:ext cx="53224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See also: 					                        Fox, Kopp, </a:t>
            </a:r>
            <a:r>
              <a:rPr lang="en-US" sz="1800" dirty="0" err="1" smtClean="0"/>
              <a:t>Lisanti</a:t>
            </a:r>
            <a:r>
              <a:rPr lang="en-US" sz="1800" dirty="0" smtClean="0"/>
              <a:t>, Weiner, PRD, arXiv:1107.0717; Kelso</a:t>
            </a:r>
            <a:r>
              <a:rPr lang="en-US" sz="1800" dirty="0"/>
              <a:t>, Hooper</a:t>
            </a:r>
            <a:r>
              <a:rPr lang="en-US" sz="1800" dirty="0" smtClean="0"/>
              <a:t>, PRD, arXiv</a:t>
            </a:r>
            <a:r>
              <a:rPr lang="en-US" sz="1800" dirty="0"/>
              <a:t>:</a:t>
            </a:r>
            <a:r>
              <a:rPr lang="en-US" sz="1800" dirty="0" smtClean="0"/>
              <a:t>1106.1066 </a:t>
            </a:r>
            <a:endParaRPr lang="en-US" sz="1800" dirty="0"/>
          </a:p>
        </p:txBody>
      </p:sp>
      <p:pic>
        <p:nvPicPr>
          <p:cNvPr id="7" name="Picture 6"/>
          <p:cNvPicPr>
            <a:picLocks noChangeAspect="1"/>
          </p:cNvPicPr>
          <p:nvPr/>
        </p:nvPicPr>
        <p:blipFill>
          <a:blip r:embed="rId4"/>
          <a:stretch>
            <a:fillRect/>
          </a:stretch>
        </p:blipFill>
        <p:spPr>
          <a:xfrm>
            <a:off x="5070231" y="3428958"/>
            <a:ext cx="3393106" cy="2399091"/>
          </a:xfrm>
          <a:prstGeom prst="rect">
            <a:avLst/>
          </a:prstGeom>
        </p:spPr>
        <p:style>
          <a:lnRef idx="2">
            <a:schemeClr val="dk1"/>
          </a:lnRef>
          <a:fillRef idx="1">
            <a:schemeClr val="lt1"/>
          </a:fillRef>
          <a:effectRef idx="0">
            <a:schemeClr val="dk1"/>
          </a:effectRef>
          <a:fontRef idx="minor">
            <a:schemeClr val="dk1"/>
          </a:fontRef>
        </p:style>
      </p:pic>
      <p:sp>
        <p:nvSpPr>
          <p:cNvPr id="9" name="TextBox 8"/>
          <p:cNvSpPr txBox="1"/>
          <p:nvPr/>
        </p:nvSpPr>
        <p:spPr>
          <a:xfrm>
            <a:off x="5998313" y="5822432"/>
            <a:ext cx="1638734" cy="323165"/>
          </a:xfrm>
          <a:prstGeom prst="rect">
            <a:avLst/>
          </a:prstGeom>
          <a:noFill/>
        </p:spPr>
        <p:txBody>
          <a:bodyPr wrap="none" rtlCol="0">
            <a:spAutoFit/>
          </a:bodyPr>
          <a:lstStyle/>
          <a:p>
            <a:r>
              <a:rPr lang="en-US" sz="1500" dirty="0" smtClean="0"/>
              <a:t>(1 of 8 detectors)</a:t>
            </a:r>
            <a:endParaRPr lang="en-US" sz="1500" dirty="0"/>
          </a:p>
        </p:txBody>
      </p:sp>
      <p:sp>
        <p:nvSpPr>
          <p:cNvPr id="10" name="TextBox 9"/>
          <p:cNvSpPr txBox="1"/>
          <p:nvPr/>
        </p:nvSpPr>
        <p:spPr>
          <a:xfrm>
            <a:off x="6594234" y="4024886"/>
            <a:ext cx="1846385" cy="584776"/>
          </a:xfrm>
          <a:prstGeom prst="rect">
            <a:avLst/>
          </a:prstGeom>
          <a:noFill/>
          <a:ln>
            <a:noFill/>
          </a:ln>
        </p:spPr>
        <p:txBody>
          <a:bodyPr wrap="square" rtlCol="0">
            <a:spAutoFit/>
          </a:bodyPr>
          <a:lstStyle/>
          <a:p>
            <a:r>
              <a:rPr lang="en-US" sz="1600" dirty="0" smtClean="0">
                <a:solidFill>
                  <a:schemeClr val="bg1"/>
                </a:solidFill>
              </a:rPr>
              <a:t>WIMP Candidate Region</a:t>
            </a:r>
            <a:endParaRPr lang="en-US" sz="1600" dirty="0">
              <a:solidFill>
                <a:schemeClr val="bg1"/>
              </a:solidFill>
            </a:endParaRPr>
          </a:p>
        </p:txBody>
      </p:sp>
      <p:cxnSp>
        <p:nvCxnSpPr>
          <p:cNvPr id="11" name="Straight Arrow Connector 10"/>
          <p:cNvCxnSpPr>
            <a:stCxn id="10" idx="1"/>
          </p:cNvCxnSpPr>
          <p:nvPr/>
        </p:nvCxnSpPr>
        <p:spPr>
          <a:xfrm flipH="1">
            <a:off x="5685697" y="4317274"/>
            <a:ext cx="908537" cy="100691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8096344"/>
      </p:ext>
    </p:extLst>
  </p:cSld>
  <p:clrMapOvr>
    <a:masterClrMapping/>
  </p:clrMapOvr>
  <p:timing>
    <p:tnLst>
      <p:par>
        <p:cTn xmlns:p14="http://schemas.microsoft.com/office/powerpoint/2010/mai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191"/>
            <a:ext cx="8686800" cy="1143000"/>
          </a:xfrm>
        </p:spPr>
        <p:txBody>
          <a:bodyPr>
            <a:normAutofit/>
          </a:bodyPr>
          <a:lstStyle/>
          <a:p>
            <a:pPr algn="ctr"/>
            <a:r>
              <a:rPr lang="en-US" sz="4200" dirty="0" smtClean="0">
                <a:solidFill>
                  <a:schemeClr val="tx2"/>
                </a:solidFill>
              </a:rPr>
              <a:t>And </a:t>
            </a:r>
            <a:r>
              <a:rPr lang="en-US" sz="4200" dirty="0" err="1" smtClean="0">
                <a:solidFill>
                  <a:schemeClr val="tx2"/>
                </a:solidFill>
              </a:rPr>
              <a:t>CoGeNT</a:t>
            </a:r>
            <a:r>
              <a:rPr lang="en-US" sz="4200" dirty="0" smtClean="0">
                <a:solidFill>
                  <a:schemeClr val="tx2"/>
                </a:solidFill>
              </a:rPr>
              <a:t> and CRESST…</a:t>
            </a:r>
            <a:endParaRPr lang="en-US" sz="4200" dirty="0">
              <a:solidFill>
                <a:schemeClr val="tx2"/>
              </a:solidFill>
            </a:endParaRPr>
          </a:p>
        </p:txBody>
      </p:sp>
      <p:sp>
        <p:nvSpPr>
          <p:cNvPr id="3" name="Content Placeholder 2"/>
          <p:cNvSpPr>
            <a:spLocks noGrp="1"/>
          </p:cNvSpPr>
          <p:nvPr>
            <p:ph idx="1"/>
          </p:nvPr>
        </p:nvSpPr>
        <p:spPr>
          <a:xfrm>
            <a:off x="-1" y="1123164"/>
            <a:ext cx="5392616" cy="5272197"/>
          </a:xfrm>
        </p:spPr>
        <p:txBody>
          <a:bodyPr>
            <a:normAutofit fontScale="92500" lnSpcReduction="10000"/>
          </a:bodyPr>
          <a:lstStyle/>
          <a:p>
            <a:pPr marL="36576" indent="0">
              <a:buNone/>
            </a:pPr>
            <a:r>
              <a:rPr lang="en-US" sz="2400" b="1" dirty="0" err="1" smtClean="0">
                <a:solidFill>
                  <a:schemeClr val="tx2"/>
                </a:solidFill>
              </a:rPr>
              <a:t>CoGeNT</a:t>
            </a:r>
            <a:endParaRPr lang="en-US" sz="2400" b="1" dirty="0" smtClean="0">
              <a:solidFill>
                <a:schemeClr val="tx2"/>
              </a:solidFill>
            </a:endParaRPr>
          </a:p>
          <a:p>
            <a:r>
              <a:rPr lang="en-US" sz="2000" dirty="0" err="1" smtClean="0">
                <a:solidFill>
                  <a:schemeClr val="tx2"/>
                </a:solidFill>
              </a:rPr>
              <a:t>CoGeNT</a:t>
            </a:r>
            <a:r>
              <a:rPr lang="en-US" sz="2000" dirty="0" smtClean="0">
                <a:solidFill>
                  <a:schemeClr val="tx2"/>
                </a:solidFill>
              </a:rPr>
              <a:t> reports an excess very low   energy events, inconsistent with known backgrounds</a:t>
            </a:r>
          </a:p>
          <a:p>
            <a:r>
              <a:rPr lang="en-US" sz="2000" dirty="0" smtClean="0">
                <a:solidFill>
                  <a:schemeClr val="tx2"/>
                </a:solidFill>
              </a:rPr>
              <a:t>Also, a DAMA-like modulation, although with a very modest statistical significance (~2σ)  – and preliminary reports suggest less modulation in more recent data</a:t>
            </a:r>
          </a:p>
          <a:p>
            <a:pPr marL="36576" indent="0">
              <a:buNone/>
            </a:pPr>
            <a:endParaRPr lang="en-US" sz="900" dirty="0" smtClean="0">
              <a:solidFill>
                <a:schemeClr val="tx2"/>
              </a:solidFill>
            </a:endParaRPr>
          </a:p>
          <a:p>
            <a:pPr marL="36576" indent="0">
              <a:buNone/>
            </a:pPr>
            <a:r>
              <a:rPr lang="en-US" sz="2400" b="1" dirty="0">
                <a:solidFill>
                  <a:schemeClr val="tx2"/>
                </a:solidFill>
              </a:rPr>
              <a:t>CRESST-II</a:t>
            </a:r>
          </a:p>
          <a:p>
            <a:r>
              <a:rPr lang="en-US" sz="2000" dirty="0" smtClean="0">
                <a:solidFill>
                  <a:schemeClr val="tx2"/>
                </a:solidFill>
              </a:rPr>
              <a:t>More recently, the </a:t>
            </a:r>
            <a:r>
              <a:rPr lang="en-US" sz="2000" dirty="0">
                <a:solidFill>
                  <a:schemeClr val="tx2"/>
                </a:solidFill>
              </a:rPr>
              <a:t>CRESST-II </a:t>
            </a:r>
            <a:r>
              <a:rPr lang="en-US" sz="2000" dirty="0" smtClean="0">
                <a:solidFill>
                  <a:schemeClr val="tx2"/>
                </a:solidFill>
              </a:rPr>
              <a:t>    collaboration </a:t>
            </a:r>
            <a:r>
              <a:rPr lang="en-US" sz="2000" dirty="0">
                <a:solidFill>
                  <a:schemeClr val="tx2"/>
                </a:solidFill>
              </a:rPr>
              <a:t>reported the results of an analysis which identified 67 WIMP </a:t>
            </a:r>
            <a:r>
              <a:rPr lang="en-US" sz="2000" dirty="0" smtClean="0">
                <a:solidFill>
                  <a:schemeClr val="tx2"/>
                </a:solidFill>
              </a:rPr>
              <a:t> candidate </a:t>
            </a:r>
            <a:r>
              <a:rPr lang="en-US" sz="2000" dirty="0">
                <a:solidFill>
                  <a:schemeClr val="tx2"/>
                </a:solidFill>
              </a:rPr>
              <a:t>events</a:t>
            </a:r>
          </a:p>
          <a:p>
            <a:r>
              <a:rPr lang="en-US" sz="2000" dirty="0">
                <a:solidFill>
                  <a:schemeClr val="tx2"/>
                </a:solidFill>
              </a:rPr>
              <a:t>Likelihood analysis prefers dark matter interpretation over known backgrounds (neutrons, gammas, alphas, </a:t>
            </a:r>
            <a:r>
              <a:rPr lang="en-US" sz="2000" dirty="0" err="1">
                <a:solidFill>
                  <a:schemeClr val="tx2"/>
                </a:solidFill>
              </a:rPr>
              <a:t>Pb</a:t>
            </a:r>
            <a:r>
              <a:rPr lang="en-US" sz="2000" dirty="0">
                <a:solidFill>
                  <a:schemeClr val="tx2"/>
                </a:solidFill>
              </a:rPr>
              <a:t>) at </a:t>
            </a:r>
            <a:r>
              <a:rPr lang="en-US" sz="2000" dirty="0" smtClean="0">
                <a:solidFill>
                  <a:schemeClr val="tx2"/>
                </a:solidFill>
              </a:rPr>
              <a:t>4.7σ</a:t>
            </a: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pic>
        <p:nvPicPr>
          <p:cNvPr id="8" name="Picture 7"/>
          <p:cNvPicPr>
            <a:picLocks noChangeAspect="1"/>
          </p:cNvPicPr>
          <p:nvPr/>
        </p:nvPicPr>
        <p:blipFill>
          <a:blip r:embed="rId2"/>
          <a:stretch>
            <a:fillRect/>
          </a:stretch>
        </p:blipFill>
        <p:spPr>
          <a:xfrm>
            <a:off x="6465954" y="1120516"/>
            <a:ext cx="2455850" cy="3773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p:cNvSpPr txBox="1">
            <a:spLocks noChangeArrowheads="1"/>
          </p:cNvSpPr>
          <p:nvPr/>
        </p:nvSpPr>
        <p:spPr bwMode="auto">
          <a:xfrm>
            <a:off x="3899762" y="5922725"/>
            <a:ext cx="53224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See also: 					                        Fox, Kopp, </a:t>
            </a:r>
            <a:r>
              <a:rPr lang="en-US" sz="1800" dirty="0" err="1" smtClean="0"/>
              <a:t>Lisanti</a:t>
            </a:r>
            <a:r>
              <a:rPr lang="en-US" sz="1800" dirty="0" smtClean="0"/>
              <a:t>, Weiner, PRD, arXiv:1107.0717; Kelso</a:t>
            </a:r>
            <a:r>
              <a:rPr lang="en-US" sz="1800" dirty="0"/>
              <a:t>, Hooper</a:t>
            </a:r>
            <a:r>
              <a:rPr lang="en-US" sz="1800" dirty="0" smtClean="0"/>
              <a:t>, PRD, arXiv</a:t>
            </a:r>
            <a:r>
              <a:rPr lang="en-US" sz="1800" dirty="0"/>
              <a:t>:</a:t>
            </a:r>
            <a:r>
              <a:rPr lang="en-US" sz="1800" dirty="0" smtClean="0"/>
              <a:t>1106.1066 </a:t>
            </a:r>
            <a:endParaRPr lang="en-US" sz="1800" dirty="0"/>
          </a:p>
        </p:txBody>
      </p:sp>
      <p:pic>
        <p:nvPicPr>
          <p:cNvPr id="7" name="Picture 6"/>
          <p:cNvPicPr>
            <a:picLocks noChangeAspect="1"/>
          </p:cNvPicPr>
          <p:nvPr/>
        </p:nvPicPr>
        <p:blipFill>
          <a:blip r:embed="rId3"/>
          <a:stretch>
            <a:fillRect/>
          </a:stretch>
        </p:blipFill>
        <p:spPr>
          <a:xfrm>
            <a:off x="5070231" y="3428958"/>
            <a:ext cx="3393106" cy="2399091"/>
          </a:xfrm>
          <a:prstGeom prst="rect">
            <a:avLst/>
          </a:prstGeom>
        </p:spPr>
        <p:style>
          <a:lnRef idx="2">
            <a:schemeClr val="dk1"/>
          </a:lnRef>
          <a:fillRef idx="1">
            <a:schemeClr val="lt1"/>
          </a:fillRef>
          <a:effectRef idx="0">
            <a:schemeClr val="dk1"/>
          </a:effectRef>
          <a:fontRef idx="minor">
            <a:schemeClr val="dk1"/>
          </a:fontRef>
        </p:style>
      </p:pic>
      <p:sp>
        <p:nvSpPr>
          <p:cNvPr id="9" name="TextBox 8"/>
          <p:cNvSpPr txBox="1"/>
          <p:nvPr/>
        </p:nvSpPr>
        <p:spPr>
          <a:xfrm>
            <a:off x="5998313" y="5822432"/>
            <a:ext cx="1638734" cy="323165"/>
          </a:xfrm>
          <a:prstGeom prst="rect">
            <a:avLst/>
          </a:prstGeom>
          <a:noFill/>
        </p:spPr>
        <p:txBody>
          <a:bodyPr wrap="none" rtlCol="0">
            <a:spAutoFit/>
          </a:bodyPr>
          <a:lstStyle/>
          <a:p>
            <a:r>
              <a:rPr lang="en-US" sz="1500" dirty="0" smtClean="0"/>
              <a:t>(1 of 8 detectors)</a:t>
            </a:r>
            <a:endParaRPr lang="en-US" sz="1500" dirty="0"/>
          </a:p>
        </p:txBody>
      </p:sp>
      <p:sp>
        <p:nvSpPr>
          <p:cNvPr id="10" name="TextBox 9"/>
          <p:cNvSpPr txBox="1"/>
          <p:nvPr/>
        </p:nvSpPr>
        <p:spPr>
          <a:xfrm>
            <a:off x="6594234" y="4024886"/>
            <a:ext cx="1846385" cy="584776"/>
          </a:xfrm>
          <a:prstGeom prst="rect">
            <a:avLst/>
          </a:prstGeom>
          <a:noFill/>
          <a:ln>
            <a:noFill/>
          </a:ln>
        </p:spPr>
        <p:txBody>
          <a:bodyPr wrap="square" rtlCol="0">
            <a:spAutoFit/>
          </a:bodyPr>
          <a:lstStyle/>
          <a:p>
            <a:r>
              <a:rPr lang="en-US" sz="1600" dirty="0" smtClean="0">
                <a:solidFill>
                  <a:schemeClr val="bg1"/>
                </a:solidFill>
              </a:rPr>
              <a:t>WIMP Candidate Region</a:t>
            </a:r>
            <a:endParaRPr lang="en-US" sz="1600" dirty="0">
              <a:solidFill>
                <a:schemeClr val="bg1"/>
              </a:solidFill>
            </a:endParaRPr>
          </a:p>
        </p:txBody>
      </p:sp>
      <p:cxnSp>
        <p:nvCxnSpPr>
          <p:cNvPr id="11" name="Straight Arrow Connector 10"/>
          <p:cNvCxnSpPr>
            <a:stCxn id="10" idx="1"/>
          </p:cNvCxnSpPr>
          <p:nvPr/>
        </p:nvCxnSpPr>
        <p:spPr>
          <a:xfrm flipH="1">
            <a:off x="5685697" y="4317274"/>
            <a:ext cx="908537" cy="100691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274993"/>
      </p:ext>
    </p:extLst>
  </p:cSld>
  <p:clrMapOvr>
    <a:masterClrMapping/>
  </p:clrMapOvr>
  <p:timing>
    <p:tnLst>
      <p:par>
        <p:cTn xmlns:p14="http://schemas.microsoft.com/office/powerpoint/2010/mai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23945" y="1426003"/>
            <a:ext cx="487043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a:t>
            </a:r>
          </a:p>
          <a:p>
            <a:r>
              <a:rPr lang="en-US" sz="2000" dirty="0" smtClean="0">
                <a:solidFill>
                  <a:schemeClr val="tx2"/>
                </a:solidFill>
              </a:rPr>
              <a:t>The spectrum of events reported by </a:t>
            </a:r>
            <a:r>
              <a:rPr lang="en-US" sz="2000" dirty="0" err="1" smtClean="0">
                <a:solidFill>
                  <a:schemeClr val="tx2"/>
                </a:solidFill>
              </a:rPr>
              <a:t>CoGeNT</a:t>
            </a:r>
            <a:r>
              <a:rPr lang="en-US" sz="2000" dirty="0" smtClean="0">
                <a:solidFill>
                  <a:schemeClr val="tx2"/>
                </a:solidFill>
              </a:rPr>
              <a:t> and CRESST are mutually compatible – favor a ~10-15 </a:t>
            </a:r>
            <a:r>
              <a:rPr lang="en-US" sz="2000" dirty="0" err="1" smtClean="0">
                <a:solidFill>
                  <a:schemeClr val="tx2"/>
                </a:solidFill>
              </a:rPr>
              <a:t>GeV</a:t>
            </a:r>
            <a:r>
              <a:rPr lang="en-US" sz="2000" dirty="0" smtClean="0">
                <a:solidFill>
                  <a:schemeClr val="tx2"/>
                </a:solidFill>
              </a:rPr>
              <a:t> mass and a ~10</a:t>
            </a:r>
            <a:r>
              <a:rPr lang="en-US" sz="2000" baseline="30000" dirty="0" smtClean="0">
                <a:solidFill>
                  <a:schemeClr val="tx2"/>
                </a:solidFill>
              </a:rPr>
              <a:t>-41 </a:t>
            </a:r>
            <a:r>
              <a:rPr lang="en-US" sz="2000" dirty="0" smtClean="0">
                <a:solidFill>
                  <a:schemeClr val="tx2"/>
                </a:solidFill>
              </a:rPr>
              <a:t>cm</a:t>
            </a:r>
            <a:r>
              <a:rPr lang="en-US" sz="2000" baseline="30000" dirty="0" smtClean="0">
                <a:solidFill>
                  <a:schemeClr val="tx2"/>
                </a:solidFill>
              </a:rPr>
              <a:t>2</a:t>
            </a:r>
            <a:r>
              <a:rPr lang="en-US" sz="2000" dirty="0" smtClean="0">
                <a:solidFill>
                  <a:schemeClr val="tx2"/>
                </a:solidFill>
              </a:rPr>
              <a:t> cross section</a:t>
            </a: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2"/>
          <a:stretch>
            <a:fillRect/>
          </a:stretch>
        </p:blipFill>
        <p:spPr>
          <a:xfrm>
            <a:off x="5119077" y="1309343"/>
            <a:ext cx="3554994" cy="35067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7" name="TextBox 6"/>
          <p:cNvSpPr txBox="1"/>
          <p:nvPr/>
        </p:nvSpPr>
        <p:spPr>
          <a:xfrm>
            <a:off x="5666153" y="4826007"/>
            <a:ext cx="2618212" cy="646331"/>
          </a:xfrm>
          <a:prstGeom prst="rect">
            <a:avLst/>
          </a:prstGeom>
          <a:noFill/>
        </p:spPr>
        <p:txBody>
          <a:bodyPr wrap="none" rtlCol="0">
            <a:spAutoFit/>
          </a:bodyPr>
          <a:lstStyle/>
          <a:p>
            <a:r>
              <a:rPr lang="en-US" dirty="0" smtClean="0"/>
              <a:t>Kelso, Hooper, Buckley, </a:t>
            </a:r>
          </a:p>
          <a:p>
            <a:r>
              <a:rPr lang="en-US" dirty="0" smtClean="0"/>
              <a:t>PRD, arXiv:1110.5338</a:t>
            </a:r>
            <a:endParaRPr lang="en-US" dirty="0"/>
          </a:p>
        </p:txBody>
      </p:sp>
    </p:spTree>
    <p:extLst>
      <p:ext uri="{BB962C8B-B14F-4D97-AF65-F5344CB8AC3E}">
        <p14:creationId xmlns:p14="http://schemas.microsoft.com/office/powerpoint/2010/main" val="1346366315"/>
      </p:ext>
    </p:extLst>
  </p:cSld>
  <p:clrMapOvr>
    <a:masterClrMapping/>
  </p:clrMapOvr>
  <p:timing>
    <p:tnLst>
      <p:par>
        <p:cTn xmlns:p14="http://schemas.microsoft.com/office/powerpoint/2010/mai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14176" y="1426003"/>
            <a:ext cx="487043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a:t>
            </a:r>
          </a:p>
          <a:p>
            <a:r>
              <a:rPr lang="en-US" sz="2000" dirty="0" smtClean="0">
                <a:solidFill>
                  <a:schemeClr val="tx2"/>
                </a:solidFill>
              </a:rPr>
              <a:t>The spectrum of events reported by </a:t>
            </a:r>
            <a:r>
              <a:rPr lang="en-US" sz="2000" dirty="0" err="1" smtClean="0">
                <a:solidFill>
                  <a:schemeClr val="tx2"/>
                </a:solidFill>
              </a:rPr>
              <a:t>CoGeNT</a:t>
            </a:r>
            <a:r>
              <a:rPr lang="en-US" sz="2000" dirty="0" smtClean="0">
                <a:solidFill>
                  <a:schemeClr val="tx2"/>
                </a:solidFill>
              </a:rPr>
              <a:t> and CRESST are mutually compatible – favor a ~10-15 </a:t>
            </a:r>
            <a:r>
              <a:rPr lang="en-US" sz="2000" dirty="0" err="1" smtClean="0">
                <a:solidFill>
                  <a:schemeClr val="tx2"/>
                </a:solidFill>
              </a:rPr>
              <a:t>GeV</a:t>
            </a:r>
            <a:r>
              <a:rPr lang="en-US" sz="2000" dirty="0" smtClean="0">
                <a:solidFill>
                  <a:schemeClr val="tx2"/>
                </a:solidFill>
              </a:rPr>
              <a:t> mass and a ~10</a:t>
            </a:r>
            <a:r>
              <a:rPr lang="en-US" sz="2000" baseline="30000" dirty="0" smtClean="0">
                <a:solidFill>
                  <a:schemeClr val="tx2"/>
                </a:solidFill>
              </a:rPr>
              <a:t>-41 </a:t>
            </a:r>
            <a:r>
              <a:rPr lang="en-US" sz="2000" dirty="0" smtClean="0">
                <a:solidFill>
                  <a:schemeClr val="tx2"/>
                </a:solidFill>
              </a:rPr>
              <a:t>cm</a:t>
            </a:r>
            <a:r>
              <a:rPr lang="en-US" sz="2000" baseline="30000" dirty="0" smtClean="0">
                <a:solidFill>
                  <a:schemeClr val="tx2"/>
                </a:solidFill>
              </a:rPr>
              <a:t>2</a:t>
            </a:r>
            <a:r>
              <a:rPr lang="en-US" sz="2000" dirty="0" smtClean="0">
                <a:solidFill>
                  <a:schemeClr val="tx2"/>
                </a:solidFill>
              </a:rPr>
              <a:t> cross section</a:t>
            </a:r>
          </a:p>
          <a:p>
            <a:r>
              <a:rPr lang="en-US" sz="2000" dirty="0" smtClean="0">
                <a:solidFill>
                  <a:schemeClr val="tx2"/>
                </a:solidFill>
              </a:rPr>
              <a:t>The modulation amplitudes     reported by </a:t>
            </a:r>
            <a:r>
              <a:rPr lang="en-US" sz="2000" dirty="0" err="1" smtClean="0">
                <a:solidFill>
                  <a:schemeClr val="tx2"/>
                </a:solidFill>
              </a:rPr>
              <a:t>CoGeNT</a:t>
            </a:r>
            <a:r>
              <a:rPr lang="en-US" sz="2000" dirty="0" smtClean="0">
                <a:solidFill>
                  <a:schemeClr val="tx2"/>
                </a:solidFill>
              </a:rPr>
              <a:t> and DAMA   also appear to be compatible with one another </a:t>
            </a:r>
            <a:r>
              <a:rPr lang="en-US" sz="1700" dirty="0" smtClean="0">
                <a:solidFill>
                  <a:schemeClr val="tx2"/>
                </a:solidFill>
              </a:rPr>
              <a:t>(if interpreted as dark     matter with m~10 </a:t>
            </a:r>
            <a:r>
              <a:rPr lang="en-US" sz="1700" dirty="0" err="1" smtClean="0">
                <a:solidFill>
                  <a:schemeClr val="tx2"/>
                </a:solidFill>
              </a:rPr>
              <a:t>GeV</a:t>
            </a:r>
            <a:r>
              <a:rPr lang="en-US" sz="1700" dirty="0" smtClean="0">
                <a:solidFill>
                  <a:schemeClr val="tx2"/>
                </a:solidFill>
              </a:rPr>
              <a:t> and elastic    scattering with σ~A</a:t>
            </a:r>
            <a:r>
              <a:rPr lang="en-US" sz="1700" baseline="30000" dirty="0" smtClean="0">
                <a:solidFill>
                  <a:schemeClr val="tx2"/>
                </a:solidFill>
              </a:rPr>
              <a:t>2</a:t>
            </a:r>
            <a:r>
              <a:rPr lang="en-US" sz="1700" dirty="0" smtClean="0">
                <a:solidFill>
                  <a:schemeClr val="tx2"/>
                </a:solidFill>
              </a:rPr>
              <a:t>)</a:t>
            </a:r>
          </a:p>
          <a:p>
            <a:pPr marL="36576" indent="0">
              <a:buNone/>
            </a:pPr>
            <a:endParaRPr lang="en-US" sz="8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2"/>
          <a:stretch>
            <a:fillRect/>
          </a:stretch>
        </p:blipFill>
        <p:spPr>
          <a:xfrm>
            <a:off x="5119077" y="1309343"/>
            <a:ext cx="3554994" cy="35067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4" name="TextBox 2"/>
          <p:cNvSpPr txBox="1">
            <a:spLocks noChangeArrowheads="1"/>
          </p:cNvSpPr>
          <p:nvPr/>
        </p:nvSpPr>
        <p:spPr bwMode="auto">
          <a:xfrm>
            <a:off x="4650151" y="6186488"/>
            <a:ext cx="4982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Kelso, Hooper, Buckley, arXiv:</a:t>
            </a:r>
            <a:r>
              <a:rPr lang="en-US" sz="1800" dirty="0" smtClean="0"/>
              <a:t>1110.5338</a:t>
            </a:r>
            <a:r>
              <a:rPr lang="en-US" sz="1800" dirty="0"/>
              <a:t>;</a:t>
            </a:r>
            <a:r>
              <a:rPr lang="en-US" sz="1800" dirty="0" smtClean="0"/>
              <a:t>     Fox, Liu, Weiner, PRD, arXiv</a:t>
            </a:r>
            <a:r>
              <a:rPr lang="en-US" sz="1800" dirty="0"/>
              <a:t>:1107.0717 </a:t>
            </a:r>
          </a:p>
        </p:txBody>
      </p:sp>
      <p:pic>
        <p:nvPicPr>
          <p:cNvPr id="15" name="Picture 14"/>
          <p:cNvPicPr>
            <a:picLocks noChangeAspect="1"/>
          </p:cNvPicPr>
          <p:nvPr/>
        </p:nvPicPr>
        <p:blipFill rotWithShape="1">
          <a:blip r:embed="rId3"/>
          <a:srcRect r="95893"/>
          <a:stretch/>
        </p:blipFill>
        <p:spPr>
          <a:xfrm>
            <a:off x="4660266" y="3288052"/>
            <a:ext cx="372828" cy="2917974"/>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rotWithShape="1">
          <a:blip r:embed="rId4"/>
          <a:srcRect l="52350"/>
          <a:stretch/>
        </p:blipFill>
        <p:spPr>
          <a:xfrm>
            <a:off x="5040919" y="3288052"/>
            <a:ext cx="3985848" cy="291956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7" name="Rectangle 4"/>
          <p:cNvSpPr>
            <a:spLocks noChangeArrowheads="1"/>
          </p:cNvSpPr>
          <p:nvPr/>
        </p:nvSpPr>
        <p:spPr bwMode="auto">
          <a:xfrm>
            <a:off x="4968616" y="3297821"/>
            <a:ext cx="72302" cy="2903686"/>
          </a:xfrm>
          <a:prstGeom prst="rect">
            <a:avLst/>
          </a:prstGeom>
          <a:solidFill>
            <a:srgbClr val="FFFFFF"/>
          </a:solidFill>
          <a:ln w="9525">
            <a:noFill/>
            <a:round/>
            <a:headEnd/>
            <a:tailEnd/>
          </a:ln>
        </p:spPr>
        <p:txBody>
          <a:bodyPr/>
          <a:lstStyle/>
          <a:p>
            <a:endParaRPr lang="en-US" sz="2000">
              <a:solidFill>
                <a:srgbClr val="000000"/>
              </a:solidFill>
            </a:endParaRPr>
          </a:p>
        </p:txBody>
      </p:sp>
    </p:spTree>
    <p:extLst>
      <p:ext uri="{BB962C8B-B14F-4D97-AF65-F5344CB8AC3E}">
        <p14:creationId xmlns:p14="http://schemas.microsoft.com/office/powerpoint/2010/main" val="798062873"/>
      </p:ext>
    </p:extLst>
  </p:cSld>
  <p:clrMapOvr>
    <a:masterClrMapping/>
  </p:clrMapOvr>
  <p:timing>
    <p:tnLst>
      <p:par>
        <p:cTn xmlns:p14="http://schemas.microsoft.com/office/powerpoint/2010/mai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23945" y="1426003"/>
            <a:ext cx="487043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a:t>
            </a:r>
          </a:p>
          <a:p>
            <a:r>
              <a:rPr lang="en-US" sz="2000" dirty="0" smtClean="0">
                <a:solidFill>
                  <a:schemeClr val="tx2"/>
                </a:solidFill>
              </a:rPr>
              <a:t>The spectrum of events reported by </a:t>
            </a:r>
            <a:r>
              <a:rPr lang="en-US" sz="2000" dirty="0" err="1" smtClean="0">
                <a:solidFill>
                  <a:schemeClr val="tx2"/>
                </a:solidFill>
              </a:rPr>
              <a:t>CoGeNT</a:t>
            </a:r>
            <a:r>
              <a:rPr lang="en-US" sz="2000" dirty="0" smtClean="0">
                <a:solidFill>
                  <a:schemeClr val="tx2"/>
                </a:solidFill>
              </a:rPr>
              <a:t> and CRESST are mutually compatible – favor a ~10-15 </a:t>
            </a:r>
            <a:r>
              <a:rPr lang="en-US" sz="2000" dirty="0" err="1" smtClean="0">
                <a:solidFill>
                  <a:schemeClr val="tx2"/>
                </a:solidFill>
              </a:rPr>
              <a:t>GeV</a:t>
            </a:r>
            <a:r>
              <a:rPr lang="en-US" sz="2000" dirty="0" smtClean="0">
                <a:solidFill>
                  <a:schemeClr val="tx2"/>
                </a:solidFill>
              </a:rPr>
              <a:t> mass and a ~10</a:t>
            </a:r>
            <a:r>
              <a:rPr lang="en-US" sz="2000" baseline="30000" dirty="0" smtClean="0">
                <a:solidFill>
                  <a:schemeClr val="tx2"/>
                </a:solidFill>
              </a:rPr>
              <a:t>-41 </a:t>
            </a:r>
            <a:r>
              <a:rPr lang="en-US" sz="2000" dirty="0" smtClean="0">
                <a:solidFill>
                  <a:schemeClr val="tx2"/>
                </a:solidFill>
              </a:rPr>
              <a:t>cm</a:t>
            </a:r>
            <a:r>
              <a:rPr lang="en-US" sz="2000" baseline="30000" dirty="0" smtClean="0">
                <a:solidFill>
                  <a:schemeClr val="tx2"/>
                </a:solidFill>
              </a:rPr>
              <a:t>2</a:t>
            </a:r>
            <a:r>
              <a:rPr lang="en-US" sz="2000" dirty="0" smtClean="0">
                <a:solidFill>
                  <a:schemeClr val="tx2"/>
                </a:solidFill>
              </a:rPr>
              <a:t> cross section</a:t>
            </a:r>
          </a:p>
          <a:p>
            <a:r>
              <a:rPr lang="en-US" sz="2000" dirty="0" smtClean="0">
                <a:solidFill>
                  <a:schemeClr val="tx2"/>
                </a:solidFill>
              </a:rPr>
              <a:t>The modulation amplitudes     reported by </a:t>
            </a:r>
            <a:r>
              <a:rPr lang="en-US" sz="2000" dirty="0" err="1" smtClean="0">
                <a:solidFill>
                  <a:schemeClr val="tx2"/>
                </a:solidFill>
              </a:rPr>
              <a:t>CoGeNT</a:t>
            </a:r>
            <a:r>
              <a:rPr lang="en-US" sz="2000" dirty="0" smtClean="0">
                <a:solidFill>
                  <a:schemeClr val="tx2"/>
                </a:solidFill>
              </a:rPr>
              <a:t> and DAMA   also appear to be compatible with one another </a:t>
            </a:r>
            <a:r>
              <a:rPr lang="en-US" sz="1700" dirty="0" smtClean="0">
                <a:solidFill>
                  <a:schemeClr val="tx2"/>
                </a:solidFill>
              </a:rPr>
              <a:t>(if interpreted as dark     matter with m~10 </a:t>
            </a:r>
            <a:r>
              <a:rPr lang="en-US" sz="1700" dirty="0" err="1" smtClean="0">
                <a:solidFill>
                  <a:schemeClr val="tx2"/>
                </a:solidFill>
              </a:rPr>
              <a:t>GeV</a:t>
            </a:r>
            <a:r>
              <a:rPr lang="en-US" sz="1700" dirty="0" smtClean="0">
                <a:solidFill>
                  <a:schemeClr val="tx2"/>
                </a:solidFill>
              </a:rPr>
              <a:t> and elastic    scattering with σ~A</a:t>
            </a:r>
            <a:r>
              <a:rPr lang="en-US" sz="1700" baseline="30000" dirty="0" smtClean="0">
                <a:solidFill>
                  <a:schemeClr val="tx2"/>
                </a:solidFill>
              </a:rPr>
              <a:t>2</a:t>
            </a:r>
            <a:r>
              <a:rPr lang="en-US" sz="1700" dirty="0" smtClean="0">
                <a:solidFill>
                  <a:schemeClr val="tx2"/>
                </a:solidFill>
              </a:rPr>
              <a:t>)</a:t>
            </a:r>
          </a:p>
          <a:p>
            <a:r>
              <a:rPr lang="en-US" sz="1800" dirty="0" smtClean="0">
                <a:solidFill>
                  <a:schemeClr val="tx2"/>
                </a:solidFill>
              </a:rPr>
              <a:t>Some tension with XENON – solved if significant fractions of low energy recoil energy goes to photons/heat</a:t>
            </a:r>
          </a:p>
          <a:p>
            <a:pPr marL="36576" indent="0">
              <a:buNone/>
            </a:pPr>
            <a:endParaRPr lang="en-US" sz="8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1" name="Picture 10"/>
          <p:cNvPicPr>
            <a:picLocks noChangeAspect="1"/>
          </p:cNvPicPr>
          <p:nvPr/>
        </p:nvPicPr>
        <p:blipFill>
          <a:blip r:embed="rId2"/>
          <a:stretch>
            <a:fillRect/>
          </a:stretch>
        </p:blipFill>
        <p:spPr>
          <a:xfrm>
            <a:off x="5119077" y="1309343"/>
            <a:ext cx="3554994" cy="350674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4" name="TextBox 2"/>
          <p:cNvSpPr txBox="1">
            <a:spLocks noChangeArrowheads="1"/>
          </p:cNvSpPr>
          <p:nvPr/>
        </p:nvSpPr>
        <p:spPr bwMode="auto">
          <a:xfrm>
            <a:off x="4650151" y="6186488"/>
            <a:ext cx="4982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Kelso, Hooper, Buckley, arXiv:</a:t>
            </a:r>
            <a:r>
              <a:rPr lang="en-US" sz="1800" dirty="0" smtClean="0"/>
              <a:t>1110.5338</a:t>
            </a:r>
            <a:r>
              <a:rPr lang="en-US" sz="1800" dirty="0"/>
              <a:t>;</a:t>
            </a:r>
            <a:r>
              <a:rPr lang="en-US" sz="1800" dirty="0" smtClean="0"/>
              <a:t>     Fox, Liu, Weiner, PRD, arXiv</a:t>
            </a:r>
            <a:r>
              <a:rPr lang="en-US" sz="1800" dirty="0"/>
              <a:t>:1107.0717 </a:t>
            </a:r>
          </a:p>
        </p:txBody>
      </p:sp>
      <p:pic>
        <p:nvPicPr>
          <p:cNvPr id="15" name="Picture 14"/>
          <p:cNvPicPr>
            <a:picLocks noChangeAspect="1"/>
          </p:cNvPicPr>
          <p:nvPr/>
        </p:nvPicPr>
        <p:blipFill rotWithShape="1">
          <a:blip r:embed="rId3"/>
          <a:srcRect r="95893"/>
          <a:stretch/>
        </p:blipFill>
        <p:spPr>
          <a:xfrm>
            <a:off x="4660266" y="3288052"/>
            <a:ext cx="372828" cy="2917974"/>
          </a:xfrm>
          <a:prstGeom prst="rect">
            <a:avLst/>
          </a:prstGeom>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rotWithShape="1">
          <a:blip r:embed="rId4"/>
          <a:srcRect l="52350"/>
          <a:stretch/>
        </p:blipFill>
        <p:spPr>
          <a:xfrm>
            <a:off x="5040919" y="3288052"/>
            <a:ext cx="3985848" cy="2919561"/>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7" name="Rectangle 4"/>
          <p:cNvSpPr>
            <a:spLocks noChangeArrowheads="1"/>
          </p:cNvSpPr>
          <p:nvPr/>
        </p:nvSpPr>
        <p:spPr bwMode="auto">
          <a:xfrm>
            <a:off x="4968616" y="3297821"/>
            <a:ext cx="72302" cy="2903686"/>
          </a:xfrm>
          <a:prstGeom prst="rect">
            <a:avLst/>
          </a:prstGeom>
          <a:solidFill>
            <a:srgbClr val="FFFFFF"/>
          </a:solidFill>
          <a:ln w="9525">
            <a:noFill/>
            <a:round/>
            <a:headEnd/>
            <a:tailEnd/>
          </a:ln>
        </p:spPr>
        <p:txBody>
          <a:bodyPr/>
          <a:lstStyle/>
          <a:p>
            <a:endParaRPr lang="en-US" sz="2000">
              <a:solidFill>
                <a:srgbClr val="000000"/>
              </a:solidFill>
            </a:endParaRPr>
          </a:p>
        </p:txBody>
      </p:sp>
    </p:spTree>
    <p:extLst>
      <p:ext uri="{BB962C8B-B14F-4D97-AF65-F5344CB8AC3E}">
        <p14:creationId xmlns:p14="http://schemas.microsoft.com/office/powerpoint/2010/main" val="1613104673"/>
      </p:ext>
    </p:extLst>
  </p:cSld>
  <p:clrMapOvr>
    <a:masterClrMapping/>
  </p:clrMapOvr>
  <p:timing>
    <p:tnLst>
      <p:par>
        <p:cTn xmlns:p14="http://schemas.microsoft.com/office/powerpoint/2010/mai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 y="166343"/>
            <a:ext cx="9129824" cy="1143000"/>
          </a:xfrm>
        </p:spPr>
        <p:txBody>
          <a:bodyPr>
            <a:noAutofit/>
          </a:bodyPr>
          <a:lstStyle/>
          <a:p>
            <a:pPr algn="ctr"/>
            <a:r>
              <a:rPr lang="en-US" sz="3600" dirty="0" smtClean="0">
                <a:solidFill>
                  <a:schemeClr val="tx2"/>
                </a:solidFill>
              </a:rPr>
              <a:t>No Tension (and maybe a signal) from CDMS</a:t>
            </a:r>
            <a:endParaRPr lang="en-US" sz="3600" dirty="0">
              <a:solidFill>
                <a:schemeClr val="tx2"/>
              </a:solidFill>
            </a:endParaRPr>
          </a:p>
        </p:txBody>
      </p:sp>
      <p:sp>
        <p:nvSpPr>
          <p:cNvPr id="3" name="Content Placeholder 2"/>
          <p:cNvSpPr>
            <a:spLocks noGrp="1"/>
          </p:cNvSpPr>
          <p:nvPr>
            <p:ph idx="1"/>
          </p:nvPr>
        </p:nvSpPr>
        <p:spPr>
          <a:xfrm>
            <a:off x="23945" y="1211085"/>
            <a:ext cx="4870439" cy="5272197"/>
          </a:xfrm>
        </p:spPr>
        <p:txBody>
          <a:bodyPr>
            <a:normAutofit/>
          </a:bodyPr>
          <a:lstStyle/>
          <a:p>
            <a:r>
              <a:rPr lang="en-US" sz="2000" dirty="0" smtClean="0">
                <a:solidFill>
                  <a:schemeClr val="tx2"/>
                </a:solidFill>
              </a:rPr>
              <a:t>CDMS separates events into nuclear recoils, electron recoils, surface events, and zero-charge events by using a combination of ionization and photon energies, but have not (publicly) applied this technique to their low energy events</a:t>
            </a:r>
          </a:p>
          <a:p>
            <a:r>
              <a:rPr lang="en-US" sz="2000" dirty="0" smtClean="0">
                <a:solidFill>
                  <a:schemeClr val="tx2"/>
                </a:solidFill>
              </a:rPr>
              <a:t>CDMS has only placed conservative upper limits, assuming that all low energy events could be WIMPs</a:t>
            </a:r>
          </a:p>
          <a:p>
            <a:r>
              <a:rPr lang="en-US" sz="2000" dirty="0" smtClean="0">
                <a:solidFill>
                  <a:schemeClr val="tx2"/>
                </a:solidFill>
              </a:rPr>
              <a:t>Recently, Collar and Fields digitized the CDMS data and performed their own likelihood analysis – are the    low energy/low ionization events zero-charge events (as suggested by CDMS) or WIMP recoils?</a:t>
            </a:r>
          </a:p>
          <a:p>
            <a:pPr marL="36576" indent="0">
              <a:buNone/>
            </a:pPr>
            <a:endParaRPr lang="en-US" sz="20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4" name="TextBox 2"/>
          <p:cNvSpPr txBox="1">
            <a:spLocks noChangeArrowheads="1"/>
          </p:cNvSpPr>
          <p:nvPr/>
        </p:nvSpPr>
        <p:spPr bwMode="auto">
          <a:xfrm>
            <a:off x="5031142" y="6440482"/>
            <a:ext cx="4982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Collar and Fields, </a:t>
            </a:r>
            <a:r>
              <a:rPr lang="en-US" sz="1800" dirty="0"/>
              <a:t>arXiv</a:t>
            </a:r>
            <a:r>
              <a:rPr lang="en-US" sz="1800" dirty="0" smtClean="0"/>
              <a:t>:1204:3559</a:t>
            </a:r>
            <a:endParaRPr lang="en-US" sz="1800" dirty="0"/>
          </a:p>
        </p:txBody>
      </p:sp>
      <p:pic>
        <p:nvPicPr>
          <p:cNvPr id="7" name="Picture 6"/>
          <p:cNvPicPr>
            <a:picLocks noChangeAspect="1"/>
          </p:cNvPicPr>
          <p:nvPr/>
        </p:nvPicPr>
        <p:blipFill>
          <a:blip r:embed="rId2"/>
          <a:stretch>
            <a:fillRect/>
          </a:stretch>
        </p:blipFill>
        <p:spPr>
          <a:xfrm>
            <a:off x="5165856" y="1201881"/>
            <a:ext cx="3735949" cy="365342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Donut 7"/>
          <p:cNvSpPr/>
          <p:nvPr/>
        </p:nvSpPr>
        <p:spPr>
          <a:xfrm>
            <a:off x="5382846" y="3809998"/>
            <a:ext cx="1152772" cy="605692"/>
          </a:xfrm>
          <a:prstGeom prst="donut">
            <a:avLst>
              <a:gd name="adj" fmla="val 8489"/>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p:cNvCxnSpPr>
            <a:endCxn id="8" idx="3"/>
          </p:cNvCxnSpPr>
          <p:nvPr/>
        </p:nvCxnSpPr>
        <p:spPr>
          <a:xfrm flipV="1">
            <a:off x="4278923" y="4326988"/>
            <a:ext cx="1272743" cy="105585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897310"/>
      </p:ext>
    </p:extLst>
  </p:cSld>
  <p:clrMapOvr>
    <a:masterClrMapping/>
  </p:clrMapOvr>
  <p:timing>
    <p:tnLst>
      <p:par>
        <p:cTn xmlns:p14="http://schemas.microsoft.com/office/powerpoint/2010/mai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6" y="166343"/>
            <a:ext cx="9129824" cy="1143000"/>
          </a:xfrm>
        </p:spPr>
        <p:txBody>
          <a:bodyPr>
            <a:noAutofit/>
          </a:bodyPr>
          <a:lstStyle/>
          <a:p>
            <a:pPr algn="ctr"/>
            <a:r>
              <a:rPr lang="en-US" sz="3600" dirty="0" smtClean="0">
                <a:solidFill>
                  <a:schemeClr val="tx2"/>
                </a:solidFill>
              </a:rPr>
              <a:t>No Tension (and maybe a signal) from CDMS</a:t>
            </a:r>
            <a:endParaRPr lang="en-US" sz="3600" dirty="0">
              <a:solidFill>
                <a:schemeClr val="tx2"/>
              </a:solidFill>
            </a:endParaRPr>
          </a:p>
        </p:txBody>
      </p:sp>
      <p:sp>
        <p:nvSpPr>
          <p:cNvPr id="3" name="Content Placeholder 2"/>
          <p:cNvSpPr>
            <a:spLocks noGrp="1"/>
          </p:cNvSpPr>
          <p:nvPr>
            <p:ph idx="1"/>
          </p:nvPr>
        </p:nvSpPr>
        <p:spPr>
          <a:xfrm>
            <a:off x="14177" y="1426003"/>
            <a:ext cx="4790424" cy="5272197"/>
          </a:xfrm>
        </p:spPr>
        <p:txBody>
          <a:bodyPr>
            <a:normAutofit/>
          </a:bodyPr>
          <a:lstStyle/>
          <a:p>
            <a:r>
              <a:rPr lang="en-US" sz="2000" dirty="0" smtClean="0">
                <a:solidFill>
                  <a:schemeClr val="tx2"/>
                </a:solidFill>
              </a:rPr>
              <a:t>At 5.7σ significance, Collar and Fields found a preference for a population of nuclear recoil events (blue spectrum)</a:t>
            </a:r>
          </a:p>
          <a:p>
            <a:r>
              <a:rPr lang="en-US" sz="2000" dirty="0" smtClean="0">
                <a:solidFill>
                  <a:schemeClr val="tx2"/>
                </a:solidFill>
              </a:rPr>
              <a:t>If interpreted as WIMP scattering, this implies a mass and cross section that is compatible with </a:t>
            </a:r>
            <a:r>
              <a:rPr lang="en-US" sz="2000" dirty="0" err="1" smtClean="0">
                <a:solidFill>
                  <a:schemeClr val="tx2"/>
                </a:solidFill>
              </a:rPr>
              <a:t>CoGeNT</a:t>
            </a:r>
            <a:r>
              <a:rPr lang="en-US" sz="2000" dirty="0" smtClean="0">
                <a:solidFill>
                  <a:schemeClr val="tx2"/>
                </a:solidFill>
              </a:rPr>
              <a:t>, and consistent with CDMS’s published limits</a:t>
            </a:r>
          </a:p>
          <a:p>
            <a:r>
              <a:rPr lang="en-US" sz="2000" dirty="0" smtClean="0">
                <a:solidFill>
                  <a:schemeClr val="tx2"/>
                </a:solidFill>
              </a:rPr>
              <a:t>CDMS’s modulation constraint would not be sensitive to this scenario </a:t>
            </a:r>
          </a:p>
          <a:p>
            <a:pPr marL="36576" indent="0">
              <a:buNone/>
            </a:pPr>
            <a:endParaRPr lang="en-US" sz="20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sp>
        <p:nvSpPr>
          <p:cNvPr id="14" name="TextBox 2"/>
          <p:cNvSpPr txBox="1">
            <a:spLocks noChangeArrowheads="1"/>
          </p:cNvSpPr>
          <p:nvPr/>
        </p:nvSpPr>
        <p:spPr bwMode="auto">
          <a:xfrm>
            <a:off x="5031142" y="6440482"/>
            <a:ext cx="49823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t>Collar and Fields, </a:t>
            </a:r>
            <a:r>
              <a:rPr lang="en-US" sz="1800" dirty="0"/>
              <a:t>arXiv</a:t>
            </a:r>
            <a:r>
              <a:rPr lang="en-US" sz="1800" dirty="0" smtClean="0"/>
              <a:t>:1204:3559</a:t>
            </a:r>
            <a:endParaRPr lang="en-US" sz="1800" dirty="0"/>
          </a:p>
        </p:txBody>
      </p:sp>
      <p:pic>
        <p:nvPicPr>
          <p:cNvPr id="6" name="Picture 5"/>
          <p:cNvPicPr>
            <a:picLocks noChangeAspect="1"/>
          </p:cNvPicPr>
          <p:nvPr/>
        </p:nvPicPr>
        <p:blipFill>
          <a:blip r:embed="rId2"/>
          <a:stretch>
            <a:fillRect/>
          </a:stretch>
        </p:blipFill>
        <p:spPr>
          <a:xfrm>
            <a:off x="5065835" y="1309344"/>
            <a:ext cx="3835969" cy="357527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8987518"/>
      </p:ext>
    </p:extLst>
  </p:cSld>
  <p:clrMapOvr>
    <a:masterClrMapping/>
  </p:clrMapOvr>
  <p:timing>
    <p:tnLst>
      <p:par>
        <p:cTn xmlns:p14="http://schemas.microsoft.com/office/powerpoint/2010/mai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4" y="166343"/>
            <a:ext cx="8686800" cy="1143000"/>
          </a:xfrm>
        </p:spPr>
        <p:txBody>
          <a:bodyPr>
            <a:normAutofit/>
          </a:bodyPr>
          <a:lstStyle/>
          <a:p>
            <a:pPr algn="ctr"/>
            <a:r>
              <a:rPr lang="en-US" dirty="0" smtClean="0">
                <a:solidFill>
                  <a:schemeClr val="tx2"/>
                </a:solidFill>
              </a:rPr>
              <a:t>A Consistent Picture?</a:t>
            </a:r>
            <a:endParaRPr lang="en-US" dirty="0">
              <a:solidFill>
                <a:schemeClr val="tx2"/>
              </a:solidFill>
            </a:endParaRPr>
          </a:p>
        </p:txBody>
      </p:sp>
      <p:sp>
        <p:nvSpPr>
          <p:cNvPr id="3" name="Content Placeholder 2"/>
          <p:cNvSpPr>
            <a:spLocks noGrp="1"/>
          </p:cNvSpPr>
          <p:nvPr>
            <p:ph idx="1"/>
          </p:nvPr>
        </p:nvSpPr>
        <p:spPr>
          <a:xfrm>
            <a:off x="14175" y="1426003"/>
            <a:ext cx="8445979" cy="5272197"/>
          </a:xfrm>
        </p:spPr>
        <p:txBody>
          <a:bodyPr>
            <a:normAutofit/>
          </a:bodyPr>
          <a:lstStyle/>
          <a:p>
            <a:pPr marL="36576" indent="0">
              <a:buNone/>
            </a:pPr>
            <a:r>
              <a:rPr lang="en-US" sz="2400" b="1" dirty="0" smtClean="0">
                <a:solidFill>
                  <a:schemeClr val="tx2"/>
                </a:solidFill>
              </a:rPr>
              <a:t>DAMA, </a:t>
            </a:r>
            <a:r>
              <a:rPr lang="en-US" sz="2400" b="1" dirty="0" err="1" smtClean="0">
                <a:solidFill>
                  <a:schemeClr val="tx2"/>
                </a:solidFill>
              </a:rPr>
              <a:t>CoGeNT</a:t>
            </a:r>
            <a:r>
              <a:rPr lang="en-US" sz="2400" b="1" dirty="0" smtClean="0">
                <a:solidFill>
                  <a:schemeClr val="tx2"/>
                </a:solidFill>
              </a:rPr>
              <a:t> and CRESST-II </a:t>
            </a:r>
            <a:r>
              <a:rPr lang="en-US" sz="2400" b="1" dirty="0">
                <a:solidFill>
                  <a:schemeClr val="tx2"/>
                </a:solidFill>
              </a:rPr>
              <a:t> </a:t>
            </a:r>
            <a:r>
              <a:rPr lang="en-US" sz="2400" b="1" dirty="0" smtClean="0">
                <a:solidFill>
                  <a:schemeClr val="tx2"/>
                </a:solidFill>
              </a:rPr>
              <a:t>      		           </a:t>
            </a:r>
          </a:p>
          <a:p>
            <a:r>
              <a:rPr lang="en-US" sz="2000" dirty="0" smtClean="0">
                <a:solidFill>
                  <a:schemeClr val="tx2"/>
                </a:solidFill>
              </a:rPr>
              <a:t>The modulation amplitude reported 	</a:t>
            </a:r>
            <a:r>
              <a:rPr lang="en-US" sz="2000" dirty="0">
                <a:solidFill>
                  <a:schemeClr val="tx2"/>
                </a:solidFill>
              </a:rPr>
              <a:t> </a:t>
            </a:r>
            <a:r>
              <a:rPr lang="en-US" sz="2000" dirty="0" smtClean="0">
                <a:solidFill>
                  <a:schemeClr val="tx2"/>
                </a:solidFill>
              </a:rPr>
              <a:t>               		          by DAMA is larger than expected		                                      based on the spectrum observed			                       by </a:t>
            </a:r>
            <a:r>
              <a:rPr lang="en-US" sz="2000" dirty="0" err="1" smtClean="0">
                <a:solidFill>
                  <a:schemeClr val="tx2"/>
                </a:solidFill>
              </a:rPr>
              <a:t>CoGeNT</a:t>
            </a:r>
            <a:r>
              <a:rPr lang="en-US" sz="2000" dirty="0">
                <a:solidFill>
                  <a:schemeClr val="tx2"/>
                </a:solidFill>
              </a:rPr>
              <a:t>,</a:t>
            </a:r>
            <a:r>
              <a:rPr lang="en-US" sz="2000" dirty="0" smtClean="0">
                <a:solidFill>
                  <a:schemeClr val="tx2"/>
                </a:solidFill>
              </a:rPr>
              <a:t> CRESST, (and CDMS?), 		            assuming a simple velocity-independent 		                       scattering cross section and an isotropic,                             </a:t>
            </a:r>
            <a:r>
              <a:rPr lang="en-US" sz="2000" dirty="0" err="1" smtClean="0">
                <a:solidFill>
                  <a:schemeClr val="tx2"/>
                </a:solidFill>
              </a:rPr>
              <a:t>Maxwellian</a:t>
            </a:r>
            <a:r>
              <a:rPr lang="en-US" sz="2000" dirty="0" smtClean="0">
                <a:solidFill>
                  <a:schemeClr val="tx2"/>
                </a:solidFill>
              </a:rPr>
              <a:t> velocity distribution</a:t>
            </a:r>
          </a:p>
          <a:p>
            <a:endParaRPr lang="en-US" sz="1700" dirty="0" smtClean="0">
              <a:solidFill>
                <a:schemeClr val="tx2"/>
              </a:solidFill>
            </a:endParaRPr>
          </a:p>
          <a:p>
            <a:pPr marL="36576" indent="0">
              <a:buNone/>
            </a:pPr>
            <a:r>
              <a:rPr lang="en-US" sz="2000" b="1" dirty="0" smtClean="0">
                <a:solidFill>
                  <a:schemeClr val="tx2"/>
                </a:solidFill>
              </a:rPr>
              <a:t>    Solutions?</a:t>
            </a:r>
          </a:p>
          <a:p>
            <a:pPr marL="36576" indent="0">
              <a:buNone/>
            </a:pPr>
            <a:r>
              <a:rPr lang="en-US" sz="2000" dirty="0" smtClean="0">
                <a:solidFill>
                  <a:schemeClr val="tx2"/>
                </a:solidFill>
              </a:rPr>
              <a:t>    -Sagittarius stream or other highly non-isotropic velocity structures?</a:t>
            </a:r>
          </a:p>
          <a:p>
            <a:pPr marL="36576" indent="0">
              <a:buNone/>
            </a:pPr>
            <a:r>
              <a:rPr lang="en-US" sz="2000" dirty="0" smtClean="0">
                <a:solidFill>
                  <a:schemeClr val="tx2"/>
                </a:solidFill>
              </a:rPr>
              <a:t>    -Inelastic or other velocity-dependent dark matter scattering?</a:t>
            </a:r>
          </a:p>
          <a:p>
            <a:pPr marL="36576" indent="0">
              <a:buNone/>
            </a:pPr>
            <a:r>
              <a:rPr lang="en-US" sz="2000" dirty="0">
                <a:solidFill>
                  <a:schemeClr val="tx2"/>
                </a:solidFill>
              </a:rPr>
              <a:t> </a:t>
            </a:r>
            <a:r>
              <a:rPr lang="en-US" sz="2000" dirty="0" smtClean="0">
                <a:solidFill>
                  <a:schemeClr val="tx2"/>
                </a:solidFill>
              </a:rPr>
              <a:t>   -Ratio of proton-to-neutron couplings enhance scattering with sodium?</a:t>
            </a:r>
            <a:endParaRPr lang="en-US" sz="18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10" name="Picture 9" descr="square-peg.jpg"/>
          <p:cNvPicPr>
            <a:picLocks noChangeAspect="1"/>
          </p:cNvPicPr>
          <p:nvPr/>
        </p:nvPicPr>
        <p:blipFill rotWithShape="1">
          <a:blip r:embed="rId2">
            <a:extLst>
              <a:ext uri="{28A0092B-C50C-407E-A947-70E740481C1C}">
                <a14:useLocalDpi xmlns:a14="http://schemas.microsoft.com/office/drawing/2010/main" val="0"/>
              </a:ext>
            </a:extLst>
          </a:blip>
          <a:srcRect l="26707"/>
          <a:stretch/>
        </p:blipFill>
        <p:spPr>
          <a:xfrm>
            <a:off x="6172294" y="1426003"/>
            <a:ext cx="2174875" cy="29591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538206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97908" y="1363550"/>
            <a:ext cx="3827013" cy="3270840"/>
          </a:xfrm>
          <a:prstGeom prst="rect">
            <a:avLst/>
          </a:prstGeom>
          <a:solidFill>
            <a:schemeClr val="tx1"/>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4231" y="99503"/>
            <a:ext cx="8756849" cy="1143000"/>
          </a:xfrm>
        </p:spPr>
        <p:txBody>
          <a:bodyPr>
            <a:normAutofit fontScale="90000"/>
          </a:bodyPr>
          <a:lstStyle/>
          <a:p>
            <a:r>
              <a:rPr lang="en-US" dirty="0" smtClean="0">
                <a:solidFill>
                  <a:schemeClr val="tx2"/>
                </a:solidFill>
              </a:rPr>
              <a:t>Possible Signals of Low Mass WIMPs?</a:t>
            </a:r>
            <a:endParaRPr lang="en-US" dirty="0">
              <a:solidFill>
                <a:schemeClr val="tx2"/>
              </a:solidFill>
            </a:endParaRPr>
          </a:p>
        </p:txBody>
      </p:sp>
      <p:sp>
        <p:nvSpPr>
          <p:cNvPr id="3" name="Content Placeholder 2"/>
          <p:cNvSpPr>
            <a:spLocks noGrp="1"/>
          </p:cNvSpPr>
          <p:nvPr>
            <p:ph idx="1"/>
          </p:nvPr>
        </p:nvSpPr>
        <p:spPr>
          <a:xfrm>
            <a:off x="14177" y="1180923"/>
            <a:ext cx="5302796" cy="5272197"/>
          </a:xfrm>
        </p:spPr>
        <p:txBody>
          <a:bodyPr>
            <a:normAutofit/>
          </a:bodyPr>
          <a:lstStyle/>
          <a:p>
            <a:pPr marL="36576" indent="0">
              <a:buNone/>
            </a:pPr>
            <a:r>
              <a:rPr lang="en-US" sz="2300" b="1" dirty="0" smtClean="0">
                <a:solidFill>
                  <a:schemeClr val="tx2"/>
                </a:solidFill>
              </a:rPr>
              <a:t>CDMS Silicon</a:t>
            </a:r>
          </a:p>
          <a:p>
            <a:r>
              <a:rPr lang="en-US" sz="1900" dirty="0" smtClean="0">
                <a:solidFill>
                  <a:schemeClr val="tx2"/>
                </a:solidFill>
              </a:rPr>
              <a:t>Last month, the CDMS collaboration announced the observation of 3 nuclear recoil-like events in their silicon detectors</a:t>
            </a:r>
          </a:p>
          <a:p>
            <a:r>
              <a:rPr lang="en-US" sz="1900" dirty="0">
                <a:solidFill>
                  <a:schemeClr val="tx2"/>
                </a:solidFill>
              </a:rPr>
              <a:t>L</a:t>
            </a:r>
            <a:r>
              <a:rPr lang="en-US" sz="1900" dirty="0" smtClean="0">
                <a:solidFill>
                  <a:schemeClr val="tx2"/>
                </a:solidFill>
              </a:rPr>
              <a:t>ikelihood analysis favors a dark matter interpretation over their background model at the 99.81% confidence level (about 3σ) </a:t>
            </a:r>
          </a:p>
          <a:p>
            <a:r>
              <a:rPr lang="en-US" sz="1900" dirty="0" smtClean="0">
                <a:solidFill>
                  <a:schemeClr val="tx2"/>
                </a:solidFill>
              </a:rPr>
              <a:t>Although 3 events is not enough to tightly constrain the dark matter parameter space, the best fit is found for a mass of ~8.6 </a:t>
            </a:r>
            <a:r>
              <a:rPr lang="en-US" sz="1900" dirty="0" err="1" smtClean="0">
                <a:solidFill>
                  <a:schemeClr val="tx2"/>
                </a:solidFill>
              </a:rPr>
              <a:t>GeV</a:t>
            </a:r>
            <a:r>
              <a:rPr lang="en-US" sz="1900" dirty="0" smtClean="0">
                <a:solidFill>
                  <a:schemeClr val="tx2"/>
                </a:solidFill>
              </a:rPr>
              <a:t> and a cross section of ~1.9x10</a:t>
            </a:r>
            <a:r>
              <a:rPr lang="en-US" sz="1900" baseline="30000" dirty="0" smtClean="0">
                <a:solidFill>
                  <a:schemeClr val="tx2"/>
                </a:solidFill>
              </a:rPr>
              <a:t>-41 </a:t>
            </a:r>
            <a:r>
              <a:rPr lang="en-US" sz="1900" dirty="0" smtClean="0">
                <a:solidFill>
                  <a:schemeClr val="tx2"/>
                </a:solidFill>
              </a:rPr>
              <a:t>cm</a:t>
            </a:r>
            <a:r>
              <a:rPr lang="en-US" sz="1900" baseline="30000" dirty="0" smtClean="0">
                <a:solidFill>
                  <a:schemeClr val="tx2"/>
                </a:solidFill>
              </a:rPr>
              <a:t>2</a:t>
            </a:r>
          </a:p>
          <a:p>
            <a:pPr marL="36576" indent="0">
              <a:buNone/>
            </a:pPr>
            <a:endParaRPr lang="en-US" sz="2000" dirty="0" smtClean="0">
              <a:solidFill>
                <a:schemeClr val="tx2"/>
              </a:solidFill>
            </a:endParaRP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4" name="Picture 3"/>
          <p:cNvPicPr>
            <a:picLocks noChangeAspect="1"/>
          </p:cNvPicPr>
          <p:nvPr/>
        </p:nvPicPr>
        <p:blipFill rotWithShape="1">
          <a:blip r:embed="rId2"/>
          <a:srcRect t="48211" b="2279"/>
          <a:stretch/>
        </p:blipFill>
        <p:spPr>
          <a:xfrm>
            <a:off x="3875334" y="4788492"/>
            <a:ext cx="5005650" cy="1632029"/>
          </a:xfrm>
          <a:prstGeom prst="rect">
            <a:avLst/>
          </a:prstGeom>
          <a:ln>
            <a:solidFill>
              <a:schemeClr val="bg1"/>
            </a:solidFill>
          </a:ln>
        </p:spPr>
      </p:pic>
      <p:pic>
        <p:nvPicPr>
          <p:cNvPr id="5" name="Picture 4"/>
          <p:cNvPicPr>
            <a:picLocks noChangeAspect="1"/>
          </p:cNvPicPr>
          <p:nvPr/>
        </p:nvPicPr>
        <p:blipFill>
          <a:blip r:embed="rId3"/>
          <a:stretch>
            <a:fillRect/>
          </a:stretch>
        </p:blipFill>
        <p:spPr>
          <a:xfrm>
            <a:off x="5197908" y="1363550"/>
            <a:ext cx="3827013" cy="3195030"/>
          </a:xfrm>
          <a:prstGeom prst="rect">
            <a:avLst/>
          </a:prstGeom>
        </p:spPr>
      </p:pic>
      <p:pic>
        <p:nvPicPr>
          <p:cNvPr id="10" name="Picture 9"/>
          <p:cNvPicPr>
            <a:picLocks noChangeAspect="1"/>
          </p:cNvPicPr>
          <p:nvPr/>
        </p:nvPicPr>
        <p:blipFill rotWithShape="1">
          <a:blip r:embed="rId4"/>
          <a:srcRect t="20110" r="94526" b="29080"/>
          <a:stretch/>
        </p:blipFill>
        <p:spPr>
          <a:xfrm>
            <a:off x="3875333" y="4788492"/>
            <a:ext cx="285546" cy="1600897"/>
          </a:xfrm>
          <a:prstGeom prst="rect">
            <a:avLst/>
          </a:prstGeom>
        </p:spPr>
      </p:pic>
      <p:sp>
        <p:nvSpPr>
          <p:cNvPr id="11" name="TextBox 2"/>
          <p:cNvSpPr txBox="1">
            <a:spLocks noChangeArrowheads="1"/>
          </p:cNvSpPr>
          <p:nvPr/>
        </p:nvSpPr>
        <p:spPr bwMode="auto">
          <a:xfrm>
            <a:off x="5169474" y="6500003"/>
            <a:ext cx="42209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CDMS Collaboration, arXiv:1304.4279 </a:t>
            </a:r>
            <a:endParaRPr lang="en-US" sz="1600" dirty="0"/>
          </a:p>
        </p:txBody>
      </p:sp>
      <p:sp>
        <p:nvSpPr>
          <p:cNvPr id="7" name="Rectangle 6"/>
          <p:cNvSpPr/>
          <p:nvPr/>
        </p:nvSpPr>
        <p:spPr>
          <a:xfrm>
            <a:off x="8909418" y="4065755"/>
            <a:ext cx="115503" cy="15163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6753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31" y="99503"/>
            <a:ext cx="8756849" cy="1143000"/>
          </a:xfrm>
        </p:spPr>
        <p:txBody>
          <a:bodyPr>
            <a:normAutofit fontScale="90000"/>
          </a:bodyPr>
          <a:lstStyle/>
          <a:p>
            <a:r>
              <a:rPr lang="en-US" dirty="0" smtClean="0">
                <a:solidFill>
                  <a:schemeClr val="tx2"/>
                </a:solidFill>
              </a:rPr>
              <a:t>Possible Signals of Low Mass WIMPs?</a:t>
            </a:r>
            <a:endParaRPr lang="en-US" dirty="0">
              <a:solidFill>
                <a:schemeClr val="tx2"/>
              </a:solidFill>
            </a:endParaRPr>
          </a:p>
        </p:txBody>
      </p:sp>
      <p:sp>
        <p:nvSpPr>
          <p:cNvPr id="3" name="Content Placeholder 2"/>
          <p:cNvSpPr>
            <a:spLocks noGrp="1"/>
          </p:cNvSpPr>
          <p:nvPr>
            <p:ph idx="1"/>
          </p:nvPr>
        </p:nvSpPr>
        <p:spPr>
          <a:xfrm>
            <a:off x="14176" y="1067360"/>
            <a:ext cx="5207263" cy="3500690"/>
          </a:xfrm>
        </p:spPr>
        <p:txBody>
          <a:bodyPr>
            <a:normAutofit fontScale="92500"/>
          </a:bodyPr>
          <a:lstStyle/>
          <a:p>
            <a:pPr marL="36576" indent="0">
              <a:buNone/>
            </a:pPr>
            <a:r>
              <a:rPr lang="en-US" sz="2500" b="1" dirty="0" smtClean="0">
                <a:solidFill>
                  <a:schemeClr val="tx2"/>
                </a:solidFill>
              </a:rPr>
              <a:t>CDMS Germanium (Collar &amp; Fields)</a:t>
            </a:r>
          </a:p>
          <a:p>
            <a:r>
              <a:rPr lang="en-US" sz="2100" dirty="0">
                <a:solidFill>
                  <a:schemeClr val="tx2"/>
                </a:solidFill>
              </a:rPr>
              <a:t>CDMS separates events into </a:t>
            </a:r>
            <a:r>
              <a:rPr lang="en-US" sz="2100" dirty="0" smtClean="0">
                <a:solidFill>
                  <a:schemeClr val="tx2"/>
                </a:solidFill>
              </a:rPr>
              <a:t>nuclear recoils</a:t>
            </a:r>
            <a:r>
              <a:rPr lang="en-US" sz="2100" dirty="0">
                <a:solidFill>
                  <a:schemeClr val="tx2"/>
                </a:solidFill>
              </a:rPr>
              <a:t>, electron recoils, surface events</a:t>
            </a:r>
            <a:r>
              <a:rPr lang="en-US" sz="2100" dirty="0" smtClean="0">
                <a:solidFill>
                  <a:schemeClr val="tx2"/>
                </a:solidFill>
              </a:rPr>
              <a:t>, and </a:t>
            </a:r>
            <a:r>
              <a:rPr lang="en-US" sz="2100" dirty="0">
                <a:solidFill>
                  <a:schemeClr val="tx2"/>
                </a:solidFill>
              </a:rPr>
              <a:t>zero-charge events by using </a:t>
            </a:r>
            <a:r>
              <a:rPr lang="en-US" sz="2100" dirty="0" smtClean="0">
                <a:solidFill>
                  <a:schemeClr val="tx2"/>
                </a:solidFill>
              </a:rPr>
              <a:t>a combination </a:t>
            </a:r>
            <a:r>
              <a:rPr lang="en-US" sz="2100" dirty="0">
                <a:solidFill>
                  <a:schemeClr val="tx2"/>
                </a:solidFill>
              </a:rPr>
              <a:t>of ionization and photon </a:t>
            </a:r>
            <a:r>
              <a:rPr lang="en-US" sz="2100" dirty="0" smtClean="0">
                <a:solidFill>
                  <a:schemeClr val="tx2"/>
                </a:solidFill>
              </a:rPr>
              <a:t>energies (as well as timing information), </a:t>
            </a:r>
            <a:r>
              <a:rPr lang="en-US" sz="2100" dirty="0">
                <a:solidFill>
                  <a:schemeClr val="tx2"/>
                </a:solidFill>
              </a:rPr>
              <a:t>but have not (publicly) </a:t>
            </a:r>
            <a:r>
              <a:rPr lang="en-US" sz="2100" dirty="0" smtClean="0">
                <a:solidFill>
                  <a:schemeClr val="tx2"/>
                </a:solidFill>
              </a:rPr>
              <a:t>applied this </a:t>
            </a:r>
            <a:r>
              <a:rPr lang="en-US" sz="2100" dirty="0">
                <a:solidFill>
                  <a:schemeClr val="tx2"/>
                </a:solidFill>
              </a:rPr>
              <a:t>technique to their low energy </a:t>
            </a:r>
            <a:r>
              <a:rPr lang="en-US" sz="2100" dirty="0" smtClean="0">
                <a:solidFill>
                  <a:schemeClr val="tx2"/>
                </a:solidFill>
              </a:rPr>
              <a:t>events  – they instead only derive conservative upper </a:t>
            </a:r>
            <a:r>
              <a:rPr lang="en-US" sz="2100" dirty="0">
                <a:solidFill>
                  <a:schemeClr val="tx2"/>
                </a:solidFill>
              </a:rPr>
              <a:t>limits, assuming that all low </a:t>
            </a:r>
            <a:r>
              <a:rPr lang="en-US" sz="2100" dirty="0" smtClean="0">
                <a:solidFill>
                  <a:schemeClr val="tx2"/>
                </a:solidFill>
              </a:rPr>
              <a:t>energy </a:t>
            </a:r>
            <a:r>
              <a:rPr lang="en-US" sz="2100" dirty="0">
                <a:solidFill>
                  <a:schemeClr val="tx2"/>
                </a:solidFill>
              </a:rPr>
              <a:t>events could be </a:t>
            </a:r>
            <a:r>
              <a:rPr lang="en-US" sz="2100" dirty="0" smtClean="0">
                <a:solidFill>
                  <a:schemeClr val="tx2"/>
                </a:solidFill>
              </a:rPr>
              <a:t>WIMPs</a:t>
            </a: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5" name="Picture 4"/>
          <p:cNvPicPr>
            <a:picLocks noChangeAspect="1"/>
          </p:cNvPicPr>
          <p:nvPr/>
        </p:nvPicPr>
        <p:blipFill>
          <a:blip r:embed="rId2"/>
          <a:stretch>
            <a:fillRect/>
          </a:stretch>
        </p:blipFill>
        <p:spPr>
          <a:xfrm>
            <a:off x="5221439" y="1526321"/>
            <a:ext cx="3735949" cy="365342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6" name="Donut 5"/>
          <p:cNvSpPr/>
          <p:nvPr/>
        </p:nvSpPr>
        <p:spPr>
          <a:xfrm>
            <a:off x="5427410" y="4110778"/>
            <a:ext cx="1152772" cy="605692"/>
          </a:xfrm>
          <a:prstGeom prst="donut">
            <a:avLst>
              <a:gd name="adj" fmla="val 8489"/>
            </a:avLst>
          </a:prstGeom>
          <a:solidFill>
            <a:srgbClr val="FF000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2"/>
          <p:cNvSpPr txBox="1">
            <a:spLocks/>
          </p:cNvSpPr>
          <p:nvPr/>
        </p:nvSpPr>
        <p:spPr>
          <a:xfrm>
            <a:off x="14928" y="4387965"/>
            <a:ext cx="8942460" cy="3010499"/>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en-US" sz="1900" dirty="0" smtClean="0">
                <a:solidFill>
                  <a:schemeClr val="tx2"/>
                </a:solidFill>
              </a:rPr>
              <a:t>Last year, Collar and Fields performed 								 their own likelihood analysis of this data, 							       trying to address the question of whether 							   CDMS’s low energy and low ionization events are mostly zero-charge events          (as originally suggested by CDMS) or might include WIMP recoils?</a:t>
            </a:r>
          </a:p>
          <a:p>
            <a:r>
              <a:rPr lang="en-US" sz="1900" dirty="0" smtClean="0">
                <a:solidFill>
                  <a:schemeClr val="tx2"/>
                </a:solidFill>
              </a:rPr>
              <a:t>At 5.7σ preference for a population of nuclear recoil events was found</a:t>
            </a: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
        <p:nvSpPr>
          <p:cNvPr id="10" name="TextBox 2"/>
          <p:cNvSpPr txBox="1">
            <a:spLocks noChangeArrowheads="1"/>
          </p:cNvSpPr>
          <p:nvPr/>
        </p:nvSpPr>
        <p:spPr bwMode="auto">
          <a:xfrm>
            <a:off x="5482248" y="6471572"/>
            <a:ext cx="36617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smtClean="0"/>
              <a:t>J. Collar, N. Fields, arXiv:1204.3559 </a:t>
            </a:r>
            <a:endParaRPr lang="en-US" sz="1600" dirty="0"/>
          </a:p>
        </p:txBody>
      </p:sp>
    </p:spTree>
    <p:extLst>
      <p:ext uri="{BB962C8B-B14F-4D97-AF65-F5344CB8AC3E}">
        <p14:creationId xmlns:p14="http://schemas.microsoft.com/office/powerpoint/2010/main" val="34033098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Possible Signals from Direct Detection Experiments</a:t>
            </a:r>
            <a:endParaRPr lang="en-US" dirty="0">
              <a:solidFill>
                <a:schemeClr val="tx2"/>
              </a:solidFill>
            </a:endParaRPr>
          </a:p>
        </p:txBody>
      </p:sp>
      <p:sp>
        <p:nvSpPr>
          <p:cNvPr id="3" name="Content Placeholder 2"/>
          <p:cNvSpPr>
            <a:spLocks noGrp="1"/>
          </p:cNvSpPr>
          <p:nvPr>
            <p:ph idx="1"/>
          </p:nvPr>
        </p:nvSpPr>
        <p:spPr>
          <a:xfrm>
            <a:off x="14176" y="1426003"/>
            <a:ext cx="4870439" cy="5272197"/>
          </a:xfrm>
        </p:spPr>
        <p:txBody>
          <a:bodyPr>
            <a:normAutofit/>
          </a:bodyPr>
          <a:lstStyle/>
          <a:p>
            <a:pPr marL="36576" indent="0">
              <a:buNone/>
            </a:pPr>
            <a:r>
              <a:rPr lang="en-US" sz="2400" b="1" dirty="0" smtClean="0">
                <a:solidFill>
                  <a:schemeClr val="tx2"/>
                </a:solidFill>
              </a:rPr>
              <a:t>CRESST-II</a:t>
            </a:r>
          </a:p>
          <a:p>
            <a:r>
              <a:rPr lang="en-US" sz="2000" dirty="0" smtClean="0">
                <a:solidFill>
                  <a:schemeClr val="tx2"/>
                </a:solidFill>
              </a:rPr>
              <a:t>Last fall, the CRESST-II collaboration reported the results of an analysis which identified 67 WIMP candidate events</a:t>
            </a:r>
          </a:p>
          <a:p>
            <a:r>
              <a:rPr lang="en-US" sz="2000" dirty="0" smtClean="0">
                <a:solidFill>
                  <a:schemeClr val="tx2"/>
                </a:solidFill>
              </a:rPr>
              <a:t>Likelihood analysis prefers dark matter interpretation over known backgrounds (neutrons, gammas, alphas, </a:t>
            </a:r>
            <a:r>
              <a:rPr lang="en-US" sz="2000" dirty="0" err="1" smtClean="0">
                <a:solidFill>
                  <a:schemeClr val="tx2"/>
                </a:solidFill>
              </a:rPr>
              <a:t>Pb</a:t>
            </a:r>
            <a:r>
              <a:rPr lang="en-US" sz="2000" dirty="0" smtClean="0">
                <a:solidFill>
                  <a:schemeClr val="tx2"/>
                </a:solidFill>
              </a:rPr>
              <a:t>) at 4.7σ</a:t>
            </a: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6" name="Picture 5"/>
          <p:cNvPicPr>
            <a:picLocks noChangeAspect="1"/>
          </p:cNvPicPr>
          <p:nvPr/>
        </p:nvPicPr>
        <p:blipFill>
          <a:blip r:embed="rId2"/>
          <a:stretch>
            <a:fillRect/>
          </a:stretch>
        </p:blipFill>
        <p:spPr>
          <a:xfrm>
            <a:off x="4902289" y="1338651"/>
            <a:ext cx="4020191" cy="2842470"/>
          </a:xfrm>
          <a:prstGeom prst="rect">
            <a:avLst/>
          </a:prstGeom>
        </p:spPr>
        <p:style>
          <a:lnRef idx="2">
            <a:schemeClr val="dk1"/>
          </a:lnRef>
          <a:fillRef idx="1">
            <a:schemeClr val="lt1"/>
          </a:fillRef>
          <a:effectRef idx="0">
            <a:schemeClr val="dk1"/>
          </a:effectRef>
          <a:fontRef idx="minor">
            <a:schemeClr val="dk1"/>
          </a:fontRef>
        </p:style>
      </p:pic>
      <p:sp>
        <p:nvSpPr>
          <p:cNvPr id="4" name="TextBox 3"/>
          <p:cNvSpPr txBox="1"/>
          <p:nvPr/>
        </p:nvSpPr>
        <p:spPr>
          <a:xfrm>
            <a:off x="6008082" y="4230085"/>
            <a:ext cx="1929547" cy="369332"/>
          </a:xfrm>
          <a:prstGeom prst="rect">
            <a:avLst/>
          </a:prstGeom>
          <a:noFill/>
        </p:spPr>
        <p:txBody>
          <a:bodyPr wrap="none" rtlCol="0">
            <a:spAutoFit/>
          </a:bodyPr>
          <a:lstStyle/>
          <a:p>
            <a:r>
              <a:rPr lang="en-US" dirty="0" smtClean="0"/>
              <a:t>(1 of 8 detectors)</a:t>
            </a:r>
            <a:endParaRPr lang="en-US" dirty="0"/>
          </a:p>
        </p:txBody>
      </p:sp>
      <p:sp>
        <p:nvSpPr>
          <p:cNvPr id="5" name="TextBox 4"/>
          <p:cNvSpPr txBox="1"/>
          <p:nvPr/>
        </p:nvSpPr>
        <p:spPr>
          <a:xfrm>
            <a:off x="6789614" y="2207852"/>
            <a:ext cx="1846385" cy="584776"/>
          </a:xfrm>
          <a:prstGeom prst="rect">
            <a:avLst/>
          </a:prstGeom>
          <a:noFill/>
          <a:ln>
            <a:noFill/>
          </a:ln>
        </p:spPr>
        <p:txBody>
          <a:bodyPr wrap="square" rtlCol="0">
            <a:spAutoFit/>
          </a:bodyPr>
          <a:lstStyle/>
          <a:p>
            <a:r>
              <a:rPr lang="en-US" sz="1600" dirty="0" smtClean="0">
                <a:solidFill>
                  <a:schemeClr val="bg1"/>
                </a:solidFill>
              </a:rPr>
              <a:t>WIMP Candidate Region</a:t>
            </a:r>
            <a:endParaRPr lang="en-US" sz="1600" dirty="0">
              <a:solidFill>
                <a:schemeClr val="bg1"/>
              </a:solidFill>
            </a:endParaRPr>
          </a:p>
        </p:txBody>
      </p:sp>
      <p:cxnSp>
        <p:nvCxnSpPr>
          <p:cNvPr id="10" name="Straight Arrow Connector 9"/>
          <p:cNvCxnSpPr>
            <a:stCxn id="5" idx="1"/>
          </p:cNvCxnSpPr>
          <p:nvPr/>
        </p:nvCxnSpPr>
        <p:spPr>
          <a:xfrm flipH="1">
            <a:off x="5881077" y="2500240"/>
            <a:ext cx="908537" cy="1006914"/>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8294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43225" y="3449249"/>
            <a:ext cx="4740934" cy="2815276"/>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4231" y="99503"/>
            <a:ext cx="8756849" cy="1143000"/>
          </a:xfrm>
        </p:spPr>
        <p:txBody>
          <a:bodyPr>
            <a:normAutofit fontScale="90000"/>
          </a:bodyPr>
          <a:lstStyle/>
          <a:p>
            <a:r>
              <a:rPr lang="en-US" dirty="0" smtClean="0">
                <a:solidFill>
                  <a:schemeClr val="tx2"/>
                </a:solidFill>
              </a:rPr>
              <a:t>Possible Signals of Low Mass WIMPs?</a:t>
            </a:r>
            <a:endParaRPr lang="en-US" dirty="0">
              <a:solidFill>
                <a:schemeClr val="tx2"/>
              </a:solidFill>
            </a:endParaRPr>
          </a:p>
        </p:txBody>
      </p:sp>
      <p:sp>
        <p:nvSpPr>
          <p:cNvPr id="3" name="Content Placeholder 2"/>
          <p:cNvSpPr>
            <a:spLocks noGrp="1"/>
          </p:cNvSpPr>
          <p:nvPr>
            <p:ph idx="1"/>
          </p:nvPr>
        </p:nvSpPr>
        <p:spPr>
          <a:xfrm>
            <a:off x="14175" y="1102943"/>
            <a:ext cx="8787237" cy="5658976"/>
          </a:xfrm>
        </p:spPr>
        <p:txBody>
          <a:bodyPr>
            <a:normAutofit/>
          </a:bodyPr>
          <a:lstStyle/>
          <a:p>
            <a:r>
              <a:rPr lang="en-US" sz="1900" dirty="0" smtClean="0">
                <a:solidFill>
                  <a:schemeClr val="tx2"/>
                </a:solidFill>
              </a:rPr>
              <a:t>These three signals each point to essentially the same region of dark matter parameter space (m~7-10 </a:t>
            </a:r>
            <a:r>
              <a:rPr lang="en-US" sz="1900" dirty="0" err="1" smtClean="0">
                <a:solidFill>
                  <a:schemeClr val="tx2"/>
                </a:solidFill>
              </a:rPr>
              <a:t>GeV</a:t>
            </a:r>
            <a:r>
              <a:rPr lang="en-US" sz="1900" dirty="0">
                <a:solidFill>
                  <a:schemeClr val="tx2"/>
                </a:solidFill>
              </a:rPr>
              <a:t>, </a:t>
            </a:r>
            <a:r>
              <a:rPr lang="en-US" sz="1900" dirty="0" smtClean="0">
                <a:solidFill>
                  <a:schemeClr val="tx2"/>
                </a:solidFill>
              </a:rPr>
              <a:t>σ~3x10</a:t>
            </a:r>
            <a:r>
              <a:rPr lang="en-US" sz="1900" baseline="30000" dirty="0">
                <a:solidFill>
                  <a:schemeClr val="tx2"/>
                </a:solidFill>
              </a:rPr>
              <a:t>-41 </a:t>
            </a:r>
            <a:r>
              <a:rPr lang="en-US" sz="1900" dirty="0">
                <a:solidFill>
                  <a:schemeClr val="tx2"/>
                </a:solidFill>
              </a:rPr>
              <a:t>cm</a:t>
            </a:r>
            <a:r>
              <a:rPr lang="en-US" sz="1900" baseline="30000" dirty="0">
                <a:solidFill>
                  <a:schemeClr val="tx2"/>
                </a:solidFill>
              </a:rPr>
              <a:t>2</a:t>
            </a:r>
            <a:r>
              <a:rPr lang="en-US" sz="1900" dirty="0" smtClean="0">
                <a:solidFill>
                  <a:schemeClr val="tx2"/>
                </a:solidFill>
              </a:rPr>
              <a:t>)   		</a:t>
            </a:r>
            <a:r>
              <a:rPr lang="en-US" sz="1900" dirty="0">
                <a:solidFill>
                  <a:schemeClr val="tx2"/>
                </a:solidFill>
              </a:rPr>
              <a:t> </a:t>
            </a:r>
            <a:r>
              <a:rPr lang="en-US" sz="1900" dirty="0" smtClean="0">
                <a:solidFill>
                  <a:schemeClr val="tx2"/>
                </a:solidFill>
              </a:rPr>
              <a:t>            (also not very far from regions suggested by CRESST and DAMA, although those signals are, in my opinion, more difficult to interpret) </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4" name="Picture 3" descr="situation-withoutlimi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8930" y="3449249"/>
            <a:ext cx="4640664" cy="2815276"/>
          </a:xfrm>
          <a:prstGeom prst="rect">
            <a:avLst/>
          </a:prstGeom>
        </p:spPr>
      </p:pic>
    </p:spTree>
    <p:extLst>
      <p:ext uri="{BB962C8B-B14F-4D97-AF65-F5344CB8AC3E}">
        <p14:creationId xmlns:p14="http://schemas.microsoft.com/office/powerpoint/2010/main" val="200886927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43225" y="3449249"/>
            <a:ext cx="4740934" cy="2815276"/>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4231" y="99503"/>
            <a:ext cx="8756849" cy="1143000"/>
          </a:xfrm>
        </p:spPr>
        <p:txBody>
          <a:bodyPr>
            <a:normAutofit fontScale="90000"/>
          </a:bodyPr>
          <a:lstStyle/>
          <a:p>
            <a:r>
              <a:rPr lang="en-US" dirty="0" smtClean="0">
                <a:solidFill>
                  <a:schemeClr val="tx2"/>
                </a:solidFill>
              </a:rPr>
              <a:t>Possible Signals of Low Mass WIMPs?</a:t>
            </a:r>
            <a:endParaRPr lang="en-US" dirty="0">
              <a:solidFill>
                <a:schemeClr val="tx2"/>
              </a:solidFill>
            </a:endParaRPr>
          </a:p>
        </p:txBody>
      </p:sp>
      <p:sp>
        <p:nvSpPr>
          <p:cNvPr id="3" name="Content Placeholder 2"/>
          <p:cNvSpPr>
            <a:spLocks noGrp="1"/>
          </p:cNvSpPr>
          <p:nvPr>
            <p:ph idx="1"/>
          </p:nvPr>
        </p:nvSpPr>
        <p:spPr>
          <a:xfrm>
            <a:off x="14175" y="1102943"/>
            <a:ext cx="8787237" cy="5658976"/>
          </a:xfrm>
        </p:spPr>
        <p:txBody>
          <a:bodyPr>
            <a:normAutofit/>
          </a:bodyPr>
          <a:lstStyle/>
          <a:p>
            <a:r>
              <a:rPr lang="en-US" sz="1900" dirty="0" smtClean="0">
                <a:solidFill>
                  <a:schemeClr val="tx2"/>
                </a:solidFill>
              </a:rPr>
              <a:t>These three signals each point to essentially the same region of dark matter parameter </a:t>
            </a:r>
            <a:r>
              <a:rPr lang="en-US" sz="1900" dirty="0">
                <a:solidFill>
                  <a:schemeClr val="tx2"/>
                </a:solidFill>
              </a:rPr>
              <a:t>space (m~7-10 </a:t>
            </a:r>
            <a:r>
              <a:rPr lang="en-US" sz="1900" dirty="0" err="1">
                <a:solidFill>
                  <a:schemeClr val="tx2"/>
                </a:solidFill>
              </a:rPr>
              <a:t>GeV</a:t>
            </a:r>
            <a:r>
              <a:rPr lang="en-US" sz="1900" dirty="0">
                <a:solidFill>
                  <a:schemeClr val="tx2"/>
                </a:solidFill>
              </a:rPr>
              <a:t>, σ~3x10</a:t>
            </a:r>
            <a:r>
              <a:rPr lang="en-US" sz="1900" baseline="30000" dirty="0">
                <a:solidFill>
                  <a:schemeClr val="tx2"/>
                </a:solidFill>
              </a:rPr>
              <a:t>-41 </a:t>
            </a:r>
            <a:r>
              <a:rPr lang="en-US" sz="1900" dirty="0">
                <a:solidFill>
                  <a:schemeClr val="tx2"/>
                </a:solidFill>
              </a:rPr>
              <a:t>cm</a:t>
            </a:r>
            <a:r>
              <a:rPr lang="en-US" sz="1900" baseline="30000" dirty="0">
                <a:solidFill>
                  <a:schemeClr val="tx2"/>
                </a:solidFill>
              </a:rPr>
              <a:t>2</a:t>
            </a:r>
            <a:r>
              <a:rPr lang="en-US" sz="1900" dirty="0">
                <a:solidFill>
                  <a:schemeClr val="tx2"/>
                </a:solidFill>
              </a:rPr>
              <a:t>)  </a:t>
            </a:r>
            <a:r>
              <a:rPr lang="en-US" sz="1900" dirty="0" smtClean="0">
                <a:solidFill>
                  <a:schemeClr val="tx2"/>
                </a:solidFill>
              </a:rPr>
              <a:t>	</a:t>
            </a:r>
            <a:r>
              <a:rPr lang="en-US" sz="1900" dirty="0">
                <a:solidFill>
                  <a:schemeClr val="tx2"/>
                </a:solidFill>
              </a:rPr>
              <a:t> </a:t>
            </a:r>
            <a:r>
              <a:rPr lang="en-US" sz="1900" dirty="0" smtClean="0">
                <a:solidFill>
                  <a:schemeClr val="tx2"/>
                </a:solidFill>
              </a:rPr>
              <a:t>                          (also not very far from regions suggested by CRESST and DAMA, although those signals are, in my opinion, more difficult to interpret)</a:t>
            </a:r>
          </a:p>
          <a:p>
            <a:r>
              <a:rPr lang="en-US" sz="1900" dirty="0" smtClean="0">
                <a:solidFill>
                  <a:schemeClr val="tx2"/>
                </a:solidFill>
              </a:rPr>
              <a:t>This region is consistent with constraints from CDMS, and within reasonable uncertainties of XENON10’s constraint </a:t>
            </a:r>
            <a:r>
              <a:rPr lang="en-US" sz="1700" dirty="0" smtClean="0">
                <a:solidFill>
                  <a:schemeClr val="tx2"/>
                </a:solidFill>
              </a:rPr>
              <a:t>(see </a:t>
            </a:r>
            <a:r>
              <a:rPr lang="en-US" sz="1700" dirty="0" err="1" smtClean="0">
                <a:solidFill>
                  <a:schemeClr val="tx2"/>
                </a:solidFill>
              </a:rPr>
              <a:t>Frandsen</a:t>
            </a:r>
            <a:r>
              <a:rPr lang="en-US" sz="1700" dirty="0" smtClean="0">
                <a:solidFill>
                  <a:schemeClr val="tx2"/>
                </a:solidFill>
              </a:rPr>
              <a:t>, et al, arXiv:1304.6066, and XENON10 erratum, arXiv:1104.3088)</a:t>
            </a:r>
          </a:p>
          <a:p>
            <a:r>
              <a:rPr lang="en-US" sz="1900" dirty="0" smtClean="0">
                <a:solidFill>
                  <a:schemeClr val="tx2"/>
                </a:solidFill>
              </a:rPr>
              <a:t>XENON100’s constraint appears 					    to be in some degree of tension, 					   but could be reconciled if the 						 relative scintillation efficiency </a:t>
            </a:r>
            <a:r>
              <a:rPr lang="en-US" sz="1900" dirty="0">
                <a:solidFill>
                  <a:schemeClr val="tx2"/>
                </a:solidFill>
              </a:rPr>
              <a:t> </a:t>
            </a:r>
            <a:r>
              <a:rPr lang="en-US" sz="1900" dirty="0" smtClean="0">
                <a:solidFill>
                  <a:schemeClr val="tx2"/>
                </a:solidFill>
              </a:rPr>
              <a:t>   			                              (at ~2-4 </a:t>
            </a:r>
            <a:r>
              <a:rPr lang="en-US" sz="1900" dirty="0" err="1" smtClean="0">
                <a:solidFill>
                  <a:schemeClr val="tx2"/>
                </a:solidFill>
              </a:rPr>
              <a:t>keVnr</a:t>
            </a:r>
            <a:r>
              <a:rPr lang="en-US" sz="1900" dirty="0" smtClean="0">
                <a:solidFill>
                  <a:schemeClr val="tx2"/>
                </a:solidFill>
              </a:rPr>
              <a:t>) is lower than 					      assumed in their analysis   </a:t>
            </a:r>
          </a:p>
          <a:p>
            <a:r>
              <a:rPr lang="en-US" sz="1900" dirty="0" smtClean="0">
                <a:solidFill>
                  <a:schemeClr val="tx2"/>
                </a:solidFill>
              </a:rPr>
              <a:t>If these signals are from WIMPs,    	 			                        LUX, </a:t>
            </a:r>
            <a:r>
              <a:rPr lang="en-US" sz="1900" dirty="0" err="1" smtClean="0">
                <a:solidFill>
                  <a:schemeClr val="tx2"/>
                </a:solidFill>
              </a:rPr>
              <a:t>SuperCDMS</a:t>
            </a:r>
            <a:r>
              <a:rPr lang="en-US" sz="1900" dirty="0" smtClean="0">
                <a:solidFill>
                  <a:schemeClr val="tx2"/>
                </a:solidFill>
              </a:rPr>
              <a:t>, and 					      COUPP-lite should each have   					           clear signals to report by the end	 			</a:t>
            </a:r>
            <a:r>
              <a:rPr lang="en-US" sz="1900" dirty="0">
                <a:solidFill>
                  <a:schemeClr val="tx2"/>
                </a:solidFill>
              </a:rPr>
              <a:t> </a:t>
            </a:r>
            <a:r>
              <a:rPr lang="en-US" sz="1900" dirty="0" smtClean="0">
                <a:solidFill>
                  <a:schemeClr val="tx2"/>
                </a:solidFill>
              </a:rPr>
              <a:t>                 of this year</a:t>
            </a: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5" name="Picture 4" descr="situ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789" y="3451633"/>
            <a:ext cx="4640663" cy="2802597"/>
          </a:xfrm>
          <a:prstGeom prst="rect">
            <a:avLst/>
          </a:prstGeom>
        </p:spPr>
      </p:pic>
    </p:spTree>
    <p:extLst>
      <p:ext uri="{BB962C8B-B14F-4D97-AF65-F5344CB8AC3E}">
        <p14:creationId xmlns:p14="http://schemas.microsoft.com/office/powerpoint/2010/main" val="34481780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fontScale="90000"/>
          </a:bodyPr>
          <a:lstStyle/>
          <a:p>
            <a:r>
              <a:rPr lang="en-US" dirty="0" smtClean="0">
                <a:solidFill>
                  <a:schemeClr val="tx2"/>
                </a:solidFill>
              </a:rPr>
              <a:t>Possible Signals from Direct Detection Experiments</a:t>
            </a:r>
            <a:endParaRPr lang="en-US" dirty="0">
              <a:solidFill>
                <a:schemeClr val="tx2"/>
              </a:solidFill>
            </a:endParaRPr>
          </a:p>
        </p:txBody>
      </p:sp>
      <p:sp>
        <p:nvSpPr>
          <p:cNvPr id="3" name="Content Placeholder 2"/>
          <p:cNvSpPr>
            <a:spLocks noGrp="1"/>
          </p:cNvSpPr>
          <p:nvPr>
            <p:ph idx="1"/>
          </p:nvPr>
        </p:nvSpPr>
        <p:spPr>
          <a:xfrm>
            <a:off x="14176" y="1426003"/>
            <a:ext cx="4977488" cy="5272197"/>
          </a:xfrm>
        </p:spPr>
        <p:txBody>
          <a:bodyPr>
            <a:normAutofit/>
          </a:bodyPr>
          <a:lstStyle/>
          <a:p>
            <a:pPr marL="36576" indent="0">
              <a:buNone/>
            </a:pPr>
            <a:r>
              <a:rPr lang="en-US" sz="2400" b="1" dirty="0" smtClean="0">
                <a:solidFill>
                  <a:schemeClr val="tx2"/>
                </a:solidFill>
              </a:rPr>
              <a:t>DAMA/LIBRA</a:t>
            </a:r>
          </a:p>
          <a:p>
            <a:r>
              <a:rPr lang="en-US" sz="2000" dirty="0" smtClean="0">
                <a:solidFill>
                  <a:schemeClr val="tx2"/>
                </a:solidFill>
              </a:rPr>
              <a:t>Over the course of a year, the motion of the Earth around the Solar System is predicted to induce a modulation in the dark matter scattering rate</a:t>
            </a:r>
          </a:p>
          <a:p>
            <a:r>
              <a:rPr lang="en-US" sz="2000" dirty="0" smtClean="0">
                <a:solidFill>
                  <a:schemeClr val="tx2"/>
                </a:solidFill>
              </a:rPr>
              <a:t>The DAMA collaboration reports a modulation with a phase consistent with dark matter scattering, and with high significance (8.9σ)</a:t>
            </a:r>
          </a:p>
          <a:p>
            <a:pPr marL="36576" indent="0">
              <a:buNone/>
            </a:pPr>
            <a:endParaRPr lang="en-US" sz="2000" dirty="0" smtClean="0">
              <a:solidFill>
                <a:schemeClr val="tx2"/>
              </a:solidFill>
            </a:endParaRPr>
          </a:p>
          <a:p>
            <a:pPr marL="36576" indent="0">
              <a:buNone/>
            </a:pPr>
            <a:r>
              <a:rPr lang="en-US" sz="1600" dirty="0" smtClean="0">
                <a:solidFill>
                  <a:schemeClr val="tx2"/>
                </a:solidFill>
              </a:rPr>
              <a:t> </a:t>
            </a:r>
          </a:p>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13" name="Picture 12" descr="m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617" y="4658018"/>
            <a:ext cx="3214076" cy="1607414"/>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l="2715" r="2890"/>
          <a:stretch>
            <a:fillRect/>
          </a:stretch>
        </p:blipFill>
        <p:spPr bwMode="auto">
          <a:xfrm>
            <a:off x="5040926" y="1309343"/>
            <a:ext cx="3822690" cy="4405657"/>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780460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1396875" y="1328880"/>
            <a:ext cx="6291986" cy="482573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7" name="Picture 6"/>
          <p:cNvPicPr>
            <a:picLocks noChangeAspect="1"/>
          </p:cNvPicPr>
          <p:nvPr/>
        </p:nvPicPr>
        <p:blipFill rotWithShape="1">
          <a:blip r:embed="rId2"/>
          <a:srcRect t="86588" r="71076" b="2928"/>
          <a:stretch/>
        </p:blipFill>
        <p:spPr>
          <a:xfrm>
            <a:off x="1514273" y="4965705"/>
            <a:ext cx="1826806" cy="545889"/>
          </a:xfrm>
          <a:prstGeom prst="rect">
            <a:avLst/>
          </a:prstGeom>
          <a:noFill/>
          <a:ln>
            <a:noFill/>
          </a:ln>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896787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Grp="1" noChangeArrowheads="1"/>
          </p:cNvSpPr>
          <p:nvPr>
            <p:ph type="ctrTitle"/>
          </p:nvPr>
        </p:nvSpPr>
        <p:spPr>
          <a:xfrm>
            <a:off x="152400" y="152400"/>
            <a:ext cx="8839200" cy="762000"/>
          </a:xfrm>
        </p:spPr>
        <p:txBody>
          <a:bodyPr>
            <a:normAutofit fontScale="90000"/>
          </a:bodyPr>
          <a:lstStyle/>
          <a:p>
            <a:pPr eaLnBrk="1" hangingPunct="1">
              <a:defRPr/>
            </a:pPr>
            <a:r>
              <a:rPr lang="en-US" sz="3700" smtClean="0">
                <a:latin typeface="Century Gothic" charset="0"/>
                <a:cs typeface="+mj-cs"/>
              </a:rPr>
              <a:t>The Indirect Detection of Dark Matter</a:t>
            </a:r>
            <a:endParaRPr lang="en-US" smtClean="0">
              <a:cs typeface="+mj-cs"/>
            </a:endParaRPr>
          </a:p>
        </p:txBody>
      </p:sp>
      <p:sp>
        <p:nvSpPr>
          <p:cNvPr id="577540" name="Rectangle 4"/>
          <p:cNvSpPr>
            <a:spLocks noGrp="1" noChangeArrowheads="1"/>
          </p:cNvSpPr>
          <p:nvPr>
            <p:ph type="subTitle" idx="1"/>
          </p:nvPr>
        </p:nvSpPr>
        <p:spPr>
          <a:xfrm>
            <a:off x="381000" y="533400"/>
            <a:ext cx="5715000" cy="5257800"/>
          </a:xfrm>
        </p:spPr>
        <p:txBody>
          <a:bodyPr/>
          <a:lstStyle/>
          <a:p>
            <a:pPr eaLnBrk="1" hangingPunct="1">
              <a:defRPr/>
            </a:pPr>
            <a:endParaRPr lang="en-US" smtClean="0">
              <a:latin typeface="Century Gothic" charset="0"/>
              <a:cs typeface="+mn-cs"/>
            </a:endParaRPr>
          </a:p>
          <a:p>
            <a:pPr algn="l" eaLnBrk="1" hangingPunct="1">
              <a:buClr>
                <a:schemeClr val="tx1"/>
              </a:buCl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p:txBody>
      </p:sp>
      <p:sp>
        <p:nvSpPr>
          <p:cNvPr id="116740" name="Text Box 5"/>
          <p:cNvSpPr txBox="1">
            <a:spLocks noChangeArrowheads="1"/>
          </p:cNvSpPr>
          <p:nvPr/>
        </p:nvSpPr>
        <p:spPr bwMode="auto">
          <a:xfrm>
            <a:off x="212725" y="6318250"/>
            <a:ext cx="39020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16741" name="Text Box 6"/>
          <p:cNvSpPr txBox="1">
            <a:spLocks noChangeArrowheads="1"/>
          </p:cNvSpPr>
          <p:nvPr/>
        </p:nvSpPr>
        <p:spPr bwMode="auto">
          <a:xfrm>
            <a:off x="76200" y="990600"/>
            <a:ext cx="5791200" cy="514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84163" indent="-284163">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buClr>
                <a:schemeClr val="tx2"/>
              </a:buClr>
              <a:buFont typeface="Arial" charset="0"/>
              <a:buAutoNum type="arabicPeriod"/>
            </a:pPr>
            <a:r>
              <a:rPr lang="en-US" sz="2200" b="1" i="0" dirty="0"/>
              <a:t>WIMP Annihilation 	 	    </a:t>
            </a:r>
            <a:r>
              <a:rPr lang="en-US" sz="2200" b="1" i="0" dirty="0" smtClean="0"/>
              <a:t>          </a:t>
            </a:r>
            <a:r>
              <a:rPr lang="sv-SE" sz="2200" i="0" dirty="0" err="1" smtClean="0">
                <a:cs typeface="Times New Roman" charset="0"/>
              </a:rPr>
              <a:t>Typical</a:t>
            </a:r>
            <a:r>
              <a:rPr lang="sv-SE" sz="2200" i="0" dirty="0" smtClean="0">
                <a:cs typeface="Times New Roman" charset="0"/>
              </a:rPr>
              <a:t> </a:t>
            </a:r>
            <a:r>
              <a:rPr lang="sv-SE" sz="2200" i="0" dirty="0">
                <a:cs typeface="Times New Roman" charset="0"/>
              </a:rPr>
              <a:t>final </a:t>
            </a:r>
            <a:r>
              <a:rPr lang="sv-SE" sz="2200" i="0" dirty="0" err="1">
                <a:cs typeface="Times New Roman" charset="0"/>
              </a:rPr>
              <a:t>states</a:t>
            </a:r>
            <a:r>
              <a:rPr lang="sv-SE" sz="2200" i="0" dirty="0">
                <a:cs typeface="Times New Roman" charset="0"/>
              </a:rPr>
              <a:t> </a:t>
            </a:r>
            <a:r>
              <a:rPr lang="sv-SE" sz="2200" i="0" dirty="0" err="1">
                <a:cs typeface="Times New Roman" charset="0"/>
              </a:rPr>
              <a:t>include</a:t>
            </a:r>
            <a:r>
              <a:rPr lang="sv-SE" sz="2200" i="0" dirty="0">
                <a:cs typeface="Times New Roman" charset="0"/>
              </a:rPr>
              <a:t> </a:t>
            </a:r>
            <a:r>
              <a:rPr lang="sv-SE" sz="2200" i="0" dirty="0" err="1">
                <a:cs typeface="Times New Roman" charset="0"/>
              </a:rPr>
              <a:t>heavy</a:t>
            </a:r>
            <a:r>
              <a:rPr lang="sv-SE" sz="2200" i="0" dirty="0">
                <a:cs typeface="Times New Roman" charset="0"/>
              </a:rPr>
              <a:t>  </a:t>
            </a:r>
            <a:r>
              <a:rPr lang="sv-SE" sz="2200" i="0" dirty="0" err="1">
                <a:cs typeface="Times New Roman" charset="0"/>
              </a:rPr>
              <a:t>fermions</a:t>
            </a:r>
            <a:r>
              <a:rPr lang="sv-SE" sz="2200" i="0" dirty="0">
                <a:cs typeface="Times New Roman" charset="0"/>
              </a:rPr>
              <a:t>, gauge or </a:t>
            </a:r>
            <a:r>
              <a:rPr lang="sv-SE" sz="2200" i="0" dirty="0" err="1">
                <a:cs typeface="Times New Roman" charset="0"/>
              </a:rPr>
              <a:t>Higgs</a:t>
            </a:r>
            <a:r>
              <a:rPr lang="sv-SE" sz="2200" i="0" dirty="0">
                <a:cs typeface="Times New Roman" charset="0"/>
              </a:rPr>
              <a:t> </a:t>
            </a:r>
            <a:r>
              <a:rPr lang="sv-SE" sz="2200" i="0" dirty="0" err="1">
                <a:cs typeface="Times New Roman" charset="0"/>
              </a:rPr>
              <a:t>bosons</a:t>
            </a:r>
            <a:endParaRPr lang="sv-SE" sz="2200" i="0" dirty="0">
              <a:cs typeface="Times New Roman" charset="0"/>
            </a:endParaRPr>
          </a:p>
          <a:p>
            <a:pPr>
              <a:lnSpc>
                <a:spcPct val="80000"/>
              </a:lnSpc>
              <a:buClr>
                <a:schemeClr val="tx2"/>
              </a:buClr>
              <a:buFont typeface="Arial" charset="0"/>
              <a:buAutoNum type="arabicPeriod"/>
            </a:pPr>
            <a:endParaRPr lang="sv-SE" i="0" dirty="0">
              <a:cs typeface="Times New Roman" charset="0"/>
            </a:endParaRPr>
          </a:p>
          <a:p>
            <a:pPr>
              <a:buClr>
                <a:schemeClr val="tx2"/>
              </a:buClr>
              <a:buFont typeface="Arial" charset="0"/>
              <a:buAutoNum type="arabicPeriod"/>
            </a:pPr>
            <a:r>
              <a:rPr lang="sv-SE" b="1" i="0" dirty="0" err="1">
                <a:cs typeface="Times New Roman" charset="0"/>
              </a:rPr>
              <a:t>Fragmentation</a:t>
            </a:r>
            <a:r>
              <a:rPr lang="sv-SE" b="1" i="0" dirty="0">
                <a:cs typeface="Times New Roman" charset="0"/>
              </a:rPr>
              <a:t>/</a:t>
            </a:r>
            <a:r>
              <a:rPr lang="sv-SE" b="1" i="0" dirty="0" err="1">
                <a:cs typeface="Times New Roman" charset="0"/>
              </a:rPr>
              <a:t>Decay</a:t>
            </a:r>
            <a:r>
              <a:rPr lang="sv-SE" i="0" dirty="0">
                <a:cs typeface="Times New Roman" charset="0"/>
              </a:rPr>
              <a:t> 	        </a:t>
            </a:r>
            <a:r>
              <a:rPr lang="sv-SE" sz="2200" i="0" dirty="0">
                <a:cs typeface="Times New Roman" charset="0"/>
              </a:rPr>
              <a:t>Annihilation </a:t>
            </a:r>
            <a:r>
              <a:rPr lang="sv-SE" sz="2200" i="0" dirty="0" err="1">
                <a:cs typeface="Times New Roman" charset="0"/>
              </a:rPr>
              <a:t>products</a:t>
            </a:r>
            <a:r>
              <a:rPr lang="sv-SE" sz="2200" i="0" dirty="0">
                <a:cs typeface="Times New Roman" charset="0"/>
              </a:rPr>
              <a:t> </a:t>
            </a:r>
            <a:r>
              <a:rPr lang="sv-SE" sz="2200" i="0" dirty="0" err="1">
                <a:cs typeface="Times New Roman" charset="0"/>
              </a:rPr>
              <a:t>decay</a:t>
            </a:r>
            <a:r>
              <a:rPr lang="sv-SE" sz="2200" i="0" dirty="0">
                <a:cs typeface="Times New Roman" charset="0"/>
              </a:rPr>
              <a:t> and/or fragment </a:t>
            </a:r>
            <a:r>
              <a:rPr lang="sv-SE" sz="2200" i="0" dirty="0" err="1">
                <a:cs typeface="Times New Roman" charset="0"/>
              </a:rPr>
              <a:t>into</a:t>
            </a:r>
            <a:r>
              <a:rPr lang="sv-SE" sz="2200" i="0" dirty="0">
                <a:cs typeface="Times New Roman" charset="0"/>
              </a:rPr>
              <a:t> combinations </a:t>
            </a:r>
            <a:r>
              <a:rPr lang="sv-SE" sz="2200" i="0" dirty="0" err="1">
                <a:cs typeface="Times New Roman" charset="0"/>
              </a:rPr>
              <a:t>of</a:t>
            </a:r>
            <a:r>
              <a:rPr lang="sv-SE" sz="2200" i="0" dirty="0">
                <a:cs typeface="Times New Roman" charset="0"/>
              </a:rPr>
              <a:t>      </a:t>
            </a:r>
            <a:r>
              <a:rPr lang="sv-SE" sz="2200" i="0" dirty="0" err="1">
                <a:cs typeface="Times New Roman" charset="0"/>
              </a:rPr>
              <a:t>electrons</a:t>
            </a:r>
            <a:r>
              <a:rPr lang="sv-SE" sz="2200" i="0" dirty="0">
                <a:cs typeface="Times New Roman" charset="0"/>
              </a:rPr>
              <a:t>, protons, deuterium,       neutrinos and gamma-</a:t>
            </a:r>
            <a:r>
              <a:rPr lang="sv-SE" sz="2200" i="0" dirty="0" err="1">
                <a:cs typeface="Times New Roman" charset="0"/>
              </a:rPr>
              <a:t>rays</a:t>
            </a:r>
            <a:endParaRPr lang="sv-SE" sz="2200" i="0" dirty="0">
              <a:cs typeface="Times New Roman" charset="0"/>
            </a:endParaRPr>
          </a:p>
          <a:p>
            <a:pPr>
              <a:lnSpc>
                <a:spcPct val="80000"/>
              </a:lnSpc>
              <a:buClr>
                <a:schemeClr val="tx2"/>
              </a:buClr>
              <a:buFont typeface="Arial" charset="0"/>
              <a:buAutoNum type="arabicPeriod"/>
            </a:pPr>
            <a:endParaRPr lang="sv-SE" i="0" dirty="0">
              <a:cs typeface="Times New Roman" charset="0"/>
            </a:endParaRPr>
          </a:p>
          <a:p>
            <a:pPr>
              <a:buClr>
                <a:schemeClr val="tx2"/>
              </a:buClr>
              <a:buFont typeface="Arial" charset="0"/>
              <a:buAutoNum type="arabicPeriod"/>
            </a:pPr>
            <a:r>
              <a:rPr lang="sv-SE" b="1" i="0" dirty="0" err="1">
                <a:cs typeface="Times New Roman" charset="0"/>
              </a:rPr>
              <a:t>Synchrotron</a:t>
            </a:r>
            <a:r>
              <a:rPr lang="sv-SE" b="1" i="0" dirty="0">
                <a:cs typeface="Times New Roman" charset="0"/>
              </a:rPr>
              <a:t> and </a:t>
            </a:r>
            <a:r>
              <a:rPr lang="sv-SE" b="1" i="0" dirty="0" err="1">
                <a:cs typeface="Times New Roman" charset="0"/>
              </a:rPr>
              <a:t>Inverse</a:t>
            </a:r>
            <a:r>
              <a:rPr lang="sv-SE" b="1" i="0" dirty="0">
                <a:cs typeface="Times New Roman" charset="0"/>
              </a:rPr>
              <a:t> </a:t>
            </a:r>
            <a:r>
              <a:rPr lang="sv-SE" b="1" i="0" dirty="0" err="1">
                <a:cs typeface="Times New Roman" charset="0"/>
              </a:rPr>
              <a:t>Compton</a:t>
            </a:r>
            <a:r>
              <a:rPr lang="sv-SE" b="1" i="0" dirty="0">
                <a:cs typeface="Times New Roman" charset="0"/>
              </a:rPr>
              <a:t> </a:t>
            </a:r>
            <a:r>
              <a:rPr lang="sv-SE" sz="2200" i="0" dirty="0" err="1">
                <a:cs typeface="Times New Roman" charset="0"/>
              </a:rPr>
              <a:t>Relativistic</a:t>
            </a:r>
            <a:r>
              <a:rPr lang="sv-SE" sz="2200" i="0" dirty="0">
                <a:cs typeface="Times New Roman" charset="0"/>
              </a:rPr>
              <a:t> </a:t>
            </a:r>
            <a:r>
              <a:rPr lang="sv-SE" sz="2200" i="0" dirty="0" err="1">
                <a:cs typeface="Times New Roman" charset="0"/>
              </a:rPr>
              <a:t>electrons</a:t>
            </a:r>
            <a:r>
              <a:rPr lang="sv-SE" sz="2200" i="0" dirty="0">
                <a:cs typeface="Times New Roman" charset="0"/>
              </a:rPr>
              <a:t> </a:t>
            </a:r>
            <a:r>
              <a:rPr lang="sv-SE" sz="2200" i="0" dirty="0" err="1">
                <a:cs typeface="Times New Roman" charset="0"/>
              </a:rPr>
              <a:t>up-scatter</a:t>
            </a:r>
            <a:r>
              <a:rPr lang="sv-SE" sz="2200" i="0" dirty="0">
                <a:cs typeface="Times New Roman" charset="0"/>
              </a:rPr>
              <a:t> </a:t>
            </a:r>
            <a:r>
              <a:rPr lang="sv-SE" sz="2200" i="0" dirty="0" err="1">
                <a:cs typeface="Times New Roman" charset="0"/>
              </a:rPr>
              <a:t>starlight</a:t>
            </a:r>
            <a:r>
              <a:rPr lang="sv-SE" sz="2200" i="0" dirty="0">
                <a:cs typeface="Times New Roman" charset="0"/>
              </a:rPr>
              <a:t>/CMB </a:t>
            </a:r>
            <a:r>
              <a:rPr lang="sv-SE" sz="2200" i="0" dirty="0" err="1">
                <a:cs typeface="Times New Roman" charset="0"/>
              </a:rPr>
              <a:t>to</a:t>
            </a:r>
            <a:r>
              <a:rPr lang="sv-SE" sz="2200" i="0" dirty="0">
                <a:cs typeface="Times New Roman" charset="0"/>
              </a:rPr>
              <a:t> MeV-GeV </a:t>
            </a:r>
            <a:r>
              <a:rPr lang="sv-SE" sz="2200" i="0" dirty="0" err="1">
                <a:cs typeface="Times New Roman" charset="0"/>
              </a:rPr>
              <a:t>energies</a:t>
            </a:r>
            <a:r>
              <a:rPr lang="sv-SE" sz="2200" i="0" dirty="0">
                <a:cs typeface="Times New Roman" charset="0"/>
              </a:rPr>
              <a:t>, and </a:t>
            </a:r>
            <a:r>
              <a:rPr lang="sv-SE" sz="2200" i="0" dirty="0" err="1">
                <a:cs typeface="Times New Roman" charset="0"/>
              </a:rPr>
              <a:t>emit</a:t>
            </a:r>
            <a:r>
              <a:rPr lang="sv-SE" sz="2200" i="0" dirty="0">
                <a:cs typeface="Times New Roman" charset="0"/>
              </a:rPr>
              <a:t> </a:t>
            </a:r>
            <a:r>
              <a:rPr lang="sv-SE" sz="2200" i="0" dirty="0" err="1">
                <a:cs typeface="Times New Roman" charset="0"/>
              </a:rPr>
              <a:t>synchrotron</a:t>
            </a:r>
            <a:r>
              <a:rPr lang="sv-SE" sz="2200" i="0" dirty="0">
                <a:cs typeface="Times New Roman" charset="0"/>
              </a:rPr>
              <a:t> </a:t>
            </a:r>
            <a:r>
              <a:rPr lang="sv-SE" sz="2200" i="0" dirty="0" err="1">
                <a:cs typeface="Times New Roman" charset="0"/>
              </a:rPr>
              <a:t>photons</a:t>
            </a:r>
            <a:r>
              <a:rPr lang="sv-SE" sz="2200" i="0" dirty="0">
                <a:cs typeface="Times New Roman" charset="0"/>
              </a:rPr>
              <a:t> via </a:t>
            </a:r>
            <a:r>
              <a:rPr lang="sv-SE" sz="2200" i="0" dirty="0" err="1">
                <a:cs typeface="Times New Roman" charset="0"/>
              </a:rPr>
              <a:t>interactions</a:t>
            </a:r>
            <a:r>
              <a:rPr lang="sv-SE" sz="2200" i="0" dirty="0">
                <a:cs typeface="Times New Roman" charset="0"/>
              </a:rPr>
              <a:t> </a:t>
            </a:r>
            <a:r>
              <a:rPr lang="sv-SE" sz="2200" i="0" dirty="0" err="1">
                <a:cs typeface="Times New Roman" charset="0"/>
              </a:rPr>
              <a:t>with</a:t>
            </a:r>
            <a:r>
              <a:rPr lang="sv-SE" sz="2200" i="0" dirty="0">
                <a:cs typeface="Times New Roman" charset="0"/>
              </a:rPr>
              <a:t> </a:t>
            </a:r>
            <a:r>
              <a:rPr lang="sv-SE" sz="2200" i="0" dirty="0" err="1">
                <a:cs typeface="Times New Roman" charset="0"/>
              </a:rPr>
              <a:t>magnetic</a:t>
            </a:r>
            <a:r>
              <a:rPr lang="sv-SE" sz="2200" i="0" dirty="0">
                <a:cs typeface="Times New Roman" charset="0"/>
              </a:rPr>
              <a:t> </a:t>
            </a:r>
            <a:r>
              <a:rPr lang="sv-SE" sz="2200" i="0" dirty="0" err="1">
                <a:cs typeface="Times New Roman" charset="0"/>
              </a:rPr>
              <a:t>fields</a:t>
            </a:r>
            <a:endParaRPr lang="en-US" i="0" dirty="0">
              <a:solidFill>
                <a:schemeClr val="bg1"/>
              </a:solidFill>
              <a:cs typeface="Times New Roman" charset="0"/>
            </a:endParaRPr>
          </a:p>
        </p:txBody>
      </p:sp>
      <p:sp>
        <p:nvSpPr>
          <p:cNvPr id="116742" name="Text Box 7"/>
          <p:cNvSpPr txBox="1">
            <a:spLocks noChangeArrowheads="1"/>
          </p:cNvSpPr>
          <p:nvPr/>
        </p:nvSpPr>
        <p:spPr bwMode="auto">
          <a:xfrm>
            <a:off x="4953000" y="1143000"/>
            <a:ext cx="439738"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i="0">
                <a:sym typeface="Symbol" charset="0"/>
              </a:rPr>
              <a:t></a:t>
            </a:r>
            <a:endParaRPr lang="en-US" i="0"/>
          </a:p>
        </p:txBody>
      </p:sp>
      <p:sp>
        <p:nvSpPr>
          <p:cNvPr id="116743" name="Text Box 8"/>
          <p:cNvSpPr txBox="1">
            <a:spLocks noChangeArrowheads="1"/>
          </p:cNvSpPr>
          <p:nvPr/>
        </p:nvSpPr>
        <p:spPr bwMode="auto">
          <a:xfrm>
            <a:off x="5732463" y="914400"/>
            <a:ext cx="439737"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2800" i="0">
                <a:sym typeface="Symbol" charset="0"/>
              </a:rPr>
              <a:t></a:t>
            </a:r>
            <a:endParaRPr lang="en-US" i="0"/>
          </a:p>
        </p:txBody>
      </p:sp>
      <p:sp>
        <p:nvSpPr>
          <p:cNvPr id="116744" name="Line 9"/>
          <p:cNvSpPr>
            <a:spLocks noChangeShapeType="1"/>
          </p:cNvSpPr>
          <p:nvPr/>
        </p:nvSpPr>
        <p:spPr bwMode="auto">
          <a:xfrm>
            <a:off x="5257800" y="1600200"/>
            <a:ext cx="5334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45" name="Line 10"/>
          <p:cNvSpPr>
            <a:spLocks noChangeShapeType="1"/>
          </p:cNvSpPr>
          <p:nvPr/>
        </p:nvSpPr>
        <p:spPr bwMode="auto">
          <a:xfrm>
            <a:off x="6324600" y="2286000"/>
            <a:ext cx="457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46" name="Line 11"/>
          <p:cNvSpPr>
            <a:spLocks noChangeShapeType="1"/>
          </p:cNvSpPr>
          <p:nvPr/>
        </p:nvSpPr>
        <p:spPr bwMode="auto">
          <a:xfrm>
            <a:off x="6019800" y="14478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47" name="Line 12"/>
          <p:cNvSpPr>
            <a:spLocks noChangeShapeType="1"/>
          </p:cNvSpPr>
          <p:nvPr/>
        </p:nvSpPr>
        <p:spPr bwMode="auto">
          <a:xfrm>
            <a:off x="6019800" y="2514600"/>
            <a:ext cx="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48" name="AutoShape 13"/>
          <p:cNvSpPr>
            <a:spLocks noChangeArrowheads="1"/>
          </p:cNvSpPr>
          <p:nvPr/>
        </p:nvSpPr>
        <p:spPr bwMode="auto">
          <a:xfrm>
            <a:off x="5715000" y="1905000"/>
            <a:ext cx="609600" cy="609600"/>
          </a:xfrm>
          <a:custGeom>
            <a:avLst/>
            <a:gdLst>
              <a:gd name="T0" fmla="*/ 2147483647 w 21600"/>
              <a:gd name="T1" fmla="*/ 0 h 21600"/>
              <a:gd name="T2" fmla="*/ 2006617244 w 21600"/>
              <a:gd name="T3" fmla="*/ 2006617244 h 21600"/>
              <a:gd name="T4" fmla="*/ 0 w 21600"/>
              <a:gd name="T5" fmla="*/ 2147483647 h 21600"/>
              <a:gd name="T6" fmla="*/ 2006617244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00661724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chemeClr val="tx2"/>
          </a:solidFill>
          <a:ln w="9525">
            <a:solidFill>
              <a:schemeClr val="tx1"/>
            </a:solidFill>
            <a:round/>
            <a:headEnd/>
            <a:tailEnd/>
          </a:ln>
        </p:spPr>
        <p:txBody>
          <a:bodyPr wrap="none" anchor="ctr"/>
          <a:lstStyle/>
          <a:p>
            <a:endParaRPr lang="en-US"/>
          </a:p>
        </p:txBody>
      </p:sp>
      <p:sp>
        <p:nvSpPr>
          <p:cNvPr id="116749" name="Text Box 14"/>
          <p:cNvSpPr txBox="1">
            <a:spLocks noChangeArrowheads="1"/>
          </p:cNvSpPr>
          <p:nvPr/>
        </p:nvSpPr>
        <p:spPr bwMode="auto">
          <a:xfrm>
            <a:off x="5737225" y="2971800"/>
            <a:ext cx="6635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i="0"/>
              <a:t>W</a:t>
            </a:r>
            <a:r>
              <a:rPr lang="en-US" i="0" baseline="30000"/>
              <a:t>+</a:t>
            </a:r>
            <a:endParaRPr lang="en-US" i="0"/>
          </a:p>
        </p:txBody>
      </p:sp>
      <p:sp>
        <p:nvSpPr>
          <p:cNvPr id="116750" name="Text Box 15"/>
          <p:cNvSpPr txBox="1">
            <a:spLocks noChangeArrowheads="1"/>
          </p:cNvSpPr>
          <p:nvPr/>
        </p:nvSpPr>
        <p:spPr bwMode="auto">
          <a:xfrm>
            <a:off x="6804025" y="2438400"/>
            <a:ext cx="6635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r>
              <a:rPr lang="en-US" i="0"/>
              <a:t>W</a:t>
            </a:r>
            <a:r>
              <a:rPr lang="en-US" i="0" baseline="30000"/>
              <a:t>-</a:t>
            </a:r>
            <a:endParaRPr lang="en-US" i="0"/>
          </a:p>
        </p:txBody>
      </p:sp>
      <p:sp>
        <p:nvSpPr>
          <p:cNvPr id="116751" name="Line 16"/>
          <p:cNvSpPr>
            <a:spLocks noChangeShapeType="1"/>
          </p:cNvSpPr>
          <p:nvPr/>
        </p:nvSpPr>
        <p:spPr bwMode="auto">
          <a:xfrm flipH="1">
            <a:off x="5791200" y="3352800"/>
            <a:ext cx="2286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2" name="Line 17"/>
          <p:cNvSpPr>
            <a:spLocks noChangeShapeType="1"/>
          </p:cNvSpPr>
          <p:nvPr/>
        </p:nvSpPr>
        <p:spPr bwMode="auto">
          <a:xfrm>
            <a:off x="6019800" y="3352800"/>
            <a:ext cx="6096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3" name="Text Box 18"/>
          <p:cNvSpPr txBox="1">
            <a:spLocks noChangeArrowheads="1"/>
          </p:cNvSpPr>
          <p:nvPr/>
        </p:nvSpPr>
        <p:spPr bwMode="auto">
          <a:xfrm>
            <a:off x="5546725" y="3962400"/>
            <a:ext cx="473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t>e</a:t>
            </a:r>
            <a:r>
              <a:rPr lang="en-US" i="0" baseline="30000"/>
              <a:t>+</a:t>
            </a:r>
            <a:endParaRPr lang="en-US" i="0"/>
          </a:p>
        </p:txBody>
      </p:sp>
      <p:sp>
        <p:nvSpPr>
          <p:cNvPr id="116754" name="Text Box 19"/>
          <p:cNvSpPr txBox="1">
            <a:spLocks noChangeArrowheads="1"/>
          </p:cNvSpPr>
          <p:nvPr/>
        </p:nvSpPr>
        <p:spPr bwMode="auto">
          <a:xfrm>
            <a:off x="6537325" y="3811588"/>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sym typeface="Symbol" charset="0"/>
              </a:rPr>
              <a:t></a:t>
            </a:r>
            <a:endParaRPr lang="en-US" i="0"/>
          </a:p>
        </p:txBody>
      </p:sp>
      <p:sp>
        <p:nvSpPr>
          <p:cNvPr id="116755" name="Line 20"/>
          <p:cNvSpPr>
            <a:spLocks noChangeShapeType="1"/>
          </p:cNvSpPr>
          <p:nvPr/>
        </p:nvSpPr>
        <p:spPr bwMode="auto">
          <a:xfrm>
            <a:off x="7162800" y="2819400"/>
            <a:ext cx="38100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6" name="Line 21"/>
          <p:cNvSpPr>
            <a:spLocks noChangeShapeType="1"/>
          </p:cNvSpPr>
          <p:nvPr/>
        </p:nvSpPr>
        <p:spPr bwMode="auto">
          <a:xfrm>
            <a:off x="7162800" y="2819400"/>
            <a:ext cx="7620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57" name="Text Box 22"/>
          <p:cNvSpPr txBox="1">
            <a:spLocks noChangeArrowheads="1"/>
          </p:cNvSpPr>
          <p:nvPr/>
        </p:nvSpPr>
        <p:spPr bwMode="auto">
          <a:xfrm>
            <a:off x="7375525" y="3629025"/>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t>q</a:t>
            </a:r>
          </a:p>
        </p:txBody>
      </p:sp>
      <p:sp>
        <p:nvSpPr>
          <p:cNvPr id="116758" name="Text Box 23"/>
          <p:cNvSpPr txBox="1">
            <a:spLocks noChangeArrowheads="1"/>
          </p:cNvSpPr>
          <p:nvPr/>
        </p:nvSpPr>
        <p:spPr bwMode="auto">
          <a:xfrm>
            <a:off x="7908925" y="2790825"/>
            <a:ext cx="35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t>q</a:t>
            </a:r>
          </a:p>
        </p:txBody>
      </p:sp>
      <p:sp>
        <p:nvSpPr>
          <p:cNvPr id="116759" name="Line 24"/>
          <p:cNvSpPr>
            <a:spLocks noChangeShapeType="1"/>
          </p:cNvSpPr>
          <p:nvPr/>
        </p:nvSpPr>
        <p:spPr bwMode="auto">
          <a:xfrm flipH="1">
            <a:off x="7467600" y="4038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0" name="AutoShape 25"/>
          <p:cNvSpPr>
            <a:spLocks noChangeArrowheads="1"/>
          </p:cNvSpPr>
          <p:nvPr/>
        </p:nvSpPr>
        <p:spPr bwMode="auto">
          <a:xfrm>
            <a:off x="7086600" y="4343400"/>
            <a:ext cx="609600" cy="609600"/>
          </a:xfrm>
          <a:custGeom>
            <a:avLst/>
            <a:gdLst>
              <a:gd name="T0" fmla="*/ 2147483647 w 21600"/>
              <a:gd name="T1" fmla="*/ 0 h 21600"/>
              <a:gd name="T2" fmla="*/ 2006617244 w 21600"/>
              <a:gd name="T3" fmla="*/ 2006617244 h 21600"/>
              <a:gd name="T4" fmla="*/ 0 w 21600"/>
              <a:gd name="T5" fmla="*/ 2147483647 h 21600"/>
              <a:gd name="T6" fmla="*/ 2006617244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00661724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chemeClr val="tx2"/>
          </a:solidFill>
          <a:ln w="9525">
            <a:solidFill>
              <a:schemeClr val="tx1"/>
            </a:solidFill>
            <a:round/>
            <a:headEnd/>
            <a:tailEnd/>
          </a:ln>
        </p:spPr>
        <p:txBody>
          <a:bodyPr wrap="none" anchor="ctr"/>
          <a:lstStyle/>
          <a:p>
            <a:endParaRPr lang="en-US"/>
          </a:p>
        </p:txBody>
      </p:sp>
      <p:sp>
        <p:nvSpPr>
          <p:cNvPr id="116761" name="Line 26"/>
          <p:cNvSpPr>
            <a:spLocks noChangeShapeType="1"/>
          </p:cNvSpPr>
          <p:nvPr/>
        </p:nvSpPr>
        <p:spPr bwMode="auto">
          <a:xfrm flipH="1">
            <a:off x="7239000" y="49530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2" name="Text Box 27"/>
          <p:cNvSpPr txBox="1">
            <a:spLocks noChangeArrowheads="1"/>
          </p:cNvSpPr>
          <p:nvPr/>
        </p:nvSpPr>
        <p:spPr bwMode="auto">
          <a:xfrm>
            <a:off x="7037388" y="5181600"/>
            <a:ext cx="3540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t>p</a:t>
            </a:r>
          </a:p>
        </p:txBody>
      </p:sp>
      <p:sp>
        <p:nvSpPr>
          <p:cNvPr id="116763" name="Line 28"/>
          <p:cNvSpPr>
            <a:spLocks noChangeShapeType="1"/>
          </p:cNvSpPr>
          <p:nvPr/>
        </p:nvSpPr>
        <p:spPr bwMode="auto">
          <a:xfrm>
            <a:off x="8229600" y="3276600"/>
            <a:ext cx="2286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4" name="AutoShape 29"/>
          <p:cNvSpPr>
            <a:spLocks noChangeArrowheads="1"/>
          </p:cNvSpPr>
          <p:nvPr/>
        </p:nvSpPr>
        <p:spPr bwMode="auto">
          <a:xfrm>
            <a:off x="8229600" y="3581400"/>
            <a:ext cx="609600" cy="609600"/>
          </a:xfrm>
          <a:custGeom>
            <a:avLst/>
            <a:gdLst>
              <a:gd name="T0" fmla="*/ 2147483647 w 21600"/>
              <a:gd name="T1" fmla="*/ 0 h 21600"/>
              <a:gd name="T2" fmla="*/ 2006617244 w 21600"/>
              <a:gd name="T3" fmla="*/ 2006617244 h 21600"/>
              <a:gd name="T4" fmla="*/ 0 w 21600"/>
              <a:gd name="T5" fmla="*/ 2147483647 h 21600"/>
              <a:gd name="T6" fmla="*/ 2006617244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006617244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path>
            </a:pathLst>
          </a:custGeom>
          <a:solidFill>
            <a:schemeClr val="tx2"/>
          </a:solidFill>
          <a:ln w="9525">
            <a:solidFill>
              <a:schemeClr val="tx1"/>
            </a:solidFill>
            <a:round/>
            <a:headEnd/>
            <a:tailEnd/>
          </a:ln>
        </p:spPr>
        <p:txBody>
          <a:bodyPr wrap="none" anchor="ctr"/>
          <a:lstStyle/>
          <a:p>
            <a:endParaRPr lang="en-US"/>
          </a:p>
        </p:txBody>
      </p:sp>
      <p:sp>
        <p:nvSpPr>
          <p:cNvPr id="116765" name="Line 30"/>
          <p:cNvSpPr>
            <a:spLocks noChangeShapeType="1"/>
          </p:cNvSpPr>
          <p:nvPr/>
        </p:nvSpPr>
        <p:spPr bwMode="auto">
          <a:xfrm flipH="1">
            <a:off x="8458200" y="41910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6" name="Text Box 31"/>
          <p:cNvSpPr txBox="1">
            <a:spLocks noChangeArrowheads="1"/>
          </p:cNvSpPr>
          <p:nvPr/>
        </p:nvSpPr>
        <p:spPr bwMode="auto">
          <a:xfrm>
            <a:off x="8256588" y="4449763"/>
            <a:ext cx="4651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sym typeface="Symbol" charset="0"/>
              </a:rPr>
              <a:t></a:t>
            </a:r>
            <a:r>
              <a:rPr lang="en-US" i="0" baseline="30000">
                <a:sym typeface="Symbol" charset="0"/>
              </a:rPr>
              <a:t>0</a:t>
            </a:r>
            <a:endParaRPr lang="en-US" i="0"/>
          </a:p>
        </p:txBody>
      </p:sp>
      <p:sp>
        <p:nvSpPr>
          <p:cNvPr id="116767" name="Line 32"/>
          <p:cNvSpPr>
            <a:spLocks noChangeShapeType="1"/>
          </p:cNvSpPr>
          <p:nvPr/>
        </p:nvSpPr>
        <p:spPr bwMode="auto">
          <a:xfrm flipH="1">
            <a:off x="8229600" y="48006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8" name="Line 33"/>
          <p:cNvSpPr>
            <a:spLocks noChangeShapeType="1"/>
          </p:cNvSpPr>
          <p:nvPr/>
        </p:nvSpPr>
        <p:spPr bwMode="auto">
          <a:xfrm>
            <a:off x="8382000" y="4800600"/>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69" name="Text Box 34"/>
          <p:cNvSpPr txBox="1">
            <a:spLocks noChangeArrowheads="1"/>
          </p:cNvSpPr>
          <p:nvPr/>
        </p:nvSpPr>
        <p:spPr bwMode="auto">
          <a:xfrm>
            <a:off x="8061325" y="5181600"/>
            <a:ext cx="3095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sym typeface="Symbol" charset="0"/>
              </a:rPr>
              <a:t></a:t>
            </a:r>
            <a:endParaRPr lang="en-US" i="0"/>
          </a:p>
        </p:txBody>
      </p:sp>
      <p:sp>
        <p:nvSpPr>
          <p:cNvPr id="116770" name="Text Box 35"/>
          <p:cNvSpPr txBox="1">
            <a:spLocks noChangeArrowheads="1"/>
          </p:cNvSpPr>
          <p:nvPr/>
        </p:nvSpPr>
        <p:spPr bwMode="auto">
          <a:xfrm>
            <a:off x="8605838" y="5257800"/>
            <a:ext cx="3095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sym typeface="Symbol" charset="0"/>
              </a:rPr>
              <a:t></a:t>
            </a:r>
            <a:endParaRPr lang="en-US" i="0"/>
          </a:p>
        </p:txBody>
      </p:sp>
      <p:sp>
        <p:nvSpPr>
          <p:cNvPr id="116771" name="Line 36"/>
          <p:cNvSpPr>
            <a:spLocks noChangeShapeType="1"/>
          </p:cNvSpPr>
          <p:nvPr/>
        </p:nvSpPr>
        <p:spPr bwMode="auto">
          <a:xfrm>
            <a:off x="5791200" y="4419600"/>
            <a:ext cx="167640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6772" name="Text Box 37"/>
          <p:cNvSpPr txBox="1">
            <a:spLocks noChangeArrowheads="1"/>
          </p:cNvSpPr>
          <p:nvPr/>
        </p:nvSpPr>
        <p:spPr bwMode="auto">
          <a:xfrm>
            <a:off x="7451725" y="6172200"/>
            <a:ext cx="473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t>e</a:t>
            </a:r>
            <a:r>
              <a:rPr lang="en-US" i="0" baseline="30000"/>
              <a:t>+</a:t>
            </a:r>
            <a:endParaRPr lang="en-US" i="0"/>
          </a:p>
        </p:txBody>
      </p:sp>
      <p:sp>
        <p:nvSpPr>
          <p:cNvPr id="116773" name="Freeform 38"/>
          <p:cNvSpPr>
            <a:spLocks/>
          </p:cNvSpPr>
          <p:nvPr/>
        </p:nvSpPr>
        <p:spPr bwMode="auto">
          <a:xfrm>
            <a:off x="5562600" y="5410200"/>
            <a:ext cx="1066800" cy="812800"/>
          </a:xfrm>
          <a:custGeom>
            <a:avLst/>
            <a:gdLst>
              <a:gd name="T0" fmla="*/ 2147483647 w 816"/>
              <a:gd name="T1" fmla="*/ 2147483647 h 576"/>
              <a:gd name="T2" fmla="*/ 2147483647 w 816"/>
              <a:gd name="T3" fmla="*/ 2147483647 h 576"/>
              <a:gd name="T4" fmla="*/ 2147483647 w 816"/>
              <a:gd name="T5" fmla="*/ 2147483647 h 576"/>
              <a:gd name="T6" fmla="*/ 2147483647 w 816"/>
              <a:gd name="T7" fmla="*/ 2147483647 h 576"/>
              <a:gd name="T8" fmla="*/ 2147483647 w 816"/>
              <a:gd name="T9" fmla="*/ 2147483647 h 576"/>
              <a:gd name="T10" fmla="*/ 2147483647 w 816"/>
              <a:gd name="T11" fmla="*/ 2147483647 h 576"/>
              <a:gd name="T12" fmla="*/ 2147483647 w 816"/>
              <a:gd name="T13" fmla="*/ 2147483647 h 576"/>
              <a:gd name="T14" fmla="*/ 2147483647 w 816"/>
              <a:gd name="T15" fmla="*/ 2147483647 h 576"/>
              <a:gd name="T16" fmla="*/ 2147483647 w 816"/>
              <a:gd name="T17" fmla="*/ 2147483647 h 576"/>
              <a:gd name="T18" fmla="*/ 0 w 816"/>
              <a:gd name="T19" fmla="*/ 2147483647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6" h="576">
                <a:moveTo>
                  <a:pt x="816" y="16"/>
                </a:moveTo>
                <a:cubicBezTo>
                  <a:pt x="800" y="8"/>
                  <a:pt x="784" y="0"/>
                  <a:pt x="768" y="16"/>
                </a:cubicBezTo>
                <a:cubicBezTo>
                  <a:pt x="752" y="32"/>
                  <a:pt x="744" y="96"/>
                  <a:pt x="720" y="112"/>
                </a:cubicBezTo>
                <a:cubicBezTo>
                  <a:pt x="696" y="128"/>
                  <a:pt x="648" y="96"/>
                  <a:pt x="624" y="112"/>
                </a:cubicBezTo>
                <a:cubicBezTo>
                  <a:pt x="600" y="128"/>
                  <a:pt x="608" y="192"/>
                  <a:pt x="576" y="208"/>
                </a:cubicBezTo>
                <a:cubicBezTo>
                  <a:pt x="544" y="224"/>
                  <a:pt x="456" y="184"/>
                  <a:pt x="432" y="208"/>
                </a:cubicBezTo>
                <a:cubicBezTo>
                  <a:pt x="408" y="232"/>
                  <a:pt x="472" y="328"/>
                  <a:pt x="432" y="352"/>
                </a:cubicBezTo>
                <a:cubicBezTo>
                  <a:pt x="392" y="376"/>
                  <a:pt x="232" y="320"/>
                  <a:pt x="192" y="352"/>
                </a:cubicBezTo>
                <a:cubicBezTo>
                  <a:pt x="152" y="384"/>
                  <a:pt x="224" y="512"/>
                  <a:pt x="192" y="544"/>
                </a:cubicBezTo>
                <a:cubicBezTo>
                  <a:pt x="160" y="576"/>
                  <a:pt x="80" y="560"/>
                  <a:pt x="0" y="544"/>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16774" name="Text Box 39"/>
          <p:cNvSpPr txBox="1">
            <a:spLocks noChangeArrowheads="1"/>
          </p:cNvSpPr>
          <p:nvPr/>
        </p:nvSpPr>
        <p:spPr bwMode="auto">
          <a:xfrm>
            <a:off x="5329238" y="5943600"/>
            <a:ext cx="30956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i="0">
                <a:sym typeface="Symbol" charset="0"/>
              </a:rPr>
              <a:t></a:t>
            </a:r>
            <a:endParaRPr lang="en-US" i="0"/>
          </a:p>
        </p:txBody>
      </p:sp>
    </p:spTree>
    <p:extLst>
      <p:ext uri="{BB962C8B-B14F-4D97-AF65-F5344CB8AC3E}">
        <p14:creationId xmlns:p14="http://schemas.microsoft.com/office/powerpoint/2010/main" val="3771789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63" y="166343"/>
            <a:ext cx="8305800" cy="1143000"/>
          </a:xfrm>
        </p:spPr>
        <p:txBody>
          <a:bodyPr>
            <a:normAutofit/>
          </a:bodyPr>
          <a:lstStyle/>
          <a:p>
            <a:pPr algn="ctr"/>
            <a:r>
              <a:rPr lang="en-US" dirty="0" err="1" smtClean="0">
                <a:solidFill>
                  <a:schemeClr val="tx2"/>
                </a:solidFill>
              </a:rPr>
              <a:t>Supersymmetric</a:t>
            </a:r>
            <a:r>
              <a:rPr lang="en-US" dirty="0" smtClean="0">
                <a:solidFill>
                  <a:schemeClr val="tx2"/>
                </a:solidFill>
              </a:rPr>
              <a:t> Dark Matter</a:t>
            </a:r>
            <a:endParaRPr lang="en-US" dirty="0">
              <a:solidFill>
                <a:schemeClr val="tx2"/>
              </a:solidFill>
            </a:endParaRPr>
          </a:p>
        </p:txBody>
      </p:sp>
      <p:sp>
        <p:nvSpPr>
          <p:cNvPr id="3" name="Content Placeholder 2"/>
          <p:cNvSpPr>
            <a:spLocks noGrp="1"/>
          </p:cNvSpPr>
          <p:nvPr>
            <p:ph idx="1"/>
          </p:nvPr>
        </p:nvSpPr>
        <p:spPr>
          <a:xfrm>
            <a:off x="82557" y="1279468"/>
            <a:ext cx="8797674" cy="5272197"/>
          </a:xfrm>
        </p:spPr>
        <p:txBody>
          <a:bodyPr>
            <a:normAutofit/>
          </a:bodyPr>
          <a:lstStyle/>
          <a:p>
            <a:r>
              <a:rPr lang="en-US" sz="2000" dirty="0" err="1" smtClean="0">
                <a:solidFill>
                  <a:schemeClr val="tx2"/>
                </a:solidFill>
              </a:rPr>
              <a:t>Supersymmetry</a:t>
            </a:r>
            <a:r>
              <a:rPr lang="en-US" sz="2000" dirty="0" smtClean="0">
                <a:solidFill>
                  <a:schemeClr val="tx2"/>
                </a:solidFill>
              </a:rPr>
              <a:t>, when manifest at or around the electroweak-scale, helps to resolve a number of issues</a:t>
            </a:r>
          </a:p>
          <a:p>
            <a:pPr marL="36576" indent="0">
              <a:buNone/>
            </a:pPr>
            <a:r>
              <a:rPr lang="en-US" sz="2000" dirty="0" smtClean="0">
                <a:solidFill>
                  <a:schemeClr val="tx2"/>
                </a:solidFill>
              </a:rPr>
              <a:t>	1) The Hierarchy Problem – exactly cancels quadratic divergences</a:t>
            </a:r>
          </a:p>
          <a:p>
            <a:pPr marL="36576" indent="0">
              <a:buNone/>
            </a:pPr>
            <a:r>
              <a:rPr lang="en-US" sz="2000" dirty="0">
                <a:solidFill>
                  <a:schemeClr val="tx2"/>
                </a:solidFill>
              </a:rPr>
              <a:t>	</a:t>
            </a:r>
            <a:r>
              <a:rPr lang="en-US" sz="2000" dirty="0" smtClean="0">
                <a:solidFill>
                  <a:schemeClr val="tx2"/>
                </a:solidFill>
              </a:rPr>
              <a:t>2) Unification of Standard Model forces at a common scale</a:t>
            </a:r>
          </a:p>
          <a:p>
            <a:pPr marL="36576" indent="0">
              <a:buNone/>
            </a:pPr>
            <a:r>
              <a:rPr lang="en-US" sz="2000" dirty="0">
                <a:solidFill>
                  <a:schemeClr val="tx2"/>
                </a:solidFill>
              </a:rPr>
              <a:t>	</a:t>
            </a:r>
            <a:r>
              <a:rPr lang="en-US" sz="2000" dirty="0" smtClean="0">
                <a:solidFill>
                  <a:schemeClr val="tx2"/>
                </a:solidFill>
              </a:rPr>
              <a:t>3) Provides a WIMP candidate</a:t>
            </a:r>
          </a:p>
          <a:p>
            <a:r>
              <a:rPr lang="en-US" sz="2000" dirty="0" smtClean="0">
                <a:solidFill>
                  <a:schemeClr val="tx2"/>
                </a:solidFill>
              </a:rPr>
              <a:t>And while string theorists might argue that </a:t>
            </a:r>
            <a:r>
              <a:rPr lang="en-US" sz="2000" dirty="0" err="1" smtClean="0">
                <a:solidFill>
                  <a:schemeClr val="tx2"/>
                </a:solidFill>
              </a:rPr>
              <a:t>supersymmetry</a:t>
            </a:r>
            <a:r>
              <a:rPr lang="en-US" sz="2000" dirty="0" smtClean="0">
                <a:solidFill>
                  <a:schemeClr val="tx2"/>
                </a:solidFill>
              </a:rPr>
              <a:t> could appear at almost any scale (</a:t>
            </a:r>
            <a:r>
              <a:rPr lang="en-US" sz="2000" dirty="0" err="1" smtClean="0">
                <a:solidFill>
                  <a:schemeClr val="tx2"/>
                </a:solidFill>
              </a:rPr>
              <a:t>M</a:t>
            </a:r>
            <a:r>
              <a:rPr lang="en-US" sz="2000" baseline="-25000" dirty="0" err="1">
                <a:solidFill>
                  <a:schemeClr val="tx2"/>
                </a:solidFill>
              </a:rPr>
              <a:t>P</a:t>
            </a:r>
            <a:r>
              <a:rPr lang="en-US" sz="2000" baseline="-25000" dirty="0" err="1" smtClean="0">
                <a:solidFill>
                  <a:schemeClr val="tx2"/>
                </a:solidFill>
              </a:rPr>
              <a:t>lanck</a:t>
            </a:r>
            <a:r>
              <a:rPr lang="en-US" sz="2000" dirty="0" smtClean="0">
                <a:solidFill>
                  <a:schemeClr val="tx2"/>
                </a:solidFill>
              </a:rPr>
              <a:t> is as good as </a:t>
            </a:r>
            <a:r>
              <a:rPr lang="en-US" sz="2000" dirty="0" err="1" smtClean="0">
                <a:solidFill>
                  <a:schemeClr val="tx2"/>
                </a:solidFill>
              </a:rPr>
              <a:t>M</a:t>
            </a:r>
            <a:r>
              <a:rPr lang="en-US" sz="2000" baseline="-25000" dirty="0" err="1" smtClean="0">
                <a:solidFill>
                  <a:schemeClr val="tx2"/>
                </a:solidFill>
              </a:rPr>
              <a:t>weak</a:t>
            </a:r>
            <a:r>
              <a:rPr lang="en-US" sz="2000" dirty="0" smtClean="0">
                <a:solidFill>
                  <a:schemeClr val="tx2"/>
                </a:solidFill>
              </a:rPr>
              <a:t>), these three problems are only addressed if the </a:t>
            </a:r>
            <a:r>
              <a:rPr lang="en-US" sz="2000" dirty="0" err="1" smtClean="0">
                <a:solidFill>
                  <a:schemeClr val="tx2"/>
                </a:solidFill>
              </a:rPr>
              <a:t>superpartners</a:t>
            </a:r>
            <a:r>
              <a:rPr lang="en-US" sz="2000" dirty="0" smtClean="0">
                <a:solidFill>
                  <a:schemeClr val="tx2"/>
                </a:solidFill>
              </a:rPr>
              <a:t> are not much heavier than a couple of </a:t>
            </a:r>
            <a:r>
              <a:rPr lang="en-US" sz="2000" dirty="0" err="1" smtClean="0">
                <a:solidFill>
                  <a:schemeClr val="tx2"/>
                </a:solidFill>
              </a:rPr>
              <a:t>TeV</a:t>
            </a:r>
            <a:endParaRPr lang="en-US" sz="2000" dirty="0" smtClean="0">
              <a:solidFill>
                <a:schemeClr val="tx2"/>
              </a:solidFill>
            </a:endParaRPr>
          </a:p>
          <a:p>
            <a:r>
              <a:rPr lang="en-US" sz="2000" dirty="0">
                <a:solidFill>
                  <a:schemeClr val="tx2"/>
                </a:solidFill>
              </a:rPr>
              <a:t>Dark matter candidates appearing in </a:t>
            </a:r>
            <a:r>
              <a:rPr lang="en-US" sz="2000" dirty="0" err="1">
                <a:solidFill>
                  <a:schemeClr val="tx2"/>
                </a:solidFill>
              </a:rPr>
              <a:t>supersymmetric</a:t>
            </a:r>
            <a:r>
              <a:rPr lang="en-US" sz="2000" dirty="0">
                <a:solidFill>
                  <a:schemeClr val="tx2"/>
                </a:solidFill>
              </a:rPr>
              <a:t> theories include WIMPs (</a:t>
            </a:r>
            <a:r>
              <a:rPr lang="en-US" sz="2000" dirty="0" err="1">
                <a:solidFill>
                  <a:schemeClr val="tx2"/>
                </a:solidFill>
              </a:rPr>
              <a:t>neutralinos</a:t>
            </a:r>
            <a:r>
              <a:rPr lang="en-US" sz="2000" dirty="0">
                <a:solidFill>
                  <a:schemeClr val="tx2"/>
                </a:solidFill>
              </a:rPr>
              <a:t>, </a:t>
            </a:r>
            <a:r>
              <a:rPr lang="en-US" sz="2000" dirty="0" err="1">
                <a:solidFill>
                  <a:schemeClr val="tx2"/>
                </a:solidFill>
              </a:rPr>
              <a:t>sneutrinos</a:t>
            </a:r>
            <a:r>
              <a:rPr lang="en-US" sz="2000" dirty="0">
                <a:solidFill>
                  <a:schemeClr val="tx2"/>
                </a:solidFill>
              </a:rPr>
              <a:t>), and even more feebly interacting particles (</a:t>
            </a:r>
            <a:r>
              <a:rPr lang="en-US" sz="2000" dirty="0" err="1">
                <a:solidFill>
                  <a:schemeClr val="tx2"/>
                </a:solidFill>
              </a:rPr>
              <a:t>gravitinos</a:t>
            </a:r>
            <a:r>
              <a:rPr lang="en-US" sz="2000" dirty="0">
                <a:solidFill>
                  <a:schemeClr val="tx2"/>
                </a:solidFill>
              </a:rPr>
              <a:t>, </a:t>
            </a:r>
            <a:r>
              <a:rPr lang="en-US" sz="2000" dirty="0" err="1">
                <a:solidFill>
                  <a:schemeClr val="tx2"/>
                </a:solidFill>
              </a:rPr>
              <a:t>axinos</a:t>
            </a:r>
            <a:r>
              <a:rPr lang="en-US" sz="2000" dirty="0">
                <a:solidFill>
                  <a:schemeClr val="tx2"/>
                </a:solidFill>
              </a:rPr>
              <a:t>) – and while not actually WIMPs, </a:t>
            </a:r>
            <a:r>
              <a:rPr lang="en-US" sz="2000" dirty="0" err="1">
                <a:solidFill>
                  <a:schemeClr val="tx2"/>
                </a:solidFill>
              </a:rPr>
              <a:t>gravitinos</a:t>
            </a:r>
            <a:r>
              <a:rPr lang="en-US" sz="2000" dirty="0">
                <a:solidFill>
                  <a:schemeClr val="tx2"/>
                </a:solidFill>
              </a:rPr>
              <a:t> and </a:t>
            </a:r>
            <a:r>
              <a:rPr lang="en-US" sz="2000" dirty="0" err="1">
                <a:solidFill>
                  <a:schemeClr val="tx2"/>
                </a:solidFill>
              </a:rPr>
              <a:t>axinos</a:t>
            </a:r>
            <a:r>
              <a:rPr lang="en-US" sz="2000" dirty="0">
                <a:solidFill>
                  <a:schemeClr val="tx2"/>
                </a:solidFill>
              </a:rPr>
              <a:t> can </a:t>
            </a:r>
            <a:r>
              <a:rPr lang="en-US" sz="2000" dirty="0" smtClean="0">
                <a:solidFill>
                  <a:schemeClr val="tx2"/>
                </a:solidFill>
              </a:rPr>
              <a:t>indirectly </a:t>
            </a:r>
            <a:r>
              <a:rPr lang="en-US" sz="2000" dirty="0">
                <a:solidFill>
                  <a:schemeClr val="tx2"/>
                </a:solidFill>
              </a:rPr>
              <a:t>take advantage of the WIMP Miracle through decays of other </a:t>
            </a:r>
            <a:r>
              <a:rPr lang="en-US" sz="2000" dirty="0" err="1">
                <a:solidFill>
                  <a:schemeClr val="tx2"/>
                </a:solidFill>
              </a:rPr>
              <a:t>sparticles</a:t>
            </a:r>
            <a:endParaRPr lang="en-US" sz="2000" dirty="0">
              <a:solidFill>
                <a:schemeClr val="tx2"/>
              </a:solidFill>
            </a:endParaRPr>
          </a:p>
          <a:p>
            <a:endParaRPr lang="en-US" sz="2000" baseline="-25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Tree>
    <p:extLst>
      <p:ext uri="{BB962C8B-B14F-4D97-AF65-F5344CB8AC3E}">
        <p14:creationId xmlns:p14="http://schemas.microsoft.com/office/powerpoint/2010/main" val="4844645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7348" name="Rectangle 4"/>
          <p:cNvSpPr>
            <a:spLocks noGrp="1" noChangeArrowheads="1"/>
          </p:cNvSpPr>
          <p:nvPr>
            <p:ph type="subTitle" idx="1"/>
          </p:nvPr>
        </p:nvSpPr>
        <p:spPr>
          <a:xfrm>
            <a:off x="381000" y="533400"/>
            <a:ext cx="5715000" cy="5257800"/>
          </a:xfrm>
        </p:spPr>
        <p:txBody>
          <a:bodyPr/>
          <a:lstStyle/>
          <a:p>
            <a:pPr eaLnBrk="1" hangingPunct="1">
              <a:defRPr/>
            </a:pPr>
            <a:endParaRPr lang="en-US" smtClean="0">
              <a:latin typeface="Century Gothic" charset="0"/>
              <a:cs typeface="+mn-cs"/>
            </a:endParaRPr>
          </a:p>
          <a:p>
            <a:pPr algn="l" eaLnBrk="1" hangingPunct="1">
              <a:buClr>
                <a:schemeClr val="tx1"/>
              </a:buCl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a:p>
            <a:pPr algn="l" eaLnBrk="1" hangingPunct="1">
              <a:buClr>
                <a:schemeClr val="tx1"/>
              </a:buClr>
              <a:buFont typeface="Wingdings" charset="0"/>
              <a:buChar char="§"/>
              <a:defRPr/>
            </a:pPr>
            <a:endParaRPr lang="en-US" sz="2600" smtClean="0">
              <a:latin typeface="Century Gothic" charset="0"/>
              <a:cs typeface="+mn-cs"/>
            </a:endParaRPr>
          </a:p>
        </p:txBody>
      </p:sp>
      <p:sp>
        <p:nvSpPr>
          <p:cNvPr id="118787" name="Text Box 6"/>
          <p:cNvSpPr txBox="1">
            <a:spLocks noChangeArrowheads="1"/>
          </p:cNvSpPr>
          <p:nvPr/>
        </p:nvSpPr>
        <p:spPr bwMode="auto">
          <a:xfrm>
            <a:off x="76200" y="1066800"/>
            <a:ext cx="5562600" cy="5339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225425" indent="-225425">
              <a:tabLst>
                <a:tab pos="176213" algn="l"/>
              </a:tabLst>
              <a:defRPr sz="2400" i="1">
                <a:solidFill>
                  <a:schemeClr val="tx1"/>
                </a:solidFill>
                <a:latin typeface="Arial" charset="0"/>
                <a:ea typeface="ＭＳ Ｐゴシック" charset="0"/>
                <a:cs typeface="ＭＳ Ｐゴシック" charset="0"/>
              </a:defRPr>
            </a:lvl1pPr>
            <a:lvl2pPr marL="742950" indent="-285750">
              <a:tabLst>
                <a:tab pos="176213" algn="l"/>
              </a:tabLst>
              <a:defRPr sz="2400" i="1">
                <a:solidFill>
                  <a:schemeClr val="tx1"/>
                </a:solidFill>
                <a:latin typeface="Arial" charset="0"/>
                <a:ea typeface="ＭＳ Ｐゴシック" charset="0"/>
              </a:defRPr>
            </a:lvl2pPr>
            <a:lvl3pPr marL="1143000" indent="-228600">
              <a:tabLst>
                <a:tab pos="176213" algn="l"/>
              </a:tabLst>
              <a:defRPr sz="2400" i="1">
                <a:solidFill>
                  <a:schemeClr val="tx1"/>
                </a:solidFill>
                <a:latin typeface="Arial" charset="0"/>
                <a:ea typeface="ＭＳ Ｐゴシック" charset="0"/>
              </a:defRPr>
            </a:lvl3pPr>
            <a:lvl4pPr marL="1600200" indent="-228600">
              <a:tabLst>
                <a:tab pos="176213" algn="l"/>
              </a:tabLst>
              <a:defRPr sz="2400" i="1">
                <a:solidFill>
                  <a:schemeClr val="tx1"/>
                </a:solidFill>
                <a:latin typeface="Arial" charset="0"/>
                <a:ea typeface="ＭＳ Ｐゴシック" charset="0"/>
              </a:defRPr>
            </a:lvl4pPr>
            <a:lvl5pPr marL="2057400" indent="-228600">
              <a:tabLst>
                <a:tab pos="176213" algn="l"/>
              </a:tabLst>
              <a:defRPr sz="2400" i="1">
                <a:solidFill>
                  <a:schemeClr val="tx1"/>
                </a:solidFill>
                <a:latin typeface="Arial" charset="0"/>
                <a:ea typeface="ＭＳ Ｐゴシック" charset="0"/>
              </a:defRPr>
            </a:lvl5pPr>
            <a:lvl6pPr marL="2514600" indent="-228600" eaLnBrk="0" fontAlgn="base" hangingPunct="0">
              <a:spcBef>
                <a:spcPct val="0"/>
              </a:spcBef>
              <a:spcAft>
                <a:spcPct val="0"/>
              </a:spcAft>
              <a:tabLst>
                <a:tab pos="176213" algn="l"/>
              </a:tabLs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tabLst>
                <a:tab pos="176213" algn="l"/>
              </a:tabLs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tabLst>
                <a:tab pos="176213" algn="l"/>
              </a:tabLs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tabLst>
                <a:tab pos="176213" algn="l"/>
              </a:tabLst>
              <a:defRPr sz="2400" i="1">
                <a:solidFill>
                  <a:schemeClr val="tx1"/>
                </a:solidFill>
                <a:latin typeface="Arial" charset="0"/>
                <a:ea typeface="ＭＳ Ｐゴシック" charset="0"/>
              </a:defRPr>
            </a:lvl9pPr>
          </a:lstStyle>
          <a:p>
            <a:pPr eaLnBrk="1" hangingPunct="1">
              <a:spcBef>
                <a:spcPct val="50000"/>
              </a:spcBef>
              <a:buClr>
                <a:schemeClr val="tx2"/>
              </a:buClr>
              <a:buFont typeface="Wingdings" charset="0"/>
              <a:buChar char="§"/>
            </a:pPr>
            <a:r>
              <a:rPr lang="sv-SE" b="1" i="0" dirty="0">
                <a:cs typeface="Times New Roman" charset="0"/>
              </a:rPr>
              <a:t>Gamma Rays</a:t>
            </a:r>
            <a:r>
              <a:rPr lang="sv-SE" i="0" dirty="0">
                <a:cs typeface="Times New Roman" charset="0"/>
              </a:rPr>
              <a:t> 			   </a:t>
            </a:r>
            <a:r>
              <a:rPr lang="sv-SE" i="0" dirty="0" smtClean="0">
                <a:cs typeface="Times New Roman" charset="0"/>
              </a:rPr>
              <a:t>                </a:t>
            </a:r>
            <a:r>
              <a:rPr lang="sv-SE" sz="2000" i="0" dirty="0" smtClean="0">
                <a:cs typeface="Times New Roman" charset="0"/>
              </a:rPr>
              <a:t>From </a:t>
            </a:r>
            <a:r>
              <a:rPr lang="sv-SE" sz="2000" i="0" dirty="0">
                <a:cs typeface="Times New Roman" charset="0"/>
              </a:rPr>
              <a:t>annihilations in the </a:t>
            </a:r>
            <a:r>
              <a:rPr lang="sv-SE" sz="2000" i="0" dirty="0" err="1">
                <a:cs typeface="Times New Roman" charset="0"/>
              </a:rPr>
              <a:t>Galactic</a:t>
            </a:r>
            <a:r>
              <a:rPr lang="sv-SE" sz="2000" i="0" dirty="0">
                <a:cs typeface="Times New Roman" charset="0"/>
              </a:rPr>
              <a:t> Halo,     </a:t>
            </a:r>
            <a:r>
              <a:rPr lang="sv-SE" sz="2000" i="0" dirty="0" err="1">
                <a:cs typeface="Times New Roman" charset="0"/>
              </a:rPr>
              <a:t>near</a:t>
            </a:r>
            <a:r>
              <a:rPr lang="sv-SE" sz="2000" i="0" dirty="0">
                <a:cs typeface="Times New Roman" charset="0"/>
              </a:rPr>
              <a:t> the </a:t>
            </a:r>
            <a:r>
              <a:rPr lang="sv-SE" sz="2000" i="0" dirty="0" err="1">
                <a:cs typeface="Times New Roman" charset="0"/>
              </a:rPr>
              <a:t>Galactic</a:t>
            </a:r>
            <a:r>
              <a:rPr lang="sv-SE" sz="2000" i="0" dirty="0">
                <a:cs typeface="Times New Roman" charset="0"/>
              </a:rPr>
              <a:t> Center, in </a:t>
            </a:r>
            <a:r>
              <a:rPr lang="sv-SE" sz="2000" i="0" dirty="0" err="1">
                <a:cs typeface="Times New Roman" charset="0"/>
              </a:rPr>
              <a:t>dwarf</a:t>
            </a:r>
            <a:r>
              <a:rPr lang="sv-SE" sz="2000" i="0" dirty="0">
                <a:cs typeface="Times New Roman" charset="0"/>
              </a:rPr>
              <a:t> </a:t>
            </a:r>
            <a:r>
              <a:rPr lang="sv-SE" sz="2000" i="0" dirty="0" err="1">
                <a:cs typeface="Times New Roman" charset="0"/>
              </a:rPr>
              <a:t>galaxies</a:t>
            </a:r>
            <a:r>
              <a:rPr lang="sv-SE" sz="2000" i="0" dirty="0">
                <a:cs typeface="Times New Roman" charset="0"/>
              </a:rPr>
              <a:t>, etc.</a:t>
            </a:r>
            <a:endParaRPr lang="sv-SE" sz="2200" i="0" dirty="0">
              <a:cs typeface="Times New Roman" charset="0"/>
            </a:endParaRPr>
          </a:p>
          <a:p>
            <a:pPr eaLnBrk="1" hangingPunct="1">
              <a:spcBef>
                <a:spcPct val="50000"/>
              </a:spcBef>
              <a:buClr>
                <a:schemeClr val="tx2"/>
              </a:buClr>
              <a:buFont typeface="Wingdings" charset="0"/>
              <a:buChar char="§"/>
            </a:pPr>
            <a:endParaRPr lang="sv-SE" sz="600" i="0" dirty="0">
              <a:cs typeface="Times New Roman" charset="0"/>
            </a:endParaRPr>
          </a:p>
          <a:p>
            <a:pPr eaLnBrk="1" hangingPunct="1">
              <a:spcBef>
                <a:spcPct val="50000"/>
              </a:spcBef>
              <a:buClr>
                <a:schemeClr val="tx2"/>
              </a:buClr>
              <a:buFont typeface="Wingdings" charset="0"/>
              <a:buChar char="§"/>
            </a:pPr>
            <a:r>
              <a:rPr lang="sv-SE" b="1" i="0" dirty="0">
                <a:cs typeface="Times New Roman" charset="0"/>
              </a:rPr>
              <a:t>Positrons/Antiprotons</a:t>
            </a:r>
            <a:r>
              <a:rPr lang="sv-SE" i="0" dirty="0">
                <a:cs typeface="Times New Roman" charset="0"/>
              </a:rPr>
              <a:t> 		      </a:t>
            </a:r>
            <a:r>
              <a:rPr lang="sv-SE" i="0" dirty="0" smtClean="0">
                <a:cs typeface="Times New Roman" charset="0"/>
              </a:rPr>
              <a:t>    </a:t>
            </a:r>
            <a:r>
              <a:rPr lang="sv-SE" sz="2000" i="0" dirty="0" smtClean="0">
                <a:cs typeface="Times New Roman" charset="0"/>
              </a:rPr>
              <a:t>From </a:t>
            </a:r>
            <a:r>
              <a:rPr lang="sv-SE" sz="2000" i="0" dirty="0">
                <a:cs typeface="Times New Roman" charset="0"/>
              </a:rPr>
              <a:t>annihilations </a:t>
            </a:r>
            <a:r>
              <a:rPr lang="sv-SE" sz="2000" i="0" dirty="0" err="1">
                <a:cs typeface="Times New Roman" charset="0"/>
              </a:rPr>
              <a:t>throughout</a:t>
            </a:r>
            <a:r>
              <a:rPr lang="sv-SE" sz="2000" i="0" dirty="0">
                <a:cs typeface="Times New Roman" charset="0"/>
              </a:rPr>
              <a:t> the        </a:t>
            </a:r>
            <a:r>
              <a:rPr lang="sv-SE" sz="2000" i="0" dirty="0" err="1">
                <a:cs typeface="Times New Roman" charset="0"/>
              </a:rPr>
              <a:t>galactic</a:t>
            </a:r>
            <a:r>
              <a:rPr lang="sv-SE" sz="2000" i="0" dirty="0">
                <a:cs typeface="Times New Roman" charset="0"/>
              </a:rPr>
              <a:t> halo</a:t>
            </a:r>
          </a:p>
          <a:p>
            <a:pPr eaLnBrk="1" hangingPunct="1">
              <a:spcBef>
                <a:spcPct val="50000"/>
              </a:spcBef>
              <a:buClr>
                <a:schemeClr val="tx2"/>
              </a:buClr>
              <a:buFont typeface="Wingdings" charset="0"/>
              <a:buChar char="§"/>
            </a:pPr>
            <a:endParaRPr lang="sv-SE" sz="600" i="0" dirty="0">
              <a:cs typeface="Times New Roman" charset="0"/>
            </a:endParaRPr>
          </a:p>
          <a:p>
            <a:pPr eaLnBrk="1" hangingPunct="1">
              <a:spcBef>
                <a:spcPct val="50000"/>
              </a:spcBef>
              <a:buClr>
                <a:schemeClr val="tx2"/>
              </a:buClr>
              <a:buFont typeface="Wingdings" charset="0"/>
              <a:buChar char="§"/>
            </a:pPr>
            <a:r>
              <a:rPr lang="sv-SE" b="1" i="0" dirty="0">
                <a:cs typeface="Times New Roman" charset="0"/>
              </a:rPr>
              <a:t>Neutrinos 				    </a:t>
            </a:r>
            <a:r>
              <a:rPr lang="sv-SE" b="1" i="0" dirty="0" smtClean="0">
                <a:cs typeface="Times New Roman" charset="0"/>
              </a:rPr>
              <a:t>                </a:t>
            </a:r>
            <a:r>
              <a:rPr lang="sv-SE" sz="2000" i="0" dirty="0" smtClean="0">
                <a:cs typeface="Times New Roman" charset="0"/>
              </a:rPr>
              <a:t>From </a:t>
            </a:r>
            <a:r>
              <a:rPr lang="sv-SE" sz="2000" i="0" dirty="0">
                <a:cs typeface="Times New Roman" charset="0"/>
              </a:rPr>
              <a:t>annihilations in the </a:t>
            </a:r>
            <a:r>
              <a:rPr lang="sv-SE" sz="2000" i="0" dirty="0" err="1">
                <a:cs typeface="Times New Roman" charset="0"/>
              </a:rPr>
              <a:t>core</a:t>
            </a:r>
            <a:r>
              <a:rPr lang="sv-SE" sz="2000" i="0" dirty="0">
                <a:cs typeface="Times New Roman" charset="0"/>
              </a:rPr>
              <a:t> </a:t>
            </a:r>
            <a:r>
              <a:rPr lang="sv-SE" sz="2000" i="0" dirty="0" err="1">
                <a:cs typeface="Times New Roman" charset="0"/>
              </a:rPr>
              <a:t>of</a:t>
            </a:r>
            <a:r>
              <a:rPr lang="sv-SE" sz="2000" i="0" dirty="0">
                <a:cs typeface="Times New Roman" charset="0"/>
              </a:rPr>
              <a:t> the </a:t>
            </a:r>
            <a:r>
              <a:rPr lang="sv-SE" sz="2000" i="0" dirty="0" err="1">
                <a:cs typeface="Times New Roman" charset="0"/>
              </a:rPr>
              <a:t>Sun</a:t>
            </a:r>
            <a:endParaRPr lang="sv-SE" sz="2200" i="0" dirty="0">
              <a:cs typeface="Times New Roman" charset="0"/>
            </a:endParaRPr>
          </a:p>
          <a:p>
            <a:pPr eaLnBrk="1" hangingPunct="1">
              <a:spcBef>
                <a:spcPct val="50000"/>
              </a:spcBef>
              <a:buClr>
                <a:schemeClr val="tx2"/>
              </a:buClr>
              <a:buFont typeface="Wingdings" charset="0"/>
              <a:buChar char="§"/>
            </a:pPr>
            <a:endParaRPr lang="sv-SE" sz="600" i="0" dirty="0">
              <a:cs typeface="Times New Roman" charset="0"/>
            </a:endParaRPr>
          </a:p>
          <a:p>
            <a:pPr eaLnBrk="1" hangingPunct="1">
              <a:spcBef>
                <a:spcPct val="50000"/>
              </a:spcBef>
              <a:buClr>
                <a:schemeClr val="tx2"/>
              </a:buClr>
              <a:buFont typeface="Wingdings" charset="0"/>
              <a:buChar char="§"/>
            </a:pPr>
            <a:r>
              <a:rPr lang="sv-SE" b="1" i="0" dirty="0">
                <a:cs typeface="Times New Roman" charset="0"/>
              </a:rPr>
              <a:t>Radio and </a:t>
            </a:r>
            <a:r>
              <a:rPr lang="sv-SE" b="1" i="0" dirty="0" err="1">
                <a:cs typeface="Times New Roman" charset="0"/>
              </a:rPr>
              <a:t>Microwave</a:t>
            </a:r>
            <a:r>
              <a:rPr lang="sv-SE" b="1" i="0" dirty="0">
                <a:cs typeface="Times New Roman" charset="0"/>
              </a:rPr>
              <a:t> </a:t>
            </a:r>
            <a:r>
              <a:rPr lang="sv-SE" b="1" i="0" dirty="0" err="1">
                <a:cs typeface="Times New Roman" charset="0"/>
              </a:rPr>
              <a:t>Synchrotron</a:t>
            </a:r>
            <a:r>
              <a:rPr lang="sv-SE" b="1" i="0" dirty="0">
                <a:cs typeface="Times New Roman" charset="0"/>
              </a:rPr>
              <a:t> </a:t>
            </a:r>
            <a:r>
              <a:rPr lang="sv-SE" sz="2000" i="0" dirty="0">
                <a:cs typeface="Times New Roman" charset="0"/>
              </a:rPr>
              <a:t>From </a:t>
            </a:r>
            <a:r>
              <a:rPr lang="sv-SE" sz="2000" i="0" dirty="0" err="1">
                <a:cs typeface="Times New Roman" charset="0"/>
              </a:rPr>
              <a:t>electron</a:t>
            </a:r>
            <a:r>
              <a:rPr lang="sv-SE" sz="2000" i="0" dirty="0">
                <a:cs typeface="Times New Roman" charset="0"/>
              </a:rPr>
              <a:t>/positron </a:t>
            </a:r>
            <a:r>
              <a:rPr lang="sv-SE" sz="2000" i="0" dirty="0" err="1">
                <a:cs typeface="Times New Roman" charset="0"/>
              </a:rPr>
              <a:t>interactions</a:t>
            </a:r>
            <a:r>
              <a:rPr lang="sv-SE" sz="2000" i="0" dirty="0">
                <a:cs typeface="Times New Roman" charset="0"/>
              </a:rPr>
              <a:t> </a:t>
            </a:r>
            <a:r>
              <a:rPr lang="sv-SE" sz="2000" i="0" dirty="0" err="1">
                <a:cs typeface="Times New Roman" charset="0"/>
              </a:rPr>
              <a:t>with</a:t>
            </a:r>
            <a:r>
              <a:rPr lang="sv-SE" sz="2000" i="0" dirty="0">
                <a:cs typeface="Times New Roman" charset="0"/>
              </a:rPr>
              <a:t>      the </a:t>
            </a:r>
            <a:r>
              <a:rPr lang="sv-SE" sz="2000" i="0" dirty="0" err="1">
                <a:cs typeface="Times New Roman" charset="0"/>
              </a:rPr>
              <a:t>magnetic</a:t>
            </a:r>
            <a:r>
              <a:rPr lang="sv-SE" sz="2000" i="0" dirty="0">
                <a:cs typeface="Times New Roman" charset="0"/>
              </a:rPr>
              <a:t> </a:t>
            </a:r>
            <a:r>
              <a:rPr lang="sv-SE" sz="2000" i="0" dirty="0" err="1">
                <a:cs typeface="Times New Roman" charset="0"/>
              </a:rPr>
              <a:t>field</a:t>
            </a:r>
            <a:r>
              <a:rPr lang="sv-SE" sz="2000" i="0" dirty="0">
                <a:cs typeface="Times New Roman" charset="0"/>
              </a:rPr>
              <a:t> </a:t>
            </a:r>
            <a:r>
              <a:rPr lang="sv-SE" sz="2000" i="0" dirty="0" err="1">
                <a:cs typeface="Times New Roman" charset="0"/>
              </a:rPr>
              <a:t>of</a:t>
            </a:r>
            <a:r>
              <a:rPr lang="sv-SE" sz="2000" i="0" dirty="0">
                <a:cs typeface="Times New Roman" charset="0"/>
              </a:rPr>
              <a:t> the </a:t>
            </a:r>
            <a:r>
              <a:rPr lang="sv-SE" sz="2000" i="0" dirty="0" err="1">
                <a:cs typeface="Times New Roman" charset="0"/>
              </a:rPr>
              <a:t>Milky</a:t>
            </a:r>
            <a:r>
              <a:rPr lang="sv-SE" sz="2000" i="0" dirty="0">
                <a:cs typeface="Times New Roman" charset="0"/>
              </a:rPr>
              <a:t> Way</a:t>
            </a:r>
            <a:endParaRPr lang="en-US" sz="2000" b="1" i="0" dirty="0"/>
          </a:p>
          <a:p>
            <a:pPr>
              <a:buClr>
                <a:schemeClr val="tx2"/>
              </a:buClr>
              <a:buFont typeface="Arial" charset="0"/>
              <a:buAutoNum type="arabicPeriod"/>
            </a:pPr>
            <a:endParaRPr lang="en-US" sz="2200" b="1" i="0" dirty="0"/>
          </a:p>
        </p:txBody>
      </p:sp>
      <p:sp>
        <p:nvSpPr>
          <p:cNvPr id="1977351" name="Rectangle 7"/>
          <p:cNvSpPr>
            <a:spLocks noChangeArrowheads="1"/>
          </p:cNvSpPr>
          <p:nvPr/>
        </p:nvSpPr>
        <p:spPr bwMode="auto">
          <a:xfrm>
            <a:off x="4648200" y="38100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i="0">
              <a:latin typeface="Times New Roman" charset="0"/>
              <a:cs typeface="Times New Roman" charset="0"/>
            </a:endParaRPr>
          </a:p>
        </p:txBody>
      </p:sp>
      <p:pic>
        <p:nvPicPr>
          <p:cNvPr id="1977352" name="Picture 8" descr="Barwick_Page_37"/>
          <p:cNvPicPr>
            <a:picLocks noChangeAspect="1" noChangeArrowheads="1"/>
          </p:cNvPicPr>
          <p:nvPr/>
        </p:nvPicPr>
        <p:blipFill>
          <a:blip r:embed="rId3">
            <a:extLst>
              <a:ext uri="{28A0092B-C50C-407E-A947-70E740481C1C}">
                <a14:useLocalDpi xmlns:a14="http://schemas.microsoft.com/office/drawing/2010/main" val="0"/>
              </a:ext>
            </a:extLst>
          </a:blip>
          <a:srcRect l="12000" t="17235" b="17235"/>
          <a:stretch>
            <a:fillRect/>
          </a:stretch>
        </p:blipFill>
        <p:spPr bwMode="auto">
          <a:xfrm>
            <a:off x="6257925" y="3895725"/>
            <a:ext cx="2590800" cy="1255713"/>
          </a:xfrm>
          <a:prstGeom prst="rect">
            <a:avLst/>
          </a:prstGeom>
          <a:noFill/>
          <a:ln w="9525">
            <a:solidFill>
              <a:schemeClr val="tx1"/>
            </a:solidFill>
            <a:miter lim="800000"/>
            <a:headEnd/>
            <a:tailEnd/>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Lst>
        </p:spPr>
      </p:pic>
      <p:pic>
        <p:nvPicPr>
          <p:cNvPr id="1977354" name="Picture 10" descr="propag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2511425"/>
            <a:ext cx="2838450" cy="127635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977355" name="Picture 11"/>
          <p:cNvPicPr>
            <a:picLocks noChangeAspect="1" noChangeArrowheads="1"/>
          </p:cNvPicPr>
          <p:nvPr/>
        </p:nvPicPr>
        <p:blipFill>
          <a:blip r:embed="rId5">
            <a:extLst>
              <a:ext uri="{28A0092B-C50C-407E-A947-70E740481C1C}">
                <a14:useLocalDpi xmlns:a14="http://schemas.microsoft.com/office/drawing/2010/main" val="0"/>
              </a:ext>
            </a:extLst>
          </a:blip>
          <a:srcRect l="8188" t="2185" r="13704"/>
          <a:stretch>
            <a:fillRect/>
          </a:stretch>
        </p:blipFill>
        <p:spPr bwMode="auto">
          <a:xfrm>
            <a:off x="6172200" y="914400"/>
            <a:ext cx="22098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77356" name="Rectangle 12"/>
          <p:cNvSpPr>
            <a:spLocks noChangeArrowheads="1"/>
          </p:cNvSpPr>
          <p:nvPr/>
        </p:nvSpPr>
        <p:spPr bwMode="auto">
          <a:xfrm>
            <a:off x="1828800" y="152400"/>
            <a:ext cx="5715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i="0">
                <a:solidFill>
                  <a:schemeClr val="tx2"/>
                </a:solidFill>
                <a:latin typeface="Century Gothic" charset="0"/>
              </a:rPr>
              <a:t>Indirect Detection</a:t>
            </a:r>
            <a:endParaRPr lang="en-US" sz="4400" i="0">
              <a:solidFill>
                <a:schemeClr val="tx2"/>
              </a:solidFill>
            </a:endParaRPr>
          </a:p>
        </p:txBody>
      </p:sp>
      <p:pic>
        <p:nvPicPr>
          <p:cNvPr id="1977358" name="Picture 14" descr="haze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303838"/>
            <a:ext cx="1828800" cy="1401762"/>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703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530" name="Rectangle 2"/>
          <p:cNvSpPr>
            <a:spLocks noChangeArrowheads="1"/>
          </p:cNvSpPr>
          <p:nvPr/>
        </p:nvSpPr>
        <p:spPr bwMode="auto">
          <a:xfrm>
            <a:off x="990600" y="838200"/>
            <a:ext cx="7315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800" i="0">
                <a:solidFill>
                  <a:schemeClr val="tx2"/>
                </a:solidFill>
                <a:latin typeface="Century Gothic" charset="0"/>
              </a:rPr>
              <a:t>Dark Matter Searches With Charged Cosmic Rays</a:t>
            </a:r>
            <a:endParaRPr lang="en-US" sz="4400" i="0">
              <a:solidFill>
                <a:schemeClr val="tx2"/>
              </a:solidFill>
            </a:endParaRPr>
          </a:p>
        </p:txBody>
      </p:sp>
      <p:sp>
        <p:nvSpPr>
          <p:cNvPr id="2198531" name="Rectangle 3"/>
          <p:cNvSpPr>
            <a:spLocks noChangeArrowheads="1"/>
          </p:cNvSpPr>
          <p:nvPr/>
        </p:nvSpPr>
        <p:spPr bwMode="auto">
          <a:xfrm>
            <a:off x="76200" y="15240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dirty="0">
              <a:latin typeface="Century Gothic" charset="0"/>
            </a:endParaRPr>
          </a:p>
          <a:p>
            <a:pPr eaLnBrk="1" hangingPunct="1">
              <a:spcBef>
                <a:spcPct val="20000"/>
              </a:spcBef>
              <a:buClr>
                <a:schemeClr val="tx2"/>
              </a:buClr>
              <a:buSzPct val="60000"/>
              <a:buFont typeface="Wingdings" charset="0"/>
              <a:buChar char="§"/>
              <a:defRPr/>
            </a:pPr>
            <a:r>
              <a:rPr lang="en-US" sz="2000" i="0" dirty="0">
                <a:latin typeface="Century Gothic" charset="0"/>
              </a:rPr>
              <a:t>WIMP annihilations are generally predicted to produce equal amounts of matter and antimatter</a:t>
            </a:r>
          </a:p>
          <a:p>
            <a:pPr eaLnBrk="1" hangingPunct="1">
              <a:spcBef>
                <a:spcPct val="20000"/>
              </a:spcBef>
              <a:buClr>
                <a:schemeClr val="tx2"/>
              </a:buClr>
              <a:buSzPct val="60000"/>
              <a:buFont typeface="Wingdings" charset="0"/>
              <a:buChar char="§"/>
              <a:defRPr/>
            </a:pPr>
            <a:endParaRPr lang="en-US" sz="600" i="0" dirty="0">
              <a:latin typeface="Century Gothic" charset="0"/>
            </a:endParaRPr>
          </a:p>
          <a:p>
            <a:pPr eaLnBrk="1" hangingPunct="1">
              <a:spcBef>
                <a:spcPct val="20000"/>
              </a:spcBef>
              <a:buClr>
                <a:schemeClr val="tx2"/>
              </a:buClr>
              <a:buSzPct val="60000"/>
              <a:buFont typeface="Wingdings" charset="0"/>
              <a:buChar char="§"/>
              <a:defRPr/>
            </a:pPr>
            <a:r>
              <a:rPr lang="en-US" sz="2000" i="0" dirty="0">
                <a:latin typeface="Century Gothic" charset="0"/>
              </a:rPr>
              <a:t>Charged particles lose energy as they propagate under the influence of the Galactic Magnetic Field, erasing directional and spectral information</a:t>
            </a:r>
          </a:p>
          <a:p>
            <a:pPr eaLnBrk="1" hangingPunct="1">
              <a:spcBef>
                <a:spcPct val="20000"/>
              </a:spcBef>
              <a:buClr>
                <a:schemeClr val="tx2"/>
              </a:buClr>
              <a:buSzPct val="60000"/>
              <a:buFont typeface="Wingdings" charset="0"/>
              <a:buChar char="§"/>
              <a:defRPr/>
            </a:pPr>
            <a:endParaRPr lang="en-US" sz="600" i="0" dirty="0">
              <a:latin typeface="Century Gothic" charset="0"/>
            </a:endParaRPr>
          </a:p>
          <a:p>
            <a:pPr eaLnBrk="1" hangingPunct="1">
              <a:spcBef>
                <a:spcPct val="20000"/>
              </a:spcBef>
              <a:buClr>
                <a:schemeClr val="tx2"/>
              </a:buClr>
              <a:buSzPct val="60000"/>
              <a:buFont typeface="Wingdings" charset="0"/>
              <a:buChar char="§"/>
              <a:defRPr/>
            </a:pPr>
            <a:r>
              <a:rPr lang="en-US" sz="2000" i="0" dirty="0">
                <a:latin typeface="Century Gothic" charset="0"/>
              </a:rPr>
              <a:t>A large positron/antiproton 					        content in the cosmic ray 	</a:t>
            </a:r>
            <a:r>
              <a:rPr lang="en-US" sz="2000" i="0" dirty="0" smtClean="0">
                <a:latin typeface="Century Gothic" charset="0"/>
              </a:rPr>
              <a:t>spectrum </a:t>
            </a:r>
            <a:r>
              <a:rPr lang="en-US" sz="2000" i="0" dirty="0">
                <a:latin typeface="Century Gothic" charset="0"/>
              </a:rPr>
              <a:t>could be an </a:t>
            </a:r>
            <a:r>
              <a:rPr lang="en-US" sz="2000" i="0" dirty="0" smtClean="0">
                <a:latin typeface="Century Gothic" charset="0"/>
              </a:rPr>
              <a:t>          								         indication </a:t>
            </a:r>
            <a:r>
              <a:rPr lang="en-US" sz="2000" i="0" dirty="0">
                <a:latin typeface="Century Gothic" charset="0"/>
              </a:rPr>
              <a:t>of dark matter </a:t>
            </a:r>
            <a:r>
              <a:rPr lang="en-US" sz="2000" i="0" dirty="0" smtClean="0">
                <a:latin typeface="Century Gothic" charset="0"/>
              </a:rPr>
              <a:t>									        annihilation</a:t>
            </a:r>
            <a:endParaRPr lang="en-US" sz="2000" i="0" dirty="0">
              <a:latin typeface="Century Gothic" charset="0"/>
            </a:endParaRPr>
          </a:p>
        </p:txBody>
      </p:sp>
      <p:pic>
        <p:nvPicPr>
          <p:cNvPr id="2198532" name="Picture 4" descr="propa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10000"/>
            <a:ext cx="4438650" cy="23622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20836" name="Text Box 5"/>
          <p:cNvSpPr txBox="1">
            <a:spLocks noChangeArrowheads="1"/>
          </p:cNvSpPr>
          <p:nvPr/>
        </p:nvSpPr>
        <p:spPr bwMode="auto">
          <a:xfrm>
            <a:off x="76200" y="6394450"/>
            <a:ext cx="3886200"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20837" name="Text Box 6"/>
          <p:cNvSpPr txBox="1">
            <a:spLocks noChangeArrowheads="1"/>
          </p:cNvSpPr>
          <p:nvPr/>
        </p:nvSpPr>
        <p:spPr bwMode="auto">
          <a:xfrm>
            <a:off x="212725" y="6394450"/>
            <a:ext cx="44354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400" b="1" i="0">
                <a:latin typeface="Century Gothic" charset="0"/>
              </a:rPr>
              <a:t>Dan Hooper - </a:t>
            </a:r>
            <a:r>
              <a:rPr lang="en-US" sz="1400">
                <a:latin typeface="Century Gothic" charset="0"/>
              </a:rPr>
              <a:t>Closing In On Dark Matter</a:t>
            </a:r>
          </a:p>
        </p:txBody>
      </p:sp>
    </p:spTree>
    <p:extLst>
      <p:ext uri="{BB962C8B-B14F-4D97-AF65-F5344CB8AC3E}">
        <p14:creationId xmlns:p14="http://schemas.microsoft.com/office/powerpoint/2010/main" val="4082864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0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81200"/>
            <a:ext cx="5181600" cy="4089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10819" name="Rectangle 3"/>
          <p:cNvSpPr>
            <a:spLocks noChangeArrowheads="1"/>
          </p:cNvSpPr>
          <p:nvPr/>
        </p:nvSpPr>
        <p:spPr bwMode="auto">
          <a:xfrm>
            <a:off x="533400" y="8382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i="0">
                <a:solidFill>
                  <a:schemeClr val="tx2"/>
                </a:solidFill>
                <a:latin typeface="Century Gothic" charset="0"/>
              </a:rPr>
              <a:t>Pamela</a:t>
            </a:r>
            <a:r>
              <a:rPr lang="ja-JP" altLang="en-US" sz="4400" i="0">
                <a:solidFill>
                  <a:schemeClr val="tx2"/>
                </a:solidFill>
                <a:latin typeface="Century Gothic" charset="0"/>
              </a:rPr>
              <a:t>’</a:t>
            </a:r>
            <a:r>
              <a:rPr lang="en-US" sz="4400" i="0">
                <a:solidFill>
                  <a:schemeClr val="tx2"/>
                </a:solidFill>
                <a:latin typeface="Century Gothic" charset="0"/>
              </a:rPr>
              <a:t>s Positron Measurement</a:t>
            </a:r>
            <a:endParaRPr lang="en-US" sz="4400" i="0">
              <a:solidFill>
                <a:schemeClr val="tx2"/>
              </a:solidFill>
            </a:endParaRPr>
          </a:p>
        </p:txBody>
      </p:sp>
      <p:sp>
        <p:nvSpPr>
          <p:cNvPr id="2210820" name="Rectangle 4"/>
          <p:cNvSpPr>
            <a:spLocks noChangeArrowheads="1"/>
          </p:cNvSpPr>
          <p:nvPr/>
        </p:nvSpPr>
        <p:spPr bwMode="auto">
          <a:xfrm>
            <a:off x="76200" y="15240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a:latin typeface="Century Gothic" charset="0"/>
            </a:endParaRPr>
          </a:p>
        </p:txBody>
      </p:sp>
      <p:sp>
        <p:nvSpPr>
          <p:cNvPr id="122884" name="Text Box 5"/>
          <p:cNvSpPr txBox="1">
            <a:spLocks noChangeArrowheads="1"/>
          </p:cNvSpPr>
          <p:nvPr/>
        </p:nvSpPr>
        <p:spPr bwMode="auto">
          <a:xfrm>
            <a:off x="4419600" y="6291263"/>
            <a:ext cx="43640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b="1" i="0"/>
              <a:t>Pamela Collaboration, arXiv:0810.4995</a:t>
            </a:r>
          </a:p>
        </p:txBody>
      </p:sp>
      <p:sp>
        <p:nvSpPr>
          <p:cNvPr id="122885" name="Text Box 6"/>
          <p:cNvSpPr txBox="1">
            <a:spLocks noChangeArrowheads="1"/>
          </p:cNvSpPr>
          <p:nvPr/>
        </p:nvSpPr>
        <p:spPr bwMode="auto">
          <a:xfrm>
            <a:off x="0" y="2057400"/>
            <a:ext cx="2209800" cy="135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800" i="0"/>
          </a:p>
          <a:p>
            <a:pPr>
              <a:lnSpc>
                <a:spcPct val="60000"/>
              </a:lnSpc>
            </a:pPr>
            <a:endParaRPr lang="en-US" sz="1800" i="0"/>
          </a:p>
          <a:p>
            <a:endParaRPr lang="en-US" sz="1800" i="0"/>
          </a:p>
          <a:p>
            <a:pPr>
              <a:buFontTx/>
              <a:buChar char="-"/>
            </a:pPr>
            <a:endParaRPr lang="en-US" sz="1800" i="0"/>
          </a:p>
          <a:p>
            <a:endParaRPr lang="en-US" sz="1800" i="0"/>
          </a:p>
        </p:txBody>
      </p:sp>
      <p:sp>
        <p:nvSpPr>
          <p:cNvPr id="122886" name="Text Box 10"/>
          <p:cNvSpPr txBox="1">
            <a:spLocks noChangeArrowheads="1"/>
          </p:cNvSpPr>
          <p:nvPr/>
        </p:nvSpPr>
        <p:spPr bwMode="auto">
          <a:xfrm>
            <a:off x="7105650" y="4448175"/>
            <a:ext cx="18859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i="0"/>
              <a:t>Astrophysical expectation   (secondary production)</a:t>
            </a:r>
          </a:p>
        </p:txBody>
      </p:sp>
      <p:pic>
        <p:nvPicPr>
          <p:cNvPr id="2210827" name="Picture 11"/>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486275" y="3983038"/>
            <a:ext cx="206692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22888" name="Line 12"/>
          <p:cNvSpPr>
            <a:spLocks noChangeShapeType="1"/>
          </p:cNvSpPr>
          <p:nvPr/>
        </p:nvSpPr>
        <p:spPr bwMode="auto">
          <a:xfrm flipH="1">
            <a:off x="5105400" y="3124200"/>
            <a:ext cx="1371600" cy="106680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Text Box 13"/>
          <p:cNvSpPr txBox="1">
            <a:spLocks noChangeArrowheads="1"/>
          </p:cNvSpPr>
          <p:nvPr/>
        </p:nvSpPr>
        <p:spPr bwMode="auto">
          <a:xfrm>
            <a:off x="6858000" y="1751013"/>
            <a:ext cx="2286000" cy="2439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800" b="1"/>
              <a:t>Rapid climb above 10 GeV indicates the presence of a </a:t>
            </a:r>
            <a:r>
              <a:rPr lang="en-US" sz="2000" b="1" u="sng"/>
              <a:t>primary source of highly energetic cosmic ray positrons!</a:t>
            </a:r>
            <a:endParaRPr lang="en-US" sz="1800" b="1"/>
          </a:p>
        </p:txBody>
      </p:sp>
      <p:sp>
        <p:nvSpPr>
          <p:cNvPr id="122890" name="Line 14"/>
          <p:cNvSpPr>
            <a:spLocks noChangeShapeType="1"/>
          </p:cNvSpPr>
          <p:nvPr/>
        </p:nvSpPr>
        <p:spPr bwMode="auto">
          <a:xfrm flipH="1" flipV="1">
            <a:off x="6096000" y="3429000"/>
            <a:ext cx="838200" cy="2286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2891" name="Text Box 15"/>
          <p:cNvSpPr txBox="1">
            <a:spLocks noChangeArrowheads="1"/>
          </p:cNvSpPr>
          <p:nvPr/>
        </p:nvSpPr>
        <p:spPr bwMode="auto">
          <a:xfrm>
            <a:off x="152400" y="6394450"/>
            <a:ext cx="41306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1400" i="0">
              <a:latin typeface="Century Gothic" charset="0"/>
            </a:endParaRPr>
          </a:p>
        </p:txBody>
      </p:sp>
      <p:sp>
        <p:nvSpPr>
          <p:cNvPr id="122892" name="Text Box 16"/>
          <p:cNvSpPr txBox="1">
            <a:spLocks noChangeArrowheads="1"/>
          </p:cNvSpPr>
          <p:nvPr/>
        </p:nvSpPr>
        <p:spPr bwMode="auto">
          <a:xfrm>
            <a:off x="212725" y="6394450"/>
            <a:ext cx="3825875" cy="31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en-US" sz="1400" b="1" i="0">
                <a:latin typeface="Century Gothic" charset="0"/>
              </a:rPr>
              <a:t>Dan Hooper - </a:t>
            </a:r>
            <a:r>
              <a:rPr lang="en-US" sz="1400">
                <a:latin typeface="Century Gothic" charset="0"/>
              </a:rPr>
              <a:t>Closing In On Dark Matter</a:t>
            </a:r>
          </a:p>
        </p:txBody>
      </p:sp>
      <p:sp>
        <p:nvSpPr>
          <p:cNvPr id="122893" name="Line 9"/>
          <p:cNvSpPr>
            <a:spLocks noChangeShapeType="1"/>
          </p:cNvSpPr>
          <p:nvPr/>
        </p:nvSpPr>
        <p:spPr bwMode="auto">
          <a:xfrm flipH="1">
            <a:off x="6181725" y="4648200"/>
            <a:ext cx="981075" cy="2000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382007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ChangeArrowheads="1"/>
          </p:cNvSpPr>
          <p:nvPr/>
        </p:nvSpPr>
        <p:spPr bwMode="auto">
          <a:xfrm>
            <a:off x="533400" y="6858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i="0">
                <a:solidFill>
                  <a:schemeClr val="tx2"/>
                </a:solidFill>
                <a:latin typeface="Century Gothic" charset="0"/>
              </a:rPr>
              <a:t>Dark Matter on Ice</a:t>
            </a:r>
            <a:endParaRPr lang="en-US" sz="4400" i="0">
              <a:solidFill>
                <a:schemeClr val="tx2"/>
              </a:solidFill>
            </a:endParaRPr>
          </a:p>
        </p:txBody>
      </p:sp>
      <p:sp>
        <p:nvSpPr>
          <p:cNvPr id="896003" name="Rectangle 3"/>
          <p:cNvSpPr>
            <a:spLocks noChangeArrowheads="1"/>
          </p:cNvSpPr>
          <p:nvPr/>
        </p:nvSpPr>
        <p:spPr bwMode="auto">
          <a:xfrm>
            <a:off x="76200" y="15240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a:latin typeface="Century Gothic" charset="0"/>
            </a:endParaRPr>
          </a:p>
        </p:txBody>
      </p:sp>
      <p:sp>
        <p:nvSpPr>
          <p:cNvPr id="896004" name="Rectangle 4"/>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i="0">
              <a:latin typeface="Times New Roman" charset="0"/>
              <a:cs typeface="Times New Roman" charset="0"/>
            </a:endParaRPr>
          </a:p>
        </p:txBody>
      </p:sp>
      <p:pic>
        <p:nvPicPr>
          <p:cNvPr id="896006" name="Picture 6"/>
          <p:cNvPicPr>
            <a:picLocks noChangeAspect="1" noChangeArrowheads="1"/>
          </p:cNvPicPr>
          <p:nvPr/>
        </p:nvPicPr>
        <p:blipFill>
          <a:blip r:embed="rId3">
            <a:extLst>
              <a:ext uri="{28A0092B-C50C-407E-A947-70E740481C1C}">
                <a14:useLocalDpi xmlns:a14="http://schemas.microsoft.com/office/drawing/2010/main" val="0"/>
              </a:ext>
            </a:extLst>
          </a:blip>
          <a:srcRect l="4330" t="656"/>
          <a:stretch>
            <a:fillRect/>
          </a:stretch>
        </p:blipFill>
        <p:spPr bwMode="auto">
          <a:xfrm>
            <a:off x="4953000" y="1841500"/>
            <a:ext cx="4194175" cy="50165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7461" name="Rectangle 7"/>
          <p:cNvSpPr>
            <a:spLocks noChangeArrowheads="1"/>
          </p:cNvSpPr>
          <p:nvPr/>
        </p:nvSpPr>
        <p:spPr bwMode="auto">
          <a:xfrm>
            <a:off x="4953000" y="1828800"/>
            <a:ext cx="674688" cy="1752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i="0"/>
          </a:p>
        </p:txBody>
      </p:sp>
      <p:sp>
        <p:nvSpPr>
          <p:cNvPr id="147462" name="Text Box 8"/>
          <p:cNvSpPr txBox="1">
            <a:spLocks noChangeArrowheads="1"/>
          </p:cNvSpPr>
          <p:nvPr/>
        </p:nvSpPr>
        <p:spPr bwMode="auto">
          <a:xfrm>
            <a:off x="76200" y="1676400"/>
            <a:ext cx="5562600" cy="4246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12713" indent="-112713">
              <a:tabLst>
                <a:tab pos="227013" algn="l"/>
              </a:tabLst>
              <a:defRPr sz="2400" i="1">
                <a:solidFill>
                  <a:schemeClr val="tx1"/>
                </a:solidFill>
                <a:latin typeface="Arial" charset="0"/>
                <a:ea typeface="ＭＳ Ｐゴシック" charset="0"/>
                <a:cs typeface="ＭＳ Ｐゴシック" charset="0"/>
              </a:defRPr>
            </a:lvl1pPr>
            <a:lvl2pPr marL="742950" indent="-285750">
              <a:tabLst>
                <a:tab pos="227013" algn="l"/>
              </a:tabLst>
              <a:defRPr sz="2400" i="1">
                <a:solidFill>
                  <a:schemeClr val="tx1"/>
                </a:solidFill>
                <a:latin typeface="Arial" charset="0"/>
                <a:ea typeface="ＭＳ Ｐゴシック" charset="0"/>
              </a:defRPr>
            </a:lvl2pPr>
            <a:lvl3pPr marL="1143000" indent="-228600">
              <a:tabLst>
                <a:tab pos="227013" algn="l"/>
              </a:tabLst>
              <a:defRPr sz="2400" i="1">
                <a:solidFill>
                  <a:schemeClr val="tx1"/>
                </a:solidFill>
                <a:latin typeface="Arial" charset="0"/>
                <a:ea typeface="ＭＳ Ｐゴシック" charset="0"/>
              </a:defRPr>
            </a:lvl3pPr>
            <a:lvl4pPr marL="1600200" indent="-228600">
              <a:tabLst>
                <a:tab pos="227013" algn="l"/>
              </a:tabLst>
              <a:defRPr sz="2400" i="1">
                <a:solidFill>
                  <a:schemeClr val="tx1"/>
                </a:solidFill>
                <a:latin typeface="Arial" charset="0"/>
                <a:ea typeface="ＭＳ Ｐゴシック" charset="0"/>
              </a:defRPr>
            </a:lvl4pPr>
            <a:lvl5pPr marL="2057400" indent="-228600">
              <a:tabLst>
                <a:tab pos="227013" algn="l"/>
              </a:tabLst>
              <a:defRPr sz="2400" i="1">
                <a:solidFill>
                  <a:schemeClr val="tx1"/>
                </a:solidFill>
                <a:latin typeface="Arial" charset="0"/>
                <a:ea typeface="ＭＳ Ｐゴシック" charset="0"/>
              </a:defRPr>
            </a:lvl5pPr>
            <a:lvl6pPr marL="25146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9pPr>
          </a:lstStyle>
          <a:p>
            <a:pPr>
              <a:lnSpc>
                <a:spcPct val="110000"/>
              </a:lnSpc>
            </a:pPr>
            <a:endParaRPr lang="en-US" sz="2600" b="1" i="0" u="sng">
              <a:latin typeface="Century Gothic" charset="0"/>
            </a:endParaRPr>
          </a:p>
          <a:p>
            <a:pPr>
              <a:lnSpc>
                <a:spcPct val="110000"/>
              </a:lnSpc>
              <a:buClr>
                <a:schemeClr val="folHlink"/>
              </a:buClr>
              <a:buFont typeface="Wingdings" charset="0"/>
              <a:buChar char="§"/>
            </a:pPr>
            <a:r>
              <a:rPr lang="en-US" sz="1900" i="0">
                <a:latin typeface="Century Gothic" charset="0"/>
              </a:rPr>
              <a:t>WIMPs can elastically scattering with nuclei in the Sun, leading them to become gravitationally captured</a:t>
            </a:r>
          </a:p>
          <a:p>
            <a:pPr>
              <a:lnSpc>
                <a:spcPct val="70000"/>
              </a:lnSpc>
              <a:buClr>
                <a:schemeClr val="folHlink"/>
              </a:buClr>
              <a:buFont typeface="Wingdings" charset="0"/>
              <a:buChar char="§"/>
            </a:pPr>
            <a:endParaRPr lang="en-US" sz="1900" i="0">
              <a:latin typeface="Century Gothic" charset="0"/>
            </a:endParaRPr>
          </a:p>
          <a:p>
            <a:pPr>
              <a:lnSpc>
                <a:spcPct val="110000"/>
              </a:lnSpc>
              <a:buClr>
                <a:schemeClr val="folHlink"/>
              </a:buClr>
              <a:buFont typeface="Wingdings" charset="0"/>
              <a:buChar char="§"/>
            </a:pPr>
            <a:r>
              <a:rPr lang="en-US" sz="1900" i="0">
                <a:latin typeface="Century Gothic" charset="0"/>
              </a:rPr>
              <a:t>After millions/billions of years, the annihilation rate is (in many models) predicted to reach equilibrium with the capture rate</a:t>
            </a:r>
          </a:p>
          <a:p>
            <a:pPr>
              <a:lnSpc>
                <a:spcPct val="110000"/>
              </a:lnSpc>
              <a:buClr>
                <a:schemeClr val="folHlink"/>
              </a:buClr>
              <a:buFont typeface="Wingdings" charset="0"/>
              <a:buChar char="§"/>
            </a:pPr>
            <a:endParaRPr lang="en-US" sz="1900" i="0">
              <a:latin typeface="Century Gothic" charset="0"/>
            </a:endParaRPr>
          </a:p>
          <a:p>
            <a:pPr>
              <a:lnSpc>
                <a:spcPct val="110000"/>
              </a:lnSpc>
              <a:buClr>
                <a:schemeClr val="folHlink"/>
              </a:buClr>
              <a:buFont typeface="Wingdings" charset="0"/>
              <a:buChar char="§"/>
            </a:pPr>
            <a:r>
              <a:rPr lang="en-US" sz="1900" i="0">
                <a:latin typeface="Century Gothic" charset="0"/>
              </a:rPr>
              <a:t>Neutrino telescopes such as IceCube 	       are sensitive to neutrinos from WIMP annihilations in the Sun</a:t>
            </a:r>
          </a:p>
          <a:p>
            <a:pPr>
              <a:buFont typeface="Arial" charset="0"/>
              <a:buNone/>
            </a:pPr>
            <a:endParaRPr lang="en-US" sz="1900" i="0">
              <a:latin typeface="Century Gothic" charset="0"/>
            </a:endParaRPr>
          </a:p>
        </p:txBody>
      </p:sp>
    </p:spTree>
    <p:extLst>
      <p:ext uri="{BB962C8B-B14F-4D97-AF65-F5344CB8AC3E}">
        <p14:creationId xmlns:p14="http://schemas.microsoft.com/office/powerpoint/2010/main" val="268838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ChangeArrowheads="1"/>
          </p:cNvSpPr>
          <p:nvPr/>
        </p:nvSpPr>
        <p:spPr bwMode="auto">
          <a:xfrm>
            <a:off x="533400" y="685800"/>
            <a:ext cx="807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4400" i="0">
                <a:solidFill>
                  <a:schemeClr val="tx2"/>
                </a:solidFill>
                <a:latin typeface="Century Gothic" charset="0"/>
              </a:rPr>
              <a:t>Dark Matter on Ice</a:t>
            </a:r>
            <a:endParaRPr lang="en-US" sz="4400" i="0">
              <a:solidFill>
                <a:schemeClr val="tx2"/>
              </a:solidFill>
            </a:endParaRPr>
          </a:p>
        </p:txBody>
      </p:sp>
      <p:sp>
        <p:nvSpPr>
          <p:cNvPr id="898051" name="Rectangle 3"/>
          <p:cNvSpPr>
            <a:spLocks noChangeArrowheads="1"/>
          </p:cNvSpPr>
          <p:nvPr/>
        </p:nvSpPr>
        <p:spPr bwMode="auto">
          <a:xfrm>
            <a:off x="76200" y="15240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i="0">
              <a:latin typeface="Century Gothic" charset="0"/>
            </a:endParaRPr>
          </a:p>
        </p:txBody>
      </p:sp>
      <p:sp>
        <p:nvSpPr>
          <p:cNvPr id="898052" name="Rectangle 4"/>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i="0">
              <a:latin typeface="Times New Roman" charset="0"/>
              <a:cs typeface="Times New Roman" charset="0"/>
            </a:endParaRPr>
          </a:p>
        </p:txBody>
      </p:sp>
      <p:sp>
        <p:nvSpPr>
          <p:cNvPr id="149508" name="Text Box 6"/>
          <p:cNvSpPr txBox="1">
            <a:spLocks noChangeArrowheads="1"/>
          </p:cNvSpPr>
          <p:nvPr/>
        </p:nvSpPr>
        <p:spPr bwMode="auto">
          <a:xfrm>
            <a:off x="0" y="1660525"/>
            <a:ext cx="3886200" cy="542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12713" indent="-112713">
              <a:tabLst>
                <a:tab pos="227013" algn="l"/>
              </a:tabLst>
              <a:defRPr sz="2400" i="1">
                <a:solidFill>
                  <a:schemeClr val="tx1"/>
                </a:solidFill>
                <a:latin typeface="Arial" charset="0"/>
                <a:ea typeface="ＭＳ Ｐゴシック" charset="0"/>
                <a:cs typeface="ＭＳ Ｐゴシック" charset="0"/>
              </a:defRPr>
            </a:lvl1pPr>
            <a:lvl2pPr marL="742950" indent="-285750">
              <a:tabLst>
                <a:tab pos="227013" algn="l"/>
              </a:tabLst>
              <a:defRPr sz="2400" i="1">
                <a:solidFill>
                  <a:schemeClr val="tx1"/>
                </a:solidFill>
                <a:latin typeface="Arial" charset="0"/>
                <a:ea typeface="ＭＳ Ｐゴシック" charset="0"/>
              </a:defRPr>
            </a:lvl2pPr>
            <a:lvl3pPr marL="1143000" indent="-228600">
              <a:tabLst>
                <a:tab pos="227013" algn="l"/>
              </a:tabLst>
              <a:defRPr sz="2400" i="1">
                <a:solidFill>
                  <a:schemeClr val="tx1"/>
                </a:solidFill>
                <a:latin typeface="Arial" charset="0"/>
                <a:ea typeface="ＭＳ Ｐゴシック" charset="0"/>
              </a:defRPr>
            </a:lvl3pPr>
            <a:lvl4pPr marL="1600200" indent="-228600">
              <a:tabLst>
                <a:tab pos="227013" algn="l"/>
              </a:tabLst>
              <a:defRPr sz="2400" i="1">
                <a:solidFill>
                  <a:schemeClr val="tx1"/>
                </a:solidFill>
                <a:latin typeface="Arial" charset="0"/>
                <a:ea typeface="ＭＳ Ｐゴシック" charset="0"/>
              </a:defRPr>
            </a:lvl4pPr>
            <a:lvl5pPr marL="2057400" indent="-228600">
              <a:tabLst>
                <a:tab pos="227013" algn="l"/>
              </a:tabLst>
              <a:defRPr sz="2400" i="1">
                <a:solidFill>
                  <a:schemeClr val="tx1"/>
                </a:solidFill>
                <a:latin typeface="Arial" charset="0"/>
                <a:ea typeface="ＭＳ Ｐゴシック" charset="0"/>
              </a:defRPr>
            </a:lvl5pPr>
            <a:lvl6pPr marL="25146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tabLst>
                <a:tab pos="227013" algn="l"/>
              </a:tabLst>
              <a:defRPr sz="2400" i="1">
                <a:solidFill>
                  <a:schemeClr val="tx1"/>
                </a:solidFill>
                <a:latin typeface="Arial" charset="0"/>
                <a:ea typeface="ＭＳ Ｐゴシック" charset="0"/>
              </a:defRPr>
            </a:lvl9pPr>
          </a:lstStyle>
          <a:p>
            <a:pPr>
              <a:lnSpc>
                <a:spcPct val="110000"/>
              </a:lnSpc>
            </a:pPr>
            <a:endParaRPr lang="en-US" sz="2600" b="1" i="0" u="sng">
              <a:latin typeface="Century Gothic" charset="0"/>
            </a:endParaRPr>
          </a:p>
          <a:p>
            <a:pPr>
              <a:lnSpc>
                <a:spcPct val="110000"/>
              </a:lnSpc>
              <a:buClr>
                <a:schemeClr val="folHlink"/>
              </a:buClr>
              <a:buFont typeface="Wingdings" charset="0"/>
              <a:buChar char="§"/>
            </a:pPr>
            <a:r>
              <a:rPr lang="en-US" sz="1900" i="0">
                <a:latin typeface="Century Gothic" charset="0"/>
              </a:rPr>
              <a:t>IceCube has placed constraints on the neutrino-induced muon flux from the Sun, and interpreted this in terms of a limit on the WIMP</a:t>
            </a:r>
            <a:r>
              <a:rPr lang="ja-JP" altLang="en-US" sz="1900" i="0">
                <a:latin typeface="Century Gothic" charset="0"/>
              </a:rPr>
              <a:t>’</a:t>
            </a:r>
            <a:r>
              <a:rPr lang="en-US" altLang="ja-JP" sz="1900" i="0">
                <a:latin typeface="Century Gothic" charset="0"/>
              </a:rPr>
              <a:t>s spin-dependent elastic scattering cross section with protons</a:t>
            </a:r>
          </a:p>
          <a:p>
            <a:pPr>
              <a:lnSpc>
                <a:spcPct val="110000"/>
              </a:lnSpc>
              <a:buClr>
                <a:schemeClr val="folHlink"/>
              </a:buClr>
              <a:buFont typeface="Wingdings" charset="0"/>
              <a:buChar char="§"/>
            </a:pPr>
            <a:endParaRPr lang="en-US" sz="900" i="0">
              <a:latin typeface="Century Gothic" charset="0"/>
            </a:endParaRPr>
          </a:p>
          <a:p>
            <a:pPr>
              <a:lnSpc>
                <a:spcPct val="110000"/>
              </a:lnSpc>
              <a:buClr>
                <a:schemeClr val="folHlink"/>
              </a:buClr>
              <a:buFont typeface="Wingdings" charset="0"/>
              <a:buChar char="§"/>
            </a:pPr>
            <a:r>
              <a:rPr lang="en-US" sz="1900" i="0">
                <a:latin typeface="Century Gothic" charset="0"/>
              </a:rPr>
              <a:t>These limits are competitive with or stronger than those from current direct detection experiments</a:t>
            </a:r>
          </a:p>
          <a:p>
            <a:pPr>
              <a:lnSpc>
                <a:spcPct val="70000"/>
              </a:lnSpc>
              <a:buClr>
                <a:schemeClr val="folHlink"/>
              </a:buClr>
              <a:buFont typeface="Wingdings" charset="0"/>
              <a:buChar char="§"/>
            </a:pPr>
            <a:endParaRPr lang="en-US" sz="1900" i="0">
              <a:latin typeface="Century Gothic" charset="0"/>
            </a:endParaRPr>
          </a:p>
          <a:p>
            <a:pPr>
              <a:lnSpc>
                <a:spcPct val="110000"/>
              </a:lnSpc>
              <a:buClr>
                <a:schemeClr val="folHlink"/>
              </a:buClr>
              <a:buFont typeface="Wingdings" charset="0"/>
              <a:buChar char="§"/>
            </a:pPr>
            <a:endParaRPr lang="en-US" sz="1900" i="0">
              <a:latin typeface="Century Gothic" charset="0"/>
            </a:endParaRPr>
          </a:p>
          <a:p>
            <a:pPr>
              <a:buFont typeface="Arial" charset="0"/>
              <a:buNone/>
            </a:pPr>
            <a:endParaRPr lang="en-US" sz="1900" i="0">
              <a:latin typeface="Century Gothic" charset="0"/>
            </a:endParaRPr>
          </a:p>
        </p:txBody>
      </p:sp>
      <p:pic>
        <p:nvPicPr>
          <p:cNvPr id="898055" name="Picture 7"/>
          <p:cNvPicPr>
            <a:picLocks noChangeAspect="1" noChangeArrowheads="1"/>
          </p:cNvPicPr>
          <p:nvPr/>
        </p:nvPicPr>
        <p:blipFill>
          <a:blip r:embed="rId3">
            <a:extLst>
              <a:ext uri="{28A0092B-C50C-407E-A947-70E740481C1C}">
                <a14:useLocalDpi xmlns:a14="http://schemas.microsoft.com/office/drawing/2010/main" val="0"/>
              </a:ext>
            </a:extLst>
          </a:blip>
          <a:srcRect l="51114" t="13597" r="2789" b="27620"/>
          <a:stretch>
            <a:fillRect/>
          </a:stretch>
        </p:blipFill>
        <p:spPr bwMode="auto">
          <a:xfrm>
            <a:off x="5334000" y="4022725"/>
            <a:ext cx="3711575" cy="2736850"/>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00B8FF"/>
                </a:solidFill>
              </a14:hiddenFill>
            </a:ext>
          </a:extLst>
        </p:spPr>
      </p:pic>
      <p:pic>
        <p:nvPicPr>
          <p:cNvPr id="898056" name="Picture 8"/>
          <p:cNvPicPr>
            <a:picLocks noChangeAspect="1" noChangeArrowheads="1"/>
          </p:cNvPicPr>
          <p:nvPr/>
        </p:nvPicPr>
        <p:blipFill>
          <a:blip r:embed="rId3">
            <a:extLst>
              <a:ext uri="{28A0092B-C50C-407E-A947-70E740481C1C}">
                <a14:useLocalDpi xmlns:a14="http://schemas.microsoft.com/office/drawing/2010/main" val="0"/>
              </a:ext>
            </a:extLst>
          </a:blip>
          <a:srcRect t="12238" r="54575" b="28951"/>
          <a:stretch>
            <a:fillRect/>
          </a:stretch>
        </p:blipFill>
        <p:spPr bwMode="auto">
          <a:xfrm>
            <a:off x="3733800" y="1905000"/>
            <a:ext cx="3581400" cy="2681288"/>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00B8FF"/>
                </a:solidFill>
              </a14:hiddenFill>
            </a:ext>
          </a:extLst>
        </p:spPr>
      </p:pic>
    </p:spTree>
    <p:extLst>
      <p:ext uri="{BB962C8B-B14F-4D97-AF65-F5344CB8AC3E}">
        <p14:creationId xmlns:p14="http://schemas.microsoft.com/office/powerpoint/2010/main" val="2636298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2884" name="Rectangle 4"/>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2885" name="Rectangle 5"/>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2888" name="Text Box 8"/>
          <p:cNvSpPr txBox="1">
            <a:spLocks noChangeArrowheads="1"/>
          </p:cNvSpPr>
          <p:nvPr/>
        </p:nvSpPr>
        <p:spPr bwMode="auto">
          <a:xfrm>
            <a:off x="228600" y="1143000"/>
            <a:ext cx="8610600" cy="410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Neutralinos elastically scatter with nuclei in the Sun, becoming gravitationally bound</a:t>
            </a:r>
          </a:p>
          <a:p>
            <a:pPr eaLnBrk="1" hangingPunct="1">
              <a:spcBef>
                <a:spcPct val="50000"/>
              </a:spcBef>
              <a:buFontTx/>
              <a:buChar char="•"/>
            </a:pPr>
            <a:r>
              <a:rPr lang="en-US">
                <a:solidFill>
                  <a:schemeClr val="bg1"/>
                </a:solidFill>
                <a:cs typeface="Times New Roman" charset="0"/>
              </a:rPr>
              <a:t>As neutralinos accumulate in the Sun</a:t>
            </a:r>
            <a:r>
              <a:rPr lang="ja-JP" altLang="en-US">
                <a:solidFill>
                  <a:schemeClr val="bg1"/>
                </a:solidFill>
                <a:cs typeface="Times New Roman" charset="0"/>
              </a:rPr>
              <a:t>’</a:t>
            </a:r>
            <a:r>
              <a:rPr lang="en-US">
                <a:solidFill>
                  <a:schemeClr val="bg1"/>
                </a:solidFill>
                <a:cs typeface="Times New Roman" charset="0"/>
              </a:rPr>
              <a:t>s core, they annihilate at an increasing rate</a:t>
            </a:r>
          </a:p>
          <a:p>
            <a:pPr eaLnBrk="1" hangingPunct="1">
              <a:spcBef>
                <a:spcPct val="50000"/>
              </a:spcBef>
              <a:buFontTx/>
              <a:buChar char="•"/>
            </a:pPr>
            <a:r>
              <a:rPr lang="en-US">
                <a:solidFill>
                  <a:schemeClr val="bg1"/>
                </a:solidFill>
                <a:cs typeface="Times New Roman" charset="0"/>
              </a:rPr>
              <a:t>After ~Gyr, annihilation rate typically reaches equilibrium with capture rate, generating a potentially observable flux of high-energy neutrinos </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pic>
        <p:nvPicPr>
          <p:cNvPr id="122889" name="Picture 9" descr="Barwick_Page_37"/>
          <p:cNvPicPr>
            <a:picLocks noChangeAspect="1" noChangeArrowheads="1"/>
          </p:cNvPicPr>
          <p:nvPr/>
        </p:nvPicPr>
        <p:blipFill>
          <a:blip r:embed="rId3">
            <a:extLst>
              <a:ext uri="{28A0092B-C50C-407E-A947-70E740481C1C}">
                <a14:useLocalDpi xmlns:a14="http://schemas.microsoft.com/office/drawing/2010/main" val="0"/>
              </a:ext>
            </a:extLst>
          </a:blip>
          <a:srcRect l="12000" t="17235" b="17235"/>
          <a:stretch>
            <a:fillRect/>
          </a:stretch>
        </p:blipFill>
        <p:spPr bwMode="auto">
          <a:xfrm>
            <a:off x="3276600" y="3886200"/>
            <a:ext cx="5553075" cy="2690813"/>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931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4931" name="Rectangle 3"/>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4932" name="Rectangle 4"/>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4933" name="Text Box 5"/>
          <p:cNvSpPr txBox="1">
            <a:spLocks noChangeArrowheads="1"/>
          </p:cNvSpPr>
          <p:nvPr/>
        </p:nvSpPr>
        <p:spPr bwMode="auto">
          <a:xfrm>
            <a:off x="228600" y="1066800"/>
            <a:ext cx="8610600" cy="337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Muon neutrinos from the Sun interacting via charged current produce energetic muons</a:t>
            </a:r>
          </a:p>
          <a:p>
            <a:pPr eaLnBrk="1" hangingPunct="1">
              <a:spcBef>
                <a:spcPct val="50000"/>
              </a:spcBef>
              <a:buFontTx/>
              <a:buChar char="•"/>
            </a:pPr>
            <a:r>
              <a:rPr lang="en-US">
                <a:solidFill>
                  <a:schemeClr val="bg1"/>
                </a:solidFill>
                <a:cs typeface="Times New Roman" charset="0"/>
              </a:rPr>
              <a:t>Kilometer-scale neutrino telescope IceCube currently under construction at South Pole</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pic>
        <p:nvPicPr>
          <p:cNvPr id="124935" name="Picture 7" descr="icec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75" y="2514600"/>
            <a:ext cx="3502025" cy="4114800"/>
          </a:xfrm>
          <a:prstGeom prst="rect">
            <a:avLst/>
          </a:prstGeom>
          <a:noFill/>
          <a:ln>
            <a:noFill/>
          </a:ln>
          <a:effectLst>
            <a:outerShdw blurRad="45720" dist="25399" dir="2700000" algn="ctr" rotWithShape="0">
              <a:schemeClr val="tx1">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442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152400" y="304800"/>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Neutrinos</a:t>
            </a:r>
            <a:endParaRPr lang="en-US" b="1">
              <a:solidFill>
                <a:schemeClr val="folHlink"/>
              </a:solidFill>
            </a:endParaRPr>
          </a:p>
        </p:txBody>
      </p:sp>
      <p:sp>
        <p:nvSpPr>
          <p:cNvPr id="126979" name="Rectangle 3"/>
          <p:cNvSpPr>
            <a:spLocks noChangeArrowheads="1"/>
          </p:cNvSpPr>
          <p:nvPr/>
        </p:nvSpPr>
        <p:spPr bwMode="auto">
          <a:xfrm>
            <a:off x="304800" y="4567238"/>
            <a:ext cx="4876800" cy="2290762"/>
          </a:xfrm>
          <a:prstGeom prst="rect">
            <a:avLst/>
          </a:prstGeom>
          <a:solidFill>
            <a:srgbClr val="FFFFCC">
              <a:alpha val="0"/>
            </a:srgbClr>
          </a:solidFill>
          <a:ln w="9525">
            <a:solidFill>
              <a:schemeClr val="tx1">
                <a:alpha val="0"/>
              </a:schemeClr>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ctr" eaLnBrk="1" hangingPunct="1">
              <a:spcBef>
                <a:spcPct val="50000"/>
              </a:spcBef>
            </a:pPr>
            <a:endParaRPr lang="en-US" sz="2000" b="1">
              <a:solidFill>
                <a:schemeClr val="accent2"/>
              </a:solidFill>
              <a:latin typeface="Times New Roman" charset="0"/>
              <a:cs typeface="Times New Roman" charset="0"/>
            </a:endParaRPr>
          </a:p>
        </p:txBody>
      </p:sp>
      <p:sp>
        <p:nvSpPr>
          <p:cNvPr id="126980" name="Rectangle 4"/>
          <p:cNvSpPr>
            <a:spLocks noChangeArrowheads="1"/>
          </p:cNvSpPr>
          <p:nvPr/>
        </p:nvSpPr>
        <p:spPr bwMode="auto">
          <a:xfrm>
            <a:off x="4383088" y="57102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126981" name="Text Box 5"/>
          <p:cNvSpPr txBox="1">
            <a:spLocks noChangeArrowheads="1"/>
          </p:cNvSpPr>
          <p:nvPr/>
        </p:nvSpPr>
        <p:spPr bwMode="auto">
          <a:xfrm>
            <a:off x="228600" y="1133475"/>
            <a:ext cx="86106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Rate observed at IceCube depends primarily on the neutralino capture rate in the Sun (the elastic scattering cross section)</a:t>
            </a:r>
          </a:p>
          <a:p>
            <a:pPr eaLnBrk="1" hangingPunct="1">
              <a:spcBef>
                <a:spcPct val="50000"/>
              </a:spcBef>
              <a:buFontTx/>
              <a:buChar char="•"/>
            </a:pPr>
            <a:r>
              <a:rPr lang="en-US">
                <a:solidFill>
                  <a:schemeClr val="bg1"/>
                </a:solidFill>
                <a:cs typeface="Times New Roman" charset="0"/>
              </a:rPr>
              <a:t>The reach of neutrino telescopes is, therefore, expected to be tied to that of direct detection experiments</a:t>
            </a: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a:p>
            <a:pPr eaLnBrk="1" hangingPunct="1">
              <a:spcBef>
                <a:spcPct val="50000"/>
              </a:spcBef>
            </a:pPr>
            <a:endParaRPr lang="en-US">
              <a:solidFill>
                <a:schemeClr val="bg1"/>
              </a:solidFill>
              <a:cs typeface="Times New Roman" charset="0"/>
            </a:endParaRPr>
          </a:p>
        </p:txBody>
      </p:sp>
    </p:spTree>
    <p:extLst>
      <p:ext uri="{BB962C8B-B14F-4D97-AF65-F5344CB8AC3E}">
        <p14:creationId xmlns:p14="http://schemas.microsoft.com/office/powerpoint/2010/main" val="13611600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2"/>
          <p:cNvSpPr txBox="1">
            <a:spLocks noChangeArrowheads="1"/>
          </p:cNvSpPr>
          <p:nvPr/>
        </p:nvSpPr>
        <p:spPr bwMode="auto">
          <a:xfrm>
            <a:off x="0" y="304800"/>
            <a:ext cx="914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Indirect Detection With Positrons</a:t>
            </a:r>
            <a:endParaRPr lang="en-US" b="1">
              <a:solidFill>
                <a:schemeClr val="folHlink"/>
              </a:solidFill>
            </a:endParaRPr>
          </a:p>
        </p:txBody>
      </p:sp>
      <p:sp>
        <p:nvSpPr>
          <p:cNvPr id="313347" name="Text Box 3"/>
          <p:cNvSpPr txBox="1">
            <a:spLocks noChangeArrowheads="1"/>
          </p:cNvSpPr>
          <p:nvPr/>
        </p:nvSpPr>
        <p:spPr bwMode="auto">
          <a:xfrm>
            <a:off x="152400" y="990600"/>
            <a:ext cx="86868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sv-SE">
                <a:solidFill>
                  <a:schemeClr val="bg1"/>
                </a:solidFill>
                <a:cs typeface="Times New Roman" charset="0"/>
              </a:rPr>
              <a:t>Positrons produced through a range of dark matter annihilation channels (decays of heavy quarks, gauge bosons, heavy leptons, etc.) </a:t>
            </a:r>
          </a:p>
          <a:p>
            <a:pPr eaLnBrk="1" hangingPunct="1">
              <a:spcBef>
                <a:spcPct val="50000"/>
              </a:spcBef>
              <a:buFontTx/>
              <a:buChar char="•"/>
            </a:pPr>
            <a:r>
              <a:rPr lang="sv-SE">
                <a:solidFill>
                  <a:schemeClr val="bg1"/>
                </a:solidFill>
                <a:cs typeface="Times New Roman" charset="0"/>
              </a:rPr>
              <a:t>Move as a random walk through galactic magnetic fields</a:t>
            </a:r>
          </a:p>
          <a:p>
            <a:pPr eaLnBrk="1" hangingPunct="1">
              <a:spcBef>
                <a:spcPct val="50000"/>
              </a:spcBef>
              <a:buFontTx/>
              <a:buChar char="•"/>
            </a:pPr>
            <a:r>
              <a:rPr lang="sv-SE">
                <a:solidFill>
                  <a:schemeClr val="bg1"/>
                </a:solidFill>
                <a:cs typeface="Times New Roman" charset="0"/>
              </a:rPr>
              <a:t>Energy losses through inverse compton and synchotron scattering with starlight, CMB</a:t>
            </a:r>
          </a:p>
          <a:p>
            <a:pPr eaLnBrk="1" hangingPunct="1">
              <a:spcBef>
                <a:spcPct val="50000"/>
              </a:spcBef>
            </a:pPr>
            <a:endParaRPr lang="sv-SE">
              <a:solidFill>
                <a:schemeClr val="bg1"/>
              </a:solidFill>
              <a:cs typeface="Times New Roman" charset="0"/>
            </a:endParaRPr>
          </a:p>
          <a:p>
            <a:pPr eaLnBrk="1" hangingPunct="1">
              <a:spcBef>
                <a:spcPct val="50000"/>
              </a:spcBef>
            </a:pPr>
            <a:endParaRPr lang="sv-SE">
              <a:solidFill>
                <a:schemeClr val="bg1"/>
              </a:solidFill>
              <a:cs typeface="Times New Roman" charset="0"/>
            </a:endParaRPr>
          </a:p>
        </p:txBody>
      </p:sp>
      <p:sp>
        <p:nvSpPr>
          <p:cNvPr id="313348" name="Rectangle 4"/>
          <p:cNvSpPr>
            <a:spLocks noChangeArrowheads="1"/>
          </p:cNvSpPr>
          <p:nvPr/>
        </p:nvSpPr>
        <p:spPr bwMode="auto">
          <a:xfrm>
            <a:off x="4629150" y="56530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pPr>
            <a:endParaRPr lang="sv-SE">
              <a:latin typeface="Times New Roman" charset="0"/>
              <a:cs typeface="Times New Roman" charset="0"/>
            </a:endParaRPr>
          </a:p>
        </p:txBody>
      </p:sp>
      <p:sp>
        <p:nvSpPr>
          <p:cNvPr id="313349" name="Text Box 5"/>
          <p:cNvSpPr txBox="1">
            <a:spLocks noChangeArrowheads="1"/>
          </p:cNvSpPr>
          <p:nvPr/>
        </p:nvSpPr>
        <p:spPr bwMode="auto">
          <a:xfrm>
            <a:off x="5557838" y="1444625"/>
            <a:ext cx="3238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endParaRPr lang="en-US" sz="2000" b="1">
              <a:solidFill>
                <a:srgbClr val="000000"/>
              </a:solidFill>
              <a:latin typeface="Times New Roman" charset="0"/>
              <a:cs typeface="Times New Roman" charset="0"/>
            </a:endParaRPr>
          </a:p>
          <a:p>
            <a:pPr algn="ctr" eaLnBrk="1" hangingPunct="1">
              <a:spcBef>
                <a:spcPct val="50000"/>
              </a:spcBef>
            </a:pPr>
            <a:endParaRPr lang="en-US" sz="2000" b="1">
              <a:solidFill>
                <a:schemeClr val="accent2"/>
              </a:solidFill>
              <a:latin typeface="Times New Roman" charset="0"/>
              <a:cs typeface="Times New Roman" charset="0"/>
            </a:endParaRPr>
          </a:p>
        </p:txBody>
      </p:sp>
      <p:sp>
        <p:nvSpPr>
          <p:cNvPr id="313350" name="Text Box 6"/>
          <p:cNvSpPr txBox="1">
            <a:spLocks noChangeArrowheads="1"/>
          </p:cNvSpPr>
          <p:nvPr/>
        </p:nvSpPr>
        <p:spPr bwMode="auto">
          <a:xfrm>
            <a:off x="5767388" y="1416050"/>
            <a:ext cx="3238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1" hangingPunct="1">
              <a:spcBef>
                <a:spcPct val="50000"/>
              </a:spcBef>
            </a:pPr>
            <a:endParaRPr lang="en-US" sz="2000" b="1">
              <a:solidFill>
                <a:srgbClr val="000000"/>
              </a:solidFill>
              <a:latin typeface="Times New Roman" charset="0"/>
              <a:cs typeface="Times New Roman" charset="0"/>
            </a:endParaRPr>
          </a:p>
          <a:p>
            <a:pPr algn="ctr" eaLnBrk="1" hangingPunct="1">
              <a:spcBef>
                <a:spcPct val="50000"/>
              </a:spcBef>
            </a:pPr>
            <a:endParaRPr lang="en-US" sz="2000" b="1">
              <a:solidFill>
                <a:schemeClr val="accent2"/>
              </a:solidFill>
              <a:latin typeface="Times New Roman" charset="0"/>
              <a:cs typeface="Times New Roman" charset="0"/>
            </a:endParaRPr>
          </a:p>
        </p:txBody>
      </p:sp>
      <p:pic>
        <p:nvPicPr>
          <p:cNvPr id="313351" name="Picture 7" descr="propa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038600"/>
            <a:ext cx="5657850" cy="254793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66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5780021" y="1407377"/>
            <a:ext cx="3081685" cy="236354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Content Placeholder 2"/>
          <p:cNvSpPr txBox="1">
            <a:spLocks/>
          </p:cNvSpPr>
          <p:nvPr/>
        </p:nvSpPr>
        <p:spPr>
          <a:xfrm>
            <a:off x="14176" y="1240392"/>
            <a:ext cx="571481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200" b="1" dirty="0" smtClean="0">
                <a:solidFill>
                  <a:schemeClr val="tx2"/>
                </a:solidFill>
              </a:rPr>
              <a:t>The key benchmark of indirect searches:</a:t>
            </a:r>
          </a:p>
          <a:p>
            <a:r>
              <a:rPr lang="en-US" sz="2000" dirty="0" smtClean="0">
                <a:solidFill>
                  <a:schemeClr val="tx2"/>
                </a:solidFill>
              </a:rPr>
              <a:t>Recall that to be produced with the observed dark matter abundance, a thermal relic must have an annihilation (at freeze-out) of σv≈3x10</a:t>
            </a:r>
            <a:r>
              <a:rPr lang="en-US" sz="2000" baseline="30000" dirty="0" smtClean="0">
                <a:solidFill>
                  <a:schemeClr val="tx2"/>
                </a:solidFill>
              </a:rPr>
              <a:t>-26 </a:t>
            </a:r>
            <a:r>
              <a:rPr lang="en-US" sz="2000" dirty="0" smtClean="0">
                <a:solidFill>
                  <a:schemeClr val="tx2"/>
                </a:solidFill>
              </a:rPr>
              <a:t>cm</a:t>
            </a:r>
            <a:r>
              <a:rPr lang="en-US" sz="2000" baseline="30000" dirty="0" smtClean="0">
                <a:solidFill>
                  <a:schemeClr val="tx2"/>
                </a:solidFill>
              </a:rPr>
              <a:t>3</a:t>
            </a:r>
            <a:r>
              <a:rPr lang="en-US" sz="2000" dirty="0" smtClean="0">
                <a:solidFill>
                  <a:schemeClr val="tx2"/>
                </a:solidFill>
              </a:rPr>
              <a:t>/s</a:t>
            </a:r>
          </a:p>
          <a:p>
            <a:r>
              <a:rPr lang="en-US" sz="2000" dirty="0" smtClean="0">
                <a:solidFill>
                  <a:schemeClr val="tx2"/>
                </a:solidFill>
              </a:rPr>
              <a:t>Although many model-dependent factors can cause the dark matter to possess a somewhat lower annihilation cross section today </a:t>
            </a:r>
            <a:r>
              <a:rPr lang="en-US" sz="1800" dirty="0" smtClean="0">
                <a:solidFill>
                  <a:schemeClr val="tx2"/>
                </a:solidFill>
              </a:rPr>
              <a:t>(velocity dependence, co-annihilations, resonances)</a:t>
            </a:r>
            <a:r>
              <a:rPr lang="en-US" sz="2000" dirty="0" smtClean="0">
                <a:solidFill>
                  <a:schemeClr val="tx2"/>
                </a:solidFill>
              </a:rPr>
              <a:t>, most models predict current annihilation rates that are within an order of magnitude or so this estimate </a:t>
            </a:r>
          </a:p>
          <a:p>
            <a:r>
              <a:rPr lang="en-US" sz="2000" dirty="0" smtClean="0">
                <a:solidFill>
                  <a:schemeClr val="tx2"/>
                </a:solidFill>
              </a:rPr>
              <a:t>Indirect detection experiments which are sensitive to dark matter annihilating at approximately this rate will be able to test a majority of WIMP models </a:t>
            </a:r>
            <a:endParaRPr lang="en-US" sz="2200" dirty="0">
              <a:solidFill>
                <a:schemeClr val="tx2"/>
              </a:solidFill>
            </a:endParaRPr>
          </a:p>
        </p:txBody>
      </p:sp>
    </p:spTree>
    <p:extLst>
      <p:ext uri="{BB962C8B-B14F-4D97-AF65-F5344CB8AC3E}">
        <p14:creationId xmlns:p14="http://schemas.microsoft.com/office/powerpoint/2010/main" val="24894609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9" name="Picture 13" descr="higgssus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543550"/>
            <a:ext cx="1752600" cy="116205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7950" name="Picture 14" descr="higgsus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4572000"/>
            <a:ext cx="1676400" cy="1173163"/>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67938" name="Text Box 2"/>
          <p:cNvSpPr txBox="1">
            <a:spLocks noChangeArrowheads="1"/>
          </p:cNvSpPr>
          <p:nvPr/>
        </p:nvSpPr>
        <p:spPr bwMode="auto">
          <a:xfrm>
            <a:off x="152400" y="288925"/>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Supersymmetry</a:t>
            </a:r>
            <a:endParaRPr lang="en-US" b="1">
              <a:solidFill>
                <a:schemeClr val="folHlink"/>
              </a:solidFill>
            </a:endParaRPr>
          </a:p>
        </p:txBody>
      </p:sp>
      <p:sp>
        <p:nvSpPr>
          <p:cNvPr id="167939" name="Text Box 3"/>
          <p:cNvSpPr txBox="1">
            <a:spLocks noChangeArrowheads="1"/>
          </p:cNvSpPr>
          <p:nvPr/>
        </p:nvSpPr>
        <p:spPr bwMode="auto">
          <a:xfrm>
            <a:off x="76200" y="1143000"/>
            <a:ext cx="4495800" cy="520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Perhaps the most theoretically appealing (certainly the most well studied) extension of the Standard Model</a:t>
            </a:r>
            <a:endParaRPr lang="en-US">
              <a:solidFill>
                <a:schemeClr val="bg1"/>
              </a:solidFill>
              <a:ea typeface="Times New Roman" charset="0"/>
              <a:cs typeface="Times New Roman" charset="0"/>
            </a:endParaRP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Natural solution to hierarchy problem (stabilizes quadradic divergences to Higgs mass)</a:t>
            </a: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Restores unification of couplings</a:t>
            </a: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Vital ingredient of string theory</a:t>
            </a:r>
          </a:p>
          <a:p>
            <a:pPr>
              <a:lnSpc>
                <a:spcPct val="90000"/>
              </a:lnSpc>
              <a:spcBef>
                <a:spcPct val="20000"/>
              </a:spcBef>
              <a:buSzPct val="80000"/>
              <a:buFont typeface="Times" charset="0"/>
              <a:buChar char="•"/>
            </a:pPr>
            <a:r>
              <a:rPr lang="en-US">
                <a:solidFill>
                  <a:schemeClr val="bg1"/>
                </a:solidFill>
                <a:ea typeface="Times New Roman" charset="0"/>
                <a:cs typeface="Times New Roman" charset="0"/>
              </a:rPr>
              <a:t>Naturally provides a compelling candidate for dark matter</a:t>
            </a:r>
          </a:p>
          <a:p>
            <a:pPr>
              <a:lnSpc>
                <a:spcPct val="90000"/>
              </a:lnSpc>
              <a:spcBef>
                <a:spcPct val="20000"/>
              </a:spcBef>
              <a:buSzPct val="80000"/>
              <a:buFont typeface="Times" charset="0"/>
              <a:buNone/>
            </a:pPr>
            <a:endParaRPr lang="en-US">
              <a:solidFill>
                <a:schemeClr val="bg1"/>
              </a:solidFill>
              <a:ea typeface="Times New Roman" charset="0"/>
              <a:cs typeface="Times New Roman" charset="0"/>
            </a:endParaRPr>
          </a:p>
        </p:txBody>
      </p:sp>
      <p:pic>
        <p:nvPicPr>
          <p:cNvPr id="167948" name="Picture 12" descr="gutsus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38" y="4267200"/>
            <a:ext cx="2786062" cy="2133600"/>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7946" name="Picture 10" descr="supersymmet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4238" y="1143000"/>
            <a:ext cx="3916362" cy="33924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8013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12615" y="2266462"/>
            <a:ext cx="4704884" cy="434729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932332" y="35676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543875" y="4130389"/>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8919882">
            <a:off x="1944083" y="3165225"/>
            <a:ext cx="698178" cy="369332"/>
          </a:xfrm>
          <a:prstGeom prst="rect">
            <a:avLst/>
          </a:prstGeom>
          <a:noFill/>
        </p:spPr>
        <p:txBody>
          <a:bodyPr wrap="none" rtlCol="0">
            <a:spAutoFit/>
          </a:bodyPr>
          <a:lstStyle/>
          <a:p>
            <a:r>
              <a:rPr lang="en-US" dirty="0" smtClean="0"/>
              <a:t>2006</a:t>
            </a:r>
            <a:endParaRPr lang="en-US" dirty="0"/>
          </a:p>
        </p:txBody>
      </p:sp>
      <p:sp>
        <p:nvSpPr>
          <p:cNvPr id="12" name="TextBox 11"/>
          <p:cNvSpPr txBox="1"/>
          <p:nvPr/>
        </p:nvSpPr>
        <p:spPr>
          <a:xfrm rot="18919882">
            <a:off x="2536088" y="3708385"/>
            <a:ext cx="698178" cy="369332"/>
          </a:xfrm>
          <a:prstGeom prst="rect">
            <a:avLst/>
          </a:prstGeom>
          <a:noFill/>
        </p:spPr>
        <p:txBody>
          <a:bodyPr wrap="none" rtlCol="0">
            <a:spAutoFit/>
          </a:bodyPr>
          <a:lstStyle/>
          <a:p>
            <a:r>
              <a:rPr lang="en-US" dirty="0" smtClean="0"/>
              <a:t>2009</a:t>
            </a:r>
            <a:endParaRPr lang="en-US" dirty="0"/>
          </a:p>
        </p:txBody>
      </p:sp>
      <p:cxnSp>
        <p:nvCxnSpPr>
          <p:cNvPr id="15" name="Straight Connector 14"/>
          <p:cNvCxnSpPr/>
          <p:nvPr/>
        </p:nvCxnSpPr>
        <p:spPr>
          <a:xfrm flipV="1">
            <a:off x="3149553" y="46969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61096" y="5259689"/>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8919882">
            <a:off x="3169870" y="4294525"/>
            <a:ext cx="681046" cy="369332"/>
          </a:xfrm>
          <a:prstGeom prst="rect">
            <a:avLst/>
          </a:prstGeom>
          <a:noFill/>
        </p:spPr>
        <p:txBody>
          <a:bodyPr wrap="none" rtlCol="0">
            <a:spAutoFit/>
          </a:bodyPr>
          <a:lstStyle/>
          <a:p>
            <a:r>
              <a:rPr lang="en-US" dirty="0" smtClean="0"/>
              <a:t>2011</a:t>
            </a:r>
            <a:endParaRPr lang="en-US" dirty="0"/>
          </a:p>
        </p:txBody>
      </p:sp>
      <p:sp>
        <p:nvSpPr>
          <p:cNvPr id="18" name="TextBox 17"/>
          <p:cNvSpPr txBox="1"/>
          <p:nvPr/>
        </p:nvSpPr>
        <p:spPr>
          <a:xfrm rot="18919882">
            <a:off x="3753309" y="4837685"/>
            <a:ext cx="698178" cy="369332"/>
          </a:xfrm>
          <a:prstGeom prst="rect">
            <a:avLst/>
          </a:prstGeom>
          <a:noFill/>
        </p:spPr>
        <p:txBody>
          <a:bodyPr wrap="none" rtlCol="0">
            <a:spAutoFit/>
          </a:bodyPr>
          <a:lstStyle/>
          <a:p>
            <a:r>
              <a:rPr lang="en-US" dirty="0" smtClean="0"/>
              <a:t>2014</a:t>
            </a:r>
            <a:endParaRPr lang="en-US" dirty="0"/>
          </a:p>
        </p:txBody>
      </p:sp>
      <p:cxnSp>
        <p:nvCxnSpPr>
          <p:cNvPr id="19" name="Straight Connector 18"/>
          <p:cNvCxnSpPr/>
          <p:nvPr/>
        </p:nvCxnSpPr>
        <p:spPr>
          <a:xfrm flipV="1">
            <a:off x="707303" y="2440352"/>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318846" y="3003050"/>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8919882">
            <a:off x="719054" y="2037886"/>
            <a:ext cx="698178" cy="369332"/>
          </a:xfrm>
          <a:prstGeom prst="rect">
            <a:avLst/>
          </a:prstGeom>
          <a:noFill/>
        </p:spPr>
        <p:txBody>
          <a:bodyPr wrap="none" rtlCol="0">
            <a:spAutoFit/>
          </a:bodyPr>
          <a:lstStyle/>
          <a:p>
            <a:r>
              <a:rPr lang="en-US" dirty="0" smtClean="0"/>
              <a:t>2000</a:t>
            </a:r>
            <a:endParaRPr lang="en-US" dirty="0"/>
          </a:p>
        </p:txBody>
      </p:sp>
      <p:sp>
        <p:nvSpPr>
          <p:cNvPr id="22" name="TextBox 21"/>
          <p:cNvSpPr txBox="1"/>
          <p:nvPr/>
        </p:nvSpPr>
        <p:spPr>
          <a:xfrm rot="18919882">
            <a:off x="1311059" y="2581046"/>
            <a:ext cx="698178" cy="369332"/>
          </a:xfrm>
          <a:prstGeom prst="rect">
            <a:avLst/>
          </a:prstGeom>
          <a:noFill/>
        </p:spPr>
        <p:txBody>
          <a:bodyPr wrap="none" rtlCol="0">
            <a:spAutoFit/>
          </a:bodyPr>
          <a:lstStyle/>
          <a:p>
            <a:r>
              <a:rPr lang="en-US" dirty="0" smtClean="0"/>
              <a:t>2003</a:t>
            </a:r>
            <a:endParaRPr lang="en-US" dirty="0"/>
          </a:p>
        </p:txBody>
      </p:sp>
      <p:cxnSp>
        <p:nvCxnSpPr>
          <p:cNvPr id="25" name="Straight Connector 24"/>
          <p:cNvCxnSpPr/>
          <p:nvPr/>
        </p:nvCxnSpPr>
        <p:spPr>
          <a:xfrm flipV="1">
            <a:off x="4366774" y="58262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8919882">
            <a:off x="4378525" y="5423825"/>
            <a:ext cx="698178" cy="369332"/>
          </a:xfrm>
          <a:prstGeom prst="rect">
            <a:avLst/>
          </a:prstGeom>
          <a:noFill/>
        </p:spPr>
        <p:txBody>
          <a:bodyPr wrap="none" rtlCol="0">
            <a:spAutoFit/>
          </a:bodyPr>
          <a:lstStyle/>
          <a:p>
            <a:r>
              <a:rPr lang="en-US" dirty="0" smtClean="0"/>
              <a:t>2017</a:t>
            </a:r>
            <a:endParaRPr lang="en-US" dirty="0"/>
          </a:p>
        </p:txBody>
      </p:sp>
      <p:cxnSp>
        <p:nvCxnSpPr>
          <p:cNvPr id="30" name="Straight Arrow Connector 29"/>
          <p:cNvCxnSpPr/>
          <p:nvPr/>
        </p:nvCxnSpPr>
        <p:spPr>
          <a:xfrm flipH="1">
            <a:off x="1074623" y="1679730"/>
            <a:ext cx="857709" cy="1660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1" idx="3"/>
          </p:cNvCxnSpPr>
          <p:nvPr/>
        </p:nvCxnSpPr>
        <p:spPr>
          <a:xfrm flipH="1">
            <a:off x="1316410" y="1679730"/>
            <a:ext cx="615923" cy="29741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81932" y="1445274"/>
            <a:ext cx="1039068" cy="369332"/>
          </a:xfrm>
          <a:prstGeom prst="rect">
            <a:avLst/>
          </a:prstGeom>
          <a:noFill/>
          <a:ln>
            <a:noFill/>
          </a:ln>
        </p:spPr>
        <p:txBody>
          <a:bodyPr wrap="square" rtlCol="0">
            <a:spAutoFit/>
          </a:bodyPr>
          <a:lstStyle/>
          <a:p>
            <a:r>
              <a:rPr lang="en-US" dirty="0" smtClean="0">
                <a:solidFill>
                  <a:srgbClr val="FF0000"/>
                </a:solidFill>
              </a:rPr>
              <a:t>HEAT </a:t>
            </a:r>
            <a:endParaRPr lang="en-US" dirty="0">
              <a:solidFill>
                <a:srgbClr val="FF0000"/>
              </a:solidFill>
            </a:endParaRPr>
          </a:p>
        </p:txBody>
      </p:sp>
      <p:cxnSp>
        <p:nvCxnSpPr>
          <p:cNvPr id="37" name="Straight Arrow Connector 36"/>
          <p:cNvCxnSpPr/>
          <p:nvPr/>
        </p:nvCxnSpPr>
        <p:spPr>
          <a:xfrm flipH="1">
            <a:off x="2716280" y="3228152"/>
            <a:ext cx="636867" cy="57264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284764" y="3023948"/>
            <a:ext cx="3905449" cy="369332"/>
          </a:xfrm>
          <a:prstGeom prst="rect">
            <a:avLst/>
          </a:prstGeom>
          <a:noFill/>
        </p:spPr>
        <p:txBody>
          <a:bodyPr wrap="none" rtlCol="0">
            <a:spAutoFit/>
          </a:bodyPr>
          <a:lstStyle/>
          <a:p>
            <a:r>
              <a:rPr lang="en-US" dirty="0" smtClean="0">
                <a:solidFill>
                  <a:srgbClr val="FF0000"/>
                </a:solidFill>
              </a:rPr>
              <a:t>PAMELA (including rising e</a:t>
            </a:r>
            <a:r>
              <a:rPr lang="en-US" baseline="30000" dirty="0" smtClean="0">
                <a:solidFill>
                  <a:srgbClr val="FF0000"/>
                </a:solidFill>
              </a:rPr>
              <a:t>+ </a:t>
            </a:r>
            <a:r>
              <a:rPr lang="en-US" dirty="0" smtClean="0">
                <a:solidFill>
                  <a:srgbClr val="FF0000"/>
                </a:solidFill>
              </a:rPr>
              <a:t>fraction)</a:t>
            </a:r>
            <a:endParaRPr lang="en-US" dirty="0">
              <a:solidFill>
                <a:srgbClr val="FF0000"/>
              </a:solidFill>
            </a:endParaRPr>
          </a:p>
        </p:txBody>
      </p:sp>
      <p:cxnSp>
        <p:nvCxnSpPr>
          <p:cNvPr id="40" name="Straight Arrow Connector 39"/>
          <p:cNvCxnSpPr/>
          <p:nvPr/>
        </p:nvCxnSpPr>
        <p:spPr>
          <a:xfrm flipH="1">
            <a:off x="3953040" y="4249993"/>
            <a:ext cx="675942" cy="6703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599675" y="3996944"/>
            <a:ext cx="3763583" cy="369332"/>
          </a:xfrm>
          <a:prstGeom prst="rect">
            <a:avLst/>
          </a:prstGeom>
          <a:noFill/>
        </p:spPr>
        <p:txBody>
          <a:bodyPr wrap="none" rtlCol="0">
            <a:spAutoFit/>
          </a:bodyPr>
          <a:lstStyle/>
          <a:p>
            <a:r>
              <a:rPr lang="en-US" dirty="0" smtClean="0">
                <a:solidFill>
                  <a:srgbClr val="FF0000"/>
                </a:solidFill>
              </a:rPr>
              <a:t>First Science Results from AMS-02</a:t>
            </a:r>
            <a:endParaRPr lang="en-US" dirty="0">
              <a:solidFill>
                <a:srgbClr val="FF0000"/>
              </a:solidFill>
            </a:endParaRPr>
          </a:p>
        </p:txBody>
      </p:sp>
      <p:cxnSp>
        <p:nvCxnSpPr>
          <p:cNvPr id="53" name="Straight Connector 52"/>
          <p:cNvCxnSpPr/>
          <p:nvPr/>
        </p:nvCxnSpPr>
        <p:spPr>
          <a:xfrm flipV="1">
            <a:off x="2178518" y="4224175"/>
            <a:ext cx="140677" cy="15240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270350" y="4321865"/>
            <a:ext cx="2006619" cy="1826875"/>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rot="2602024">
            <a:off x="2286712" y="4803098"/>
            <a:ext cx="902749" cy="369332"/>
          </a:xfrm>
          <a:prstGeom prst="rect">
            <a:avLst/>
          </a:prstGeom>
          <a:noFill/>
        </p:spPr>
        <p:txBody>
          <a:bodyPr wrap="none" rtlCol="0">
            <a:spAutoFit/>
          </a:bodyPr>
          <a:lstStyle/>
          <a:p>
            <a:r>
              <a:rPr lang="en-US" dirty="0" smtClean="0">
                <a:solidFill>
                  <a:srgbClr val="3366FF"/>
                </a:solidFill>
              </a:rPr>
              <a:t>FERMI</a:t>
            </a:r>
            <a:endParaRPr lang="en-US" dirty="0">
              <a:solidFill>
                <a:srgbClr val="3366FF"/>
              </a:solidFill>
            </a:endParaRPr>
          </a:p>
        </p:txBody>
      </p:sp>
      <p:cxnSp>
        <p:nvCxnSpPr>
          <p:cNvPr id="59" name="Straight Arrow Connector 58"/>
          <p:cNvCxnSpPr/>
          <p:nvPr/>
        </p:nvCxnSpPr>
        <p:spPr>
          <a:xfrm flipH="1">
            <a:off x="1969466" y="2056817"/>
            <a:ext cx="613485" cy="56717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552088" y="1822361"/>
            <a:ext cx="3328987" cy="369332"/>
          </a:xfrm>
          <a:prstGeom prst="rect">
            <a:avLst/>
          </a:prstGeom>
          <a:noFill/>
          <a:ln>
            <a:noFill/>
          </a:ln>
        </p:spPr>
        <p:txBody>
          <a:bodyPr wrap="square" rtlCol="0">
            <a:spAutoFit/>
          </a:bodyPr>
          <a:lstStyle/>
          <a:p>
            <a:r>
              <a:rPr lang="en-US" dirty="0" smtClean="0">
                <a:solidFill>
                  <a:srgbClr val="3366FF"/>
                </a:solidFill>
              </a:rPr>
              <a:t>INTEGRAL (511 </a:t>
            </a:r>
            <a:r>
              <a:rPr lang="en-US" dirty="0" err="1" smtClean="0">
                <a:solidFill>
                  <a:srgbClr val="3366FF"/>
                </a:solidFill>
              </a:rPr>
              <a:t>keV</a:t>
            </a:r>
            <a:r>
              <a:rPr lang="en-US" dirty="0" smtClean="0">
                <a:solidFill>
                  <a:srgbClr val="3366FF"/>
                </a:solidFill>
              </a:rPr>
              <a:t>)</a:t>
            </a:r>
            <a:endParaRPr lang="en-US" dirty="0">
              <a:solidFill>
                <a:srgbClr val="3366FF"/>
              </a:solidFill>
            </a:endParaRPr>
          </a:p>
        </p:txBody>
      </p:sp>
      <p:cxnSp>
        <p:nvCxnSpPr>
          <p:cNvPr id="69" name="Straight Arrow Connector 68"/>
          <p:cNvCxnSpPr/>
          <p:nvPr/>
        </p:nvCxnSpPr>
        <p:spPr>
          <a:xfrm>
            <a:off x="312615" y="3215361"/>
            <a:ext cx="3569774" cy="3313034"/>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2563554">
            <a:off x="-493906" y="4940742"/>
            <a:ext cx="5139888" cy="369332"/>
          </a:xfrm>
          <a:prstGeom prst="rect">
            <a:avLst/>
          </a:prstGeom>
          <a:noFill/>
        </p:spPr>
        <p:txBody>
          <a:bodyPr wrap="square" rtlCol="0">
            <a:spAutoFit/>
          </a:bodyPr>
          <a:lstStyle/>
          <a:p>
            <a:r>
              <a:rPr lang="en-US" dirty="0" smtClean="0">
                <a:solidFill>
                  <a:srgbClr val="3366FF"/>
                </a:solidFill>
              </a:rPr>
              <a:t>ACTs – HESS, VERITAS, MAGIC, CTA…</a:t>
            </a:r>
            <a:endParaRPr lang="en-US" dirty="0">
              <a:solidFill>
                <a:srgbClr val="3366FF"/>
              </a:solidFill>
            </a:endParaRPr>
          </a:p>
        </p:txBody>
      </p:sp>
      <p:cxnSp>
        <p:nvCxnSpPr>
          <p:cNvPr id="74" name="Straight Arrow Connector 73"/>
          <p:cNvCxnSpPr/>
          <p:nvPr/>
        </p:nvCxnSpPr>
        <p:spPr>
          <a:xfrm flipH="1">
            <a:off x="1852705" y="2393883"/>
            <a:ext cx="675942" cy="611719"/>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2479802" y="2179910"/>
            <a:ext cx="1501583" cy="369332"/>
          </a:xfrm>
          <a:prstGeom prst="rect">
            <a:avLst/>
          </a:prstGeom>
          <a:noFill/>
        </p:spPr>
        <p:txBody>
          <a:bodyPr wrap="none" rtlCol="0">
            <a:spAutoFit/>
          </a:bodyPr>
          <a:lstStyle/>
          <a:p>
            <a:r>
              <a:rPr lang="en-US" dirty="0" smtClean="0">
                <a:solidFill>
                  <a:srgbClr val="FFFF00"/>
                </a:solidFill>
              </a:rPr>
              <a:t>WMAP Haze</a:t>
            </a:r>
            <a:endParaRPr lang="en-US" dirty="0">
              <a:solidFill>
                <a:srgbClr val="FFFF00"/>
              </a:solidFill>
            </a:endParaRPr>
          </a:p>
        </p:txBody>
      </p:sp>
      <p:cxnSp>
        <p:nvCxnSpPr>
          <p:cNvPr id="80" name="Straight Arrow Connector 79"/>
          <p:cNvCxnSpPr>
            <a:stCxn id="81" idx="1"/>
            <a:endCxn id="18" idx="0"/>
          </p:cNvCxnSpPr>
          <p:nvPr/>
        </p:nvCxnSpPr>
        <p:spPr>
          <a:xfrm flipH="1">
            <a:off x="3972577" y="4445373"/>
            <a:ext cx="656405" cy="44564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628982" y="4260707"/>
            <a:ext cx="4199550" cy="369332"/>
          </a:xfrm>
          <a:prstGeom prst="rect">
            <a:avLst/>
          </a:prstGeom>
          <a:noFill/>
        </p:spPr>
        <p:txBody>
          <a:bodyPr wrap="none" rtlCol="0">
            <a:spAutoFit/>
          </a:bodyPr>
          <a:lstStyle/>
          <a:p>
            <a:r>
              <a:rPr lang="en-US" dirty="0" smtClean="0">
                <a:solidFill>
                  <a:srgbClr val="FFFF00"/>
                </a:solidFill>
              </a:rPr>
              <a:t>First Cosmology Results from PLANCK</a:t>
            </a:r>
            <a:endParaRPr lang="en-US" dirty="0">
              <a:solidFill>
                <a:srgbClr val="FFFF00"/>
              </a:solidFill>
            </a:endParaRPr>
          </a:p>
        </p:txBody>
      </p:sp>
      <p:cxnSp>
        <p:nvCxnSpPr>
          <p:cNvPr id="91" name="Straight Arrow Connector 90"/>
          <p:cNvCxnSpPr/>
          <p:nvPr/>
        </p:nvCxnSpPr>
        <p:spPr>
          <a:xfrm flipH="1">
            <a:off x="3757660" y="3663853"/>
            <a:ext cx="675942" cy="611719"/>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423833" y="3420573"/>
            <a:ext cx="3584823" cy="369332"/>
          </a:xfrm>
          <a:prstGeom prst="rect">
            <a:avLst/>
          </a:prstGeom>
          <a:noFill/>
        </p:spPr>
        <p:txBody>
          <a:bodyPr wrap="none" rtlCol="0">
            <a:spAutoFit/>
          </a:bodyPr>
          <a:lstStyle/>
          <a:p>
            <a:r>
              <a:rPr lang="en-US" dirty="0" err="1" smtClean="0">
                <a:solidFill>
                  <a:srgbClr val="CCFFCC"/>
                </a:solidFill>
              </a:rPr>
              <a:t>IceCube</a:t>
            </a:r>
            <a:r>
              <a:rPr lang="en-US" dirty="0" smtClean="0">
                <a:solidFill>
                  <a:srgbClr val="CCFFCC"/>
                </a:solidFill>
              </a:rPr>
              <a:t> Construction Completed</a:t>
            </a:r>
            <a:endParaRPr lang="en-US" dirty="0">
              <a:solidFill>
                <a:srgbClr val="CCFFCC"/>
              </a:solidFill>
            </a:endParaRPr>
          </a:p>
        </p:txBody>
      </p:sp>
      <p:cxnSp>
        <p:nvCxnSpPr>
          <p:cNvPr id="94" name="Straight Arrow Connector 93"/>
          <p:cNvCxnSpPr/>
          <p:nvPr/>
        </p:nvCxnSpPr>
        <p:spPr>
          <a:xfrm flipH="1">
            <a:off x="847980" y="1338831"/>
            <a:ext cx="860070" cy="34089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1688512" y="1134627"/>
            <a:ext cx="3328987" cy="369332"/>
          </a:xfrm>
          <a:prstGeom prst="rect">
            <a:avLst/>
          </a:prstGeom>
          <a:noFill/>
          <a:ln>
            <a:noFill/>
          </a:ln>
        </p:spPr>
        <p:txBody>
          <a:bodyPr wrap="square" rtlCol="0">
            <a:spAutoFit/>
          </a:bodyPr>
          <a:lstStyle/>
          <a:p>
            <a:r>
              <a:rPr lang="en-US" dirty="0" smtClean="0">
                <a:solidFill>
                  <a:srgbClr val="3366FF"/>
                </a:solidFill>
              </a:rPr>
              <a:t>EGRET, </a:t>
            </a:r>
            <a:r>
              <a:rPr lang="en-US" dirty="0" smtClean="0">
                <a:solidFill>
                  <a:srgbClr val="CCFFCC"/>
                </a:solidFill>
              </a:rPr>
              <a:t>Super </a:t>
            </a:r>
            <a:r>
              <a:rPr lang="en-US" dirty="0" err="1" smtClean="0">
                <a:solidFill>
                  <a:srgbClr val="CCFFCC"/>
                </a:solidFill>
              </a:rPr>
              <a:t>Kamiokande</a:t>
            </a:r>
            <a:endParaRPr lang="en-US" dirty="0">
              <a:solidFill>
                <a:srgbClr val="CCFFCC"/>
              </a:solidFill>
            </a:endParaRPr>
          </a:p>
        </p:txBody>
      </p:sp>
      <p:sp>
        <p:nvSpPr>
          <p:cNvPr id="102" name="Title 1"/>
          <p:cNvSpPr>
            <a:spLocks noGrp="1"/>
          </p:cNvSpPr>
          <p:nvPr>
            <p:ph type="title"/>
          </p:nvPr>
        </p:nvSpPr>
        <p:spPr>
          <a:xfrm>
            <a:off x="175845" y="-97420"/>
            <a:ext cx="8802077" cy="1151934"/>
          </a:xfrm>
        </p:spPr>
        <p:txBody>
          <a:bodyPr>
            <a:noAutofit/>
          </a:bodyPr>
          <a:lstStyle/>
          <a:p>
            <a:pPr algn="ctr"/>
            <a:r>
              <a:rPr lang="en-US" sz="4200" dirty="0" smtClean="0">
                <a:solidFill>
                  <a:schemeClr val="tx2"/>
                </a:solidFill>
              </a:rPr>
              <a:t>Some Highlights in Indirect Detection</a:t>
            </a:r>
            <a:endParaRPr lang="en-US" sz="4200" dirty="0">
              <a:solidFill>
                <a:schemeClr val="tx2"/>
              </a:solidFill>
            </a:endParaRPr>
          </a:p>
        </p:txBody>
      </p:sp>
    </p:spTree>
    <p:extLst>
      <p:ext uri="{BB962C8B-B14F-4D97-AF65-F5344CB8AC3E}">
        <p14:creationId xmlns:p14="http://schemas.microsoft.com/office/powerpoint/2010/main" val="8086815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12615" y="2266462"/>
            <a:ext cx="4704884" cy="434729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932332" y="35676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543875" y="4130389"/>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8919882">
            <a:off x="1944083" y="3165225"/>
            <a:ext cx="698178" cy="369332"/>
          </a:xfrm>
          <a:prstGeom prst="rect">
            <a:avLst/>
          </a:prstGeom>
          <a:noFill/>
        </p:spPr>
        <p:txBody>
          <a:bodyPr wrap="none" rtlCol="0">
            <a:spAutoFit/>
          </a:bodyPr>
          <a:lstStyle/>
          <a:p>
            <a:r>
              <a:rPr lang="en-US" dirty="0" smtClean="0"/>
              <a:t>2006</a:t>
            </a:r>
            <a:endParaRPr lang="en-US" dirty="0"/>
          </a:p>
        </p:txBody>
      </p:sp>
      <p:sp>
        <p:nvSpPr>
          <p:cNvPr id="12" name="TextBox 11"/>
          <p:cNvSpPr txBox="1"/>
          <p:nvPr/>
        </p:nvSpPr>
        <p:spPr>
          <a:xfrm rot="18919882">
            <a:off x="2536088" y="3708385"/>
            <a:ext cx="698178" cy="369332"/>
          </a:xfrm>
          <a:prstGeom prst="rect">
            <a:avLst/>
          </a:prstGeom>
          <a:noFill/>
        </p:spPr>
        <p:txBody>
          <a:bodyPr wrap="none" rtlCol="0">
            <a:spAutoFit/>
          </a:bodyPr>
          <a:lstStyle/>
          <a:p>
            <a:r>
              <a:rPr lang="en-US" dirty="0" smtClean="0"/>
              <a:t>2009</a:t>
            </a:r>
            <a:endParaRPr lang="en-US" dirty="0"/>
          </a:p>
        </p:txBody>
      </p:sp>
      <p:cxnSp>
        <p:nvCxnSpPr>
          <p:cNvPr id="15" name="Straight Connector 14"/>
          <p:cNvCxnSpPr/>
          <p:nvPr/>
        </p:nvCxnSpPr>
        <p:spPr>
          <a:xfrm flipV="1">
            <a:off x="3149553" y="46969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61096" y="5259689"/>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8919882">
            <a:off x="3169870" y="4294525"/>
            <a:ext cx="681046" cy="369332"/>
          </a:xfrm>
          <a:prstGeom prst="rect">
            <a:avLst/>
          </a:prstGeom>
          <a:noFill/>
        </p:spPr>
        <p:txBody>
          <a:bodyPr wrap="none" rtlCol="0">
            <a:spAutoFit/>
          </a:bodyPr>
          <a:lstStyle/>
          <a:p>
            <a:r>
              <a:rPr lang="en-US" dirty="0" smtClean="0"/>
              <a:t>2011</a:t>
            </a:r>
            <a:endParaRPr lang="en-US" dirty="0"/>
          </a:p>
        </p:txBody>
      </p:sp>
      <p:sp>
        <p:nvSpPr>
          <p:cNvPr id="18" name="TextBox 17"/>
          <p:cNvSpPr txBox="1"/>
          <p:nvPr/>
        </p:nvSpPr>
        <p:spPr>
          <a:xfrm rot="18919882">
            <a:off x="3753309" y="4837685"/>
            <a:ext cx="698178" cy="369332"/>
          </a:xfrm>
          <a:prstGeom prst="rect">
            <a:avLst/>
          </a:prstGeom>
          <a:noFill/>
        </p:spPr>
        <p:txBody>
          <a:bodyPr wrap="none" rtlCol="0">
            <a:spAutoFit/>
          </a:bodyPr>
          <a:lstStyle/>
          <a:p>
            <a:r>
              <a:rPr lang="en-US" dirty="0" smtClean="0"/>
              <a:t>2014</a:t>
            </a:r>
            <a:endParaRPr lang="en-US" dirty="0"/>
          </a:p>
        </p:txBody>
      </p:sp>
      <p:cxnSp>
        <p:nvCxnSpPr>
          <p:cNvPr id="19" name="Straight Connector 18"/>
          <p:cNvCxnSpPr/>
          <p:nvPr/>
        </p:nvCxnSpPr>
        <p:spPr>
          <a:xfrm flipV="1">
            <a:off x="707303" y="2440352"/>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318846" y="3003050"/>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8919882">
            <a:off x="719054" y="2037886"/>
            <a:ext cx="698178" cy="369332"/>
          </a:xfrm>
          <a:prstGeom prst="rect">
            <a:avLst/>
          </a:prstGeom>
          <a:noFill/>
        </p:spPr>
        <p:txBody>
          <a:bodyPr wrap="none" rtlCol="0">
            <a:spAutoFit/>
          </a:bodyPr>
          <a:lstStyle/>
          <a:p>
            <a:r>
              <a:rPr lang="en-US" dirty="0" smtClean="0"/>
              <a:t>2000</a:t>
            </a:r>
            <a:endParaRPr lang="en-US" dirty="0"/>
          </a:p>
        </p:txBody>
      </p:sp>
      <p:sp>
        <p:nvSpPr>
          <p:cNvPr id="22" name="TextBox 21"/>
          <p:cNvSpPr txBox="1"/>
          <p:nvPr/>
        </p:nvSpPr>
        <p:spPr>
          <a:xfrm rot="18919882">
            <a:off x="1311059" y="2581046"/>
            <a:ext cx="698178" cy="369332"/>
          </a:xfrm>
          <a:prstGeom prst="rect">
            <a:avLst/>
          </a:prstGeom>
          <a:noFill/>
        </p:spPr>
        <p:txBody>
          <a:bodyPr wrap="none" rtlCol="0">
            <a:spAutoFit/>
          </a:bodyPr>
          <a:lstStyle/>
          <a:p>
            <a:r>
              <a:rPr lang="en-US" dirty="0" smtClean="0"/>
              <a:t>2003</a:t>
            </a:r>
            <a:endParaRPr lang="en-US" dirty="0"/>
          </a:p>
        </p:txBody>
      </p:sp>
      <p:cxnSp>
        <p:nvCxnSpPr>
          <p:cNvPr id="25" name="Straight Connector 24"/>
          <p:cNvCxnSpPr/>
          <p:nvPr/>
        </p:nvCxnSpPr>
        <p:spPr>
          <a:xfrm flipV="1">
            <a:off x="4366774" y="58262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8919882">
            <a:off x="4378525" y="5423825"/>
            <a:ext cx="698178" cy="369332"/>
          </a:xfrm>
          <a:prstGeom prst="rect">
            <a:avLst/>
          </a:prstGeom>
          <a:noFill/>
        </p:spPr>
        <p:txBody>
          <a:bodyPr wrap="none" rtlCol="0">
            <a:spAutoFit/>
          </a:bodyPr>
          <a:lstStyle/>
          <a:p>
            <a:r>
              <a:rPr lang="en-US" dirty="0" smtClean="0"/>
              <a:t>2017</a:t>
            </a:r>
            <a:endParaRPr lang="en-US" dirty="0"/>
          </a:p>
        </p:txBody>
      </p:sp>
      <p:cxnSp>
        <p:nvCxnSpPr>
          <p:cNvPr id="30" name="Straight Arrow Connector 29"/>
          <p:cNvCxnSpPr/>
          <p:nvPr/>
        </p:nvCxnSpPr>
        <p:spPr>
          <a:xfrm flipH="1">
            <a:off x="1074623" y="1679730"/>
            <a:ext cx="857709" cy="1660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1" idx="3"/>
          </p:cNvCxnSpPr>
          <p:nvPr/>
        </p:nvCxnSpPr>
        <p:spPr>
          <a:xfrm flipH="1">
            <a:off x="1316410" y="1679730"/>
            <a:ext cx="615923" cy="29741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81932" y="1445274"/>
            <a:ext cx="1039068" cy="369332"/>
          </a:xfrm>
          <a:prstGeom prst="rect">
            <a:avLst/>
          </a:prstGeom>
          <a:noFill/>
          <a:ln>
            <a:noFill/>
          </a:ln>
        </p:spPr>
        <p:txBody>
          <a:bodyPr wrap="square" rtlCol="0">
            <a:spAutoFit/>
          </a:bodyPr>
          <a:lstStyle/>
          <a:p>
            <a:r>
              <a:rPr lang="en-US" dirty="0" smtClean="0">
                <a:solidFill>
                  <a:srgbClr val="FF0000"/>
                </a:solidFill>
              </a:rPr>
              <a:t>HEAT </a:t>
            </a:r>
            <a:endParaRPr lang="en-US" dirty="0">
              <a:solidFill>
                <a:srgbClr val="FF0000"/>
              </a:solidFill>
            </a:endParaRPr>
          </a:p>
        </p:txBody>
      </p:sp>
      <p:cxnSp>
        <p:nvCxnSpPr>
          <p:cNvPr id="37" name="Straight Arrow Connector 36"/>
          <p:cNvCxnSpPr/>
          <p:nvPr/>
        </p:nvCxnSpPr>
        <p:spPr>
          <a:xfrm flipH="1">
            <a:off x="2716280" y="3228152"/>
            <a:ext cx="636867" cy="57264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284764" y="3023948"/>
            <a:ext cx="3905449" cy="369332"/>
          </a:xfrm>
          <a:prstGeom prst="rect">
            <a:avLst/>
          </a:prstGeom>
          <a:noFill/>
        </p:spPr>
        <p:txBody>
          <a:bodyPr wrap="none" rtlCol="0">
            <a:spAutoFit/>
          </a:bodyPr>
          <a:lstStyle/>
          <a:p>
            <a:r>
              <a:rPr lang="en-US" dirty="0" smtClean="0">
                <a:solidFill>
                  <a:srgbClr val="FF0000"/>
                </a:solidFill>
              </a:rPr>
              <a:t>PAMELA (including rising e</a:t>
            </a:r>
            <a:r>
              <a:rPr lang="en-US" baseline="30000" dirty="0" smtClean="0">
                <a:solidFill>
                  <a:srgbClr val="FF0000"/>
                </a:solidFill>
              </a:rPr>
              <a:t>+ </a:t>
            </a:r>
            <a:r>
              <a:rPr lang="en-US" dirty="0" smtClean="0">
                <a:solidFill>
                  <a:srgbClr val="FF0000"/>
                </a:solidFill>
              </a:rPr>
              <a:t>fraction)</a:t>
            </a:r>
            <a:endParaRPr lang="en-US" dirty="0">
              <a:solidFill>
                <a:srgbClr val="FF0000"/>
              </a:solidFill>
            </a:endParaRPr>
          </a:p>
        </p:txBody>
      </p:sp>
      <p:cxnSp>
        <p:nvCxnSpPr>
          <p:cNvPr id="40" name="Straight Arrow Connector 39"/>
          <p:cNvCxnSpPr/>
          <p:nvPr/>
        </p:nvCxnSpPr>
        <p:spPr>
          <a:xfrm flipH="1">
            <a:off x="3953040" y="4249993"/>
            <a:ext cx="675942" cy="6703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599675" y="3996944"/>
            <a:ext cx="3763583" cy="369332"/>
          </a:xfrm>
          <a:prstGeom prst="rect">
            <a:avLst/>
          </a:prstGeom>
          <a:noFill/>
        </p:spPr>
        <p:txBody>
          <a:bodyPr wrap="none" rtlCol="0">
            <a:spAutoFit/>
          </a:bodyPr>
          <a:lstStyle/>
          <a:p>
            <a:r>
              <a:rPr lang="en-US" dirty="0" smtClean="0">
                <a:solidFill>
                  <a:srgbClr val="FF0000"/>
                </a:solidFill>
              </a:rPr>
              <a:t>First Science Results from AMS-02</a:t>
            </a:r>
            <a:endParaRPr lang="en-US" dirty="0">
              <a:solidFill>
                <a:srgbClr val="FF0000"/>
              </a:solidFill>
            </a:endParaRPr>
          </a:p>
        </p:txBody>
      </p:sp>
      <p:cxnSp>
        <p:nvCxnSpPr>
          <p:cNvPr id="53" name="Straight Connector 52"/>
          <p:cNvCxnSpPr/>
          <p:nvPr/>
        </p:nvCxnSpPr>
        <p:spPr>
          <a:xfrm flipV="1">
            <a:off x="2178518" y="4224175"/>
            <a:ext cx="140677" cy="15240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270350" y="4321865"/>
            <a:ext cx="2006619" cy="1826875"/>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rot="2602024">
            <a:off x="2286712" y="4803098"/>
            <a:ext cx="902749" cy="369332"/>
          </a:xfrm>
          <a:prstGeom prst="rect">
            <a:avLst/>
          </a:prstGeom>
          <a:noFill/>
        </p:spPr>
        <p:txBody>
          <a:bodyPr wrap="none" rtlCol="0">
            <a:spAutoFit/>
          </a:bodyPr>
          <a:lstStyle/>
          <a:p>
            <a:r>
              <a:rPr lang="en-US" dirty="0" smtClean="0">
                <a:solidFill>
                  <a:srgbClr val="3366FF"/>
                </a:solidFill>
              </a:rPr>
              <a:t>FERMI</a:t>
            </a:r>
            <a:endParaRPr lang="en-US" dirty="0">
              <a:solidFill>
                <a:srgbClr val="3366FF"/>
              </a:solidFill>
            </a:endParaRPr>
          </a:p>
        </p:txBody>
      </p:sp>
      <p:cxnSp>
        <p:nvCxnSpPr>
          <p:cNvPr id="59" name="Straight Arrow Connector 58"/>
          <p:cNvCxnSpPr/>
          <p:nvPr/>
        </p:nvCxnSpPr>
        <p:spPr>
          <a:xfrm flipH="1">
            <a:off x="1969466" y="2056817"/>
            <a:ext cx="613485" cy="56717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552088" y="1822361"/>
            <a:ext cx="3328987" cy="369332"/>
          </a:xfrm>
          <a:prstGeom prst="rect">
            <a:avLst/>
          </a:prstGeom>
          <a:noFill/>
          <a:ln>
            <a:noFill/>
          </a:ln>
        </p:spPr>
        <p:txBody>
          <a:bodyPr wrap="square" rtlCol="0">
            <a:spAutoFit/>
          </a:bodyPr>
          <a:lstStyle/>
          <a:p>
            <a:r>
              <a:rPr lang="en-US" dirty="0" smtClean="0">
                <a:solidFill>
                  <a:srgbClr val="3366FF"/>
                </a:solidFill>
              </a:rPr>
              <a:t>INTEGRAL (511 </a:t>
            </a:r>
            <a:r>
              <a:rPr lang="en-US" dirty="0" err="1" smtClean="0">
                <a:solidFill>
                  <a:srgbClr val="3366FF"/>
                </a:solidFill>
              </a:rPr>
              <a:t>keV</a:t>
            </a:r>
            <a:r>
              <a:rPr lang="en-US" dirty="0" smtClean="0">
                <a:solidFill>
                  <a:srgbClr val="3366FF"/>
                </a:solidFill>
              </a:rPr>
              <a:t>)</a:t>
            </a:r>
            <a:endParaRPr lang="en-US" dirty="0">
              <a:solidFill>
                <a:srgbClr val="3366FF"/>
              </a:solidFill>
            </a:endParaRPr>
          </a:p>
        </p:txBody>
      </p:sp>
      <p:cxnSp>
        <p:nvCxnSpPr>
          <p:cNvPr id="69" name="Straight Arrow Connector 68"/>
          <p:cNvCxnSpPr/>
          <p:nvPr/>
        </p:nvCxnSpPr>
        <p:spPr>
          <a:xfrm>
            <a:off x="312615" y="3215361"/>
            <a:ext cx="3569774" cy="3313034"/>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2563554">
            <a:off x="-493906" y="4940742"/>
            <a:ext cx="5139888" cy="369332"/>
          </a:xfrm>
          <a:prstGeom prst="rect">
            <a:avLst/>
          </a:prstGeom>
          <a:noFill/>
        </p:spPr>
        <p:txBody>
          <a:bodyPr wrap="square" rtlCol="0">
            <a:spAutoFit/>
          </a:bodyPr>
          <a:lstStyle/>
          <a:p>
            <a:r>
              <a:rPr lang="en-US" dirty="0" smtClean="0">
                <a:solidFill>
                  <a:srgbClr val="3366FF"/>
                </a:solidFill>
              </a:rPr>
              <a:t>ACTs – HESS, VERITAS, MAGIC, CTA…</a:t>
            </a:r>
            <a:endParaRPr lang="en-US" dirty="0">
              <a:solidFill>
                <a:srgbClr val="3366FF"/>
              </a:solidFill>
            </a:endParaRPr>
          </a:p>
        </p:txBody>
      </p:sp>
      <p:cxnSp>
        <p:nvCxnSpPr>
          <p:cNvPr id="74" name="Straight Arrow Connector 73"/>
          <p:cNvCxnSpPr/>
          <p:nvPr/>
        </p:nvCxnSpPr>
        <p:spPr>
          <a:xfrm flipH="1">
            <a:off x="1852705" y="2393883"/>
            <a:ext cx="675942" cy="611719"/>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2479802" y="2179910"/>
            <a:ext cx="1501583" cy="369332"/>
          </a:xfrm>
          <a:prstGeom prst="rect">
            <a:avLst/>
          </a:prstGeom>
          <a:noFill/>
        </p:spPr>
        <p:txBody>
          <a:bodyPr wrap="none" rtlCol="0">
            <a:spAutoFit/>
          </a:bodyPr>
          <a:lstStyle/>
          <a:p>
            <a:r>
              <a:rPr lang="en-US" dirty="0" smtClean="0">
                <a:solidFill>
                  <a:srgbClr val="FFFF00"/>
                </a:solidFill>
              </a:rPr>
              <a:t>WMAP Haze</a:t>
            </a:r>
            <a:endParaRPr lang="en-US" dirty="0">
              <a:solidFill>
                <a:srgbClr val="FFFF00"/>
              </a:solidFill>
            </a:endParaRPr>
          </a:p>
        </p:txBody>
      </p:sp>
      <p:cxnSp>
        <p:nvCxnSpPr>
          <p:cNvPr id="80" name="Straight Arrow Connector 79"/>
          <p:cNvCxnSpPr>
            <a:stCxn id="81" idx="1"/>
            <a:endCxn id="18" idx="0"/>
          </p:cNvCxnSpPr>
          <p:nvPr/>
        </p:nvCxnSpPr>
        <p:spPr>
          <a:xfrm flipH="1">
            <a:off x="3972577" y="4445373"/>
            <a:ext cx="656405" cy="44564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628982" y="4260707"/>
            <a:ext cx="4199550" cy="369332"/>
          </a:xfrm>
          <a:prstGeom prst="rect">
            <a:avLst/>
          </a:prstGeom>
          <a:noFill/>
        </p:spPr>
        <p:txBody>
          <a:bodyPr wrap="none" rtlCol="0">
            <a:spAutoFit/>
          </a:bodyPr>
          <a:lstStyle/>
          <a:p>
            <a:r>
              <a:rPr lang="en-US" dirty="0" smtClean="0">
                <a:solidFill>
                  <a:srgbClr val="FFFF00"/>
                </a:solidFill>
              </a:rPr>
              <a:t>First Cosmology Results from PLANCK</a:t>
            </a:r>
            <a:endParaRPr lang="en-US" dirty="0">
              <a:solidFill>
                <a:srgbClr val="FFFF00"/>
              </a:solidFill>
            </a:endParaRPr>
          </a:p>
        </p:txBody>
      </p:sp>
      <p:cxnSp>
        <p:nvCxnSpPr>
          <p:cNvPr id="91" name="Straight Arrow Connector 90"/>
          <p:cNvCxnSpPr/>
          <p:nvPr/>
        </p:nvCxnSpPr>
        <p:spPr>
          <a:xfrm flipH="1">
            <a:off x="3757660" y="3663853"/>
            <a:ext cx="675942" cy="611719"/>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423833" y="3420573"/>
            <a:ext cx="3584823" cy="369332"/>
          </a:xfrm>
          <a:prstGeom prst="rect">
            <a:avLst/>
          </a:prstGeom>
          <a:noFill/>
        </p:spPr>
        <p:txBody>
          <a:bodyPr wrap="none" rtlCol="0">
            <a:spAutoFit/>
          </a:bodyPr>
          <a:lstStyle/>
          <a:p>
            <a:r>
              <a:rPr lang="en-US" dirty="0" err="1" smtClean="0">
                <a:solidFill>
                  <a:srgbClr val="CCFFCC"/>
                </a:solidFill>
              </a:rPr>
              <a:t>IceCube</a:t>
            </a:r>
            <a:r>
              <a:rPr lang="en-US" dirty="0" smtClean="0">
                <a:solidFill>
                  <a:srgbClr val="CCFFCC"/>
                </a:solidFill>
              </a:rPr>
              <a:t> Construction Completed</a:t>
            </a:r>
            <a:endParaRPr lang="en-US" dirty="0">
              <a:solidFill>
                <a:srgbClr val="CCFFCC"/>
              </a:solidFill>
            </a:endParaRPr>
          </a:p>
        </p:txBody>
      </p:sp>
      <p:cxnSp>
        <p:nvCxnSpPr>
          <p:cNvPr id="94" name="Straight Arrow Connector 93"/>
          <p:cNvCxnSpPr/>
          <p:nvPr/>
        </p:nvCxnSpPr>
        <p:spPr>
          <a:xfrm flipH="1">
            <a:off x="847980" y="1338831"/>
            <a:ext cx="860070" cy="34089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1688512" y="1134627"/>
            <a:ext cx="3328987" cy="369332"/>
          </a:xfrm>
          <a:prstGeom prst="rect">
            <a:avLst/>
          </a:prstGeom>
          <a:noFill/>
          <a:ln>
            <a:noFill/>
          </a:ln>
        </p:spPr>
        <p:txBody>
          <a:bodyPr wrap="square" rtlCol="0">
            <a:spAutoFit/>
          </a:bodyPr>
          <a:lstStyle/>
          <a:p>
            <a:r>
              <a:rPr lang="en-US" dirty="0" smtClean="0">
                <a:solidFill>
                  <a:srgbClr val="3366FF"/>
                </a:solidFill>
              </a:rPr>
              <a:t>EGRET, </a:t>
            </a:r>
            <a:r>
              <a:rPr lang="en-US" dirty="0" smtClean="0">
                <a:solidFill>
                  <a:srgbClr val="CCFFCC"/>
                </a:solidFill>
              </a:rPr>
              <a:t>Super </a:t>
            </a:r>
            <a:r>
              <a:rPr lang="en-US" dirty="0" err="1" smtClean="0">
                <a:solidFill>
                  <a:srgbClr val="CCFFCC"/>
                </a:solidFill>
              </a:rPr>
              <a:t>Kamiokande</a:t>
            </a:r>
            <a:endParaRPr lang="en-US" dirty="0">
              <a:solidFill>
                <a:srgbClr val="CCFFCC"/>
              </a:solidFill>
            </a:endParaRPr>
          </a:p>
        </p:txBody>
      </p:sp>
      <p:sp>
        <p:nvSpPr>
          <p:cNvPr id="102" name="Title 1"/>
          <p:cNvSpPr>
            <a:spLocks noGrp="1"/>
          </p:cNvSpPr>
          <p:nvPr>
            <p:ph type="title"/>
          </p:nvPr>
        </p:nvSpPr>
        <p:spPr>
          <a:xfrm>
            <a:off x="175845" y="-97420"/>
            <a:ext cx="8802077" cy="1151934"/>
          </a:xfrm>
        </p:spPr>
        <p:txBody>
          <a:bodyPr>
            <a:noAutofit/>
          </a:bodyPr>
          <a:lstStyle/>
          <a:p>
            <a:pPr algn="ctr"/>
            <a:r>
              <a:rPr lang="en-US" sz="4200" dirty="0" smtClean="0">
                <a:solidFill>
                  <a:schemeClr val="tx2"/>
                </a:solidFill>
              </a:rPr>
              <a:t>Some Highlights in Indirect Detection</a:t>
            </a:r>
            <a:endParaRPr lang="en-US" sz="4200" dirty="0">
              <a:solidFill>
                <a:schemeClr val="tx2"/>
              </a:solidFill>
            </a:endParaRPr>
          </a:p>
        </p:txBody>
      </p:sp>
      <p:sp>
        <p:nvSpPr>
          <p:cNvPr id="105" name="TextBox 104"/>
          <p:cNvSpPr txBox="1"/>
          <p:nvPr/>
        </p:nvSpPr>
        <p:spPr>
          <a:xfrm>
            <a:off x="4921348" y="868903"/>
            <a:ext cx="4181226" cy="1046440"/>
          </a:xfrm>
          <a:prstGeom prst="rect">
            <a:avLst/>
          </a:prstGeom>
          <a:noFill/>
        </p:spPr>
        <p:txBody>
          <a:bodyPr wrap="square" rtlCol="0">
            <a:spAutoFit/>
          </a:bodyPr>
          <a:lstStyle/>
          <a:p>
            <a:pPr marL="342900" indent="-342900">
              <a:buAutoNum type="arabicParenR"/>
            </a:pPr>
            <a:r>
              <a:rPr lang="en-US" i="1" dirty="0" smtClean="0">
                <a:solidFill>
                  <a:srgbClr val="D4D2D0"/>
                </a:solidFill>
              </a:rPr>
              <a:t>Many major experiments are soon to have new results – AMS, Planck, </a:t>
            </a:r>
            <a:r>
              <a:rPr lang="en-US" i="1" dirty="0" err="1" smtClean="0">
                <a:solidFill>
                  <a:srgbClr val="D4D2D0"/>
                </a:solidFill>
              </a:rPr>
              <a:t>IceCube</a:t>
            </a:r>
            <a:r>
              <a:rPr lang="en-US" i="1" dirty="0" smtClean="0">
                <a:solidFill>
                  <a:srgbClr val="D4D2D0"/>
                </a:solidFill>
              </a:rPr>
              <a:t>, more from Fermi, etc.</a:t>
            </a:r>
          </a:p>
          <a:p>
            <a:endParaRPr lang="en-US" sz="800" dirty="0" smtClean="0">
              <a:solidFill>
                <a:srgbClr val="D4D2D0"/>
              </a:solidFill>
            </a:endParaRPr>
          </a:p>
        </p:txBody>
      </p:sp>
    </p:spTree>
    <p:extLst>
      <p:ext uri="{BB962C8B-B14F-4D97-AF65-F5344CB8AC3E}">
        <p14:creationId xmlns:p14="http://schemas.microsoft.com/office/powerpoint/2010/main" val="165712032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312615" y="2266462"/>
            <a:ext cx="4704884" cy="434729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932332" y="35676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543875" y="4130389"/>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8919882">
            <a:off x="1944083" y="3165225"/>
            <a:ext cx="698178" cy="369332"/>
          </a:xfrm>
          <a:prstGeom prst="rect">
            <a:avLst/>
          </a:prstGeom>
          <a:noFill/>
        </p:spPr>
        <p:txBody>
          <a:bodyPr wrap="none" rtlCol="0">
            <a:spAutoFit/>
          </a:bodyPr>
          <a:lstStyle/>
          <a:p>
            <a:r>
              <a:rPr lang="en-US" dirty="0" smtClean="0"/>
              <a:t>2006</a:t>
            </a:r>
            <a:endParaRPr lang="en-US" dirty="0"/>
          </a:p>
        </p:txBody>
      </p:sp>
      <p:sp>
        <p:nvSpPr>
          <p:cNvPr id="12" name="TextBox 11"/>
          <p:cNvSpPr txBox="1"/>
          <p:nvPr/>
        </p:nvSpPr>
        <p:spPr>
          <a:xfrm rot="18919882">
            <a:off x="2536088" y="3708385"/>
            <a:ext cx="698178" cy="369332"/>
          </a:xfrm>
          <a:prstGeom prst="rect">
            <a:avLst/>
          </a:prstGeom>
          <a:noFill/>
        </p:spPr>
        <p:txBody>
          <a:bodyPr wrap="none" rtlCol="0">
            <a:spAutoFit/>
          </a:bodyPr>
          <a:lstStyle/>
          <a:p>
            <a:r>
              <a:rPr lang="en-US" dirty="0" smtClean="0"/>
              <a:t>2009</a:t>
            </a:r>
            <a:endParaRPr lang="en-US" dirty="0"/>
          </a:p>
        </p:txBody>
      </p:sp>
      <p:cxnSp>
        <p:nvCxnSpPr>
          <p:cNvPr id="15" name="Straight Connector 14"/>
          <p:cNvCxnSpPr/>
          <p:nvPr/>
        </p:nvCxnSpPr>
        <p:spPr>
          <a:xfrm flipV="1">
            <a:off x="3149553" y="46969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3761096" y="5259689"/>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18919882">
            <a:off x="3169870" y="4294525"/>
            <a:ext cx="681046" cy="369332"/>
          </a:xfrm>
          <a:prstGeom prst="rect">
            <a:avLst/>
          </a:prstGeom>
          <a:noFill/>
        </p:spPr>
        <p:txBody>
          <a:bodyPr wrap="none" rtlCol="0">
            <a:spAutoFit/>
          </a:bodyPr>
          <a:lstStyle/>
          <a:p>
            <a:r>
              <a:rPr lang="en-US" dirty="0" smtClean="0"/>
              <a:t>2011</a:t>
            </a:r>
            <a:endParaRPr lang="en-US" dirty="0"/>
          </a:p>
        </p:txBody>
      </p:sp>
      <p:sp>
        <p:nvSpPr>
          <p:cNvPr id="18" name="TextBox 17"/>
          <p:cNvSpPr txBox="1"/>
          <p:nvPr/>
        </p:nvSpPr>
        <p:spPr>
          <a:xfrm rot="18919882">
            <a:off x="3753309" y="4837685"/>
            <a:ext cx="698178" cy="369332"/>
          </a:xfrm>
          <a:prstGeom prst="rect">
            <a:avLst/>
          </a:prstGeom>
          <a:noFill/>
        </p:spPr>
        <p:txBody>
          <a:bodyPr wrap="none" rtlCol="0">
            <a:spAutoFit/>
          </a:bodyPr>
          <a:lstStyle/>
          <a:p>
            <a:r>
              <a:rPr lang="en-US" dirty="0" smtClean="0"/>
              <a:t>2014</a:t>
            </a:r>
            <a:endParaRPr lang="en-US" dirty="0"/>
          </a:p>
        </p:txBody>
      </p:sp>
      <p:cxnSp>
        <p:nvCxnSpPr>
          <p:cNvPr id="19" name="Straight Connector 18"/>
          <p:cNvCxnSpPr/>
          <p:nvPr/>
        </p:nvCxnSpPr>
        <p:spPr>
          <a:xfrm flipV="1">
            <a:off x="707303" y="2440352"/>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318846" y="3003050"/>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18919882">
            <a:off x="719054" y="2037886"/>
            <a:ext cx="698178" cy="369332"/>
          </a:xfrm>
          <a:prstGeom prst="rect">
            <a:avLst/>
          </a:prstGeom>
          <a:noFill/>
        </p:spPr>
        <p:txBody>
          <a:bodyPr wrap="none" rtlCol="0">
            <a:spAutoFit/>
          </a:bodyPr>
          <a:lstStyle/>
          <a:p>
            <a:r>
              <a:rPr lang="en-US" dirty="0" smtClean="0"/>
              <a:t>2000</a:t>
            </a:r>
            <a:endParaRPr lang="en-US" dirty="0"/>
          </a:p>
        </p:txBody>
      </p:sp>
      <p:sp>
        <p:nvSpPr>
          <p:cNvPr id="22" name="TextBox 21"/>
          <p:cNvSpPr txBox="1"/>
          <p:nvPr/>
        </p:nvSpPr>
        <p:spPr>
          <a:xfrm rot="18919882">
            <a:off x="1311059" y="2581046"/>
            <a:ext cx="698178" cy="369332"/>
          </a:xfrm>
          <a:prstGeom prst="rect">
            <a:avLst/>
          </a:prstGeom>
          <a:noFill/>
        </p:spPr>
        <p:txBody>
          <a:bodyPr wrap="none" rtlCol="0">
            <a:spAutoFit/>
          </a:bodyPr>
          <a:lstStyle/>
          <a:p>
            <a:r>
              <a:rPr lang="en-US" dirty="0" smtClean="0"/>
              <a:t>2003</a:t>
            </a:r>
            <a:endParaRPr lang="en-US" dirty="0"/>
          </a:p>
        </p:txBody>
      </p:sp>
      <p:cxnSp>
        <p:nvCxnSpPr>
          <p:cNvPr id="25" name="Straight Connector 24"/>
          <p:cNvCxnSpPr/>
          <p:nvPr/>
        </p:nvCxnSpPr>
        <p:spPr>
          <a:xfrm flipV="1">
            <a:off x="4366774" y="5826291"/>
            <a:ext cx="140677" cy="15240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8919882">
            <a:off x="4378525" y="5423825"/>
            <a:ext cx="698178" cy="369332"/>
          </a:xfrm>
          <a:prstGeom prst="rect">
            <a:avLst/>
          </a:prstGeom>
          <a:noFill/>
        </p:spPr>
        <p:txBody>
          <a:bodyPr wrap="none" rtlCol="0">
            <a:spAutoFit/>
          </a:bodyPr>
          <a:lstStyle/>
          <a:p>
            <a:r>
              <a:rPr lang="en-US" dirty="0" smtClean="0"/>
              <a:t>2017</a:t>
            </a:r>
            <a:endParaRPr lang="en-US" dirty="0"/>
          </a:p>
        </p:txBody>
      </p:sp>
      <p:cxnSp>
        <p:nvCxnSpPr>
          <p:cNvPr id="30" name="Straight Arrow Connector 29"/>
          <p:cNvCxnSpPr/>
          <p:nvPr/>
        </p:nvCxnSpPr>
        <p:spPr>
          <a:xfrm flipH="1">
            <a:off x="1074623" y="1679730"/>
            <a:ext cx="857709" cy="1660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1" idx="3"/>
          </p:cNvCxnSpPr>
          <p:nvPr/>
        </p:nvCxnSpPr>
        <p:spPr>
          <a:xfrm flipH="1">
            <a:off x="1316410" y="1679730"/>
            <a:ext cx="615923" cy="29741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81932" y="1445274"/>
            <a:ext cx="1039068" cy="369332"/>
          </a:xfrm>
          <a:prstGeom prst="rect">
            <a:avLst/>
          </a:prstGeom>
          <a:noFill/>
          <a:ln>
            <a:noFill/>
          </a:ln>
        </p:spPr>
        <p:txBody>
          <a:bodyPr wrap="square" rtlCol="0">
            <a:spAutoFit/>
          </a:bodyPr>
          <a:lstStyle/>
          <a:p>
            <a:r>
              <a:rPr lang="en-US" dirty="0" smtClean="0">
                <a:solidFill>
                  <a:srgbClr val="FF0000"/>
                </a:solidFill>
              </a:rPr>
              <a:t>HEAT </a:t>
            </a:r>
            <a:endParaRPr lang="en-US" dirty="0">
              <a:solidFill>
                <a:srgbClr val="FF0000"/>
              </a:solidFill>
            </a:endParaRPr>
          </a:p>
        </p:txBody>
      </p:sp>
      <p:cxnSp>
        <p:nvCxnSpPr>
          <p:cNvPr id="37" name="Straight Arrow Connector 36"/>
          <p:cNvCxnSpPr/>
          <p:nvPr/>
        </p:nvCxnSpPr>
        <p:spPr>
          <a:xfrm flipH="1">
            <a:off x="2716280" y="3228152"/>
            <a:ext cx="636867" cy="57264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284764" y="3023948"/>
            <a:ext cx="3905449" cy="369332"/>
          </a:xfrm>
          <a:prstGeom prst="rect">
            <a:avLst/>
          </a:prstGeom>
          <a:noFill/>
        </p:spPr>
        <p:txBody>
          <a:bodyPr wrap="none" rtlCol="0">
            <a:spAutoFit/>
          </a:bodyPr>
          <a:lstStyle/>
          <a:p>
            <a:r>
              <a:rPr lang="en-US" dirty="0" smtClean="0">
                <a:solidFill>
                  <a:srgbClr val="FF0000"/>
                </a:solidFill>
              </a:rPr>
              <a:t>PAMELA (including rising e</a:t>
            </a:r>
            <a:r>
              <a:rPr lang="en-US" baseline="30000" dirty="0" smtClean="0">
                <a:solidFill>
                  <a:srgbClr val="FF0000"/>
                </a:solidFill>
              </a:rPr>
              <a:t>+ </a:t>
            </a:r>
            <a:r>
              <a:rPr lang="en-US" dirty="0" smtClean="0">
                <a:solidFill>
                  <a:srgbClr val="FF0000"/>
                </a:solidFill>
              </a:rPr>
              <a:t>fraction)</a:t>
            </a:r>
            <a:endParaRPr lang="en-US" dirty="0">
              <a:solidFill>
                <a:srgbClr val="FF0000"/>
              </a:solidFill>
            </a:endParaRPr>
          </a:p>
        </p:txBody>
      </p:sp>
      <p:cxnSp>
        <p:nvCxnSpPr>
          <p:cNvPr id="40" name="Straight Arrow Connector 39"/>
          <p:cNvCxnSpPr/>
          <p:nvPr/>
        </p:nvCxnSpPr>
        <p:spPr>
          <a:xfrm flipH="1">
            <a:off x="3953040" y="4249993"/>
            <a:ext cx="675942" cy="6703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599675" y="3996944"/>
            <a:ext cx="3763583" cy="369332"/>
          </a:xfrm>
          <a:prstGeom prst="rect">
            <a:avLst/>
          </a:prstGeom>
          <a:noFill/>
        </p:spPr>
        <p:txBody>
          <a:bodyPr wrap="none" rtlCol="0">
            <a:spAutoFit/>
          </a:bodyPr>
          <a:lstStyle/>
          <a:p>
            <a:r>
              <a:rPr lang="en-US" dirty="0" smtClean="0">
                <a:solidFill>
                  <a:srgbClr val="FF0000"/>
                </a:solidFill>
              </a:rPr>
              <a:t>First Science Results from AMS-02</a:t>
            </a:r>
            <a:endParaRPr lang="en-US" dirty="0">
              <a:solidFill>
                <a:srgbClr val="FF0000"/>
              </a:solidFill>
            </a:endParaRPr>
          </a:p>
        </p:txBody>
      </p:sp>
      <p:cxnSp>
        <p:nvCxnSpPr>
          <p:cNvPr id="53" name="Straight Connector 52"/>
          <p:cNvCxnSpPr/>
          <p:nvPr/>
        </p:nvCxnSpPr>
        <p:spPr>
          <a:xfrm flipV="1">
            <a:off x="2178518" y="4224175"/>
            <a:ext cx="140677" cy="15240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2270350" y="4321865"/>
            <a:ext cx="2006619" cy="1826875"/>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rot="2602024">
            <a:off x="2286712" y="4803098"/>
            <a:ext cx="902749" cy="369332"/>
          </a:xfrm>
          <a:prstGeom prst="rect">
            <a:avLst/>
          </a:prstGeom>
          <a:noFill/>
        </p:spPr>
        <p:txBody>
          <a:bodyPr wrap="none" rtlCol="0">
            <a:spAutoFit/>
          </a:bodyPr>
          <a:lstStyle/>
          <a:p>
            <a:r>
              <a:rPr lang="en-US" dirty="0" smtClean="0">
                <a:solidFill>
                  <a:srgbClr val="3366FF"/>
                </a:solidFill>
              </a:rPr>
              <a:t>FERMI</a:t>
            </a:r>
            <a:endParaRPr lang="en-US" dirty="0">
              <a:solidFill>
                <a:srgbClr val="3366FF"/>
              </a:solidFill>
            </a:endParaRPr>
          </a:p>
        </p:txBody>
      </p:sp>
      <p:cxnSp>
        <p:nvCxnSpPr>
          <p:cNvPr id="59" name="Straight Arrow Connector 58"/>
          <p:cNvCxnSpPr/>
          <p:nvPr/>
        </p:nvCxnSpPr>
        <p:spPr>
          <a:xfrm flipH="1">
            <a:off x="1969466" y="2056817"/>
            <a:ext cx="613485" cy="56717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552088" y="1822361"/>
            <a:ext cx="3328987" cy="369332"/>
          </a:xfrm>
          <a:prstGeom prst="rect">
            <a:avLst/>
          </a:prstGeom>
          <a:noFill/>
          <a:ln>
            <a:noFill/>
          </a:ln>
        </p:spPr>
        <p:txBody>
          <a:bodyPr wrap="square" rtlCol="0">
            <a:spAutoFit/>
          </a:bodyPr>
          <a:lstStyle/>
          <a:p>
            <a:r>
              <a:rPr lang="en-US" dirty="0" smtClean="0">
                <a:solidFill>
                  <a:srgbClr val="3366FF"/>
                </a:solidFill>
              </a:rPr>
              <a:t>INTEGRAL (511 </a:t>
            </a:r>
            <a:r>
              <a:rPr lang="en-US" dirty="0" err="1" smtClean="0">
                <a:solidFill>
                  <a:srgbClr val="3366FF"/>
                </a:solidFill>
              </a:rPr>
              <a:t>keV</a:t>
            </a:r>
            <a:r>
              <a:rPr lang="en-US" dirty="0" smtClean="0">
                <a:solidFill>
                  <a:srgbClr val="3366FF"/>
                </a:solidFill>
              </a:rPr>
              <a:t>)</a:t>
            </a:r>
            <a:endParaRPr lang="en-US" dirty="0">
              <a:solidFill>
                <a:srgbClr val="3366FF"/>
              </a:solidFill>
            </a:endParaRPr>
          </a:p>
        </p:txBody>
      </p:sp>
      <p:cxnSp>
        <p:nvCxnSpPr>
          <p:cNvPr id="69" name="Straight Arrow Connector 68"/>
          <p:cNvCxnSpPr/>
          <p:nvPr/>
        </p:nvCxnSpPr>
        <p:spPr>
          <a:xfrm>
            <a:off x="312615" y="3215361"/>
            <a:ext cx="3569774" cy="3313034"/>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2563554">
            <a:off x="-493906" y="4940742"/>
            <a:ext cx="5139888" cy="369332"/>
          </a:xfrm>
          <a:prstGeom prst="rect">
            <a:avLst/>
          </a:prstGeom>
          <a:noFill/>
        </p:spPr>
        <p:txBody>
          <a:bodyPr wrap="square" rtlCol="0">
            <a:spAutoFit/>
          </a:bodyPr>
          <a:lstStyle/>
          <a:p>
            <a:r>
              <a:rPr lang="en-US" dirty="0" smtClean="0">
                <a:solidFill>
                  <a:srgbClr val="3366FF"/>
                </a:solidFill>
              </a:rPr>
              <a:t>ACTs – HESS, VERITAS, MAGIC, CTA…</a:t>
            </a:r>
            <a:endParaRPr lang="en-US" dirty="0">
              <a:solidFill>
                <a:srgbClr val="3366FF"/>
              </a:solidFill>
            </a:endParaRPr>
          </a:p>
        </p:txBody>
      </p:sp>
      <p:cxnSp>
        <p:nvCxnSpPr>
          <p:cNvPr id="74" name="Straight Arrow Connector 73"/>
          <p:cNvCxnSpPr/>
          <p:nvPr/>
        </p:nvCxnSpPr>
        <p:spPr>
          <a:xfrm flipH="1">
            <a:off x="1852705" y="2393883"/>
            <a:ext cx="675942" cy="611719"/>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2479802" y="2179910"/>
            <a:ext cx="1501583" cy="369332"/>
          </a:xfrm>
          <a:prstGeom prst="rect">
            <a:avLst/>
          </a:prstGeom>
          <a:noFill/>
        </p:spPr>
        <p:txBody>
          <a:bodyPr wrap="none" rtlCol="0">
            <a:spAutoFit/>
          </a:bodyPr>
          <a:lstStyle/>
          <a:p>
            <a:r>
              <a:rPr lang="en-US" dirty="0" smtClean="0">
                <a:solidFill>
                  <a:srgbClr val="FFFF00"/>
                </a:solidFill>
              </a:rPr>
              <a:t>WMAP Haze</a:t>
            </a:r>
            <a:endParaRPr lang="en-US" dirty="0">
              <a:solidFill>
                <a:srgbClr val="FFFF00"/>
              </a:solidFill>
            </a:endParaRPr>
          </a:p>
        </p:txBody>
      </p:sp>
      <p:cxnSp>
        <p:nvCxnSpPr>
          <p:cNvPr id="80" name="Straight Arrow Connector 79"/>
          <p:cNvCxnSpPr>
            <a:stCxn id="81" idx="1"/>
            <a:endCxn id="18" idx="0"/>
          </p:cNvCxnSpPr>
          <p:nvPr/>
        </p:nvCxnSpPr>
        <p:spPr>
          <a:xfrm flipH="1">
            <a:off x="3972577" y="4445373"/>
            <a:ext cx="656405" cy="445646"/>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4628982" y="4260707"/>
            <a:ext cx="4199550" cy="369332"/>
          </a:xfrm>
          <a:prstGeom prst="rect">
            <a:avLst/>
          </a:prstGeom>
          <a:noFill/>
        </p:spPr>
        <p:txBody>
          <a:bodyPr wrap="none" rtlCol="0">
            <a:spAutoFit/>
          </a:bodyPr>
          <a:lstStyle/>
          <a:p>
            <a:r>
              <a:rPr lang="en-US" dirty="0" smtClean="0">
                <a:solidFill>
                  <a:srgbClr val="FFFF00"/>
                </a:solidFill>
              </a:rPr>
              <a:t>First Cosmology Results from PLANCK</a:t>
            </a:r>
            <a:endParaRPr lang="en-US" dirty="0">
              <a:solidFill>
                <a:srgbClr val="FFFF00"/>
              </a:solidFill>
            </a:endParaRPr>
          </a:p>
        </p:txBody>
      </p:sp>
      <p:cxnSp>
        <p:nvCxnSpPr>
          <p:cNvPr id="91" name="Straight Arrow Connector 90"/>
          <p:cNvCxnSpPr/>
          <p:nvPr/>
        </p:nvCxnSpPr>
        <p:spPr>
          <a:xfrm flipH="1">
            <a:off x="3757660" y="3663853"/>
            <a:ext cx="675942" cy="611719"/>
          </a:xfrm>
          <a:prstGeom prst="straightConnector1">
            <a:avLst/>
          </a:prstGeom>
          <a:ln>
            <a:solidFill>
              <a:srgbClr val="CCFFCC"/>
            </a:solidFill>
            <a:tailEnd type="arrow"/>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4423833" y="3420573"/>
            <a:ext cx="3584823" cy="369332"/>
          </a:xfrm>
          <a:prstGeom prst="rect">
            <a:avLst/>
          </a:prstGeom>
          <a:noFill/>
        </p:spPr>
        <p:txBody>
          <a:bodyPr wrap="none" rtlCol="0">
            <a:spAutoFit/>
          </a:bodyPr>
          <a:lstStyle/>
          <a:p>
            <a:r>
              <a:rPr lang="en-US" dirty="0" err="1" smtClean="0">
                <a:solidFill>
                  <a:srgbClr val="CCFFCC"/>
                </a:solidFill>
              </a:rPr>
              <a:t>IceCube</a:t>
            </a:r>
            <a:r>
              <a:rPr lang="en-US" dirty="0" smtClean="0">
                <a:solidFill>
                  <a:srgbClr val="CCFFCC"/>
                </a:solidFill>
              </a:rPr>
              <a:t> Construction Completed</a:t>
            </a:r>
            <a:endParaRPr lang="en-US" dirty="0">
              <a:solidFill>
                <a:srgbClr val="CCFFCC"/>
              </a:solidFill>
            </a:endParaRPr>
          </a:p>
        </p:txBody>
      </p:sp>
      <p:cxnSp>
        <p:nvCxnSpPr>
          <p:cNvPr id="94" name="Straight Arrow Connector 93"/>
          <p:cNvCxnSpPr/>
          <p:nvPr/>
        </p:nvCxnSpPr>
        <p:spPr>
          <a:xfrm flipH="1">
            <a:off x="847980" y="1338831"/>
            <a:ext cx="860070" cy="340899"/>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1688512" y="1134627"/>
            <a:ext cx="3328987" cy="369332"/>
          </a:xfrm>
          <a:prstGeom prst="rect">
            <a:avLst/>
          </a:prstGeom>
          <a:noFill/>
          <a:ln>
            <a:noFill/>
          </a:ln>
        </p:spPr>
        <p:txBody>
          <a:bodyPr wrap="square" rtlCol="0">
            <a:spAutoFit/>
          </a:bodyPr>
          <a:lstStyle/>
          <a:p>
            <a:r>
              <a:rPr lang="en-US" dirty="0" smtClean="0">
                <a:solidFill>
                  <a:srgbClr val="3366FF"/>
                </a:solidFill>
              </a:rPr>
              <a:t>EGRET, </a:t>
            </a:r>
            <a:r>
              <a:rPr lang="en-US" dirty="0" smtClean="0">
                <a:solidFill>
                  <a:srgbClr val="CCFFCC"/>
                </a:solidFill>
              </a:rPr>
              <a:t>Super </a:t>
            </a:r>
            <a:r>
              <a:rPr lang="en-US" dirty="0" err="1" smtClean="0">
                <a:solidFill>
                  <a:srgbClr val="CCFFCC"/>
                </a:solidFill>
              </a:rPr>
              <a:t>Kamiokande</a:t>
            </a:r>
            <a:endParaRPr lang="en-US" dirty="0">
              <a:solidFill>
                <a:srgbClr val="CCFFCC"/>
              </a:solidFill>
            </a:endParaRPr>
          </a:p>
        </p:txBody>
      </p:sp>
      <p:sp>
        <p:nvSpPr>
          <p:cNvPr id="102" name="Title 1"/>
          <p:cNvSpPr>
            <a:spLocks noGrp="1"/>
          </p:cNvSpPr>
          <p:nvPr>
            <p:ph type="title"/>
          </p:nvPr>
        </p:nvSpPr>
        <p:spPr>
          <a:xfrm>
            <a:off x="175845" y="-97420"/>
            <a:ext cx="8802077" cy="1151934"/>
          </a:xfrm>
        </p:spPr>
        <p:txBody>
          <a:bodyPr>
            <a:noAutofit/>
          </a:bodyPr>
          <a:lstStyle/>
          <a:p>
            <a:pPr algn="ctr"/>
            <a:r>
              <a:rPr lang="en-US" sz="4200" dirty="0" smtClean="0">
                <a:solidFill>
                  <a:schemeClr val="tx2"/>
                </a:solidFill>
              </a:rPr>
              <a:t>Some Highlights in Indirect Detection</a:t>
            </a:r>
            <a:endParaRPr lang="en-US" sz="4200" dirty="0">
              <a:solidFill>
                <a:schemeClr val="tx2"/>
              </a:solidFill>
            </a:endParaRPr>
          </a:p>
        </p:txBody>
      </p:sp>
      <p:sp>
        <p:nvSpPr>
          <p:cNvPr id="105" name="TextBox 104"/>
          <p:cNvSpPr txBox="1"/>
          <p:nvPr/>
        </p:nvSpPr>
        <p:spPr>
          <a:xfrm>
            <a:off x="4921348" y="868903"/>
            <a:ext cx="4181226" cy="2154436"/>
          </a:xfrm>
          <a:prstGeom prst="rect">
            <a:avLst/>
          </a:prstGeom>
          <a:noFill/>
        </p:spPr>
        <p:txBody>
          <a:bodyPr wrap="square" rtlCol="0">
            <a:spAutoFit/>
          </a:bodyPr>
          <a:lstStyle/>
          <a:p>
            <a:pPr marL="342900" indent="-342900">
              <a:buAutoNum type="arabicParenR"/>
            </a:pPr>
            <a:r>
              <a:rPr lang="en-US" i="1" dirty="0" smtClean="0">
                <a:solidFill>
                  <a:srgbClr val="D4D2D0"/>
                </a:solidFill>
              </a:rPr>
              <a:t>Many major experiments are soon to have new results – AMS, Planck, </a:t>
            </a:r>
            <a:r>
              <a:rPr lang="en-US" i="1" dirty="0" err="1" smtClean="0">
                <a:solidFill>
                  <a:srgbClr val="D4D2D0"/>
                </a:solidFill>
              </a:rPr>
              <a:t>IceCube</a:t>
            </a:r>
            <a:r>
              <a:rPr lang="en-US" i="1" dirty="0" smtClean="0">
                <a:solidFill>
                  <a:srgbClr val="D4D2D0"/>
                </a:solidFill>
              </a:rPr>
              <a:t>, more from Fermi, etc.</a:t>
            </a:r>
          </a:p>
          <a:p>
            <a:pPr marL="342900" indent="-342900">
              <a:buAutoNum type="arabicParenR"/>
            </a:pPr>
            <a:endParaRPr lang="en-US" sz="800" dirty="0" smtClean="0">
              <a:solidFill>
                <a:srgbClr val="D4D2D0"/>
              </a:solidFill>
            </a:endParaRPr>
          </a:p>
          <a:p>
            <a:pPr marL="342900" indent="-342900">
              <a:buAutoNum type="arabicParenR"/>
            </a:pPr>
            <a:r>
              <a:rPr lang="en-US" i="1" dirty="0" smtClean="0">
                <a:solidFill>
                  <a:srgbClr val="D4D2D0"/>
                </a:solidFill>
              </a:rPr>
              <a:t>For the first time, we are sensitive to WIMPs with an annihilation cross section near the value expected for a simple thermal relic (~10</a:t>
            </a:r>
            <a:r>
              <a:rPr lang="en-US" i="1" baseline="30000" dirty="0" smtClean="0">
                <a:solidFill>
                  <a:srgbClr val="D4D2D0"/>
                </a:solidFill>
              </a:rPr>
              <a:t>-26 </a:t>
            </a:r>
            <a:r>
              <a:rPr lang="en-US" i="1" dirty="0" smtClean="0">
                <a:solidFill>
                  <a:srgbClr val="D4D2D0"/>
                </a:solidFill>
              </a:rPr>
              <a:t>cm</a:t>
            </a:r>
            <a:r>
              <a:rPr lang="en-US" i="1" baseline="30000" dirty="0" smtClean="0">
                <a:solidFill>
                  <a:srgbClr val="D4D2D0"/>
                </a:solidFill>
              </a:rPr>
              <a:t>3</a:t>
            </a:r>
            <a:r>
              <a:rPr lang="en-US" i="1" dirty="0" smtClean="0">
                <a:solidFill>
                  <a:srgbClr val="D4D2D0"/>
                </a:solidFill>
              </a:rPr>
              <a:t>/s)</a:t>
            </a:r>
            <a:endParaRPr lang="en-US" i="1" dirty="0">
              <a:solidFill>
                <a:srgbClr val="D4D2D0"/>
              </a:solidFill>
            </a:endParaRPr>
          </a:p>
        </p:txBody>
      </p:sp>
    </p:spTree>
    <p:extLst>
      <p:ext uri="{BB962C8B-B14F-4D97-AF65-F5344CB8AC3E}">
        <p14:creationId xmlns:p14="http://schemas.microsoft.com/office/powerpoint/2010/main" val="419599792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 With Fermi</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No indirect detection experiment has more potential to constrain or discover dark matter than the Fermi Gamma Ray Space Telescope (FGST)</a:t>
            </a:r>
          </a:p>
          <a:p>
            <a:r>
              <a:rPr lang="en-US" sz="2000" dirty="0" smtClean="0">
                <a:solidFill>
                  <a:schemeClr val="tx2"/>
                </a:solidFill>
              </a:rPr>
              <a:t>Fermi’s Large </a:t>
            </a:r>
            <a:r>
              <a:rPr lang="en-US" sz="2000" dirty="0">
                <a:solidFill>
                  <a:schemeClr val="tx2"/>
                </a:solidFill>
              </a:rPr>
              <a:t>A</a:t>
            </a:r>
            <a:r>
              <a:rPr lang="en-US" sz="2000" dirty="0" smtClean="0">
                <a:solidFill>
                  <a:schemeClr val="tx2"/>
                </a:solidFill>
              </a:rPr>
              <a:t>rea </a:t>
            </a:r>
            <a:r>
              <a:rPr lang="en-US" sz="2000" dirty="0">
                <a:solidFill>
                  <a:schemeClr val="tx2"/>
                </a:solidFill>
              </a:rPr>
              <a:t>T</a:t>
            </a:r>
            <a:r>
              <a:rPr lang="en-US" sz="2000" dirty="0" smtClean="0">
                <a:solidFill>
                  <a:schemeClr val="tx2"/>
                </a:solidFill>
              </a:rPr>
              <a:t>elescope (LAT) offers far more effective area (~8000 cm</a:t>
            </a:r>
            <a:r>
              <a:rPr lang="en-US" sz="2000" baseline="30000" dirty="0" smtClean="0">
                <a:solidFill>
                  <a:schemeClr val="tx2"/>
                </a:solidFill>
              </a:rPr>
              <a:t>2</a:t>
            </a:r>
            <a:r>
              <a:rPr lang="en-US" sz="2000" dirty="0" smtClean="0">
                <a:solidFill>
                  <a:schemeClr val="tx2"/>
                </a:solidFill>
              </a:rPr>
              <a:t>), better angular resolution (sub-degree), and energy resolution (~10%) that its predecessor, EGRET</a:t>
            </a:r>
          </a:p>
          <a:p>
            <a:r>
              <a:rPr lang="en-US" sz="2000" dirty="0" smtClean="0">
                <a:solidFill>
                  <a:schemeClr val="tx2"/>
                </a:solidFill>
              </a:rPr>
              <a:t>Unlike ground based telescopes, Fermi observes the entire sky and can study gamma rays down to ~100 MeV (ACTs are limited to ~100 </a:t>
            </a:r>
            <a:r>
              <a:rPr lang="en-US" sz="2000" dirty="0" err="1" smtClean="0">
                <a:solidFill>
                  <a:schemeClr val="tx2"/>
                </a:solidFill>
              </a:rPr>
              <a:t>GeV</a:t>
            </a:r>
            <a:r>
              <a:rPr lang="en-US" sz="2000" dirty="0" smtClean="0">
                <a:solidFill>
                  <a:schemeClr val="tx2"/>
                </a:solidFill>
              </a:rPr>
              <a:t> and up)</a:t>
            </a: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631" y="1682277"/>
            <a:ext cx="2817812" cy="377190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74993051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8188" t="2185" r="13704"/>
          <a:stretch>
            <a:fillRect/>
          </a:stretch>
        </p:blipFill>
        <p:spPr bwMode="auto">
          <a:xfrm>
            <a:off x="456534" y="1172307"/>
            <a:ext cx="8282892" cy="5240642"/>
          </a:xfrm>
          <a:prstGeom prst="rect">
            <a:avLst/>
          </a:prstGeom>
          <a:ln/>
          <a:extLst/>
        </p:spPr>
        <p:style>
          <a:lnRef idx="2">
            <a:schemeClr val="dk1"/>
          </a:lnRef>
          <a:fillRef idx="1">
            <a:schemeClr val="lt1"/>
          </a:fillRef>
          <a:effectRef idx="0">
            <a:schemeClr val="dk1"/>
          </a:effectRef>
          <a:fontRef idx="minor">
            <a:schemeClr val="dk1"/>
          </a:fontRef>
        </p:style>
      </p:pic>
      <p:sp>
        <p:nvSpPr>
          <p:cNvPr id="5" name="Title 1"/>
          <p:cNvSpPr>
            <a:spLocks noGrp="1"/>
          </p:cNvSpPr>
          <p:nvPr>
            <p:ph type="title"/>
          </p:nvPr>
        </p:nvSpPr>
        <p:spPr>
          <a:xfrm>
            <a:off x="152400" y="78422"/>
            <a:ext cx="8839200" cy="1143000"/>
          </a:xfrm>
        </p:spPr>
        <p:txBody>
          <a:bodyPr>
            <a:noAutofit/>
          </a:bodyPr>
          <a:lstStyle/>
          <a:p>
            <a:pPr algn="ctr"/>
            <a:r>
              <a:rPr lang="en-US" sz="3900" dirty="0" smtClean="0">
                <a:solidFill>
                  <a:schemeClr val="tx2"/>
                </a:solidFill>
              </a:rPr>
              <a:t>Where to look for Dark Matter with Fermi?</a:t>
            </a:r>
            <a:endParaRPr lang="en-US" sz="3900" dirty="0">
              <a:solidFill>
                <a:schemeClr val="tx2"/>
              </a:solidFill>
            </a:endParaRPr>
          </a:p>
        </p:txBody>
      </p:sp>
      <p:sp>
        <p:nvSpPr>
          <p:cNvPr id="22" name="Rectangle 4"/>
          <p:cNvSpPr>
            <a:spLocks noChangeArrowheads="1"/>
          </p:cNvSpPr>
          <p:nvPr/>
        </p:nvSpPr>
        <p:spPr bwMode="auto">
          <a:xfrm>
            <a:off x="0" y="16002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23" name="Rectangle 5"/>
          <p:cNvSpPr>
            <a:spLocks noChangeArrowheads="1"/>
          </p:cNvSpPr>
          <p:nvPr/>
        </p:nvSpPr>
        <p:spPr bwMode="auto">
          <a:xfrm>
            <a:off x="4775200" y="67056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hangingPunct="1">
              <a:spcBef>
                <a:spcPct val="50000"/>
              </a:spcBef>
              <a:defRPr/>
            </a:pPr>
            <a:endParaRPr lang="sv-SE">
              <a:latin typeface="Times New Roman" charset="0"/>
              <a:cs typeface="Times New Roman" charset="0"/>
            </a:endParaRPr>
          </a:p>
        </p:txBody>
      </p:sp>
      <p:sp>
        <p:nvSpPr>
          <p:cNvPr id="25" name="Line 7"/>
          <p:cNvSpPr>
            <a:spLocks noChangeShapeType="1"/>
          </p:cNvSpPr>
          <p:nvPr/>
        </p:nvSpPr>
        <p:spPr bwMode="auto">
          <a:xfrm>
            <a:off x="2393462" y="2276232"/>
            <a:ext cx="2061310" cy="1398344"/>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8"/>
          <p:cNvSpPr txBox="1">
            <a:spLocks noChangeArrowheads="1"/>
          </p:cNvSpPr>
          <p:nvPr/>
        </p:nvSpPr>
        <p:spPr bwMode="auto">
          <a:xfrm>
            <a:off x="528261" y="1265491"/>
            <a:ext cx="3178175" cy="1292662"/>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chemeClr val="bg1"/>
                </a:solidFill>
              </a:rPr>
              <a:t>The Galactic Center</a:t>
            </a:r>
          </a:p>
          <a:p>
            <a:pPr>
              <a:lnSpc>
                <a:spcPct val="60000"/>
              </a:lnSpc>
              <a:spcBef>
                <a:spcPct val="50000"/>
              </a:spcBef>
            </a:pPr>
            <a:r>
              <a:rPr lang="en-US" sz="1800" dirty="0">
                <a:solidFill>
                  <a:schemeClr val="bg1"/>
                </a:solidFill>
              </a:rPr>
              <a:t>-Brightest spot in the sky</a:t>
            </a:r>
          </a:p>
          <a:p>
            <a:pPr>
              <a:lnSpc>
                <a:spcPct val="40000"/>
              </a:lnSpc>
              <a:spcBef>
                <a:spcPct val="50000"/>
              </a:spcBef>
            </a:pPr>
            <a:r>
              <a:rPr lang="en-US" sz="1800" dirty="0">
                <a:solidFill>
                  <a:schemeClr val="bg1"/>
                </a:solidFill>
              </a:rPr>
              <a:t>-Considerable astrophysical </a:t>
            </a:r>
          </a:p>
          <a:p>
            <a:pPr>
              <a:lnSpc>
                <a:spcPct val="40000"/>
              </a:lnSpc>
              <a:spcBef>
                <a:spcPct val="50000"/>
              </a:spcBef>
            </a:pPr>
            <a:r>
              <a:rPr lang="en-US" sz="1800" dirty="0">
                <a:solidFill>
                  <a:schemeClr val="bg1"/>
                </a:solidFill>
              </a:rPr>
              <a:t>backgrounds</a:t>
            </a:r>
            <a:endParaRPr lang="en-US" dirty="0">
              <a:solidFill>
                <a:schemeClr val="bg1"/>
              </a:solidFill>
            </a:endParaRPr>
          </a:p>
        </p:txBody>
      </p:sp>
      <p:sp>
        <p:nvSpPr>
          <p:cNvPr id="27" name="Line 9"/>
          <p:cNvSpPr>
            <a:spLocks noChangeShapeType="1"/>
          </p:cNvSpPr>
          <p:nvPr/>
        </p:nvSpPr>
        <p:spPr bwMode="auto">
          <a:xfrm flipH="1">
            <a:off x="4920274" y="1748696"/>
            <a:ext cx="1058494" cy="1631461"/>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Text Box 10"/>
          <p:cNvSpPr txBox="1">
            <a:spLocks noChangeArrowheads="1"/>
          </p:cNvSpPr>
          <p:nvPr/>
        </p:nvSpPr>
        <p:spPr bwMode="auto">
          <a:xfrm>
            <a:off x="5918941" y="1236786"/>
            <a:ext cx="3178175" cy="131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solidFill>
                  <a:srgbClr val="000000"/>
                </a:solidFill>
              </a:rPr>
              <a:t>The Galactic Halo</a:t>
            </a:r>
          </a:p>
          <a:p>
            <a:pPr>
              <a:lnSpc>
                <a:spcPct val="50000"/>
              </a:lnSpc>
              <a:spcBef>
                <a:spcPct val="50000"/>
              </a:spcBef>
            </a:pPr>
            <a:r>
              <a:rPr lang="en-US" sz="1800" dirty="0">
                <a:solidFill>
                  <a:srgbClr val="000000"/>
                </a:solidFill>
              </a:rPr>
              <a:t>-High statistics</a:t>
            </a:r>
          </a:p>
          <a:p>
            <a:pPr>
              <a:lnSpc>
                <a:spcPct val="50000"/>
              </a:lnSpc>
              <a:spcBef>
                <a:spcPct val="50000"/>
              </a:spcBef>
            </a:pPr>
            <a:r>
              <a:rPr lang="en-US" sz="1800" dirty="0">
                <a:solidFill>
                  <a:srgbClr val="000000"/>
                </a:solidFill>
              </a:rPr>
              <a:t>-Requires detailed model</a:t>
            </a:r>
          </a:p>
          <a:p>
            <a:pPr>
              <a:lnSpc>
                <a:spcPct val="50000"/>
              </a:lnSpc>
              <a:spcBef>
                <a:spcPct val="50000"/>
              </a:spcBef>
            </a:pPr>
            <a:r>
              <a:rPr lang="en-US" sz="1800" dirty="0">
                <a:solidFill>
                  <a:srgbClr val="000000"/>
                </a:solidFill>
              </a:rPr>
              <a:t> of galactic backgrounds</a:t>
            </a:r>
            <a:endParaRPr lang="en-US" dirty="0">
              <a:solidFill>
                <a:srgbClr val="000000"/>
              </a:solidFill>
            </a:endParaRPr>
          </a:p>
        </p:txBody>
      </p:sp>
      <p:sp>
        <p:nvSpPr>
          <p:cNvPr id="29" name="Line 11"/>
          <p:cNvSpPr>
            <a:spLocks noChangeShapeType="1"/>
          </p:cNvSpPr>
          <p:nvPr/>
        </p:nvSpPr>
        <p:spPr bwMode="auto">
          <a:xfrm flipH="1" flipV="1">
            <a:off x="869461" y="3674574"/>
            <a:ext cx="517769" cy="1757117"/>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 name="Text Box 12"/>
          <p:cNvSpPr txBox="1">
            <a:spLocks noChangeArrowheads="1"/>
          </p:cNvSpPr>
          <p:nvPr/>
        </p:nvSpPr>
        <p:spPr bwMode="auto">
          <a:xfrm>
            <a:off x="501762" y="5312260"/>
            <a:ext cx="3134191" cy="101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Isotropic </a:t>
            </a:r>
            <a:r>
              <a:rPr lang="en-US" dirty="0">
                <a:solidFill>
                  <a:srgbClr val="000000"/>
                </a:solidFill>
              </a:rPr>
              <a:t>Background</a:t>
            </a:r>
          </a:p>
          <a:p>
            <a:r>
              <a:rPr lang="en-US" sz="1800" dirty="0">
                <a:solidFill>
                  <a:srgbClr val="000000"/>
                </a:solidFill>
              </a:rPr>
              <a:t>-High statistics </a:t>
            </a:r>
          </a:p>
          <a:p>
            <a:r>
              <a:rPr lang="en-US" sz="1800" dirty="0">
                <a:solidFill>
                  <a:srgbClr val="000000"/>
                </a:solidFill>
              </a:rPr>
              <a:t>-potentially difficult to identify</a:t>
            </a:r>
            <a:endParaRPr lang="en-US" dirty="0">
              <a:solidFill>
                <a:srgbClr val="000000"/>
              </a:solidFill>
            </a:endParaRPr>
          </a:p>
        </p:txBody>
      </p:sp>
      <p:sp>
        <p:nvSpPr>
          <p:cNvPr id="31" name="Line 13"/>
          <p:cNvSpPr>
            <a:spLocks noChangeShapeType="1"/>
          </p:cNvSpPr>
          <p:nvPr/>
        </p:nvSpPr>
        <p:spPr bwMode="auto">
          <a:xfrm flipH="1" flipV="1">
            <a:off x="6369539" y="4171463"/>
            <a:ext cx="517767" cy="114998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2" name="Text Box 14"/>
          <p:cNvSpPr txBox="1">
            <a:spLocks noChangeArrowheads="1"/>
          </p:cNvSpPr>
          <p:nvPr/>
        </p:nvSpPr>
        <p:spPr bwMode="auto">
          <a:xfrm>
            <a:off x="6383214" y="5321448"/>
            <a:ext cx="28956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smtClean="0">
                <a:solidFill>
                  <a:srgbClr val="000000"/>
                </a:solidFill>
              </a:rPr>
              <a:t>Dwarf Galaxies</a:t>
            </a:r>
            <a:endParaRPr lang="en-US" dirty="0">
              <a:solidFill>
                <a:srgbClr val="000000"/>
              </a:solidFill>
            </a:endParaRPr>
          </a:p>
          <a:p>
            <a:r>
              <a:rPr lang="en-US" sz="1800" dirty="0">
                <a:solidFill>
                  <a:srgbClr val="000000"/>
                </a:solidFill>
              </a:rPr>
              <a:t>-Less signal </a:t>
            </a:r>
          </a:p>
          <a:p>
            <a:r>
              <a:rPr lang="en-US" sz="1800" dirty="0">
                <a:solidFill>
                  <a:srgbClr val="000000"/>
                </a:solidFill>
              </a:rPr>
              <a:t>-Low backgrounds</a:t>
            </a:r>
            <a:endParaRPr lang="en-US" dirty="0">
              <a:solidFill>
                <a:srgbClr val="000000"/>
              </a:solidFill>
            </a:endParaRPr>
          </a:p>
        </p:txBody>
      </p:sp>
    </p:spTree>
    <p:extLst>
      <p:ext uri="{BB962C8B-B14F-4D97-AF65-F5344CB8AC3E}">
        <p14:creationId xmlns:p14="http://schemas.microsoft.com/office/powerpoint/2010/main" val="61371648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09" y="166343"/>
            <a:ext cx="8347957" cy="1143000"/>
          </a:xfrm>
        </p:spPr>
        <p:txBody>
          <a:bodyPr>
            <a:noAutofit/>
          </a:bodyPr>
          <a:lstStyle/>
          <a:p>
            <a:r>
              <a:rPr lang="en-US" sz="4100" dirty="0" smtClean="0">
                <a:solidFill>
                  <a:schemeClr val="tx2"/>
                </a:solidFill>
              </a:rPr>
              <a:t>Ground-Based Gamma Ray Searches For Dark Matter</a:t>
            </a:r>
            <a:endParaRPr lang="en-US" sz="4100" dirty="0">
              <a:solidFill>
                <a:schemeClr val="tx2"/>
              </a:solidFill>
            </a:endParaRPr>
          </a:p>
        </p:txBody>
      </p:sp>
      <p:sp>
        <p:nvSpPr>
          <p:cNvPr id="3" name="Content Placeholder 2"/>
          <p:cNvSpPr>
            <a:spLocks noGrp="1"/>
          </p:cNvSpPr>
          <p:nvPr>
            <p:ph idx="1"/>
          </p:nvPr>
        </p:nvSpPr>
        <p:spPr>
          <a:xfrm>
            <a:off x="72790" y="1366727"/>
            <a:ext cx="6666141" cy="5845295"/>
          </a:xfrm>
        </p:spPr>
        <p:txBody>
          <a:bodyPr>
            <a:normAutofit/>
          </a:bodyPr>
          <a:lstStyle/>
          <a:p>
            <a:r>
              <a:rPr lang="en-US" sz="2000" dirty="0" smtClean="0">
                <a:solidFill>
                  <a:schemeClr val="tx2"/>
                </a:solidFill>
              </a:rPr>
              <a:t>Fermi has several years of data                               </a:t>
            </a:r>
            <a:r>
              <a:rPr lang="en-US" sz="2000" dirty="0">
                <a:solidFill>
                  <a:schemeClr val="tx2"/>
                </a:solidFill>
              </a:rPr>
              <a:t> </a:t>
            </a:r>
            <a:r>
              <a:rPr lang="en-US" sz="2000" dirty="0" smtClean="0">
                <a:solidFill>
                  <a:schemeClr val="tx2"/>
                </a:solidFill>
              </a:rPr>
              <a:t>  taking ahead of it, but no post-Fermi 		     space-based gamma ray mission is 		                being seriously planned at this time 	</a:t>
            </a:r>
            <a:r>
              <a:rPr lang="en-US" sz="2000" dirty="0">
                <a:solidFill>
                  <a:schemeClr val="tx2"/>
                </a:solidFill>
              </a:rPr>
              <a:t> </a:t>
            </a:r>
            <a:r>
              <a:rPr lang="en-US" sz="2000" dirty="0" smtClean="0">
                <a:solidFill>
                  <a:schemeClr val="tx2"/>
                </a:solidFill>
              </a:rPr>
              <a:t>                        (as far as I know) </a:t>
            </a:r>
          </a:p>
          <a:p>
            <a:r>
              <a:rPr lang="en-US" sz="2000" dirty="0" smtClean="0">
                <a:solidFill>
                  <a:schemeClr val="tx2"/>
                </a:solidFill>
              </a:rPr>
              <a:t>In parallel to space-based missions,	          </a:t>
            </a:r>
            <a:r>
              <a:rPr lang="en-US" sz="2000" dirty="0">
                <a:solidFill>
                  <a:schemeClr val="tx2"/>
                </a:solidFill>
              </a:rPr>
              <a:t> </a:t>
            </a:r>
            <a:r>
              <a:rPr lang="en-US" sz="2000" dirty="0" smtClean="0">
                <a:solidFill>
                  <a:schemeClr val="tx2"/>
                </a:solidFill>
              </a:rPr>
              <a:t>      , </a:t>
            </a:r>
            <a:r>
              <a:rPr lang="en-US" sz="2000" dirty="0">
                <a:solidFill>
                  <a:schemeClr val="tx2"/>
                </a:solidFill>
              </a:rPr>
              <a:t>g</a:t>
            </a:r>
            <a:r>
              <a:rPr lang="en-US" sz="2000" dirty="0" smtClean="0">
                <a:solidFill>
                  <a:schemeClr val="tx2"/>
                </a:solidFill>
              </a:rPr>
              <a:t>round based gamma ray telescopes                (HESS, VERITAS, MAGIC) have continued to improve in sensitivity,  approaching that likely to       be required to observe thermal WIMPs with      masses in the ~</a:t>
            </a:r>
            <a:r>
              <a:rPr lang="en-US" sz="2000" dirty="0" err="1" smtClean="0">
                <a:solidFill>
                  <a:schemeClr val="tx2"/>
                </a:solidFill>
              </a:rPr>
              <a:t>TeV</a:t>
            </a:r>
            <a:r>
              <a:rPr lang="en-US" sz="2000" dirty="0" smtClean="0">
                <a:solidFill>
                  <a:schemeClr val="tx2"/>
                </a:solidFill>
              </a:rPr>
              <a:t> range</a:t>
            </a:r>
          </a:p>
          <a:p>
            <a:r>
              <a:rPr lang="en-US" sz="2000" dirty="0" smtClean="0">
                <a:solidFill>
                  <a:schemeClr val="tx2"/>
                </a:solidFill>
              </a:rPr>
              <a:t>CTA – with a low-threshold (~30 </a:t>
            </a:r>
            <a:r>
              <a:rPr lang="en-US" sz="2000" dirty="0" err="1" smtClean="0">
                <a:solidFill>
                  <a:schemeClr val="tx2"/>
                </a:solidFill>
              </a:rPr>
              <a:t>GeV</a:t>
            </a:r>
            <a:r>
              <a:rPr lang="en-US" sz="2000" dirty="0" smtClean="0">
                <a:solidFill>
                  <a:schemeClr val="tx2"/>
                </a:solidFill>
              </a:rPr>
              <a:t>) design –     could improve dark matter sensitivity by a factor       of 10-20 over existing telescopes</a:t>
            </a:r>
          </a:p>
          <a:p>
            <a:r>
              <a:rPr lang="en-US" sz="2000" dirty="0" smtClean="0">
                <a:solidFill>
                  <a:schemeClr val="tx2"/>
                </a:solidFill>
              </a:rPr>
              <a:t>Sensitivity to </a:t>
            </a:r>
            <a:r>
              <a:rPr lang="en-US" sz="2000" dirty="0" err="1" smtClean="0">
                <a:solidFill>
                  <a:schemeClr val="tx2"/>
                </a:solidFill>
              </a:rPr>
              <a:t>TeV</a:t>
            </a:r>
            <a:r>
              <a:rPr lang="en-US" sz="2000" dirty="0" smtClean="0">
                <a:solidFill>
                  <a:schemeClr val="tx2"/>
                </a:solidFill>
              </a:rPr>
              <a:t> WIMPs is complementary to     Fermi (and to the LHC)</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rotWithShape="1">
          <a:blip r:embed="rId2"/>
          <a:srcRect l="50183"/>
          <a:stretch/>
        </p:blipFill>
        <p:spPr>
          <a:xfrm>
            <a:off x="6143512" y="3686985"/>
            <a:ext cx="2830251" cy="261540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2" name="Picture 11"/>
          <p:cNvPicPr>
            <a:picLocks noChangeAspect="1"/>
          </p:cNvPicPr>
          <p:nvPr/>
        </p:nvPicPr>
        <p:blipFill rotWithShape="1">
          <a:blip r:embed="rId3"/>
          <a:srcRect l="14452" t="20811" r="10386" b="5030"/>
          <a:stretch/>
        </p:blipFill>
        <p:spPr>
          <a:xfrm>
            <a:off x="4881220" y="920332"/>
            <a:ext cx="3867679" cy="2614697"/>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8" name="Straight Connector 7"/>
          <p:cNvCxnSpPr/>
          <p:nvPr/>
        </p:nvCxnSpPr>
        <p:spPr>
          <a:xfrm>
            <a:off x="6271846" y="2166870"/>
            <a:ext cx="1905000" cy="98859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379147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809" y="166343"/>
            <a:ext cx="8347957" cy="1143000"/>
          </a:xfrm>
        </p:spPr>
        <p:txBody>
          <a:bodyPr>
            <a:noAutofit/>
          </a:bodyPr>
          <a:lstStyle/>
          <a:p>
            <a:r>
              <a:rPr lang="en-US" sz="4100" dirty="0" smtClean="0">
                <a:solidFill>
                  <a:schemeClr val="tx2"/>
                </a:solidFill>
              </a:rPr>
              <a:t>Ground-Based Gamma Ray Searches For Dark Matter</a:t>
            </a:r>
            <a:endParaRPr lang="en-US" sz="4100" dirty="0">
              <a:solidFill>
                <a:schemeClr val="tx2"/>
              </a:solidFill>
            </a:endParaRPr>
          </a:p>
        </p:txBody>
      </p:sp>
      <p:sp>
        <p:nvSpPr>
          <p:cNvPr id="3" name="Content Placeholder 2"/>
          <p:cNvSpPr>
            <a:spLocks noGrp="1"/>
          </p:cNvSpPr>
          <p:nvPr>
            <p:ph idx="1"/>
          </p:nvPr>
        </p:nvSpPr>
        <p:spPr>
          <a:xfrm>
            <a:off x="72790" y="1366727"/>
            <a:ext cx="4994631" cy="5845295"/>
          </a:xfrm>
        </p:spPr>
        <p:txBody>
          <a:bodyPr>
            <a:normAutofit/>
          </a:bodyPr>
          <a:lstStyle/>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1560717" y="1571293"/>
            <a:ext cx="6113295" cy="460240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2170725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152471"/>
            <a:ext cx="5104902" cy="5412459"/>
          </a:xfrm>
        </p:spPr>
        <p:txBody>
          <a:bodyPr>
            <a:normAutofit/>
          </a:bodyPr>
          <a:lstStyle/>
          <a:p>
            <a:r>
              <a:rPr lang="en-US" sz="2000" dirty="0" smtClean="0">
                <a:solidFill>
                  <a:schemeClr val="tx2"/>
                </a:solidFill>
              </a:rPr>
              <a:t>WIMP annihilations are generally predicted to produce equal quantities of matter and antimatter</a:t>
            </a:r>
          </a:p>
          <a:p>
            <a:r>
              <a:rPr lang="en-US" sz="2000" dirty="0" smtClean="0">
                <a:solidFill>
                  <a:schemeClr val="tx2"/>
                </a:solidFill>
              </a:rPr>
              <a:t>A large flux of antimatter in the cosmic ray spectrum could be indicative of a contribution from dark matter</a:t>
            </a:r>
          </a:p>
          <a:p>
            <a:r>
              <a:rPr lang="en-US" sz="2000" dirty="0" smtClean="0">
                <a:solidFill>
                  <a:schemeClr val="tx2"/>
                </a:solidFill>
              </a:rPr>
              <a:t>The PAMELA Collaboration’s measurement of the cosmic ray positron fraction got many of us       very excited for this reason</a:t>
            </a:r>
          </a:p>
          <a:p>
            <a:r>
              <a:rPr lang="en-US" sz="2000" dirty="0" smtClean="0">
                <a:solidFill>
                  <a:schemeClr val="tx2"/>
                </a:solidFill>
              </a:rPr>
              <a:t>Excess positrons now appear likely     to originate from astrophysical        sources (pulsars?), although            </a:t>
            </a:r>
            <a:r>
              <a:rPr lang="en-US" sz="2000" dirty="0" err="1" smtClean="0">
                <a:solidFill>
                  <a:schemeClr val="tx2"/>
                </a:solidFill>
              </a:rPr>
              <a:t>TeV</a:t>
            </a:r>
            <a:r>
              <a:rPr lang="en-US" sz="2000" dirty="0" smtClean="0">
                <a:solidFill>
                  <a:schemeClr val="tx2"/>
                </a:solidFill>
              </a:rPr>
              <a:t>-scale dark force models remain     a viable possibility                            </a:t>
            </a:r>
            <a:r>
              <a:rPr lang="en-US" sz="1700" dirty="0" smtClean="0">
                <a:solidFill>
                  <a:schemeClr val="tx2"/>
                </a:solidFill>
              </a:rPr>
              <a:t>(</a:t>
            </a:r>
            <a:r>
              <a:rPr lang="en-US" sz="1700" dirty="0" err="1" smtClean="0">
                <a:solidFill>
                  <a:schemeClr val="tx2"/>
                </a:solidFill>
              </a:rPr>
              <a:t>Arkani-Hamed</a:t>
            </a:r>
            <a:r>
              <a:rPr lang="en-US" sz="1700" dirty="0" smtClean="0">
                <a:solidFill>
                  <a:schemeClr val="tx2"/>
                </a:solidFill>
              </a:rPr>
              <a:t>, </a:t>
            </a:r>
            <a:r>
              <a:rPr lang="en-US" sz="1700" dirty="0" err="1" smtClean="0">
                <a:solidFill>
                  <a:schemeClr val="tx2"/>
                </a:solidFill>
              </a:rPr>
              <a:t>Finkbeiner</a:t>
            </a:r>
            <a:r>
              <a:rPr lang="en-US" sz="1700" dirty="0" smtClean="0">
                <a:solidFill>
                  <a:schemeClr val="tx2"/>
                </a:solidFill>
              </a:rPr>
              <a:t>, </a:t>
            </a:r>
            <a:r>
              <a:rPr lang="en-US" sz="1700" dirty="0" err="1" smtClean="0">
                <a:solidFill>
                  <a:schemeClr val="tx2"/>
                </a:solidFill>
              </a:rPr>
              <a:t>Slayter</a:t>
            </a:r>
            <a:r>
              <a:rPr lang="en-US" sz="1700" dirty="0" smtClean="0">
                <a:solidFill>
                  <a:schemeClr val="tx2"/>
                </a:solidFill>
              </a:rPr>
              <a:t>,        Weiner, PRD, arXiv:0810.0713)</a:t>
            </a:r>
            <a:endParaRPr lang="en-US" sz="2200" dirty="0" smtClean="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3" name="Picture 12" descr="propag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703" y="4210538"/>
            <a:ext cx="4022348" cy="2140648"/>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18"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150" y="1377496"/>
            <a:ext cx="3275623" cy="258594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8848284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Antimatter</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AMS-02 was deployed on the International Space Station last year </a:t>
            </a:r>
          </a:p>
          <a:p>
            <a:r>
              <a:rPr lang="en-US" sz="2000" dirty="0" smtClean="0">
                <a:solidFill>
                  <a:schemeClr val="tx2"/>
                </a:solidFill>
              </a:rPr>
              <a:t>With ~10</a:t>
            </a:r>
            <a:r>
              <a:rPr lang="en-US" sz="2000" baseline="30000" dirty="0" smtClean="0">
                <a:solidFill>
                  <a:schemeClr val="tx2"/>
                </a:solidFill>
              </a:rPr>
              <a:t>2</a:t>
            </a:r>
            <a:r>
              <a:rPr lang="en-US" sz="2000" dirty="0" smtClean="0">
                <a:solidFill>
                  <a:schemeClr val="tx2"/>
                </a:solidFill>
              </a:rPr>
              <a:t> times greater acceptance than PAMELA, and significantly better ability to distinguish between electrons, positrons, protons, antiprotons and various species of nuclei, AMS represents a major leap forward</a:t>
            </a:r>
          </a:p>
          <a:p>
            <a:r>
              <a:rPr lang="en-US" sz="2000" dirty="0" smtClean="0">
                <a:solidFill>
                  <a:schemeClr val="tx2"/>
                </a:solidFill>
              </a:rPr>
              <a:t>Anti-proton channel expected to be sensitive to WIMPs up to several hundred </a:t>
            </a:r>
            <a:r>
              <a:rPr lang="en-US" sz="2000" dirty="0" err="1" smtClean="0">
                <a:solidFill>
                  <a:schemeClr val="tx2"/>
                </a:solidFill>
              </a:rPr>
              <a:t>GeV</a:t>
            </a:r>
            <a:r>
              <a:rPr lang="en-US" sz="2000" dirty="0" smtClean="0">
                <a:solidFill>
                  <a:schemeClr val="tx2"/>
                </a:solidFill>
              </a:rPr>
              <a:t> (assuming the naïve thermal cross section) – similar reach to Fermi</a:t>
            </a:r>
            <a:endParaRPr lang="en-US" sz="2000" dirty="0">
              <a:solidFill>
                <a:schemeClr val="tx2"/>
              </a:solidFill>
            </a:endParaRP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7" name="Picture 16" descr="AMS"/>
          <p:cNvPicPr>
            <a:picLocks noChangeAspect="1" noChangeArrowheads="1"/>
          </p:cNvPicPr>
          <p:nvPr/>
        </p:nvPicPr>
        <p:blipFill>
          <a:blip r:embed="rId2">
            <a:extLst>
              <a:ext uri="{28A0092B-C50C-407E-A947-70E740481C1C}">
                <a14:useLocalDpi xmlns:a14="http://schemas.microsoft.com/office/drawing/2010/main" val="0"/>
              </a:ext>
            </a:extLst>
          </a:blip>
          <a:srcRect l="16676" t="17445" r="17291" b="6854"/>
          <a:stretch>
            <a:fillRect/>
          </a:stretch>
        </p:blipFill>
        <p:spPr bwMode="auto">
          <a:xfrm>
            <a:off x="5146892" y="1568784"/>
            <a:ext cx="3596891" cy="231937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874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pPr algn="ctr"/>
            <a:r>
              <a:rPr lang="en-US" dirty="0" smtClean="0">
                <a:solidFill>
                  <a:schemeClr val="tx2"/>
                </a:solidFill>
              </a:rPr>
              <a:t>AMS’ Great Leap Forward</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AMS-02 has been deployed on the International Space Station since May 2011, and recently announced their first science results</a:t>
            </a:r>
          </a:p>
          <a:p>
            <a:endParaRPr lang="en-US" sz="1200" dirty="0" smtClean="0">
              <a:solidFill>
                <a:schemeClr val="tx2"/>
              </a:solidFill>
            </a:endParaRPr>
          </a:p>
          <a:p>
            <a:r>
              <a:rPr lang="en-US" sz="2000" dirty="0" smtClean="0">
                <a:solidFill>
                  <a:schemeClr val="tx2"/>
                </a:solidFill>
              </a:rPr>
              <a:t>With ~10</a:t>
            </a:r>
            <a:r>
              <a:rPr lang="en-US" sz="2000" baseline="30000" dirty="0" smtClean="0">
                <a:solidFill>
                  <a:schemeClr val="tx2"/>
                </a:solidFill>
              </a:rPr>
              <a:t>2</a:t>
            </a:r>
            <a:r>
              <a:rPr lang="en-US" sz="2000" dirty="0" smtClean="0">
                <a:solidFill>
                  <a:schemeClr val="tx2"/>
                </a:solidFill>
              </a:rPr>
              <a:t> times greater acceptance than PAMELA, and significantly greater ability to distinguish between electrons, positrons, protons, antiprotons, and various species of nuclei, AMS represents a major leap forward</a:t>
            </a: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7" name="Picture 16" descr="AMS"/>
          <p:cNvPicPr>
            <a:picLocks noChangeAspect="1" noChangeArrowheads="1"/>
          </p:cNvPicPr>
          <p:nvPr/>
        </p:nvPicPr>
        <p:blipFill>
          <a:blip r:embed="rId2">
            <a:extLst>
              <a:ext uri="{28A0092B-C50C-407E-A947-70E740481C1C}">
                <a14:useLocalDpi xmlns:a14="http://schemas.microsoft.com/office/drawing/2010/main" val="0"/>
              </a:ext>
            </a:extLst>
          </a:blip>
          <a:srcRect l="16676" t="17445" r="17291" b="6854"/>
          <a:stretch>
            <a:fillRect/>
          </a:stretch>
        </p:blipFill>
        <p:spPr bwMode="auto">
          <a:xfrm>
            <a:off x="5234813" y="1461325"/>
            <a:ext cx="3596891" cy="231937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5736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Text Box 4"/>
          <p:cNvSpPr txBox="1">
            <a:spLocks noChangeArrowheads="1"/>
          </p:cNvSpPr>
          <p:nvPr/>
        </p:nvSpPr>
        <p:spPr bwMode="auto">
          <a:xfrm>
            <a:off x="152400" y="288925"/>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Supersymmetric Dark Matter</a:t>
            </a:r>
            <a:endParaRPr lang="en-US" b="1">
              <a:solidFill>
                <a:schemeClr val="folHlink"/>
              </a:solidFill>
            </a:endParaRPr>
          </a:p>
        </p:txBody>
      </p:sp>
      <p:sp>
        <p:nvSpPr>
          <p:cNvPr id="180229" name="Text Box 5"/>
          <p:cNvSpPr txBox="1">
            <a:spLocks noChangeArrowheads="1"/>
          </p:cNvSpPr>
          <p:nvPr/>
        </p:nvSpPr>
        <p:spPr bwMode="auto">
          <a:xfrm>
            <a:off x="76200" y="1143000"/>
            <a:ext cx="4495800" cy="487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R-parity must be introduced in supersymmetry to prevent rapid proton decay</a:t>
            </a:r>
          </a:p>
          <a:p>
            <a:pPr eaLnBrk="1" hangingPunct="1">
              <a:spcBef>
                <a:spcPct val="50000"/>
              </a:spcBef>
              <a:buFontTx/>
              <a:buChar char="•"/>
            </a:pPr>
            <a:r>
              <a:rPr lang="en-US">
                <a:solidFill>
                  <a:schemeClr val="bg1"/>
                </a:solidFill>
                <a:cs typeface="Times New Roman" charset="0"/>
              </a:rPr>
              <a:t>Another consequence of R-parity is that superpartners can only be created and destroyed in pairs, making the lightest supersymmetric particle (LSP) stable</a:t>
            </a:r>
          </a:p>
          <a:p>
            <a:pPr eaLnBrk="1" hangingPunct="1">
              <a:spcBef>
                <a:spcPct val="50000"/>
              </a:spcBef>
              <a:buFontTx/>
              <a:buChar char="•"/>
            </a:pPr>
            <a:r>
              <a:rPr lang="en-US">
                <a:solidFill>
                  <a:schemeClr val="bg1"/>
                </a:solidFill>
                <a:cs typeface="Times New Roman" charset="0"/>
              </a:rPr>
              <a:t>Possible WIMP candidates from supersymmetry include:</a:t>
            </a:r>
            <a:endParaRPr lang="en-US">
              <a:solidFill>
                <a:schemeClr val="bg1"/>
              </a:solidFill>
              <a:ea typeface="Times New Roman" charset="0"/>
              <a:cs typeface="Times New Roman" charset="0"/>
            </a:endParaRPr>
          </a:p>
          <a:p>
            <a:pPr>
              <a:lnSpc>
                <a:spcPct val="90000"/>
              </a:lnSpc>
              <a:spcBef>
                <a:spcPct val="20000"/>
              </a:spcBef>
              <a:buSzPct val="80000"/>
              <a:buFont typeface="Times" charset="0"/>
              <a:buNone/>
            </a:pPr>
            <a:endParaRPr lang="en-US">
              <a:solidFill>
                <a:schemeClr val="bg1"/>
              </a:solidFill>
              <a:ea typeface="Times New Roman" charset="0"/>
              <a:cs typeface="Times New Roman" charset="0"/>
            </a:endParaRPr>
          </a:p>
        </p:txBody>
      </p:sp>
      <p:pic>
        <p:nvPicPr>
          <p:cNvPr id="180231" name="Picture 7" descr="supersym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1143000"/>
            <a:ext cx="3916362" cy="33924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0232" name="Text Box 8"/>
          <p:cNvSpPr txBox="1">
            <a:spLocks noChangeArrowheads="1"/>
          </p:cNvSpPr>
          <p:nvPr/>
        </p:nvSpPr>
        <p:spPr bwMode="auto">
          <a:xfrm>
            <a:off x="4251325" y="5103813"/>
            <a:ext cx="1547813"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 , Z, h, H</a:t>
            </a:r>
            <a:endParaRPr lang="en-US" sz="2800"/>
          </a:p>
        </p:txBody>
      </p:sp>
      <p:sp>
        <p:nvSpPr>
          <p:cNvPr id="180233" name="Text Box 9"/>
          <p:cNvSpPr txBox="1">
            <a:spLocks noChangeArrowheads="1"/>
          </p:cNvSpPr>
          <p:nvPr/>
        </p:nvSpPr>
        <p:spPr bwMode="auto">
          <a:xfrm>
            <a:off x="4479925" y="4876800"/>
            <a:ext cx="19208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t> ~  ~  ~</a:t>
            </a:r>
          </a:p>
        </p:txBody>
      </p:sp>
      <p:sp>
        <p:nvSpPr>
          <p:cNvPr id="180234" name="Text Box 10"/>
          <p:cNvSpPr txBox="1">
            <a:spLocks noChangeArrowheads="1"/>
          </p:cNvSpPr>
          <p:nvPr/>
        </p:nvSpPr>
        <p:spPr bwMode="auto">
          <a:xfrm>
            <a:off x="4210050" y="49530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a:t>
            </a:r>
          </a:p>
        </p:txBody>
      </p:sp>
      <p:sp>
        <p:nvSpPr>
          <p:cNvPr id="180235" name="Text Box 11"/>
          <p:cNvSpPr txBox="1">
            <a:spLocks noChangeArrowheads="1"/>
          </p:cNvSpPr>
          <p:nvPr/>
        </p:nvSpPr>
        <p:spPr bwMode="auto">
          <a:xfrm>
            <a:off x="4219575" y="5064125"/>
            <a:ext cx="330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a:t>
            </a:r>
          </a:p>
        </p:txBody>
      </p:sp>
      <p:sp>
        <p:nvSpPr>
          <p:cNvPr id="180236" name="Line 12"/>
          <p:cNvSpPr>
            <a:spLocks noChangeShapeType="1"/>
          </p:cNvSpPr>
          <p:nvPr/>
        </p:nvSpPr>
        <p:spPr bwMode="auto">
          <a:xfrm flipH="1">
            <a:off x="5791200" y="5334000"/>
            <a:ext cx="762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0237" name="Text Box 13"/>
          <p:cNvSpPr txBox="1">
            <a:spLocks noChangeArrowheads="1"/>
          </p:cNvSpPr>
          <p:nvPr/>
        </p:nvSpPr>
        <p:spPr bwMode="auto">
          <a:xfrm>
            <a:off x="6537325" y="5105400"/>
            <a:ext cx="1979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4 Neutralinos</a:t>
            </a:r>
          </a:p>
        </p:txBody>
      </p:sp>
      <p:sp>
        <p:nvSpPr>
          <p:cNvPr id="180238" name="Text Box 14"/>
          <p:cNvSpPr txBox="1">
            <a:spLocks noChangeArrowheads="1"/>
          </p:cNvSpPr>
          <p:nvPr/>
        </p:nvSpPr>
        <p:spPr bwMode="auto">
          <a:xfrm>
            <a:off x="4327525" y="5792788"/>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ym typeface="Symbol" charset="0"/>
              </a:rPr>
              <a:t></a:t>
            </a:r>
            <a:endParaRPr lang="en-US"/>
          </a:p>
        </p:txBody>
      </p:sp>
      <p:sp>
        <p:nvSpPr>
          <p:cNvPr id="180239" name="Text Box 15"/>
          <p:cNvSpPr txBox="1">
            <a:spLocks noChangeArrowheads="1"/>
          </p:cNvSpPr>
          <p:nvPr/>
        </p:nvSpPr>
        <p:spPr bwMode="auto">
          <a:xfrm>
            <a:off x="4327525" y="56388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a:t>
            </a:r>
          </a:p>
        </p:txBody>
      </p:sp>
      <p:sp>
        <p:nvSpPr>
          <p:cNvPr id="180240" name="Line 16"/>
          <p:cNvSpPr>
            <a:spLocks noChangeShapeType="1"/>
          </p:cNvSpPr>
          <p:nvPr/>
        </p:nvSpPr>
        <p:spPr bwMode="auto">
          <a:xfrm flipH="1">
            <a:off x="4724400" y="5943600"/>
            <a:ext cx="1524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0241" name="Text Box 17"/>
          <p:cNvSpPr txBox="1">
            <a:spLocks noChangeArrowheads="1"/>
          </p:cNvSpPr>
          <p:nvPr/>
        </p:nvSpPr>
        <p:spPr bwMode="auto">
          <a:xfrm>
            <a:off x="6248400" y="5715000"/>
            <a:ext cx="189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3 Sneutrinos</a:t>
            </a:r>
          </a:p>
        </p:txBody>
      </p:sp>
    </p:spTree>
    <p:extLst>
      <p:ext uri="{BB962C8B-B14F-4D97-AF65-F5344CB8AC3E}">
        <p14:creationId xmlns:p14="http://schemas.microsoft.com/office/powerpoint/2010/main" val="306138063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48" y="166343"/>
            <a:ext cx="8432800" cy="1143000"/>
          </a:xfrm>
        </p:spPr>
        <p:txBody>
          <a:bodyPr>
            <a:normAutofit/>
          </a:bodyPr>
          <a:lstStyle/>
          <a:p>
            <a:pPr algn="ctr"/>
            <a:r>
              <a:rPr lang="en-US" dirty="0" smtClean="0">
                <a:solidFill>
                  <a:schemeClr val="tx2"/>
                </a:solidFill>
              </a:rPr>
              <a:t>AMS’ First New Result!</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pPr marL="36576" indent="0">
              <a:buNone/>
            </a:pPr>
            <a:endParaRPr lang="en-US" sz="1200" dirty="0" smtClean="0">
              <a:solidFill>
                <a:schemeClr val="tx2"/>
              </a:solidFill>
            </a:endParaRP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6" name="Rectangle 5"/>
          <p:cNvSpPr/>
          <p:nvPr/>
        </p:nvSpPr>
        <p:spPr>
          <a:xfrm>
            <a:off x="1808250" y="1494697"/>
            <a:ext cx="5597762" cy="4493849"/>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63303" y="1982893"/>
            <a:ext cx="311228" cy="502094"/>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rot="5400000">
            <a:off x="2351171" y="961549"/>
            <a:ext cx="4423056" cy="5508896"/>
          </a:xfrm>
          <a:prstGeom prst="rect">
            <a:avLst/>
          </a:prstGeom>
        </p:spPr>
      </p:pic>
    </p:spTree>
    <p:extLst>
      <p:ext uri="{BB962C8B-B14F-4D97-AF65-F5344CB8AC3E}">
        <p14:creationId xmlns:p14="http://schemas.microsoft.com/office/powerpoint/2010/main" val="22053037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43895" y="1309343"/>
            <a:ext cx="3321408" cy="2744888"/>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66343"/>
            <a:ext cx="8432800" cy="1143000"/>
          </a:xfrm>
        </p:spPr>
        <p:txBody>
          <a:bodyPr>
            <a:normAutofit/>
          </a:bodyPr>
          <a:lstStyle/>
          <a:p>
            <a:pPr algn="ctr"/>
            <a:r>
              <a:rPr lang="en-US" dirty="0" smtClean="0">
                <a:solidFill>
                  <a:schemeClr val="tx2"/>
                </a:solidFill>
              </a:rPr>
              <a:t>What We Can Learn From AMS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pPr marL="36576" indent="0">
              <a:buNone/>
            </a:pPr>
            <a:r>
              <a:rPr lang="en-US" sz="2000" dirty="0" smtClean="0">
                <a:solidFill>
                  <a:schemeClr val="tx2"/>
                </a:solidFill>
              </a:rPr>
              <a:t>1) Hopefully settle the question of why the cosmic ray positron fraction climbs so rapidly with energy (as observed by both PAMELA and Fermi) – </a:t>
            </a:r>
            <a:r>
              <a:rPr lang="en-US" sz="2000" dirty="0">
                <a:solidFill>
                  <a:schemeClr val="tx2"/>
                </a:solidFill>
              </a:rPr>
              <a:t>pulsars? </a:t>
            </a:r>
            <a:r>
              <a:rPr lang="en-US" sz="2000" dirty="0" smtClean="0">
                <a:solidFill>
                  <a:schemeClr val="tx2"/>
                </a:solidFill>
              </a:rPr>
              <a:t>             </a:t>
            </a:r>
            <a:r>
              <a:rPr lang="en-US" sz="2000" dirty="0" err="1" smtClean="0">
                <a:solidFill>
                  <a:schemeClr val="tx2"/>
                </a:solidFill>
              </a:rPr>
              <a:t>TeV</a:t>
            </a:r>
            <a:r>
              <a:rPr lang="en-US" sz="2000" dirty="0" smtClean="0">
                <a:solidFill>
                  <a:schemeClr val="tx2"/>
                </a:solidFill>
              </a:rPr>
              <a:t> WIMPs with light force carriers?</a:t>
            </a:r>
          </a:p>
          <a:p>
            <a:pPr marL="36576" indent="0">
              <a:buNone/>
            </a:pPr>
            <a:endParaRPr lang="en-US" sz="800" dirty="0" smtClean="0">
              <a:solidFill>
                <a:schemeClr val="tx2"/>
              </a:solidFill>
            </a:endParaRPr>
          </a:p>
          <a:p>
            <a:pPr marL="36576" indent="0">
              <a:buNone/>
            </a:pPr>
            <a:endParaRPr lang="en-US" sz="8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4" name="TextBox 3"/>
          <p:cNvSpPr txBox="1"/>
          <p:nvPr/>
        </p:nvSpPr>
        <p:spPr>
          <a:xfrm>
            <a:off x="9466384"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rot="5400000">
            <a:off x="5671231" y="982009"/>
            <a:ext cx="2666736" cy="3321407"/>
          </a:xfrm>
          <a:prstGeom prst="rect">
            <a:avLst/>
          </a:prstGeom>
        </p:spPr>
      </p:pic>
    </p:spTree>
    <p:extLst>
      <p:ext uri="{BB962C8B-B14F-4D97-AF65-F5344CB8AC3E}">
        <p14:creationId xmlns:p14="http://schemas.microsoft.com/office/powerpoint/2010/main" val="18898667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43895" y="1309343"/>
            <a:ext cx="3321408" cy="2744888"/>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rot="5400000">
            <a:off x="5671231" y="982009"/>
            <a:ext cx="2666736" cy="3321407"/>
          </a:xfrm>
          <a:prstGeom prst="rect">
            <a:avLst/>
          </a:prstGeom>
        </p:spPr>
      </p:pic>
      <p:sp>
        <p:nvSpPr>
          <p:cNvPr id="8" name="Rectangle 7"/>
          <p:cNvSpPr/>
          <p:nvPr/>
        </p:nvSpPr>
        <p:spPr>
          <a:xfrm>
            <a:off x="5519616" y="2860097"/>
            <a:ext cx="3458306" cy="304051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432800" cy="1143000"/>
          </a:xfrm>
        </p:spPr>
        <p:txBody>
          <a:bodyPr>
            <a:normAutofit/>
          </a:bodyPr>
          <a:lstStyle/>
          <a:p>
            <a:pPr algn="ctr"/>
            <a:r>
              <a:rPr lang="en-US" dirty="0" smtClean="0">
                <a:solidFill>
                  <a:schemeClr val="tx2"/>
                </a:solidFill>
              </a:rPr>
              <a:t>What We Can Learn From AMS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pPr marL="36576" indent="0">
              <a:buNone/>
            </a:pPr>
            <a:r>
              <a:rPr lang="en-US" sz="2000" dirty="0" smtClean="0">
                <a:solidFill>
                  <a:schemeClr val="tx2"/>
                </a:solidFill>
              </a:rPr>
              <a:t>1) Hopefully settle the question of why the cosmic ray positron fraction climbs so rapidly with energy (as observed by both PAMELA and Fermi) – </a:t>
            </a:r>
            <a:r>
              <a:rPr lang="en-US" sz="2000" dirty="0">
                <a:solidFill>
                  <a:schemeClr val="tx2"/>
                </a:solidFill>
              </a:rPr>
              <a:t>pulsars? </a:t>
            </a:r>
            <a:r>
              <a:rPr lang="en-US" sz="2000" dirty="0" smtClean="0">
                <a:solidFill>
                  <a:schemeClr val="tx2"/>
                </a:solidFill>
              </a:rPr>
              <a:t>             </a:t>
            </a:r>
            <a:r>
              <a:rPr lang="en-US" sz="2000" dirty="0" err="1" smtClean="0">
                <a:solidFill>
                  <a:schemeClr val="tx2"/>
                </a:solidFill>
              </a:rPr>
              <a:t>TeV</a:t>
            </a:r>
            <a:r>
              <a:rPr lang="en-US" sz="2000" dirty="0" smtClean="0">
                <a:solidFill>
                  <a:schemeClr val="tx2"/>
                </a:solidFill>
              </a:rPr>
              <a:t> WIMPs with light force carriers?</a:t>
            </a:r>
          </a:p>
          <a:p>
            <a:pPr marL="36576" indent="0">
              <a:buNone/>
            </a:pPr>
            <a:endParaRPr lang="en-US" sz="800" dirty="0" smtClean="0">
              <a:solidFill>
                <a:schemeClr val="tx2"/>
              </a:solidFill>
            </a:endParaRPr>
          </a:p>
          <a:p>
            <a:pPr marL="36576" indent="0">
              <a:buNone/>
            </a:pPr>
            <a:r>
              <a:rPr lang="en-US" sz="2000" dirty="0" smtClean="0">
                <a:solidFill>
                  <a:schemeClr val="tx2"/>
                </a:solidFill>
              </a:rPr>
              <a:t>2) Search for excess high energy          anti-protons – sensitive to WIMPs with thermal cross section and masses up to a few hundred </a:t>
            </a:r>
            <a:r>
              <a:rPr lang="en-US" sz="2000" dirty="0" err="1" smtClean="0">
                <a:solidFill>
                  <a:schemeClr val="tx2"/>
                </a:solidFill>
              </a:rPr>
              <a:t>GeV</a:t>
            </a:r>
            <a:r>
              <a:rPr lang="en-US" sz="2000" dirty="0" smtClean="0">
                <a:solidFill>
                  <a:schemeClr val="tx2"/>
                </a:solidFill>
              </a:rPr>
              <a:t> </a:t>
            </a:r>
          </a:p>
          <a:p>
            <a:pPr marL="36576" indent="0">
              <a:buNone/>
            </a:pPr>
            <a:endParaRPr lang="en-US" sz="8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5519615" y="2860097"/>
            <a:ext cx="3468329" cy="3040518"/>
          </a:xfrm>
          <a:prstGeom prst="rect">
            <a:avLst/>
          </a:prstGeom>
        </p:spPr>
      </p:pic>
      <p:sp>
        <p:nvSpPr>
          <p:cNvPr id="9" name="TextBox 8"/>
          <p:cNvSpPr txBox="1"/>
          <p:nvPr/>
        </p:nvSpPr>
        <p:spPr>
          <a:xfrm>
            <a:off x="5871316" y="5920161"/>
            <a:ext cx="2810836" cy="369332"/>
          </a:xfrm>
          <a:prstGeom prst="rect">
            <a:avLst/>
          </a:prstGeom>
          <a:noFill/>
        </p:spPr>
        <p:txBody>
          <a:bodyPr wrap="none" rtlCol="0">
            <a:spAutoFit/>
          </a:bodyPr>
          <a:lstStyle/>
          <a:p>
            <a:r>
              <a:rPr lang="en-US" dirty="0" smtClean="0"/>
              <a:t>I. </a:t>
            </a:r>
            <a:r>
              <a:rPr lang="en-US" dirty="0" err="1" smtClean="0"/>
              <a:t>Cholis</a:t>
            </a:r>
            <a:r>
              <a:rPr lang="en-US" dirty="0" smtClean="0"/>
              <a:t>, arXiv:1007.1160</a:t>
            </a:r>
            <a:endParaRPr lang="en-US" dirty="0"/>
          </a:p>
        </p:txBody>
      </p:sp>
    </p:spTree>
    <p:extLst>
      <p:ext uri="{BB962C8B-B14F-4D97-AF65-F5344CB8AC3E}">
        <p14:creationId xmlns:p14="http://schemas.microsoft.com/office/powerpoint/2010/main" val="264869385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343895" y="1309343"/>
            <a:ext cx="3321408" cy="2744888"/>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rot="5400000">
            <a:off x="5671231" y="982009"/>
            <a:ext cx="2666736" cy="3321407"/>
          </a:xfrm>
          <a:prstGeom prst="rect">
            <a:avLst/>
          </a:prstGeom>
        </p:spPr>
      </p:pic>
      <p:sp>
        <p:nvSpPr>
          <p:cNvPr id="8" name="Rectangle 7"/>
          <p:cNvSpPr/>
          <p:nvPr/>
        </p:nvSpPr>
        <p:spPr>
          <a:xfrm>
            <a:off x="5519616" y="2860097"/>
            <a:ext cx="3458306" cy="304051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432800" cy="1143000"/>
          </a:xfrm>
        </p:spPr>
        <p:txBody>
          <a:bodyPr>
            <a:normAutofit/>
          </a:bodyPr>
          <a:lstStyle/>
          <a:p>
            <a:pPr algn="ctr"/>
            <a:r>
              <a:rPr lang="en-US" dirty="0" smtClean="0">
                <a:solidFill>
                  <a:schemeClr val="tx2"/>
                </a:solidFill>
              </a:rPr>
              <a:t>What We Can Learn From AMS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pPr marL="36576" indent="0">
              <a:buNone/>
            </a:pPr>
            <a:r>
              <a:rPr lang="en-US" sz="2000" dirty="0" smtClean="0">
                <a:solidFill>
                  <a:schemeClr val="tx2"/>
                </a:solidFill>
              </a:rPr>
              <a:t>1) Hopefully settle the question of why the cosmic ray positron fraction climbs so rapidly with energy (as observed by both PAMELA and Fermi) – </a:t>
            </a:r>
            <a:r>
              <a:rPr lang="en-US" sz="2000" dirty="0">
                <a:solidFill>
                  <a:schemeClr val="tx2"/>
                </a:solidFill>
              </a:rPr>
              <a:t>pulsars? </a:t>
            </a:r>
            <a:r>
              <a:rPr lang="en-US" sz="2000" dirty="0" smtClean="0">
                <a:solidFill>
                  <a:schemeClr val="tx2"/>
                </a:solidFill>
              </a:rPr>
              <a:t>             </a:t>
            </a:r>
            <a:r>
              <a:rPr lang="en-US" sz="2000" dirty="0" err="1" smtClean="0">
                <a:solidFill>
                  <a:schemeClr val="tx2"/>
                </a:solidFill>
              </a:rPr>
              <a:t>TeV</a:t>
            </a:r>
            <a:r>
              <a:rPr lang="en-US" sz="2000" dirty="0" smtClean="0">
                <a:solidFill>
                  <a:schemeClr val="tx2"/>
                </a:solidFill>
              </a:rPr>
              <a:t> WIMPs with light force carriers?</a:t>
            </a:r>
          </a:p>
          <a:p>
            <a:pPr marL="36576" indent="0">
              <a:buNone/>
            </a:pPr>
            <a:endParaRPr lang="en-US" sz="800" dirty="0" smtClean="0">
              <a:solidFill>
                <a:schemeClr val="tx2"/>
              </a:solidFill>
            </a:endParaRPr>
          </a:p>
          <a:p>
            <a:pPr marL="36576" indent="0">
              <a:buNone/>
            </a:pPr>
            <a:r>
              <a:rPr lang="en-US" sz="2000" dirty="0" smtClean="0">
                <a:solidFill>
                  <a:schemeClr val="tx2"/>
                </a:solidFill>
              </a:rPr>
              <a:t>2) Search for excess high energy          anti-protons – sensitive to WIMPs with thermal cross section and masses up to a few hundred </a:t>
            </a:r>
            <a:r>
              <a:rPr lang="en-US" sz="2000" dirty="0" err="1" smtClean="0">
                <a:solidFill>
                  <a:schemeClr val="tx2"/>
                </a:solidFill>
              </a:rPr>
              <a:t>GeV</a:t>
            </a:r>
            <a:r>
              <a:rPr lang="en-US" sz="2000" dirty="0" smtClean="0">
                <a:solidFill>
                  <a:schemeClr val="tx2"/>
                </a:solidFill>
              </a:rPr>
              <a:t> </a:t>
            </a:r>
          </a:p>
          <a:p>
            <a:pPr marL="36576" indent="0">
              <a:buNone/>
            </a:pPr>
            <a:endParaRPr lang="en-US" sz="800" dirty="0" smtClean="0">
              <a:solidFill>
                <a:schemeClr val="tx2"/>
              </a:solidFill>
            </a:endParaRPr>
          </a:p>
          <a:p>
            <a:pPr marL="36576" indent="0">
              <a:buNone/>
            </a:pPr>
            <a:r>
              <a:rPr lang="en-US" sz="2000" dirty="0" smtClean="0">
                <a:solidFill>
                  <a:schemeClr val="tx2"/>
                </a:solidFill>
              </a:rPr>
              <a:t>3)  Nail down cosmic ray propagation model – help strengthen dark matter limits derived from antiproton, positron channels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stretch>
            <a:fillRect/>
          </a:stretch>
        </p:blipFill>
        <p:spPr>
          <a:xfrm>
            <a:off x="5519615" y="2860097"/>
            <a:ext cx="3468329" cy="3040518"/>
          </a:xfrm>
          <a:prstGeom prst="rect">
            <a:avLst/>
          </a:prstGeom>
        </p:spPr>
      </p:pic>
      <p:sp>
        <p:nvSpPr>
          <p:cNvPr id="9" name="TextBox 8"/>
          <p:cNvSpPr txBox="1"/>
          <p:nvPr/>
        </p:nvSpPr>
        <p:spPr>
          <a:xfrm>
            <a:off x="5871316" y="5920161"/>
            <a:ext cx="2810836" cy="369332"/>
          </a:xfrm>
          <a:prstGeom prst="rect">
            <a:avLst/>
          </a:prstGeom>
          <a:noFill/>
        </p:spPr>
        <p:txBody>
          <a:bodyPr wrap="none" rtlCol="0">
            <a:spAutoFit/>
          </a:bodyPr>
          <a:lstStyle/>
          <a:p>
            <a:r>
              <a:rPr lang="en-US" dirty="0" smtClean="0"/>
              <a:t>I. </a:t>
            </a:r>
            <a:r>
              <a:rPr lang="en-US" dirty="0" err="1" smtClean="0"/>
              <a:t>Cholis</a:t>
            </a:r>
            <a:r>
              <a:rPr lang="en-US" dirty="0" smtClean="0"/>
              <a:t>, arXiv:1007.1160</a:t>
            </a:r>
            <a:endParaRPr lang="en-US" dirty="0"/>
          </a:p>
        </p:txBody>
      </p:sp>
    </p:spTree>
    <p:extLst>
      <p:ext uri="{BB962C8B-B14F-4D97-AF65-F5344CB8AC3E}">
        <p14:creationId xmlns:p14="http://schemas.microsoft.com/office/powerpoint/2010/main" val="40406777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with Neutrinos</a:t>
            </a:r>
            <a:endParaRPr lang="en-US" dirty="0">
              <a:solidFill>
                <a:schemeClr val="tx2"/>
              </a:solidFill>
            </a:endParaRPr>
          </a:p>
        </p:txBody>
      </p:sp>
      <p:sp>
        <p:nvSpPr>
          <p:cNvPr id="3" name="Content Placeholder 2"/>
          <p:cNvSpPr>
            <a:spLocks noGrp="1"/>
          </p:cNvSpPr>
          <p:nvPr>
            <p:ph idx="1"/>
          </p:nvPr>
        </p:nvSpPr>
        <p:spPr>
          <a:xfrm>
            <a:off x="72790" y="1445541"/>
            <a:ext cx="5104902" cy="5272197"/>
          </a:xfrm>
        </p:spPr>
        <p:txBody>
          <a:bodyPr>
            <a:normAutofit/>
          </a:bodyPr>
          <a:lstStyle/>
          <a:p>
            <a:r>
              <a:rPr lang="en-US" sz="2000" dirty="0" smtClean="0">
                <a:solidFill>
                  <a:schemeClr val="tx2"/>
                </a:solidFill>
              </a:rPr>
              <a:t>Neutrinos from WIMP annihilations provide a complementary indirect probe, sensitive to the proton-WIMP scattering cross section (instead of     the annihilation cross section)</a:t>
            </a:r>
          </a:p>
          <a:p>
            <a:r>
              <a:rPr lang="en-US" sz="2000" dirty="0" err="1" smtClean="0">
                <a:solidFill>
                  <a:schemeClr val="tx2"/>
                </a:solidFill>
              </a:rPr>
              <a:t>IceCube</a:t>
            </a:r>
            <a:r>
              <a:rPr lang="en-US" sz="2000" dirty="0" smtClean="0">
                <a:solidFill>
                  <a:schemeClr val="tx2"/>
                </a:solidFill>
              </a:rPr>
              <a:t>, supplemented with   </a:t>
            </a:r>
            <a:r>
              <a:rPr lang="en-US" sz="2000" dirty="0" err="1" smtClean="0">
                <a:solidFill>
                  <a:schemeClr val="tx2"/>
                </a:solidFill>
              </a:rPr>
              <a:t>DeepCore</a:t>
            </a:r>
            <a:r>
              <a:rPr lang="en-US" sz="2000" dirty="0" smtClean="0">
                <a:solidFill>
                  <a:schemeClr val="tx2"/>
                </a:solidFill>
              </a:rPr>
              <a:t>, currently provides          (spin-dependent) constraints competitive with the best direct detection limits</a:t>
            </a:r>
          </a:p>
          <a:p>
            <a:r>
              <a:rPr lang="en-US" sz="2000" dirty="0" smtClean="0">
                <a:solidFill>
                  <a:schemeClr val="tx2"/>
                </a:solidFill>
              </a:rPr>
              <a:t>Large volume and low threshold extensions, such as PINGU are a    very promising possibility</a:t>
            </a:r>
            <a:endParaRPr lang="en-US" sz="2000" dirty="0">
              <a:solidFill>
                <a:schemeClr val="tx2"/>
              </a:solidFill>
            </a:endParaRPr>
          </a:p>
          <a:p>
            <a:pPr marL="36576" indent="0">
              <a:buNone/>
            </a:pPr>
            <a:endParaRPr lang="en-US" sz="2000" dirty="0" smtClean="0">
              <a:solidFill>
                <a:schemeClr val="tx2"/>
              </a:solidFill>
            </a:endParaRP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latin typeface="Century Gothic" charset="0"/>
              </a:rPr>
              <a:t>Dan Hooper </a:t>
            </a:r>
            <a:r>
              <a:rPr lang="en-US" sz="1400" b="1" dirty="0" smtClean="0">
                <a:latin typeface="Century Gothic" charset="0"/>
              </a:rPr>
              <a:t>– </a:t>
            </a:r>
            <a:r>
              <a:rPr lang="en-US" sz="1400" i="1" dirty="0" smtClean="0">
                <a:latin typeface="Century Gothic" charset="0"/>
              </a:rPr>
              <a:t>Dark Matter in the Discovery Age</a:t>
            </a:r>
            <a:endParaRPr lang="en-US" sz="1400" dirty="0">
              <a:latin typeface="Century Gothic" charset="0"/>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l="4330" t="656"/>
          <a:stretch>
            <a:fillRect/>
          </a:stretch>
        </p:blipFill>
        <p:spPr bwMode="auto">
          <a:xfrm>
            <a:off x="4764915" y="1287943"/>
            <a:ext cx="2910590" cy="3481251"/>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
        <p:nvSpPr>
          <p:cNvPr id="10" name="Rectangle 7"/>
          <p:cNvSpPr>
            <a:spLocks noChangeArrowheads="1"/>
          </p:cNvSpPr>
          <p:nvPr/>
        </p:nvSpPr>
        <p:spPr bwMode="auto">
          <a:xfrm>
            <a:off x="4764915" y="1307056"/>
            <a:ext cx="586154" cy="1658814"/>
          </a:xfrm>
          <a:prstGeom prst="rect">
            <a:avLst/>
          </a:prstGeom>
          <a:solidFill>
            <a:schemeClr val="tx1"/>
          </a:solidFill>
          <a:ln>
            <a:noFill/>
          </a:ln>
        </p:spPr>
        <p:txBody>
          <a:bodyPr wrap="none" anchor="ctr"/>
          <a:lstStyle/>
          <a:p>
            <a:endParaRPr lang="en-US" i="0"/>
          </a:p>
        </p:txBody>
      </p:sp>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l="51114" t="13597" r="2789" b="27620"/>
          <a:stretch>
            <a:fillRect/>
          </a:stretch>
        </p:blipFill>
        <p:spPr bwMode="auto">
          <a:xfrm>
            <a:off x="5454841" y="4093101"/>
            <a:ext cx="3554187" cy="2620794"/>
          </a:xfrm>
          <a:prstGeom prst="rect">
            <a:avLst/>
          </a:prstGeom>
          <a:ln>
            <a:headEnd/>
            <a:tailEnd/>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0984719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 With Fermi</a:t>
            </a:r>
            <a:endParaRPr lang="en-US" dirty="0">
              <a:solidFill>
                <a:schemeClr val="tx2"/>
              </a:solidFill>
            </a:endParaRPr>
          </a:p>
        </p:txBody>
      </p:sp>
      <p:sp>
        <p:nvSpPr>
          <p:cNvPr id="3" name="Content Placeholder 2"/>
          <p:cNvSpPr>
            <a:spLocks noGrp="1"/>
          </p:cNvSpPr>
          <p:nvPr>
            <p:ph idx="1"/>
          </p:nvPr>
        </p:nvSpPr>
        <p:spPr>
          <a:xfrm>
            <a:off x="14175" y="1240392"/>
            <a:ext cx="5437056" cy="5272197"/>
          </a:xfrm>
        </p:spPr>
        <p:txBody>
          <a:bodyPr>
            <a:normAutofit/>
          </a:bodyPr>
          <a:lstStyle/>
          <a:p>
            <a:r>
              <a:rPr lang="en-US" sz="2000" dirty="0" smtClean="0">
                <a:solidFill>
                  <a:schemeClr val="tx2"/>
                </a:solidFill>
              </a:rPr>
              <a:t>In my opinion, no single indirect detection experiment has more potential to constrain or discover dark matter than the Fermi Gamma Ray Space Telescope (FGST)</a:t>
            </a:r>
          </a:p>
          <a:p>
            <a:endParaRPr lang="en-US" sz="800" dirty="0" smtClean="0">
              <a:solidFill>
                <a:schemeClr val="tx2"/>
              </a:solidFill>
            </a:endParaRPr>
          </a:p>
          <a:p>
            <a:r>
              <a:rPr lang="en-US" sz="2000" dirty="0" smtClean="0">
                <a:solidFill>
                  <a:schemeClr val="tx2"/>
                </a:solidFill>
              </a:rPr>
              <a:t>Fermi’s Large </a:t>
            </a:r>
            <a:r>
              <a:rPr lang="en-US" sz="2000" dirty="0">
                <a:solidFill>
                  <a:schemeClr val="tx2"/>
                </a:solidFill>
              </a:rPr>
              <a:t>A</a:t>
            </a:r>
            <a:r>
              <a:rPr lang="en-US" sz="2000" dirty="0" smtClean="0">
                <a:solidFill>
                  <a:schemeClr val="tx2"/>
                </a:solidFill>
              </a:rPr>
              <a:t>rea </a:t>
            </a:r>
            <a:r>
              <a:rPr lang="en-US" sz="2000" dirty="0">
                <a:solidFill>
                  <a:schemeClr val="tx2"/>
                </a:solidFill>
              </a:rPr>
              <a:t>T</a:t>
            </a:r>
            <a:r>
              <a:rPr lang="en-US" sz="2000" dirty="0" smtClean="0">
                <a:solidFill>
                  <a:schemeClr val="tx2"/>
                </a:solidFill>
              </a:rPr>
              <a:t>elescope (LAT)  offers far more effective area (~8000 cm</a:t>
            </a:r>
            <a:r>
              <a:rPr lang="en-US" sz="2000" baseline="30000" dirty="0" smtClean="0">
                <a:solidFill>
                  <a:schemeClr val="tx2"/>
                </a:solidFill>
              </a:rPr>
              <a:t>2</a:t>
            </a:r>
            <a:r>
              <a:rPr lang="en-US" sz="2000" dirty="0" smtClean="0">
                <a:solidFill>
                  <a:schemeClr val="tx2"/>
                </a:solidFill>
              </a:rPr>
              <a:t>), better angular resolution (sub-degree), and energy resolution (~10%) than any other space-based gamma-ray telescope</a:t>
            </a:r>
          </a:p>
          <a:p>
            <a:endParaRPr lang="en-US" sz="800" dirty="0" smtClean="0">
              <a:solidFill>
                <a:schemeClr val="tx2"/>
              </a:solidFill>
            </a:endParaRPr>
          </a:p>
          <a:p>
            <a:r>
              <a:rPr lang="en-US" sz="2000" dirty="0" smtClean="0">
                <a:solidFill>
                  <a:schemeClr val="tx2"/>
                </a:solidFill>
              </a:rPr>
              <a:t>Unlike ground-based telescopes, Fermi observes the entire sky and can study gamma rays down to ~100 MeV (ACTs   are limited to ~100 </a:t>
            </a:r>
            <a:r>
              <a:rPr lang="en-US" sz="2000" dirty="0" err="1" smtClean="0">
                <a:solidFill>
                  <a:schemeClr val="tx2"/>
                </a:solidFill>
              </a:rPr>
              <a:t>GeV</a:t>
            </a:r>
            <a:r>
              <a:rPr lang="en-US" sz="2000" dirty="0" smtClean="0">
                <a:solidFill>
                  <a:schemeClr val="tx2"/>
                </a:solidFill>
              </a:rPr>
              <a:t> and up)</a:t>
            </a:r>
            <a:endParaRPr lang="en-US" sz="2200" dirty="0" smtClean="0">
              <a:solidFill>
                <a:schemeClr val="tx2"/>
              </a:solidFill>
            </a:endParaRPr>
          </a:p>
          <a:p>
            <a:pPr marL="36576" indent="0">
              <a:buNone/>
            </a:pPr>
            <a:endParaRPr lang="en-US" sz="2200" dirty="0">
              <a:solidFill>
                <a:schemeClr val="tx2"/>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631" y="1682277"/>
            <a:ext cx="2817812" cy="377190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6358075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in Dwarf Galaxies</a:t>
            </a:r>
            <a:endParaRPr lang="en-US" dirty="0">
              <a:solidFill>
                <a:schemeClr val="tx2"/>
              </a:solidFill>
            </a:endParaRPr>
          </a:p>
        </p:txBody>
      </p:sp>
      <p:sp>
        <p:nvSpPr>
          <p:cNvPr id="3" name="Content Placeholder 2"/>
          <p:cNvSpPr>
            <a:spLocks noGrp="1"/>
          </p:cNvSpPr>
          <p:nvPr>
            <p:ph idx="1"/>
          </p:nvPr>
        </p:nvSpPr>
        <p:spPr>
          <a:xfrm>
            <a:off x="72790" y="1445541"/>
            <a:ext cx="4477509" cy="5272197"/>
          </a:xfrm>
        </p:spPr>
        <p:txBody>
          <a:bodyPr>
            <a:normAutofit/>
          </a:bodyPr>
          <a:lstStyle/>
          <a:p>
            <a:r>
              <a:rPr lang="en-US" sz="2000" dirty="0" smtClean="0">
                <a:solidFill>
                  <a:schemeClr val="tx2"/>
                </a:solidFill>
              </a:rPr>
              <a:t>The halo of the Milky Way contains numerous smaller halos, the largest of which are dwarf galaxies </a:t>
            </a:r>
          </a:p>
          <a:p>
            <a:r>
              <a:rPr lang="en-US" sz="2000" dirty="0" smtClean="0">
                <a:solidFill>
                  <a:schemeClr val="tx2"/>
                </a:solidFill>
              </a:rPr>
              <a:t>Dwarf galaxies are the most dark matter dominated known systems, with mass-to-light ratios as high as ~10</a:t>
            </a:r>
            <a:r>
              <a:rPr lang="en-US" sz="2000" baseline="30000" dirty="0" smtClean="0">
                <a:solidFill>
                  <a:schemeClr val="tx2"/>
                </a:solidFill>
              </a:rPr>
              <a:t>3</a:t>
            </a:r>
          </a:p>
          <a:p>
            <a:r>
              <a:rPr lang="en-US" sz="2000" dirty="0" smtClean="0">
                <a:solidFill>
                  <a:schemeClr val="tx2"/>
                </a:solidFill>
              </a:rPr>
              <a:t>These objects represent potentially bright sources of gamma rays from dark matter annihilations, with little astrophysical backgrounds</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4655156" y="1472949"/>
            <a:ext cx="4310467" cy="261845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8108806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Dark Matter in Dwarf Galaxies</a:t>
            </a:r>
            <a:endParaRPr lang="en-US" dirty="0">
              <a:solidFill>
                <a:schemeClr val="tx2"/>
              </a:solidFill>
            </a:endParaRPr>
          </a:p>
        </p:txBody>
      </p:sp>
      <p:sp>
        <p:nvSpPr>
          <p:cNvPr id="3" name="Content Placeholder 2"/>
          <p:cNvSpPr>
            <a:spLocks noGrp="1"/>
          </p:cNvSpPr>
          <p:nvPr>
            <p:ph idx="1"/>
          </p:nvPr>
        </p:nvSpPr>
        <p:spPr>
          <a:xfrm>
            <a:off x="72789" y="1445541"/>
            <a:ext cx="5226755" cy="5845295"/>
          </a:xfrm>
        </p:spPr>
        <p:txBody>
          <a:bodyPr>
            <a:normAutofit/>
          </a:bodyPr>
          <a:lstStyle/>
          <a:p>
            <a:r>
              <a:rPr lang="en-US" sz="1900" dirty="0" smtClean="0">
                <a:solidFill>
                  <a:schemeClr val="tx2"/>
                </a:solidFill>
              </a:rPr>
              <a:t>In the summer of 2011, the results of two      analyses of Fermi dwarfs were released </a:t>
            </a:r>
            <a:r>
              <a:rPr lang="en-US" sz="1800" dirty="0" smtClean="0">
                <a:solidFill>
                  <a:schemeClr val="tx2"/>
                </a:solidFill>
              </a:rPr>
              <a:t>(one by </a:t>
            </a:r>
            <a:r>
              <a:rPr lang="en-US" sz="1800" dirty="0" err="1" smtClean="0">
                <a:solidFill>
                  <a:schemeClr val="tx2"/>
                </a:solidFill>
              </a:rPr>
              <a:t>Geringer-Sameth</a:t>
            </a:r>
            <a:r>
              <a:rPr lang="en-US" sz="1800" dirty="0" smtClean="0">
                <a:solidFill>
                  <a:schemeClr val="tx2"/>
                </a:solidFill>
              </a:rPr>
              <a:t> &amp; </a:t>
            </a:r>
            <a:r>
              <a:rPr lang="en-US" sz="1800" dirty="0" err="1" smtClean="0">
                <a:solidFill>
                  <a:schemeClr val="tx2"/>
                </a:solidFill>
              </a:rPr>
              <a:t>Koushiappas</a:t>
            </a:r>
            <a:r>
              <a:rPr lang="en-US" sz="1800" dirty="0" smtClean="0">
                <a:solidFill>
                  <a:schemeClr val="tx2"/>
                </a:solidFill>
              </a:rPr>
              <a:t>,         and another by the Fermi Collaboration)</a:t>
            </a:r>
          </a:p>
          <a:p>
            <a:r>
              <a:rPr lang="en-US" sz="1900" dirty="0" smtClean="0">
                <a:solidFill>
                  <a:schemeClr val="tx2"/>
                </a:solidFill>
              </a:rPr>
              <a:t>Although no excess was reported, the    lack of observed gamma rays was used to    derive a stringent constraint on the dark    matter’s annihilation cross section</a:t>
            </a:r>
          </a:p>
          <a:p>
            <a:r>
              <a:rPr lang="en-US" sz="1900" dirty="0" smtClean="0">
                <a:solidFill>
                  <a:schemeClr val="tx2"/>
                </a:solidFill>
              </a:rPr>
              <a:t>For the first time, Fermi began to rule out dark matter models with a cross section equal to the naïve estimate for a simple thermal relic (σv~3x10</a:t>
            </a:r>
            <a:r>
              <a:rPr lang="en-US" sz="1900" baseline="30000" dirty="0" smtClean="0">
                <a:solidFill>
                  <a:schemeClr val="tx2"/>
                </a:solidFill>
              </a:rPr>
              <a:t>-26 </a:t>
            </a:r>
            <a:r>
              <a:rPr lang="en-US" sz="1900" dirty="0" smtClean="0">
                <a:solidFill>
                  <a:schemeClr val="tx2"/>
                </a:solidFill>
              </a:rPr>
              <a:t>cm</a:t>
            </a:r>
            <a:r>
              <a:rPr lang="en-US" sz="1900" baseline="30000" dirty="0" smtClean="0">
                <a:solidFill>
                  <a:schemeClr val="tx2"/>
                </a:solidFill>
              </a:rPr>
              <a:t>3</a:t>
            </a:r>
            <a:r>
              <a:rPr lang="en-US" sz="1900" dirty="0" smtClean="0">
                <a:solidFill>
                  <a:schemeClr val="tx2"/>
                </a:solidFill>
              </a:rPr>
              <a:t>/s) – reaching masses up to ~30-50 </a:t>
            </a:r>
            <a:r>
              <a:rPr lang="en-US" sz="1900" dirty="0" err="1" smtClean="0">
                <a:solidFill>
                  <a:schemeClr val="tx2"/>
                </a:solidFill>
              </a:rPr>
              <a:t>GeV</a:t>
            </a: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5256185" y="1237980"/>
            <a:ext cx="3458807" cy="259834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3"/>
          <a:stretch>
            <a:fillRect/>
          </a:stretch>
        </p:blipFill>
        <p:spPr>
          <a:xfrm>
            <a:off x="5473151" y="3926904"/>
            <a:ext cx="3459845" cy="264963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1" name="Straight Arrow Connector 10"/>
          <p:cNvCxnSpPr/>
          <p:nvPr/>
        </p:nvCxnSpPr>
        <p:spPr>
          <a:xfrm>
            <a:off x="4669692" y="5089769"/>
            <a:ext cx="2110071" cy="784927"/>
          </a:xfrm>
          <a:prstGeom prst="straightConnector1">
            <a:avLst/>
          </a:prstGeom>
          <a:ln w="28575"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14769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in The Galactic Center</a:t>
            </a:r>
            <a:endParaRPr lang="en-US" dirty="0">
              <a:solidFill>
                <a:schemeClr val="tx2"/>
              </a:solidFill>
            </a:endParaRPr>
          </a:p>
        </p:txBody>
      </p:sp>
      <p:sp>
        <p:nvSpPr>
          <p:cNvPr id="3" name="Content Placeholder 2"/>
          <p:cNvSpPr>
            <a:spLocks noGrp="1"/>
          </p:cNvSpPr>
          <p:nvPr>
            <p:ph idx="1"/>
          </p:nvPr>
        </p:nvSpPr>
        <p:spPr>
          <a:xfrm>
            <a:off x="72789" y="1271957"/>
            <a:ext cx="5226755" cy="5845295"/>
          </a:xfrm>
        </p:spPr>
        <p:txBody>
          <a:bodyPr>
            <a:normAutofit/>
          </a:bodyPr>
          <a:lstStyle/>
          <a:p>
            <a:r>
              <a:rPr lang="en-US" sz="1900" dirty="0" smtClean="0">
                <a:solidFill>
                  <a:schemeClr val="tx2"/>
                </a:solidFill>
              </a:rPr>
              <a:t>The volume surrounding the Galactic Center is complex; backgrounds present are not necessarily well understood </a:t>
            </a:r>
            <a:endParaRPr lang="en-US" sz="1800" dirty="0" smtClean="0">
              <a:solidFill>
                <a:schemeClr val="tx2"/>
              </a:solidFill>
            </a:endParaRPr>
          </a:p>
          <a:p>
            <a:r>
              <a:rPr lang="en-US" sz="1900" dirty="0" smtClean="0">
                <a:solidFill>
                  <a:schemeClr val="tx2"/>
                </a:solidFill>
              </a:rPr>
              <a:t>This does not, however, make searches for dark matter region intractable</a:t>
            </a:r>
          </a:p>
          <a:p>
            <a:r>
              <a:rPr lang="en-US" sz="1900" dirty="0" smtClean="0">
                <a:solidFill>
                  <a:schemeClr val="tx2"/>
                </a:solidFill>
              </a:rPr>
              <a:t>The flux of gamma rays predicted from dark matter annihilations around the Galactic Center is very large – tens of thousands of times brighter than that predicted from the brightest dwarf galaxies</a:t>
            </a:r>
          </a:p>
          <a:p>
            <a:r>
              <a:rPr lang="en-US" sz="1900" dirty="0" smtClean="0">
                <a:solidFill>
                  <a:schemeClr val="tx2"/>
                </a:solidFill>
              </a:rPr>
              <a:t>But to separate dark matter annihilation products from astrophysical backgrounds, one must take advantage of the distinct observational features of these components</a:t>
            </a:r>
          </a:p>
          <a:p>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11" descr="Radi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0914" y="1373295"/>
            <a:ext cx="3386381" cy="4241567"/>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3566954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Dark Matter in The Galactic Center</a:t>
            </a:r>
            <a:endParaRPr lang="en-US" dirty="0">
              <a:solidFill>
                <a:schemeClr val="tx2"/>
              </a:solidFill>
            </a:endParaRPr>
          </a:p>
        </p:txBody>
      </p:sp>
      <p:sp>
        <p:nvSpPr>
          <p:cNvPr id="3" name="Content Placeholder 2"/>
          <p:cNvSpPr>
            <a:spLocks noGrp="1"/>
          </p:cNvSpPr>
          <p:nvPr>
            <p:ph idx="1"/>
          </p:nvPr>
        </p:nvSpPr>
        <p:spPr>
          <a:xfrm>
            <a:off x="100200" y="1381589"/>
            <a:ext cx="5226755" cy="5845295"/>
          </a:xfrm>
        </p:spPr>
        <p:txBody>
          <a:bodyPr>
            <a:normAutofit/>
          </a:bodyPr>
          <a:lstStyle/>
          <a:p>
            <a:pPr marL="36576" indent="0">
              <a:buNone/>
            </a:pPr>
            <a:r>
              <a:rPr lang="en-US" sz="1900" dirty="0" smtClean="0">
                <a:solidFill>
                  <a:schemeClr val="tx2"/>
                </a:solidFill>
              </a:rPr>
              <a:t>The gamma ray signal from dark matter annihilations is described by:</a:t>
            </a:r>
          </a:p>
          <a:p>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1800" dirty="0" smtClean="0">
              <a:solidFill>
                <a:schemeClr val="tx2"/>
              </a:solidFill>
            </a:endParaRPr>
          </a:p>
          <a:p>
            <a:pPr marL="36576" indent="0">
              <a:buNone/>
            </a:pPr>
            <a:r>
              <a:rPr lang="en-US" sz="1900" dirty="0" smtClean="0">
                <a:solidFill>
                  <a:schemeClr val="tx2"/>
                </a:solidFill>
              </a:rPr>
              <a:t>1) Distinctive “bump-like” spectral feature</a:t>
            </a:r>
          </a:p>
          <a:p>
            <a:pPr marL="36576" indent="0">
              <a:buNone/>
            </a:pPr>
            <a:endParaRPr lang="en-US" sz="800" dirty="0" smtClean="0">
              <a:solidFill>
                <a:schemeClr val="tx2"/>
              </a:solidFill>
            </a:endParaRPr>
          </a:p>
          <a:p>
            <a:pPr marL="36576" indent="0">
              <a:buNone/>
            </a:pPr>
            <a:r>
              <a:rPr lang="en-US" sz="1900" dirty="0" smtClean="0">
                <a:solidFill>
                  <a:schemeClr val="tx2"/>
                </a:solidFill>
              </a:rPr>
              <a:t>2) Signal highly concentrated around the Galactic Center (but not entirely point-like); precise morphology determined by the dark matter distribution</a:t>
            </a:r>
            <a:endParaRPr lang="en-US" sz="2000" dirty="0" smtClean="0">
              <a:solidFill>
                <a:schemeClr val="tx2"/>
              </a:solidFill>
            </a:endParaRPr>
          </a:p>
          <a:p>
            <a:pPr marL="36576" indent="0">
              <a:buNone/>
            </a:pPr>
            <a:r>
              <a:rPr lang="en-US" sz="2000" dirty="0" smtClean="0">
                <a:solidFill>
                  <a:schemeClr val="tx2"/>
                </a:solidFill>
              </a:rPr>
              <a:t> </a:t>
            </a:r>
          </a:p>
          <a:p>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269" y="1437247"/>
            <a:ext cx="3344862" cy="3352800"/>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562" b="9972"/>
          <a:stretch/>
        </p:blipFill>
        <p:spPr bwMode="auto">
          <a:xfrm>
            <a:off x="667005" y="2154260"/>
            <a:ext cx="4041712" cy="924693"/>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
        <p:nvSpPr>
          <p:cNvPr id="11" name="AutoShape 9"/>
          <p:cNvSpPr>
            <a:spLocks noChangeArrowheads="1"/>
          </p:cNvSpPr>
          <p:nvPr/>
        </p:nvSpPr>
        <p:spPr bwMode="auto">
          <a:xfrm>
            <a:off x="6952649" y="2974912"/>
            <a:ext cx="304800" cy="304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050" y="10800"/>
                </a:moveTo>
                <a:cubicBezTo>
                  <a:pt x="4050" y="14528"/>
                  <a:pt x="7072" y="17550"/>
                  <a:pt x="10800" y="17550"/>
                </a:cubicBezTo>
                <a:cubicBezTo>
                  <a:pt x="14528" y="17550"/>
                  <a:pt x="17550" y="14528"/>
                  <a:pt x="17550" y="10800"/>
                </a:cubicBezTo>
                <a:cubicBezTo>
                  <a:pt x="17550" y="7072"/>
                  <a:pt x="14528" y="4050"/>
                  <a:pt x="10800" y="4050"/>
                </a:cubicBezTo>
                <a:cubicBezTo>
                  <a:pt x="7072" y="4050"/>
                  <a:pt x="4050" y="7072"/>
                  <a:pt x="4050" y="10800"/>
                </a:cubicBezTo>
                <a:close/>
              </a:path>
            </a:pathLst>
          </a:custGeom>
          <a:solidFill>
            <a:schemeClr val="tx2"/>
          </a:solidFill>
          <a:ln w="9525">
            <a:solidFill>
              <a:schemeClr val="bg1"/>
            </a:solidFill>
            <a:round/>
            <a:headEnd/>
            <a:tailEnd/>
          </a:ln>
        </p:spPr>
        <p:txBody>
          <a:bodyPr wrap="none" anchor="ctr"/>
          <a:lstStyle/>
          <a:p>
            <a:endParaRPr lang="en-US"/>
          </a:p>
        </p:txBody>
      </p:sp>
      <p:sp>
        <p:nvSpPr>
          <p:cNvPr id="13" name="Line 10"/>
          <p:cNvSpPr>
            <a:spLocks noChangeShapeType="1"/>
          </p:cNvSpPr>
          <p:nvPr/>
        </p:nvSpPr>
        <p:spPr bwMode="auto">
          <a:xfrm flipV="1">
            <a:off x="4614259" y="3203511"/>
            <a:ext cx="2338390" cy="89872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9485796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52400" y="288925"/>
            <a:ext cx="88392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4000" b="1">
                <a:solidFill>
                  <a:schemeClr val="hlink"/>
                </a:solidFill>
                <a:effectLst>
                  <a:outerShdw blurRad="38100" dist="38100" dir="2700000" algn="tl">
                    <a:srgbClr val="000000"/>
                  </a:outerShdw>
                </a:effectLst>
              </a:rPr>
              <a:t>Supersymmetric Dark Matter</a:t>
            </a:r>
            <a:endParaRPr lang="en-US" b="1">
              <a:solidFill>
                <a:schemeClr val="folHlink"/>
              </a:solidFill>
            </a:endParaRPr>
          </a:p>
        </p:txBody>
      </p:sp>
      <p:sp>
        <p:nvSpPr>
          <p:cNvPr id="182275" name="Text Box 3"/>
          <p:cNvSpPr txBox="1">
            <a:spLocks noChangeArrowheads="1"/>
          </p:cNvSpPr>
          <p:nvPr/>
        </p:nvSpPr>
        <p:spPr bwMode="auto">
          <a:xfrm>
            <a:off x="76200" y="1143000"/>
            <a:ext cx="4495800" cy="4875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buFontTx/>
              <a:buChar char="•"/>
            </a:pPr>
            <a:r>
              <a:rPr lang="en-US">
                <a:solidFill>
                  <a:schemeClr val="bg1"/>
                </a:solidFill>
                <a:cs typeface="Times New Roman" charset="0"/>
              </a:rPr>
              <a:t>R-parity must be introduced in supersymmetry to prevent rapid proton decay</a:t>
            </a:r>
          </a:p>
          <a:p>
            <a:pPr eaLnBrk="1" hangingPunct="1">
              <a:spcBef>
                <a:spcPct val="50000"/>
              </a:spcBef>
              <a:buFontTx/>
              <a:buChar char="•"/>
            </a:pPr>
            <a:r>
              <a:rPr lang="en-US">
                <a:solidFill>
                  <a:schemeClr val="bg1"/>
                </a:solidFill>
                <a:cs typeface="Times New Roman" charset="0"/>
              </a:rPr>
              <a:t>Another consequence of R-parity is that superpartners can only be created and destroyed in pairs, making the lightest supersymmetric particle (LSP) stable</a:t>
            </a:r>
          </a:p>
          <a:p>
            <a:pPr eaLnBrk="1" hangingPunct="1">
              <a:spcBef>
                <a:spcPct val="50000"/>
              </a:spcBef>
              <a:buFontTx/>
              <a:buChar char="•"/>
            </a:pPr>
            <a:r>
              <a:rPr lang="en-US">
                <a:solidFill>
                  <a:schemeClr val="bg1"/>
                </a:solidFill>
                <a:cs typeface="Times New Roman" charset="0"/>
              </a:rPr>
              <a:t>Possible WIMP candidates from supersymmetry include:</a:t>
            </a:r>
            <a:endParaRPr lang="en-US">
              <a:solidFill>
                <a:schemeClr val="bg1"/>
              </a:solidFill>
              <a:ea typeface="Times New Roman" charset="0"/>
              <a:cs typeface="Times New Roman" charset="0"/>
            </a:endParaRPr>
          </a:p>
          <a:p>
            <a:pPr>
              <a:lnSpc>
                <a:spcPct val="90000"/>
              </a:lnSpc>
              <a:spcBef>
                <a:spcPct val="20000"/>
              </a:spcBef>
              <a:buSzPct val="80000"/>
              <a:buFont typeface="Times" charset="0"/>
              <a:buNone/>
            </a:pPr>
            <a:endParaRPr lang="en-US">
              <a:solidFill>
                <a:schemeClr val="bg1"/>
              </a:solidFill>
              <a:ea typeface="Times New Roman" charset="0"/>
              <a:cs typeface="Times New Roman" charset="0"/>
            </a:endParaRPr>
          </a:p>
        </p:txBody>
      </p:sp>
      <p:pic>
        <p:nvPicPr>
          <p:cNvPr id="182276" name="Picture 4" descr="supersym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1143000"/>
            <a:ext cx="3916362" cy="3392488"/>
          </a:xfrm>
          <a:prstGeom prst="rect">
            <a:avLst/>
          </a:prstGeom>
          <a:noFill/>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182277" name="Text Box 5"/>
          <p:cNvSpPr txBox="1">
            <a:spLocks noChangeArrowheads="1"/>
          </p:cNvSpPr>
          <p:nvPr/>
        </p:nvSpPr>
        <p:spPr bwMode="auto">
          <a:xfrm>
            <a:off x="4251325" y="5103813"/>
            <a:ext cx="1547813"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 , Z, h, H</a:t>
            </a:r>
            <a:endParaRPr lang="en-US" sz="2800"/>
          </a:p>
        </p:txBody>
      </p:sp>
      <p:sp>
        <p:nvSpPr>
          <p:cNvPr id="182278" name="Text Box 6"/>
          <p:cNvSpPr txBox="1">
            <a:spLocks noChangeArrowheads="1"/>
          </p:cNvSpPr>
          <p:nvPr/>
        </p:nvSpPr>
        <p:spPr bwMode="auto">
          <a:xfrm>
            <a:off x="4479925" y="4876800"/>
            <a:ext cx="19208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800"/>
              <a:t> ~  ~  ~</a:t>
            </a:r>
          </a:p>
        </p:txBody>
      </p:sp>
      <p:sp>
        <p:nvSpPr>
          <p:cNvPr id="182279" name="Text Box 7"/>
          <p:cNvSpPr txBox="1">
            <a:spLocks noChangeArrowheads="1"/>
          </p:cNvSpPr>
          <p:nvPr/>
        </p:nvSpPr>
        <p:spPr bwMode="auto">
          <a:xfrm>
            <a:off x="4210050" y="49530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t>~</a:t>
            </a:r>
          </a:p>
        </p:txBody>
      </p:sp>
      <p:sp>
        <p:nvSpPr>
          <p:cNvPr id="182280" name="Text Box 8"/>
          <p:cNvSpPr txBox="1">
            <a:spLocks noChangeArrowheads="1"/>
          </p:cNvSpPr>
          <p:nvPr/>
        </p:nvSpPr>
        <p:spPr bwMode="auto">
          <a:xfrm>
            <a:off x="4219575" y="5064125"/>
            <a:ext cx="3302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800">
                <a:sym typeface="Symbol" charset="0"/>
              </a:rPr>
              <a:t></a:t>
            </a:r>
          </a:p>
        </p:txBody>
      </p:sp>
      <p:sp>
        <p:nvSpPr>
          <p:cNvPr id="182281" name="Line 9"/>
          <p:cNvSpPr>
            <a:spLocks noChangeShapeType="1"/>
          </p:cNvSpPr>
          <p:nvPr/>
        </p:nvSpPr>
        <p:spPr bwMode="auto">
          <a:xfrm flipH="1">
            <a:off x="5791200" y="5334000"/>
            <a:ext cx="762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282" name="Text Box 10"/>
          <p:cNvSpPr txBox="1">
            <a:spLocks noChangeArrowheads="1"/>
          </p:cNvSpPr>
          <p:nvPr/>
        </p:nvSpPr>
        <p:spPr bwMode="auto">
          <a:xfrm>
            <a:off x="6537325" y="5105400"/>
            <a:ext cx="1979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4 Neutralinos</a:t>
            </a:r>
          </a:p>
        </p:txBody>
      </p:sp>
      <p:sp>
        <p:nvSpPr>
          <p:cNvPr id="182283" name="Text Box 11"/>
          <p:cNvSpPr txBox="1">
            <a:spLocks noChangeArrowheads="1"/>
          </p:cNvSpPr>
          <p:nvPr/>
        </p:nvSpPr>
        <p:spPr bwMode="auto">
          <a:xfrm>
            <a:off x="4327525" y="5792788"/>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ym typeface="Symbol" charset="0"/>
              </a:rPr>
              <a:t></a:t>
            </a:r>
            <a:endParaRPr lang="en-US"/>
          </a:p>
        </p:txBody>
      </p:sp>
      <p:sp>
        <p:nvSpPr>
          <p:cNvPr id="182284" name="Text Box 12"/>
          <p:cNvSpPr txBox="1">
            <a:spLocks noChangeArrowheads="1"/>
          </p:cNvSpPr>
          <p:nvPr/>
        </p:nvSpPr>
        <p:spPr bwMode="auto">
          <a:xfrm>
            <a:off x="4327525" y="5638800"/>
            <a:ext cx="361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a:t>
            </a:r>
          </a:p>
        </p:txBody>
      </p:sp>
      <p:sp>
        <p:nvSpPr>
          <p:cNvPr id="182285" name="Line 13"/>
          <p:cNvSpPr>
            <a:spLocks noChangeShapeType="1"/>
          </p:cNvSpPr>
          <p:nvPr/>
        </p:nvSpPr>
        <p:spPr bwMode="auto">
          <a:xfrm flipH="1">
            <a:off x="4724400" y="5943600"/>
            <a:ext cx="1524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2286" name="Text Box 14"/>
          <p:cNvSpPr txBox="1">
            <a:spLocks noChangeArrowheads="1"/>
          </p:cNvSpPr>
          <p:nvPr/>
        </p:nvSpPr>
        <p:spPr bwMode="auto">
          <a:xfrm>
            <a:off x="6248400" y="5715000"/>
            <a:ext cx="189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3 Sneutrinos</a:t>
            </a:r>
          </a:p>
        </p:txBody>
      </p:sp>
      <p:sp>
        <p:nvSpPr>
          <p:cNvPr id="182287" name="Line 15"/>
          <p:cNvSpPr>
            <a:spLocks noChangeShapeType="1"/>
          </p:cNvSpPr>
          <p:nvPr/>
        </p:nvSpPr>
        <p:spPr bwMode="auto">
          <a:xfrm>
            <a:off x="6486108" y="5562600"/>
            <a:ext cx="1066800" cy="7620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2288" name="Line 16"/>
          <p:cNvSpPr>
            <a:spLocks noChangeShapeType="1"/>
          </p:cNvSpPr>
          <p:nvPr/>
        </p:nvSpPr>
        <p:spPr bwMode="auto">
          <a:xfrm flipV="1">
            <a:off x="6562308" y="5562600"/>
            <a:ext cx="914400" cy="7620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2289" name="Text Box 17"/>
          <p:cNvSpPr txBox="1">
            <a:spLocks noChangeArrowheads="1"/>
          </p:cNvSpPr>
          <p:nvPr/>
        </p:nvSpPr>
        <p:spPr bwMode="auto">
          <a:xfrm>
            <a:off x="5105400" y="6296025"/>
            <a:ext cx="39957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solidFill>
                  <a:schemeClr val="hlink"/>
                </a:solidFill>
              </a:rPr>
              <a:t>Excluded by direct detection</a:t>
            </a:r>
            <a:endParaRPr lang="en-US"/>
          </a:p>
        </p:txBody>
      </p:sp>
    </p:spTree>
    <p:extLst>
      <p:ext uri="{BB962C8B-B14F-4D97-AF65-F5344CB8AC3E}">
        <p14:creationId xmlns:p14="http://schemas.microsoft.com/office/powerpoint/2010/main" val="307556721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19"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219315901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584286"/>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559828"/>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347714554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100200" y="1381589"/>
            <a:ext cx="8789800" cy="5845295"/>
          </a:xfrm>
        </p:spPr>
        <p:txBody>
          <a:bodyPr>
            <a:normAutofit/>
          </a:bodyPr>
          <a:lstStyle/>
          <a:p>
            <a:pPr marL="36576" indent="0">
              <a:buNone/>
            </a:pPr>
            <a:r>
              <a:rPr lang="en-US" sz="1900" dirty="0" smtClean="0">
                <a:solidFill>
                  <a:schemeClr val="tx2"/>
                </a:solidFill>
              </a:rPr>
              <a:t>1) Start with a raw map (smoothed out over 0.5° circles) </a:t>
            </a:r>
          </a:p>
          <a:p>
            <a:pPr marL="36576" indent="0">
              <a:buNone/>
            </a:pPr>
            <a:r>
              <a:rPr lang="en-US" sz="1900" dirty="0" smtClean="0">
                <a:solidFill>
                  <a:schemeClr val="tx2"/>
                </a:solidFill>
              </a:rPr>
              <a:t>2) Subtract known point sources (Fermi 2</a:t>
            </a:r>
            <a:r>
              <a:rPr lang="en-US" sz="1900" baseline="30000" dirty="0" smtClean="0">
                <a:solidFill>
                  <a:schemeClr val="tx2"/>
                </a:solidFill>
              </a:rPr>
              <a:t>nd</a:t>
            </a:r>
            <a:r>
              <a:rPr lang="en-US" sz="1900" dirty="0" smtClean="0">
                <a:solidFill>
                  <a:schemeClr val="tx2"/>
                </a:solidFill>
              </a:rPr>
              <a:t> source catalog)</a:t>
            </a:r>
          </a:p>
          <a:p>
            <a:pPr marL="36576" indent="0">
              <a:buNone/>
            </a:pPr>
            <a:r>
              <a:rPr lang="en-US" sz="1900" dirty="0" smtClean="0">
                <a:solidFill>
                  <a:schemeClr val="tx2"/>
                </a:solidFill>
              </a:rPr>
              <a:t>3) Subtract line-of-sight gas density template (empirical, good match to 21-cm)</a:t>
            </a:r>
            <a:endParaRPr lang="en-US" sz="19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12" name="Picture 1"/>
          <p:cNvPicPr>
            <a:picLocks noChangeAspect="1"/>
          </p:cNvPicPr>
          <p:nvPr/>
        </p:nvPicPr>
        <p:blipFill>
          <a:blip r:embed="rId2">
            <a:extLst>
              <a:ext uri="{28A0092B-C50C-407E-A947-70E740481C1C}">
                <a14:useLocalDpi xmlns:a14="http://schemas.microsoft.com/office/drawing/2010/main" val="0"/>
              </a:ext>
            </a:extLst>
          </a:blip>
          <a:srcRect l="70583"/>
          <a:stretch>
            <a:fillRect/>
          </a:stretch>
        </p:blipFill>
        <p:spPr bwMode="auto">
          <a:xfrm>
            <a:off x="2966829" y="4693691"/>
            <a:ext cx="3375261" cy="2003279"/>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0"/>
          <p:cNvPicPr>
            <a:picLocks noChangeAspect="1"/>
          </p:cNvPicPr>
          <p:nvPr/>
        </p:nvPicPr>
        <p:blipFill>
          <a:blip r:embed="rId2">
            <a:extLst>
              <a:ext uri="{28A0092B-C50C-407E-A947-70E740481C1C}">
                <a14:useLocalDpi xmlns:a14="http://schemas.microsoft.com/office/drawing/2010/main" val="0"/>
              </a:ext>
            </a:extLst>
          </a:blip>
          <a:srcRect r="66518"/>
          <a:stretch>
            <a:fillRect/>
          </a:stretch>
        </p:blipFill>
        <p:spPr bwMode="auto">
          <a:xfrm>
            <a:off x="590874" y="2566480"/>
            <a:ext cx="3767518" cy="20175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1"/>
          <p:cNvPicPr>
            <a:picLocks noChangeAspect="1"/>
          </p:cNvPicPr>
          <p:nvPr/>
        </p:nvPicPr>
        <p:blipFill>
          <a:blip r:embed="rId2">
            <a:extLst>
              <a:ext uri="{28A0092B-C50C-407E-A947-70E740481C1C}">
                <a14:useLocalDpi xmlns:a14="http://schemas.microsoft.com/office/drawing/2010/main" val="0"/>
              </a:ext>
            </a:extLst>
          </a:blip>
          <a:srcRect l="36661" r="33131"/>
          <a:stretch>
            <a:fillRect/>
          </a:stretch>
        </p:blipFill>
        <p:spPr bwMode="auto">
          <a:xfrm>
            <a:off x="5057218" y="2584286"/>
            <a:ext cx="3253031" cy="2011310"/>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cxnSp>
        <p:nvCxnSpPr>
          <p:cNvPr id="16" name="Straight Arrow Connector 15"/>
          <p:cNvCxnSpPr/>
          <p:nvPr/>
        </p:nvCxnSpPr>
        <p:spPr bwMode="auto">
          <a:xfrm>
            <a:off x="4438369" y="3559828"/>
            <a:ext cx="533400" cy="0"/>
          </a:xfrm>
          <a:prstGeom prst="straightConnector1">
            <a:avLst/>
          </a:prstGeom>
          <a:ln w="28575" cmpd="sng">
            <a:solidFill>
              <a:schemeClr val="tx1"/>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bwMode="auto">
          <a:xfrm>
            <a:off x="2298066" y="5663096"/>
            <a:ext cx="533400" cy="0"/>
          </a:xfrm>
          <a:prstGeom prst="straightConnector1">
            <a:avLst/>
          </a:prstGeom>
          <a:ln w="28575" cmpd="sng">
            <a:solidFill>
              <a:srgbClr val="FFFFFF"/>
            </a:solidFill>
            <a:headEnd type="none" w="med" len="med"/>
            <a:tailEnd type="arrow"/>
          </a:ln>
          <a:effectLst/>
          <a:extLst/>
        </p:spPr>
        <p:style>
          <a:lnRef idx="3">
            <a:schemeClr val="dk1"/>
          </a:lnRef>
          <a:fillRef idx="0">
            <a:schemeClr val="dk1"/>
          </a:fillRef>
          <a:effectRef idx="2">
            <a:schemeClr val="dk1"/>
          </a:effectRef>
          <a:fontRef idx="minor">
            <a:schemeClr val="tx1"/>
          </a:fontRef>
        </p:style>
      </p:cxnSp>
      <p:sp>
        <p:nvSpPr>
          <p:cNvPr id="11" name="TextBox 2"/>
          <p:cNvSpPr txBox="1">
            <a:spLocks noChangeArrowheads="1"/>
          </p:cNvSpPr>
          <p:nvPr/>
        </p:nvSpPr>
        <p:spPr bwMode="auto">
          <a:xfrm>
            <a:off x="76200" y="6282032"/>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spTree>
    <p:extLst>
      <p:ext uri="{BB962C8B-B14F-4D97-AF65-F5344CB8AC3E}">
        <p14:creationId xmlns:p14="http://schemas.microsoft.com/office/powerpoint/2010/main" val="250376925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A Simple (but effective) Approach to the Galactic Center</a:t>
            </a:r>
            <a:endParaRPr lang="en-US" dirty="0">
              <a:solidFill>
                <a:schemeClr val="tx2"/>
              </a:solidFill>
            </a:endParaRPr>
          </a:p>
        </p:txBody>
      </p:sp>
      <p:sp>
        <p:nvSpPr>
          <p:cNvPr id="3" name="Content Placeholder 2"/>
          <p:cNvSpPr>
            <a:spLocks noGrp="1"/>
          </p:cNvSpPr>
          <p:nvPr>
            <p:ph idx="1"/>
          </p:nvPr>
        </p:nvSpPr>
        <p:spPr>
          <a:xfrm>
            <a:off x="-9444" y="1381589"/>
            <a:ext cx="3575604" cy="5845295"/>
          </a:xfrm>
        </p:spPr>
        <p:txBody>
          <a:bodyPr>
            <a:normAutofit/>
          </a:bodyPr>
          <a:lstStyle/>
          <a:p>
            <a:r>
              <a:rPr lang="en-US" sz="1800" dirty="0" smtClean="0">
                <a:solidFill>
                  <a:schemeClr val="tx2"/>
                </a:solidFill>
              </a:rPr>
              <a:t>This method removes ~90% of the emission in the inner galaxy </a:t>
            </a:r>
            <a:r>
              <a:rPr lang="en-US" sz="1700" dirty="0" smtClean="0">
                <a:solidFill>
                  <a:schemeClr val="tx2"/>
                </a:solidFill>
              </a:rPr>
              <a:t>(outside of the innermost few degrees)</a:t>
            </a:r>
          </a:p>
          <a:p>
            <a:r>
              <a:rPr lang="en-US" sz="1800" dirty="0" smtClean="0">
                <a:solidFill>
                  <a:schemeClr val="tx2"/>
                </a:solidFill>
              </a:rPr>
              <a:t>Typical residuals are ~5% or less as bright as the  inner residual – spatial variations in backgrounds are of only modest importance</a:t>
            </a:r>
          </a:p>
          <a:p>
            <a:r>
              <a:rPr lang="en-US" sz="1800" dirty="0" smtClean="0">
                <a:solidFill>
                  <a:schemeClr val="tx2"/>
                </a:solidFill>
              </a:rPr>
              <a:t>Clearly isolates the emission associated with the inner source or sources (supermassive black hole? Dark matter? Pulsars?), along with a subdominant component of “ridge” emission </a:t>
            </a:r>
            <a:endParaRPr lang="en-US" sz="1800" dirty="0">
              <a:solidFill>
                <a:schemeClr val="tx2"/>
              </a:solidFill>
            </a:endParaRPr>
          </a:p>
          <a:p>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76157"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8"/>
          <p:cNvPicPr>
            <a:picLocks noChangeAspect="1"/>
          </p:cNvPicPr>
          <p:nvPr/>
        </p:nvPicPr>
        <p:blipFill>
          <a:blip>
            <a:extLst>
              <a:ext uri="{28A0092B-C50C-407E-A947-70E740481C1C}">
                <a14:useLocalDpi xmlns:a14="http://schemas.microsoft.com/office/drawing/2010/main" val="0"/>
              </a:ext>
            </a:extLst>
          </a:blip>
          <a:srcRect l="66228" t="79224"/>
          <a:stretch>
            <a:fillRect/>
          </a:stretch>
        </p:blipFill>
        <p:spPr bwMode="auto">
          <a:xfrm>
            <a:off x="4849932" y="4617908"/>
            <a:ext cx="2677788" cy="1795743"/>
          </a:xfrm>
          <a:prstGeom prst="rect">
            <a:avLst/>
          </a:prstGeom>
          <a:solidFill>
            <a:srgbClr val="FFFFFF"/>
          </a:solidFill>
          <a:ln>
            <a:noFill/>
          </a:ln>
        </p:spPr>
      </p:pic>
      <p:sp>
        <p:nvSpPr>
          <p:cNvPr id="13" name="Rectangle 12"/>
          <p:cNvSpPr/>
          <p:nvPr/>
        </p:nvSpPr>
        <p:spPr>
          <a:xfrm>
            <a:off x="3818939" y="1409707"/>
            <a:ext cx="5065741" cy="525403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8" name="Picture 2"/>
          <p:cNvPicPr>
            <a:picLocks noChangeAspect="1"/>
          </p:cNvPicPr>
          <p:nvPr/>
        </p:nvPicPr>
        <p:blipFill>
          <a:blip r:embed="rId2">
            <a:extLst>
              <a:ext uri="{28A0092B-C50C-407E-A947-70E740481C1C}">
                <a14:useLocalDpi xmlns:a14="http://schemas.microsoft.com/office/drawing/2010/main" val="0"/>
              </a:ext>
            </a:extLst>
          </a:blip>
          <a:srcRect l="69189" t="39928" b="20160"/>
          <a:stretch>
            <a:fillRect/>
          </a:stretch>
        </p:blipFill>
        <p:spPr bwMode="auto">
          <a:xfrm>
            <a:off x="6423386" y="1409706"/>
            <a:ext cx="2442388" cy="3451070"/>
          </a:xfrm>
          <a:prstGeom prst="rect">
            <a:avLst/>
          </a:prstGeom>
          <a:solidFill>
            <a:srgbClr val="FFFFFF"/>
          </a:solidFill>
          <a:ln>
            <a:noFill/>
          </a:ln>
        </p:spPr>
      </p:pic>
      <p:pic>
        <p:nvPicPr>
          <p:cNvPr id="19" name="Picture 7"/>
          <p:cNvPicPr>
            <a:picLocks noChangeAspect="1"/>
          </p:cNvPicPr>
          <p:nvPr/>
        </p:nvPicPr>
        <p:blipFill>
          <a:blip r:embed="rId2">
            <a:extLst>
              <a:ext uri="{28A0092B-C50C-407E-A947-70E740481C1C}">
                <a14:useLocalDpi xmlns:a14="http://schemas.microsoft.com/office/drawing/2010/main" val="0"/>
              </a:ext>
            </a:extLst>
          </a:blip>
          <a:srcRect l="66228" b="59418"/>
          <a:stretch>
            <a:fillRect/>
          </a:stretch>
        </p:blipFill>
        <p:spPr bwMode="auto">
          <a:xfrm>
            <a:off x="3827444" y="1409706"/>
            <a:ext cx="2659900" cy="3483630"/>
          </a:xfrm>
          <a:prstGeom prst="rect">
            <a:avLst/>
          </a:prstGeom>
          <a:solidFill>
            <a:srgbClr val="FFFFFF"/>
          </a:solidFill>
          <a:ln>
            <a:noFill/>
          </a:ln>
        </p:spPr>
      </p:pic>
      <p:pic>
        <p:nvPicPr>
          <p:cNvPr id="20" name="Picture 8"/>
          <p:cNvPicPr>
            <a:picLocks noChangeAspect="1"/>
          </p:cNvPicPr>
          <p:nvPr/>
        </p:nvPicPr>
        <p:blipFill>
          <a:blip r:embed="rId2">
            <a:extLst>
              <a:ext uri="{28A0092B-C50C-407E-A947-70E740481C1C}">
                <a14:useLocalDpi xmlns:a14="http://schemas.microsoft.com/office/drawing/2010/main" val="0"/>
              </a:ext>
            </a:extLst>
          </a:blip>
          <a:srcRect l="66228" t="79224"/>
          <a:stretch>
            <a:fillRect/>
          </a:stretch>
        </p:blipFill>
        <p:spPr bwMode="auto">
          <a:xfrm>
            <a:off x="5031639" y="4858229"/>
            <a:ext cx="2677788" cy="1795743"/>
          </a:xfrm>
          <a:prstGeom prst="rect">
            <a:avLst/>
          </a:prstGeom>
          <a:solidFill>
            <a:srgbClr val="FFFFFF"/>
          </a:solidFill>
          <a:ln>
            <a:noFill/>
          </a:ln>
        </p:spPr>
      </p:pic>
    </p:spTree>
    <p:extLst>
      <p:ext uri="{BB962C8B-B14F-4D97-AF65-F5344CB8AC3E}">
        <p14:creationId xmlns:p14="http://schemas.microsoft.com/office/powerpoint/2010/main" val="331107495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3038827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6490624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fontScale="90000"/>
          </a:bodyPr>
          <a:lstStyle/>
          <a:p>
            <a:r>
              <a:rPr lang="en-US" dirty="0" smtClean="0">
                <a:solidFill>
                  <a:schemeClr val="tx2"/>
                </a:solidFill>
              </a:rPr>
              <a:t>Characteristics of the Observed Gamma Ray Residual</a:t>
            </a:r>
            <a:endParaRPr lang="en-US" dirty="0">
              <a:solidFill>
                <a:schemeClr val="tx2"/>
              </a:solidFill>
            </a:endParaRPr>
          </a:p>
        </p:txBody>
      </p:sp>
      <p:sp>
        <p:nvSpPr>
          <p:cNvPr id="3" name="Content Placeholder 2"/>
          <p:cNvSpPr>
            <a:spLocks noGrp="1"/>
          </p:cNvSpPr>
          <p:nvPr>
            <p:ph idx="1"/>
          </p:nvPr>
        </p:nvSpPr>
        <p:spPr>
          <a:xfrm>
            <a:off x="72789" y="1491221"/>
            <a:ext cx="3481559" cy="5845295"/>
          </a:xfrm>
        </p:spPr>
        <p:txBody>
          <a:bodyPr>
            <a:normAutofit/>
          </a:bodyPr>
          <a:lstStyle/>
          <a:p>
            <a:pPr marL="36576" indent="0">
              <a:buNone/>
            </a:pPr>
            <a:r>
              <a:rPr lang="en-US" sz="1800" dirty="0" smtClean="0">
                <a:solidFill>
                  <a:schemeClr val="tx2"/>
                </a:solidFill>
              </a:rPr>
              <a:t>1) The spectrum peaks between ~300 MeV and ~10 </a:t>
            </a:r>
            <a:r>
              <a:rPr lang="en-US" sz="1800" dirty="0" err="1" smtClean="0">
                <a:solidFill>
                  <a:schemeClr val="tx2"/>
                </a:solidFill>
              </a:rPr>
              <a:t>GeV</a:t>
            </a:r>
            <a:endParaRPr lang="en-US" sz="1800" dirty="0" smtClean="0">
              <a:solidFill>
                <a:schemeClr val="tx2"/>
              </a:solidFill>
            </a:endParaRPr>
          </a:p>
          <a:p>
            <a:pPr marL="36576" indent="0">
              <a:buNone/>
            </a:pPr>
            <a:endParaRPr lang="en-US" sz="800" dirty="0" smtClean="0">
              <a:solidFill>
                <a:schemeClr val="tx2"/>
              </a:solidFill>
            </a:endParaRPr>
          </a:p>
          <a:p>
            <a:pPr marL="36576" indent="0">
              <a:buNone/>
            </a:pPr>
            <a:r>
              <a:rPr lang="en-US" sz="1800" dirty="0" smtClean="0">
                <a:solidFill>
                  <a:schemeClr val="tx2"/>
                </a:solidFill>
              </a:rPr>
              <a:t>2) Clear spatial extension – only a small fraction of the emission above ~300 MeV is point-like</a:t>
            </a:r>
          </a:p>
          <a:p>
            <a:pPr marL="36576" indent="0">
              <a:buNone/>
            </a:pPr>
            <a:endParaRPr lang="en-US" sz="800" dirty="0" smtClean="0">
              <a:solidFill>
                <a:schemeClr val="tx2"/>
              </a:solidFill>
            </a:endParaRPr>
          </a:p>
          <a:p>
            <a:pPr marL="36576" indent="0">
              <a:buNone/>
            </a:pPr>
            <a:r>
              <a:rPr lang="en-US" sz="1900" dirty="0" smtClean="0">
                <a:solidFill>
                  <a:schemeClr val="tx2"/>
                </a:solidFill>
              </a:rPr>
              <a:t>3) Good </a:t>
            </a:r>
            <a:r>
              <a:rPr lang="en-US" sz="1900" dirty="0">
                <a:solidFill>
                  <a:schemeClr val="tx2"/>
                </a:solidFill>
              </a:rPr>
              <a:t>agreement is found between our analysis and those of other groups           </a:t>
            </a:r>
            <a:r>
              <a:rPr lang="en-US" sz="1700" dirty="0">
                <a:solidFill>
                  <a:schemeClr val="tx2"/>
                </a:solidFill>
              </a:rPr>
              <a:t>(see the recent analysis by     </a:t>
            </a:r>
            <a:r>
              <a:rPr lang="en-US" sz="1700" dirty="0" err="1">
                <a:solidFill>
                  <a:schemeClr val="tx2"/>
                </a:solidFill>
              </a:rPr>
              <a:t>Abazajian</a:t>
            </a:r>
            <a:r>
              <a:rPr lang="en-US" sz="1700" dirty="0">
                <a:solidFill>
                  <a:schemeClr val="tx2"/>
                </a:solidFill>
              </a:rPr>
              <a:t> and </a:t>
            </a:r>
            <a:r>
              <a:rPr lang="en-US" sz="1700" dirty="0" err="1">
                <a:solidFill>
                  <a:schemeClr val="tx2"/>
                </a:solidFill>
              </a:rPr>
              <a:t>Kaplinghat</a:t>
            </a:r>
            <a:r>
              <a:rPr lang="en-US" sz="1700" dirty="0">
                <a:solidFill>
                  <a:schemeClr val="tx2"/>
                </a:solidFill>
              </a:rPr>
              <a:t>,           for example)</a:t>
            </a:r>
          </a:p>
          <a:p>
            <a:pPr marL="36576" indent="0">
              <a:buNone/>
            </a:pPr>
            <a:r>
              <a:rPr lang="en-US" sz="1900" dirty="0">
                <a:solidFill>
                  <a:schemeClr val="tx2"/>
                </a:solidFill>
              </a:rPr>
              <a:t> </a:t>
            </a:r>
          </a:p>
          <a:p>
            <a:pPr marL="36576" indent="0">
              <a:buNone/>
            </a:pP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66384"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200" y="6263760"/>
            <a:ext cx="253436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 </a:t>
            </a:r>
          </a:p>
          <a:p>
            <a:r>
              <a:rPr lang="en-US" sz="1600" dirty="0" smtClean="0"/>
              <a:t>arXiv</a:t>
            </a:r>
            <a:r>
              <a:rPr lang="en-US" sz="1600" dirty="0"/>
              <a:t>:1110.0006 </a:t>
            </a:r>
          </a:p>
        </p:txBody>
      </p:sp>
      <p:pic>
        <p:nvPicPr>
          <p:cNvPr id="12" name="Picture 11"/>
          <p:cNvPicPr>
            <a:picLocks noChangeAspect="1"/>
          </p:cNvPicPr>
          <p:nvPr/>
        </p:nvPicPr>
        <p:blipFill>
          <a:blip r:embed="rId2"/>
          <a:stretch>
            <a:fillRect/>
          </a:stretch>
        </p:blipFill>
        <p:spPr>
          <a:xfrm>
            <a:off x="4648200" y="1478320"/>
            <a:ext cx="4071938" cy="2667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p:cNvPicPr>
          <p:nvPr/>
        </p:nvPicPr>
        <p:blipFill>
          <a:blip r:embed="rId3"/>
          <a:stretch>
            <a:fillRect/>
          </a:stretch>
        </p:blipFill>
        <p:spPr>
          <a:xfrm>
            <a:off x="3348038" y="3078520"/>
            <a:ext cx="4119562" cy="269398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4953000" y="3916720"/>
            <a:ext cx="4038600" cy="261937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2903696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20" y="125703"/>
            <a:ext cx="8432800" cy="1143000"/>
          </a:xfrm>
        </p:spPr>
        <p:txBody>
          <a:bodyPr>
            <a:normAutofit/>
          </a:bodyPr>
          <a:lstStyle/>
          <a:p>
            <a:pPr algn="ctr"/>
            <a:r>
              <a:rPr lang="en-US" dirty="0" smtClean="0">
                <a:solidFill>
                  <a:schemeClr val="tx2"/>
                </a:solidFill>
              </a:rPr>
              <a:t>The Dark Matter Interpretation</a:t>
            </a:r>
            <a:endParaRPr lang="en-US" dirty="0">
              <a:solidFill>
                <a:schemeClr val="tx2"/>
              </a:solidFill>
            </a:endParaRPr>
          </a:p>
        </p:txBody>
      </p:sp>
      <p:sp>
        <p:nvSpPr>
          <p:cNvPr id="3" name="Content Placeholder 2"/>
          <p:cNvSpPr>
            <a:spLocks noGrp="1"/>
          </p:cNvSpPr>
          <p:nvPr>
            <p:ph idx="1"/>
          </p:nvPr>
        </p:nvSpPr>
        <p:spPr>
          <a:xfrm>
            <a:off x="72787" y="1288056"/>
            <a:ext cx="8397136" cy="5845295"/>
          </a:xfrm>
        </p:spPr>
        <p:txBody>
          <a:bodyPr>
            <a:normAutofit/>
          </a:bodyPr>
          <a:lstStyle/>
          <a:p>
            <a:pPr marL="36576" indent="0">
              <a:buNone/>
            </a:pPr>
            <a:r>
              <a:rPr lang="en-US" sz="2000" dirty="0">
                <a:solidFill>
                  <a:schemeClr val="tx2"/>
                </a:solidFill>
              </a:rPr>
              <a:t>The extended </a:t>
            </a:r>
            <a:r>
              <a:rPr lang="en-US" sz="2000" dirty="0" smtClean="0">
                <a:solidFill>
                  <a:schemeClr val="tx2"/>
                </a:solidFill>
              </a:rPr>
              <a:t>emission </a:t>
            </a:r>
            <a:r>
              <a:rPr lang="en-US" sz="2000" dirty="0">
                <a:solidFill>
                  <a:schemeClr val="tx2"/>
                </a:solidFill>
              </a:rPr>
              <a:t>can </a:t>
            </a:r>
            <a:r>
              <a:rPr lang="en-US" sz="2000" dirty="0" smtClean="0">
                <a:solidFill>
                  <a:schemeClr val="tx2"/>
                </a:solidFill>
              </a:rPr>
              <a:t>be 	 				           explained by </a:t>
            </a:r>
            <a:r>
              <a:rPr lang="en-US" sz="2000" dirty="0">
                <a:solidFill>
                  <a:schemeClr val="tx2"/>
                </a:solidFill>
              </a:rPr>
              <a:t>annihilating dark matter </a:t>
            </a:r>
            <a:r>
              <a:rPr lang="en-US" sz="2000" dirty="0" smtClean="0">
                <a:solidFill>
                  <a:schemeClr val="tx2"/>
                </a:solidFill>
              </a:rPr>
              <a:t> 		                                        with the following </a:t>
            </a:r>
            <a:r>
              <a:rPr lang="en-US" sz="2000" dirty="0">
                <a:solidFill>
                  <a:schemeClr val="tx2"/>
                </a:solidFill>
              </a:rPr>
              <a:t>characteristics:</a:t>
            </a:r>
          </a:p>
          <a:p>
            <a:r>
              <a:rPr lang="en-US" sz="1900" dirty="0">
                <a:solidFill>
                  <a:schemeClr val="tx2"/>
                </a:solidFill>
              </a:rPr>
              <a:t>The spectral shape of the residual is   </a:t>
            </a:r>
            <a:r>
              <a:rPr lang="en-US" sz="1900" dirty="0" smtClean="0">
                <a:solidFill>
                  <a:schemeClr val="tx2"/>
                </a:solidFill>
              </a:rPr>
              <a:t>	 		                                  well </a:t>
            </a:r>
            <a:r>
              <a:rPr lang="en-US" sz="1900" dirty="0">
                <a:solidFill>
                  <a:schemeClr val="tx2"/>
                </a:solidFill>
              </a:rPr>
              <a:t>fit by a dark matter particle with a         </a:t>
            </a:r>
            <a:r>
              <a:rPr lang="en-US" sz="1900" dirty="0" smtClean="0">
                <a:solidFill>
                  <a:schemeClr val="tx2"/>
                </a:solidFill>
              </a:rPr>
              <a:t>		               </a:t>
            </a:r>
            <a:r>
              <a:rPr lang="en-US" sz="1900" dirty="0">
                <a:solidFill>
                  <a:schemeClr val="tx2"/>
                </a:solidFill>
              </a:rPr>
              <a:t> </a:t>
            </a:r>
            <a:r>
              <a:rPr lang="en-US" sz="1900" dirty="0" smtClean="0">
                <a:solidFill>
                  <a:schemeClr val="tx2"/>
                </a:solidFill>
              </a:rPr>
              <a:t>    mass </a:t>
            </a:r>
            <a:r>
              <a:rPr lang="en-US" sz="1900" dirty="0">
                <a:solidFill>
                  <a:schemeClr val="tx2"/>
                </a:solidFill>
              </a:rPr>
              <a:t>in the range of 7 to 12 </a:t>
            </a:r>
            <a:r>
              <a:rPr lang="en-US" sz="1900" dirty="0" err="1">
                <a:solidFill>
                  <a:schemeClr val="tx2"/>
                </a:solidFill>
              </a:rPr>
              <a:t>GeV</a:t>
            </a:r>
            <a:r>
              <a:rPr lang="en-US" sz="1900" dirty="0">
                <a:solidFill>
                  <a:schemeClr val="tx2"/>
                </a:solidFill>
              </a:rPr>
              <a:t>       </a:t>
            </a:r>
            <a:r>
              <a:rPr lang="en-US" sz="1900" dirty="0" smtClean="0">
                <a:solidFill>
                  <a:schemeClr val="tx2"/>
                </a:solidFill>
              </a:rPr>
              <a:t>		                                (</a:t>
            </a:r>
            <a:r>
              <a:rPr lang="en-US" sz="1900" i="1" dirty="0">
                <a:solidFill>
                  <a:schemeClr val="tx2"/>
                </a:solidFill>
              </a:rPr>
              <a:t>similar to that suggested by </a:t>
            </a:r>
            <a:r>
              <a:rPr lang="en-US" sz="1900" i="1" dirty="0" err="1">
                <a:solidFill>
                  <a:schemeClr val="tx2"/>
                </a:solidFill>
              </a:rPr>
              <a:t>CoGeNT</a:t>
            </a:r>
            <a:r>
              <a:rPr lang="en-US" sz="1900" i="1" dirty="0">
                <a:solidFill>
                  <a:schemeClr val="tx2"/>
                </a:solidFill>
              </a:rPr>
              <a:t>, </a:t>
            </a:r>
            <a:r>
              <a:rPr lang="en-US" sz="1900" i="1" dirty="0" smtClean="0">
                <a:solidFill>
                  <a:schemeClr val="tx2"/>
                </a:solidFill>
              </a:rPr>
              <a:t>		                               DAMA</a:t>
            </a:r>
            <a:r>
              <a:rPr lang="en-US" sz="1900" i="1" dirty="0">
                <a:solidFill>
                  <a:schemeClr val="tx2"/>
                </a:solidFill>
              </a:rPr>
              <a:t>, and CRESST</a:t>
            </a:r>
            <a:r>
              <a:rPr lang="en-US" sz="1900" dirty="0">
                <a:solidFill>
                  <a:schemeClr val="tx2"/>
                </a:solidFill>
              </a:rPr>
              <a:t>), annihilating                                                         primarily to </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  </a:t>
            </a:r>
            <a:r>
              <a:rPr lang="en-US" sz="1900" dirty="0">
                <a:solidFill>
                  <a:schemeClr val="tx2"/>
                </a:solidFill>
                <a:sym typeface="Symbol" charset="0"/>
              </a:rPr>
              <a:t>(possibly among other                                                    leptons), or with a mass of 22 to 45 </a:t>
            </a:r>
            <a:r>
              <a:rPr lang="en-US" sz="1900" dirty="0" err="1">
                <a:solidFill>
                  <a:schemeClr val="tx2"/>
                </a:solidFill>
                <a:sym typeface="Symbol" charset="0"/>
              </a:rPr>
              <a:t>GeV</a:t>
            </a:r>
            <a:r>
              <a:rPr lang="en-US" sz="1900" dirty="0">
                <a:solidFill>
                  <a:schemeClr val="tx2"/>
                </a:solidFill>
                <a:sym typeface="Symbol" charset="0"/>
              </a:rPr>
              <a:t> annihilating to quarks</a:t>
            </a:r>
          </a:p>
          <a:p>
            <a:r>
              <a:rPr lang="en-US" sz="1900" dirty="0" smtClean="0">
                <a:solidFill>
                  <a:schemeClr val="tx2"/>
                </a:solidFill>
                <a:cs typeface="Arial" charset="0"/>
                <a:sym typeface="Symbol" charset="0"/>
              </a:rPr>
              <a:t>The </a:t>
            </a:r>
            <a:r>
              <a:rPr lang="en-US" sz="1900" dirty="0">
                <a:solidFill>
                  <a:schemeClr val="tx2"/>
                </a:solidFill>
                <a:cs typeface="Arial" charset="0"/>
                <a:sym typeface="Symbol" charset="0"/>
              </a:rPr>
              <a:t>angular distribution of the signal is well fit by a halo profile with an inner slope of ~1.25 to 1.4 (in agreement with expectations from simulations)</a:t>
            </a:r>
          </a:p>
          <a:p>
            <a:r>
              <a:rPr lang="en-US" sz="1900" dirty="0">
                <a:solidFill>
                  <a:schemeClr val="tx2"/>
                </a:solidFill>
                <a:cs typeface="Arial" charset="0"/>
                <a:sym typeface="Symbol" charset="0"/>
              </a:rPr>
              <a:t>The</a:t>
            </a:r>
            <a:r>
              <a:rPr lang="en-US" sz="1900" dirty="0">
                <a:solidFill>
                  <a:schemeClr val="tx2"/>
                </a:solidFill>
              </a:rPr>
              <a:t> normalization of the signal requires a low-velocity annihilation cross section of </a:t>
            </a:r>
            <a:r>
              <a:rPr lang="en-US" sz="1900" dirty="0">
                <a:solidFill>
                  <a:schemeClr val="tx2"/>
                </a:solidFill>
                <a:sym typeface="Symbol" charset="0"/>
              </a:rPr>
              <a:t>v ~ 10</a:t>
            </a:r>
            <a:r>
              <a:rPr lang="en-US" sz="1900" baseline="30000" dirty="0">
                <a:solidFill>
                  <a:schemeClr val="tx2"/>
                </a:solidFill>
                <a:sym typeface="Symbol" charset="0"/>
              </a:rPr>
              <a:t>-26 </a:t>
            </a:r>
            <a:r>
              <a:rPr lang="en-US" sz="1900" dirty="0">
                <a:solidFill>
                  <a:schemeClr val="tx2"/>
                </a:solidFill>
                <a:sym typeface="Symbol" charset="0"/>
              </a:rPr>
              <a:t>-10</a:t>
            </a:r>
            <a:r>
              <a:rPr lang="en-US" sz="1900" baseline="30000" dirty="0">
                <a:solidFill>
                  <a:schemeClr val="tx2"/>
                </a:solidFill>
                <a:sym typeface="Symbol" charset="0"/>
              </a:rPr>
              <a:t>-27 </a:t>
            </a:r>
            <a:r>
              <a:rPr lang="en-US" sz="1900" dirty="0">
                <a:solidFill>
                  <a:schemeClr val="tx2"/>
                </a:solidFill>
                <a:sym typeface="Symbol" charset="0"/>
              </a:rPr>
              <a:t>cm</a:t>
            </a:r>
            <a:r>
              <a:rPr lang="en-US" sz="1900" baseline="30000" dirty="0">
                <a:solidFill>
                  <a:schemeClr val="tx2"/>
                </a:solidFill>
                <a:sym typeface="Symbol" charset="0"/>
              </a:rPr>
              <a:t>3</a:t>
            </a:r>
            <a:r>
              <a:rPr lang="en-US" sz="1900" dirty="0">
                <a:solidFill>
                  <a:schemeClr val="tx2"/>
                </a:solidFill>
                <a:sym typeface="Symbol" charset="0"/>
              </a:rPr>
              <a:t>/s  (up to uncertainties in the profile normalization, etc.); similar to expectations for a thermal relic</a:t>
            </a:r>
            <a:endParaRPr lang="en-US" sz="1900" dirty="0">
              <a:solidFill>
                <a:schemeClr val="tx2"/>
              </a:solidFill>
            </a:endParaRPr>
          </a:p>
          <a:p>
            <a:pPr marL="36576" indent="0">
              <a:buNone/>
            </a:pPr>
            <a:endParaRPr lang="en-US" sz="1900" dirty="0" smtClean="0">
              <a:solidFill>
                <a:schemeClr val="tx2"/>
              </a:solidFill>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76199" y="6510432"/>
            <a:ext cx="43279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Hooper and Linden, </a:t>
            </a:r>
            <a:r>
              <a:rPr lang="en-US" sz="1600" dirty="0" smtClean="0"/>
              <a:t>PRD,</a:t>
            </a:r>
            <a:r>
              <a:rPr lang="en-US" sz="1600" dirty="0"/>
              <a:t> </a:t>
            </a:r>
            <a:r>
              <a:rPr lang="en-US" sz="1600" dirty="0" smtClean="0"/>
              <a:t>arXiv</a:t>
            </a:r>
            <a:r>
              <a:rPr lang="en-US" sz="1600" dirty="0"/>
              <a:t>:1110.0006 </a:t>
            </a:r>
          </a:p>
        </p:txBody>
      </p:sp>
      <p:sp>
        <p:nvSpPr>
          <p:cNvPr id="8" name="Rectangle 7"/>
          <p:cNvSpPr/>
          <p:nvPr/>
        </p:nvSpPr>
        <p:spPr>
          <a:xfrm>
            <a:off x="4878716" y="1268703"/>
            <a:ext cx="3981978" cy="2541296"/>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its-withRs20.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792" y="1278472"/>
            <a:ext cx="3910885" cy="2531527"/>
          </a:xfrm>
          <a:prstGeom prst="rect">
            <a:avLst/>
          </a:prstGeom>
        </p:spPr>
      </p:pic>
    </p:spTree>
    <p:extLst>
      <p:ext uri="{BB962C8B-B14F-4D97-AF65-F5344CB8AC3E}">
        <p14:creationId xmlns:p14="http://schemas.microsoft.com/office/powerpoint/2010/main" val="20623388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sz="3200" dirty="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329948997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1211378" y="4425469"/>
            <a:ext cx="6574694" cy="1446550"/>
          </a:xfrm>
          <a:prstGeom prst="rect">
            <a:avLst/>
          </a:prstGeom>
          <a:noFill/>
        </p:spPr>
        <p:txBody>
          <a:bodyPr wrap="square" rtlCol="0">
            <a:spAutoFit/>
          </a:bodyPr>
          <a:lstStyle/>
          <a:p>
            <a:r>
              <a:rPr lang="en-US" sz="2200" dirty="0" smtClean="0"/>
              <a:t>-To convince those in the second and third groups, it appears that additional observations will be required, ideally from a direction well away from the Galactic Center </a:t>
            </a:r>
            <a:endParaRPr lang="en-US" sz="2200" dirty="0"/>
          </a:p>
        </p:txBody>
      </p:sp>
    </p:spTree>
    <p:extLst>
      <p:ext uri="{BB962C8B-B14F-4D97-AF65-F5344CB8AC3E}">
        <p14:creationId xmlns:p14="http://schemas.microsoft.com/office/powerpoint/2010/main" val="30025179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663" y="166343"/>
            <a:ext cx="8305800" cy="1143000"/>
          </a:xfrm>
        </p:spPr>
        <p:txBody>
          <a:bodyPr>
            <a:normAutofit/>
          </a:bodyPr>
          <a:lstStyle/>
          <a:p>
            <a:pPr algn="ctr"/>
            <a:r>
              <a:rPr lang="en-US" dirty="0" err="1" smtClean="0">
                <a:solidFill>
                  <a:schemeClr val="tx2"/>
                </a:solidFill>
              </a:rPr>
              <a:t>Supersymmetry</a:t>
            </a:r>
            <a:r>
              <a:rPr lang="en-US" dirty="0" smtClean="0">
                <a:solidFill>
                  <a:schemeClr val="tx2"/>
                </a:solidFill>
              </a:rPr>
              <a:t> and Friends</a:t>
            </a:r>
            <a:endParaRPr lang="en-US" dirty="0">
              <a:solidFill>
                <a:schemeClr val="tx2"/>
              </a:solidFill>
            </a:endParaRPr>
          </a:p>
        </p:txBody>
      </p:sp>
      <p:sp>
        <p:nvSpPr>
          <p:cNvPr id="3" name="Content Placeholder 2"/>
          <p:cNvSpPr>
            <a:spLocks noGrp="1"/>
          </p:cNvSpPr>
          <p:nvPr>
            <p:ph idx="1"/>
          </p:nvPr>
        </p:nvSpPr>
        <p:spPr>
          <a:xfrm>
            <a:off x="196294" y="1797225"/>
            <a:ext cx="4243631" cy="5011923"/>
          </a:xfrm>
        </p:spPr>
        <p:txBody>
          <a:bodyPr>
            <a:normAutofit/>
          </a:bodyPr>
          <a:lstStyle/>
          <a:p>
            <a:pPr marL="36576" indent="0">
              <a:buNone/>
            </a:pPr>
            <a:r>
              <a:rPr lang="en-US" sz="1900" dirty="0" smtClean="0">
                <a:solidFill>
                  <a:schemeClr val="tx2"/>
                </a:solidFill>
              </a:rPr>
              <a:t>-Presence of weak-scale </a:t>
            </a:r>
            <a:r>
              <a:rPr lang="en-US" sz="1900" dirty="0" err="1" smtClean="0">
                <a:solidFill>
                  <a:schemeClr val="tx2"/>
                </a:solidFill>
              </a:rPr>
              <a:t>sparticles</a:t>
            </a:r>
            <a:r>
              <a:rPr lang="en-US" sz="1900" dirty="0" smtClean="0">
                <a:solidFill>
                  <a:schemeClr val="tx2"/>
                </a:solidFill>
              </a:rPr>
              <a:t> cancel quadratic divergences</a:t>
            </a:r>
          </a:p>
          <a:p>
            <a:pPr marL="36576" indent="0">
              <a:buNone/>
            </a:pPr>
            <a:endParaRPr lang="en-US" sz="1200" dirty="0">
              <a:solidFill>
                <a:schemeClr val="tx2"/>
              </a:solidFill>
            </a:endParaRPr>
          </a:p>
          <a:p>
            <a:pPr marL="36576" indent="0">
              <a:buNone/>
            </a:pPr>
            <a:r>
              <a:rPr lang="en-US" sz="1900" dirty="0" smtClean="0">
                <a:solidFill>
                  <a:schemeClr val="tx2"/>
                </a:solidFill>
              </a:rPr>
              <a:t>-R-parity allows for consistency with electroweak precision tests, and ensures the stability of the lightest </a:t>
            </a:r>
            <a:r>
              <a:rPr lang="en-US" sz="1900" dirty="0" err="1" smtClean="0">
                <a:solidFill>
                  <a:schemeClr val="tx2"/>
                </a:solidFill>
              </a:rPr>
              <a:t>sparticle</a:t>
            </a:r>
            <a:r>
              <a:rPr lang="en-US" sz="1900" dirty="0" smtClean="0">
                <a:solidFill>
                  <a:schemeClr val="tx2"/>
                </a:solidFill>
              </a:rPr>
              <a:t> </a:t>
            </a:r>
            <a:endParaRPr lang="en-US" sz="1900" dirty="0">
              <a:solidFill>
                <a:schemeClr val="tx2"/>
              </a:solidFill>
            </a:endParaRPr>
          </a:p>
          <a:p>
            <a:pPr marL="36576" indent="0">
              <a:buNone/>
            </a:pPr>
            <a:r>
              <a:rPr lang="en-US" sz="200" dirty="0" smtClean="0">
                <a:solidFill>
                  <a:schemeClr val="tx2"/>
                </a:solidFill>
              </a:rPr>
              <a:t>2</a:t>
            </a:r>
          </a:p>
          <a:p>
            <a:pPr marL="36576" indent="0">
              <a:buNone/>
            </a:pPr>
            <a:r>
              <a:rPr lang="en-US" sz="1900" dirty="0" smtClean="0">
                <a:solidFill>
                  <a:schemeClr val="tx2"/>
                </a:solidFill>
              </a:rPr>
              <a:t>-The lightest </a:t>
            </a:r>
            <a:r>
              <a:rPr lang="en-US" sz="1900" dirty="0" err="1" smtClean="0">
                <a:solidFill>
                  <a:schemeClr val="tx2"/>
                </a:solidFill>
              </a:rPr>
              <a:t>neutralino</a:t>
            </a:r>
            <a:r>
              <a:rPr lang="en-US" sz="1900" dirty="0" smtClean="0">
                <a:solidFill>
                  <a:schemeClr val="tx2"/>
                </a:solidFill>
              </a:rPr>
              <a:t> is an especially attractive dark matter candidate – although relic abundance only works in specific regions of parameter space</a:t>
            </a:r>
          </a:p>
          <a:p>
            <a:pPr marL="36576" indent="0">
              <a:buNone/>
            </a:pPr>
            <a:endParaRPr lang="en-US" sz="500" dirty="0" smtClean="0">
              <a:solidFill>
                <a:schemeClr val="tx2"/>
              </a:solidFill>
            </a:endParaRPr>
          </a:p>
          <a:p>
            <a:pPr marL="36576" indent="0">
              <a:buNone/>
            </a:pPr>
            <a:r>
              <a:rPr lang="en-US" sz="1900" dirty="0" smtClean="0">
                <a:solidFill>
                  <a:schemeClr val="tx2"/>
                </a:solidFill>
              </a:rPr>
              <a:t>-</a:t>
            </a:r>
            <a:r>
              <a:rPr lang="en-US" sz="1900" dirty="0" err="1" smtClean="0">
                <a:solidFill>
                  <a:schemeClr val="tx2"/>
                </a:solidFill>
              </a:rPr>
              <a:t>Neutralinos</a:t>
            </a:r>
            <a:r>
              <a:rPr lang="en-US" sz="1900" dirty="0" smtClean="0">
                <a:solidFill>
                  <a:schemeClr val="tx2"/>
                </a:solidFill>
              </a:rPr>
              <a:t> </a:t>
            </a:r>
            <a:r>
              <a:rPr lang="en-US" sz="1900" dirty="0">
                <a:solidFill>
                  <a:schemeClr val="tx2"/>
                </a:solidFill>
              </a:rPr>
              <a:t>are </a:t>
            </a:r>
            <a:r>
              <a:rPr lang="en-US" sz="1900" dirty="0" err="1">
                <a:solidFill>
                  <a:schemeClr val="tx2"/>
                </a:solidFill>
              </a:rPr>
              <a:t>M</a:t>
            </a:r>
            <a:r>
              <a:rPr lang="en-US" sz="1900" dirty="0" err="1" smtClean="0">
                <a:solidFill>
                  <a:schemeClr val="tx2"/>
                </a:solidFill>
              </a:rPr>
              <a:t>ajorana</a:t>
            </a:r>
            <a:r>
              <a:rPr lang="en-US" sz="1900" dirty="0" smtClean="0">
                <a:solidFill>
                  <a:schemeClr val="tx2"/>
                </a:solidFill>
              </a:rPr>
              <a:t> </a:t>
            </a:r>
            <a:r>
              <a:rPr lang="en-US" sz="1900" dirty="0">
                <a:solidFill>
                  <a:schemeClr val="tx2"/>
                </a:solidFill>
              </a:rPr>
              <a:t>fermions – </a:t>
            </a:r>
            <a:r>
              <a:rPr lang="en-US" sz="1900" dirty="0" smtClean="0">
                <a:solidFill>
                  <a:schemeClr val="tx2"/>
                </a:solidFill>
              </a:rPr>
              <a:t>annihilate </a:t>
            </a:r>
            <a:r>
              <a:rPr lang="en-US" sz="1900" dirty="0">
                <a:solidFill>
                  <a:schemeClr val="tx2"/>
                </a:solidFill>
              </a:rPr>
              <a:t>to heavy </a:t>
            </a:r>
            <a:r>
              <a:rPr lang="en-US" sz="1900" dirty="0" smtClean="0">
                <a:solidFill>
                  <a:schemeClr val="tx2"/>
                </a:solidFill>
              </a:rPr>
              <a:t>fermions and </a:t>
            </a:r>
            <a:r>
              <a:rPr lang="en-US" sz="1900" dirty="0">
                <a:solidFill>
                  <a:schemeClr val="tx2"/>
                </a:solidFill>
              </a:rPr>
              <a:t>scatter elastically via Higgs</a:t>
            </a:r>
          </a:p>
          <a:p>
            <a:endParaRPr lang="en-US" sz="2000" dirty="0" smtClean="0">
              <a:solidFill>
                <a:schemeClr val="tx2"/>
              </a:solidFill>
            </a:endParaRPr>
          </a:p>
          <a:p>
            <a:endParaRPr lang="en-US" sz="2000" dirty="0" smtClean="0">
              <a:solidFill>
                <a:schemeClr val="tx2"/>
              </a:solidFill>
            </a:endParaRPr>
          </a:p>
          <a:p>
            <a:endParaRPr lang="en-US" sz="2000" dirty="0" smtClean="0">
              <a:solidFill>
                <a:schemeClr val="tx2"/>
              </a:solidFill>
            </a:endParaRPr>
          </a:p>
          <a:p>
            <a:pPr marL="36576" indent="0">
              <a:buNone/>
            </a:pPr>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endParaRPr lang="en-US" sz="2000" dirty="0" smtClean="0">
              <a:solidFill>
                <a:schemeClr val="tx2"/>
              </a:solidFill>
            </a:endParaRPr>
          </a:p>
          <a:p>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5" name="Content Placeholder 2"/>
          <p:cNvSpPr txBox="1">
            <a:spLocks/>
          </p:cNvSpPr>
          <p:nvPr/>
        </p:nvSpPr>
        <p:spPr>
          <a:xfrm>
            <a:off x="4454768" y="1774368"/>
            <a:ext cx="4492562" cy="4941368"/>
          </a:xfrm>
          <a:prstGeom prst="rect">
            <a:avLst/>
          </a:prstGeom>
        </p:spPr>
        <p:txBody>
          <a:bodyPr vert="horz">
            <a:normAutofit fontScale="92500" lnSpcReduction="1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000" dirty="0" smtClean="0">
                <a:solidFill>
                  <a:schemeClr val="tx2"/>
                </a:solidFill>
              </a:rPr>
              <a:t>-New colored particles near the     weak-scale reduce/remove fine     tuning in </a:t>
            </a:r>
            <a:r>
              <a:rPr lang="en-US" sz="2000" dirty="0" err="1" smtClean="0">
                <a:solidFill>
                  <a:schemeClr val="tx2"/>
                </a:solidFill>
              </a:rPr>
              <a:t>higgs</a:t>
            </a:r>
            <a:r>
              <a:rPr lang="en-US" sz="2000" dirty="0" smtClean="0">
                <a:solidFill>
                  <a:schemeClr val="tx2"/>
                </a:solidFill>
              </a:rPr>
              <a:t> sector </a:t>
            </a:r>
          </a:p>
          <a:p>
            <a:pPr marL="36576" indent="0">
              <a:buNone/>
            </a:pPr>
            <a:endParaRPr lang="en-US" sz="900" dirty="0" smtClean="0">
              <a:solidFill>
                <a:schemeClr val="tx2"/>
              </a:solidFill>
            </a:endParaRPr>
          </a:p>
          <a:p>
            <a:pPr marL="36576" indent="0">
              <a:buNone/>
            </a:pPr>
            <a:r>
              <a:rPr lang="en-US" sz="2000" dirty="0" smtClean="0">
                <a:solidFill>
                  <a:schemeClr val="tx2"/>
                </a:solidFill>
              </a:rPr>
              <a:t>-Some discrete symmetry </a:t>
            </a:r>
            <a:r>
              <a:rPr lang="en-US" sz="2000" dirty="0">
                <a:solidFill>
                  <a:schemeClr val="tx2"/>
                </a:solidFill>
              </a:rPr>
              <a:t>allows </a:t>
            </a:r>
            <a:r>
              <a:rPr lang="en-US" sz="2000" dirty="0" smtClean="0">
                <a:solidFill>
                  <a:schemeClr val="tx2"/>
                </a:solidFill>
              </a:rPr>
              <a:t>for consistency </a:t>
            </a:r>
            <a:r>
              <a:rPr lang="en-US" sz="2000" dirty="0">
                <a:solidFill>
                  <a:schemeClr val="tx2"/>
                </a:solidFill>
              </a:rPr>
              <a:t>with electroweak precision tests, </a:t>
            </a:r>
            <a:r>
              <a:rPr lang="en-US" sz="2000" dirty="0" smtClean="0">
                <a:solidFill>
                  <a:schemeClr val="tx2"/>
                </a:solidFill>
              </a:rPr>
              <a:t>and insures the stability of at least one new particle</a:t>
            </a:r>
          </a:p>
          <a:p>
            <a:pPr marL="36576" indent="0">
              <a:buNone/>
            </a:pPr>
            <a:endParaRPr lang="en-US" sz="900" dirty="0" smtClean="0">
              <a:solidFill>
                <a:schemeClr val="tx2"/>
              </a:solidFill>
            </a:endParaRPr>
          </a:p>
          <a:p>
            <a:pPr marL="36576" indent="0">
              <a:buNone/>
            </a:pPr>
            <a:r>
              <a:rPr lang="en-US" sz="2000" dirty="0" smtClean="0">
                <a:solidFill>
                  <a:schemeClr val="tx2"/>
                </a:solidFill>
              </a:rPr>
              <a:t>-Cosmologically</a:t>
            </a:r>
            <a:r>
              <a:rPr lang="en-US" sz="2000" dirty="0">
                <a:solidFill>
                  <a:schemeClr val="tx2"/>
                </a:solidFill>
              </a:rPr>
              <a:t>, this stable state cannot be charged or colored, and if </a:t>
            </a:r>
            <a:r>
              <a:rPr lang="en-US" sz="2000" dirty="0" smtClean="0">
                <a:solidFill>
                  <a:schemeClr val="tx2"/>
                </a:solidFill>
              </a:rPr>
              <a:t>ever </a:t>
            </a:r>
            <a:r>
              <a:rPr lang="en-US" sz="2000" dirty="0">
                <a:solidFill>
                  <a:schemeClr val="tx2"/>
                </a:solidFill>
              </a:rPr>
              <a:t>in equilibrium, it must annihilate enough </a:t>
            </a:r>
            <a:r>
              <a:rPr lang="en-US" sz="2000" dirty="0" smtClean="0">
                <a:solidFill>
                  <a:schemeClr val="tx2"/>
                </a:solidFill>
              </a:rPr>
              <a:t>to avoid over production – favors a WIMP </a:t>
            </a:r>
          </a:p>
          <a:p>
            <a:pPr marL="36576" indent="0">
              <a:buNone/>
            </a:pPr>
            <a:endParaRPr lang="en-US" sz="900" dirty="0" smtClean="0">
              <a:solidFill>
                <a:schemeClr val="tx2"/>
              </a:solidFill>
            </a:endParaRPr>
          </a:p>
          <a:p>
            <a:pPr marL="36576" indent="0">
              <a:buNone/>
            </a:pPr>
            <a:r>
              <a:rPr lang="en-US" sz="2000" dirty="0" smtClean="0">
                <a:solidFill>
                  <a:schemeClr val="tx2"/>
                </a:solidFill>
              </a:rPr>
              <a:t>-WIMP </a:t>
            </a:r>
            <a:r>
              <a:rPr lang="en-US" sz="2000" dirty="0">
                <a:solidFill>
                  <a:schemeClr val="tx2"/>
                </a:solidFill>
              </a:rPr>
              <a:t>could be a scalar, </a:t>
            </a:r>
            <a:r>
              <a:rPr lang="en-US" sz="2000" dirty="0" err="1" smtClean="0">
                <a:solidFill>
                  <a:schemeClr val="tx2"/>
                </a:solidFill>
              </a:rPr>
              <a:t>Majorana</a:t>
            </a:r>
            <a:r>
              <a:rPr lang="en-US" sz="2000" dirty="0" smtClean="0">
                <a:solidFill>
                  <a:schemeClr val="tx2"/>
                </a:solidFill>
              </a:rPr>
              <a:t> </a:t>
            </a:r>
            <a:r>
              <a:rPr lang="en-US" sz="2000" dirty="0">
                <a:solidFill>
                  <a:schemeClr val="tx2"/>
                </a:solidFill>
              </a:rPr>
              <a:t>fermion, </a:t>
            </a:r>
            <a:r>
              <a:rPr lang="en-US" sz="2000" dirty="0" smtClean="0">
                <a:solidFill>
                  <a:schemeClr val="tx2"/>
                </a:solidFill>
              </a:rPr>
              <a:t>Dirac </a:t>
            </a:r>
            <a:r>
              <a:rPr lang="en-US" sz="2000" dirty="0">
                <a:solidFill>
                  <a:schemeClr val="tx2"/>
                </a:solidFill>
              </a:rPr>
              <a:t>fermion, vector, etc. – many of our SUSY-</a:t>
            </a:r>
            <a:r>
              <a:rPr lang="en-US" sz="2000" dirty="0" smtClean="0">
                <a:solidFill>
                  <a:schemeClr val="tx2"/>
                </a:solidFill>
              </a:rPr>
              <a:t>specific </a:t>
            </a:r>
            <a:r>
              <a:rPr lang="en-US" sz="2000" dirty="0">
                <a:solidFill>
                  <a:schemeClr val="tx2"/>
                </a:solidFill>
              </a:rPr>
              <a:t>rules of thumb do not </a:t>
            </a:r>
            <a:r>
              <a:rPr lang="en-US" sz="2000" dirty="0" smtClean="0">
                <a:solidFill>
                  <a:schemeClr val="tx2"/>
                </a:solidFill>
              </a:rPr>
              <a:t>apply</a:t>
            </a:r>
          </a:p>
          <a:p>
            <a:pPr marL="36576" indent="0">
              <a:buFont typeface="Wingdings 2"/>
              <a:buNone/>
            </a:pPr>
            <a:endParaRPr lang="en-US" sz="2000" dirty="0" smtClean="0">
              <a:solidFill>
                <a:schemeClr val="tx2"/>
              </a:solidFill>
            </a:endParaRPr>
          </a:p>
          <a:p>
            <a:endParaRPr lang="en-US" sz="2000" dirty="0" smtClean="0">
              <a:solidFill>
                <a:schemeClr val="tx2"/>
              </a:solidFill>
            </a:endParaRPr>
          </a:p>
          <a:p>
            <a:endParaRPr lang="en-US" sz="2000" dirty="0" smtClean="0">
              <a:solidFill>
                <a:schemeClr val="tx2"/>
              </a:solidFill>
            </a:endParaRPr>
          </a:p>
          <a:p>
            <a:endParaRPr lang="en-US" sz="2000" dirty="0" smtClean="0">
              <a:solidFill>
                <a:schemeClr val="tx2"/>
              </a:solidFill>
            </a:endParaRPr>
          </a:p>
          <a:p>
            <a:endParaRPr lang="en-US" sz="2000" dirty="0" smtClean="0">
              <a:solidFill>
                <a:schemeClr val="tx2"/>
              </a:solidFill>
            </a:endParaRPr>
          </a:p>
          <a:p>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
        <p:nvSpPr>
          <p:cNvPr id="4" name="TextBox 3"/>
          <p:cNvSpPr txBox="1"/>
          <p:nvPr/>
        </p:nvSpPr>
        <p:spPr>
          <a:xfrm>
            <a:off x="164131" y="1221158"/>
            <a:ext cx="2385539" cy="461665"/>
          </a:xfrm>
          <a:prstGeom prst="rect">
            <a:avLst/>
          </a:prstGeom>
          <a:noFill/>
        </p:spPr>
        <p:txBody>
          <a:bodyPr wrap="none" rtlCol="0">
            <a:spAutoFit/>
          </a:bodyPr>
          <a:lstStyle/>
          <a:p>
            <a:r>
              <a:rPr lang="en-US" sz="2400" b="1" dirty="0"/>
              <a:t>SUSY Specific:</a:t>
            </a:r>
          </a:p>
        </p:txBody>
      </p:sp>
      <p:sp>
        <p:nvSpPr>
          <p:cNvPr id="6" name="Rectangle 5"/>
          <p:cNvSpPr/>
          <p:nvPr/>
        </p:nvSpPr>
        <p:spPr>
          <a:xfrm>
            <a:off x="4494473" y="1212382"/>
            <a:ext cx="2630648" cy="461665"/>
          </a:xfrm>
          <a:prstGeom prst="rect">
            <a:avLst/>
          </a:prstGeom>
        </p:spPr>
        <p:txBody>
          <a:bodyPr wrap="none">
            <a:spAutoFit/>
          </a:bodyPr>
          <a:lstStyle/>
          <a:p>
            <a:r>
              <a:rPr lang="en-US" sz="2400" b="1" dirty="0" smtClean="0"/>
              <a:t>General Feature:</a:t>
            </a:r>
            <a:endParaRPr lang="en-US" sz="2400" b="1" dirty="0"/>
          </a:p>
        </p:txBody>
      </p:sp>
      <p:cxnSp>
        <p:nvCxnSpPr>
          <p:cNvPr id="8" name="Straight Connector 7"/>
          <p:cNvCxnSpPr/>
          <p:nvPr/>
        </p:nvCxnSpPr>
        <p:spPr>
          <a:xfrm>
            <a:off x="196294" y="1715169"/>
            <a:ext cx="8698656" cy="27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96294" y="6656537"/>
            <a:ext cx="8698656" cy="27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05772" y="1715169"/>
            <a:ext cx="0" cy="49413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8894950" y="1742430"/>
            <a:ext cx="0" cy="49413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402013" y="1719073"/>
            <a:ext cx="0" cy="494136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6524" y="2692068"/>
            <a:ext cx="8688426" cy="27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96294" y="3905892"/>
            <a:ext cx="8698656" cy="27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06524" y="5422290"/>
            <a:ext cx="8688426" cy="2726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39901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107729"/>
            <a:ext cx="8540262" cy="1143000"/>
          </a:xfrm>
        </p:spPr>
        <p:txBody>
          <a:bodyPr>
            <a:noAutofit/>
          </a:bodyPr>
          <a:lstStyle/>
          <a:p>
            <a:pPr algn="ctr"/>
            <a:r>
              <a:rPr lang="en-US" sz="3800" dirty="0" smtClean="0">
                <a:solidFill>
                  <a:schemeClr val="tx2"/>
                </a:solidFill>
              </a:rPr>
              <a:t>The Fermi Bubbles and Synchrotron Haze</a:t>
            </a:r>
            <a:endParaRPr lang="en-US" sz="3800" dirty="0">
              <a:solidFill>
                <a:schemeClr val="tx2"/>
              </a:solidFill>
            </a:endParaRPr>
          </a:p>
        </p:txBody>
      </p:sp>
      <p:sp>
        <p:nvSpPr>
          <p:cNvPr id="3" name="Content Placeholder 2"/>
          <p:cNvSpPr>
            <a:spLocks noGrp="1"/>
          </p:cNvSpPr>
          <p:nvPr>
            <p:ph idx="1"/>
          </p:nvPr>
        </p:nvSpPr>
        <p:spPr>
          <a:xfrm>
            <a:off x="151237" y="1180597"/>
            <a:ext cx="8719228" cy="5845295"/>
          </a:xfrm>
        </p:spPr>
        <p:txBody>
          <a:bodyPr>
            <a:normAutofit/>
          </a:bodyPr>
          <a:lstStyle/>
          <a:p>
            <a:r>
              <a:rPr lang="en-US" sz="1900" dirty="0" smtClean="0">
                <a:solidFill>
                  <a:schemeClr val="tx2"/>
                </a:solidFill>
                <a:sym typeface="Symbol" charset="0"/>
              </a:rPr>
              <a:t>In 2010, Su, </a:t>
            </a:r>
            <a:r>
              <a:rPr lang="en-US" sz="1900" dirty="0" err="1" smtClean="0">
                <a:solidFill>
                  <a:schemeClr val="tx2"/>
                </a:solidFill>
                <a:sym typeface="Symbol" charset="0"/>
              </a:rPr>
              <a:t>Slatyer</a:t>
            </a:r>
            <a:r>
              <a:rPr lang="en-US" sz="1900" dirty="0" smtClean="0">
                <a:solidFill>
                  <a:schemeClr val="tx2"/>
                </a:solidFill>
                <a:sym typeface="Symbol" charset="0"/>
              </a:rPr>
              <a:t>, and </a:t>
            </a:r>
            <a:r>
              <a:rPr lang="en-US" sz="1900" dirty="0" err="1" smtClean="0">
                <a:solidFill>
                  <a:schemeClr val="tx2"/>
                </a:solidFill>
                <a:sym typeface="Symbol" charset="0"/>
              </a:rPr>
              <a:t>Finkbeiner</a:t>
            </a:r>
            <a:r>
              <a:rPr lang="en-US" sz="1900" dirty="0" smtClean="0">
                <a:solidFill>
                  <a:schemeClr val="tx2"/>
                </a:solidFill>
                <a:sym typeface="Symbol" charset="0"/>
              </a:rPr>
              <a:t> discovered two giant bubble-like gamma ray features in the Fermi data, extending ~50° north and south of the Galactic Center</a:t>
            </a:r>
          </a:p>
          <a:p>
            <a:r>
              <a:rPr lang="en-US" sz="1900" dirty="0" smtClean="0">
                <a:solidFill>
                  <a:schemeClr val="tx2"/>
                </a:solidFill>
                <a:latin typeface="Arial"/>
                <a:cs typeface="Arial"/>
                <a:sym typeface="Symbol" charset="0"/>
              </a:rPr>
              <a:t>In 2012, the Planck collaboration 					   reported that the synchrotron emission				               previously known as the “WMAP haze” 				             is real, and is highly spatially correlated			               with the bubbles, supporting a common				 origin (inverse Compton/synchrotron 					       from the same cosmic ray electron 				 population)</a:t>
            </a:r>
          </a:p>
          <a:p>
            <a:r>
              <a:rPr lang="en-US" sz="1900" dirty="0" smtClean="0">
                <a:solidFill>
                  <a:schemeClr val="tx2"/>
                </a:solidFill>
                <a:latin typeface="Arial"/>
                <a:cs typeface="Arial"/>
                <a:sym typeface="Symbol" charset="0"/>
              </a:rPr>
              <a:t>Many questions remain: Powered by 				              star formation? Past activity of central 				           black hole? Other mechanism?</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rotWithShape="1">
          <a:blip r:embed="rId2"/>
          <a:srcRect t="11391"/>
          <a:stretch/>
        </p:blipFill>
        <p:spPr>
          <a:xfrm>
            <a:off x="4919655" y="1963866"/>
            <a:ext cx="3966308" cy="223267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4919655" y="4420951"/>
            <a:ext cx="3919545" cy="21492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33086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107729"/>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278234" y="1180597"/>
            <a:ext cx="8442566" cy="5845295"/>
          </a:xfrm>
        </p:spPr>
        <p:txBody>
          <a:bodyPr>
            <a:normAutofit/>
          </a:bodyPr>
          <a:lstStyle/>
          <a:p>
            <a:r>
              <a:rPr lang="en-US" sz="1900" dirty="0" smtClean="0">
                <a:solidFill>
                  <a:schemeClr val="tx2"/>
                </a:solidFill>
                <a:sym typeface="Symbol" charset="0"/>
              </a:rPr>
              <a:t>If dark matter annihilation products are responsible for the extended gamma-ray signal seen around the Galactic Center, then gamma-rays should also be discernable at higher Galactic Latitudes as well                – this flux should be comparable in brightness to the Fermi Bubbles,      for example </a:t>
            </a:r>
          </a:p>
          <a:p>
            <a:r>
              <a:rPr lang="en-US" sz="1900" dirty="0" smtClean="0">
                <a:solidFill>
                  <a:schemeClr val="tx2"/>
                </a:solidFill>
                <a:latin typeface="Arial"/>
                <a:cs typeface="Arial"/>
                <a:sym typeface="Symbol" charset="0"/>
              </a:rPr>
              <a:t>This provides an important test 				          that can be used to discriminate 					 between dark matter and pulsar 			        interpretations of the extended 				    Galactic Center signal (and also 				   address the “the Galactic Center         					           is too complicated” critique)  </a:t>
            </a:r>
          </a:p>
          <a:p>
            <a:pPr marL="36576" indent="0">
              <a:buNone/>
            </a:pPr>
            <a:endParaRPr lang="en-US" sz="2100" dirty="0" smtClean="0">
              <a:solidFill>
                <a:schemeClr val="tx2"/>
              </a:solidFill>
              <a:latin typeface="Arial"/>
              <a:cs typeface="Arial"/>
              <a:sym typeface="Symbol" charset="0"/>
            </a:endParaRPr>
          </a:p>
          <a:p>
            <a:pPr marL="36576" indent="0">
              <a:buNone/>
            </a:pPr>
            <a:r>
              <a:rPr lang="en-US" sz="2100" i="1" dirty="0" smtClean="0">
                <a:solidFill>
                  <a:schemeClr val="tx2"/>
                </a:solidFill>
                <a:latin typeface="Arial"/>
                <a:cs typeface="Arial"/>
                <a:sym typeface="Symbol" charset="0"/>
              </a:rPr>
              <a:t>  Is this high latitude emission present?  </a:t>
            </a:r>
          </a:p>
          <a:p>
            <a:pPr marL="36576" indent="0">
              <a:buNone/>
            </a:pPr>
            <a:r>
              <a:rPr lang="en-US" sz="2100" i="1" dirty="0" smtClean="0">
                <a:solidFill>
                  <a:schemeClr val="tx2"/>
                </a:solidFill>
                <a:latin typeface="Arial"/>
                <a:cs typeface="Arial"/>
                <a:sym typeface="Symbol" charset="0"/>
              </a:rPr>
              <a:t>  If so, can we see it?</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rotWithShape="1">
          <a:blip r:embed="rId2"/>
          <a:srcRect t="11391"/>
          <a:stretch/>
        </p:blipFill>
        <p:spPr>
          <a:xfrm>
            <a:off x="4757616" y="2634652"/>
            <a:ext cx="4128348" cy="23238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064494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548921" y="3691379"/>
            <a:ext cx="3370389" cy="3062656"/>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58884"/>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247754" y="1102445"/>
            <a:ext cx="8713366" cy="5845295"/>
          </a:xfrm>
        </p:spPr>
        <p:txBody>
          <a:bodyPr>
            <a:normAutofit/>
          </a:bodyPr>
          <a:lstStyle/>
          <a:p>
            <a:r>
              <a:rPr lang="en-US" sz="1900" dirty="0">
                <a:solidFill>
                  <a:schemeClr val="tx2"/>
                </a:solidFill>
                <a:sym typeface="Symbol" charset="0"/>
              </a:rPr>
              <a:t>We employ a template analysis to the Fermi data – the same approach as was previously used to discover the </a:t>
            </a:r>
            <a:r>
              <a:rPr lang="en-US" sz="1900" dirty="0" smtClean="0">
                <a:solidFill>
                  <a:schemeClr val="tx2"/>
                </a:solidFill>
                <a:sym typeface="Symbol" charset="0"/>
              </a:rPr>
              <a:t>bubbles</a:t>
            </a:r>
          </a:p>
          <a:p>
            <a:r>
              <a:rPr lang="en-US" sz="1900" dirty="0" smtClean="0">
                <a:solidFill>
                  <a:schemeClr val="tx2"/>
                </a:solidFill>
                <a:sym typeface="Symbol" charset="0"/>
              </a:rPr>
              <a:t>In previous template analyses of the bubbles, only one template was used for the bubbles </a:t>
            </a:r>
            <a:r>
              <a:rPr lang="en-US" sz="1700" dirty="0" smtClean="0">
                <a:solidFill>
                  <a:schemeClr val="tx2"/>
                </a:solidFill>
                <a:sym typeface="Symbol" charset="0"/>
              </a:rPr>
              <a:t>(this essentially assumes that the spectrum from the bubbles does not vary much with latitude, longitude)</a:t>
            </a:r>
          </a:p>
          <a:p>
            <a:r>
              <a:rPr lang="en-US" sz="1900" dirty="0" smtClean="0">
                <a:solidFill>
                  <a:schemeClr val="tx2"/>
                </a:solidFill>
                <a:sym typeface="Symbol" charset="0"/>
              </a:rPr>
              <a:t>To see if the spectrum of the bubbles emission varies with Galactic Latitude, </a:t>
            </a:r>
            <a:r>
              <a:rPr lang="en-US" sz="1900" dirty="0">
                <a:solidFill>
                  <a:schemeClr val="tx2"/>
                </a:solidFill>
                <a:sym typeface="Symbol" charset="0"/>
              </a:rPr>
              <a:t>w</a:t>
            </a:r>
            <a:r>
              <a:rPr lang="en-US" sz="1900" dirty="0" smtClean="0">
                <a:solidFill>
                  <a:schemeClr val="tx2"/>
                </a:solidFill>
                <a:sym typeface="Symbol" charset="0"/>
              </a:rPr>
              <a:t>e break up the bubbles into five templates – if dark matter annihilation products are present, they should be prominent at low latitudes, and largely absent at high latitudes</a:t>
            </a:r>
          </a:p>
          <a:p>
            <a:pPr marL="36576" indent="0">
              <a:buNone/>
            </a:pP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5700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5548921" y="3730456"/>
            <a:ext cx="3370389" cy="3063990"/>
          </a:xfrm>
          <a:prstGeom prst="rect">
            <a:avLst/>
          </a:prstGeom>
        </p:spPr>
      </p:pic>
      <p:sp>
        <p:nvSpPr>
          <p:cNvPr id="8" name="Rectangle 7"/>
          <p:cNvSpPr/>
          <p:nvPr/>
        </p:nvSpPr>
        <p:spPr>
          <a:xfrm>
            <a:off x="7121765" y="5073729"/>
            <a:ext cx="1035539"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7697994" y="5050287"/>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852075" y="5048264"/>
            <a:ext cx="687765" cy="48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020251" y="4856307"/>
            <a:ext cx="252783" cy="5364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067579" y="5182360"/>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945675" y="5121784"/>
            <a:ext cx="268559" cy="2012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7932427" y="4832643"/>
            <a:ext cx="268559" cy="256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765153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3" y="49115"/>
            <a:ext cx="8540262" cy="1143000"/>
          </a:xfrm>
        </p:spPr>
        <p:txBody>
          <a:bodyPr>
            <a:noAutofit/>
          </a:bodyPr>
          <a:lstStyle/>
          <a:p>
            <a:pPr algn="ctr"/>
            <a:r>
              <a:rPr lang="en-US" sz="3800" dirty="0" smtClean="0">
                <a:solidFill>
                  <a:schemeClr val="tx2"/>
                </a:solidFill>
              </a:rPr>
              <a:t>Spectral Analysis of the Fermi Bubbles</a:t>
            </a:r>
            <a:endParaRPr lang="en-US" sz="3800" dirty="0">
              <a:solidFill>
                <a:schemeClr val="tx2"/>
              </a:solidFill>
            </a:endParaRPr>
          </a:p>
        </p:txBody>
      </p:sp>
      <p:sp>
        <p:nvSpPr>
          <p:cNvPr id="3" name="Content Placeholder 2"/>
          <p:cNvSpPr>
            <a:spLocks noGrp="1"/>
          </p:cNvSpPr>
          <p:nvPr>
            <p:ph idx="1"/>
          </p:nvPr>
        </p:nvSpPr>
        <p:spPr>
          <a:xfrm>
            <a:off x="-50784" y="1170828"/>
            <a:ext cx="3870553" cy="5845295"/>
          </a:xfrm>
        </p:spPr>
        <p:txBody>
          <a:bodyPr>
            <a:normAutofit/>
          </a:bodyPr>
          <a:lstStyle/>
          <a:p>
            <a:r>
              <a:rPr lang="en-US" sz="1900" dirty="0" smtClean="0">
                <a:solidFill>
                  <a:schemeClr val="tx2"/>
                </a:solidFill>
                <a:sym typeface="Symbol" charset="0"/>
              </a:rPr>
              <a:t>Very strong spectral variation (with </a:t>
            </a:r>
            <a:r>
              <a:rPr lang="en-US" sz="1900" dirty="0">
                <a:solidFill>
                  <a:schemeClr val="tx2"/>
                </a:solidFill>
                <a:sym typeface="Symbol" charset="0"/>
              </a:rPr>
              <a:t>Galactic </a:t>
            </a:r>
            <a:r>
              <a:rPr lang="en-US" sz="1900" dirty="0" smtClean="0">
                <a:solidFill>
                  <a:schemeClr val="tx2"/>
                </a:solidFill>
                <a:sym typeface="Symbol" charset="0"/>
              </a:rPr>
              <a:t>Latitude) </a:t>
            </a:r>
            <a:r>
              <a:rPr lang="en-US" sz="1900" dirty="0">
                <a:solidFill>
                  <a:schemeClr val="tx2"/>
                </a:solidFill>
                <a:sym typeface="Symbol" charset="0"/>
              </a:rPr>
              <a:t>is observed in the Fermi </a:t>
            </a:r>
            <a:r>
              <a:rPr lang="en-US" sz="1900" dirty="0" smtClean="0">
                <a:solidFill>
                  <a:schemeClr val="tx2"/>
                </a:solidFill>
                <a:sym typeface="Symbol" charset="0"/>
              </a:rPr>
              <a:t>bubbles</a:t>
            </a:r>
          </a:p>
          <a:p>
            <a:r>
              <a:rPr lang="en-US" sz="1900" dirty="0" smtClean="0">
                <a:solidFill>
                  <a:schemeClr val="tx2"/>
                </a:solidFill>
                <a:sym typeface="Symbol" charset="0"/>
              </a:rPr>
              <a:t>Fairly flat at high latitudes, and much more peaked close to the Galactic Center </a:t>
            </a:r>
          </a:p>
          <a:p>
            <a:pPr marL="36576" indent="0">
              <a:buNone/>
            </a:pP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915242"/>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3917456" y="1144957"/>
            <a:ext cx="5089373" cy="5507888"/>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2"/>
          <p:cNvSpPr txBox="1">
            <a:spLocks noChangeArrowheads="1"/>
          </p:cNvSpPr>
          <p:nvPr/>
        </p:nvSpPr>
        <p:spPr bwMode="auto">
          <a:xfrm>
            <a:off x="97692" y="6477438"/>
            <a:ext cx="914529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5" name="Picture 4"/>
          <p:cNvPicPr>
            <a:picLocks noChangeAspect="1"/>
          </p:cNvPicPr>
          <p:nvPr/>
        </p:nvPicPr>
        <p:blipFill>
          <a:blip r:embed="rId2"/>
          <a:stretch>
            <a:fillRect/>
          </a:stretch>
        </p:blipFill>
        <p:spPr>
          <a:xfrm>
            <a:off x="3957368" y="1182087"/>
            <a:ext cx="4987628" cy="5433507"/>
          </a:xfrm>
          <a:prstGeom prst="rect">
            <a:avLst/>
          </a:prstGeom>
        </p:spPr>
      </p:pic>
    </p:spTree>
    <p:extLst>
      <p:ext uri="{BB962C8B-B14F-4D97-AF65-F5344CB8AC3E}">
        <p14:creationId xmlns:p14="http://schemas.microsoft.com/office/powerpoint/2010/main" val="49755982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7921"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High Latitudes</a:t>
            </a:r>
            <a:endParaRPr lang="en-US" sz="4000" dirty="0">
              <a:solidFill>
                <a:schemeClr val="tx2"/>
              </a:solidFill>
            </a:endParaRPr>
          </a:p>
        </p:txBody>
      </p:sp>
      <p:sp>
        <p:nvSpPr>
          <p:cNvPr id="3" name="Content Placeholder 2"/>
          <p:cNvSpPr>
            <a:spLocks noGrp="1"/>
          </p:cNvSpPr>
          <p:nvPr>
            <p:ph idx="1"/>
          </p:nvPr>
        </p:nvSpPr>
        <p:spPr>
          <a:xfrm>
            <a:off x="0" y="1120529"/>
            <a:ext cx="5671231" cy="6807063"/>
          </a:xfrm>
        </p:spPr>
        <p:txBody>
          <a:bodyPr>
            <a:normAutofit/>
          </a:bodyPr>
          <a:lstStyle/>
          <a:p>
            <a:r>
              <a:rPr lang="en-US" sz="1900" dirty="0">
                <a:solidFill>
                  <a:schemeClr val="tx2"/>
                </a:solidFill>
                <a:sym typeface="Symbol" charset="0"/>
              </a:rPr>
              <a:t>At high latitudes (|b|&gt;30°), the </a:t>
            </a:r>
            <a:r>
              <a:rPr lang="en-US" sz="1900" dirty="0" smtClean="0">
                <a:solidFill>
                  <a:schemeClr val="tx2"/>
                </a:solidFill>
                <a:sym typeface="Symbol" charset="0"/>
              </a:rPr>
              <a:t>observed gamma ray </a:t>
            </a:r>
            <a:r>
              <a:rPr lang="en-US" sz="1900" dirty="0">
                <a:solidFill>
                  <a:schemeClr val="tx2"/>
                </a:solidFill>
                <a:sym typeface="Symbol" charset="0"/>
              </a:rPr>
              <a:t>emission is </a:t>
            </a:r>
            <a:r>
              <a:rPr lang="en-US" sz="1900" dirty="0" smtClean="0">
                <a:solidFill>
                  <a:schemeClr val="tx2"/>
                </a:solidFill>
                <a:sym typeface="Symbol" charset="0"/>
              </a:rPr>
              <a:t>very </a:t>
            </a:r>
            <a:r>
              <a:rPr lang="en-US" sz="1900" dirty="0">
                <a:solidFill>
                  <a:schemeClr val="tx2"/>
                </a:solidFill>
                <a:sym typeface="Symbol" charset="0"/>
              </a:rPr>
              <a:t>consistent </a:t>
            </a:r>
            <a:r>
              <a:rPr lang="en-US" sz="1900" dirty="0" smtClean="0">
                <a:solidFill>
                  <a:schemeClr val="tx2"/>
                </a:solidFill>
                <a:sym typeface="Symbol" charset="0"/>
              </a:rPr>
              <a:t>with </a:t>
            </a:r>
            <a:r>
              <a:rPr lang="en-US" sz="1900" dirty="0">
                <a:solidFill>
                  <a:schemeClr val="tx2"/>
                </a:solidFill>
                <a:sym typeface="Symbol" charset="0"/>
              </a:rPr>
              <a:t>inverse Compton scattering of </a:t>
            </a:r>
            <a:r>
              <a:rPr lang="en-US" sz="1900" dirty="0" smtClean="0">
                <a:solidFill>
                  <a:schemeClr val="tx2"/>
                </a:solidFill>
                <a:sym typeface="Symbol" charset="0"/>
              </a:rPr>
              <a:t>an power</a:t>
            </a:r>
            <a:r>
              <a:rPr lang="en-US" sz="1900" dirty="0">
                <a:solidFill>
                  <a:schemeClr val="tx2"/>
                </a:solidFill>
                <a:sym typeface="Symbol" charset="0"/>
              </a:rPr>
              <a:t>-law spectrum of electrons (</a:t>
            </a:r>
            <a:r>
              <a:rPr lang="en-US" sz="1900" dirty="0" err="1">
                <a:solidFill>
                  <a:schemeClr val="tx2"/>
                </a:solidFill>
                <a:sym typeface="Symbol" charset="0"/>
              </a:rPr>
              <a:t>dN</a:t>
            </a:r>
            <a:r>
              <a:rPr lang="en-US" sz="1900" baseline="-25000" dirty="0" err="1">
                <a:solidFill>
                  <a:schemeClr val="tx2"/>
                </a:solidFill>
                <a:sym typeface="Symbol" charset="0"/>
              </a:rPr>
              <a:t>e</a:t>
            </a:r>
            <a:r>
              <a:rPr lang="en-US" sz="1900" dirty="0">
                <a:solidFill>
                  <a:schemeClr val="tx2"/>
                </a:solidFill>
                <a:sym typeface="Symbol" charset="0"/>
              </a:rPr>
              <a:t>/</a:t>
            </a:r>
            <a:r>
              <a:rPr lang="en-US" sz="1900" dirty="0" err="1">
                <a:solidFill>
                  <a:schemeClr val="tx2"/>
                </a:solidFill>
                <a:sym typeface="Symbol" charset="0"/>
              </a:rPr>
              <a:t>dE</a:t>
            </a:r>
            <a:r>
              <a:rPr lang="en-US" sz="1900" baseline="-25000" dirty="0" err="1">
                <a:solidFill>
                  <a:schemeClr val="tx2"/>
                </a:solidFill>
                <a:sym typeface="Symbol" charset="0"/>
              </a:rPr>
              <a:t>e</a:t>
            </a:r>
            <a:r>
              <a:rPr lang="en-US" sz="1900" spc="-300" dirty="0">
                <a:solidFill>
                  <a:schemeClr val="tx2"/>
                </a:solidFill>
                <a:sym typeface="Symbol" charset="0"/>
              </a:rPr>
              <a:t> </a:t>
            </a:r>
            <a:r>
              <a:rPr lang="en-US" sz="1900" dirty="0" smtClean="0">
                <a:solidFill>
                  <a:schemeClr val="tx2"/>
                </a:solidFill>
                <a:sym typeface="Symbol" charset="0"/>
              </a:rPr>
              <a:t>~</a:t>
            </a:r>
            <a:r>
              <a:rPr lang="en-US" sz="1900" spc="-300" dirty="0">
                <a:solidFill>
                  <a:schemeClr val="tx2"/>
                </a:solidFill>
                <a:sym typeface="Symbol" charset="0"/>
              </a:rPr>
              <a:t> </a:t>
            </a:r>
            <a:r>
              <a:rPr lang="en-US" sz="1900" dirty="0" smtClean="0">
                <a:solidFill>
                  <a:schemeClr val="tx2"/>
                </a:solidFill>
                <a:sym typeface="Symbol" charset="0"/>
              </a:rPr>
              <a:t>E</a:t>
            </a:r>
            <a:r>
              <a:rPr lang="en-US" sz="1900" baseline="30000" dirty="0">
                <a:solidFill>
                  <a:schemeClr val="tx2"/>
                </a:solidFill>
                <a:sym typeface="Symbol" charset="0"/>
              </a:rPr>
              <a:t>-3</a:t>
            </a:r>
            <a:r>
              <a:rPr lang="en-US" sz="1900" dirty="0">
                <a:solidFill>
                  <a:schemeClr val="tx2"/>
                </a:solidFill>
                <a:sym typeface="Symbol" charset="0"/>
              </a:rPr>
              <a:t>) </a:t>
            </a: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5744696" y="1174265"/>
            <a:ext cx="3179294" cy="2319926"/>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r="50717"/>
          <a:stretch/>
        </p:blipFill>
        <p:spPr>
          <a:xfrm>
            <a:off x="5810738" y="1235225"/>
            <a:ext cx="3021812" cy="2228486"/>
          </a:xfrm>
          <a:prstGeom prst="rect">
            <a:avLst/>
          </a:prstGeom>
        </p:spPr>
      </p:pic>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6" name="Picture 5"/>
          <p:cNvPicPr>
            <a:picLocks noChangeAspect="1"/>
          </p:cNvPicPr>
          <p:nvPr/>
        </p:nvPicPr>
        <p:blipFill>
          <a:blip r:embed="rId3"/>
          <a:stretch>
            <a:fillRect/>
          </a:stretch>
        </p:blipFill>
        <p:spPr>
          <a:xfrm>
            <a:off x="1442790" y="3606495"/>
            <a:ext cx="2959100" cy="2260600"/>
          </a:xfrm>
          <a:prstGeom prst="rect">
            <a:avLst/>
          </a:prstGeom>
        </p:spPr>
      </p:pic>
      <p:cxnSp>
        <p:nvCxnSpPr>
          <p:cNvPr id="12" name="Straight Arrow Connector 11"/>
          <p:cNvCxnSpPr/>
          <p:nvPr/>
        </p:nvCxnSpPr>
        <p:spPr>
          <a:xfrm flipV="1">
            <a:off x="4568097" y="3106700"/>
            <a:ext cx="1311586" cy="86946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07484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57921"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879683" y="3595082"/>
            <a:ext cx="2892690" cy="2843280"/>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High Latitudes</a:t>
            </a:r>
            <a:endParaRPr lang="en-US" sz="4000" dirty="0">
              <a:solidFill>
                <a:schemeClr val="tx2"/>
              </a:solidFill>
            </a:endParaRPr>
          </a:p>
        </p:txBody>
      </p:sp>
      <p:sp>
        <p:nvSpPr>
          <p:cNvPr id="3" name="Content Placeholder 2"/>
          <p:cNvSpPr>
            <a:spLocks noGrp="1"/>
          </p:cNvSpPr>
          <p:nvPr>
            <p:ph idx="1"/>
          </p:nvPr>
        </p:nvSpPr>
        <p:spPr>
          <a:xfrm>
            <a:off x="0" y="1120529"/>
            <a:ext cx="5671231" cy="6807063"/>
          </a:xfrm>
        </p:spPr>
        <p:txBody>
          <a:bodyPr>
            <a:normAutofit/>
          </a:bodyPr>
          <a:lstStyle/>
          <a:p>
            <a:r>
              <a:rPr lang="en-US" sz="1900" dirty="0">
                <a:solidFill>
                  <a:schemeClr val="tx2"/>
                </a:solidFill>
                <a:sym typeface="Symbol" charset="0"/>
              </a:rPr>
              <a:t>At high latitudes (|b|&gt;30°), the </a:t>
            </a:r>
            <a:r>
              <a:rPr lang="en-US" sz="1900" dirty="0" smtClean="0">
                <a:solidFill>
                  <a:schemeClr val="tx2"/>
                </a:solidFill>
                <a:sym typeface="Symbol" charset="0"/>
              </a:rPr>
              <a:t>observed gamma ray </a:t>
            </a:r>
            <a:r>
              <a:rPr lang="en-US" sz="1900" dirty="0">
                <a:solidFill>
                  <a:schemeClr val="tx2"/>
                </a:solidFill>
                <a:sym typeface="Symbol" charset="0"/>
              </a:rPr>
              <a:t>emission is </a:t>
            </a:r>
            <a:r>
              <a:rPr lang="en-US" sz="1900" dirty="0" smtClean="0">
                <a:solidFill>
                  <a:schemeClr val="tx2"/>
                </a:solidFill>
                <a:sym typeface="Symbol" charset="0"/>
              </a:rPr>
              <a:t>very </a:t>
            </a:r>
            <a:r>
              <a:rPr lang="en-US" sz="1900" dirty="0">
                <a:solidFill>
                  <a:schemeClr val="tx2"/>
                </a:solidFill>
                <a:sym typeface="Symbol" charset="0"/>
              </a:rPr>
              <a:t>consistent </a:t>
            </a:r>
            <a:r>
              <a:rPr lang="en-US" sz="1900" dirty="0" smtClean="0">
                <a:solidFill>
                  <a:schemeClr val="tx2"/>
                </a:solidFill>
                <a:sym typeface="Symbol" charset="0"/>
              </a:rPr>
              <a:t>with </a:t>
            </a:r>
            <a:r>
              <a:rPr lang="en-US" sz="1900" dirty="0">
                <a:solidFill>
                  <a:schemeClr val="tx2"/>
                </a:solidFill>
                <a:sym typeface="Symbol" charset="0"/>
              </a:rPr>
              <a:t>inverse Compton scattering of </a:t>
            </a:r>
            <a:r>
              <a:rPr lang="en-US" sz="1900" dirty="0" smtClean="0">
                <a:solidFill>
                  <a:schemeClr val="tx2"/>
                </a:solidFill>
                <a:sym typeface="Symbol" charset="0"/>
              </a:rPr>
              <a:t>an power</a:t>
            </a:r>
            <a:r>
              <a:rPr lang="en-US" sz="1900" dirty="0">
                <a:solidFill>
                  <a:schemeClr val="tx2"/>
                </a:solidFill>
                <a:sym typeface="Symbol" charset="0"/>
              </a:rPr>
              <a:t>-law spectrum of electrons (</a:t>
            </a:r>
            <a:r>
              <a:rPr lang="en-US" sz="1900" dirty="0" err="1">
                <a:solidFill>
                  <a:schemeClr val="tx2"/>
                </a:solidFill>
                <a:sym typeface="Symbol" charset="0"/>
              </a:rPr>
              <a:t>dN</a:t>
            </a:r>
            <a:r>
              <a:rPr lang="en-US" sz="1900" baseline="-25000" dirty="0" err="1">
                <a:solidFill>
                  <a:schemeClr val="tx2"/>
                </a:solidFill>
                <a:sym typeface="Symbol" charset="0"/>
              </a:rPr>
              <a:t>e</a:t>
            </a:r>
            <a:r>
              <a:rPr lang="en-US" sz="1900" dirty="0">
                <a:solidFill>
                  <a:schemeClr val="tx2"/>
                </a:solidFill>
                <a:sym typeface="Symbol" charset="0"/>
              </a:rPr>
              <a:t>/</a:t>
            </a:r>
            <a:r>
              <a:rPr lang="en-US" sz="1900" dirty="0" err="1">
                <a:solidFill>
                  <a:schemeClr val="tx2"/>
                </a:solidFill>
                <a:sym typeface="Symbol" charset="0"/>
              </a:rPr>
              <a:t>dE</a:t>
            </a:r>
            <a:r>
              <a:rPr lang="en-US" sz="1900" baseline="-25000" dirty="0" err="1">
                <a:solidFill>
                  <a:schemeClr val="tx2"/>
                </a:solidFill>
                <a:sym typeface="Symbol" charset="0"/>
              </a:rPr>
              <a:t>e</a:t>
            </a:r>
            <a:r>
              <a:rPr lang="en-US" sz="1900" spc="-300" dirty="0">
                <a:solidFill>
                  <a:schemeClr val="tx2"/>
                </a:solidFill>
                <a:sym typeface="Symbol" charset="0"/>
              </a:rPr>
              <a:t> </a:t>
            </a:r>
            <a:r>
              <a:rPr lang="en-US" sz="1900" dirty="0" smtClean="0">
                <a:solidFill>
                  <a:schemeClr val="tx2"/>
                </a:solidFill>
                <a:sym typeface="Symbol" charset="0"/>
              </a:rPr>
              <a:t>~</a:t>
            </a:r>
            <a:r>
              <a:rPr lang="en-US" sz="1900" spc="-300" dirty="0">
                <a:solidFill>
                  <a:schemeClr val="tx2"/>
                </a:solidFill>
                <a:sym typeface="Symbol" charset="0"/>
              </a:rPr>
              <a:t> </a:t>
            </a:r>
            <a:r>
              <a:rPr lang="en-US" sz="1900" dirty="0" smtClean="0">
                <a:solidFill>
                  <a:schemeClr val="tx2"/>
                </a:solidFill>
                <a:sym typeface="Symbol" charset="0"/>
              </a:rPr>
              <a:t>E</a:t>
            </a:r>
            <a:r>
              <a:rPr lang="en-US" sz="1900" baseline="30000" dirty="0">
                <a:solidFill>
                  <a:schemeClr val="tx2"/>
                </a:solidFill>
                <a:sym typeface="Symbol" charset="0"/>
              </a:rPr>
              <a:t>-3</a:t>
            </a:r>
            <a:r>
              <a:rPr lang="en-US" sz="1900" dirty="0">
                <a:solidFill>
                  <a:schemeClr val="tx2"/>
                </a:solidFill>
                <a:sym typeface="Symbol" charset="0"/>
              </a:rPr>
              <a:t>) </a:t>
            </a:r>
          </a:p>
          <a:p>
            <a:r>
              <a:rPr lang="en-US" sz="1900" dirty="0" smtClean="0">
                <a:solidFill>
                  <a:schemeClr val="tx2"/>
                </a:solidFill>
                <a:sym typeface="Symbol" charset="0"/>
              </a:rPr>
              <a:t>Furthermore, the same electrons can also easily account for the observed synchrotron haze (for B</a:t>
            </a:r>
            <a:r>
              <a:rPr lang="en-US" sz="1900" spc="-300" dirty="0" smtClean="0">
                <a:solidFill>
                  <a:schemeClr val="tx2"/>
                </a:solidFill>
                <a:sym typeface="Symbol" charset="0"/>
              </a:rPr>
              <a:t> </a:t>
            </a:r>
            <a:r>
              <a:rPr lang="en-US" sz="1900" dirty="0" smtClean="0">
                <a:solidFill>
                  <a:schemeClr val="tx2"/>
                </a:solidFill>
                <a:sym typeface="Symbol" charset="0"/>
              </a:rPr>
              <a:t>~</a:t>
            </a:r>
            <a:r>
              <a:rPr lang="en-US" sz="1900" spc="-300" dirty="0" smtClean="0">
                <a:solidFill>
                  <a:schemeClr val="tx2"/>
                </a:solidFill>
                <a:sym typeface="Symbol" charset="0"/>
              </a:rPr>
              <a:t> </a:t>
            </a:r>
            <a:r>
              <a:rPr lang="en-US" sz="1900" dirty="0" smtClean="0">
                <a:solidFill>
                  <a:schemeClr val="tx2"/>
                </a:solidFill>
                <a:sym typeface="Symbol" charset="0"/>
              </a:rPr>
              <a:t>0.1-1</a:t>
            </a:r>
            <a:r>
              <a:rPr lang="en-US" sz="1900" spc="-300" dirty="0" smtClean="0">
                <a:solidFill>
                  <a:schemeClr val="tx2"/>
                </a:solidFill>
                <a:sym typeface="Symbol" charset="0"/>
              </a:rPr>
              <a:t> </a:t>
            </a:r>
            <a:r>
              <a:rPr lang="en-US" sz="1900" dirty="0" err="1" smtClean="0">
                <a:solidFill>
                  <a:schemeClr val="tx2"/>
                </a:solidFill>
                <a:sym typeface="Symbol" charset="0"/>
              </a:rPr>
              <a:t>μG</a:t>
            </a:r>
            <a:r>
              <a:rPr lang="en-US" sz="1900" dirty="0" smtClean="0">
                <a:solidFill>
                  <a:schemeClr val="tx2"/>
                </a:solidFill>
                <a:sym typeface="Symbol" charset="0"/>
              </a:rPr>
              <a:t>)</a:t>
            </a:r>
            <a:endParaRPr lang="en-US" sz="1900" dirty="0" smtClean="0">
              <a:solidFill>
                <a:schemeClr val="tx2"/>
              </a:solidFill>
              <a:latin typeface="Arial"/>
              <a:cs typeface="Aria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sp>
        <p:nvSpPr>
          <p:cNvPr id="17" name="Rectangle 16"/>
          <p:cNvSpPr/>
          <p:nvPr/>
        </p:nvSpPr>
        <p:spPr>
          <a:xfrm>
            <a:off x="5744696" y="1174265"/>
            <a:ext cx="3179294" cy="2319926"/>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a:srcRect r="50717"/>
          <a:stretch/>
        </p:blipFill>
        <p:spPr>
          <a:xfrm>
            <a:off x="5810738" y="1235225"/>
            <a:ext cx="3021812" cy="2228486"/>
          </a:xfrm>
          <a:prstGeom prst="rect">
            <a:avLst/>
          </a:prstGeom>
        </p:spPr>
      </p:pic>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pic>
        <p:nvPicPr>
          <p:cNvPr id="5" name="Picture 4"/>
          <p:cNvPicPr>
            <a:picLocks noChangeAspect="1"/>
          </p:cNvPicPr>
          <p:nvPr/>
        </p:nvPicPr>
        <p:blipFill>
          <a:blip r:embed="rId3"/>
          <a:stretch>
            <a:fillRect/>
          </a:stretch>
        </p:blipFill>
        <p:spPr>
          <a:xfrm>
            <a:off x="5948066" y="3590708"/>
            <a:ext cx="2775864" cy="2847654"/>
          </a:xfrm>
          <a:prstGeom prst="rect">
            <a:avLst/>
          </a:prstGeom>
        </p:spPr>
      </p:pic>
      <p:pic>
        <p:nvPicPr>
          <p:cNvPr id="6" name="Picture 5"/>
          <p:cNvPicPr>
            <a:picLocks noChangeAspect="1"/>
          </p:cNvPicPr>
          <p:nvPr/>
        </p:nvPicPr>
        <p:blipFill>
          <a:blip r:embed="rId4"/>
          <a:stretch>
            <a:fillRect/>
          </a:stretch>
        </p:blipFill>
        <p:spPr>
          <a:xfrm>
            <a:off x="1442790" y="3606495"/>
            <a:ext cx="2959100" cy="2260600"/>
          </a:xfrm>
          <a:prstGeom prst="rect">
            <a:avLst/>
          </a:prstGeom>
        </p:spPr>
      </p:pic>
      <p:cxnSp>
        <p:nvCxnSpPr>
          <p:cNvPr id="12" name="Straight Arrow Connector 11"/>
          <p:cNvCxnSpPr/>
          <p:nvPr/>
        </p:nvCxnSpPr>
        <p:spPr>
          <a:xfrm flipV="1">
            <a:off x="4568097" y="3106700"/>
            <a:ext cx="1311586" cy="869462"/>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568097" y="4125247"/>
            <a:ext cx="1379969" cy="75163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47077" y="6148564"/>
            <a:ext cx="4385698" cy="646331"/>
          </a:xfrm>
          <a:prstGeom prst="rect">
            <a:avLst/>
          </a:prstGeom>
          <a:noFill/>
        </p:spPr>
        <p:txBody>
          <a:bodyPr wrap="square" rtlCol="0">
            <a:spAutoFit/>
          </a:bodyPr>
          <a:lstStyle/>
          <a:p>
            <a:r>
              <a:rPr lang="en-US" i="1" dirty="0" smtClean="0">
                <a:solidFill>
                  <a:schemeClr val="tx2"/>
                </a:solidFill>
              </a:rPr>
              <a:t>A very simple, plausible, and compelling explanation for both observations </a:t>
            </a:r>
            <a:endParaRPr lang="en-US" i="1" dirty="0">
              <a:solidFill>
                <a:schemeClr val="tx2"/>
              </a:solidFill>
            </a:endParaRPr>
          </a:p>
        </p:txBody>
      </p:sp>
      <p:sp>
        <p:nvSpPr>
          <p:cNvPr id="21" name="Rectangle 20"/>
          <p:cNvSpPr/>
          <p:nvPr/>
        </p:nvSpPr>
        <p:spPr>
          <a:xfrm rot="20268335">
            <a:off x="6732681" y="4836578"/>
            <a:ext cx="298779" cy="6136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43590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4553" y="3525410"/>
            <a:ext cx="3126153" cy="2422770"/>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0203" y="-49711"/>
            <a:ext cx="8540262" cy="1143000"/>
          </a:xfrm>
        </p:spPr>
        <p:txBody>
          <a:bodyPr>
            <a:noAutofit/>
          </a:bodyPr>
          <a:lstStyle/>
          <a:p>
            <a:pPr algn="ctr"/>
            <a:r>
              <a:rPr lang="en-US" sz="4000" dirty="0" smtClean="0">
                <a:solidFill>
                  <a:schemeClr val="tx2"/>
                </a:solidFill>
              </a:rPr>
              <a:t>The Bubbles At Low Latitudes</a:t>
            </a:r>
            <a:endParaRPr lang="en-US" sz="4000" dirty="0">
              <a:solidFill>
                <a:schemeClr val="tx2"/>
              </a:solidFill>
            </a:endParaRPr>
          </a:p>
        </p:txBody>
      </p:sp>
      <p:sp>
        <p:nvSpPr>
          <p:cNvPr id="3" name="Content Placeholder 2"/>
          <p:cNvSpPr>
            <a:spLocks noGrp="1"/>
          </p:cNvSpPr>
          <p:nvPr>
            <p:ph idx="1"/>
          </p:nvPr>
        </p:nvSpPr>
        <p:spPr>
          <a:xfrm>
            <a:off x="0" y="1120529"/>
            <a:ext cx="8948615" cy="6807063"/>
          </a:xfrm>
        </p:spPr>
        <p:txBody>
          <a:bodyPr>
            <a:normAutofit/>
          </a:bodyPr>
          <a:lstStyle/>
          <a:p>
            <a:r>
              <a:rPr lang="en-US" sz="1900" dirty="0">
                <a:solidFill>
                  <a:schemeClr val="tx2"/>
                </a:solidFill>
                <a:sym typeface="Symbol" charset="0"/>
              </a:rPr>
              <a:t>At low latitudes (|b|&lt;20°), however, the observed emission is inconsistent with the inverse Compton scattering of any realistic spectrum of </a:t>
            </a:r>
            <a:r>
              <a:rPr lang="en-US" sz="1900" dirty="0" smtClean="0">
                <a:solidFill>
                  <a:schemeClr val="tx2"/>
                </a:solidFill>
                <a:sym typeface="Symbol" charset="0"/>
              </a:rPr>
              <a:t>electrons</a:t>
            </a:r>
          </a:p>
          <a:p>
            <a:r>
              <a:rPr lang="en-US" sz="1900" dirty="0" smtClean="0">
                <a:solidFill>
                  <a:schemeClr val="tx2"/>
                </a:solidFill>
                <a:sym typeface="Symbol" charset="0"/>
              </a:rPr>
              <a:t>The best fits are found for electron spectra that are highly (unrealistically) peaked near ~16 </a:t>
            </a:r>
            <a:r>
              <a:rPr lang="en-US" sz="1900" dirty="0" err="1" smtClean="0">
                <a:solidFill>
                  <a:schemeClr val="tx2"/>
                </a:solidFill>
                <a:sym typeface="Symbol" charset="0"/>
              </a:rPr>
              <a:t>GeV</a:t>
            </a:r>
            <a:r>
              <a:rPr lang="en-US" sz="1900" dirty="0" smtClean="0">
                <a:solidFill>
                  <a:schemeClr val="tx2"/>
                </a:solidFill>
                <a:sym typeface="Symbol" charset="0"/>
              </a:rPr>
              <a:t>; and even then fails to generate the observed spectrum </a:t>
            </a:r>
          </a:p>
          <a:p>
            <a:r>
              <a:rPr lang="en-US" sz="1900" dirty="0">
                <a:solidFill>
                  <a:schemeClr val="tx2"/>
                </a:solidFill>
                <a:sym typeface="Symbol" charset="0"/>
              </a:rPr>
              <a:t>An additional spectral component is clearly present, concentrated at low galactic latitudes, and peaking at ~2-3 </a:t>
            </a:r>
            <a:r>
              <a:rPr lang="en-US" sz="1900" dirty="0" err="1">
                <a:solidFill>
                  <a:schemeClr val="tx2"/>
                </a:solidFill>
                <a:sym typeface="Symbol" charset="0"/>
              </a:rPr>
              <a:t>GeV</a:t>
            </a:r>
            <a:endParaRPr lang="en-US" sz="1900" dirty="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cs typeface="Arial" charset="0"/>
              <a:sym typeface="Symbol" charset="0"/>
            </a:endParaRP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7317154" y="3295625"/>
            <a:ext cx="184666" cy="369332"/>
          </a:xfrm>
          <a:prstGeom prst="rect">
            <a:avLst/>
          </a:prstGeom>
          <a:noFill/>
        </p:spPr>
        <p:txBody>
          <a:bodyPr wrap="none" rtlCol="0">
            <a:spAutoFit/>
          </a:bodyPr>
          <a:lstStyle/>
          <a:p>
            <a:endParaRPr lang="en-US" dirty="0"/>
          </a:p>
        </p:txBody>
      </p:sp>
      <p:sp>
        <p:nvSpPr>
          <p:cNvPr id="11"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
        <p:nvSpPr>
          <p:cNvPr id="18" name="Rectangle 17"/>
          <p:cNvSpPr/>
          <p:nvPr/>
        </p:nvSpPr>
        <p:spPr>
          <a:xfrm>
            <a:off x="5082476" y="3480981"/>
            <a:ext cx="3416365" cy="2517315"/>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a:stretch>
            <a:fillRect/>
          </a:stretch>
        </p:blipFill>
        <p:spPr>
          <a:xfrm>
            <a:off x="5137750" y="3520056"/>
            <a:ext cx="3307758" cy="2488009"/>
          </a:xfrm>
          <a:prstGeom prst="rect">
            <a:avLst/>
          </a:prstGeom>
        </p:spPr>
      </p:pic>
      <p:cxnSp>
        <p:nvCxnSpPr>
          <p:cNvPr id="12" name="Straight Arrow Connector 11"/>
          <p:cNvCxnSpPr/>
          <p:nvPr/>
        </p:nvCxnSpPr>
        <p:spPr>
          <a:xfrm>
            <a:off x="3845191" y="4630685"/>
            <a:ext cx="1195749"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stretch>
            <a:fillRect/>
          </a:stretch>
        </p:blipFill>
        <p:spPr>
          <a:xfrm>
            <a:off x="712189" y="3671945"/>
            <a:ext cx="2971800" cy="2222500"/>
          </a:xfrm>
          <a:prstGeom prst="rect">
            <a:avLst/>
          </a:prstGeom>
        </p:spPr>
      </p:pic>
    </p:spTree>
    <p:extLst>
      <p:ext uri="{BB962C8B-B14F-4D97-AF65-F5344CB8AC3E}">
        <p14:creationId xmlns:p14="http://schemas.microsoft.com/office/powerpoint/2010/main" val="239250094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23737" y="1270267"/>
            <a:ext cx="4721593" cy="51892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30203" y="-29037"/>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1" y="900809"/>
            <a:ext cx="4333227" cy="4794653"/>
          </a:xfrm>
        </p:spPr>
        <p:txBody>
          <a:bodyPr>
            <a:normAutofit fontScale="92500" lnSpcReduction="10000"/>
          </a:bodyPr>
          <a:lstStyle/>
          <a:p>
            <a:r>
              <a:rPr lang="en-US" sz="1900" dirty="0" smtClean="0">
                <a:solidFill>
                  <a:schemeClr val="tx2"/>
                </a:solidFill>
                <a:sym typeface="Symbol" charset="0"/>
              </a:rPr>
              <a:t>If we (not unreasonably) assume that the shape of the electron spectrum does not vary significantly throughout the volume of the bubbles, we can subtract the inverse Compton contribution from the observed spectrum </a:t>
            </a:r>
          </a:p>
          <a:p>
            <a:endParaRPr lang="en-US" sz="400" dirty="0" smtClean="0">
              <a:solidFill>
                <a:schemeClr val="tx2"/>
              </a:solidFill>
              <a:sym typeface="Symbol" charset="0"/>
            </a:endParaRPr>
          </a:p>
          <a:p>
            <a:r>
              <a:rPr lang="en-US" sz="1900" dirty="0">
                <a:solidFill>
                  <a:schemeClr val="tx2"/>
                </a:solidFill>
                <a:sym typeface="Symbol" charset="0"/>
              </a:rPr>
              <a:t>The residuals shown display a spectrum and morphology that is very similar to that observed from the Galactic Center region </a:t>
            </a:r>
          </a:p>
          <a:p>
            <a:endParaRPr lang="en-US" sz="400" dirty="0">
              <a:solidFill>
                <a:schemeClr val="tx2"/>
              </a:solidFill>
              <a:sym typeface="Symbol" charset="0"/>
            </a:endParaRPr>
          </a:p>
          <a:p>
            <a:r>
              <a:rPr lang="en-US" sz="1900" dirty="0">
                <a:solidFill>
                  <a:schemeClr val="tx2"/>
                </a:solidFill>
                <a:sym typeface="Symbol" charset="0"/>
              </a:rPr>
              <a:t>The </a:t>
            </a:r>
            <a:r>
              <a:rPr lang="en-US" sz="1900" dirty="0" smtClean="0">
                <a:solidFill>
                  <a:schemeClr val="tx2"/>
                </a:solidFill>
                <a:sym typeface="Symbol" charset="0"/>
              </a:rPr>
              <a:t>dashed lines are </a:t>
            </a:r>
            <a:r>
              <a:rPr lang="en-US" sz="1900" dirty="0">
                <a:solidFill>
                  <a:schemeClr val="tx2"/>
                </a:solidFill>
                <a:sym typeface="Symbol" charset="0"/>
              </a:rPr>
              <a:t>the </a:t>
            </a:r>
            <a:r>
              <a:rPr lang="en-US" sz="1900" dirty="0" smtClean="0">
                <a:solidFill>
                  <a:schemeClr val="tx2"/>
                </a:solidFill>
                <a:sym typeface="Symbol" charset="0"/>
              </a:rPr>
              <a:t>predictions </a:t>
            </a:r>
            <a:r>
              <a:rPr lang="en-US" sz="1900" dirty="0">
                <a:solidFill>
                  <a:schemeClr val="tx2"/>
                </a:solidFill>
                <a:sym typeface="Symbol" charset="0"/>
              </a:rPr>
              <a:t>for a 10 </a:t>
            </a:r>
            <a:r>
              <a:rPr lang="en-US" sz="1900" dirty="0" err="1">
                <a:solidFill>
                  <a:schemeClr val="tx2"/>
                </a:solidFill>
                <a:sym typeface="Symbol" charset="0"/>
              </a:rPr>
              <a:t>GeV</a:t>
            </a:r>
            <a:r>
              <a:rPr lang="en-US" sz="1900" dirty="0">
                <a:solidFill>
                  <a:schemeClr val="tx2"/>
                </a:solidFill>
                <a:sym typeface="Symbol" charset="0"/>
              </a:rPr>
              <a:t> WIMP annihilating to </a:t>
            </a:r>
            <a:r>
              <a:rPr lang="en-US" sz="1900" dirty="0" smtClean="0">
                <a:solidFill>
                  <a:schemeClr val="tx2"/>
                </a:solidFill>
                <a:sym typeface="Symbol" charset="0"/>
              </a:rPr>
              <a:t>  </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 </a:t>
            </a:r>
            <a:r>
              <a:rPr lang="en-US" sz="1900" dirty="0" smtClean="0">
                <a:solidFill>
                  <a:schemeClr val="tx2"/>
                </a:solidFill>
                <a:sym typeface="Symbol" charset="0"/>
              </a:rPr>
              <a:t>with an </a:t>
            </a:r>
            <a:r>
              <a:rPr lang="en-US" sz="1900" dirty="0">
                <a:solidFill>
                  <a:schemeClr val="tx2"/>
                </a:solidFill>
                <a:sym typeface="Symbol" charset="0"/>
              </a:rPr>
              <a:t>NFW-like </a:t>
            </a:r>
            <a:r>
              <a:rPr lang="en-US" sz="1900" dirty="0" smtClean="0">
                <a:solidFill>
                  <a:schemeClr val="tx2"/>
                </a:solidFill>
                <a:sym typeface="Symbol" charset="0"/>
              </a:rPr>
              <a:t>profile of </a:t>
            </a:r>
            <a:r>
              <a:rPr lang="en-US" sz="1900" dirty="0">
                <a:solidFill>
                  <a:schemeClr val="tx2"/>
                </a:solidFill>
                <a:sym typeface="Symbol" charset="0"/>
              </a:rPr>
              <a:t>inner slope </a:t>
            </a:r>
            <a:r>
              <a:rPr lang="en-US" sz="1900" dirty="0" smtClean="0">
                <a:solidFill>
                  <a:schemeClr val="tx2"/>
                </a:solidFill>
                <a:sym typeface="Symbol" charset="0"/>
              </a:rPr>
              <a:t>1.2  </a:t>
            </a:r>
            <a:r>
              <a:rPr lang="en-US" sz="1800" dirty="0" smtClean="0">
                <a:solidFill>
                  <a:schemeClr val="tx2"/>
                </a:solidFill>
                <a:sym typeface="Symbol" charset="0"/>
              </a:rPr>
              <a:t>(which provides </a:t>
            </a:r>
            <a:r>
              <a:rPr lang="en-US" sz="1800" dirty="0">
                <a:solidFill>
                  <a:schemeClr val="tx2"/>
                </a:solidFill>
                <a:sym typeface="Symbol" charset="0"/>
              </a:rPr>
              <a:t>a good fit the Galactic </a:t>
            </a:r>
            <a:r>
              <a:rPr lang="en-US" sz="1800" dirty="0" smtClean="0">
                <a:solidFill>
                  <a:schemeClr val="tx2"/>
                </a:solidFill>
                <a:sym typeface="Symbol" charset="0"/>
              </a:rPr>
              <a:t>Center, </a:t>
            </a:r>
            <a:r>
              <a:rPr lang="en-US" sz="1800" dirty="0">
                <a:solidFill>
                  <a:schemeClr val="tx2"/>
                </a:solidFill>
                <a:sym typeface="Symbol" charset="0"/>
              </a:rPr>
              <a:t>see Hooper/</a:t>
            </a:r>
            <a:r>
              <a:rPr lang="en-US" sz="1800" dirty="0" smtClean="0">
                <a:solidFill>
                  <a:schemeClr val="tx2"/>
                </a:solidFill>
                <a:sym typeface="Symbol" charset="0"/>
              </a:rPr>
              <a:t>Linden, </a:t>
            </a:r>
            <a:r>
              <a:rPr lang="en-US" sz="1800" dirty="0" err="1">
                <a:solidFill>
                  <a:schemeClr val="tx2"/>
                </a:solidFill>
                <a:sym typeface="Symbol" charset="0"/>
              </a:rPr>
              <a:t>Abazajian</a:t>
            </a:r>
            <a:r>
              <a:rPr lang="en-US" sz="1800" dirty="0">
                <a:solidFill>
                  <a:schemeClr val="tx2"/>
                </a:solidFill>
                <a:sym typeface="Symbol" charset="0"/>
              </a:rPr>
              <a:t>/</a:t>
            </a:r>
            <a:r>
              <a:rPr lang="en-US" sz="1800" dirty="0" err="1">
                <a:solidFill>
                  <a:schemeClr val="tx2"/>
                </a:solidFill>
                <a:sym typeface="Symbol" charset="0"/>
              </a:rPr>
              <a:t>Kaplinghat</a:t>
            </a:r>
            <a:r>
              <a:rPr lang="en-US" sz="1800" dirty="0" smtClean="0">
                <a:solidFill>
                  <a:schemeClr val="tx2"/>
                </a:solidFill>
                <a:sym typeface="Symbol" charset="0"/>
              </a:rPr>
              <a:t>)</a:t>
            </a:r>
            <a:endParaRPr lang="en-US" sz="1800" dirty="0">
              <a:solidFill>
                <a:schemeClr val="tx2"/>
              </a:solidFill>
              <a:sym typeface="Symbol" charset="0"/>
            </a:endParaRPr>
          </a:p>
          <a:p>
            <a:endParaRPr lang="en-US" sz="400" dirty="0">
              <a:solidFill>
                <a:schemeClr val="tx2"/>
              </a:solidFil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4362533" y="1338385"/>
            <a:ext cx="4702335" cy="5082026"/>
          </a:xfrm>
          <a:prstGeom prst="rect">
            <a:avLst/>
          </a:prstGeom>
        </p:spPr>
      </p:pic>
      <p:sp>
        <p:nvSpPr>
          <p:cNvPr id="9"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327718704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23737" y="1270267"/>
            <a:ext cx="4721593" cy="51892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330203" y="-29037"/>
            <a:ext cx="8540262" cy="1143000"/>
          </a:xfrm>
        </p:spPr>
        <p:txBody>
          <a:bodyPr>
            <a:noAutofit/>
          </a:bodyPr>
          <a:lstStyle/>
          <a:p>
            <a:r>
              <a:rPr lang="en-US" sz="3600" dirty="0" smtClean="0">
                <a:solidFill>
                  <a:schemeClr val="tx2"/>
                </a:solidFill>
              </a:rPr>
              <a:t>Annihilation Products in the Fermi Bubbles?</a:t>
            </a:r>
            <a:endParaRPr lang="en-US" sz="3600" dirty="0">
              <a:solidFill>
                <a:schemeClr val="tx2"/>
              </a:solidFill>
            </a:endParaRPr>
          </a:p>
        </p:txBody>
      </p:sp>
      <p:sp>
        <p:nvSpPr>
          <p:cNvPr id="3" name="Content Placeholder 2"/>
          <p:cNvSpPr>
            <a:spLocks noGrp="1"/>
          </p:cNvSpPr>
          <p:nvPr>
            <p:ph idx="1"/>
          </p:nvPr>
        </p:nvSpPr>
        <p:spPr>
          <a:xfrm>
            <a:off x="-1" y="900809"/>
            <a:ext cx="4333227" cy="5957192"/>
          </a:xfrm>
        </p:spPr>
        <p:txBody>
          <a:bodyPr>
            <a:normAutofit fontScale="92500" lnSpcReduction="10000"/>
          </a:bodyPr>
          <a:lstStyle/>
          <a:p>
            <a:r>
              <a:rPr lang="en-US" sz="1900" dirty="0" smtClean="0">
                <a:solidFill>
                  <a:schemeClr val="tx2"/>
                </a:solidFill>
                <a:sym typeface="Symbol" charset="0"/>
              </a:rPr>
              <a:t>If we (not unreasonably) assume that the shape of the electron spectrum does not vary significantly throughout the volume of the bubbles, we can subtract the inverse Compton contribution from the observed spectrum </a:t>
            </a:r>
          </a:p>
          <a:p>
            <a:endParaRPr lang="en-US" sz="400" dirty="0" smtClean="0">
              <a:solidFill>
                <a:schemeClr val="tx2"/>
              </a:solidFill>
              <a:sym typeface="Symbol" charset="0"/>
            </a:endParaRPr>
          </a:p>
          <a:p>
            <a:r>
              <a:rPr lang="en-US" sz="1900" dirty="0">
                <a:solidFill>
                  <a:schemeClr val="tx2"/>
                </a:solidFill>
                <a:sym typeface="Symbol" charset="0"/>
              </a:rPr>
              <a:t>The residuals shown display a spectrum and morphology that is very similar to that observed from the Galactic Center region </a:t>
            </a:r>
          </a:p>
          <a:p>
            <a:endParaRPr lang="en-US" sz="400" dirty="0">
              <a:solidFill>
                <a:schemeClr val="tx2"/>
              </a:solidFill>
              <a:sym typeface="Symbol" charset="0"/>
            </a:endParaRPr>
          </a:p>
          <a:p>
            <a:r>
              <a:rPr lang="en-US" sz="1900" dirty="0">
                <a:solidFill>
                  <a:schemeClr val="tx2"/>
                </a:solidFill>
                <a:sym typeface="Symbol" charset="0"/>
              </a:rPr>
              <a:t>The </a:t>
            </a:r>
            <a:r>
              <a:rPr lang="en-US" sz="1900" dirty="0" smtClean="0">
                <a:solidFill>
                  <a:schemeClr val="tx2"/>
                </a:solidFill>
                <a:sym typeface="Symbol" charset="0"/>
              </a:rPr>
              <a:t>dashed lines are </a:t>
            </a:r>
            <a:r>
              <a:rPr lang="en-US" sz="1900" dirty="0">
                <a:solidFill>
                  <a:schemeClr val="tx2"/>
                </a:solidFill>
                <a:sym typeface="Symbol" charset="0"/>
              </a:rPr>
              <a:t>the </a:t>
            </a:r>
            <a:r>
              <a:rPr lang="en-US" sz="1900" dirty="0" smtClean="0">
                <a:solidFill>
                  <a:schemeClr val="tx2"/>
                </a:solidFill>
                <a:sym typeface="Symbol" charset="0"/>
              </a:rPr>
              <a:t>predictions </a:t>
            </a:r>
            <a:r>
              <a:rPr lang="en-US" sz="1900" dirty="0">
                <a:solidFill>
                  <a:schemeClr val="tx2"/>
                </a:solidFill>
                <a:sym typeface="Symbol" charset="0"/>
              </a:rPr>
              <a:t>for a 10 </a:t>
            </a:r>
            <a:r>
              <a:rPr lang="en-US" sz="1900" dirty="0" err="1">
                <a:solidFill>
                  <a:schemeClr val="tx2"/>
                </a:solidFill>
                <a:sym typeface="Symbol" charset="0"/>
              </a:rPr>
              <a:t>GeV</a:t>
            </a:r>
            <a:r>
              <a:rPr lang="en-US" sz="1900" dirty="0">
                <a:solidFill>
                  <a:schemeClr val="tx2"/>
                </a:solidFill>
                <a:sym typeface="Symbol" charset="0"/>
              </a:rPr>
              <a:t> WIMP annihilating to </a:t>
            </a:r>
            <a:r>
              <a:rPr lang="en-US" sz="1900" dirty="0" smtClean="0">
                <a:solidFill>
                  <a:schemeClr val="tx2"/>
                </a:solidFill>
                <a:sym typeface="Symbol" charset="0"/>
              </a:rPr>
              <a:t>  </a:t>
            </a:r>
            <a:r>
              <a:rPr lang="en-US" sz="1900" baseline="30000" dirty="0">
                <a:solidFill>
                  <a:schemeClr val="tx2"/>
                </a:solidFill>
                <a:sym typeface="Symbol" charset="0"/>
              </a:rPr>
              <a:t>+</a:t>
            </a:r>
            <a:r>
              <a:rPr lang="en-US" sz="1900" dirty="0">
                <a:solidFill>
                  <a:schemeClr val="tx2"/>
                </a:solidFill>
                <a:sym typeface="Symbol" charset="0"/>
              </a:rPr>
              <a:t></a:t>
            </a:r>
            <a:r>
              <a:rPr lang="en-US" sz="1900" baseline="30000" dirty="0">
                <a:solidFill>
                  <a:schemeClr val="tx2"/>
                </a:solidFill>
                <a:sym typeface="Symbol" charset="0"/>
              </a:rPr>
              <a:t>-</a:t>
            </a:r>
            <a:r>
              <a:rPr lang="en-US" sz="1900" dirty="0">
                <a:solidFill>
                  <a:schemeClr val="tx2"/>
                </a:solidFill>
                <a:sym typeface="Symbol" charset="0"/>
              </a:rPr>
              <a:t>, </a:t>
            </a:r>
            <a:r>
              <a:rPr lang="en-US" sz="1900" dirty="0" smtClean="0">
                <a:solidFill>
                  <a:schemeClr val="tx2"/>
                </a:solidFill>
                <a:sym typeface="Symbol" charset="0"/>
              </a:rPr>
              <a:t>with an </a:t>
            </a:r>
            <a:r>
              <a:rPr lang="en-US" sz="1900" dirty="0">
                <a:solidFill>
                  <a:schemeClr val="tx2"/>
                </a:solidFill>
                <a:sym typeface="Symbol" charset="0"/>
              </a:rPr>
              <a:t>NFW-like </a:t>
            </a:r>
            <a:r>
              <a:rPr lang="en-US" sz="1900" dirty="0" smtClean="0">
                <a:solidFill>
                  <a:schemeClr val="tx2"/>
                </a:solidFill>
                <a:sym typeface="Symbol" charset="0"/>
              </a:rPr>
              <a:t>profile of </a:t>
            </a:r>
            <a:r>
              <a:rPr lang="en-US" sz="1900" dirty="0">
                <a:solidFill>
                  <a:schemeClr val="tx2"/>
                </a:solidFill>
                <a:sym typeface="Symbol" charset="0"/>
              </a:rPr>
              <a:t>inner slope </a:t>
            </a:r>
            <a:r>
              <a:rPr lang="en-US" sz="1900" dirty="0" smtClean="0">
                <a:solidFill>
                  <a:schemeClr val="tx2"/>
                </a:solidFill>
                <a:sym typeface="Symbol" charset="0"/>
              </a:rPr>
              <a:t>1.2  </a:t>
            </a:r>
            <a:r>
              <a:rPr lang="en-US" sz="1800" dirty="0" smtClean="0">
                <a:solidFill>
                  <a:schemeClr val="tx2"/>
                </a:solidFill>
                <a:sym typeface="Symbol" charset="0"/>
              </a:rPr>
              <a:t>(which provides </a:t>
            </a:r>
            <a:r>
              <a:rPr lang="en-US" sz="1800" dirty="0">
                <a:solidFill>
                  <a:schemeClr val="tx2"/>
                </a:solidFill>
                <a:sym typeface="Symbol" charset="0"/>
              </a:rPr>
              <a:t>a good fit the Galactic </a:t>
            </a:r>
            <a:r>
              <a:rPr lang="en-US" sz="1800" dirty="0" smtClean="0">
                <a:solidFill>
                  <a:schemeClr val="tx2"/>
                </a:solidFill>
                <a:sym typeface="Symbol" charset="0"/>
              </a:rPr>
              <a:t>Center, </a:t>
            </a:r>
            <a:r>
              <a:rPr lang="en-US" sz="1800" dirty="0">
                <a:solidFill>
                  <a:schemeClr val="tx2"/>
                </a:solidFill>
                <a:sym typeface="Symbol" charset="0"/>
              </a:rPr>
              <a:t>see Hooper/</a:t>
            </a:r>
            <a:r>
              <a:rPr lang="en-US" sz="1800" dirty="0" smtClean="0">
                <a:solidFill>
                  <a:schemeClr val="tx2"/>
                </a:solidFill>
                <a:sym typeface="Symbol" charset="0"/>
              </a:rPr>
              <a:t>Linden, </a:t>
            </a:r>
            <a:r>
              <a:rPr lang="en-US" sz="1800" dirty="0" err="1">
                <a:solidFill>
                  <a:schemeClr val="tx2"/>
                </a:solidFill>
                <a:sym typeface="Symbol" charset="0"/>
              </a:rPr>
              <a:t>Abazajian</a:t>
            </a:r>
            <a:r>
              <a:rPr lang="en-US" sz="1800" dirty="0">
                <a:solidFill>
                  <a:schemeClr val="tx2"/>
                </a:solidFill>
                <a:sym typeface="Symbol" charset="0"/>
              </a:rPr>
              <a:t>/</a:t>
            </a:r>
            <a:r>
              <a:rPr lang="en-US" sz="1800" dirty="0" err="1">
                <a:solidFill>
                  <a:schemeClr val="tx2"/>
                </a:solidFill>
                <a:sym typeface="Symbol" charset="0"/>
              </a:rPr>
              <a:t>Kaplinghat</a:t>
            </a:r>
            <a:r>
              <a:rPr lang="en-US" sz="1800" dirty="0" smtClean="0">
                <a:solidFill>
                  <a:schemeClr val="tx2"/>
                </a:solidFill>
                <a:sym typeface="Symbol" charset="0"/>
              </a:rPr>
              <a:t>)</a:t>
            </a:r>
            <a:endParaRPr lang="en-US" sz="1800" dirty="0">
              <a:solidFill>
                <a:schemeClr val="tx2"/>
              </a:solidFill>
              <a:sym typeface="Symbol" charset="0"/>
            </a:endParaRPr>
          </a:p>
          <a:p>
            <a:endParaRPr lang="en-US" sz="400" dirty="0">
              <a:solidFill>
                <a:schemeClr val="tx2"/>
              </a:solidFill>
              <a:sym typeface="Symbol" charset="0"/>
            </a:endParaRPr>
          </a:p>
          <a:p>
            <a:r>
              <a:rPr lang="en-US" sz="1900" dirty="0">
                <a:sym typeface="Symbol" charset="0"/>
              </a:rPr>
              <a:t>Key Point: </a:t>
            </a:r>
            <a:r>
              <a:rPr lang="en-US" sz="1900" i="1" dirty="0">
                <a:sym typeface="Symbol" charset="0"/>
              </a:rPr>
              <a:t>The signal previously observed from the Galactic Center </a:t>
            </a:r>
            <a:r>
              <a:rPr lang="en-US" sz="1900" i="1" dirty="0" smtClean="0">
                <a:sym typeface="Symbol" charset="0"/>
              </a:rPr>
              <a:t> is not </a:t>
            </a:r>
            <a:r>
              <a:rPr lang="en-US" sz="1900" i="1" dirty="0">
                <a:sym typeface="Symbol" charset="0"/>
              </a:rPr>
              <a:t>confined to the inner few hundred parsecs, but extends to at least </a:t>
            </a:r>
            <a:r>
              <a:rPr lang="en-US" sz="1900" i="1" dirty="0" smtClean="0">
                <a:sym typeface="Symbol" charset="0"/>
              </a:rPr>
              <a:t>~3-4 </a:t>
            </a:r>
            <a:r>
              <a:rPr lang="en-US" sz="1900" i="1" dirty="0" err="1">
                <a:sym typeface="Symbol" charset="0"/>
              </a:rPr>
              <a:t>kpc</a:t>
            </a:r>
            <a:r>
              <a:rPr lang="en-US" sz="1900" i="1" dirty="0">
                <a:sym typeface="Symbol" charset="0"/>
              </a:rPr>
              <a:t> from the Inner Galaxy</a:t>
            </a:r>
            <a:endParaRPr lang="en-US" sz="1900" dirty="0">
              <a:cs typeface="Arial"/>
              <a:sym typeface="Symbol" charset="0"/>
            </a:endParaRPr>
          </a:p>
          <a:p>
            <a:endParaRPr lang="en-US" sz="1900" dirty="0" smtClean="0">
              <a:solidFill>
                <a:schemeClr val="tx2"/>
              </a:solidFill>
              <a:sym typeface="Symbol" charset="0"/>
            </a:endParaRPr>
          </a:p>
          <a:p>
            <a:endParaRPr lang="en-US" sz="1900" dirty="0">
              <a:solidFill>
                <a:schemeClr val="tx2"/>
              </a:solidFill>
              <a:sym typeface="Symbol" charset="0"/>
            </a:endParaRPr>
          </a:p>
          <a:p>
            <a:endParaRPr lang="en-US" sz="1900" dirty="0" smtClean="0">
              <a:solidFill>
                <a:schemeClr val="tx2"/>
              </a:solidFill>
              <a:sym typeface="Symbol" charset="0"/>
            </a:endParaRPr>
          </a:p>
          <a:p>
            <a:endParaRPr lang="en-US" sz="400" dirty="0" smtClean="0">
              <a:solidFill>
                <a:schemeClr val="tx2"/>
              </a:solidFill>
              <a:sym typeface="Symbol" charset="0"/>
            </a:endParaRPr>
          </a:p>
          <a:p>
            <a:endParaRPr lang="en-US" sz="400" dirty="0" smtClean="0">
              <a:solidFill>
                <a:schemeClr val="tx2"/>
              </a:solidFill>
              <a:sym typeface="Symbol" charset="0"/>
            </a:endParaRPr>
          </a:p>
          <a:p>
            <a:pPr marL="36576" indent="0">
              <a:buNone/>
            </a:pPr>
            <a:endParaRPr lang="en-US" sz="1900" dirty="0" smtClean="0">
              <a:solidFill>
                <a:schemeClr val="tx2"/>
              </a:solidFill>
              <a:cs typeface="Arial" charset="0"/>
              <a:sym typeface="Symbol" charset="0"/>
            </a:endParaRPr>
          </a:p>
          <a:p>
            <a:pPr marL="36576" indent="0">
              <a:buNone/>
            </a:pPr>
            <a:endParaRPr lang="en-US" sz="1900" dirty="0" smtClean="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797538"/>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2"/>
          <a:stretch>
            <a:fillRect/>
          </a:stretch>
        </p:blipFill>
        <p:spPr>
          <a:xfrm>
            <a:off x="4362533" y="1338385"/>
            <a:ext cx="4702335" cy="5082026"/>
          </a:xfrm>
          <a:prstGeom prst="rect">
            <a:avLst/>
          </a:prstGeom>
        </p:spPr>
      </p:pic>
      <p:sp>
        <p:nvSpPr>
          <p:cNvPr id="9" name="TextBox 2"/>
          <p:cNvSpPr txBox="1">
            <a:spLocks noChangeArrowheads="1"/>
          </p:cNvSpPr>
          <p:nvPr/>
        </p:nvSpPr>
        <p:spPr bwMode="auto">
          <a:xfrm>
            <a:off x="5365777" y="6477438"/>
            <a:ext cx="375998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700" dirty="0" smtClean="0"/>
              <a:t>Hooper and </a:t>
            </a:r>
            <a:r>
              <a:rPr lang="en-US" sz="1700" dirty="0" err="1" smtClean="0"/>
              <a:t>Slatyer</a:t>
            </a:r>
            <a:r>
              <a:rPr lang="en-US" sz="1700" dirty="0" smtClean="0"/>
              <a:t>, arXiv:1302.6589</a:t>
            </a:r>
            <a:endParaRPr lang="en-US" sz="1700" dirty="0"/>
          </a:p>
        </p:txBody>
      </p:sp>
    </p:spTree>
    <p:extLst>
      <p:ext uri="{BB962C8B-B14F-4D97-AF65-F5344CB8AC3E}">
        <p14:creationId xmlns:p14="http://schemas.microsoft.com/office/powerpoint/2010/main" val="236668177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sz="3200" dirty="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21842541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160595"/>
            <a:ext cx="8383955" cy="4349251"/>
          </a:xfrm>
        </p:spPr>
        <p:txBody>
          <a:bodyPr>
            <a:normAutofit/>
          </a:bodyPr>
          <a:lstStyle/>
          <a:p>
            <a:pPr marL="36576" indent="0">
              <a:buNone/>
            </a:pPr>
            <a:r>
              <a:rPr lang="en-US" sz="2100" dirty="0">
                <a:solidFill>
                  <a:schemeClr val="tx2"/>
                </a:solidFill>
              </a:rPr>
              <a:t>“We emphasize that the solution to the naturalness (fine-tuning</a:t>
            </a:r>
            <a:r>
              <a:rPr lang="en-US" sz="2100" dirty="0" smtClean="0">
                <a:solidFill>
                  <a:schemeClr val="tx2"/>
                </a:solidFill>
              </a:rPr>
              <a:t>) problem </a:t>
            </a:r>
            <a:r>
              <a:rPr lang="en-US" sz="2100" dirty="0">
                <a:solidFill>
                  <a:schemeClr val="tx2"/>
                </a:solidFill>
              </a:rPr>
              <a:t>necessarily predicts that new physical phenomena </a:t>
            </a:r>
            <a:r>
              <a:rPr lang="en-US" sz="2100" dirty="0" smtClean="0">
                <a:solidFill>
                  <a:schemeClr val="tx2"/>
                </a:solidFill>
              </a:rPr>
              <a:t>must exist </a:t>
            </a:r>
            <a:r>
              <a:rPr lang="en-US" sz="2100" dirty="0">
                <a:solidFill>
                  <a:schemeClr val="tx2"/>
                </a:solidFill>
              </a:rPr>
              <a:t>at a scale of </a:t>
            </a:r>
            <a:r>
              <a:rPr lang="en-US" sz="2100" dirty="0" err="1">
                <a:solidFill>
                  <a:schemeClr val="tx2"/>
                </a:solidFill>
              </a:rPr>
              <a:t>m</a:t>
            </a:r>
            <a:r>
              <a:rPr lang="en-US" sz="2100" baseline="-25000" dirty="0" err="1">
                <a:solidFill>
                  <a:schemeClr val="tx2"/>
                </a:solidFill>
              </a:rPr>
              <a:t>W</a:t>
            </a:r>
            <a:r>
              <a:rPr lang="en-US" sz="2100" dirty="0">
                <a:solidFill>
                  <a:schemeClr val="tx2"/>
                </a:solidFill>
              </a:rPr>
              <a:t>/g ~ </a:t>
            </a:r>
            <a:r>
              <a:rPr lang="en-US" sz="2100" dirty="0" smtClean="0">
                <a:solidFill>
                  <a:schemeClr val="tx2"/>
                </a:solidFill>
              </a:rPr>
              <a:t>1 </a:t>
            </a:r>
            <a:r>
              <a:rPr lang="en-US" sz="2100" dirty="0" err="1" smtClean="0">
                <a:solidFill>
                  <a:schemeClr val="tx2"/>
                </a:solidFill>
              </a:rPr>
              <a:t>TeV</a:t>
            </a:r>
            <a:r>
              <a:rPr lang="en-US" sz="2100" dirty="0" smtClean="0">
                <a:solidFill>
                  <a:schemeClr val="tx2"/>
                </a:solidFill>
              </a:rPr>
              <a:t> </a:t>
            </a:r>
            <a:r>
              <a:rPr lang="en-US" sz="2100" dirty="0">
                <a:solidFill>
                  <a:schemeClr val="tx2"/>
                </a:solidFill>
              </a:rPr>
              <a:t>or below. In the case </a:t>
            </a:r>
            <a:r>
              <a:rPr lang="en-US" sz="2100" dirty="0" smtClean="0">
                <a:solidFill>
                  <a:schemeClr val="tx2"/>
                </a:solidFill>
              </a:rPr>
              <a:t>of </a:t>
            </a:r>
            <a:r>
              <a:rPr lang="en-US" sz="2100" dirty="0" err="1" smtClean="0">
                <a:solidFill>
                  <a:schemeClr val="tx2"/>
                </a:solidFill>
              </a:rPr>
              <a:t>supersymmetry</a:t>
            </a:r>
            <a:r>
              <a:rPr lang="en-US" sz="2100" dirty="0">
                <a:solidFill>
                  <a:schemeClr val="tx2"/>
                </a:solidFill>
              </a:rPr>
              <a:t>, this new physics consists of a spectrum of </a:t>
            </a:r>
            <a:r>
              <a:rPr lang="en-US" sz="2100" dirty="0" smtClean="0">
                <a:solidFill>
                  <a:schemeClr val="tx2"/>
                </a:solidFill>
              </a:rPr>
              <a:t>new </a:t>
            </a:r>
            <a:r>
              <a:rPr lang="en-US" sz="2100" dirty="0" err="1" smtClean="0">
                <a:solidFill>
                  <a:schemeClr val="tx2"/>
                </a:solidFill>
              </a:rPr>
              <a:t>supersymmetric</a:t>
            </a:r>
            <a:r>
              <a:rPr lang="en-US" sz="2100" dirty="0" smtClean="0">
                <a:solidFill>
                  <a:schemeClr val="tx2"/>
                </a:solidFill>
              </a:rPr>
              <a:t> </a:t>
            </a:r>
            <a:r>
              <a:rPr lang="en-US" sz="2100" dirty="0">
                <a:solidFill>
                  <a:schemeClr val="tx2"/>
                </a:solidFill>
              </a:rPr>
              <a:t>particles (partners of the ordinary particles) </a:t>
            </a:r>
            <a:r>
              <a:rPr lang="en-US" sz="2100" dirty="0" smtClean="0">
                <a:solidFill>
                  <a:schemeClr val="tx2"/>
                </a:solidFill>
              </a:rPr>
              <a:t>which have </a:t>
            </a:r>
            <a:r>
              <a:rPr lang="en-US" sz="2100" dirty="0">
                <a:solidFill>
                  <a:schemeClr val="tx2"/>
                </a:solidFill>
              </a:rPr>
              <a:t>masses no greater than about 1 </a:t>
            </a:r>
            <a:r>
              <a:rPr lang="en-US" sz="2100" dirty="0" err="1">
                <a:solidFill>
                  <a:schemeClr val="tx2"/>
                </a:solidFill>
              </a:rPr>
              <a:t>TeV</a:t>
            </a:r>
            <a:r>
              <a:rPr lang="en-US" sz="2100" dirty="0">
                <a:solidFill>
                  <a:schemeClr val="tx2"/>
                </a:solidFill>
              </a:rPr>
              <a:t> and in some cases </a:t>
            </a:r>
            <a:r>
              <a:rPr lang="en-US" sz="2100" dirty="0" smtClean="0">
                <a:solidFill>
                  <a:schemeClr val="tx2"/>
                </a:solidFill>
              </a:rPr>
              <a:t>may be </a:t>
            </a:r>
            <a:r>
              <a:rPr lang="en-US" sz="2100" dirty="0">
                <a:solidFill>
                  <a:schemeClr val="tx2"/>
                </a:solidFill>
              </a:rPr>
              <a:t>substantially lighter.</a:t>
            </a:r>
            <a:r>
              <a:rPr lang="en-US" sz="2100" dirty="0" smtClean="0">
                <a:solidFill>
                  <a:schemeClr val="tx2"/>
                </a:solidFill>
              </a:rPr>
              <a:t>” </a:t>
            </a:r>
          </a:p>
          <a:p>
            <a:endParaRPr lang="en-US" sz="2100" dirty="0">
              <a:solidFill>
                <a:schemeClr val="tx2"/>
              </a:solidFill>
            </a:endParaRPr>
          </a:p>
          <a:p>
            <a:pPr marL="36576" indent="0">
              <a:buNone/>
            </a:pPr>
            <a:r>
              <a:rPr lang="en-US" sz="2100" dirty="0" err="1" smtClean="0">
                <a:solidFill>
                  <a:schemeClr val="tx2"/>
                </a:solidFill>
              </a:rPr>
              <a:t>Howie</a:t>
            </a:r>
            <a:r>
              <a:rPr lang="en-US" sz="2100" dirty="0" smtClean="0">
                <a:solidFill>
                  <a:schemeClr val="tx2"/>
                </a:solidFill>
              </a:rPr>
              <a:t> Haber</a:t>
            </a:r>
            <a:r>
              <a:rPr lang="en-US" sz="2100" dirty="0">
                <a:solidFill>
                  <a:schemeClr val="tx2"/>
                </a:solidFill>
              </a:rPr>
              <a:t> </a:t>
            </a:r>
            <a:r>
              <a:rPr lang="en-US" sz="2100" dirty="0" smtClean="0">
                <a:solidFill>
                  <a:schemeClr val="tx2"/>
                </a:solidFill>
              </a:rPr>
              <a:t>and Gordy </a:t>
            </a:r>
            <a:r>
              <a:rPr lang="en-US" sz="2100" dirty="0">
                <a:solidFill>
                  <a:schemeClr val="tx2"/>
                </a:solidFill>
              </a:rPr>
              <a:t>Kane, Physics Reports 117, 75 (1985</a:t>
            </a:r>
            <a:r>
              <a:rPr lang="en-US" sz="2100" dirty="0" smtClean="0">
                <a:solidFill>
                  <a:schemeClr val="tx2"/>
                </a:solidFill>
              </a:rPr>
              <a:t>)</a:t>
            </a:r>
            <a:endParaRPr lang="en-US" sz="2100" dirty="0">
              <a:solidFill>
                <a:schemeClr val="tx2"/>
              </a:solidFill>
            </a:endParaRPr>
          </a:p>
        </p:txBody>
      </p:sp>
    </p:spTree>
    <p:extLst>
      <p:ext uri="{BB962C8B-B14F-4D97-AF65-F5344CB8AC3E}">
        <p14:creationId xmlns:p14="http://schemas.microsoft.com/office/powerpoint/2010/main" val="3189341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796160" y="4188544"/>
            <a:ext cx="7791000" cy="1138773"/>
          </a:xfrm>
          <a:prstGeom prst="rect">
            <a:avLst/>
          </a:prstGeom>
          <a:noFill/>
        </p:spPr>
        <p:txBody>
          <a:bodyPr wrap="square" rtlCol="0">
            <a:spAutoFit/>
          </a:bodyPr>
          <a:lstStyle/>
          <a:p>
            <a:r>
              <a:rPr lang="en-US" sz="2000" dirty="0" smtClean="0"/>
              <a:t>-We now know that this emission is not confined to the Galactic Center, but extends at least ~3-4 </a:t>
            </a:r>
            <a:r>
              <a:rPr lang="en-US" sz="2000" dirty="0" err="1" smtClean="0"/>
              <a:t>kpc</a:t>
            </a:r>
            <a:r>
              <a:rPr lang="en-US" sz="2000" dirty="0" smtClean="0"/>
              <a:t>, well beyond the extent that “Galactic Center Pessimist” type arguments might reasonably apply</a:t>
            </a:r>
          </a:p>
          <a:p>
            <a:endParaRPr lang="en-US" sz="800" dirty="0"/>
          </a:p>
        </p:txBody>
      </p:sp>
    </p:spTree>
    <p:extLst>
      <p:ext uri="{BB962C8B-B14F-4D97-AF65-F5344CB8AC3E}">
        <p14:creationId xmlns:p14="http://schemas.microsoft.com/office/powerpoint/2010/main" val="100998323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Three Common Perspectives, Circa 2012</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849313"/>
            <a:ext cx="8610600" cy="11557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Dark Matter Enthusiast </a:t>
            </a:r>
            <a:r>
              <a:rPr lang="en-US" sz="1900" dirty="0" smtClean="0">
                <a:solidFill>
                  <a:srgbClr val="D4D2D0"/>
                </a:solidFill>
              </a:rPr>
              <a:t>– These arguments look compelling; the extended </a:t>
            </a:r>
            <a:r>
              <a:rPr lang="en-US" sz="1900" dirty="0" err="1" smtClean="0">
                <a:solidFill>
                  <a:srgbClr val="D4D2D0"/>
                </a:solidFill>
              </a:rPr>
              <a:t>GeV</a:t>
            </a:r>
            <a:r>
              <a:rPr lang="en-US" sz="1900" dirty="0" smtClean="0">
                <a:solidFill>
                  <a:srgbClr val="D4D2D0"/>
                </a:solidFill>
              </a:rPr>
              <a:t> gamma ray excess from the Galactic Center probably comes from dark matter annihilations</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Pulsar Enthusiast </a:t>
            </a:r>
            <a:r>
              <a:rPr lang="en-US" sz="1900" dirty="0" smtClean="0">
                <a:solidFill>
                  <a:srgbClr val="D4D2D0"/>
                </a:solidFill>
              </a:rPr>
              <a:t>– The signal is there and requires an explanation, but (millisecond) pulsars are at least as likely as dark matter</a:t>
            </a:r>
          </a:p>
          <a:p>
            <a:pPr>
              <a:buClr>
                <a:schemeClr val="folHlink"/>
              </a:buClr>
            </a:pPr>
            <a:endParaRPr lang="en-US" sz="800" dirty="0">
              <a:solidFill>
                <a:srgbClr val="D4D2D0"/>
              </a:solidFill>
            </a:endParaRPr>
          </a:p>
          <a:p>
            <a:pPr>
              <a:buClr>
                <a:schemeClr val="folHlink"/>
              </a:buClr>
              <a:buFont typeface="Wingdings" charset="0"/>
              <a:buChar char="§"/>
            </a:pPr>
            <a:r>
              <a:rPr lang="en-US" sz="2200" i="1" dirty="0" smtClean="0">
                <a:solidFill>
                  <a:srgbClr val="D4D2D0"/>
                </a:solidFill>
              </a:rPr>
              <a:t>The Galactic Center Pessimist </a:t>
            </a:r>
            <a:r>
              <a:rPr lang="en-US" sz="1900" dirty="0" smtClean="0">
                <a:solidFill>
                  <a:srgbClr val="D4D2D0"/>
                </a:solidFill>
              </a:rPr>
              <a:t>– The Galactic Center is so complicated from an astrophysical perspective that it would be almost impossible to identify a dark matter signal from that direction of the sky</a:t>
            </a: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4" name="TextBox 3"/>
          <p:cNvSpPr txBox="1"/>
          <p:nvPr/>
        </p:nvSpPr>
        <p:spPr>
          <a:xfrm>
            <a:off x="796160" y="4188544"/>
            <a:ext cx="7791000" cy="1446550"/>
          </a:xfrm>
          <a:prstGeom prst="rect">
            <a:avLst/>
          </a:prstGeom>
          <a:noFill/>
        </p:spPr>
        <p:txBody>
          <a:bodyPr wrap="square" rtlCol="0">
            <a:spAutoFit/>
          </a:bodyPr>
          <a:lstStyle/>
          <a:p>
            <a:r>
              <a:rPr lang="en-US" sz="2000" dirty="0" smtClean="0"/>
              <a:t>-We now know that this emission is not confined to the Galactic Center, but extends at least ~3-4 </a:t>
            </a:r>
            <a:r>
              <a:rPr lang="en-US" sz="2000" dirty="0" err="1" smtClean="0"/>
              <a:t>kpc</a:t>
            </a:r>
            <a:r>
              <a:rPr lang="en-US" sz="2000" dirty="0" smtClean="0"/>
              <a:t>, well beyond the extent that “Galactic Center Pessimist” type arguments might reasonably apply</a:t>
            </a:r>
          </a:p>
          <a:p>
            <a:endParaRPr lang="en-US" sz="800" dirty="0"/>
          </a:p>
          <a:p>
            <a:r>
              <a:rPr lang="en-US" sz="2000" dirty="0" smtClean="0"/>
              <a:t>-But what about pulsars? </a:t>
            </a:r>
            <a:endParaRPr lang="en-US" sz="2000" dirty="0"/>
          </a:p>
        </p:txBody>
      </p:sp>
    </p:spTree>
    <p:extLst>
      <p:ext uri="{BB962C8B-B14F-4D97-AF65-F5344CB8AC3E}">
        <p14:creationId xmlns:p14="http://schemas.microsoft.com/office/powerpoint/2010/main" val="190627246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Pulsars In </a:t>
            </a:r>
            <a:r>
              <a:rPr lang="en-US" sz="3200" dirty="0">
                <a:solidFill>
                  <a:schemeClr val="tx2"/>
                </a:solidFill>
                <a:latin typeface="Century Gothic" charset="0"/>
              </a:rPr>
              <a:t>T</a:t>
            </a:r>
            <a:r>
              <a:rPr lang="en-US" sz="3200" dirty="0" smtClean="0">
                <a:solidFill>
                  <a:schemeClr val="tx2"/>
                </a:solidFill>
                <a:latin typeface="Century Gothic" charset="0"/>
              </a:rPr>
              <a:t>he Fermi Bubbles?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3" y="745066"/>
            <a:ext cx="8610600" cy="963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r>
              <a:rPr lang="en-US" sz="1800" dirty="0" smtClean="0">
                <a:solidFill>
                  <a:srgbClr val="D4D2D0"/>
                </a:solidFill>
              </a:rPr>
              <a:t>There are two independent and compelling arguments against pulsars (millisecond and otherwise) as the source of this gamma ray emission:</a:t>
            </a:r>
          </a:p>
          <a:p>
            <a:pPr>
              <a:buClr>
                <a:schemeClr val="folHlink"/>
              </a:buClr>
            </a:pPr>
            <a:endParaRPr lang="en-US" sz="800" dirty="0">
              <a:solidFill>
                <a:srgbClr val="D4D2D0"/>
              </a:solidFill>
            </a:endParaRPr>
          </a:p>
          <a:p>
            <a:pPr>
              <a:buClr>
                <a:schemeClr val="folHlink"/>
              </a:buClr>
            </a:pPr>
            <a:endParaRPr lang="en-US" sz="800" dirty="0">
              <a:solidFill>
                <a:srgbClr val="D4D2D0"/>
              </a:solidFill>
            </a:endParaRP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Tree>
    <p:extLst>
      <p:ext uri="{BB962C8B-B14F-4D97-AF65-F5344CB8AC3E}">
        <p14:creationId xmlns:p14="http://schemas.microsoft.com/office/powerpoint/2010/main" val="422321979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Pulsars In </a:t>
            </a:r>
            <a:r>
              <a:rPr lang="en-US" sz="3200" dirty="0">
                <a:solidFill>
                  <a:schemeClr val="tx2"/>
                </a:solidFill>
                <a:latin typeface="Century Gothic" charset="0"/>
              </a:rPr>
              <a:t>T</a:t>
            </a:r>
            <a:r>
              <a:rPr lang="en-US" sz="3200" dirty="0" smtClean="0">
                <a:solidFill>
                  <a:schemeClr val="tx2"/>
                </a:solidFill>
                <a:latin typeface="Century Gothic" charset="0"/>
              </a:rPr>
              <a:t>he Fermi Bubbles?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2" y="745066"/>
            <a:ext cx="8796337" cy="1046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r>
              <a:rPr lang="en-US" sz="1800" dirty="0" smtClean="0">
                <a:solidFill>
                  <a:srgbClr val="D4D2D0"/>
                </a:solidFill>
              </a:rPr>
              <a:t>There are two independent and compelling arguments against pulsars (millisecond and otherwise) as the source of this gamma ray emission:</a:t>
            </a:r>
          </a:p>
          <a:p>
            <a:pPr>
              <a:buClr>
                <a:schemeClr val="folHlink"/>
              </a:buClr>
            </a:pPr>
            <a:endParaRPr lang="en-US" sz="800" dirty="0">
              <a:solidFill>
                <a:srgbClr val="D4D2D0"/>
              </a:solidFill>
            </a:endParaRPr>
          </a:p>
          <a:p>
            <a:pPr>
              <a:buClr>
                <a:schemeClr val="folHlink"/>
              </a:buClr>
            </a:pPr>
            <a:r>
              <a:rPr lang="en-US" sz="1800" i="1" dirty="0" smtClean="0">
                <a:solidFill>
                  <a:srgbClr val="D4D2D0"/>
                </a:solidFill>
              </a:rPr>
              <a:t>1) The Spectrum </a:t>
            </a:r>
            <a:r>
              <a:rPr lang="en-US" sz="1800" dirty="0" smtClean="0">
                <a:solidFill>
                  <a:srgbClr val="D4D2D0"/>
                </a:solidFill>
              </a:rPr>
              <a:t>– </a:t>
            </a:r>
            <a:r>
              <a:rPr lang="en-US" sz="1800" dirty="0">
                <a:solidFill>
                  <a:srgbClr val="D4D2D0"/>
                </a:solidFill>
              </a:rPr>
              <a:t>A</a:t>
            </a:r>
            <a:r>
              <a:rPr lang="en-US" sz="1800" dirty="0" smtClean="0">
                <a:solidFill>
                  <a:srgbClr val="D4D2D0"/>
                </a:solidFill>
              </a:rPr>
              <a:t>s in the case of the Galactic Center signal, the signal from the low-latitude regions of the bubbles exhibits a much harder spectrum than is observed from pulsars</a:t>
            </a:r>
          </a:p>
          <a:p>
            <a:pPr>
              <a:buClr>
                <a:schemeClr val="folHlink"/>
              </a:buClr>
            </a:pPr>
            <a:endParaRPr lang="en-US" sz="800" dirty="0">
              <a:solidFill>
                <a:srgbClr val="D4D2D0"/>
              </a:solidFill>
            </a:endParaRPr>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sp>
        <p:nvSpPr>
          <p:cNvPr id="3" name="Rectangle 2"/>
          <p:cNvSpPr/>
          <p:nvPr/>
        </p:nvSpPr>
        <p:spPr>
          <a:xfrm>
            <a:off x="1317456" y="3359656"/>
            <a:ext cx="3228158" cy="2524061"/>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ompar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237" y="3359656"/>
            <a:ext cx="3104942" cy="2524061"/>
          </a:xfrm>
          <a:prstGeom prst="rect">
            <a:avLst/>
          </a:prstGeom>
        </p:spPr>
      </p:pic>
      <p:sp>
        <p:nvSpPr>
          <p:cNvPr id="9" name="Rectangle 8"/>
          <p:cNvSpPr/>
          <p:nvPr/>
        </p:nvSpPr>
        <p:spPr>
          <a:xfrm>
            <a:off x="5091238" y="3345349"/>
            <a:ext cx="3073400" cy="2546892"/>
          </a:xfrm>
          <a:prstGeom prst="rect">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5091238" y="3345349"/>
            <a:ext cx="3073400" cy="2527300"/>
          </a:xfrm>
          <a:prstGeom prst="rect">
            <a:avLst/>
          </a:prstGeom>
        </p:spPr>
      </p:pic>
    </p:spTree>
    <p:extLst>
      <p:ext uri="{BB962C8B-B14F-4D97-AF65-F5344CB8AC3E}">
        <p14:creationId xmlns:p14="http://schemas.microsoft.com/office/powerpoint/2010/main" val="1482341785"/>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5419" y="3620466"/>
            <a:ext cx="3922757" cy="3052333"/>
          </a:xfrm>
          <a:prstGeom prst="rect">
            <a:avLst/>
          </a:prstGeom>
          <a:solidFill>
            <a:srgbClr val="FFFFFF"/>
          </a:solidFill>
          <a:ln>
            <a:solidFill>
              <a:schemeClr val="bg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9747" name="Rectangle 3"/>
          <p:cNvSpPr>
            <a:spLocks noChangeArrowheads="1"/>
          </p:cNvSpPr>
          <p:nvPr/>
        </p:nvSpPr>
        <p:spPr bwMode="auto">
          <a:xfrm>
            <a:off x="381000" y="97690"/>
            <a:ext cx="8458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r>
              <a:rPr lang="en-US" sz="3200" dirty="0" smtClean="0">
                <a:solidFill>
                  <a:schemeClr val="tx2"/>
                </a:solidFill>
                <a:latin typeface="Century Gothic" charset="0"/>
              </a:rPr>
              <a:t>Pulsars In </a:t>
            </a:r>
            <a:r>
              <a:rPr lang="en-US" sz="3200" dirty="0">
                <a:solidFill>
                  <a:schemeClr val="tx2"/>
                </a:solidFill>
                <a:latin typeface="Century Gothic" charset="0"/>
              </a:rPr>
              <a:t>T</a:t>
            </a:r>
            <a:r>
              <a:rPr lang="en-US" sz="3200" dirty="0" smtClean="0">
                <a:solidFill>
                  <a:schemeClr val="tx2"/>
                </a:solidFill>
                <a:latin typeface="Century Gothic" charset="0"/>
              </a:rPr>
              <a:t>he Fermi Bubbles?</a:t>
            </a:r>
            <a:endParaRPr lang="en-US" sz="3200" dirty="0">
              <a:solidFill>
                <a:schemeClr val="tx2"/>
              </a:solidFill>
            </a:endParaRPr>
          </a:p>
        </p:txBody>
      </p:sp>
      <p:sp>
        <p:nvSpPr>
          <p:cNvPr id="2079748" name="Rectangle 4"/>
          <p:cNvSpPr>
            <a:spLocks noChangeArrowheads="1"/>
          </p:cNvSpPr>
          <p:nvPr/>
        </p:nvSpPr>
        <p:spPr bwMode="auto">
          <a:xfrm>
            <a:off x="0" y="1447800"/>
            <a:ext cx="8991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spcBef>
                <a:spcPct val="20000"/>
              </a:spcBef>
              <a:buClr>
                <a:schemeClr val="folHlink"/>
              </a:buClr>
              <a:buSzPct val="60000"/>
              <a:buFont typeface="Wingdings" charset="0"/>
              <a:buNone/>
              <a:defRPr/>
            </a:pPr>
            <a:endParaRPr lang="en-US" sz="2800">
              <a:latin typeface="Century Gothic" charset="0"/>
            </a:endParaRPr>
          </a:p>
        </p:txBody>
      </p:sp>
      <p:sp>
        <p:nvSpPr>
          <p:cNvPr id="65541" name="Text Box 5"/>
          <p:cNvSpPr txBox="1">
            <a:spLocks noChangeArrowheads="1"/>
          </p:cNvSpPr>
          <p:nvPr/>
        </p:nvSpPr>
        <p:spPr bwMode="auto">
          <a:xfrm>
            <a:off x="195262" y="745066"/>
            <a:ext cx="8796337" cy="1294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Clr>
                <a:schemeClr val="folHlink"/>
              </a:buClr>
              <a:buFont typeface="Wingdings" charset="0"/>
              <a:buNone/>
            </a:pPr>
            <a:endParaRPr lang="en-US" sz="700" dirty="0">
              <a:solidFill>
                <a:srgbClr val="D4D2D0"/>
              </a:solidFill>
            </a:endParaRPr>
          </a:p>
          <a:p>
            <a:pPr>
              <a:buClr>
                <a:schemeClr val="folHlink"/>
              </a:buClr>
            </a:pPr>
            <a:endParaRPr lang="en-US" sz="800" dirty="0">
              <a:solidFill>
                <a:srgbClr val="D4D2D0"/>
              </a:solidFill>
            </a:endParaRPr>
          </a:p>
          <a:p>
            <a:pPr>
              <a:buClr>
                <a:schemeClr val="folHlink"/>
              </a:buClr>
            </a:pPr>
            <a:r>
              <a:rPr lang="en-US" sz="1800" dirty="0" smtClean="0">
                <a:solidFill>
                  <a:srgbClr val="D4D2D0"/>
                </a:solidFill>
              </a:rPr>
              <a:t>There are two independent and compelling arguments against pulsars (millisecond and otherwise) as the source of this gamma ray emission:</a:t>
            </a:r>
          </a:p>
          <a:p>
            <a:pPr>
              <a:buClr>
                <a:schemeClr val="folHlink"/>
              </a:buClr>
            </a:pPr>
            <a:endParaRPr lang="en-US" sz="800" dirty="0">
              <a:solidFill>
                <a:srgbClr val="D4D2D0"/>
              </a:solidFill>
            </a:endParaRPr>
          </a:p>
          <a:p>
            <a:pPr>
              <a:buClr>
                <a:schemeClr val="folHlink"/>
              </a:buClr>
            </a:pPr>
            <a:r>
              <a:rPr lang="en-US" sz="1800" i="1" dirty="0" smtClean="0">
                <a:solidFill>
                  <a:srgbClr val="D4D2D0"/>
                </a:solidFill>
              </a:rPr>
              <a:t>1) The Spectrum </a:t>
            </a:r>
            <a:r>
              <a:rPr lang="en-US" sz="1800" dirty="0" smtClean="0">
                <a:solidFill>
                  <a:srgbClr val="D4D2D0"/>
                </a:solidFill>
              </a:rPr>
              <a:t>– </a:t>
            </a:r>
            <a:r>
              <a:rPr lang="en-US" sz="1800" dirty="0">
                <a:solidFill>
                  <a:srgbClr val="D4D2D0"/>
                </a:solidFill>
              </a:rPr>
              <a:t>A</a:t>
            </a:r>
            <a:r>
              <a:rPr lang="en-US" sz="1800" dirty="0" smtClean="0">
                <a:solidFill>
                  <a:srgbClr val="D4D2D0"/>
                </a:solidFill>
              </a:rPr>
              <a:t>s in the case of the Galactic Center signal, the signal from the low-latitude regions of the bubbles exhibits a much harder spectrum than is observed from pulsars</a:t>
            </a:r>
          </a:p>
          <a:p>
            <a:pPr>
              <a:buClr>
                <a:schemeClr val="folHlink"/>
              </a:buClr>
            </a:pPr>
            <a:endParaRPr lang="en-US" sz="800" dirty="0">
              <a:solidFill>
                <a:srgbClr val="D4D2D0"/>
              </a:solidFill>
            </a:endParaRPr>
          </a:p>
          <a:p>
            <a:pPr>
              <a:buClr>
                <a:schemeClr val="folHlink"/>
              </a:buClr>
            </a:pPr>
            <a:r>
              <a:rPr lang="en-US" sz="1800" i="1" dirty="0" smtClean="0">
                <a:solidFill>
                  <a:srgbClr val="D4D2D0"/>
                </a:solidFill>
              </a:rPr>
              <a:t>2) The lack of pulsar-like point sources</a:t>
            </a:r>
            <a:r>
              <a:rPr lang="en-US" sz="1800" dirty="0" smtClean="0">
                <a:solidFill>
                  <a:srgbClr val="D4D2D0"/>
                </a:solidFill>
              </a:rPr>
              <a:t> – To account for this signal, there must exist  a significant population of unresolved MSPs well above/below the Galactic Plane;  but Fermi does not see nearly enough point sources to account for this population</a:t>
            </a:r>
          </a:p>
          <a:p>
            <a:pPr>
              <a:buClr>
                <a:schemeClr val="folHlink"/>
              </a:buClr>
            </a:pPr>
            <a:endParaRPr lang="en-US" sz="1800" dirty="0">
              <a:solidFill>
                <a:srgbClr val="D4D2D0"/>
              </a:solidFill>
            </a:endParaRPr>
          </a:p>
          <a:p>
            <a:pPr>
              <a:buClr>
                <a:schemeClr val="folHlink"/>
              </a:buClr>
            </a:pPr>
            <a:r>
              <a:rPr lang="en-US" sz="1800" dirty="0" smtClean="0">
                <a:solidFill>
                  <a:srgbClr val="D4D2D0"/>
                </a:solidFill>
              </a:rPr>
              <a:t>MSP population models which are consistent 					 		        with the observed source distribution are  						                     capable of producing no more than ~1-10% 									     of the observed excess emission</a:t>
            </a:r>
          </a:p>
          <a:p>
            <a:pPr>
              <a:buClr>
                <a:schemeClr val="folHlink"/>
              </a:buClr>
            </a:pPr>
            <a:endParaRPr lang="en-US" sz="800" dirty="0">
              <a:solidFill>
                <a:srgbClr val="D4D2D0"/>
              </a:solidFill>
            </a:endParaRPr>
          </a:p>
          <a:p>
            <a:pPr>
              <a:buClr>
                <a:schemeClr val="folHlink"/>
              </a:buClr>
            </a:pPr>
            <a:endParaRPr lang="en-US" sz="800" dirty="0" smtClean="0"/>
          </a:p>
          <a:p>
            <a:pPr>
              <a:buClr>
                <a:schemeClr val="folHlink"/>
              </a:buClr>
            </a:pPr>
            <a:endParaRPr lang="en-US" sz="100" dirty="0"/>
          </a:p>
          <a:p>
            <a:pPr>
              <a:buClr>
                <a:schemeClr val="folHlink"/>
              </a:buClr>
            </a:pPr>
            <a:endParaRPr lang="en-US" sz="800" dirty="0"/>
          </a:p>
          <a:p>
            <a:pPr>
              <a:buClr>
                <a:schemeClr val="folHlink"/>
              </a:buClr>
            </a:pPr>
            <a:endParaRPr lang="en-US" sz="800" dirty="0"/>
          </a:p>
          <a:p>
            <a:pPr>
              <a:buClr>
                <a:schemeClr val="folHlink"/>
              </a:buClr>
              <a:buFont typeface="Wingdings" charset="0"/>
              <a:buChar char="§"/>
            </a:pPr>
            <a:endParaRPr lang="en-US" sz="19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800" dirty="0"/>
          </a:p>
          <a:p>
            <a:pPr>
              <a:buClr>
                <a:schemeClr val="folHlink"/>
              </a:buClr>
            </a:pPr>
            <a:endParaRPr lang="en-US" sz="800" dirty="0"/>
          </a:p>
          <a:p>
            <a:pPr>
              <a:buClr>
                <a:schemeClr val="folHlink"/>
              </a:buClr>
              <a:buFont typeface="Wingdings" charset="0"/>
              <a:buChar char="§"/>
            </a:pPr>
            <a:endParaRPr lang="en-US" sz="400" dirty="0"/>
          </a:p>
          <a:p>
            <a:pPr>
              <a:buClr>
                <a:schemeClr val="folHlink"/>
              </a:buClr>
            </a:pPr>
            <a:endParaRPr lang="en-US" sz="800" dirty="0"/>
          </a:p>
          <a:p>
            <a:pPr>
              <a:buClr>
                <a:schemeClr val="folHlink"/>
              </a:buClr>
              <a:buFont typeface="Wingdings" charset="0"/>
              <a:buChar char="§"/>
            </a:pPr>
            <a:endParaRPr lang="en-US" sz="800" dirty="0"/>
          </a:p>
          <a:p>
            <a:pPr>
              <a:buClr>
                <a:schemeClr val="folHlink"/>
              </a:buClr>
            </a:pPr>
            <a:endParaRPr lang="en-US" sz="1900" dirty="0"/>
          </a:p>
          <a:p>
            <a:pPr>
              <a:buClr>
                <a:schemeClr val="folHlink"/>
              </a:buClr>
              <a:buFont typeface="Wingdings" charset="0"/>
              <a:buChar char="§"/>
            </a:pPr>
            <a:endParaRPr lang="en-US" sz="19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Char char="§"/>
            </a:pPr>
            <a:endParaRPr lang="en-US" sz="2000" dirty="0"/>
          </a:p>
          <a:p>
            <a:pPr>
              <a:buClr>
                <a:schemeClr val="folHlink"/>
              </a:buClr>
              <a:buFont typeface="Wingdings" charset="0"/>
              <a:buNone/>
            </a:pPr>
            <a:endParaRPr lang="en-US" sz="800" dirty="0"/>
          </a:p>
          <a:p>
            <a:pPr>
              <a:buClr>
                <a:schemeClr val="folHlink"/>
              </a:buClr>
              <a:buFont typeface="Wingdings" charset="0"/>
              <a:buNone/>
            </a:pPr>
            <a:endParaRPr lang="en-US" sz="800" dirty="0"/>
          </a:p>
          <a:p>
            <a:pPr>
              <a:buClr>
                <a:schemeClr val="folHlink"/>
              </a:buClr>
              <a:buFont typeface="Wingdings" charset="0"/>
              <a:buNone/>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p>
          <a:p>
            <a:pPr>
              <a:buClr>
                <a:schemeClr val="folHlink"/>
              </a:buClr>
              <a:buFont typeface="Wingdings" charset="0"/>
              <a:buChar char="§"/>
            </a:pPr>
            <a:endParaRPr lang="en-US" sz="800" dirty="0"/>
          </a:p>
          <a:p>
            <a:pPr>
              <a:buClr>
                <a:schemeClr val="folHlink"/>
              </a:buClr>
              <a:buFont typeface="Wingdings" charset="0"/>
              <a:buNone/>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800" dirty="0"/>
          </a:p>
          <a:p>
            <a:pPr>
              <a:buClr>
                <a:schemeClr val="folHlink"/>
              </a:buClr>
              <a:buFont typeface="Wingdings" charset="0"/>
              <a:buChar char="§"/>
            </a:pPr>
            <a:endParaRPr lang="en-US" sz="2000" dirty="0"/>
          </a:p>
          <a:p>
            <a:pPr>
              <a:buClr>
                <a:schemeClr val="folHlink"/>
              </a:buClr>
              <a:buFont typeface="Wingdings" charset="0"/>
              <a:buChar char="§"/>
            </a:pPr>
            <a:endParaRPr lang="en-US" sz="2000" dirty="0">
              <a:sym typeface="Symbol" charset="0"/>
            </a:endParaRPr>
          </a:p>
          <a:p>
            <a:pPr>
              <a:buClr>
                <a:schemeClr val="folHlink"/>
              </a:buClr>
              <a:buFont typeface="Wingdings" charset="0"/>
              <a:buChar char="§"/>
            </a:pPr>
            <a:endParaRPr lang="en-US" sz="2000" dirty="0">
              <a:sym typeface="Symbol" charset="0"/>
            </a:endParaRPr>
          </a:p>
          <a:p>
            <a:pPr>
              <a:buClr>
                <a:schemeClr val="folHlink"/>
              </a:buClr>
              <a:buFont typeface="Wingdings" charset="0"/>
              <a:buNone/>
            </a:pPr>
            <a:endParaRPr lang="en-US" sz="2000" dirty="0"/>
          </a:p>
          <a:p>
            <a:pPr>
              <a:buClr>
                <a:schemeClr val="folHlink"/>
              </a:buClr>
              <a:buFont typeface="Wingdings" charset="0"/>
              <a:buNone/>
            </a:pPr>
            <a:endParaRPr lang="en-US" sz="1200" dirty="0"/>
          </a:p>
          <a:p>
            <a:endParaRPr lang="en-US" sz="800" dirty="0"/>
          </a:p>
          <a:p>
            <a:endParaRPr lang="en-US" sz="800" dirty="0"/>
          </a:p>
          <a:p>
            <a:endParaRPr lang="en-US" sz="2000" dirty="0"/>
          </a:p>
        </p:txBody>
      </p:sp>
      <p:sp>
        <p:nvSpPr>
          <p:cNvPr id="2079750" name="Rectangle 6"/>
          <p:cNvSpPr>
            <a:spLocks noChangeArrowheads="1"/>
          </p:cNvSpPr>
          <p:nvPr/>
        </p:nvSpPr>
        <p:spPr bwMode="auto">
          <a:xfrm>
            <a:off x="457200" y="28194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eaLnBrk="1" hangingPunct="1">
              <a:defRPr/>
            </a:pPr>
            <a:endParaRPr lang="en-US" sz="4400">
              <a:solidFill>
                <a:schemeClr val="tx2"/>
              </a:solidFill>
            </a:endParaRPr>
          </a:p>
        </p:txBody>
      </p:sp>
      <p:pic>
        <p:nvPicPr>
          <p:cNvPr id="3" name="Picture 2" descr="fluxhistogram-varyz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403" y="3652800"/>
            <a:ext cx="3836144" cy="3017636"/>
          </a:xfrm>
          <a:prstGeom prst="rect">
            <a:avLst/>
          </a:prstGeom>
        </p:spPr>
      </p:pic>
    </p:spTree>
    <p:extLst>
      <p:ext uri="{BB962C8B-B14F-4D97-AF65-F5344CB8AC3E}">
        <p14:creationId xmlns:p14="http://schemas.microsoft.com/office/powerpoint/2010/main" val="96471521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Summary</a:t>
            </a:r>
            <a:endParaRPr lang="en-US" dirty="0">
              <a:solidFill>
                <a:schemeClr val="tx2"/>
              </a:solidFill>
            </a:endParaRPr>
          </a:p>
        </p:txBody>
      </p:sp>
      <p:sp>
        <p:nvSpPr>
          <p:cNvPr id="3" name="Content Placeholder 2"/>
          <p:cNvSpPr>
            <a:spLocks noGrp="1"/>
          </p:cNvSpPr>
          <p:nvPr>
            <p:ph idx="1"/>
          </p:nvPr>
        </p:nvSpPr>
        <p:spPr>
          <a:xfrm>
            <a:off x="14175" y="1230109"/>
            <a:ext cx="8866056" cy="5487629"/>
          </a:xfrm>
        </p:spPr>
        <p:txBody>
          <a:bodyPr>
            <a:normAutofit/>
          </a:bodyPr>
          <a:lstStyle/>
          <a:p>
            <a:r>
              <a:rPr lang="en-US" sz="2100" dirty="0" smtClean="0">
                <a:solidFill>
                  <a:schemeClr val="tx2"/>
                </a:solidFill>
              </a:rPr>
              <a:t>Weakly interacting massive particles provide a natural class of candidates for dark matter, with a simple and compelling explanation for the observed dark matter abundance</a:t>
            </a:r>
          </a:p>
          <a:p>
            <a:r>
              <a:rPr lang="en-US" sz="2100" dirty="0" smtClean="0">
                <a:solidFill>
                  <a:schemeClr val="tx2"/>
                </a:solidFill>
              </a:rPr>
              <a:t>Direct and indirect searches for dark matter 			   (as well as searches at the LHC), are each 		  approaching the sensitivity expected to be 		                  required to detect dark matter 				            non-gravitationally</a:t>
            </a:r>
          </a:p>
          <a:p>
            <a:r>
              <a:rPr lang="en-US" sz="2100" dirty="0" smtClean="0">
                <a:solidFill>
                  <a:schemeClr val="tx2"/>
                </a:solidFill>
              </a:rPr>
              <a:t>A number of reported signals can be 				    interpreted as possible detections of 			</a:t>
            </a:r>
            <a:r>
              <a:rPr lang="en-US" sz="2100" dirty="0">
                <a:solidFill>
                  <a:schemeClr val="tx2"/>
                </a:solidFill>
              </a:rPr>
              <a:t> </a:t>
            </a:r>
            <a:r>
              <a:rPr lang="en-US" sz="2100" dirty="0" smtClean="0">
                <a:solidFill>
                  <a:schemeClr val="tx2"/>
                </a:solidFill>
              </a:rPr>
              <a:t>            dark matter (especially from Fermi –  			         Galactic Center and Inner Halo)</a:t>
            </a:r>
          </a:p>
          <a:p>
            <a:pPr marL="36576" indent="0">
              <a:buNone/>
            </a:pPr>
            <a:endParaRPr lang="en-US" sz="2100" dirty="0">
              <a:solidFill>
                <a:schemeClr val="tx2"/>
              </a:solidFill>
            </a:endParaRPr>
          </a:p>
          <a:p>
            <a:pPr marL="36576" indent="0">
              <a:buNone/>
            </a:pPr>
            <a:endParaRPr lang="en-US" sz="2000" dirty="0">
              <a:solidFill>
                <a:schemeClr val="tx2"/>
              </a:solidFill>
            </a:endParaRPr>
          </a:p>
          <a:p>
            <a:pPr marL="36576" indent="0">
              <a:buNone/>
            </a:pPr>
            <a:endParaRPr lang="en-US" sz="2000" b="1"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1833850" y="1436088"/>
            <a:ext cx="4858168" cy="353943"/>
          </a:xfrm>
          <a:prstGeom prst="rect">
            <a:avLst/>
          </a:prstGeom>
          <a:noFill/>
        </p:spPr>
        <p:txBody>
          <a:bodyPr wrap="square" rtlCol="0">
            <a:spAutoFit/>
          </a:bodyPr>
          <a:lstStyle/>
          <a:p>
            <a:endParaRPr lang="en-US" sz="1700" dirty="0"/>
          </a:p>
        </p:txBody>
      </p:sp>
      <p:sp>
        <p:nvSpPr>
          <p:cNvPr id="19" name="TextBox 18"/>
          <p:cNvSpPr txBox="1"/>
          <p:nvPr/>
        </p:nvSpPr>
        <p:spPr>
          <a:xfrm>
            <a:off x="4735084" y="5141206"/>
            <a:ext cx="4858168" cy="353943"/>
          </a:xfrm>
          <a:prstGeom prst="rect">
            <a:avLst/>
          </a:prstGeom>
          <a:noFill/>
        </p:spPr>
        <p:txBody>
          <a:bodyPr wrap="square" rtlCol="0">
            <a:spAutoFit/>
          </a:bodyPr>
          <a:lstStyle/>
          <a:p>
            <a:endParaRPr lang="en-US" sz="1700" dirty="0"/>
          </a:p>
        </p:txBody>
      </p:sp>
      <p:pic>
        <p:nvPicPr>
          <p:cNvPr id="11" name="Picture 9" descr="ATLAS_3D_0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5949" y="2100386"/>
            <a:ext cx="2337644" cy="125607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6951" b="9832"/>
          <a:stretch/>
        </p:blipFill>
        <p:spPr bwMode="auto">
          <a:xfrm>
            <a:off x="7402315" y="3536447"/>
            <a:ext cx="1604914" cy="1787775"/>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4"/>
          <a:stretch>
            <a:fillRect/>
          </a:stretch>
        </p:blipFill>
        <p:spPr>
          <a:xfrm>
            <a:off x="5470769" y="3536447"/>
            <a:ext cx="1665287" cy="1634638"/>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pic>
        <p:nvPicPr>
          <p:cNvPr id="15" name="Picture 14" descr="AMS"/>
          <p:cNvPicPr>
            <a:picLocks noChangeAspect="1" noChangeArrowheads="1"/>
          </p:cNvPicPr>
          <p:nvPr/>
        </p:nvPicPr>
        <p:blipFill>
          <a:blip r:embed="rId5">
            <a:extLst>
              <a:ext uri="{28A0092B-C50C-407E-A947-70E740481C1C}">
                <a14:useLocalDpi xmlns:a14="http://schemas.microsoft.com/office/drawing/2010/main" val="0"/>
              </a:ext>
            </a:extLst>
          </a:blip>
          <a:srcRect l="16676" t="17445" r="17291" b="6854"/>
          <a:stretch>
            <a:fillRect/>
          </a:stretch>
        </p:blipFill>
        <p:spPr bwMode="auto">
          <a:xfrm>
            <a:off x="5731690" y="5444044"/>
            <a:ext cx="1975250" cy="1273693"/>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2284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a:t>
            </a:r>
            <a:endParaRPr lang="en-US" dirty="0">
              <a:solidFill>
                <a:schemeClr val="tx2"/>
              </a:solidFill>
            </a:endParaRPr>
          </a:p>
        </p:txBody>
      </p:sp>
      <p:sp>
        <p:nvSpPr>
          <p:cNvPr id="3" name="Content Placeholder 2"/>
          <p:cNvSpPr>
            <a:spLocks noGrp="1"/>
          </p:cNvSpPr>
          <p:nvPr>
            <p:ph idx="1"/>
          </p:nvPr>
        </p:nvSpPr>
        <p:spPr>
          <a:xfrm>
            <a:off x="14176" y="1279468"/>
            <a:ext cx="4977488" cy="5272197"/>
          </a:xfrm>
        </p:spPr>
        <p:txBody>
          <a:bodyPr>
            <a:normAutofit/>
          </a:bodyPr>
          <a:lstStyle/>
          <a:p>
            <a:pPr marL="36576" indent="0">
              <a:buNone/>
            </a:pPr>
            <a:endParaRPr lang="en-US" sz="2000" dirty="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4"/>
          <p:cNvPicPr>
            <a:picLocks noChangeAspect="1"/>
          </p:cNvPicPr>
          <p:nvPr/>
        </p:nvPicPr>
        <p:blipFill rotWithShape="1">
          <a:blip r:embed="rId2"/>
          <a:srcRect t="6962"/>
          <a:stretch/>
        </p:blipFill>
        <p:spPr>
          <a:xfrm>
            <a:off x="5780021" y="1407377"/>
            <a:ext cx="3081685" cy="2363546"/>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8" name="Content Placeholder 2"/>
          <p:cNvSpPr txBox="1">
            <a:spLocks/>
          </p:cNvSpPr>
          <p:nvPr/>
        </p:nvSpPr>
        <p:spPr>
          <a:xfrm>
            <a:off x="14176" y="1240392"/>
            <a:ext cx="5714815" cy="5272197"/>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200" b="1" dirty="0" smtClean="0">
                <a:solidFill>
                  <a:schemeClr val="tx2"/>
                </a:solidFill>
              </a:rPr>
              <a:t>The key benchmark of indirect searches:</a:t>
            </a:r>
          </a:p>
          <a:p>
            <a:r>
              <a:rPr lang="en-US" sz="2000" dirty="0" smtClean="0">
                <a:solidFill>
                  <a:schemeClr val="tx2"/>
                </a:solidFill>
              </a:rPr>
              <a:t>Recall that to be produced with the observed dark matter abundance, a thermal relic must have an annihilation (at freeze-out) of σv~3x10</a:t>
            </a:r>
            <a:r>
              <a:rPr lang="en-US" sz="2000" baseline="30000" dirty="0" smtClean="0">
                <a:solidFill>
                  <a:schemeClr val="tx2"/>
                </a:solidFill>
              </a:rPr>
              <a:t>-26 </a:t>
            </a:r>
            <a:r>
              <a:rPr lang="en-US" sz="2000" dirty="0" smtClean="0">
                <a:solidFill>
                  <a:schemeClr val="tx2"/>
                </a:solidFill>
              </a:rPr>
              <a:t>cm</a:t>
            </a:r>
            <a:r>
              <a:rPr lang="en-US" sz="2000" baseline="30000" dirty="0" smtClean="0">
                <a:solidFill>
                  <a:schemeClr val="tx2"/>
                </a:solidFill>
              </a:rPr>
              <a:t>3</a:t>
            </a:r>
            <a:r>
              <a:rPr lang="en-US" sz="2000" dirty="0" smtClean="0">
                <a:solidFill>
                  <a:schemeClr val="tx2"/>
                </a:solidFill>
              </a:rPr>
              <a:t>/s</a:t>
            </a:r>
          </a:p>
          <a:p>
            <a:r>
              <a:rPr lang="en-US" sz="2000" dirty="0" smtClean="0">
                <a:solidFill>
                  <a:schemeClr val="tx2"/>
                </a:solidFill>
              </a:rPr>
              <a:t>Although many model-dependent factors can cause the dark matter to possess a somewhat lower annihilation cross section today </a:t>
            </a:r>
            <a:r>
              <a:rPr lang="en-US" sz="1800" dirty="0" smtClean="0">
                <a:solidFill>
                  <a:schemeClr val="tx2"/>
                </a:solidFill>
              </a:rPr>
              <a:t>(velocity dependence, co-annihilations, resonances)</a:t>
            </a:r>
            <a:r>
              <a:rPr lang="en-US" sz="2000" dirty="0" smtClean="0">
                <a:solidFill>
                  <a:schemeClr val="tx2"/>
                </a:solidFill>
              </a:rPr>
              <a:t>, most models predict current annihilation rates that are within an order of magnitude or so this estimate </a:t>
            </a:r>
          </a:p>
          <a:p>
            <a:r>
              <a:rPr lang="en-US" sz="2000" dirty="0" smtClean="0">
                <a:solidFill>
                  <a:schemeClr val="tx2"/>
                </a:solidFill>
              </a:rPr>
              <a:t>Indirect detection experiments which are sensitive to dark matter annihilating at approximately this rate will be able to test the majority of WIMP models </a:t>
            </a:r>
            <a:endParaRPr lang="en-US" sz="2200" dirty="0">
              <a:solidFill>
                <a:schemeClr val="tx2"/>
              </a:solidFill>
            </a:endParaRPr>
          </a:p>
        </p:txBody>
      </p:sp>
    </p:spTree>
    <p:extLst>
      <p:ext uri="{BB962C8B-B14F-4D97-AF65-F5344CB8AC3E}">
        <p14:creationId xmlns:p14="http://schemas.microsoft.com/office/powerpoint/2010/main" val="45478085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686800" cy="1143000"/>
          </a:xfrm>
        </p:spPr>
        <p:txBody>
          <a:bodyPr>
            <a:normAutofit/>
          </a:bodyPr>
          <a:lstStyle/>
          <a:p>
            <a:r>
              <a:rPr lang="en-US" dirty="0" smtClean="0">
                <a:solidFill>
                  <a:schemeClr val="tx2"/>
                </a:solidFill>
              </a:rPr>
              <a:t>Indirect Detection With Fermi</a:t>
            </a:r>
            <a:endParaRPr lang="en-US" dirty="0">
              <a:solidFill>
                <a:schemeClr val="tx2"/>
              </a:solidFill>
            </a:endParaRPr>
          </a:p>
        </p:txBody>
      </p:sp>
      <p:sp>
        <p:nvSpPr>
          <p:cNvPr id="3" name="Content Placeholder 2"/>
          <p:cNvSpPr>
            <a:spLocks noGrp="1"/>
          </p:cNvSpPr>
          <p:nvPr>
            <p:ph idx="1"/>
          </p:nvPr>
        </p:nvSpPr>
        <p:spPr>
          <a:xfrm>
            <a:off x="14176" y="1240392"/>
            <a:ext cx="4977488" cy="5272197"/>
          </a:xfrm>
        </p:spPr>
        <p:txBody>
          <a:bodyPr>
            <a:normAutofit/>
          </a:bodyPr>
          <a:lstStyle/>
          <a:p>
            <a:r>
              <a:rPr lang="en-US" sz="2000" dirty="0" smtClean="0">
                <a:solidFill>
                  <a:schemeClr val="tx2"/>
                </a:solidFill>
              </a:rPr>
              <a:t>No indirect detection experiment has more potential to constrain or discover dark matter than the Fermi Gamma Ray Space Telescope (FGST)</a:t>
            </a:r>
          </a:p>
          <a:p>
            <a:r>
              <a:rPr lang="en-US" sz="2000" dirty="0" smtClean="0">
                <a:solidFill>
                  <a:schemeClr val="tx2"/>
                </a:solidFill>
              </a:rPr>
              <a:t>Fermi’s Large </a:t>
            </a:r>
            <a:r>
              <a:rPr lang="en-US" sz="2000" dirty="0">
                <a:solidFill>
                  <a:schemeClr val="tx2"/>
                </a:solidFill>
              </a:rPr>
              <a:t>A</a:t>
            </a:r>
            <a:r>
              <a:rPr lang="en-US" sz="2000" dirty="0" smtClean="0">
                <a:solidFill>
                  <a:schemeClr val="tx2"/>
                </a:solidFill>
              </a:rPr>
              <a:t>rea </a:t>
            </a:r>
            <a:r>
              <a:rPr lang="en-US" sz="2000" dirty="0">
                <a:solidFill>
                  <a:schemeClr val="tx2"/>
                </a:solidFill>
              </a:rPr>
              <a:t>T</a:t>
            </a:r>
            <a:r>
              <a:rPr lang="en-US" sz="2000" dirty="0" smtClean="0">
                <a:solidFill>
                  <a:schemeClr val="tx2"/>
                </a:solidFill>
              </a:rPr>
              <a:t>elescope (LAT) offers far more effective area (~8000 cm</a:t>
            </a:r>
            <a:r>
              <a:rPr lang="en-US" sz="2000" baseline="30000" dirty="0" smtClean="0">
                <a:solidFill>
                  <a:schemeClr val="tx2"/>
                </a:solidFill>
              </a:rPr>
              <a:t>2</a:t>
            </a:r>
            <a:r>
              <a:rPr lang="en-US" sz="2000" dirty="0" smtClean="0">
                <a:solidFill>
                  <a:schemeClr val="tx2"/>
                </a:solidFill>
              </a:rPr>
              <a:t>), better angular resolution (sub-degree), and energy resolution (~10%) that its predecessor, EGRET</a:t>
            </a:r>
          </a:p>
          <a:p>
            <a:r>
              <a:rPr lang="en-US" sz="2000" dirty="0" smtClean="0">
                <a:solidFill>
                  <a:schemeClr val="tx2"/>
                </a:solidFill>
              </a:rPr>
              <a:t>Unlike ground based telescopes, Fermi observes the entire sky and can study gamma rays down to ~100 MeV (ACTs are limited to ~100 </a:t>
            </a:r>
            <a:r>
              <a:rPr lang="en-US" sz="2000" dirty="0" err="1" smtClean="0">
                <a:solidFill>
                  <a:schemeClr val="tx2"/>
                </a:solidFill>
              </a:rPr>
              <a:t>GeV</a:t>
            </a:r>
            <a:r>
              <a:rPr lang="en-US" sz="2000" dirty="0" smtClean="0">
                <a:solidFill>
                  <a:schemeClr val="tx2"/>
                </a:solidFill>
              </a:rPr>
              <a:t> and up)</a:t>
            </a:r>
            <a:endParaRPr lang="en-US" sz="2200" dirty="0" smtClean="0">
              <a:solidFill>
                <a:schemeClr val="tx2"/>
              </a:solidFill>
            </a:endParaRPr>
          </a:p>
          <a:p>
            <a:pPr marL="36576" indent="0">
              <a:buNone/>
            </a:pPr>
            <a:endParaRPr lang="en-US" sz="2200" dirty="0">
              <a:solidFill>
                <a:schemeClr val="tx2"/>
              </a:solidFill>
            </a:endParaRPr>
          </a:p>
        </p:txBody>
      </p:sp>
      <p:sp>
        <p:nvSpPr>
          <p:cNvPr id="9" name="Text Box 1029"/>
          <p:cNvSpPr txBox="1">
            <a:spLocks noChangeArrowheads="1"/>
          </p:cNvSpPr>
          <p:nvPr/>
        </p:nvSpPr>
        <p:spPr bwMode="auto">
          <a:xfrm>
            <a:off x="152400" y="6512590"/>
            <a:ext cx="46522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smtClean="0">
                <a:latin typeface="Century Gothic" charset="0"/>
              </a:rPr>
              <a:t>  </a:t>
            </a:r>
            <a:endParaRPr lang="en-US" sz="1400" dirty="0">
              <a:latin typeface="Century Gothic"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631" y="1682277"/>
            <a:ext cx="2817812" cy="3771900"/>
          </a:xfrm>
          <a:prstGeom prst="rect">
            <a:avLst/>
          </a:prstGeom>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511206155"/>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454582" y="2340670"/>
            <a:ext cx="2273422" cy="2498149"/>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A Gamma-Ray </a:t>
            </a:r>
            <a:r>
              <a:rPr lang="en-US" dirty="0">
                <a:solidFill>
                  <a:schemeClr val="tx2"/>
                </a:solidFill>
              </a:rPr>
              <a:t>L</a:t>
            </a:r>
            <a:r>
              <a:rPr lang="en-US" dirty="0" smtClean="0">
                <a:solidFill>
                  <a:schemeClr val="tx2"/>
                </a:solidFill>
              </a:rPr>
              <a:t>ine at 130 </a:t>
            </a:r>
            <a:r>
              <a:rPr lang="en-US" dirty="0" err="1" smtClean="0">
                <a:solidFill>
                  <a:schemeClr val="tx2"/>
                </a:solidFill>
              </a:rPr>
              <a:t>GeV</a:t>
            </a:r>
            <a:r>
              <a:rPr lang="en-US" dirty="0" smtClean="0">
                <a:solidFill>
                  <a:schemeClr val="tx2"/>
                </a:solidFill>
              </a:rPr>
              <a:t>?!</a:t>
            </a:r>
            <a:endParaRPr lang="en-US" dirty="0">
              <a:solidFill>
                <a:schemeClr val="tx2"/>
              </a:solidFill>
            </a:endParaRPr>
          </a:p>
        </p:txBody>
      </p:sp>
      <p:sp>
        <p:nvSpPr>
          <p:cNvPr id="3" name="Content Placeholder 2"/>
          <p:cNvSpPr>
            <a:spLocks noGrp="1"/>
          </p:cNvSpPr>
          <p:nvPr>
            <p:ph idx="1"/>
          </p:nvPr>
        </p:nvSpPr>
        <p:spPr>
          <a:xfrm>
            <a:off x="23942" y="1180597"/>
            <a:ext cx="9079812" cy="5845295"/>
          </a:xfrm>
        </p:spPr>
        <p:txBody>
          <a:bodyPr>
            <a:normAutofit/>
          </a:bodyPr>
          <a:lstStyle/>
          <a:p>
            <a:r>
              <a:rPr lang="en-US" sz="1900" dirty="0" smtClean="0">
                <a:solidFill>
                  <a:schemeClr val="tx2"/>
                </a:solidFill>
              </a:rPr>
              <a:t>Recently, evidence for a </a:t>
            </a:r>
            <a:r>
              <a:rPr lang="en-US" sz="1900" dirty="0" err="1" smtClean="0">
                <a:solidFill>
                  <a:schemeClr val="tx2"/>
                </a:solidFill>
              </a:rPr>
              <a:t>monoenergetic</a:t>
            </a:r>
            <a:r>
              <a:rPr lang="en-US" sz="1900" dirty="0" smtClean="0">
                <a:solidFill>
                  <a:schemeClr val="tx2"/>
                </a:solidFill>
              </a:rPr>
              <a:t> (up to resolution) gamma-ray line from the Inner Galaxy has been identified within Fermi’s data (at 3.3σ, after LEE)</a:t>
            </a:r>
            <a:endParaRPr lang="en-US" sz="1900" dirty="0">
              <a:solidFill>
                <a:schemeClr val="tx2"/>
              </a:solidFill>
              <a:sym typeface="Symbol" charset="0"/>
            </a:endParaRPr>
          </a:p>
          <a:p>
            <a:r>
              <a:rPr lang="en-US" sz="1900" dirty="0" smtClean="0">
                <a:solidFill>
                  <a:schemeClr val="tx2"/>
                </a:solidFill>
                <a:cs typeface="Arial" charset="0"/>
                <a:sym typeface="Symbol" charset="0"/>
              </a:rPr>
              <a:t>Such a single has long been considered a “smoking gun” of dark matter annihilations, provided through loop-level diagrams</a:t>
            </a:r>
          </a:p>
          <a:p>
            <a:r>
              <a:rPr lang="en-US" sz="1900" dirty="0" smtClean="0">
                <a:solidFill>
                  <a:schemeClr val="tx2"/>
                </a:solidFill>
                <a:cs typeface="Arial" charset="0"/>
                <a:sym typeface="Symbol" charset="0"/>
              </a:rPr>
              <a:t>Morphology of the signal is well fit to a that predicted  		                 from a cusped dark matter distribution, with a cross 		             section of </a:t>
            </a:r>
            <a:r>
              <a:rPr lang="en-US" sz="1900" dirty="0" err="1" smtClean="0">
                <a:solidFill>
                  <a:schemeClr val="tx2"/>
                </a:solidFill>
              </a:rPr>
              <a:t>σv</a:t>
            </a:r>
            <a:r>
              <a:rPr lang="en-US" sz="1900" dirty="0" smtClean="0">
                <a:solidFill>
                  <a:schemeClr val="tx2"/>
                </a:solidFill>
              </a:rPr>
              <a:t> ~ 2 x 10</a:t>
            </a:r>
            <a:r>
              <a:rPr lang="en-US" sz="1900" baseline="30000" dirty="0" smtClean="0">
                <a:solidFill>
                  <a:schemeClr val="tx2"/>
                </a:solidFill>
              </a:rPr>
              <a:t>-27 </a:t>
            </a:r>
            <a:r>
              <a:rPr lang="en-US" sz="1900" dirty="0" smtClean="0">
                <a:solidFill>
                  <a:schemeClr val="tx2"/>
                </a:solidFill>
              </a:rPr>
              <a:t>cm</a:t>
            </a:r>
            <a:r>
              <a:rPr lang="en-US" sz="1900" baseline="30000" dirty="0" smtClean="0">
                <a:solidFill>
                  <a:schemeClr val="tx2"/>
                </a:solidFill>
              </a:rPr>
              <a:t>3</a:t>
            </a:r>
            <a:r>
              <a:rPr lang="en-US" sz="1900" dirty="0" smtClean="0">
                <a:solidFill>
                  <a:schemeClr val="tx2"/>
                </a:solidFill>
              </a:rPr>
              <a:t>/s</a:t>
            </a:r>
            <a:r>
              <a:rPr lang="en-US" sz="1900" dirty="0" smtClean="0">
                <a:solidFill>
                  <a:schemeClr val="tx2"/>
                </a:solidFill>
                <a:cs typeface="Arial" charset="0"/>
                <a:sym typeface="Symbol" charset="0"/>
              </a:rPr>
              <a:t> </a:t>
            </a:r>
          </a:p>
          <a:p>
            <a:pPr marL="36576" indent="0">
              <a:buNone/>
            </a:pPr>
            <a:r>
              <a:rPr lang="en-US" sz="1900" dirty="0" smtClean="0">
                <a:solidFill>
                  <a:schemeClr val="tx2"/>
                </a:solidFill>
              </a:rPr>
              <a:t> </a:t>
            </a: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4" name="TextBox 3"/>
          <p:cNvSpPr txBox="1"/>
          <p:nvPr/>
        </p:nvSpPr>
        <p:spPr>
          <a:xfrm>
            <a:off x="9446846" y="1524635"/>
            <a:ext cx="184666" cy="369332"/>
          </a:xfrm>
          <a:prstGeom prst="rect">
            <a:avLst/>
          </a:prstGeom>
          <a:noFill/>
        </p:spPr>
        <p:txBody>
          <a:bodyPr wrap="none" rtlCol="0">
            <a:spAutoFit/>
          </a:bodyPr>
          <a:lstStyle/>
          <a:p>
            <a:endParaRPr lang="en-US" dirty="0"/>
          </a:p>
        </p:txBody>
      </p:sp>
      <p:sp>
        <p:nvSpPr>
          <p:cNvPr id="9" name="TextBox 2"/>
          <p:cNvSpPr txBox="1">
            <a:spLocks noChangeArrowheads="1"/>
          </p:cNvSpPr>
          <p:nvPr/>
        </p:nvSpPr>
        <p:spPr bwMode="auto">
          <a:xfrm>
            <a:off x="1920643" y="5909402"/>
            <a:ext cx="26238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dirty="0" smtClean="0"/>
              <a:t>C. </a:t>
            </a:r>
            <a:r>
              <a:rPr lang="en-US" sz="1500" dirty="0" err="1" smtClean="0"/>
              <a:t>Weniger</a:t>
            </a:r>
            <a:r>
              <a:rPr lang="en-US" sz="1500" dirty="0" smtClean="0"/>
              <a:t>, </a:t>
            </a:r>
            <a:r>
              <a:rPr lang="en-US" sz="1500" dirty="0"/>
              <a:t>arXiv</a:t>
            </a:r>
            <a:r>
              <a:rPr lang="en-US" sz="1500" dirty="0" smtClean="0"/>
              <a:t>:1204.2797</a:t>
            </a:r>
            <a:endParaRPr lang="en-US" sz="1500" dirty="0"/>
          </a:p>
        </p:txBody>
      </p:sp>
      <p:pic>
        <p:nvPicPr>
          <p:cNvPr id="5" name="Picture 4"/>
          <p:cNvPicPr>
            <a:picLocks noChangeAspect="1"/>
          </p:cNvPicPr>
          <p:nvPr/>
        </p:nvPicPr>
        <p:blipFill>
          <a:blip r:embed="rId2"/>
          <a:stretch>
            <a:fillRect/>
          </a:stretch>
        </p:blipFill>
        <p:spPr>
          <a:xfrm>
            <a:off x="6760312" y="2434962"/>
            <a:ext cx="1739900" cy="1295400"/>
          </a:xfrm>
          <a:prstGeom prst="rect">
            <a:avLst/>
          </a:prstGeom>
        </p:spPr>
      </p:pic>
      <p:pic>
        <p:nvPicPr>
          <p:cNvPr id="6" name="Picture 5"/>
          <p:cNvPicPr>
            <a:picLocks noChangeAspect="1"/>
          </p:cNvPicPr>
          <p:nvPr/>
        </p:nvPicPr>
        <p:blipFill>
          <a:blip r:embed="rId3"/>
          <a:stretch>
            <a:fillRect/>
          </a:stretch>
        </p:blipFill>
        <p:spPr>
          <a:xfrm>
            <a:off x="6512119" y="3803834"/>
            <a:ext cx="2184400" cy="914400"/>
          </a:xfrm>
          <a:prstGeom prst="rect">
            <a:avLst/>
          </a:prstGeom>
        </p:spPr>
      </p:pic>
      <p:pic>
        <p:nvPicPr>
          <p:cNvPr id="24" name="Picture 23"/>
          <p:cNvPicPr>
            <a:picLocks noChangeAspect="1"/>
          </p:cNvPicPr>
          <p:nvPr/>
        </p:nvPicPr>
        <p:blipFill>
          <a:blip r:embed="rId4"/>
          <a:stretch>
            <a:fillRect/>
          </a:stretch>
        </p:blipFill>
        <p:spPr>
          <a:xfrm>
            <a:off x="1153717" y="3547735"/>
            <a:ext cx="4261868" cy="1967016"/>
          </a:xfrm>
          <a:prstGeom prst="rect">
            <a:avLst/>
          </a:prstGeom>
        </p:spPr>
      </p:pic>
      <p:pic>
        <p:nvPicPr>
          <p:cNvPr id="23" name="Picture 22"/>
          <p:cNvPicPr>
            <a:picLocks noChangeAspect="1"/>
          </p:cNvPicPr>
          <p:nvPr/>
        </p:nvPicPr>
        <p:blipFill>
          <a:blip r:embed="rId5"/>
          <a:stretch>
            <a:fillRect/>
          </a:stretch>
        </p:blipFill>
        <p:spPr>
          <a:xfrm>
            <a:off x="850128" y="3547735"/>
            <a:ext cx="399221" cy="1967016"/>
          </a:xfrm>
          <a:prstGeom prst="rect">
            <a:avLst/>
          </a:prstGeom>
        </p:spPr>
      </p:pic>
      <p:pic>
        <p:nvPicPr>
          <p:cNvPr id="26" name="Picture 25"/>
          <p:cNvPicPr>
            <a:picLocks noChangeAspect="1"/>
          </p:cNvPicPr>
          <p:nvPr/>
        </p:nvPicPr>
        <p:blipFill>
          <a:blip r:embed="rId6"/>
          <a:stretch>
            <a:fillRect/>
          </a:stretch>
        </p:blipFill>
        <p:spPr>
          <a:xfrm>
            <a:off x="1211980" y="5495723"/>
            <a:ext cx="4202108" cy="413679"/>
          </a:xfrm>
          <a:prstGeom prst="rect">
            <a:avLst/>
          </a:prstGeom>
        </p:spPr>
      </p:pic>
      <p:sp>
        <p:nvSpPr>
          <p:cNvPr id="27" name="Rectangle 26"/>
          <p:cNvSpPr/>
          <p:nvPr/>
        </p:nvSpPr>
        <p:spPr>
          <a:xfrm>
            <a:off x="892108" y="5514751"/>
            <a:ext cx="399221" cy="39465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ame 27"/>
          <p:cNvSpPr/>
          <p:nvPr/>
        </p:nvSpPr>
        <p:spPr>
          <a:xfrm>
            <a:off x="850128" y="3547735"/>
            <a:ext cx="4565457" cy="2361667"/>
          </a:xfrm>
          <a:prstGeom prst="frame">
            <a:avLst>
              <a:gd name="adj1" fmla="val 946"/>
            </a:avLst>
          </a:prstGeom>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ectangle 7"/>
          <p:cNvSpPr/>
          <p:nvPr/>
        </p:nvSpPr>
        <p:spPr>
          <a:xfrm>
            <a:off x="8010769" y="2960077"/>
            <a:ext cx="175846" cy="1856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96946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343"/>
            <a:ext cx="8432800" cy="1143000"/>
          </a:xfrm>
        </p:spPr>
        <p:txBody>
          <a:bodyPr>
            <a:normAutofit/>
          </a:bodyPr>
          <a:lstStyle/>
          <a:p>
            <a:r>
              <a:rPr lang="en-US" dirty="0" smtClean="0">
                <a:solidFill>
                  <a:schemeClr val="tx2"/>
                </a:solidFill>
              </a:rPr>
              <a:t>This is a Real Dark Matter Line?</a:t>
            </a:r>
            <a:endParaRPr lang="en-US" dirty="0">
              <a:solidFill>
                <a:schemeClr val="tx2"/>
              </a:solidFill>
            </a:endParaRPr>
          </a:p>
        </p:txBody>
      </p:sp>
      <p:sp>
        <p:nvSpPr>
          <p:cNvPr id="3" name="Content Placeholder 2"/>
          <p:cNvSpPr>
            <a:spLocks noGrp="1"/>
          </p:cNvSpPr>
          <p:nvPr>
            <p:ph idx="1"/>
          </p:nvPr>
        </p:nvSpPr>
        <p:spPr>
          <a:xfrm>
            <a:off x="72788" y="1180597"/>
            <a:ext cx="4429682" cy="5845295"/>
          </a:xfrm>
        </p:spPr>
        <p:txBody>
          <a:bodyPr>
            <a:normAutofit/>
          </a:bodyPr>
          <a:lstStyle/>
          <a:p>
            <a:pPr marL="36576" indent="0" algn="ctr">
              <a:buNone/>
            </a:pPr>
            <a:r>
              <a:rPr lang="en-US" sz="2600" u="sng" dirty="0" smtClean="0">
                <a:solidFill>
                  <a:schemeClr val="tx2"/>
                </a:solidFill>
              </a:rPr>
              <a:t>Pros</a:t>
            </a:r>
            <a:endParaRPr lang="en-US" sz="2600" dirty="0">
              <a:solidFill>
                <a:schemeClr val="tx2"/>
              </a:solidFill>
            </a:endParaRPr>
          </a:p>
          <a:p>
            <a:pPr marL="36576" indent="0">
              <a:buNone/>
            </a:pPr>
            <a:endParaRPr lang="en-US" sz="20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smtClean="0">
              <a:solidFill>
                <a:schemeClr val="tx2"/>
              </a:solidFill>
            </a:endParaRPr>
          </a:p>
          <a:p>
            <a:pPr marL="36576" indent="0">
              <a:buNone/>
            </a:pPr>
            <a:endParaRPr lang="en-US" sz="2200" dirty="0">
              <a:solidFill>
                <a:schemeClr val="tx2"/>
              </a:solidFill>
            </a:endParaRPr>
          </a:p>
        </p:txBody>
      </p:sp>
      <p:sp>
        <p:nvSpPr>
          <p:cNvPr id="7" name="TextBox 6"/>
          <p:cNvSpPr txBox="1"/>
          <p:nvPr/>
        </p:nvSpPr>
        <p:spPr>
          <a:xfrm>
            <a:off x="4294431" y="876166"/>
            <a:ext cx="4858168" cy="353943"/>
          </a:xfrm>
          <a:prstGeom prst="rect">
            <a:avLst/>
          </a:prstGeom>
          <a:noFill/>
        </p:spPr>
        <p:txBody>
          <a:bodyPr wrap="square" rtlCol="0">
            <a:spAutoFit/>
          </a:bodyPr>
          <a:lstStyle/>
          <a:p>
            <a:endParaRPr lang="en-US" sz="1700" dirty="0"/>
          </a:p>
        </p:txBody>
      </p:sp>
      <p:sp>
        <p:nvSpPr>
          <p:cNvPr id="17" name="Content Placeholder 2"/>
          <p:cNvSpPr txBox="1">
            <a:spLocks/>
          </p:cNvSpPr>
          <p:nvPr/>
        </p:nvSpPr>
        <p:spPr>
          <a:xfrm>
            <a:off x="4565442" y="1196549"/>
            <a:ext cx="4439496" cy="5845295"/>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lgn="ctr">
              <a:buFont typeface="Wingdings 2"/>
              <a:buNone/>
            </a:pPr>
            <a:r>
              <a:rPr lang="en-US" sz="2600" u="sng" dirty="0" smtClean="0">
                <a:solidFill>
                  <a:schemeClr val="tx2"/>
                </a:solidFill>
              </a:rPr>
              <a:t>Cons</a:t>
            </a:r>
            <a:endParaRPr lang="en-US" sz="2600" dirty="0" smtClean="0">
              <a:solidFill>
                <a:schemeClr val="tx2"/>
              </a:solidFill>
            </a:endParaRPr>
          </a:p>
          <a:p>
            <a:endParaRPr lang="en-US" sz="1900" dirty="0" smtClean="0">
              <a:solidFill>
                <a:schemeClr val="tx2"/>
              </a:solidFill>
              <a:sym typeface="Symbol" charset="0"/>
            </a:endParaRPr>
          </a:p>
          <a:p>
            <a:pPr marL="36576" indent="0">
              <a:buFont typeface="Wingdings 2"/>
              <a:buNone/>
            </a:pPr>
            <a:r>
              <a:rPr lang="en-US" sz="1900" dirty="0" smtClean="0">
                <a:solidFill>
                  <a:schemeClr val="tx2"/>
                </a:solidFill>
              </a:rPr>
              <a:t> </a:t>
            </a:r>
          </a:p>
          <a:p>
            <a:pPr marL="36576" indent="0">
              <a:buFont typeface="Wingdings 2"/>
              <a:buNone/>
            </a:pPr>
            <a:endParaRPr lang="en-US" sz="20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smtClean="0">
              <a:solidFill>
                <a:schemeClr val="tx2"/>
              </a:solidFill>
            </a:endParaRPr>
          </a:p>
          <a:p>
            <a:pPr marL="36576" indent="0">
              <a:buFont typeface="Wingdings 2"/>
              <a:buNone/>
            </a:pPr>
            <a:endParaRPr lang="en-US" sz="2200" dirty="0">
              <a:solidFill>
                <a:schemeClr val="tx2"/>
              </a:solidFill>
            </a:endParaRPr>
          </a:p>
        </p:txBody>
      </p:sp>
    </p:spTree>
    <p:extLst>
      <p:ext uri="{BB962C8B-B14F-4D97-AF65-F5344CB8AC3E}">
        <p14:creationId xmlns:p14="http://schemas.microsoft.com/office/powerpoint/2010/main" val="3557465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2083</TotalTime>
  <Words>21601</Words>
  <Application>Microsoft Macintosh PowerPoint</Application>
  <PresentationFormat>On-screen Show (4:3)</PresentationFormat>
  <Paragraphs>4150</Paragraphs>
  <Slides>318</Slides>
  <Notes>127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318</vt:i4>
      </vt:variant>
    </vt:vector>
  </HeadingPairs>
  <TitlesOfParts>
    <vt:vector size="320" baseType="lpstr">
      <vt:lpstr>Technic</vt:lpstr>
      <vt:lpstr>Equation</vt:lpstr>
      <vt:lpstr>Lecture 3 :Particle candidates for dark matter</vt:lpstr>
      <vt:lpstr>The Thermal Abundance of a WIMP</vt:lpstr>
      <vt:lpstr>WIMP Model Building</vt:lpstr>
      <vt:lpstr>Supersymmetric Dark Matter</vt:lpstr>
      <vt:lpstr>PowerPoint Presentation</vt:lpstr>
      <vt:lpstr>PowerPoint Presentation</vt:lpstr>
      <vt:lpstr>PowerPoint Presentation</vt:lpstr>
      <vt:lpstr>Supersymmetry and Friends</vt:lpstr>
      <vt:lpstr>PowerPoint Presentation</vt:lpstr>
      <vt:lpstr>Non-WIMP Dark Matter Candidates I: Axions</vt:lpstr>
      <vt:lpstr>Non-WIMP Dark Matter Candidates I: Axions</vt:lpstr>
      <vt:lpstr>Non-WIMP Dark Matter Candidates II:   Sterile Neutrinos</vt:lpstr>
      <vt:lpstr>Putting the WIMP Hypothesis to the Test</vt:lpstr>
      <vt:lpstr>Lecture 4: Direct Detection</vt:lpstr>
      <vt:lpstr>The Trinity of Dark Matter Searches</vt:lpstr>
      <vt:lpstr>Direct Detection</vt:lpstr>
      <vt:lpstr>Direct Detection</vt:lpstr>
      <vt:lpstr>PowerPoint Presentation</vt:lpstr>
      <vt:lpstr>Direct Detection</vt:lpstr>
      <vt:lpstr>Direct Detection</vt:lpstr>
      <vt:lpstr>WIMP Annihilation and Elastic Scattering</vt:lpstr>
      <vt:lpstr>PowerPoint Presentation</vt:lpstr>
      <vt:lpstr>PowerPoint Presentation</vt:lpstr>
      <vt:lpstr>PowerPoint Presentation</vt:lpstr>
      <vt:lpstr>PowerPoint Presentation</vt:lpstr>
      <vt:lpstr>PowerPoint Presentation</vt:lpstr>
      <vt:lpstr>Direct Detection</vt:lpstr>
      <vt:lpstr>Direct Detection</vt:lpstr>
      <vt:lpstr>PowerPoint Presentation</vt:lpstr>
      <vt:lpstr>Possible Signals from Direct Detection Experiments</vt:lpstr>
      <vt:lpstr>Possible Signals of Low Mass WIMPs?</vt:lpstr>
      <vt:lpstr>Possible Signals of Low Mass WIMPs?</vt:lpstr>
      <vt:lpstr>Possible Signals of Low Mass WIMPs?</vt:lpstr>
      <vt:lpstr>Possible Signals from Direct Detection Experiments</vt:lpstr>
      <vt:lpstr>Possible Signals of Low Mass WIMPs?</vt:lpstr>
      <vt:lpstr>Possible Signals of Low Mass WIMPs?</vt:lpstr>
      <vt:lpstr>Possible Signals from Direct Detection Experiments</vt:lpstr>
      <vt:lpstr>Indirect Detection</vt:lpstr>
      <vt:lpstr>The Indirect Detection of Dark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Indirect Detection</vt:lpstr>
      <vt:lpstr>Some Highlights in Indirect Detection</vt:lpstr>
      <vt:lpstr>Some Highlights in Indirect Detection</vt:lpstr>
      <vt:lpstr>Some Highlights in Indirect Detection</vt:lpstr>
      <vt:lpstr>Indirect Detection With Fermi</vt:lpstr>
      <vt:lpstr>Where to look for Dark Matter with Fermi?</vt:lpstr>
      <vt:lpstr>Ground-Based Gamma Ray Searches For Dark Matter</vt:lpstr>
      <vt:lpstr>Ground-Based Gamma Ray Searches For Dark Matter</vt:lpstr>
      <vt:lpstr>Dark Matter with Antimatter</vt:lpstr>
      <vt:lpstr>Dark Matter with Antimatter</vt:lpstr>
      <vt:lpstr>AMS’ Great Leap Forward</vt:lpstr>
      <vt:lpstr>AMS’ First New Result!</vt:lpstr>
      <vt:lpstr>What We Can Learn From AMS</vt:lpstr>
      <vt:lpstr>What We Can Learn From AMS</vt:lpstr>
      <vt:lpstr>What We Can Learn From AMS</vt:lpstr>
      <vt:lpstr>Dark Matter with Neutrinos</vt:lpstr>
      <vt:lpstr>Indirect Detection With Fermi</vt:lpstr>
      <vt:lpstr>Dark Matter in Dwarf Galaxies</vt:lpstr>
      <vt:lpstr>Dark Matter in Dwarf Galaxies</vt:lpstr>
      <vt:lpstr>Dark Matter in The Galactic Center</vt:lpstr>
      <vt:lpstr>Dark Matter in The Galactic Center</vt:lpstr>
      <vt:lpstr>A Simple (but effective) Approach to the Galactic Center</vt:lpstr>
      <vt:lpstr>A Simple (but effective) Approach to the Galactic Center</vt:lpstr>
      <vt:lpstr>A Simple (but effective) Approach to the Galactic Center</vt:lpstr>
      <vt:lpstr>A Simple (but effective) Approach to the Galactic Center</vt:lpstr>
      <vt:lpstr>Characteristics of the Observed Gamma Ray Residual</vt:lpstr>
      <vt:lpstr>Characteristics of the Observed Gamma Ray Residual</vt:lpstr>
      <vt:lpstr>Characteristics of the Observed Gamma Ray Residual</vt:lpstr>
      <vt:lpstr>The Dark Matter Interpretation</vt:lpstr>
      <vt:lpstr>PowerPoint Presentation</vt:lpstr>
      <vt:lpstr>PowerPoint Presentation</vt:lpstr>
      <vt:lpstr>The Fermi Bubbles and Synchrotron Haze</vt:lpstr>
      <vt:lpstr>Annihilation Products in the Fermi Bubbles?</vt:lpstr>
      <vt:lpstr>Spectral Analysis of the Fermi Bubbles</vt:lpstr>
      <vt:lpstr>Spectral Analysis of the Fermi Bubbles</vt:lpstr>
      <vt:lpstr>The Bubbles At High Latitudes</vt:lpstr>
      <vt:lpstr>The Bubbles At High Latitudes</vt:lpstr>
      <vt:lpstr>The Bubbles At Low Latitudes</vt:lpstr>
      <vt:lpstr>Annihilation Products in the Fermi Bubbles?</vt:lpstr>
      <vt:lpstr>Annihilation Products in the Fermi Bubbles?</vt:lpstr>
      <vt:lpstr>PowerPoint Presentation</vt:lpstr>
      <vt:lpstr>PowerPoint Presentation</vt:lpstr>
      <vt:lpstr>PowerPoint Presentation</vt:lpstr>
      <vt:lpstr>PowerPoint Presentation</vt:lpstr>
      <vt:lpstr>PowerPoint Presentation</vt:lpstr>
      <vt:lpstr>PowerPoint Presentation</vt:lpstr>
      <vt:lpstr>Summary</vt:lpstr>
      <vt:lpstr>Indirect Detection</vt:lpstr>
      <vt:lpstr>Indirect Detection With Fermi</vt:lpstr>
      <vt:lpstr>A Gamma-Ray Line at 130 GeV?!</vt:lpstr>
      <vt:lpstr>This is a Real Dark Matter Line?</vt:lpstr>
      <vt:lpstr>This is a Real Dark Matter Line?</vt:lpstr>
      <vt:lpstr>This is a Real Dark Matter Line?</vt:lpstr>
      <vt:lpstr>This is a Real Dark Matter Line?</vt:lpstr>
      <vt:lpstr>This is a Real Dark Matter Line?</vt:lpstr>
      <vt:lpstr>Dark Matter with Microwave and Radio Telescopes</vt:lpstr>
      <vt:lpstr>Dark Matter with Antimatter</vt:lpstr>
      <vt:lpstr>Dark Matter with Antimatter</vt:lpstr>
      <vt:lpstr>Dark Matter with Antimatter</vt:lpstr>
      <vt:lpstr>Dark Matter with Antimatter</vt:lpstr>
      <vt:lpstr>Dark Matter with Microwave and Radio Telescopes</vt:lpstr>
      <vt:lpstr>Dark Matter with Microwave and Radio Telescopes</vt:lpstr>
      <vt:lpstr>The Trinity of Dark Matter Searches</vt:lpstr>
      <vt:lpstr>Indirect Detection</vt:lpstr>
      <vt:lpstr>Indirect Detection With Fermi</vt:lpstr>
      <vt:lpstr>PowerPoint Presentation</vt:lpstr>
      <vt:lpstr>PowerPoint Presentation</vt:lpstr>
      <vt:lpstr>Where to look for Dark Matter with Fermi?</vt:lpstr>
      <vt:lpstr>The Signal:  Gamma Rays from Dark Matter Annihilations</vt:lpstr>
      <vt:lpstr>The Signal:  Gamma Rays from Dark Matter Annihilations</vt:lpstr>
      <vt:lpstr>The Signal:  Gamma Rays from Dark Matter Annihilations</vt:lpstr>
      <vt:lpstr>The Signal:  Gamma Rays from Dark Matter Annihilations</vt:lpstr>
      <vt:lpstr>PowerPoint Presentation</vt:lpstr>
      <vt:lpstr>PowerPoint Presentation</vt:lpstr>
      <vt:lpstr>The Backgrounds:  Astrophysical Sources of Gamma Rays</vt:lpstr>
      <vt:lpstr>The Backgrounds:  Astrophysical Sources of Gamma Rays</vt:lpstr>
      <vt:lpstr>The Backgrounds:  Astrophysical Sources of Gamma Rays</vt:lpstr>
      <vt:lpstr>The Backgrounds:  Astrophysical Sources of Gamma Rays</vt:lpstr>
      <vt:lpstr>The Backgrounds:  Astrophysical Sources of Gamma Rays</vt:lpstr>
      <vt:lpstr>Our Simple (but effective) Approach  to the Galactic Center</vt:lpstr>
      <vt:lpstr>Our Simple (but effective) Approach  to the Galactic Center</vt:lpstr>
      <vt:lpstr>Our Simple (but effective) Approach  to the Galactic Center</vt:lpstr>
      <vt:lpstr>Our Simple (but effective) Approach  to the Galactic Center</vt:lpstr>
      <vt:lpstr>Characteristics of the Observed Gamma-Ray Residual</vt:lpstr>
      <vt:lpstr>Characteristics of the Observed Gamma-Ray Residual</vt:lpstr>
      <vt:lpstr>Characteristics of the Observed Gamma-Ray Residual</vt:lpstr>
      <vt:lpstr>The Dark Matter Interpretation</vt:lpstr>
      <vt:lpstr>PowerPoint Presentation</vt:lpstr>
      <vt:lpstr>PowerPoint Presentation</vt:lpstr>
      <vt:lpstr>PowerPoint Presentation</vt:lpstr>
      <vt:lpstr>Pulsar Basics</vt:lpstr>
      <vt:lpstr>Pulsar Basics</vt:lpstr>
      <vt:lpstr>Pulsar Basics</vt:lpstr>
      <vt:lpstr>Pulsar Basics</vt:lpstr>
      <vt:lpstr>Millisecond Pulsars as the Source of the Galactic Center Signal?</vt:lpstr>
      <vt:lpstr>Millisecond Pulsars as the Source of the Galactic Center Signal?</vt:lpstr>
      <vt:lpstr>Millisecond Pulsars as the Source of the Galactic Center Signal?</vt:lpstr>
      <vt:lpstr>Gamma-Ray Observations of Millisecond Pulsars</vt:lpstr>
      <vt:lpstr>Gamma-Ray Observations of Millisecond Pulsars</vt:lpstr>
      <vt:lpstr>PowerPoint Presentation</vt:lpstr>
      <vt:lpstr>PowerPoint Presentation</vt:lpstr>
      <vt:lpstr>PowerPoint Presentation</vt:lpstr>
      <vt:lpstr>The Fermi Bubbles and Synchrotron Haze</vt:lpstr>
      <vt:lpstr>Annihilation Products in the Fermi Bubbles?</vt:lpstr>
      <vt:lpstr>Spectral Analysis of the Fermi Bubbles</vt:lpstr>
      <vt:lpstr>Spectral Analysis of the Fermi Bubbles</vt:lpstr>
      <vt:lpstr>Spectral Analysis of the Fermi Bubbles</vt:lpstr>
      <vt:lpstr>The Bubbles At High Latitudes</vt:lpstr>
      <vt:lpstr>The Bubbles At High Latitudes</vt:lpstr>
      <vt:lpstr>The Bubbles At Low Latitudes</vt:lpstr>
      <vt:lpstr>The Non-Inverse Compton Component</vt:lpstr>
      <vt:lpstr>The Non-Inverse Compton Component</vt:lpstr>
      <vt:lpstr>Cross-Checks, Tests, and Questions</vt:lpstr>
      <vt:lpstr>Cross-Checks, Tests, and Questions</vt:lpstr>
      <vt:lpstr>Cross-Checks, Tests, and Questions</vt:lpstr>
      <vt:lpstr>Cross-Checks, Tests, and Questions</vt:lpstr>
      <vt:lpstr>Residuals </vt:lpstr>
      <vt:lpstr>Residuals </vt:lpstr>
      <vt:lpstr>Residuals </vt:lpstr>
      <vt:lpstr>Cross-Checks, Tests, and Questions</vt:lpstr>
      <vt:lpstr>Cross-Checks, Tests, and Questions</vt:lpstr>
      <vt:lpstr>Cross-Checks, Tests, and Questions</vt:lpstr>
      <vt:lpstr>Cross-Checks, Tests, and Questions</vt:lpstr>
      <vt:lpstr>Cross-Checks, Tests, and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Searching for dark matter in the Discovery Age – Lecture 5</vt:lpstr>
      <vt:lpstr>Dark Matter at The LHC</vt:lpstr>
      <vt:lpstr>Dark Matter at The LHC</vt:lpstr>
      <vt:lpstr>Dark Matter at The LHC</vt:lpstr>
      <vt:lpstr>Dark Matter at The LHC</vt:lpstr>
      <vt:lpstr>The Status:</vt:lpstr>
      <vt:lpstr>The Status:</vt:lpstr>
      <vt:lpstr>The Status:</vt:lpstr>
      <vt:lpstr>The Status:</vt:lpstr>
      <vt:lpstr>The Status:</vt:lpstr>
      <vt:lpstr>The Future:</vt:lpstr>
      <vt:lpstr>Putting This All Together</vt:lpstr>
      <vt:lpstr>Putting This All Together</vt:lpstr>
      <vt:lpstr>Putting This All Together</vt:lpstr>
      <vt:lpstr>Putting This All Together</vt:lpstr>
      <vt:lpstr>PowerPoint Presentation</vt:lpstr>
      <vt:lpstr>Dark Matter at The LHC</vt:lpstr>
      <vt:lpstr>Dark Matter at The LHC</vt:lpstr>
      <vt:lpstr>Dark Matter at The LHC</vt:lpstr>
      <vt:lpstr>Dark Matter at The LHC</vt:lpstr>
      <vt:lpstr>The Status:</vt:lpstr>
      <vt:lpstr>The Status:</vt:lpstr>
      <vt:lpstr>The Status:</vt:lpstr>
      <vt:lpstr>The Status:</vt:lpstr>
      <vt:lpstr>Putting This All Together</vt:lpstr>
      <vt:lpstr>Summary</vt:lpstr>
      <vt:lpstr>Putting This All Together</vt:lpstr>
      <vt:lpstr>Putting This All Together</vt:lpstr>
      <vt:lpstr>Putting This All Together</vt:lpstr>
      <vt:lpstr>Putting This All Together</vt:lpstr>
      <vt:lpstr>Dark Matter at The LHC</vt:lpstr>
      <vt:lpstr>Dark Matter at The LHC</vt:lpstr>
      <vt:lpstr>Dark Matter at The LHC</vt:lpstr>
      <vt:lpstr>Dark Matter at The LHC</vt:lpstr>
      <vt:lpstr>The Status:</vt:lpstr>
      <vt:lpstr>The Status:</vt:lpstr>
      <vt:lpstr>The Status:</vt:lpstr>
      <vt:lpstr>The Status:</vt:lpstr>
      <vt:lpstr>The Status:</vt:lpstr>
      <vt:lpstr>Putting This All Together</vt:lpstr>
      <vt:lpstr>Putting This All Together</vt:lpstr>
      <vt:lpstr>Putting This All Together</vt:lpstr>
      <vt:lpstr>Putting This All Together</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Possible Signals from Direct Detection Experiments</vt:lpstr>
      <vt:lpstr>Possible Signals from Direct Detection Experiments</vt:lpstr>
      <vt:lpstr>CoGeNT, CDMS, and CRESST…</vt:lpstr>
      <vt:lpstr>And CoGeNT and CRESST…</vt:lpstr>
      <vt:lpstr>A Consistent Picture?</vt:lpstr>
      <vt:lpstr>A Consistent Picture?</vt:lpstr>
      <vt:lpstr>A Consistent Picture?</vt:lpstr>
      <vt:lpstr>No Tension (and maybe a signal) from CDMS</vt:lpstr>
      <vt:lpstr>No Tension (and maybe a signal) from CDMS</vt:lpstr>
      <vt:lpstr>A Consistent Picture?</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dark matter in the Discovery Age</dc:title>
  <dc:creator>Dan Hooper</dc:creator>
  <cp:lastModifiedBy>Dan Hooper</cp:lastModifiedBy>
  <cp:revision>145</cp:revision>
  <dcterms:created xsi:type="dcterms:W3CDTF">2012-02-23T03:31:27Z</dcterms:created>
  <dcterms:modified xsi:type="dcterms:W3CDTF">2013-10-29T07:43:06Z</dcterms:modified>
</cp:coreProperties>
</file>