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116"/>
  </p:notesMasterIdLst>
  <p:sldIdLst>
    <p:sldId id="256" r:id="rId2"/>
    <p:sldId id="963" r:id="rId3"/>
    <p:sldId id="964" r:id="rId4"/>
    <p:sldId id="1602" r:id="rId5"/>
    <p:sldId id="1603" r:id="rId6"/>
    <p:sldId id="1604" r:id="rId7"/>
    <p:sldId id="1605" r:id="rId8"/>
    <p:sldId id="1606" r:id="rId9"/>
    <p:sldId id="1607" r:id="rId10"/>
    <p:sldId id="1608" r:id="rId11"/>
    <p:sldId id="1609" r:id="rId12"/>
    <p:sldId id="1610" r:id="rId13"/>
    <p:sldId id="1623" r:id="rId14"/>
    <p:sldId id="1624" r:id="rId15"/>
    <p:sldId id="1625" r:id="rId16"/>
    <p:sldId id="1611" r:id="rId17"/>
    <p:sldId id="1612" r:id="rId18"/>
    <p:sldId id="1613" r:id="rId19"/>
    <p:sldId id="1627" r:id="rId20"/>
    <p:sldId id="1614" r:id="rId21"/>
    <p:sldId id="1615" r:id="rId22"/>
    <p:sldId id="1616" r:id="rId23"/>
    <p:sldId id="1617" r:id="rId24"/>
    <p:sldId id="1618" r:id="rId25"/>
    <p:sldId id="1619" r:id="rId26"/>
    <p:sldId id="1620" r:id="rId27"/>
    <p:sldId id="1626" r:id="rId28"/>
    <p:sldId id="1628" r:id="rId29"/>
    <p:sldId id="1629" r:id="rId30"/>
    <p:sldId id="1731" r:id="rId31"/>
    <p:sldId id="1744" r:id="rId32"/>
    <p:sldId id="1766" r:id="rId33"/>
    <p:sldId id="1767" r:id="rId34"/>
    <p:sldId id="1732" r:id="rId35"/>
    <p:sldId id="1730" r:id="rId36"/>
    <p:sldId id="1769" r:id="rId37"/>
    <p:sldId id="1746" r:id="rId38"/>
    <p:sldId id="1631" r:id="rId39"/>
    <p:sldId id="1634" r:id="rId40"/>
    <p:sldId id="1733" r:id="rId41"/>
    <p:sldId id="1734" r:id="rId42"/>
    <p:sldId id="1735" r:id="rId43"/>
    <p:sldId id="1635" r:id="rId44"/>
    <p:sldId id="1778" r:id="rId45"/>
    <p:sldId id="1779" r:id="rId46"/>
    <p:sldId id="1774" r:id="rId47"/>
    <p:sldId id="1775" r:id="rId48"/>
    <p:sldId id="1776" r:id="rId49"/>
    <p:sldId id="1777" r:id="rId50"/>
    <p:sldId id="1737" r:id="rId51"/>
    <p:sldId id="1738" r:id="rId52"/>
    <p:sldId id="1739" r:id="rId53"/>
    <p:sldId id="1782" r:id="rId54"/>
    <p:sldId id="1783" r:id="rId55"/>
    <p:sldId id="1784" r:id="rId56"/>
    <p:sldId id="1636" r:id="rId57"/>
    <p:sldId id="1741" r:id="rId58"/>
    <p:sldId id="1780" r:id="rId59"/>
    <p:sldId id="1740" r:id="rId60"/>
    <p:sldId id="1742" r:id="rId61"/>
    <p:sldId id="1781" r:id="rId62"/>
    <p:sldId id="1637" r:id="rId63"/>
    <p:sldId id="1743" r:id="rId64"/>
    <p:sldId id="1639" r:id="rId65"/>
    <p:sldId id="1640" r:id="rId66"/>
    <p:sldId id="1641" r:id="rId67"/>
    <p:sldId id="1642" r:id="rId68"/>
    <p:sldId id="1622" r:id="rId69"/>
    <p:sldId id="1598" r:id="rId70"/>
    <p:sldId id="965" r:id="rId71"/>
    <p:sldId id="966" r:id="rId72"/>
    <p:sldId id="967" r:id="rId73"/>
    <p:sldId id="968" r:id="rId74"/>
    <p:sldId id="969" r:id="rId75"/>
    <p:sldId id="970" r:id="rId76"/>
    <p:sldId id="971" r:id="rId77"/>
    <p:sldId id="972" r:id="rId78"/>
    <p:sldId id="1016" r:id="rId79"/>
    <p:sldId id="1017" r:id="rId80"/>
    <p:sldId id="1018" r:id="rId81"/>
    <p:sldId id="1019" r:id="rId82"/>
    <p:sldId id="1726" r:id="rId83"/>
    <p:sldId id="1727" r:id="rId84"/>
    <p:sldId id="1728" r:id="rId85"/>
    <p:sldId id="1729" r:id="rId86"/>
    <p:sldId id="1136" r:id="rId87"/>
    <p:sldId id="1137" r:id="rId88"/>
    <p:sldId id="1138" r:id="rId89"/>
    <p:sldId id="1139" r:id="rId90"/>
    <p:sldId id="1140" r:id="rId91"/>
    <p:sldId id="1141" r:id="rId92"/>
    <p:sldId id="1724" r:id="rId93"/>
    <p:sldId id="962" r:id="rId94"/>
    <p:sldId id="1098" r:id="rId95"/>
    <p:sldId id="1096" r:id="rId96"/>
    <p:sldId id="1228" r:id="rId97"/>
    <p:sldId id="1233" r:id="rId98"/>
    <p:sldId id="1223" r:id="rId99"/>
    <p:sldId id="1224" r:id="rId100"/>
    <p:sldId id="1225" r:id="rId101"/>
    <p:sldId id="1209" r:id="rId102"/>
    <p:sldId id="271" r:id="rId103"/>
    <p:sldId id="272" r:id="rId104"/>
    <p:sldId id="325" r:id="rId105"/>
    <p:sldId id="326" r:id="rId106"/>
    <p:sldId id="1599" r:id="rId107"/>
    <p:sldId id="1600" r:id="rId108"/>
    <p:sldId id="1601" r:id="rId109"/>
    <p:sldId id="327" r:id="rId110"/>
    <p:sldId id="1204" r:id="rId111"/>
    <p:sldId id="1210" r:id="rId112"/>
    <p:sldId id="1211" r:id="rId113"/>
    <p:sldId id="1212" r:id="rId114"/>
    <p:sldId id="273" r:id="rId1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952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17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notesMaster" Target="notesMasters/notesMaster1.xml"/><Relationship Id="rId117" Type="http://schemas.openxmlformats.org/officeDocument/2006/relationships/printerSettings" Target="printerSettings/printerSettings1.bin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5C57D-8366-D547-9D62-E24107E68576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4BB46-1A1B-D441-844F-14FEEE481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02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4876E5-EFF5-8F48-BBF1-8FE84431D8D3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923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1C8E9D-7CBC-124F-99E3-73DAE2936BC0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925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2DB53E-1193-3843-9B31-BF3C443A294D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927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7BD98E-FB57-B140-A3A2-2D6A9AD2A404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929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25E68B-5E64-F247-810C-47AF6967F0D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00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1B8599-47CD-824E-8C5C-BFEEBD25CC9E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00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F37D25-788C-3F4C-8B79-2AA857E445E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00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3EA46-8B13-1A41-A8E4-A474992257FD}" type="slidenum">
              <a:rPr lang="en-US"/>
              <a:pPr/>
              <a:t>19</a:t>
            </a:fld>
            <a:endParaRPr lang="en-US"/>
          </a:p>
        </p:txBody>
      </p:sp>
      <p:sp>
        <p:nvSpPr>
          <p:cNvPr id="3409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FD1CDA-073D-E14B-8DE0-CDCC47BDB22A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940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9B5F2B-1C09-4E43-9611-65851694AA3D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010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D09FE2-9F0A-934F-A692-EEEC6CE79A2E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012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15D69F-778E-4F47-90F7-4446F831C5E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991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E9E7B9-A863-1949-AA18-C688EA979287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94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DD34BB-2CDD-2649-8666-03B612E81B0B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014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6EB8E0-31ED-BE4D-9BEF-C4E87286F9D4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95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A58EF5-D069-E543-8608-BCEFBE6F89D7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01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78C621-4BF4-F24A-930C-41BA5ABE8575}" type="slidenum">
              <a:rPr lang="en-US" sz="1200" i="0"/>
              <a:pPr/>
              <a:t>28</a:t>
            </a:fld>
            <a:endParaRPr lang="en-US" sz="1200" i="0"/>
          </a:p>
        </p:txBody>
      </p:sp>
      <p:sp>
        <p:nvSpPr>
          <p:cNvPr id="70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726846-AF7F-6744-9A2A-31478B0F1062}" type="slidenum">
              <a:rPr lang="en-US" sz="1200" i="0"/>
              <a:pPr/>
              <a:t>29</a:t>
            </a:fld>
            <a:endParaRPr lang="en-US" sz="1200" i="0"/>
          </a:p>
        </p:txBody>
      </p:sp>
      <p:sp>
        <p:nvSpPr>
          <p:cNvPr id="70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726846-AF7F-6744-9A2A-31478B0F1062}" type="slidenum">
              <a:rPr lang="en-US" sz="1200" i="0"/>
              <a:pPr/>
              <a:t>30</a:t>
            </a:fld>
            <a:endParaRPr lang="en-US" sz="1200" i="0"/>
          </a:p>
        </p:txBody>
      </p:sp>
      <p:sp>
        <p:nvSpPr>
          <p:cNvPr id="70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BEB72E-4F67-8345-BA39-82E86BC304EA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5AC00-66F3-4C49-AA3F-8F0176B36166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726846-AF7F-6744-9A2A-31478B0F1062}" type="slidenum">
              <a:rPr lang="en-US" sz="1200" i="0"/>
              <a:pPr/>
              <a:t>34</a:t>
            </a:fld>
            <a:endParaRPr lang="en-US" sz="1200" i="0"/>
          </a:p>
        </p:txBody>
      </p:sp>
      <p:sp>
        <p:nvSpPr>
          <p:cNvPr id="70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083A81-B5E8-244E-B4DE-55F9713E6D2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993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726846-AF7F-6744-9A2A-31478B0F1062}" type="slidenum">
              <a:rPr lang="en-US" sz="1200" i="0"/>
              <a:pPr/>
              <a:t>35</a:t>
            </a:fld>
            <a:endParaRPr lang="en-US" sz="1200" i="0"/>
          </a:p>
        </p:txBody>
      </p:sp>
      <p:sp>
        <p:nvSpPr>
          <p:cNvPr id="70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0BEEE4-63B3-D14E-A513-8D792ACE876C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860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F9A355-5DF8-844C-825C-FE797B36E35E}" type="slidenum">
              <a:rPr lang="en-US" sz="1200" i="0"/>
              <a:pPr/>
              <a:t>38</a:t>
            </a:fld>
            <a:endParaRPr lang="en-US" sz="1200" i="0"/>
          </a:p>
        </p:txBody>
      </p:sp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3C0899-0916-1D4D-9D1A-E81B7B69EB0F}" type="slidenum">
              <a:rPr lang="en-US" sz="1200" i="0"/>
              <a:pPr/>
              <a:t>39</a:t>
            </a:fld>
            <a:endParaRPr lang="en-US" sz="1200" i="0"/>
          </a:p>
        </p:txBody>
      </p:sp>
      <p:sp>
        <p:nvSpPr>
          <p:cNvPr id="79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3C0899-0916-1D4D-9D1A-E81B7B69EB0F}" type="slidenum">
              <a:rPr lang="en-US" sz="1200" i="0"/>
              <a:pPr/>
              <a:t>40</a:t>
            </a:fld>
            <a:endParaRPr lang="en-US" sz="1200" i="0"/>
          </a:p>
        </p:txBody>
      </p:sp>
      <p:sp>
        <p:nvSpPr>
          <p:cNvPr id="79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3C0899-0916-1D4D-9D1A-E81B7B69EB0F}" type="slidenum">
              <a:rPr lang="en-US" sz="1200" i="0"/>
              <a:pPr/>
              <a:t>41</a:t>
            </a:fld>
            <a:endParaRPr lang="en-US" sz="1200" i="0"/>
          </a:p>
        </p:txBody>
      </p:sp>
      <p:sp>
        <p:nvSpPr>
          <p:cNvPr id="79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3C0899-0916-1D4D-9D1A-E81B7B69EB0F}" type="slidenum">
              <a:rPr lang="en-US" sz="1200" i="0"/>
              <a:pPr/>
              <a:t>42</a:t>
            </a:fld>
            <a:endParaRPr lang="en-US" sz="1200" i="0"/>
          </a:p>
        </p:txBody>
      </p:sp>
      <p:sp>
        <p:nvSpPr>
          <p:cNvPr id="79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2184D0-B751-0449-A04B-610442892D6E}" type="slidenum">
              <a:rPr lang="en-US" sz="1200" i="0"/>
              <a:pPr/>
              <a:t>43</a:t>
            </a:fld>
            <a:endParaRPr lang="en-US" sz="1200" i="0"/>
          </a:p>
        </p:txBody>
      </p:sp>
      <p:sp>
        <p:nvSpPr>
          <p:cNvPr id="800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WITH ERROR BARS!, 2.726 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E3CCA-480D-394D-AA64-7F87DB47850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50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7C2626-39B4-4D41-8859-17F41B7A3F64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995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51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52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53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54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55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645119-8D45-414E-B7C0-AE37E36FC538}" type="slidenum">
              <a:rPr lang="en-US" sz="1200" i="0"/>
              <a:pPr/>
              <a:t>56</a:t>
            </a:fld>
            <a:endParaRPr lang="en-US" sz="1200" i="0"/>
          </a:p>
        </p:txBody>
      </p:sp>
      <p:sp>
        <p:nvSpPr>
          <p:cNvPr id="802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2249F8-E107-6A40-B000-8641B917068F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997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0F1276-A6FF-3244-9081-E2AF28963BAF}" type="slidenum">
              <a:rPr lang="en-US" sz="1200" i="0"/>
              <a:pPr/>
              <a:t>62</a:t>
            </a:fld>
            <a:endParaRPr lang="en-US" sz="1200" i="0"/>
          </a:p>
        </p:txBody>
      </p:sp>
      <p:sp>
        <p:nvSpPr>
          <p:cNvPr id="80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D1D33E-4FAD-7344-8E4E-B31585D9C3F8}" type="slidenum">
              <a:rPr lang="en-US"/>
              <a:pPr/>
              <a:t>64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65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66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B0A31-DFCB-3F4E-928E-45EAB0C11A73}" type="slidenum">
              <a:rPr lang="en-US"/>
              <a:pPr/>
              <a:t>67</a:t>
            </a:fld>
            <a:endParaRPr lang="en-US"/>
          </a:p>
        </p:txBody>
      </p:sp>
      <p:sp>
        <p:nvSpPr>
          <p:cNvPr id="347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905931-6DB2-1844-B3A6-60544D11D07C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1018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06EF-D30A-9149-873A-D4E482798FA6}" type="slidenum">
              <a:rPr lang="en-US"/>
              <a:pPr/>
              <a:t>78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5B45A-ADEB-3148-A779-3EADD82B407E}" type="slidenum">
              <a:rPr lang="en-US"/>
              <a:pPr/>
              <a:t>79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A38083-4260-6E47-B35A-22E42FC272FA}" type="slidenum">
              <a:rPr lang="en-US"/>
              <a:pPr/>
              <a:t>80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D4798-C6AB-234C-B79A-8D1B5B5BA956}" type="slidenum">
              <a:rPr lang="en-US"/>
              <a:pPr/>
              <a:t>81</a:t>
            </a:fld>
            <a:endParaRPr lang="en-US"/>
          </a:p>
        </p:txBody>
      </p:sp>
      <p:sp>
        <p:nvSpPr>
          <p:cNvPr id="30822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086F9D-5D62-8741-89E5-0104A9BFEAF2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999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736587-CEE9-6A48-9D5C-4A1E96A85307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B5510F-7E56-E34F-896E-ECB5EF83B414}" type="slidenum">
              <a:rPr lang="en-US" sz="1200"/>
              <a:pPr/>
              <a:t>86</a:t>
            </a:fld>
            <a:endParaRPr lang="en-US" sz="1200"/>
          </a:p>
        </p:txBody>
      </p:sp>
      <p:sp>
        <p:nvSpPr>
          <p:cNvPr id="1041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BDD5F0-E672-3B49-8F95-280875CC0792}" type="slidenum">
              <a:rPr lang="en-US" sz="1200"/>
              <a:pPr/>
              <a:t>87</a:t>
            </a:fld>
            <a:endParaRPr lang="en-US" sz="1200"/>
          </a:p>
        </p:txBody>
      </p:sp>
      <p:sp>
        <p:nvSpPr>
          <p:cNvPr id="1043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599F65-7A2D-B347-A5CE-2533C57518EE}" type="slidenum">
              <a:rPr lang="en-US" sz="1200"/>
              <a:pPr/>
              <a:t>88</a:t>
            </a:fld>
            <a:endParaRPr lang="en-US" sz="1200"/>
          </a:p>
        </p:txBody>
      </p:sp>
      <p:sp>
        <p:nvSpPr>
          <p:cNvPr id="1039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0974BF-4889-CE44-88AE-1477EFF44963}" type="slidenum">
              <a:rPr lang="en-US" sz="1200"/>
              <a:pPr/>
              <a:t>89</a:t>
            </a:fld>
            <a:endParaRPr lang="en-US" sz="1200"/>
          </a:p>
        </p:txBody>
      </p:sp>
      <p:sp>
        <p:nvSpPr>
          <p:cNvPr id="1045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E4BF8F-B1F7-8844-860F-C52094C4CEE5}" type="slidenum">
              <a:rPr lang="en-US" sz="1200"/>
              <a:pPr/>
              <a:t>90</a:t>
            </a:fld>
            <a:endParaRPr lang="en-US" sz="1200"/>
          </a:p>
        </p:txBody>
      </p:sp>
      <p:sp>
        <p:nvSpPr>
          <p:cNvPr id="1047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D858DD-132C-5143-8783-2C43B3DB1530}" type="slidenum">
              <a:rPr lang="en-US" sz="1200"/>
              <a:pPr/>
              <a:t>91</a:t>
            </a:fld>
            <a:endParaRPr lang="en-US" sz="1200"/>
          </a:p>
        </p:txBody>
      </p:sp>
      <p:sp>
        <p:nvSpPr>
          <p:cNvPr id="1049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D31EEA-E661-CB4D-B50C-1DF7F19445E3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931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B7C1F-FDB0-844F-9187-B9E53A07CA5C}" type="slidenum">
              <a:rPr lang="en-US"/>
              <a:pPr/>
              <a:t>92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4903" y="689040"/>
            <a:ext cx="4335926" cy="34246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85" y="4346007"/>
            <a:ext cx="5030230" cy="41089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28BA16-5D67-DE44-8F25-59223FAAD61B}" type="slidenum">
              <a:rPr lang="en-US" sz="1200"/>
              <a:pPr/>
              <a:t>94</a:t>
            </a:fld>
            <a:endParaRPr lang="en-US" sz="1200"/>
          </a:p>
        </p:txBody>
      </p:sp>
      <p:sp>
        <p:nvSpPr>
          <p:cNvPr id="921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AD8D6B-6161-E648-A9B8-7836507440F3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917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827ABE-864A-D441-92DC-C5B3D32F3DA2}" type="slidenum">
              <a:rPr lang="en-US" sz="1200"/>
              <a:pPr/>
              <a:t>96</a:t>
            </a:fld>
            <a:endParaRPr lang="en-US" sz="1200"/>
          </a:p>
        </p:txBody>
      </p:sp>
      <p:sp>
        <p:nvSpPr>
          <p:cNvPr id="1022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72888E-03E1-E74D-8A29-54A39E08B898}" type="slidenum">
              <a:rPr lang="en-US" sz="1200"/>
              <a:pPr/>
              <a:t>97</a:t>
            </a:fld>
            <a:endParaRPr lang="en-US" sz="1200"/>
          </a:p>
        </p:txBody>
      </p:sp>
      <p:sp>
        <p:nvSpPr>
          <p:cNvPr id="96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2242A-136F-3547-A0CF-EE3680DF8A67}" type="slidenum">
              <a:rPr lang="en-US" sz="1200" i="0"/>
              <a:pPr/>
              <a:t>98</a:t>
            </a:fld>
            <a:endParaRPr lang="en-US" sz="1200" i="0"/>
          </a:p>
        </p:txBody>
      </p:sp>
      <p:sp>
        <p:nvSpPr>
          <p:cNvPr id="79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C35F6F-4357-0D48-9044-91F7DF0F78C4}" type="slidenum">
              <a:rPr lang="en-US" sz="1200" i="0"/>
              <a:pPr/>
              <a:t>99</a:t>
            </a:fld>
            <a:endParaRPr lang="en-US" sz="1200" i="0"/>
          </a:p>
        </p:txBody>
      </p:sp>
      <p:sp>
        <p:nvSpPr>
          <p:cNvPr id="79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30A6CD-D204-BD44-BCB9-B27472A3D5D2}" type="slidenum">
              <a:rPr lang="en-US" sz="1200" i="0"/>
              <a:pPr/>
              <a:t>100</a:t>
            </a:fld>
            <a:endParaRPr lang="en-US" sz="1200" i="0"/>
          </a:p>
        </p:txBody>
      </p:sp>
      <p:sp>
        <p:nvSpPr>
          <p:cNvPr id="79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C24702-F5D3-6047-93C6-E1212CF0748F}" type="slidenum">
              <a:rPr lang="en-US"/>
              <a:pPr/>
              <a:t>106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CE224C-EBA9-3842-ABD6-2FEA3923B4B5}" type="slidenum">
              <a:rPr lang="en-US"/>
              <a:pPr/>
              <a:t>107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1476C0-AEBB-A144-800F-9B12FCDFA551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933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8F001B-0BC1-FA47-A31E-8C1526AD45A1}" type="slidenum">
              <a:rPr lang="en-US"/>
              <a:pPr/>
              <a:t>108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2CCD6C-F2C1-B64D-9445-50934BB70FF1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93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88975"/>
            <a:ext cx="4564062" cy="34242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08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178" tIns="45089" rIns="90178" bIns="45089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F0A99C9-F41C-F748-ABA4-DC795BAAF2E4}" type="datetimeFigureOut">
              <a:rPr lang="en-US" smtClean="0"/>
              <a:t>10/28/13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F2DD280-38FA-7341-977A-3C49550C335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9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image" Target="../media/image87.png"/><Relationship Id="rId6" Type="http://schemas.openxmlformats.org/officeDocument/2006/relationships/image" Target="../media/image88.jpe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emf"/><Relationship Id="rId5" Type="http://schemas.openxmlformats.org/officeDocument/2006/relationships/image" Target="../media/image38.emf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2.emf"/><Relationship Id="rId5" Type="http://schemas.openxmlformats.org/officeDocument/2006/relationships/image" Target="../media/image50.png"/><Relationship Id="rId6" Type="http://schemas.openxmlformats.org/officeDocument/2006/relationships/image" Target="../media/image15.pn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6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56" y="3327715"/>
            <a:ext cx="8074000" cy="2301240"/>
          </a:xfrm>
        </p:spPr>
        <p:txBody>
          <a:bodyPr>
            <a:normAutofit/>
          </a:bodyPr>
          <a:lstStyle/>
          <a:p>
            <a:r>
              <a:rPr lang="en-US" sz="3900" dirty="0" smtClean="0"/>
              <a:t>Lecture 1:  the Evidence For   </a:t>
            </a:r>
            <a:br>
              <a:rPr lang="en-US" sz="3900" dirty="0" smtClean="0"/>
            </a:br>
            <a:r>
              <a:rPr lang="en-US" sz="3900" dirty="0" smtClean="0"/>
              <a:t>dark matter</a:t>
            </a:r>
            <a:endParaRPr lang="en-US" sz="3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0226" y="1534967"/>
            <a:ext cx="6480048" cy="1752600"/>
          </a:xfrm>
        </p:spPr>
        <p:txBody>
          <a:bodyPr/>
          <a:lstStyle/>
          <a:p>
            <a:r>
              <a:rPr lang="en-US" sz="30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Dan Hooper </a:t>
            </a:r>
            <a:r>
              <a:rPr lang="en-US" sz="2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2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Fermilab</a:t>
            </a:r>
            <a:r>
              <a:rPr lang="en-US" sz="2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/University of Chicago</a:t>
            </a:r>
          </a:p>
          <a:p>
            <a:r>
              <a:rPr lang="en-US" sz="2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Supersymmetry</a:t>
            </a:r>
            <a:r>
              <a:rPr lang="en-US" sz="2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</a:t>
            </a:r>
            <a:r>
              <a:rPr lang="en-US" sz="2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 Not, What is the </a:t>
            </a:r>
            <a:r>
              <a:rPr lang="en-US" sz="2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Evidence?Copenhagen</a:t>
            </a:r>
            <a:endParaRPr lang="en-US" sz="2200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October, 2013</a:t>
            </a:r>
            <a:endParaRPr lang="en-US" sz="2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4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ark m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955675"/>
            <a:ext cx="81407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0819" name="AutoShape 3"/>
          <p:cNvSpPr>
            <a:spLocks noChangeArrowheads="1"/>
          </p:cNvSpPr>
          <p:nvPr/>
        </p:nvSpPr>
        <p:spPr bwMode="auto">
          <a:xfrm>
            <a:off x="1892300" y="1419225"/>
            <a:ext cx="6311900" cy="10302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0" name="AutoShape 4"/>
          <p:cNvSpPr>
            <a:spLocks noChangeArrowheads="1"/>
          </p:cNvSpPr>
          <p:nvPr/>
        </p:nvSpPr>
        <p:spPr bwMode="auto">
          <a:xfrm>
            <a:off x="1839913" y="1017588"/>
            <a:ext cx="6065837" cy="8969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1" name="AutoShape 5"/>
          <p:cNvSpPr>
            <a:spLocks noChangeArrowheads="1"/>
          </p:cNvSpPr>
          <p:nvPr/>
        </p:nvSpPr>
        <p:spPr bwMode="auto">
          <a:xfrm rot="350036">
            <a:off x="5413375" y="3432175"/>
            <a:ext cx="2895600" cy="4032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2" name="AutoShape 6"/>
          <p:cNvSpPr>
            <a:spLocks noChangeArrowheads="1"/>
          </p:cNvSpPr>
          <p:nvPr/>
        </p:nvSpPr>
        <p:spPr bwMode="auto">
          <a:xfrm>
            <a:off x="4787900" y="1035050"/>
            <a:ext cx="3557588" cy="1479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3" name="AutoShape 7"/>
          <p:cNvSpPr>
            <a:spLocks noChangeArrowheads="1"/>
          </p:cNvSpPr>
          <p:nvPr/>
        </p:nvSpPr>
        <p:spPr bwMode="auto">
          <a:xfrm rot="1380231">
            <a:off x="4267200" y="2533650"/>
            <a:ext cx="1449388" cy="9112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0824" name="AutoShape 8"/>
          <p:cNvSpPr>
            <a:spLocks noChangeArrowheads="1"/>
          </p:cNvSpPr>
          <p:nvPr/>
        </p:nvSpPr>
        <p:spPr bwMode="auto">
          <a:xfrm rot="1523359">
            <a:off x="1833563" y="1560513"/>
            <a:ext cx="190500" cy="8302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80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990600" y="22860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 dirty="0">
                <a:solidFill>
                  <a:schemeClr val="tx2"/>
                </a:solidFill>
                <a:latin typeface="Century Gothic" charset="0"/>
              </a:rPr>
              <a:t>Hot and Cold Dark Matter</a:t>
            </a:r>
            <a:endParaRPr lang="en-US" sz="4200" i="0" dirty="0">
              <a:solidFill>
                <a:schemeClr val="tx2"/>
              </a:solidFill>
            </a:endParaRP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304800" y="838200"/>
            <a:ext cx="5029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Cosmologists use N-body simulations to predict how dark matter will form structures under gravity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The hotter the dark matter is, the less small scale structure forms, and the more “puffy” halos are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When compared to observations (such   as those from SDSS, shown), it is clear that dark matter is not hot 		                  </a:t>
            </a:r>
            <a:r>
              <a:rPr lang="en-US" sz="1800" i="0" dirty="0" smtClean="0">
                <a:latin typeface="Century Gothic" charset="0"/>
                <a:cs typeface="Times New Roman" charset="0"/>
              </a:rPr>
              <a:t>       – </a:t>
            </a:r>
            <a:r>
              <a:rPr lang="en-US" sz="1800" i="0" dirty="0">
                <a:latin typeface="Century Gothic" charset="0"/>
                <a:cs typeface="Times New Roman" charset="0"/>
              </a:rPr>
              <a:t>dark matter is not neutrinos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</p:txBody>
      </p:sp>
      <p:pic>
        <p:nvPicPr>
          <p:cNvPr id="860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22"/>
          <a:stretch>
            <a:fillRect/>
          </a:stretch>
        </p:blipFill>
        <p:spPr bwMode="auto">
          <a:xfrm>
            <a:off x="5805488" y="1066800"/>
            <a:ext cx="32258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Box 2"/>
          <p:cNvSpPr txBox="1">
            <a:spLocks noChangeArrowheads="1"/>
          </p:cNvSpPr>
          <p:nvPr/>
        </p:nvSpPr>
        <p:spPr bwMode="auto">
          <a:xfrm rot="-5400000">
            <a:off x="4306888" y="2378075"/>
            <a:ext cx="2535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HOT         COLD</a:t>
            </a:r>
          </a:p>
        </p:txBody>
      </p:sp>
      <p:pic>
        <p:nvPicPr>
          <p:cNvPr id="8602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2816225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7"/>
          <a:stretch>
            <a:fillRect/>
          </a:stretch>
        </p:blipFill>
        <p:spPr bwMode="auto">
          <a:xfrm>
            <a:off x="5805488" y="2703513"/>
            <a:ext cx="32258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 b="5281"/>
          <a:stretch>
            <a:fillRect/>
          </a:stretch>
        </p:blipFill>
        <p:spPr bwMode="auto">
          <a:xfrm>
            <a:off x="228600" y="4502150"/>
            <a:ext cx="327977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6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63" y="166343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The Dark Matter Candidate Zoo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6" y="1279468"/>
            <a:ext cx="9061443" cy="5540899"/>
          </a:xfrm>
        </p:spPr>
        <p:txBody>
          <a:bodyPr>
            <a:normAutofit lnSpcReduction="10000"/>
          </a:bodyPr>
          <a:lstStyle/>
          <a:p>
            <a:r>
              <a:rPr lang="en-US" sz="1700" dirty="0" err="1" smtClean="0">
                <a:solidFill>
                  <a:schemeClr val="tx2"/>
                </a:solidFill>
              </a:rPr>
              <a:t>Neutralinos</a:t>
            </a:r>
            <a:r>
              <a:rPr lang="en-US" sz="1700" dirty="0" smtClean="0">
                <a:solidFill>
                  <a:schemeClr val="tx2"/>
                </a:solidFill>
              </a:rPr>
              <a:t> (</a:t>
            </a:r>
            <a:r>
              <a:rPr lang="en-US" sz="1700" dirty="0" err="1" smtClean="0">
                <a:solidFill>
                  <a:schemeClr val="tx2"/>
                </a:solidFill>
              </a:rPr>
              <a:t>higgsino</a:t>
            </a:r>
            <a:r>
              <a:rPr lang="en-US" sz="1700" dirty="0" smtClean="0">
                <a:solidFill>
                  <a:schemeClr val="tx2"/>
                </a:solidFill>
              </a:rPr>
              <a:t>, bins, winos, </a:t>
            </a:r>
            <a:r>
              <a:rPr lang="en-US" sz="1700" dirty="0" err="1" smtClean="0">
                <a:solidFill>
                  <a:schemeClr val="tx2"/>
                </a:solidFill>
              </a:rPr>
              <a:t>singlinos</a:t>
            </a:r>
            <a:r>
              <a:rPr lang="en-US" sz="1700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sz="1700" dirty="0" err="1" smtClean="0">
                <a:solidFill>
                  <a:schemeClr val="tx2"/>
                </a:solidFill>
              </a:rPr>
              <a:t>Axinos</a:t>
            </a:r>
            <a:endParaRPr lang="en-US" sz="1700" dirty="0" smtClean="0">
              <a:solidFill>
                <a:schemeClr val="tx2"/>
              </a:solidFill>
            </a:endParaRPr>
          </a:p>
          <a:p>
            <a:r>
              <a:rPr lang="en-US" sz="1700" dirty="0" err="1" smtClean="0">
                <a:solidFill>
                  <a:schemeClr val="tx2"/>
                </a:solidFill>
              </a:rPr>
              <a:t>Gravitinos</a:t>
            </a:r>
            <a:endParaRPr lang="en-US" sz="1700" dirty="0" smtClean="0">
              <a:solidFill>
                <a:schemeClr val="tx2"/>
              </a:solidFill>
            </a:endParaRPr>
          </a:p>
          <a:p>
            <a:r>
              <a:rPr lang="en-US" sz="1700" dirty="0" err="1" smtClean="0">
                <a:solidFill>
                  <a:schemeClr val="tx2"/>
                </a:solidFill>
              </a:rPr>
              <a:t>Sneutrinos</a:t>
            </a:r>
            <a:endParaRPr lang="en-US" sz="1700" dirty="0" smtClean="0">
              <a:solidFill>
                <a:schemeClr val="tx2"/>
              </a:solidFill>
            </a:endParaRPr>
          </a:p>
          <a:p>
            <a:r>
              <a:rPr lang="en-US" sz="1700" dirty="0" err="1" smtClean="0">
                <a:solidFill>
                  <a:schemeClr val="tx2"/>
                </a:solidFill>
              </a:rPr>
              <a:t>Axions</a:t>
            </a:r>
            <a:endParaRPr lang="en-US" sz="1700" dirty="0" smtClean="0">
              <a:solidFill>
                <a:schemeClr val="tx2"/>
              </a:solidFill>
            </a:endParaRPr>
          </a:p>
          <a:p>
            <a:r>
              <a:rPr lang="en-US" sz="1700" dirty="0" smtClean="0">
                <a:solidFill>
                  <a:schemeClr val="tx2"/>
                </a:solidFill>
              </a:rPr>
              <a:t>Sterile neutrinos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4</a:t>
            </a:r>
            <a:r>
              <a:rPr lang="en-US" sz="1700" baseline="30000" dirty="0" smtClean="0">
                <a:solidFill>
                  <a:schemeClr val="tx2"/>
                </a:solidFill>
              </a:rPr>
              <a:t>th</a:t>
            </a:r>
            <a:r>
              <a:rPr lang="en-US" sz="1700" dirty="0" smtClean="0">
                <a:solidFill>
                  <a:schemeClr val="tx2"/>
                </a:solidFill>
              </a:rPr>
              <a:t> generation neutrinos</a:t>
            </a:r>
          </a:p>
          <a:p>
            <a:r>
              <a:rPr lang="en-US" sz="1700" dirty="0" err="1" smtClean="0">
                <a:solidFill>
                  <a:schemeClr val="tx2"/>
                </a:solidFill>
              </a:rPr>
              <a:t>Kaluza</a:t>
            </a:r>
            <a:r>
              <a:rPr lang="en-US" sz="1700" dirty="0" smtClean="0">
                <a:solidFill>
                  <a:schemeClr val="tx2"/>
                </a:solidFill>
              </a:rPr>
              <a:t>-Klein photons </a:t>
            </a:r>
          </a:p>
          <a:p>
            <a:r>
              <a:rPr lang="en-US" sz="1700" dirty="0" err="1" smtClean="0">
                <a:solidFill>
                  <a:schemeClr val="tx2"/>
                </a:solidFill>
              </a:rPr>
              <a:t>Kaluza</a:t>
            </a:r>
            <a:r>
              <a:rPr lang="en-US" sz="1700" dirty="0" smtClean="0">
                <a:solidFill>
                  <a:schemeClr val="tx2"/>
                </a:solidFill>
              </a:rPr>
              <a:t>-Klein gravitons</a:t>
            </a:r>
          </a:p>
          <a:p>
            <a:r>
              <a:rPr lang="en-US" sz="1700" dirty="0" err="1">
                <a:solidFill>
                  <a:schemeClr val="tx2"/>
                </a:solidFill>
              </a:rPr>
              <a:t>Brane</a:t>
            </a:r>
            <a:r>
              <a:rPr lang="en-US" sz="1700" dirty="0">
                <a:solidFill>
                  <a:schemeClr val="tx2"/>
                </a:solidFill>
              </a:rPr>
              <a:t> world dark matter/D-</a:t>
            </a:r>
            <a:r>
              <a:rPr lang="en-US" sz="1700" dirty="0" smtClean="0">
                <a:solidFill>
                  <a:schemeClr val="tx2"/>
                </a:solidFill>
              </a:rPr>
              <a:t>matter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Little </a:t>
            </a:r>
            <a:r>
              <a:rPr lang="en-US" sz="1700" dirty="0" err="1" smtClean="0">
                <a:solidFill>
                  <a:schemeClr val="tx2"/>
                </a:solidFill>
              </a:rPr>
              <a:t>higgs</a:t>
            </a:r>
            <a:r>
              <a:rPr lang="en-US" sz="1700" dirty="0" smtClean="0">
                <a:solidFill>
                  <a:schemeClr val="tx2"/>
                </a:solidFill>
              </a:rPr>
              <a:t> dark matter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Light scalars</a:t>
            </a:r>
          </a:p>
          <a:p>
            <a:r>
              <a:rPr lang="en-US" sz="1700" dirty="0" err="1" smtClean="0">
                <a:solidFill>
                  <a:schemeClr val="tx2"/>
                </a:solidFill>
              </a:rPr>
              <a:t>Superheavy</a:t>
            </a:r>
            <a:r>
              <a:rPr lang="en-US" sz="1700" dirty="0" smtClean="0">
                <a:solidFill>
                  <a:schemeClr val="tx2"/>
                </a:solidFill>
              </a:rPr>
              <a:t> states (</a:t>
            </a:r>
            <a:r>
              <a:rPr lang="en-US" sz="1700" i="1" dirty="0" err="1" smtClean="0">
                <a:solidFill>
                  <a:schemeClr val="tx2"/>
                </a:solidFill>
              </a:rPr>
              <a:t>ie</a:t>
            </a:r>
            <a:r>
              <a:rPr lang="en-US" sz="1700" dirty="0" smtClean="0">
                <a:solidFill>
                  <a:schemeClr val="tx2"/>
                </a:solidFill>
              </a:rPr>
              <a:t>. “</a:t>
            </a:r>
            <a:r>
              <a:rPr lang="en-US" sz="1700" dirty="0" err="1" smtClean="0">
                <a:solidFill>
                  <a:schemeClr val="tx2"/>
                </a:solidFill>
              </a:rPr>
              <a:t>WIMPzillas</a:t>
            </a:r>
            <a:r>
              <a:rPr lang="en-US" sz="1700" dirty="0" smtClean="0">
                <a:solidFill>
                  <a:schemeClr val="tx2"/>
                </a:solidFill>
              </a:rPr>
              <a:t>”)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Self-interacting dark matter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Super-WIMPs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Asymmetric dark matter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Q-balls (and other topological states)</a:t>
            </a:r>
          </a:p>
          <a:p>
            <a:r>
              <a:rPr lang="en-US" sz="1700" dirty="0" smtClean="0">
                <a:solidFill>
                  <a:schemeClr val="tx2"/>
                </a:solidFill>
              </a:rPr>
              <a:t>CHAMPs (charged massive particles)</a:t>
            </a:r>
          </a:p>
          <a:p>
            <a:r>
              <a:rPr lang="en-US" sz="1700" dirty="0" err="1" smtClean="0">
                <a:solidFill>
                  <a:schemeClr val="tx2"/>
                </a:solidFill>
              </a:rPr>
              <a:t>Cryptons</a:t>
            </a:r>
            <a:r>
              <a:rPr lang="en-US" sz="1700" dirty="0" smtClean="0">
                <a:solidFill>
                  <a:schemeClr val="tx2"/>
                </a:solidFill>
              </a:rPr>
              <a:t>, </a:t>
            </a:r>
            <a:r>
              <a:rPr lang="en-US" sz="1700" dirty="0">
                <a:solidFill>
                  <a:schemeClr val="tx2"/>
                </a:solidFill>
              </a:rPr>
              <a:t>m</a:t>
            </a:r>
            <a:r>
              <a:rPr lang="en-US" sz="1700" dirty="0" smtClean="0">
                <a:solidFill>
                  <a:schemeClr val="tx2"/>
                </a:solidFill>
              </a:rPr>
              <a:t>irror matter, and many, many, many others…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152400" y="6512590"/>
            <a:ext cx="465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 smtClean="0">
                <a:latin typeface="Century Gothic" charset="0"/>
              </a:rPr>
              <a:t>  </a:t>
            </a:r>
            <a:endParaRPr lang="en-US" sz="14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1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5580125"/>
            <a:ext cx="4079420" cy="523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Thermal Abundance of a WIMP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5" y="1240392"/>
            <a:ext cx="6424781" cy="527219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T&gt;&gt;M</a:t>
            </a:r>
            <a:r>
              <a:rPr lang="en-US" sz="2000" baseline="-25000" dirty="0">
                <a:solidFill>
                  <a:schemeClr val="tx2"/>
                </a:solidFill>
              </a:rPr>
              <a:t>X</a:t>
            </a:r>
            <a:r>
              <a:rPr lang="en-US" sz="2000" dirty="0" smtClean="0">
                <a:solidFill>
                  <a:schemeClr val="tx2"/>
                </a:solidFill>
              </a:rPr>
              <a:t>, WIMPs are in thermal equilibrium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T&lt;M</a:t>
            </a:r>
            <a:r>
              <a:rPr lang="en-US" sz="2000" baseline="-25000" dirty="0">
                <a:solidFill>
                  <a:schemeClr val="tx2"/>
                </a:solidFill>
              </a:rPr>
              <a:t>X</a:t>
            </a:r>
            <a:r>
              <a:rPr lang="en-US" sz="2000" dirty="0" smtClean="0">
                <a:solidFill>
                  <a:schemeClr val="tx2"/>
                </a:solidFill>
              </a:rPr>
              <a:t>, number density becomes exponentially suppressed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Including the effects of expansion pulls the    density away from its equilibrium value: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Numerically, this yields an abundance of: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In comparison, </a:t>
            </a: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152400" y="6512590"/>
            <a:ext cx="465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Century Gothic" charset="0"/>
              </a:rPr>
              <a:t>Dan Hooper </a:t>
            </a:r>
            <a:r>
              <a:rPr lang="en-US" sz="1400" b="1" dirty="0" smtClean="0">
                <a:latin typeface="Century Gothic" charset="0"/>
              </a:rPr>
              <a:t>– </a:t>
            </a:r>
            <a:r>
              <a:rPr lang="en-US" sz="1400" i="1" dirty="0" smtClean="0">
                <a:latin typeface="Century Gothic" charset="0"/>
              </a:rPr>
              <a:t>Dark Matter in the Discovery Age</a:t>
            </a:r>
            <a:endParaRPr lang="en-US" sz="1400" dirty="0">
              <a:latin typeface="Century Gothic" charset="0"/>
            </a:endParaRPr>
          </a:p>
        </p:txBody>
      </p:sp>
      <p:pic>
        <p:nvPicPr>
          <p:cNvPr id="5" name="Picture 1029" descr="freezeou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30" y="1490010"/>
            <a:ext cx="3048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 b="11476"/>
          <a:stretch>
            <a:fillRect/>
          </a:stretch>
        </p:blipFill>
        <p:spPr bwMode="auto">
          <a:xfrm>
            <a:off x="602315" y="3038155"/>
            <a:ext cx="4572000" cy="6096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/>
          <a:stretch>
            <a:fillRect/>
          </a:stretch>
        </p:blipFill>
        <p:spPr bwMode="auto">
          <a:xfrm>
            <a:off x="307360" y="4146575"/>
            <a:ext cx="5410200" cy="75088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9" t="28780" r="28647" b="30556"/>
          <a:stretch/>
        </p:blipFill>
        <p:spPr bwMode="auto">
          <a:xfrm>
            <a:off x="3859377" y="4213520"/>
            <a:ext cx="1279913" cy="31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>
            <a:fillRect/>
          </a:stretch>
        </p:blipFill>
        <p:spPr bwMode="auto">
          <a:xfrm>
            <a:off x="725180" y="5619505"/>
            <a:ext cx="21844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0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45" y="5625855"/>
            <a:ext cx="18161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44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5580125"/>
            <a:ext cx="4079420" cy="523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Thermal Abundance of a WIMP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5" y="1240392"/>
            <a:ext cx="6424781" cy="527219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T&gt;&gt;M</a:t>
            </a:r>
            <a:r>
              <a:rPr lang="en-US" sz="2000" baseline="-25000" dirty="0">
                <a:solidFill>
                  <a:schemeClr val="tx2"/>
                </a:solidFill>
              </a:rPr>
              <a:t>X</a:t>
            </a:r>
            <a:r>
              <a:rPr lang="en-US" sz="2000" dirty="0" smtClean="0">
                <a:solidFill>
                  <a:schemeClr val="tx2"/>
                </a:solidFill>
              </a:rPr>
              <a:t>, WIMPs are in thermal equilibrium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T&lt;M</a:t>
            </a:r>
            <a:r>
              <a:rPr lang="en-US" sz="2000" baseline="-25000" dirty="0">
                <a:solidFill>
                  <a:schemeClr val="tx2"/>
                </a:solidFill>
              </a:rPr>
              <a:t>X</a:t>
            </a:r>
            <a:r>
              <a:rPr lang="en-US" sz="2000" dirty="0" smtClean="0">
                <a:solidFill>
                  <a:schemeClr val="tx2"/>
                </a:solidFill>
              </a:rPr>
              <a:t>, number density becomes exponentially suppressed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Including the effects of expansion pulls the    density away from its equilibrium value: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Numerically, this yields an abundance of: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In comparison, </a:t>
            </a: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152400" y="6512590"/>
            <a:ext cx="465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Century Gothic" charset="0"/>
              </a:rPr>
              <a:t>Dan Hooper </a:t>
            </a:r>
            <a:r>
              <a:rPr lang="en-US" sz="1400" b="1" dirty="0" smtClean="0">
                <a:latin typeface="Century Gothic" charset="0"/>
              </a:rPr>
              <a:t>– </a:t>
            </a:r>
            <a:r>
              <a:rPr lang="en-US" sz="1400" i="1" dirty="0" smtClean="0">
                <a:latin typeface="Century Gothic" charset="0"/>
              </a:rPr>
              <a:t>Dark Matter in the Discovery Age</a:t>
            </a:r>
            <a:endParaRPr lang="en-US" sz="1400" dirty="0">
              <a:latin typeface="Century Gothic" charset="0"/>
            </a:endParaRPr>
          </a:p>
        </p:txBody>
      </p:sp>
      <p:pic>
        <p:nvPicPr>
          <p:cNvPr id="5" name="Picture 1029" descr="freezeou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30" y="1490010"/>
            <a:ext cx="3048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 b="11476"/>
          <a:stretch>
            <a:fillRect/>
          </a:stretch>
        </p:blipFill>
        <p:spPr bwMode="auto">
          <a:xfrm>
            <a:off x="602315" y="3038155"/>
            <a:ext cx="4572000" cy="6096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/>
          <a:stretch>
            <a:fillRect/>
          </a:stretch>
        </p:blipFill>
        <p:spPr bwMode="auto">
          <a:xfrm>
            <a:off x="307360" y="4146575"/>
            <a:ext cx="5410200" cy="750888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9" t="28780" r="28647" b="30556"/>
          <a:stretch/>
        </p:blipFill>
        <p:spPr bwMode="auto">
          <a:xfrm>
            <a:off x="3859377" y="4213520"/>
            <a:ext cx="1279913" cy="31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>
            <a:fillRect/>
          </a:stretch>
        </p:blipFill>
        <p:spPr bwMode="auto">
          <a:xfrm>
            <a:off x="725180" y="5619505"/>
            <a:ext cx="21844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0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45" y="5625855"/>
            <a:ext cx="18161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73427" y="4589857"/>
            <a:ext cx="3541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A generic stable, weakly interacting particle is predicted to be produced in the early universe with an abundance similar to the observed dark matter density.</a:t>
            </a:r>
          </a:p>
          <a:p>
            <a:r>
              <a:rPr lang="en-US" b="1" i="1" dirty="0" smtClean="0">
                <a:solidFill>
                  <a:schemeClr val="accent2"/>
                </a:solidFill>
              </a:rPr>
              <a:t>-Numerical coincidence?</a:t>
            </a:r>
          </a:p>
          <a:p>
            <a:r>
              <a:rPr lang="en-US" b="1" i="1" dirty="0" smtClean="0">
                <a:solidFill>
                  <a:schemeClr val="accent2"/>
                </a:solidFill>
              </a:rPr>
              <a:t>-WIMP Miracle?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3457032" y="4445164"/>
            <a:ext cx="2096392" cy="554386"/>
          </a:xfrm>
          <a:prstGeom prst="donut">
            <a:avLst>
              <a:gd name="adj" fmla="val 8616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2691042" y="5524923"/>
            <a:ext cx="2178225" cy="633793"/>
          </a:xfrm>
          <a:prstGeom prst="donut">
            <a:avLst>
              <a:gd name="adj" fmla="val 8616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869267" y="4897463"/>
            <a:ext cx="904160" cy="41455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3" idx="3"/>
          </p:cNvCxnSpPr>
          <p:nvPr/>
        </p:nvCxnSpPr>
        <p:spPr>
          <a:xfrm flipH="1">
            <a:off x="4721545" y="5312021"/>
            <a:ext cx="1051882" cy="536084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8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63" y="166343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WIMP Model Building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7" y="1279468"/>
            <a:ext cx="8797674" cy="527219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With the WIMP </a:t>
            </a:r>
            <a:r>
              <a:rPr lang="en-US" sz="2000" dirty="0">
                <a:solidFill>
                  <a:schemeClr val="tx2"/>
                </a:solidFill>
              </a:rPr>
              <a:t>M</a:t>
            </a:r>
            <a:r>
              <a:rPr lang="en-US" sz="2000" dirty="0" smtClean="0">
                <a:solidFill>
                  <a:schemeClr val="tx2"/>
                </a:solidFill>
              </a:rPr>
              <a:t>iracle in mind, many particle physicist have proposed dark matter candidates within many weak-scale extensions of the Standard Model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While these models vary in many ways, many contain a number of common features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To better appreciate this, consider </a:t>
            </a:r>
            <a:r>
              <a:rPr lang="en-US" sz="2000" dirty="0" err="1" smtClean="0">
                <a:solidFill>
                  <a:schemeClr val="tx2"/>
                </a:solidFill>
              </a:rPr>
              <a:t>supersymmetric</a:t>
            </a:r>
            <a:r>
              <a:rPr lang="en-US" sz="2000" dirty="0" smtClean="0">
                <a:solidFill>
                  <a:schemeClr val="tx2"/>
                </a:solidFill>
              </a:rPr>
              <a:t> models as a starting point</a:t>
            </a:r>
          </a:p>
          <a:p>
            <a:pPr marL="36576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9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63" y="166343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tx2"/>
                </a:solidFill>
              </a:rPr>
              <a:t>Supersymmetric</a:t>
            </a:r>
            <a:r>
              <a:rPr lang="en-US" dirty="0" smtClean="0">
                <a:solidFill>
                  <a:schemeClr val="tx2"/>
                </a:solidFill>
              </a:rPr>
              <a:t> Dark Matter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7" y="1279468"/>
            <a:ext cx="8797674" cy="5272197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</a:rPr>
              <a:t>Supersymmetry</a:t>
            </a:r>
            <a:r>
              <a:rPr lang="en-US" sz="2000" dirty="0" smtClean="0">
                <a:solidFill>
                  <a:schemeClr val="tx2"/>
                </a:solidFill>
              </a:rPr>
              <a:t>, when manifest at or around the electroweak-scale, helps to resolve a number of issues</a:t>
            </a:r>
          </a:p>
          <a:p>
            <a:pPr marL="36576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1) The Hierarchy Problem – exactly cancels quadratic divergences</a:t>
            </a:r>
          </a:p>
          <a:p>
            <a:pPr marL="36576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2) Unification of Standard Model forces at a common scale</a:t>
            </a:r>
          </a:p>
          <a:p>
            <a:pPr marL="36576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3) Provides a WIMP candidate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And while string theorists might argue that </a:t>
            </a:r>
            <a:r>
              <a:rPr lang="en-US" sz="2000" dirty="0" err="1" smtClean="0">
                <a:solidFill>
                  <a:schemeClr val="tx2"/>
                </a:solidFill>
              </a:rPr>
              <a:t>supersymmetry</a:t>
            </a:r>
            <a:r>
              <a:rPr lang="en-US" sz="2000" dirty="0" smtClean="0">
                <a:solidFill>
                  <a:schemeClr val="tx2"/>
                </a:solidFill>
              </a:rPr>
              <a:t> could appear at almost any scale (</a:t>
            </a:r>
            <a:r>
              <a:rPr lang="en-US" sz="2000" dirty="0" err="1" smtClean="0">
                <a:solidFill>
                  <a:schemeClr val="tx2"/>
                </a:solidFill>
              </a:rPr>
              <a:t>M</a:t>
            </a:r>
            <a:r>
              <a:rPr lang="en-US" sz="2000" baseline="-25000" dirty="0" err="1">
                <a:solidFill>
                  <a:schemeClr val="tx2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tx2"/>
                </a:solidFill>
              </a:rPr>
              <a:t>lanck</a:t>
            </a:r>
            <a:r>
              <a:rPr lang="en-US" sz="2000" dirty="0" smtClean="0">
                <a:solidFill>
                  <a:schemeClr val="tx2"/>
                </a:solidFill>
              </a:rPr>
              <a:t> is as good as </a:t>
            </a:r>
            <a:r>
              <a:rPr lang="en-US" sz="2000" dirty="0" err="1" smtClean="0">
                <a:solidFill>
                  <a:schemeClr val="tx2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tx2"/>
                </a:solidFill>
              </a:rPr>
              <a:t>weak</a:t>
            </a:r>
            <a:r>
              <a:rPr lang="en-US" sz="2000" dirty="0" smtClean="0">
                <a:solidFill>
                  <a:schemeClr val="tx2"/>
                </a:solidFill>
              </a:rPr>
              <a:t>), these three problems are only addressed if the </a:t>
            </a:r>
            <a:r>
              <a:rPr lang="en-US" sz="2000" dirty="0" err="1" smtClean="0">
                <a:solidFill>
                  <a:schemeClr val="tx2"/>
                </a:solidFill>
              </a:rPr>
              <a:t>superpartners</a:t>
            </a:r>
            <a:r>
              <a:rPr lang="en-US" sz="2000" dirty="0" smtClean="0">
                <a:solidFill>
                  <a:schemeClr val="tx2"/>
                </a:solidFill>
              </a:rPr>
              <a:t> are not much heavier than a couple of </a:t>
            </a:r>
            <a:r>
              <a:rPr lang="en-US" sz="2000" dirty="0" err="1" smtClean="0">
                <a:solidFill>
                  <a:schemeClr val="tx2"/>
                </a:solidFill>
              </a:rPr>
              <a:t>TeV</a:t>
            </a:r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Dark matter candidates appearing in </a:t>
            </a:r>
            <a:r>
              <a:rPr lang="en-US" sz="2000" dirty="0" err="1">
                <a:solidFill>
                  <a:schemeClr val="tx2"/>
                </a:solidFill>
              </a:rPr>
              <a:t>supersymmetric</a:t>
            </a:r>
            <a:r>
              <a:rPr lang="en-US" sz="2000" dirty="0">
                <a:solidFill>
                  <a:schemeClr val="tx2"/>
                </a:solidFill>
              </a:rPr>
              <a:t> theories include WIMPs (</a:t>
            </a:r>
            <a:r>
              <a:rPr lang="en-US" sz="2000" dirty="0" err="1">
                <a:solidFill>
                  <a:schemeClr val="tx2"/>
                </a:solidFill>
              </a:rPr>
              <a:t>neutralinos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sneutrinos</a:t>
            </a:r>
            <a:r>
              <a:rPr lang="en-US" sz="2000" dirty="0">
                <a:solidFill>
                  <a:schemeClr val="tx2"/>
                </a:solidFill>
              </a:rPr>
              <a:t>), and even more feebly interacting particles (</a:t>
            </a:r>
            <a:r>
              <a:rPr lang="en-US" sz="2000" dirty="0" err="1">
                <a:solidFill>
                  <a:schemeClr val="tx2"/>
                </a:solidFill>
              </a:rPr>
              <a:t>gravitinos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axinos</a:t>
            </a:r>
            <a:r>
              <a:rPr lang="en-US" sz="2000" dirty="0">
                <a:solidFill>
                  <a:schemeClr val="tx2"/>
                </a:solidFill>
              </a:rPr>
              <a:t>) – and while not actually WIMPs, </a:t>
            </a:r>
            <a:r>
              <a:rPr lang="en-US" sz="2000" dirty="0" err="1">
                <a:solidFill>
                  <a:schemeClr val="tx2"/>
                </a:solidFill>
              </a:rPr>
              <a:t>gravitinos</a:t>
            </a:r>
            <a:r>
              <a:rPr lang="en-US" sz="2000" dirty="0">
                <a:solidFill>
                  <a:schemeClr val="tx2"/>
                </a:solidFill>
              </a:rPr>
              <a:t> and </a:t>
            </a:r>
            <a:r>
              <a:rPr lang="en-US" sz="2000" dirty="0" err="1">
                <a:solidFill>
                  <a:schemeClr val="tx2"/>
                </a:solidFill>
              </a:rPr>
              <a:t>axinos</a:t>
            </a:r>
            <a:r>
              <a:rPr lang="en-US" sz="2000" dirty="0">
                <a:solidFill>
                  <a:schemeClr val="tx2"/>
                </a:solidFill>
              </a:rPr>
              <a:t> can </a:t>
            </a:r>
            <a:r>
              <a:rPr lang="en-US" sz="2000" dirty="0" smtClean="0">
                <a:solidFill>
                  <a:schemeClr val="tx2"/>
                </a:solidFill>
              </a:rPr>
              <a:t>indirectly </a:t>
            </a:r>
            <a:r>
              <a:rPr lang="en-US" sz="2000" dirty="0">
                <a:solidFill>
                  <a:schemeClr val="tx2"/>
                </a:solidFill>
              </a:rPr>
              <a:t>take advantage of the WIMP Miracle through decays of other </a:t>
            </a:r>
            <a:r>
              <a:rPr lang="en-US" sz="2000" dirty="0" err="1">
                <a:solidFill>
                  <a:schemeClr val="tx2"/>
                </a:solidFill>
              </a:rPr>
              <a:t>sparticles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sz="2000" baseline="-25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4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9" name="Picture 13" descr="higgssus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543550"/>
            <a:ext cx="1752600" cy="11620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50" name="Picture 14" descr="higgsus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72000"/>
            <a:ext cx="1676400" cy="11731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152400" y="288925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Supersymmetry</a:t>
            </a:r>
            <a:endParaRPr lang="en-US" b="1">
              <a:solidFill>
                <a:schemeClr val="folHlink"/>
              </a:solidFill>
            </a:endParaRP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44958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</a:rPr>
              <a:t>Perhaps the most theoretically appealing (certainly the most well studied) extension of the Standard Model</a:t>
            </a:r>
            <a:endParaRPr lang="en-US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0000"/>
              <a:buFont typeface="Times" charset="0"/>
              <a:buChar char="•"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Natural solution to hierarchy problem (stabilizes quadradic divergences to Higgs mass)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0000"/>
              <a:buFont typeface="Times" charset="0"/>
              <a:buChar char="•"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Restores unification of couplings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0000"/>
              <a:buFont typeface="Times" charset="0"/>
              <a:buChar char="•"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Vital ingredient of string theory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0000"/>
              <a:buFont typeface="Times" charset="0"/>
              <a:buChar char="•"/>
            </a:pPr>
            <a:r>
              <a:rPr lang="en-US">
                <a:solidFill>
                  <a:schemeClr val="bg1"/>
                </a:solidFill>
                <a:ea typeface="Times New Roman" charset="0"/>
                <a:cs typeface="Times New Roman" charset="0"/>
              </a:rPr>
              <a:t>Naturally provides a compelling candidate for dark matter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0000"/>
              <a:buFont typeface="Times" charset="0"/>
              <a:buNone/>
            </a:pPr>
            <a:endParaRPr lang="en-US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167948" name="Picture 12" descr="gutsus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4267200"/>
            <a:ext cx="2786062" cy="2133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6" name="Picture 10" descr="supersymmet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1143000"/>
            <a:ext cx="3916362" cy="33924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4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152400" y="288925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Supersymmetric Dark Matter</a:t>
            </a:r>
            <a:endParaRPr lang="en-US" b="1">
              <a:solidFill>
                <a:schemeClr val="folHlink"/>
              </a:solidFill>
            </a:endParaRPr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76200" y="1143000"/>
            <a:ext cx="44958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</a:rPr>
              <a:t>R-parity must be introduced in supersymmetry to prevent rapid proton decay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</a:rPr>
              <a:t>Another consequence of R-parity is that superpartners can only be created and destroyed in pairs, making the lightest supersymmetric particle (LSP) stable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</a:rPr>
              <a:t>Possible WIMP candidates from supersymmetry include:</a:t>
            </a:r>
            <a:endParaRPr lang="en-US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0000"/>
              <a:buFont typeface="Times" charset="0"/>
              <a:buNone/>
            </a:pPr>
            <a:endParaRPr lang="en-US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180231" name="Picture 7" descr="supersym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1143000"/>
            <a:ext cx="3916362" cy="33924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251325" y="5103813"/>
            <a:ext cx="15478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ym typeface="Symbol" charset="0"/>
              </a:rPr>
              <a:t> , Z, h, H</a:t>
            </a:r>
            <a:endParaRPr lang="en-US" sz="2800"/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4479925" y="4876800"/>
            <a:ext cx="1920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/>
              <a:t> ~  ~  ~</a:t>
            </a:r>
          </a:p>
        </p:txBody>
      </p:sp>
      <p:sp>
        <p:nvSpPr>
          <p:cNvPr id="180234" name="Text Box 10"/>
          <p:cNvSpPr txBox="1">
            <a:spLocks noChangeArrowheads="1"/>
          </p:cNvSpPr>
          <p:nvPr/>
        </p:nvSpPr>
        <p:spPr bwMode="auto">
          <a:xfrm>
            <a:off x="4210050" y="4953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~</a:t>
            </a:r>
          </a:p>
        </p:txBody>
      </p:sp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4219575" y="5064125"/>
            <a:ext cx="33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ym typeface="Symbol" charset="0"/>
              </a:rPr>
              <a:t></a:t>
            </a:r>
          </a:p>
        </p:txBody>
      </p:sp>
      <p:sp>
        <p:nvSpPr>
          <p:cNvPr id="180236" name="Line 12"/>
          <p:cNvSpPr>
            <a:spLocks noChangeShapeType="1"/>
          </p:cNvSpPr>
          <p:nvPr/>
        </p:nvSpPr>
        <p:spPr bwMode="auto">
          <a:xfrm flipH="1">
            <a:off x="5791200" y="53340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37" name="Text Box 13"/>
          <p:cNvSpPr txBox="1">
            <a:spLocks noChangeArrowheads="1"/>
          </p:cNvSpPr>
          <p:nvPr/>
        </p:nvSpPr>
        <p:spPr bwMode="auto">
          <a:xfrm>
            <a:off x="6537325" y="5105400"/>
            <a:ext cx="197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4 Neutralinos</a:t>
            </a:r>
          </a:p>
        </p:txBody>
      </p:sp>
      <p:sp>
        <p:nvSpPr>
          <p:cNvPr id="180238" name="Text Box 14"/>
          <p:cNvSpPr txBox="1">
            <a:spLocks noChangeArrowheads="1"/>
          </p:cNvSpPr>
          <p:nvPr/>
        </p:nvSpPr>
        <p:spPr bwMode="auto">
          <a:xfrm>
            <a:off x="4327525" y="5792788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ym typeface="Symbol" charset="0"/>
              </a:rPr>
              <a:t></a:t>
            </a:r>
            <a:endParaRPr lang="en-US"/>
          </a:p>
        </p:txBody>
      </p:sp>
      <p:sp>
        <p:nvSpPr>
          <p:cNvPr id="180239" name="Text Box 15"/>
          <p:cNvSpPr txBox="1">
            <a:spLocks noChangeArrowheads="1"/>
          </p:cNvSpPr>
          <p:nvPr/>
        </p:nvSpPr>
        <p:spPr bwMode="auto">
          <a:xfrm>
            <a:off x="4327525" y="5638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~</a:t>
            </a:r>
          </a:p>
        </p:txBody>
      </p:sp>
      <p:sp>
        <p:nvSpPr>
          <p:cNvPr id="180240" name="Line 16"/>
          <p:cNvSpPr>
            <a:spLocks noChangeShapeType="1"/>
          </p:cNvSpPr>
          <p:nvPr/>
        </p:nvSpPr>
        <p:spPr bwMode="auto">
          <a:xfrm flipH="1">
            <a:off x="4724400" y="594360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41" name="Text Box 17"/>
          <p:cNvSpPr txBox="1">
            <a:spLocks noChangeArrowheads="1"/>
          </p:cNvSpPr>
          <p:nvPr/>
        </p:nvSpPr>
        <p:spPr bwMode="auto">
          <a:xfrm>
            <a:off x="6248400" y="5715000"/>
            <a:ext cx="189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3 Sneutrinos</a:t>
            </a:r>
          </a:p>
        </p:txBody>
      </p:sp>
    </p:spTree>
    <p:extLst>
      <p:ext uri="{BB962C8B-B14F-4D97-AF65-F5344CB8AC3E}">
        <p14:creationId xmlns:p14="http://schemas.microsoft.com/office/powerpoint/2010/main" val="135412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152400" y="288925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Supersymmetric Dark Matter</a:t>
            </a:r>
            <a:endParaRPr lang="en-US" b="1">
              <a:solidFill>
                <a:schemeClr val="folHlink"/>
              </a:solidFill>
            </a:endParaRP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76200" y="1143000"/>
            <a:ext cx="44958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</a:rPr>
              <a:t>R-parity must be introduced in supersymmetry to prevent rapid proton decay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</a:rPr>
              <a:t>Another consequence of R-parity is that superpartners can only be created and destroyed in pairs, making the lightest supersymmetric particle (LSP) stable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</a:rPr>
              <a:t>Possible WIMP candidates from supersymmetry include:</a:t>
            </a:r>
            <a:endParaRPr lang="en-US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0000"/>
              <a:buFont typeface="Times" charset="0"/>
              <a:buNone/>
            </a:pPr>
            <a:endParaRPr lang="en-US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182276" name="Picture 4" descr="supersym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1143000"/>
            <a:ext cx="3916362" cy="33924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4251325" y="5103813"/>
            <a:ext cx="15478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ym typeface="Symbol" charset="0"/>
              </a:rPr>
              <a:t> , Z, h, H</a:t>
            </a:r>
            <a:endParaRPr lang="en-US" sz="2800"/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479925" y="4876800"/>
            <a:ext cx="1920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/>
              <a:t> ~  ~  ~</a:t>
            </a:r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4210050" y="4953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~</a:t>
            </a:r>
          </a:p>
        </p:txBody>
      </p: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4219575" y="5064125"/>
            <a:ext cx="33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ym typeface="Symbol" charset="0"/>
              </a:rPr>
              <a:t></a:t>
            </a:r>
          </a:p>
        </p:txBody>
      </p:sp>
      <p:sp>
        <p:nvSpPr>
          <p:cNvPr id="182281" name="Line 9"/>
          <p:cNvSpPr>
            <a:spLocks noChangeShapeType="1"/>
          </p:cNvSpPr>
          <p:nvPr/>
        </p:nvSpPr>
        <p:spPr bwMode="auto">
          <a:xfrm flipH="1">
            <a:off x="5791200" y="5334000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82" name="Text Box 10"/>
          <p:cNvSpPr txBox="1">
            <a:spLocks noChangeArrowheads="1"/>
          </p:cNvSpPr>
          <p:nvPr/>
        </p:nvSpPr>
        <p:spPr bwMode="auto">
          <a:xfrm>
            <a:off x="6537325" y="5105400"/>
            <a:ext cx="197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4 Neutralinos</a:t>
            </a:r>
          </a:p>
        </p:txBody>
      </p:sp>
      <p:sp>
        <p:nvSpPr>
          <p:cNvPr id="182283" name="Text Box 11"/>
          <p:cNvSpPr txBox="1">
            <a:spLocks noChangeArrowheads="1"/>
          </p:cNvSpPr>
          <p:nvPr/>
        </p:nvSpPr>
        <p:spPr bwMode="auto">
          <a:xfrm>
            <a:off x="4327525" y="5792788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ym typeface="Symbol" charset="0"/>
              </a:rPr>
              <a:t></a:t>
            </a:r>
            <a:endParaRPr lang="en-US"/>
          </a:p>
        </p:txBody>
      </p:sp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4327525" y="56388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~</a:t>
            </a:r>
          </a:p>
        </p:txBody>
      </p:sp>
      <p:sp>
        <p:nvSpPr>
          <p:cNvPr id="182285" name="Line 13"/>
          <p:cNvSpPr>
            <a:spLocks noChangeShapeType="1"/>
          </p:cNvSpPr>
          <p:nvPr/>
        </p:nvSpPr>
        <p:spPr bwMode="auto">
          <a:xfrm flipH="1">
            <a:off x="4724400" y="594360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86" name="Text Box 14"/>
          <p:cNvSpPr txBox="1">
            <a:spLocks noChangeArrowheads="1"/>
          </p:cNvSpPr>
          <p:nvPr/>
        </p:nvSpPr>
        <p:spPr bwMode="auto">
          <a:xfrm>
            <a:off x="6248400" y="5715000"/>
            <a:ext cx="189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3 Sneutrinos</a:t>
            </a:r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>
            <a:off x="6486108" y="5562600"/>
            <a:ext cx="1066800" cy="762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88" name="Line 16"/>
          <p:cNvSpPr>
            <a:spLocks noChangeShapeType="1"/>
          </p:cNvSpPr>
          <p:nvPr/>
        </p:nvSpPr>
        <p:spPr bwMode="auto">
          <a:xfrm flipV="1">
            <a:off x="6562308" y="5562600"/>
            <a:ext cx="914400" cy="762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89" name="Text Box 17"/>
          <p:cNvSpPr txBox="1">
            <a:spLocks noChangeArrowheads="1"/>
          </p:cNvSpPr>
          <p:nvPr/>
        </p:nvSpPr>
        <p:spPr bwMode="auto">
          <a:xfrm>
            <a:off x="5105400" y="6296025"/>
            <a:ext cx="3995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Excluded by direct detection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9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63" y="166343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tx2"/>
                </a:solidFill>
              </a:rPr>
              <a:t>Supersymmetry</a:t>
            </a:r>
            <a:r>
              <a:rPr lang="en-US" dirty="0" smtClean="0">
                <a:solidFill>
                  <a:schemeClr val="tx2"/>
                </a:solidFill>
              </a:rPr>
              <a:t> and Friends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294" y="1797225"/>
            <a:ext cx="4243631" cy="501192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1900" dirty="0" smtClean="0">
                <a:solidFill>
                  <a:schemeClr val="tx2"/>
                </a:solidFill>
              </a:rPr>
              <a:t>-Presence of weak-scale </a:t>
            </a:r>
            <a:r>
              <a:rPr lang="en-US" sz="1900" dirty="0" err="1" smtClean="0">
                <a:solidFill>
                  <a:schemeClr val="tx2"/>
                </a:solidFill>
              </a:rPr>
              <a:t>sparticles</a:t>
            </a:r>
            <a:r>
              <a:rPr lang="en-US" sz="1900" dirty="0" smtClean="0">
                <a:solidFill>
                  <a:schemeClr val="tx2"/>
                </a:solidFill>
              </a:rPr>
              <a:t> cancel quadratic divergences</a:t>
            </a:r>
          </a:p>
          <a:p>
            <a:pPr marL="36576" indent="0">
              <a:buNone/>
            </a:pPr>
            <a:endParaRPr lang="en-US" sz="1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1900" dirty="0" smtClean="0">
                <a:solidFill>
                  <a:schemeClr val="tx2"/>
                </a:solidFill>
              </a:rPr>
              <a:t>-R-parity allows for consistency with electroweak precision tests, and ensures the stability of the lightest </a:t>
            </a:r>
            <a:r>
              <a:rPr lang="en-US" sz="1900" dirty="0" err="1" smtClean="0">
                <a:solidFill>
                  <a:schemeClr val="tx2"/>
                </a:solidFill>
              </a:rPr>
              <a:t>sparticle</a:t>
            </a:r>
            <a:r>
              <a:rPr lang="en-US" sz="1900" dirty="0" smtClean="0">
                <a:solidFill>
                  <a:schemeClr val="tx2"/>
                </a:solidFill>
              </a:rPr>
              <a:t> </a:t>
            </a:r>
            <a:endParaRPr lang="en-US" sz="19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200" dirty="0" smtClean="0">
                <a:solidFill>
                  <a:schemeClr val="tx2"/>
                </a:solidFill>
              </a:rPr>
              <a:t>2</a:t>
            </a:r>
          </a:p>
          <a:p>
            <a:pPr marL="36576" indent="0">
              <a:buNone/>
            </a:pPr>
            <a:r>
              <a:rPr lang="en-US" sz="1900" dirty="0" smtClean="0">
                <a:solidFill>
                  <a:schemeClr val="tx2"/>
                </a:solidFill>
              </a:rPr>
              <a:t>-The lightest </a:t>
            </a:r>
            <a:r>
              <a:rPr lang="en-US" sz="1900" dirty="0" err="1" smtClean="0">
                <a:solidFill>
                  <a:schemeClr val="tx2"/>
                </a:solidFill>
              </a:rPr>
              <a:t>neutralino</a:t>
            </a:r>
            <a:r>
              <a:rPr lang="en-US" sz="1900" dirty="0" smtClean="0">
                <a:solidFill>
                  <a:schemeClr val="tx2"/>
                </a:solidFill>
              </a:rPr>
              <a:t> is an especially attractive dark matter candidate – although relic abundance only works in specific regions of parameter space</a:t>
            </a:r>
          </a:p>
          <a:p>
            <a:pPr marL="36576" indent="0">
              <a:buNone/>
            </a:pPr>
            <a:endParaRPr lang="en-US" sz="5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1900" dirty="0" smtClean="0">
                <a:solidFill>
                  <a:schemeClr val="tx2"/>
                </a:solidFill>
              </a:rPr>
              <a:t>-</a:t>
            </a:r>
            <a:r>
              <a:rPr lang="en-US" sz="1900" dirty="0" err="1" smtClean="0">
                <a:solidFill>
                  <a:schemeClr val="tx2"/>
                </a:solidFill>
              </a:rPr>
              <a:t>Neutralinos</a:t>
            </a:r>
            <a:r>
              <a:rPr lang="en-US" sz="1900" dirty="0" smtClean="0">
                <a:solidFill>
                  <a:schemeClr val="tx2"/>
                </a:solidFill>
              </a:rPr>
              <a:t> </a:t>
            </a:r>
            <a:r>
              <a:rPr lang="en-US" sz="1900" dirty="0">
                <a:solidFill>
                  <a:schemeClr val="tx2"/>
                </a:solidFill>
              </a:rPr>
              <a:t>are </a:t>
            </a:r>
            <a:r>
              <a:rPr lang="en-US" sz="1900" dirty="0" err="1">
                <a:solidFill>
                  <a:schemeClr val="tx2"/>
                </a:solidFill>
              </a:rPr>
              <a:t>M</a:t>
            </a:r>
            <a:r>
              <a:rPr lang="en-US" sz="1900" dirty="0" err="1" smtClean="0">
                <a:solidFill>
                  <a:schemeClr val="tx2"/>
                </a:solidFill>
              </a:rPr>
              <a:t>ajorana</a:t>
            </a:r>
            <a:r>
              <a:rPr lang="en-US" sz="1900" dirty="0" smtClean="0">
                <a:solidFill>
                  <a:schemeClr val="tx2"/>
                </a:solidFill>
              </a:rPr>
              <a:t> </a:t>
            </a:r>
            <a:r>
              <a:rPr lang="en-US" sz="1900" dirty="0">
                <a:solidFill>
                  <a:schemeClr val="tx2"/>
                </a:solidFill>
              </a:rPr>
              <a:t>fermions – </a:t>
            </a:r>
            <a:r>
              <a:rPr lang="en-US" sz="1900" dirty="0" smtClean="0">
                <a:solidFill>
                  <a:schemeClr val="tx2"/>
                </a:solidFill>
              </a:rPr>
              <a:t>annihilate </a:t>
            </a:r>
            <a:r>
              <a:rPr lang="en-US" sz="1900" dirty="0">
                <a:solidFill>
                  <a:schemeClr val="tx2"/>
                </a:solidFill>
              </a:rPr>
              <a:t>to heavy </a:t>
            </a:r>
            <a:r>
              <a:rPr lang="en-US" sz="1900" dirty="0" smtClean="0">
                <a:solidFill>
                  <a:schemeClr val="tx2"/>
                </a:solidFill>
              </a:rPr>
              <a:t>fermions and </a:t>
            </a:r>
            <a:r>
              <a:rPr lang="en-US" sz="1900" dirty="0">
                <a:solidFill>
                  <a:schemeClr val="tx2"/>
                </a:solidFill>
              </a:rPr>
              <a:t>scatter elastically via Higgs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54768" y="1774368"/>
            <a:ext cx="4492562" cy="494136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-New colored particles near the     weak-scale reduce/remove fine     tuning in </a:t>
            </a:r>
            <a:r>
              <a:rPr lang="en-US" sz="2000" dirty="0" err="1" smtClean="0">
                <a:solidFill>
                  <a:schemeClr val="tx2"/>
                </a:solidFill>
              </a:rPr>
              <a:t>higgs</a:t>
            </a:r>
            <a:r>
              <a:rPr lang="en-US" sz="2000" dirty="0" smtClean="0">
                <a:solidFill>
                  <a:schemeClr val="tx2"/>
                </a:solidFill>
              </a:rPr>
              <a:t> sector </a:t>
            </a:r>
          </a:p>
          <a:p>
            <a:pPr marL="36576" indent="0">
              <a:buNone/>
            </a:pPr>
            <a:endParaRPr lang="en-US" sz="9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-Some discrete symmetry </a:t>
            </a:r>
            <a:r>
              <a:rPr lang="en-US" sz="2000" dirty="0">
                <a:solidFill>
                  <a:schemeClr val="tx2"/>
                </a:solidFill>
              </a:rPr>
              <a:t>allows </a:t>
            </a:r>
            <a:r>
              <a:rPr lang="en-US" sz="2000" dirty="0" smtClean="0">
                <a:solidFill>
                  <a:schemeClr val="tx2"/>
                </a:solidFill>
              </a:rPr>
              <a:t>for consistency </a:t>
            </a:r>
            <a:r>
              <a:rPr lang="en-US" sz="2000" dirty="0">
                <a:solidFill>
                  <a:schemeClr val="tx2"/>
                </a:solidFill>
              </a:rPr>
              <a:t>with electroweak precision tests, </a:t>
            </a:r>
            <a:r>
              <a:rPr lang="en-US" sz="2000" dirty="0" smtClean="0">
                <a:solidFill>
                  <a:schemeClr val="tx2"/>
                </a:solidFill>
              </a:rPr>
              <a:t>and insures the stability of at least one new particle</a:t>
            </a:r>
          </a:p>
          <a:p>
            <a:pPr marL="36576" indent="0">
              <a:buNone/>
            </a:pPr>
            <a:endParaRPr lang="en-US" sz="9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-Cosmologically</a:t>
            </a:r>
            <a:r>
              <a:rPr lang="en-US" sz="2000" dirty="0">
                <a:solidFill>
                  <a:schemeClr val="tx2"/>
                </a:solidFill>
              </a:rPr>
              <a:t>, this stable state cannot be charged or colored, and if </a:t>
            </a:r>
            <a:r>
              <a:rPr lang="en-US" sz="2000" dirty="0" smtClean="0">
                <a:solidFill>
                  <a:schemeClr val="tx2"/>
                </a:solidFill>
              </a:rPr>
              <a:t>ever </a:t>
            </a:r>
            <a:r>
              <a:rPr lang="en-US" sz="2000" dirty="0">
                <a:solidFill>
                  <a:schemeClr val="tx2"/>
                </a:solidFill>
              </a:rPr>
              <a:t>in equilibrium, it must annihilate enough </a:t>
            </a:r>
            <a:r>
              <a:rPr lang="en-US" sz="2000" dirty="0" smtClean="0">
                <a:solidFill>
                  <a:schemeClr val="tx2"/>
                </a:solidFill>
              </a:rPr>
              <a:t>to avoid over production – favors a WIMP </a:t>
            </a:r>
          </a:p>
          <a:p>
            <a:pPr marL="36576" indent="0">
              <a:buNone/>
            </a:pPr>
            <a:endParaRPr lang="en-US" sz="9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-WIMP </a:t>
            </a:r>
            <a:r>
              <a:rPr lang="en-US" sz="2000" dirty="0">
                <a:solidFill>
                  <a:schemeClr val="tx2"/>
                </a:solidFill>
              </a:rPr>
              <a:t>could be a scalar, </a:t>
            </a:r>
            <a:r>
              <a:rPr lang="en-US" sz="2000" dirty="0" err="1" smtClean="0">
                <a:solidFill>
                  <a:schemeClr val="tx2"/>
                </a:solidFill>
              </a:rPr>
              <a:t>Majorana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fermion, </a:t>
            </a:r>
            <a:r>
              <a:rPr lang="en-US" sz="2000" dirty="0" smtClean="0">
                <a:solidFill>
                  <a:schemeClr val="tx2"/>
                </a:solidFill>
              </a:rPr>
              <a:t>Dirac </a:t>
            </a:r>
            <a:r>
              <a:rPr lang="en-US" sz="2000" dirty="0">
                <a:solidFill>
                  <a:schemeClr val="tx2"/>
                </a:solidFill>
              </a:rPr>
              <a:t>fermion, vector, etc. – many of our SUSY-</a:t>
            </a:r>
            <a:r>
              <a:rPr lang="en-US" sz="2000" dirty="0" smtClean="0">
                <a:solidFill>
                  <a:schemeClr val="tx2"/>
                </a:solidFill>
              </a:rPr>
              <a:t>specific </a:t>
            </a:r>
            <a:r>
              <a:rPr lang="en-US" sz="2000" dirty="0">
                <a:solidFill>
                  <a:schemeClr val="tx2"/>
                </a:solidFill>
              </a:rPr>
              <a:t>rules of thumb do not </a:t>
            </a:r>
            <a:r>
              <a:rPr lang="en-US" sz="2000" dirty="0" smtClean="0">
                <a:solidFill>
                  <a:schemeClr val="tx2"/>
                </a:solidFill>
              </a:rPr>
              <a:t>apply</a:t>
            </a:r>
          </a:p>
          <a:p>
            <a:pPr marL="36576" indent="0">
              <a:buFont typeface="Wingdings 2"/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Font typeface="Wingdings 2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131" y="1221158"/>
            <a:ext cx="238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SUSY Specific: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4473" y="1212382"/>
            <a:ext cx="2630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General Feature:</a:t>
            </a:r>
            <a:endParaRPr lang="en-US" sz="24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6294" y="1715169"/>
            <a:ext cx="8698656" cy="272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6294" y="6656537"/>
            <a:ext cx="8698656" cy="272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5772" y="1715169"/>
            <a:ext cx="0" cy="494136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894950" y="1742430"/>
            <a:ext cx="0" cy="494136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02013" y="1719073"/>
            <a:ext cx="0" cy="494136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6524" y="2692068"/>
            <a:ext cx="8688426" cy="272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6294" y="3905892"/>
            <a:ext cx="8698656" cy="272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6524" y="5422290"/>
            <a:ext cx="8688426" cy="272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3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ark m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955675"/>
            <a:ext cx="81407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867" name="AutoShape 3"/>
          <p:cNvSpPr>
            <a:spLocks noChangeArrowheads="1"/>
          </p:cNvSpPr>
          <p:nvPr/>
        </p:nvSpPr>
        <p:spPr bwMode="auto">
          <a:xfrm>
            <a:off x="5881688" y="1433513"/>
            <a:ext cx="1876425" cy="5667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2868" name="AutoShape 4"/>
          <p:cNvSpPr>
            <a:spLocks noChangeArrowheads="1"/>
          </p:cNvSpPr>
          <p:nvPr/>
        </p:nvSpPr>
        <p:spPr bwMode="auto">
          <a:xfrm rot="238394">
            <a:off x="4560888" y="1320800"/>
            <a:ext cx="1876425" cy="5667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2869" name="AutoShape 5"/>
          <p:cNvSpPr>
            <a:spLocks noChangeArrowheads="1"/>
          </p:cNvSpPr>
          <p:nvPr/>
        </p:nvSpPr>
        <p:spPr bwMode="auto">
          <a:xfrm rot="352781">
            <a:off x="5570538" y="3525838"/>
            <a:ext cx="2894012" cy="314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32870" name="AutoShape 6"/>
          <p:cNvSpPr>
            <a:spLocks noChangeArrowheads="1"/>
          </p:cNvSpPr>
          <p:nvPr/>
        </p:nvSpPr>
        <p:spPr bwMode="auto">
          <a:xfrm rot="1514169">
            <a:off x="4249738" y="3198813"/>
            <a:ext cx="1298575" cy="2508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56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0595"/>
            <a:ext cx="8383955" cy="434925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100" dirty="0">
                <a:solidFill>
                  <a:schemeClr val="tx2"/>
                </a:solidFill>
              </a:rPr>
              <a:t>“We emphasize that the solution to the naturalness (fine-tuning</a:t>
            </a:r>
            <a:r>
              <a:rPr lang="en-US" sz="2100" dirty="0" smtClean="0">
                <a:solidFill>
                  <a:schemeClr val="tx2"/>
                </a:solidFill>
              </a:rPr>
              <a:t>) problem </a:t>
            </a:r>
            <a:r>
              <a:rPr lang="en-US" sz="2100" dirty="0">
                <a:solidFill>
                  <a:schemeClr val="tx2"/>
                </a:solidFill>
              </a:rPr>
              <a:t>necessarily predicts that new physical phenomena </a:t>
            </a:r>
            <a:r>
              <a:rPr lang="en-US" sz="2100" dirty="0" smtClean="0">
                <a:solidFill>
                  <a:schemeClr val="tx2"/>
                </a:solidFill>
              </a:rPr>
              <a:t>must exist </a:t>
            </a:r>
            <a:r>
              <a:rPr lang="en-US" sz="2100" dirty="0">
                <a:solidFill>
                  <a:schemeClr val="tx2"/>
                </a:solidFill>
              </a:rPr>
              <a:t>at a scale of </a:t>
            </a:r>
            <a:r>
              <a:rPr lang="en-US" sz="2100" dirty="0" err="1">
                <a:solidFill>
                  <a:schemeClr val="tx2"/>
                </a:solidFill>
              </a:rPr>
              <a:t>m</a:t>
            </a:r>
            <a:r>
              <a:rPr lang="en-US" sz="2100" baseline="-25000" dirty="0" err="1">
                <a:solidFill>
                  <a:schemeClr val="tx2"/>
                </a:solidFill>
              </a:rPr>
              <a:t>W</a:t>
            </a:r>
            <a:r>
              <a:rPr lang="en-US" sz="2100" dirty="0">
                <a:solidFill>
                  <a:schemeClr val="tx2"/>
                </a:solidFill>
              </a:rPr>
              <a:t>/g ~ </a:t>
            </a:r>
            <a:r>
              <a:rPr lang="en-US" sz="2100" dirty="0" smtClean="0">
                <a:solidFill>
                  <a:schemeClr val="tx2"/>
                </a:solidFill>
              </a:rPr>
              <a:t>1 </a:t>
            </a:r>
            <a:r>
              <a:rPr lang="en-US" sz="2100" dirty="0" err="1" smtClean="0">
                <a:solidFill>
                  <a:schemeClr val="tx2"/>
                </a:solidFill>
              </a:rPr>
              <a:t>TeV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>
                <a:solidFill>
                  <a:schemeClr val="tx2"/>
                </a:solidFill>
              </a:rPr>
              <a:t>or below. In the case </a:t>
            </a:r>
            <a:r>
              <a:rPr lang="en-US" sz="2100" dirty="0" smtClean="0">
                <a:solidFill>
                  <a:schemeClr val="tx2"/>
                </a:solidFill>
              </a:rPr>
              <a:t>of </a:t>
            </a:r>
            <a:r>
              <a:rPr lang="en-US" sz="2100" dirty="0" err="1" smtClean="0">
                <a:solidFill>
                  <a:schemeClr val="tx2"/>
                </a:solidFill>
              </a:rPr>
              <a:t>supersymmetry</a:t>
            </a:r>
            <a:r>
              <a:rPr lang="en-US" sz="2100" dirty="0">
                <a:solidFill>
                  <a:schemeClr val="tx2"/>
                </a:solidFill>
              </a:rPr>
              <a:t>, this new physics consists of a spectrum of </a:t>
            </a:r>
            <a:r>
              <a:rPr lang="en-US" sz="2100" dirty="0" smtClean="0">
                <a:solidFill>
                  <a:schemeClr val="tx2"/>
                </a:solidFill>
              </a:rPr>
              <a:t>new </a:t>
            </a:r>
            <a:r>
              <a:rPr lang="en-US" sz="2100" dirty="0" err="1" smtClean="0">
                <a:solidFill>
                  <a:schemeClr val="tx2"/>
                </a:solidFill>
              </a:rPr>
              <a:t>supersymmetric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>
                <a:solidFill>
                  <a:schemeClr val="tx2"/>
                </a:solidFill>
              </a:rPr>
              <a:t>particles (partners of the ordinary particles) </a:t>
            </a:r>
            <a:r>
              <a:rPr lang="en-US" sz="2100" dirty="0" smtClean="0">
                <a:solidFill>
                  <a:schemeClr val="tx2"/>
                </a:solidFill>
              </a:rPr>
              <a:t>which have </a:t>
            </a:r>
            <a:r>
              <a:rPr lang="en-US" sz="2100" dirty="0">
                <a:solidFill>
                  <a:schemeClr val="tx2"/>
                </a:solidFill>
              </a:rPr>
              <a:t>masses no greater than about 1 </a:t>
            </a:r>
            <a:r>
              <a:rPr lang="en-US" sz="2100" dirty="0" err="1">
                <a:solidFill>
                  <a:schemeClr val="tx2"/>
                </a:solidFill>
              </a:rPr>
              <a:t>TeV</a:t>
            </a:r>
            <a:r>
              <a:rPr lang="en-US" sz="2100" dirty="0">
                <a:solidFill>
                  <a:schemeClr val="tx2"/>
                </a:solidFill>
              </a:rPr>
              <a:t> and in some cases </a:t>
            </a:r>
            <a:r>
              <a:rPr lang="en-US" sz="2100" dirty="0" smtClean="0">
                <a:solidFill>
                  <a:schemeClr val="tx2"/>
                </a:solidFill>
              </a:rPr>
              <a:t>may be </a:t>
            </a:r>
            <a:r>
              <a:rPr lang="en-US" sz="2100" dirty="0">
                <a:solidFill>
                  <a:schemeClr val="tx2"/>
                </a:solidFill>
              </a:rPr>
              <a:t>substantially lighter.</a:t>
            </a:r>
            <a:r>
              <a:rPr lang="en-US" sz="2100" dirty="0" smtClean="0">
                <a:solidFill>
                  <a:schemeClr val="tx2"/>
                </a:solidFill>
              </a:rPr>
              <a:t>” 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2100" dirty="0" err="1" smtClean="0">
                <a:solidFill>
                  <a:schemeClr val="tx2"/>
                </a:solidFill>
              </a:rPr>
              <a:t>Howie</a:t>
            </a:r>
            <a:r>
              <a:rPr lang="en-US" sz="2100" dirty="0" smtClean="0">
                <a:solidFill>
                  <a:schemeClr val="tx2"/>
                </a:solidFill>
              </a:rPr>
              <a:t> Haber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dirty="0" smtClean="0">
                <a:solidFill>
                  <a:schemeClr val="tx2"/>
                </a:solidFill>
              </a:rPr>
              <a:t>and Gordy </a:t>
            </a:r>
            <a:r>
              <a:rPr lang="en-US" sz="2100" dirty="0">
                <a:solidFill>
                  <a:schemeClr val="tx2"/>
                </a:solidFill>
              </a:rPr>
              <a:t>Kane, Physics Reports 117, 75 (1985</a:t>
            </a:r>
            <a:r>
              <a:rPr lang="en-US" sz="2100" dirty="0" smtClean="0">
                <a:solidFill>
                  <a:schemeClr val="tx2"/>
                </a:solidFill>
              </a:rPr>
              <a:t>)</a:t>
            </a:r>
            <a:endParaRPr lang="en-US" sz="2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863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6343"/>
            <a:ext cx="8831547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Non-WIMP Dark Matter Candidates I: </a:t>
            </a:r>
            <a:r>
              <a:rPr lang="en-US" sz="3600" dirty="0" err="1" smtClean="0">
                <a:solidFill>
                  <a:schemeClr val="tx2"/>
                </a:solidFill>
              </a:rPr>
              <a:t>Axions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7" y="1279468"/>
            <a:ext cx="8565542" cy="527219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Motivated by observation that the neutron’s electric dipole moment is small (consistent with zero) 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In other words, although the SM violates parity and charge-parity, QCD does not – requires that </a:t>
            </a:r>
            <a:r>
              <a:rPr lang="en-US" sz="2000" dirty="0" err="1" smtClean="0">
                <a:solidFill>
                  <a:schemeClr val="tx2"/>
                </a:solidFill>
              </a:rPr>
              <a:t>θ</a:t>
            </a:r>
            <a:r>
              <a:rPr lang="en-US" sz="2000" baseline="-25000" dirty="0" err="1" smtClean="0">
                <a:solidFill>
                  <a:schemeClr val="tx2"/>
                </a:solidFill>
              </a:rPr>
              <a:t>QCD</a:t>
            </a:r>
            <a:r>
              <a:rPr lang="en-US" sz="2000" baseline="-25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&lt; 10</a:t>
            </a:r>
            <a:r>
              <a:rPr lang="en-US" sz="2000" baseline="30000" dirty="0" smtClean="0">
                <a:solidFill>
                  <a:schemeClr val="tx2"/>
                </a:solidFill>
              </a:rPr>
              <a:t>-9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In 1977, </a:t>
            </a:r>
            <a:r>
              <a:rPr lang="en-US" sz="2000" dirty="0" err="1" smtClean="0">
                <a:solidFill>
                  <a:schemeClr val="tx2"/>
                </a:solidFill>
              </a:rPr>
              <a:t>Peccei</a:t>
            </a:r>
            <a:r>
              <a:rPr lang="en-US" sz="2000" dirty="0" smtClean="0">
                <a:solidFill>
                  <a:schemeClr val="tx2"/>
                </a:solidFill>
              </a:rPr>
              <a:t> and Quinn proposed a dynamical solution to this “strong CP problem”, a new broken U(1) </a:t>
            </a:r>
            <a:r>
              <a:rPr lang="en-US" sz="2000" dirty="0">
                <a:solidFill>
                  <a:schemeClr val="tx2"/>
                </a:solidFill>
              </a:rPr>
              <a:t>– drives </a:t>
            </a:r>
            <a:r>
              <a:rPr lang="en-US" sz="2000" dirty="0" err="1" smtClean="0">
                <a:solidFill>
                  <a:schemeClr val="tx2"/>
                </a:solidFill>
              </a:rPr>
              <a:t>θ</a:t>
            </a:r>
            <a:r>
              <a:rPr lang="en-US" sz="2000" baseline="-25000" dirty="0" err="1" smtClean="0">
                <a:solidFill>
                  <a:schemeClr val="tx2"/>
                </a:solidFill>
              </a:rPr>
              <a:t>QCD</a:t>
            </a:r>
            <a:r>
              <a:rPr lang="en-US" sz="2000" dirty="0" smtClean="0">
                <a:solidFill>
                  <a:schemeClr val="tx2"/>
                </a:solidFill>
              </a:rPr>
              <a:t> to zero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Shortly thereafter, </a:t>
            </a:r>
            <a:r>
              <a:rPr lang="en-US" sz="2000" dirty="0" err="1" smtClean="0">
                <a:solidFill>
                  <a:schemeClr val="tx2"/>
                </a:solidFill>
              </a:rPr>
              <a:t>Wilczek</a:t>
            </a:r>
            <a:r>
              <a:rPr lang="en-US" sz="2000" dirty="0" smtClean="0">
                <a:solidFill>
                  <a:schemeClr val="tx2"/>
                </a:solidFill>
              </a:rPr>
              <a:t> and Weinberg pointed out that this solution also predicts the existence of a new extremely weakly interacting </a:t>
            </a:r>
            <a:r>
              <a:rPr lang="en-US" sz="2000" dirty="0" err="1" smtClean="0">
                <a:solidFill>
                  <a:schemeClr val="tx2"/>
                </a:solidFill>
              </a:rPr>
              <a:t>pseudoscalar</a:t>
            </a:r>
            <a:r>
              <a:rPr lang="en-US" sz="2000" dirty="0" smtClean="0">
                <a:solidFill>
                  <a:schemeClr val="tx2"/>
                </a:solidFill>
              </a:rPr>
              <a:t>, the </a:t>
            </a:r>
            <a:r>
              <a:rPr lang="en-US" sz="2000" dirty="0" err="1" smtClean="0">
                <a:solidFill>
                  <a:schemeClr val="tx2"/>
                </a:solidFill>
              </a:rPr>
              <a:t>axion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152400" y="6512590"/>
            <a:ext cx="465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 smtClean="0">
                <a:latin typeface="Century Gothic" charset="0"/>
              </a:rPr>
              <a:t>  </a:t>
            </a:r>
            <a:endParaRPr lang="en-US" sz="14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9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6343"/>
            <a:ext cx="8831547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Non-WIMP Dark Matter Candidates I: </a:t>
            </a:r>
            <a:r>
              <a:rPr lang="en-US" sz="3600" dirty="0" err="1" smtClean="0">
                <a:solidFill>
                  <a:schemeClr val="tx2"/>
                </a:solidFill>
              </a:rPr>
              <a:t>Axions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8" y="1279468"/>
            <a:ext cx="4460134" cy="527219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For masses in the micro- to </a:t>
            </a:r>
            <a:r>
              <a:rPr lang="en-US" sz="2000" dirty="0" err="1" smtClean="0">
                <a:solidFill>
                  <a:schemeClr val="tx2"/>
                </a:solidFill>
              </a:rPr>
              <a:t>milli-eV</a:t>
            </a:r>
            <a:r>
              <a:rPr lang="en-US" sz="2000" dirty="0" smtClean="0">
                <a:solidFill>
                  <a:schemeClr val="tx2"/>
                </a:solidFill>
              </a:rPr>
              <a:t> range, </a:t>
            </a:r>
            <a:r>
              <a:rPr lang="en-US" sz="2000" dirty="0" err="1" smtClean="0">
                <a:solidFill>
                  <a:schemeClr val="tx2"/>
                </a:solidFill>
              </a:rPr>
              <a:t>axions</a:t>
            </a:r>
            <a:r>
              <a:rPr lang="en-US" sz="2000" dirty="0" smtClean="0">
                <a:solidFill>
                  <a:schemeClr val="tx2"/>
                </a:solidFill>
              </a:rPr>
              <a:t> can make up the dark matter (via misalignment production in the early universe) without violating astrophysical or laboratory constraints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Interactions of such </a:t>
            </a:r>
            <a:r>
              <a:rPr lang="en-US" sz="2000" dirty="0" err="1" smtClean="0">
                <a:solidFill>
                  <a:schemeClr val="tx2"/>
                </a:solidFill>
              </a:rPr>
              <a:t>axions</a:t>
            </a:r>
            <a:r>
              <a:rPr lang="en-US" sz="2000" dirty="0" smtClean="0">
                <a:solidFill>
                  <a:schemeClr val="tx2"/>
                </a:solidFill>
              </a:rPr>
              <a:t> are suppressed by a </a:t>
            </a:r>
            <a:r>
              <a:rPr lang="en-US" sz="2000" dirty="0" err="1" smtClean="0">
                <a:solidFill>
                  <a:schemeClr val="tx2"/>
                </a:solidFill>
              </a:rPr>
              <a:t>Peccei</a:t>
            </a:r>
            <a:r>
              <a:rPr lang="en-US" sz="2000" dirty="0" smtClean="0">
                <a:solidFill>
                  <a:schemeClr val="tx2"/>
                </a:solidFill>
              </a:rPr>
              <a:t>-Quinn scale of ~10</a:t>
            </a:r>
            <a:r>
              <a:rPr lang="en-US" sz="2000" baseline="30000" dirty="0" smtClean="0">
                <a:solidFill>
                  <a:schemeClr val="tx2"/>
                </a:solidFill>
              </a:rPr>
              <a:t>9</a:t>
            </a:r>
            <a:r>
              <a:rPr lang="en-US" sz="2000" dirty="0" smtClean="0">
                <a:solidFill>
                  <a:schemeClr val="tx2"/>
                </a:solidFill>
              </a:rPr>
              <a:t>-10</a:t>
            </a:r>
            <a:r>
              <a:rPr lang="en-US" sz="2000" baseline="30000" dirty="0" smtClean="0">
                <a:solidFill>
                  <a:schemeClr val="tx2"/>
                </a:solidFill>
              </a:rPr>
              <a:t>12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GeV</a:t>
            </a:r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Two photon couplings can be probed, however, via the </a:t>
            </a:r>
            <a:r>
              <a:rPr lang="en-US" sz="2000" dirty="0" err="1" smtClean="0">
                <a:solidFill>
                  <a:schemeClr val="tx2"/>
                </a:solidFill>
              </a:rPr>
              <a:t>Primakov</a:t>
            </a:r>
            <a:r>
              <a:rPr lang="en-US" sz="2000" dirty="0" smtClean="0">
                <a:solidFill>
                  <a:schemeClr val="tx2"/>
                </a:solidFill>
              </a:rPr>
              <a:t> mechanism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ADMX is the experiment best positioned to test (much of) the allowed parameter space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By the end of the decade, ADMX will be able to test a sizeable fraction of </a:t>
            </a:r>
            <a:r>
              <a:rPr lang="en-US" sz="2000" dirty="0" err="1" smtClean="0">
                <a:solidFill>
                  <a:schemeClr val="tx2"/>
                </a:solidFill>
              </a:rPr>
              <a:t>axion</a:t>
            </a:r>
            <a:r>
              <a:rPr lang="en-US" sz="2000" dirty="0" smtClean="0">
                <a:solidFill>
                  <a:schemeClr val="tx2"/>
                </a:solidFill>
              </a:rPr>
              <a:t> dark matter models</a:t>
            </a:r>
          </a:p>
          <a:p>
            <a:pPr marL="36576" indent="0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152400" y="6512590"/>
            <a:ext cx="465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 smtClean="0">
                <a:latin typeface="Century Gothic" charset="0"/>
              </a:rPr>
              <a:t>  </a:t>
            </a:r>
            <a:endParaRPr lang="en-US" sz="1400" dirty="0">
              <a:latin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718" y="2287060"/>
            <a:ext cx="4339229" cy="3655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384" y="1309343"/>
            <a:ext cx="19685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219" y="1229733"/>
            <a:ext cx="1945774" cy="877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8364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49404" y="1753271"/>
            <a:ext cx="4334544" cy="302559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6343"/>
            <a:ext cx="8831547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Non-WIMP Dark Matter Candidates II: 		Sterile Neutrinos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27" y="1352940"/>
            <a:ext cx="4472387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-Sterile neutrinos, produced via mixing with SM neutrinos, can also provide a viable and well motivated class of dark matter candidates</a:t>
            </a:r>
          </a:p>
          <a:p>
            <a:pPr marL="36576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-Constraints include: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 Phase space in dwarf </a:t>
            </a:r>
            <a:r>
              <a:rPr lang="en-US" sz="2000" dirty="0" err="1" smtClean="0">
                <a:solidFill>
                  <a:schemeClr val="tx2"/>
                </a:solidFill>
              </a:rPr>
              <a:t>spheroidals</a:t>
            </a:r>
            <a:r>
              <a:rPr lang="en-US" sz="2000" dirty="0" smtClean="0">
                <a:solidFill>
                  <a:schemeClr val="tx2"/>
                </a:solidFill>
              </a:rPr>
              <a:t>                  (</a:t>
            </a:r>
            <a:r>
              <a:rPr lang="en-US" sz="2000" dirty="0" err="1" smtClean="0">
                <a:solidFill>
                  <a:schemeClr val="tx2"/>
                </a:solidFill>
              </a:rPr>
              <a:t>ie</a:t>
            </a:r>
            <a:r>
              <a:rPr lang="en-US" sz="2000" dirty="0" smtClean="0">
                <a:solidFill>
                  <a:schemeClr val="tx2"/>
                </a:solidFill>
              </a:rPr>
              <a:t>. </a:t>
            </a:r>
            <a:r>
              <a:rPr lang="en-US" sz="2000" dirty="0" err="1" smtClean="0">
                <a:solidFill>
                  <a:schemeClr val="tx2"/>
                </a:solidFill>
              </a:rPr>
              <a:t>Tremaine</a:t>
            </a:r>
            <a:r>
              <a:rPr lang="en-US" sz="2000" dirty="0" smtClean="0">
                <a:solidFill>
                  <a:schemeClr val="tx2"/>
                </a:solidFill>
              </a:rPr>
              <a:t>-Gunn bound)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 The lack of x-ray lines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 Dark matter abundance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 Lyman-α constraints, which require the dark matter to not be too hot</a:t>
            </a:r>
            <a:r>
              <a:rPr lang="en-US" sz="2000" dirty="0">
                <a:solidFill>
                  <a:schemeClr val="tx2"/>
                </a:solidFill>
              </a:rPr>
              <a:t>;</a:t>
            </a:r>
            <a:r>
              <a:rPr lang="en-US" sz="2000" dirty="0" smtClean="0">
                <a:solidFill>
                  <a:schemeClr val="tx2"/>
                </a:solidFill>
              </a:rPr>
              <a:t> translates to M &gt; 8 </a:t>
            </a:r>
            <a:r>
              <a:rPr lang="en-US" sz="2000" dirty="0" err="1" smtClean="0">
                <a:solidFill>
                  <a:schemeClr val="tx2"/>
                </a:solidFill>
              </a:rPr>
              <a:t>keV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152400" y="6512590"/>
            <a:ext cx="465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 dirty="0" smtClean="0">
                <a:latin typeface="Century Gothic" charset="0"/>
              </a:rPr>
              <a:t>  </a:t>
            </a:r>
            <a:endParaRPr lang="en-US" sz="1400" dirty="0">
              <a:latin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03" y="1753272"/>
            <a:ext cx="4334544" cy="30255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7864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84" y="166343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Putting the WIMP Hypothesis to the Test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5" y="1653672"/>
            <a:ext cx="6424781" cy="5272197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59" y="1522039"/>
            <a:ext cx="1996255" cy="267217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9" descr="ATLAS_3D_09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63" y="1653672"/>
            <a:ext cx="2788570" cy="149837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Picture 11" descr="CMSn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53" y="3424804"/>
            <a:ext cx="2315773" cy="153880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Picture 23" descr="tel_oct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>
            <a:fillRect/>
          </a:stretch>
        </p:blipFill>
        <p:spPr bwMode="auto">
          <a:xfrm>
            <a:off x="1431191" y="4113571"/>
            <a:ext cx="1916467" cy="2105254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5" name="Picture 24" descr="A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17445" r="17291" b="6854"/>
          <a:stretch>
            <a:fillRect/>
          </a:stretch>
        </p:blipFill>
        <p:spPr bwMode="auto">
          <a:xfrm>
            <a:off x="6300526" y="4567939"/>
            <a:ext cx="2560202" cy="1650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246" y="1522039"/>
            <a:ext cx="2342312" cy="2299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7967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5" name="Text Box 3"/>
          <p:cNvSpPr txBox="1">
            <a:spLocks noChangeArrowheads="1"/>
          </p:cNvSpPr>
          <p:nvPr/>
        </p:nvSpPr>
        <p:spPr bwMode="auto">
          <a:xfrm>
            <a:off x="1040021" y="5938838"/>
            <a:ext cx="7064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900" b="1" dirty="0" smtClean="0">
                <a:solidFill>
                  <a:schemeClr val="hlink"/>
                </a:solidFill>
              </a:rPr>
              <a:t>Most of the mass is invisible</a:t>
            </a:r>
            <a:endParaRPr lang="en-US" sz="3200" b="1" dirty="0" smtClean="0">
              <a:solidFill>
                <a:schemeClr val="hlink"/>
              </a:solidFill>
            </a:endParaRPr>
          </a:p>
        </p:txBody>
      </p:sp>
      <p:pic>
        <p:nvPicPr>
          <p:cNvPr id="34820" name="Picture 4" descr="Dark m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955675"/>
            <a:ext cx="81407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199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4579938" y="568325"/>
            <a:ext cx="3025775" cy="1290638"/>
            <a:chOff x="2773" y="234"/>
            <a:chExt cx="2096" cy="921"/>
          </a:xfrm>
        </p:grpSpPr>
        <p:sp>
          <p:nvSpPr>
            <p:cNvPr id="924675" name="Text Box 3"/>
            <p:cNvSpPr txBox="1">
              <a:spLocks noChangeArrowheads="1"/>
            </p:cNvSpPr>
            <p:nvPr/>
          </p:nvSpPr>
          <p:spPr bwMode="auto">
            <a:xfrm>
              <a:off x="2781" y="234"/>
              <a:ext cx="2021" cy="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smtClean="0"/>
                <a:t>v</a:t>
              </a:r>
              <a:r>
                <a:rPr lang="en-US" sz="3600" b="1" baseline="30000" smtClean="0"/>
                <a:t>2</a:t>
              </a:r>
              <a:r>
                <a:rPr lang="en-US" sz="3600" b="1" smtClean="0"/>
                <a:t>       G M</a:t>
              </a:r>
              <a:r>
                <a:rPr lang="en-US" sz="3600" b="1" baseline="-25000" smtClean="0"/>
                <a:t>Sun</a:t>
              </a:r>
            </a:p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smtClean="0"/>
                <a:t>R            R</a:t>
              </a:r>
              <a:r>
                <a:rPr lang="en-US" sz="3600" b="1" baseline="30000" smtClean="0"/>
                <a:t>2</a:t>
              </a:r>
              <a:endParaRPr lang="en-US" sz="3200" smtClean="0"/>
            </a:p>
          </p:txBody>
        </p:sp>
        <p:sp>
          <p:nvSpPr>
            <p:cNvPr id="924676" name="Line 4"/>
            <p:cNvSpPr>
              <a:spLocks noChangeShapeType="1"/>
            </p:cNvSpPr>
            <p:nvPr/>
          </p:nvSpPr>
          <p:spPr bwMode="auto">
            <a:xfrm>
              <a:off x="2773" y="704"/>
              <a:ext cx="3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4677" name="Line 5"/>
            <p:cNvSpPr>
              <a:spLocks noChangeShapeType="1"/>
            </p:cNvSpPr>
            <p:nvPr/>
          </p:nvSpPr>
          <p:spPr bwMode="auto">
            <a:xfrm>
              <a:off x="3796" y="700"/>
              <a:ext cx="10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4678" name="Text Box 6"/>
            <p:cNvSpPr txBox="1">
              <a:spLocks noChangeArrowheads="1"/>
            </p:cNvSpPr>
            <p:nvPr/>
          </p:nvSpPr>
          <p:spPr bwMode="auto">
            <a:xfrm>
              <a:off x="3300" y="497"/>
              <a:ext cx="299" cy="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smtClean="0"/>
                <a:t>=</a:t>
              </a:r>
              <a:endParaRPr lang="en-US" sz="2500" smtClean="0"/>
            </a:p>
          </p:txBody>
        </p:sp>
      </p:grpSp>
      <p:sp>
        <p:nvSpPr>
          <p:cNvPr id="924679" name="AutoShape 7"/>
          <p:cNvSpPr>
            <a:spLocks noChangeArrowheads="1"/>
          </p:cNvSpPr>
          <p:nvPr/>
        </p:nvSpPr>
        <p:spPr bwMode="auto">
          <a:xfrm>
            <a:off x="1512888" y="2357438"/>
            <a:ext cx="466725" cy="476250"/>
          </a:xfrm>
          <a:prstGeom prst="star5">
            <a:avLst/>
          </a:prstGeom>
          <a:solidFill>
            <a:schemeClr val="tx2"/>
          </a:solidFill>
          <a:ln w="28575">
            <a:solidFill>
              <a:srgbClr val="E0C10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4680" name="Oval 8"/>
          <p:cNvSpPr>
            <a:spLocks noChangeArrowheads="1"/>
          </p:cNvSpPr>
          <p:nvPr/>
        </p:nvSpPr>
        <p:spPr bwMode="auto">
          <a:xfrm>
            <a:off x="169863" y="1101725"/>
            <a:ext cx="3152775" cy="30845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4681" name="Oval 9"/>
          <p:cNvSpPr>
            <a:spLocks noChangeArrowheads="1"/>
          </p:cNvSpPr>
          <p:nvPr/>
        </p:nvSpPr>
        <p:spPr bwMode="auto">
          <a:xfrm>
            <a:off x="3182938" y="2379663"/>
            <a:ext cx="260350" cy="277812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4682" name="Line 10"/>
          <p:cNvSpPr>
            <a:spLocks noChangeShapeType="1"/>
          </p:cNvSpPr>
          <p:nvPr/>
        </p:nvSpPr>
        <p:spPr bwMode="auto">
          <a:xfrm flipH="1">
            <a:off x="3292475" y="2589213"/>
            <a:ext cx="20638" cy="38735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4683" name="AutoShape 11"/>
          <p:cNvSpPr>
            <a:spLocks noChangeArrowheads="1"/>
          </p:cNvSpPr>
          <p:nvPr/>
        </p:nvSpPr>
        <p:spPr bwMode="auto">
          <a:xfrm>
            <a:off x="7119938" y="1033463"/>
            <a:ext cx="830262" cy="806450"/>
          </a:xfrm>
          <a:prstGeom prst="star8">
            <a:avLst>
              <a:gd name="adj" fmla="val 3825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algn="ctr" defTabSz="820738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Char char="v"/>
              <a:defRPr/>
            </a:pPr>
            <a:endParaRPr lang="en-US" sz="2500">
              <a:solidFill>
                <a:schemeClr val="tx2"/>
              </a:solidFill>
            </a:endParaRPr>
          </a:p>
        </p:txBody>
      </p:sp>
      <p:sp>
        <p:nvSpPr>
          <p:cNvPr id="924684" name="Line 12"/>
          <p:cNvSpPr>
            <a:spLocks noChangeShapeType="1"/>
          </p:cNvSpPr>
          <p:nvPr/>
        </p:nvSpPr>
        <p:spPr bwMode="auto">
          <a:xfrm flipV="1">
            <a:off x="1830388" y="2527300"/>
            <a:ext cx="1258887" cy="92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4685" name="Text Box 13"/>
          <p:cNvSpPr txBox="1">
            <a:spLocks noChangeArrowheads="1"/>
          </p:cNvSpPr>
          <p:nvPr/>
        </p:nvSpPr>
        <p:spPr bwMode="auto">
          <a:xfrm rot="-319603">
            <a:off x="2170113" y="2162175"/>
            <a:ext cx="4127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b="1" smtClean="0"/>
              <a:t>R</a:t>
            </a:r>
            <a:endParaRPr lang="en-US" sz="2500" smtClean="0"/>
          </a:p>
        </p:txBody>
      </p:sp>
      <p:sp>
        <p:nvSpPr>
          <p:cNvPr id="924686" name="Text Box 14"/>
          <p:cNvSpPr txBox="1">
            <a:spLocks noChangeArrowheads="1"/>
          </p:cNvSpPr>
          <p:nvPr/>
        </p:nvSpPr>
        <p:spPr bwMode="auto">
          <a:xfrm rot="51722">
            <a:off x="3411538" y="2554288"/>
            <a:ext cx="3603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b="1" smtClean="0"/>
              <a:t>v</a:t>
            </a:r>
            <a:endParaRPr lang="en-US" sz="2500" smtClean="0"/>
          </a:p>
        </p:txBody>
      </p:sp>
      <p:sp>
        <p:nvSpPr>
          <p:cNvPr id="924687" name="Text Box 15"/>
          <p:cNvSpPr txBox="1">
            <a:spLocks noChangeArrowheads="1"/>
          </p:cNvSpPr>
          <p:nvPr/>
        </p:nvSpPr>
        <p:spPr bwMode="auto">
          <a:xfrm>
            <a:off x="3754438" y="782638"/>
            <a:ext cx="7826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b="1" smtClean="0"/>
              <a:t>m</a:t>
            </a:r>
            <a:r>
              <a:rPr lang="en-US" sz="3200" b="1" baseline="-25000" smtClean="0"/>
              <a:t>pl</a:t>
            </a:r>
            <a:endParaRPr lang="en-US" sz="3200" b="1" smtClean="0"/>
          </a:p>
        </p:txBody>
      </p:sp>
      <p:sp>
        <p:nvSpPr>
          <p:cNvPr id="924688" name="Text Box 16"/>
          <p:cNvSpPr txBox="1">
            <a:spLocks noChangeArrowheads="1"/>
          </p:cNvSpPr>
          <p:nvPr/>
        </p:nvSpPr>
        <p:spPr bwMode="auto">
          <a:xfrm>
            <a:off x="7556500" y="669925"/>
            <a:ext cx="804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b="1" smtClean="0"/>
              <a:t>m</a:t>
            </a:r>
            <a:r>
              <a:rPr lang="en-US" sz="3200" b="1" baseline="-25000" smtClean="0"/>
              <a:t>pl</a:t>
            </a:r>
            <a:endParaRPr lang="en-US" sz="2900" b="1" smtClean="0"/>
          </a:p>
        </p:txBody>
      </p:sp>
      <p:sp>
        <p:nvSpPr>
          <p:cNvPr id="924689" name="Text Box 17"/>
          <p:cNvSpPr txBox="1">
            <a:spLocks noChangeArrowheads="1"/>
          </p:cNvSpPr>
          <p:nvPr/>
        </p:nvSpPr>
        <p:spPr bwMode="auto">
          <a:xfrm>
            <a:off x="4183063" y="2482850"/>
            <a:ext cx="187801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smtClean="0"/>
              <a:t>Centrifugal Force</a:t>
            </a:r>
          </a:p>
        </p:txBody>
      </p:sp>
      <p:sp>
        <p:nvSpPr>
          <p:cNvPr id="924690" name="Text Box 18"/>
          <p:cNvSpPr txBox="1">
            <a:spLocks noChangeArrowheads="1"/>
          </p:cNvSpPr>
          <p:nvPr/>
        </p:nvSpPr>
        <p:spPr bwMode="auto">
          <a:xfrm>
            <a:off x="6419850" y="2473325"/>
            <a:ext cx="2128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smtClean="0"/>
              <a:t>Gravitational Force</a:t>
            </a:r>
          </a:p>
        </p:txBody>
      </p:sp>
      <p:sp>
        <p:nvSpPr>
          <p:cNvPr id="924691" name="Line 19"/>
          <p:cNvSpPr>
            <a:spLocks noChangeShapeType="1"/>
          </p:cNvSpPr>
          <p:nvPr/>
        </p:nvSpPr>
        <p:spPr bwMode="auto">
          <a:xfrm flipH="1" flipV="1">
            <a:off x="4865688" y="1808163"/>
            <a:ext cx="152400" cy="657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4692" name="Line 20"/>
          <p:cNvSpPr>
            <a:spLocks noChangeShapeType="1"/>
          </p:cNvSpPr>
          <p:nvPr/>
        </p:nvSpPr>
        <p:spPr bwMode="auto">
          <a:xfrm flipH="1" flipV="1">
            <a:off x="6877050" y="1865313"/>
            <a:ext cx="152400" cy="657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4693" name="Text Box 21"/>
          <p:cNvSpPr txBox="1">
            <a:spLocks noChangeArrowheads="1"/>
          </p:cNvSpPr>
          <p:nvPr/>
        </p:nvSpPr>
        <p:spPr bwMode="auto">
          <a:xfrm>
            <a:off x="468313" y="4646613"/>
            <a:ext cx="3668712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900" smtClean="0"/>
              <a:t>Measure the speed at which planets orbit around the Sun</a:t>
            </a:r>
          </a:p>
        </p:txBody>
      </p:sp>
      <p:sp>
        <p:nvSpPr>
          <p:cNvPr id="924694" name="Text Box 22"/>
          <p:cNvSpPr txBox="1">
            <a:spLocks noChangeArrowheads="1"/>
          </p:cNvSpPr>
          <p:nvPr/>
        </p:nvSpPr>
        <p:spPr bwMode="auto">
          <a:xfrm>
            <a:off x="5380038" y="5029200"/>
            <a:ext cx="28241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900" smtClean="0"/>
              <a:t>The Sun</a:t>
            </a:r>
            <a:r>
              <a:rPr lang="ja-JP" altLang="en-US" sz="2900" smtClean="0">
                <a:latin typeface="Arial"/>
              </a:rPr>
              <a:t>’</a:t>
            </a:r>
            <a:r>
              <a:rPr lang="en-US" sz="2900" smtClean="0"/>
              <a:t>s Mass</a:t>
            </a:r>
          </a:p>
        </p:txBody>
      </p:sp>
      <p:sp>
        <p:nvSpPr>
          <p:cNvPr id="924695" name="Line 23"/>
          <p:cNvSpPr>
            <a:spLocks noChangeShapeType="1"/>
          </p:cNvSpPr>
          <p:nvPr/>
        </p:nvSpPr>
        <p:spPr bwMode="auto">
          <a:xfrm flipV="1">
            <a:off x="4216400" y="5287963"/>
            <a:ext cx="1017588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15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jwm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6477000" y="5927725"/>
            <a:ext cx="22479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smtClean="0">
                <a:solidFill>
                  <a:schemeClr val="bg1"/>
                </a:solidFill>
              </a:rPr>
              <a:t>ANDROMEDA</a:t>
            </a:r>
          </a:p>
          <a:p>
            <a:pPr algn="ctr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smtClean="0">
                <a:solidFill>
                  <a:schemeClr val="bg1"/>
                </a:solidFill>
              </a:rPr>
              <a:t>GALAXY</a:t>
            </a:r>
          </a:p>
        </p:txBody>
      </p:sp>
    </p:spTree>
    <p:extLst>
      <p:ext uri="{BB962C8B-B14F-4D97-AF65-F5344CB8AC3E}">
        <p14:creationId xmlns:p14="http://schemas.microsoft.com/office/powerpoint/2010/main" val="3777964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wm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403600"/>
            <a:ext cx="286702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771" name="AutoShape 3"/>
          <p:cNvSpPr>
            <a:spLocks noChangeArrowheads="1"/>
          </p:cNvSpPr>
          <p:nvPr/>
        </p:nvSpPr>
        <p:spPr bwMode="auto">
          <a:xfrm>
            <a:off x="1528763" y="1401763"/>
            <a:ext cx="466725" cy="476250"/>
          </a:xfrm>
          <a:prstGeom prst="star5">
            <a:avLst/>
          </a:prstGeom>
          <a:solidFill>
            <a:schemeClr val="tx2"/>
          </a:solidFill>
          <a:ln w="28575">
            <a:solidFill>
              <a:srgbClr val="E0C10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2" name="Oval 4"/>
          <p:cNvSpPr>
            <a:spLocks noChangeArrowheads="1"/>
          </p:cNvSpPr>
          <p:nvPr/>
        </p:nvSpPr>
        <p:spPr bwMode="auto">
          <a:xfrm>
            <a:off x="185738" y="147638"/>
            <a:ext cx="3152775" cy="30845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3" name="Oval 5"/>
          <p:cNvSpPr>
            <a:spLocks noChangeArrowheads="1"/>
          </p:cNvSpPr>
          <p:nvPr/>
        </p:nvSpPr>
        <p:spPr bwMode="auto">
          <a:xfrm>
            <a:off x="3198813" y="1423988"/>
            <a:ext cx="260350" cy="277812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4" name="Line 6"/>
          <p:cNvSpPr>
            <a:spLocks noChangeShapeType="1"/>
          </p:cNvSpPr>
          <p:nvPr/>
        </p:nvSpPr>
        <p:spPr bwMode="auto">
          <a:xfrm flipH="1">
            <a:off x="3308350" y="1635125"/>
            <a:ext cx="20638" cy="385763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5" name="AutoShape 7"/>
          <p:cNvSpPr>
            <a:spLocks noChangeArrowheads="1"/>
          </p:cNvSpPr>
          <p:nvPr/>
        </p:nvSpPr>
        <p:spPr bwMode="auto">
          <a:xfrm>
            <a:off x="6850063" y="1033463"/>
            <a:ext cx="830262" cy="806450"/>
          </a:xfrm>
          <a:prstGeom prst="star8">
            <a:avLst>
              <a:gd name="adj" fmla="val 3825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algn="ctr" defTabSz="820738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Char char="v"/>
              <a:defRPr/>
            </a:pPr>
            <a:endParaRPr lang="en-US" sz="2500">
              <a:solidFill>
                <a:schemeClr val="tx2"/>
              </a:solidFill>
            </a:endParaRPr>
          </a:p>
        </p:txBody>
      </p:sp>
      <p:sp>
        <p:nvSpPr>
          <p:cNvPr id="928776" name="Line 8"/>
          <p:cNvSpPr>
            <a:spLocks noChangeShapeType="1"/>
          </p:cNvSpPr>
          <p:nvPr/>
        </p:nvSpPr>
        <p:spPr bwMode="auto">
          <a:xfrm flipV="1">
            <a:off x="1846263" y="1571625"/>
            <a:ext cx="1258887" cy="92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77" name="Text Box 9"/>
          <p:cNvSpPr txBox="1">
            <a:spLocks noChangeArrowheads="1"/>
          </p:cNvSpPr>
          <p:nvPr/>
        </p:nvSpPr>
        <p:spPr bwMode="auto">
          <a:xfrm rot="-319603">
            <a:off x="2185988" y="1208088"/>
            <a:ext cx="4127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b="1" smtClean="0"/>
              <a:t>R</a:t>
            </a:r>
            <a:endParaRPr lang="en-US" sz="2500" smtClean="0"/>
          </a:p>
        </p:txBody>
      </p:sp>
      <p:sp>
        <p:nvSpPr>
          <p:cNvPr id="928778" name="Text Box 10"/>
          <p:cNvSpPr txBox="1">
            <a:spLocks noChangeArrowheads="1"/>
          </p:cNvSpPr>
          <p:nvPr/>
        </p:nvSpPr>
        <p:spPr bwMode="auto">
          <a:xfrm rot="51722">
            <a:off x="3427413" y="1598613"/>
            <a:ext cx="3603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b="1" smtClean="0"/>
              <a:t>v</a:t>
            </a:r>
            <a:endParaRPr lang="en-US" sz="2500" smtClean="0"/>
          </a:p>
        </p:txBody>
      </p:sp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4002088" y="327025"/>
            <a:ext cx="3024187" cy="1290638"/>
            <a:chOff x="2773" y="234"/>
            <a:chExt cx="2096" cy="920"/>
          </a:xfrm>
        </p:grpSpPr>
        <p:sp>
          <p:nvSpPr>
            <p:cNvPr id="928780" name="Text Box 12"/>
            <p:cNvSpPr txBox="1">
              <a:spLocks noChangeArrowheads="1"/>
            </p:cNvSpPr>
            <p:nvPr/>
          </p:nvSpPr>
          <p:spPr bwMode="auto">
            <a:xfrm>
              <a:off x="2781" y="234"/>
              <a:ext cx="2022" cy="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smtClean="0"/>
                <a:t>v</a:t>
              </a:r>
              <a:r>
                <a:rPr lang="en-US" sz="3600" b="1" baseline="30000" smtClean="0"/>
                <a:t>2</a:t>
              </a:r>
              <a:r>
                <a:rPr lang="en-US" sz="3600" b="1" smtClean="0"/>
                <a:t>       G M</a:t>
              </a:r>
              <a:r>
                <a:rPr lang="en-US" sz="3600" b="1" baseline="-25000" smtClean="0"/>
                <a:t>Sun</a:t>
              </a:r>
            </a:p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smtClean="0"/>
                <a:t>R            R</a:t>
              </a:r>
              <a:r>
                <a:rPr lang="en-US" sz="3600" b="1" baseline="30000" smtClean="0"/>
                <a:t>2</a:t>
              </a:r>
              <a:endParaRPr lang="en-US" sz="3200" smtClean="0"/>
            </a:p>
          </p:txBody>
        </p:sp>
        <p:sp>
          <p:nvSpPr>
            <p:cNvPr id="928781" name="Line 13"/>
            <p:cNvSpPr>
              <a:spLocks noChangeShapeType="1"/>
            </p:cNvSpPr>
            <p:nvPr/>
          </p:nvSpPr>
          <p:spPr bwMode="auto">
            <a:xfrm>
              <a:off x="2773" y="704"/>
              <a:ext cx="3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8782" name="Line 14"/>
            <p:cNvSpPr>
              <a:spLocks noChangeShapeType="1"/>
            </p:cNvSpPr>
            <p:nvPr/>
          </p:nvSpPr>
          <p:spPr bwMode="auto">
            <a:xfrm>
              <a:off x="3796" y="700"/>
              <a:ext cx="10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8783" name="Text Box 15"/>
            <p:cNvSpPr txBox="1">
              <a:spLocks noChangeArrowheads="1"/>
            </p:cNvSpPr>
            <p:nvPr/>
          </p:nvSpPr>
          <p:spPr bwMode="auto">
            <a:xfrm>
              <a:off x="3300" y="497"/>
              <a:ext cx="299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smtClean="0"/>
                <a:t>=</a:t>
              </a:r>
              <a:endParaRPr lang="en-US" sz="2500" smtClean="0"/>
            </a:p>
          </p:txBody>
        </p:sp>
      </p:grpSp>
      <p:grpSp>
        <p:nvGrpSpPr>
          <p:cNvPr id="16396" name="Group 16"/>
          <p:cNvGrpSpPr>
            <a:grpSpLocks/>
          </p:cNvGrpSpPr>
          <p:nvPr/>
        </p:nvGrpSpPr>
        <p:grpSpPr bwMode="auto">
          <a:xfrm>
            <a:off x="4002088" y="3856959"/>
            <a:ext cx="4648488" cy="1301848"/>
            <a:chOff x="2773" y="2754"/>
            <a:chExt cx="3221" cy="929"/>
          </a:xfrm>
        </p:grpSpPr>
        <p:sp>
          <p:nvSpPr>
            <p:cNvPr id="928785" name="Text Box 17"/>
            <p:cNvSpPr txBox="1">
              <a:spLocks noChangeArrowheads="1"/>
            </p:cNvSpPr>
            <p:nvPr/>
          </p:nvSpPr>
          <p:spPr bwMode="auto">
            <a:xfrm>
              <a:off x="2781" y="2754"/>
              <a:ext cx="3213" cy="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dirty="0" smtClean="0"/>
                <a:t>v</a:t>
              </a:r>
              <a:r>
                <a:rPr lang="en-US" sz="3600" b="1" baseline="30000" dirty="0" smtClean="0"/>
                <a:t>2</a:t>
              </a:r>
              <a:r>
                <a:rPr lang="en-US" sz="3600" b="1" dirty="0" smtClean="0"/>
                <a:t>       G M</a:t>
              </a:r>
              <a:r>
                <a:rPr lang="en-US" sz="3600" b="1" baseline="-25000" dirty="0" smtClean="0"/>
                <a:t>GALAXY </a:t>
              </a:r>
              <a:r>
                <a:rPr lang="en-US" sz="3600" b="1" dirty="0" smtClean="0"/>
                <a:t>(&lt;R)</a:t>
              </a:r>
              <a:endParaRPr lang="en-US" sz="3600" b="1" baseline="-25000" dirty="0" smtClean="0"/>
            </a:p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dirty="0" smtClean="0"/>
                <a:t>R               R</a:t>
              </a:r>
              <a:r>
                <a:rPr lang="en-US" sz="3600" b="1" baseline="30000" dirty="0" smtClean="0"/>
                <a:t>2</a:t>
              </a:r>
              <a:endParaRPr lang="en-US" sz="3200" dirty="0" smtClean="0"/>
            </a:p>
          </p:txBody>
        </p:sp>
        <p:sp>
          <p:nvSpPr>
            <p:cNvPr id="928786" name="Line 18"/>
            <p:cNvSpPr>
              <a:spLocks noChangeShapeType="1"/>
            </p:cNvSpPr>
            <p:nvPr/>
          </p:nvSpPr>
          <p:spPr bwMode="auto">
            <a:xfrm>
              <a:off x="2773" y="3246"/>
              <a:ext cx="3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8787" name="Line 19"/>
            <p:cNvSpPr>
              <a:spLocks noChangeShapeType="1"/>
            </p:cNvSpPr>
            <p:nvPr/>
          </p:nvSpPr>
          <p:spPr bwMode="auto">
            <a:xfrm>
              <a:off x="3796" y="3242"/>
              <a:ext cx="2198" cy="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82048" tIns="41024" rIns="82048" bIns="41024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8788" name="Text Box 20"/>
            <p:cNvSpPr txBox="1">
              <a:spLocks noChangeArrowheads="1"/>
            </p:cNvSpPr>
            <p:nvPr/>
          </p:nvSpPr>
          <p:spPr bwMode="auto">
            <a:xfrm>
              <a:off x="3300" y="3039"/>
              <a:ext cx="299" cy="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048" tIns="41024" rIns="82048" bIns="41024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0000"/>
                </a:buClr>
                <a:buSzPct val="80000"/>
                <a:buFont typeface="ZapfDingbats BT" charset="0"/>
                <a:buNone/>
                <a:defRPr/>
              </a:pPr>
              <a:r>
                <a:rPr lang="en-US" sz="3600" b="1" smtClean="0"/>
                <a:t>=</a:t>
              </a:r>
              <a:endParaRPr lang="en-US" sz="2500" smtClean="0"/>
            </a:p>
          </p:txBody>
        </p:sp>
      </p:grpSp>
      <p:sp>
        <p:nvSpPr>
          <p:cNvPr id="928789" name="AutoShape 21"/>
          <p:cNvSpPr>
            <a:spLocks noChangeArrowheads="1"/>
          </p:cNvSpPr>
          <p:nvPr/>
        </p:nvSpPr>
        <p:spPr bwMode="auto">
          <a:xfrm>
            <a:off x="2801938" y="4506913"/>
            <a:ext cx="174625" cy="192087"/>
          </a:xfrm>
          <a:prstGeom prst="star5">
            <a:avLst/>
          </a:prstGeom>
          <a:solidFill>
            <a:srgbClr val="FF0000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90" name="Line 22"/>
          <p:cNvSpPr>
            <a:spLocks noChangeShapeType="1"/>
          </p:cNvSpPr>
          <p:nvPr/>
        </p:nvSpPr>
        <p:spPr bwMode="auto">
          <a:xfrm>
            <a:off x="1943100" y="4422775"/>
            <a:ext cx="849313" cy="1825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928791" name="Text Box 23"/>
          <p:cNvSpPr txBox="1">
            <a:spLocks noChangeArrowheads="1"/>
          </p:cNvSpPr>
          <p:nvPr/>
        </p:nvSpPr>
        <p:spPr bwMode="auto">
          <a:xfrm>
            <a:off x="531813" y="5697538"/>
            <a:ext cx="86439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900" smtClean="0"/>
              <a:t>Measure the speeds   </a:t>
            </a:r>
            <a:r>
              <a:rPr lang="en-US" sz="3900" smtClean="0">
                <a:sym typeface="Symbol" charset="0"/>
              </a:rPr>
              <a:t></a:t>
            </a:r>
            <a:r>
              <a:rPr lang="en-US" sz="2900" smtClean="0"/>
              <a:t>   Determine the mass            	  of stars		  	        of their galaxy</a:t>
            </a:r>
          </a:p>
        </p:txBody>
      </p:sp>
    </p:spTree>
    <p:extLst>
      <p:ext uri="{BB962C8B-B14F-4D97-AF65-F5344CB8AC3E}">
        <p14:creationId xmlns:p14="http://schemas.microsoft.com/office/powerpoint/2010/main" val="4127889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4783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Three Possibilities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304800" y="1341438"/>
            <a:ext cx="89916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Galaxies are mostly made up of very non-luminous objects      </a:t>
            </a:r>
            <a:r>
              <a:rPr lang="en-US" sz="2200" dirty="0" smtClean="0"/>
              <a:t> (</a:t>
            </a:r>
            <a:r>
              <a:rPr lang="en-US" sz="2200" dirty="0"/>
              <a:t>black holes, neutron stars, white dwarf stars, large planets, etc.)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62584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1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4783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Three Possibilities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304800" y="1341438"/>
            <a:ext cx="8991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Galaxies are mostly made up of very non-luminous objects      </a:t>
            </a:r>
            <a:r>
              <a:rPr lang="en-US" sz="2200" dirty="0" smtClean="0"/>
              <a:t>  (</a:t>
            </a:r>
            <a:r>
              <a:rPr lang="en-US" sz="2200" dirty="0"/>
              <a:t>black holes, neutron stars, white dwarf stars, large planets, etc.)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2) Gravity does not work in galaxies and clusters the way </a:t>
            </a:r>
            <a:r>
              <a:rPr lang="en-US" sz="2200" dirty="0" smtClean="0"/>
              <a:t>it </a:t>
            </a:r>
            <a:r>
              <a:rPr lang="en-US" sz="2200" dirty="0"/>
              <a:t>	</a:t>
            </a:r>
            <a:r>
              <a:rPr lang="en-US" sz="2200" dirty="0" smtClean="0"/>
              <a:t>      does </a:t>
            </a:r>
            <a:r>
              <a:rPr lang="en-US" sz="2200" dirty="0"/>
              <a:t>on Earth or in our Solar System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38460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3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4783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Three Possibilities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304800" y="1341438"/>
            <a:ext cx="89916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Galaxies are mostly made up of very non-luminous objects       (black holes, neutron stars, white dwarf stars, large planets, etc.)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2) Gravity does not work in galaxies and clusters the way </a:t>
            </a:r>
            <a:r>
              <a:rPr lang="en-US" sz="2200" dirty="0" smtClean="0"/>
              <a:t>it             does </a:t>
            </a:r>
            <a:r>
              <a:rPr lang="en-US" sz="2200" dirty="0"/>
              <a:t>on Earth or in our Solar System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3) The missing mass consists of some other form of matter</a:t>
            </a: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30439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ext Box 2"/>
          <p:cNvSpPr txBox="1">
            <a:spLocks noChangeArrowheads="1"/>
          </p:cNvSpPr>
          <p:nvPr/>
        </p:nvSpPr>
        <p:spPr bwMode="auto">
          <a:xfrm>
            <a:off x="304800" y="1069975"/>
            <a:ext cx="4267200" cy="293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cs typeface="Times New Roman" charset="0"/>
              </a:rPr>
              <a:t>MACHOs</a:t>
            </a:r>
            <a:endParaRPr lang="en-US" dirty="0"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cs typeface="Times New Roman" charset="0"/>
              </a:rPr>
              <a:t>Massive Compact Halo Objects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cs typeface="Times New Roman" charset="0"/>
              </a:rPr>
              <a:t>Faint stars or planets (or rocks, baseballs, automobiles…)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cs typeface="Times New Roman" charset="0"/>
              </a:rPr>
              <a:t>As most of the visible matter in our universe is made up of baryons (protons and neutrons), a first good guess is non-luminous or faint baryonic objects</a:t>
            </a:r>
          </a:p>
        </p:txBody>
      </p:sp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Is Dark Matter?</a:t>
            </a:r>
            <a:endParaRPr lang="en-US" b="1">
              <a:solidFill>
                <a:schemeClr val="folHlink"/>
              </a:solidFill>
            </a:endParaRPr>
          </a:p>
        </p:txBody>
      </p:sp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4648200" y="1069975"/>
            <a:ext cx="42672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u="sng" dirty="0">
                <a:solidFill>
                  <a:srgbClr val="FFFFFF"/>
                </a:solidFill>
                <a:cs typeface="Times New Roman" charset="0"/>
              </a:rPr>
              <a:t>WIMPs</a:t>
            </a:r>
            <a:endParaRPr lang="en-US" dirty="0">
              <a:solidFill>
                <a:srgbClr val="FFFFFF"/>
              </a:solidFill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  <a:cs typeface="Times New Roman" charset="0"/>
              </a:rPr>
              <a:t>Weakly Interacting Massive Particles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  <a:cs typeface="Times New Roman" charset="0"/>
              </a:rPr>
              <a:t>A gas of subatomic particles, interacting only through the weak force and gravity </a:t>
            </a:r>
          </a:p>
        </p:txBody>
      </p:sp>
    </p:spTree>
    <p:extLst>
      <p:ext uri="{BB962C8B-B14F-4D97-AF65-F5344CB8AC3E}">
        <p14:creationId xmlns:p14="http://schemas.microsoft.com/office/powerpoint/2010/main" val="5036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89" t="10986" r="1882"/>
          <a:stretch/>
        </p:blipFill>
        <p:spPr>
          <a:xfrm>
            <a:off x="488462" y="508005"/>
            <a:ext cx="8206153" cy="577451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8654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010" name="Picture 2" descr="lifeofst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"/>
            <a:ext cx="6858000" cy="66595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117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667" name="Picture 3" descr="lifeofst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"/>
            <a:ext cx="6858000" cy="66595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9668" name="AutoShape 4"/>
          <p:cNvSpPr>
            <a:spLocks noChangeArrowheads="1"/>
          </p:cNvSpPr>
          <p:nvPr/>
        </p:nvSpPr>
        <p:spPr bwMode="auto">
          <a:xfrm>
            <a:off x="3098800" y="-163513"/>
            <a:ext cx="1385888" cy="1196976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1009669" name="AutoShape 5"/>
          <p:cNvSpPr>
            <a:spLocks noChangeArrowheads="1"/>
          </p:cNvSpPr>
          <p:nvPr/>
        </p:nvSpPr>
        <p:spPr bwMode="auto">
          <a:xfrm>
            <a:off x="3448050" y="1203325"/>
            <a:ext cx="1168400" cy="1090613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1009670" name="AutoShape 6"/>
          <p:cNvSpPr>
            <a:spLocks noChangeArrowheads="1"/>
          </p:cNvSpPr>
          <p:nvPr/>
        </p:nvSpPr>
        <p:spPr bwMode="auto">
          <a:xfrm>
            <a:off x="3403600" y="2393950"/>
            <a:ext cx="1063625" cy="971550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1009671" name="AutoShape 7"/>
          <p:cNvSpPr>
            <a:spLocks noChangeArrowheads="1"/>
          </p:cNvSpPr>
          <p:nvPr/>
        </p:nvSpPr>
        <p:spPr bwMode="auto">
          <a:xfrm>
            <a:off x="4462463" y="5702300"/>
            <a:ext cx="1260475" cy="1123950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1009672" name="AutoShape 8"/>
          <p:cNvSpPr>
            <a:spLocks noChangeArrowheads="1"/>
          </p:cNvSpPr>
          <p:nvPr/>
        </p:nvSpPr>
        <p:spPr bwMode="auto">
          <a:xfrm>
            <a:off x="3092450" y="4875213"/>
            <a:ext cx="1400175" cy="1212850"/>
          </a:xfrm>
          <a:custGeom>
            <a:avLst/>
            <a:gdLst>
              <a:gd name="G0" fmla="+- 1218 0 0"/>
              <a:gd name="G1" fmla="+- 21600 0 1218"/>
              <a:gd name="G2" fmla="+- 21600 0 121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18" y="10800"/>
                </a:moveTo>
                <a:cubicBezTo>
                  <a:pt x="1218" y="16092"/>
                  <a:pt x="5508" y="20382"/>
                  <a:pt x="10800" y="20382"/>
                </a:cubicBezTo>
                <a:cubicBezTo>
                  <a:pt x="16092" y="20382"/>
                  <a:pt x="20382" y="16092"/>
                  <a:pt x="20382" y="10800"/>
                </a:cubicBezTo>
                <a:cubicBezTo>
                  <a:pt x="20382" y="5508"/>
                  <a:pt x="16092" y="1218"/>
                  <a:pt x="10800" y="1218"/>
                </a:cubicBezTo>
                <a:cubicBezTo>
                  <a:pt x="5508" y="1218"/>
                  <a:pt x="1218" y="5508"/>
                  <a:pt x="1218" y="10800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13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5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28495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Faint Stars</a:t>
            </a:r>
            <a:endParaRPr lang="en-US" sz="2500" smtClean="0"/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78390" y="1143000"/>
            <a:ext cx="9144000" cy="589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When most (~97%, including the Sun) stars run out of nuclear fuel, they compress into objects about the size of the Earth - white dwarfs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White dwarfs become fainter as they age; most are 20% to 0.03% as luminous as the Sun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When massive stars (~3%) run out of fuel, they explode as supernovae, leaving behind either a neutron star or a black hole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Neutron stars are objects made up almost </a:t>
            </a:r>
            <a:r>
              <a:rPr lang="en-US" sz="2100" dirty="0" smtClean="0"/>
              <a:t>entirely                     </a:t>
            </a:r>
            <a:r>
              <a:rPr lang="en-US" sz="2100" dirty="0"/>
              <a:t>			      of neutrons (few protons, electrons); they consist 	</a:t>
            </a:r>
            <a:r>
              <a:rPr lang="en-US" sz="2100" dirty="0" smtClean="0"/>
              <a:t>                             </a:t>
            </a:r>
            <a:r>
              <a:rPr lang="en-US" sz="2100" dirty="0"/>
              <a:t>		      of a solar mass worth of material within a radius 	</a:t>
            </a:r>
            <a:r>
              <a:rPr lang="en-US" sz="2100" dirty="0" smtClean="0"/>
              <a:t>                             </a:t>
            </a:r>
            <a:r>
              <a:rPr lang="en-US" sz="2100" dirty="0"/>
              <a:t>		       of ~10 kilometers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Black holes are remnants of stars so massive 			 </a:t>
            </a:r>
            <a:r>
              <a:rPr lang="en-US" sz="2100" dirty="0" smtClean="0"/>
              <a:t>                       </a:t>
            </a:r>
            <a:r>
              <a:rPr lang="en-US" sz="2100" dirty="0"/>
              <a:t>that they collapse to a single point of space, with 			</a:t>
            </a:r>
            <a:r>
              <a:rPr lang="en-US" sz="2100" dirty="0" smtClean="0"/>
              <a:t>                   infinite </a:t>
            </a:r>
            <a:r>
              <a:rPr lang="en-US" sz="2100" dirty="0"/>
              <a:t>density; nothing (including light) can escape 			</a:t>
            </a:r>
            <a:r>
              <a:rPr lang="en-US" sz="2100" dirty="0" smtClean="0"/>
              <a:t>                  </a:t>
            </a:r>
            <a:r>
              <a:rPr lang="en-US" sz="2100" dirty="0"/>
              <a:t>their gravitational pull</a:t>
            </a: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  <p:pic>
        <p:nvPicPr>
          <p:cNvPr id="10117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46" y="3706839"/>
            <a:ext cx="2579687" cy="28194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441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47203" name="Picture 3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42963"/>
            <a:ext cx="6934200" cy="586263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7206" name="Text Box 6"/>
          <p:cNvSpPr txBox="1">
            <a:spLocks noChangeArrowheads="1"/>
          </p:cNvSpPr>
          <p:nvPr/>
        </p:nvSpPr>
        <p:spPr bwMode="auto">
          <a:xfrm>
            <a:off x="2098675" y="182563"/>
            <a:ext cx="5140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ja-JP" altLang="en-US" sz="3200" smtClean="0">
                <a:solidFill>
                  <a:schemeClr val="tx2"/>
                </a:solidFill>
                <a:latin typeface="Arial"/>
              </a:rPr>
              <a:t>“</a:t>
            </a: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Seeing</a:t>
            </a:r>
            <a:r>
              <a:rPr lang="ja-JP" altLang="en-US" sz="3200" smtClean="0">
                <a:solidFill>
                  <a:schemeClr val="tx2"/>
                </a:solidFill>
                <a:latin typeface="Arial"/>
              </a:rPr>
              <a:t>”</a:t>
            </a: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 Black Holes</a:t>
            </a:r>
            <a:endParaRPr lang="en-US" sz="2500" smtClean="0"/>
          </a:p>
        </p:txBody>
      </p:sp>
    </p:spTree>
    <p:extLst>
      <p:ext uri="{BB962C8B-B14F-4D97-AF65-F5344CB8AC3E}">
        <p14:creationId xmlns:p14="http://schemas.microsoft.com/office/powerpoint/2010/main" val="3691684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4" name="Text Box 4"/>
          <p:cNvSpPr txBox="1">
            <a:spLocks noChangeArrowheads="1"/>
          </p:cNvSpPr>
          <p:nvPr/>
        </p:nvSpPr>
        <p:spPr bwMode="auto">
          <a:xfrm>
            <a:off x="2098675" y="715963"/>
            <a:ext cx="5140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ja-JP" altLang="en-US" sz="3200" smtClean="0">
                <a:solidFill>
                  <a:schemeClr val="tx2"/>
                </a:solidFill>
                <a:latin typeface="Arial"/>
              </a:rPr>
              <a:t>“</a:t>
            </a: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Seeing</a:t>
            </a:r>
            <a:r>
              <a:rPr lang="ja-JP" altLang="en-US" sz="3200" smtClean="0">
                <a:solidFill>
                  <a:schemeClr val="tx2"/>
                </a:solidFill>
                <a:latin typeface="Arial"/>
              </a:rPr>
              <a:t>”</a:t>
            </a: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 Black Holes</a:t>
            </a:r>
            <a:endParaRPr lang="en-US" sz="2500" smtClean="0"/>
          </a:p>
        </p:txBody>
      </p:sp>
      <p:pic>
        <p:nvPicPr>
          <p:cNvPr id="1013765" name="Picture 5" descr="distantob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676400"/>
            <a:ext cx="8943975" cy="2551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7"/>
          <p:cNvSpPr txBox="1">
            <a:spLocks noChangeArrowheads="1"/>
          </p:cNvSpPr>
          <p:nvPr/>
        </p:nvSpPr>
        <p:spPr bwMode="auto">
          <a:xfrm>
            <a:off x="838200" y="4648200"/>
            <a:ext cx="784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Massive objects can be detected as gravitational lenses, even if they are themselves non-luminous </a:t>
            </a:r>
          </a:p>
        </p:txBody>
      </p:sp>
    </p:spTree>
    <p:extLst>
      <p:ext uri="{BB962C8B-B14F-4D97-AF65-F5344CB8AC3E}">
        <p14:creationId xmlns:p14="http://schemas.microsoft.com/office/powerpoint/2010/main" val="3034586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22250"/>
            <a:ext cx="8362950" cy="598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1299" name="Text Box 3"/>
          <p:cNvSpPr txBox="1">
            <a:spLocks noChangeArrowheads="1"/>
          </p:cNvSpPr>
          <p:nvPr/>
        </p:nvSpPr>
        <p:spPr bwMode="auto">
          <a:xfrm>
            <a:off x="15875" y="6310313"/>
            <a:ext cx="9144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smtClean="0"/>
              <a:t>Caused by a black hole six times more massive than the Sun</a:t>
            </a:r>
          </a:p>
        </p:txBody>
      </p:sp>
    </p:spTree>
    <p:extLst>
      <p:ext uri="{BB962C8B-B14F-4D97-AF65-F5344CB8AC3E}">
        <p14:creationId xmlns:p14="http://schemas.microsoft.com/office/powerpoint/2010/main" val="538816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1" name="Text Box 3"/>
          <p:cNvSpPr txBox="1">
            <a:spLocks noChangeArrowheads="1"/>
          </p:cNvSpPr>
          <p:nvPr/>
        </p:nvSpPr>
        <p:spPr bwMode="auto">
          <a:xfrm>
            <a:off x="914400" y="228600"/>
            <a:ext cx="772001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Searches For Dark Matter With Gravitational Microlensing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152400" y="1341438"/>
            <a:ext cx="8991600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200" dirty="0"/>
              <a:t>Although </a:t>
            </a:r>
            <a:r>
              <a:rPr lang="en-US" sz="2200" dirty="0" err="1"/>
              <a:t>microlensing</a:t>
            </a:r>
            <a:r>
              <a:rPr lang="en-US" sz="2200" dirty="0"/>
              <a:t> searches have found some faint and compact objects, they seem to be far too rare to make up much of the missing matter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200" dirty="0"/>
              <a:t>Whatever the dark matter is, 					     </a:t>
            </a:r>
            <a:r>
              <a:rPr lang="en-US" sz="2200" dirty="0" smtClean="0"/>
              <a:t>                                it </a:t>
            </a:r>
            <a:r>
              <a:rPr lang="en-US" sz="2200" dirty="0"/>
              <a:t>does not consist of objects 					      </a:t>
            </a:r>
            <a:r>
              <a:rPr lang="en-US" sz="2200" dirty="0" smtClean="0"/>
              <a:t>                                  </a:t>
            </a:r>
            <a:r>
              <a:rPr lang="en-US" sz="2200" dirty="0"/>
              <a:t>with masses between about						  </a:t>
            </a:r>
            <a:r>
              <a:rPr lang="en-US" sz="2200" dirty="0" smtClean="0"/>
              <a:t>                              </a:t>
            </a:r>
            <a:r>
              <a:rPr lang="en-US" sz="2200" dirty="0"/>
              <a:t>10</a:t>
            </a:r>
            <a:r>
              <a:rPr lang="en-US" sz="2200" baseline="30000" dirty="0"/>
              <a:t>-8</a:t>
            </a:r>
            <a:r>
              <a:rPr lang="en-US" sz="2200" dirty="0"/>
              <a:t> and 100 solar masses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  <p:pic>
        <p:nvPicPr>
          <p:cNvPr id="10158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23901"/>
            <a:ext cx="47244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191000" y="3352800"/>
            <a:ext cx="2286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 rot="-5400000">
            <a:off x="2866822" y="3998120"/>
            <a:ext cx="28543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300" dirty="0">
                <a:solidFill>
                  <a:srgbClr val="000000"/>
                </a:solidFill>
              </a:rPr>
              <a:t>Maximum Fraction of Halo Mass (%)</a:t>
            </a:r>
          </a:p>
        </p:txBody>
      </p:sp>
      <p:sp>
        <p:nvSpPr>
          <p:cNvPr id="55303" name="Rectangle 10"/>
          <p:cNvSpPr>
            <a:spLocks noChangeArrowheads="1"/>
          </p:cNvSpPr>
          <p:nvPr/>
        </p:nvSpPr>
        <p:spPr bwMode="auto">
          <a:xfrm>
            <a:off x="5486400" y="6096000"/>
            <a:ext cx="21336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Text Box 9"/>
          <p:cNvSpPr txBox="1">
            <a:spLocks noChangeArrowheads="1"/>
          </p:cNvSpPr>
          <p:nvPr/>
        </p:nvSpPr>
        <p:spPr bwMode="auto">
          <a:xfrm>
            <a:off x="5218113" y="6034088"/>
            <a:ext cx="270668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300" dirty="0">
                <a:solidFill>
                  <a:srgbClr val="000000"/>
                </a:solidFill>
              </a:rPr>
              <a:t>Mass of Deflectors (Solar Masses)</a:t>
            </a:r>
          </a:p>
        </p:txBody>
      </p:sp>
    </p:spTree>
    <p:extLst>
      <p:ext uri="{BB962C8B-B14F-4D97-AF65-F5344CB8AC3E}">
        <p14:creationId xmlns:p14="http://schemas.microsoft.com/office/powerpoint/2010/main" val="161804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7467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Evidence for Dark Matter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145" y="1265470"/>
            <a:ext cx="746760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Galactic rotation curves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Gravitational lensing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Light element abundances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Cosmic microwave </a:t>
            </a:r>
          </a:p>
          <a:p>
            <a:pPr marL="36576" indent="0"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     background anisotropies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Large scale structure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4" name="Picture 1030" descr="f12_spectrum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4"/>
          <a:stretch>
            <a:fillRect/>
          </a:stretch>
        </p:blipFill>
        <p:spPr bwMode="auto">
          <a:xfrm>
            <a:off x="6427775" y="1895550"/>
            <a:ext cx="2286000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2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75" y="3038550"/>
            <a:ext cx="1855788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33" descr="hubbleDeep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75" y="1285950"/>
            <a:ext cx="2133600" cy="16398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38" y="5217645"/>
            <a:ext cx="2035828" cy="1526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044" y="3800019"/>
            <a:ext cx="2308819" cy="1602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3798" y="4348873"/>
            <a:ext cx="428001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-Dynamical evidence (galaxies, clusters) is only a small fraction of the case for dark matter</a:t>
            </a:r>
          </a:p>
          <a:p>
            <a:endParaRPr lang="en-US" sz="800" dirty="0" smtClean="0"/>
          </a:p>
          <a:p>
            <a:r>
              <a:rPr lang="en-US" sz="2100" dirty="0" smtClean="0"/>
              <a:t>-To understand the rest of the evidence, we need to understand cosmology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17568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76" name="Rectangle 1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702477" name="Rectangle 13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 dirty="0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152400" y="6394450"/>
            <a:ext cx="3657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pic>
        <p:nvPicPr>
          <p:cNvPr id="70248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5994" r="24605" b="21365"/>
          <a:stretch>
            <a:fillRect/>
          </a:stretch>
        </p:blipFill>
        <p:spPr bwMode="auto">
          <a:xfrm>
            <a:off x="4953000" y="1447800"/>
            <a:ext cx="3197225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2487" name="Picture 23" descr="eph"/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1600200"/>
            <a:ext cx="871537" cy="1063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5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76" name="Rectangle 1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702477" name="Rectangle 13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</p:txBody>
      </p:sp>
      <p:sp>
        <p:nvSpPr>
          <p:cNvPr id="18442" name="Text Box 14"/>
          <p:cNvSpPr txBox="1">
            <a:spLocks noChangeArrowheads="1"/>
          </p:cNvSpPr>
          <p:nvPr/>
        </p:nvSpPr>
        <p:spPr bwMode="auto">
          <a:xfrm>
            <a:off x="-20638" y="6394450"/>
            <a:ext cx="3657601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pic>
        <p:nvPicPr>
          <p:cNvPr id="70248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5994" r="24605" b="21365"/>
          <a:stretch>
            <a:fillRect/>
          </a:stretch>
        </p:blipFill>
        <p:spPr bwMode="auto">
          <a:xfrm>
            <a:off x="4953000" y="1447800"/>
            <a:ext cx="3197225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2487" name="Picture 23" descr="eph"/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1600200"/>
            <a:ext cx="871537" cy="10636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26"/>
          <p:cNvSpPr>
            <a:spLocks noChangeArrowheads="1"/>
          </p:cNvSpPr>
          <p:nvPr/>
        </p:nvSpPr>
        <p:spPr bwMode="auto">
          <a:xfrm>
            <a:off x="76200" y="2133600"/>
            <a:ext cx="5203825" cy="173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/>
          <a:p>
            <a:pPr>
              <a:buFont typeface="ZapfDingbats BT" charset="0"/>
              <a:buNone/>
              <a:defRPr/>
            </a:pPr>
            <a:r>
              <a:rPr lang="en-US" sz="2200" dirty="0">
                <a:solidFill>
                  <a:srgbClr val="FFFFFF"/>
                </a:solidFill>
                <a:latin typeface="Copperplate Gothic Bold" charset="0"/>
              </a:rPr>
              <a:t>Depending on the amount of energy and mass present, Space itself is predicted to expand or contract!</a:t>
            </a:r>
          </a:p>
          <a:p>
            <a:pPr>
              <a:buFont typeface="ZapfDingbats BT" charset="0"/>
              <a:buNone/>
              <a:defRPr/>
            </a:pPr>
            <a:endParaRPr lang="en-US" dirty="0">
              <a:solidFill>
                <a:srgbClr val="FFFF00"/>
              </a:solidFill>
              <a:latin typeface="Copperplate Gothic Bold" charset="0"/>
            </a:endParaRPr>
          </a:p>
        </p:txBody>
      </p:sp>
      <p:pic>
        <p:nvPicPr>
          <p:cNvPr id="16" name="Picture 1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694113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438400"/>
            <a:ext cx="254000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325938"/>
            <a:ext cx="5878512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utoShape 1036"/>
          <p:cNvSpPr>
            <a:spLocks noChangeArrowheads="1"/>
          </p:cNvSpPr>
          <p:nvPr/>
        </p:nvSpPr>
        <p:spPr bwMode="auto">
          <a:xfrm>
            <a:off x="284163" y="4021138"/>
            <a:ext cx="3217862" cy="1557337"/>
          </a:xfrm>
          <a:custGeom>
            <a:avLst/>
            <a:gdLst>
              <a:gd name="G0" fmla="+- 607 0 0"/>
              <a:gd name="G1" fmla="+- 21600 0 607"/>
              <a:gd name="G2" fmla="+- 21600 0 60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07" y="10800"/>
                </a:moveTo>
                <a:cubicBezTo>
                  <a:pt x="607" y="16429"/>
                  <a:pt x="5171" y="20993"/>
                  <a:pt x="10800" y="20993"/>
                </a:cubicBezTo>
                <a:cubicBezTo>
                  <a:pt x="16429" y="20993"/>
                  <a:pt x="20993" y="16429"/>
                  <a:pt x="20993" y="10800"/>
                </a:cubicBezTo>
                <a:cubicBezTo>
                  <a:pt x="20993" y="5171"/>
                  <a:pt x="16429" y="607"/>
                  <a:pt x="10800" y="607"/>
                </a:cubicBezTo>
                <a:cubicBezTo>
                  <a:pt x="5171" y="607"/>
                  <a:pt x="607" y="5171"/>
                  <a:pt x="607" y="10800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AutoShape 1037"/>
          <p:cNvSpPr>
            <a:spLocks noChangeArrowheads="1"/>
          </p:cNvSpPr>
          <p:nvPr/>
        </p:nvSpPr>
        <p:spPr bwMode="auto">
          <a:xfrm>
            <a:off x="4697413" y="4037013"/>
            <a:ext cx="2084387" cy="1438275"/>
          </a:xfrm>
          <a:custGeom>
            <a:avLst/>
            <a:gdLst>
              <a:gd name="G0" fmla="+- 642 0 0"/>
              <a:gd name="G1" fmla="+- 21600 0 642"/>
              <a:gd name="G2" fmla="+- 21600 0 642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42" y="10800"/>
                </a:moveTo>
                <a:cubicBezTo>
                  <a:pt x="642" y="16410"/>
                  <a:pt x="5190" y="20958"/>
                  <a:pt x="10800" y="20958"/>
                </a:cubicBezTo>
                <a:cubicBezTo>
                  <a:pt x="16410" y="20958"/>
                  <a:pt x="20958" y="16410"/>
                  <a:pt x="20958" y="10800"/>
                </a:cubicBezTo>
                <a:cubicBezTo>
                  <a:pt x="20958" y="5190"/>
                  <a:pt x="16410" y="642"/>
                  <a:pt x="10800" y="642"/>
                </a:cubicBezTo>
                <a:cubicBezTo>
                  <a:pt x="5190" y="642"/>
                  <a:pt x="642" y="5190"/>
                  <a:pt x="642" y="10800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Text Box 1038"/>
          <p:cNvSpPr txBox="1">
            <a:spLocks noChangeArrowheads="1"/>
          </p:cNvSpPr>
          <p:nvPr/>
        </p:nvSpPr>
        <p:spPr bwMode="auto">
          <a:xfrm>
            <a:off x="333375" y="5867400"/>
            <a:ext cx="9269413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>
            <a:spAutoFit/>
          </a:bodyPr>
          <a:lstStyle/>
          <a:p>
            <a:pPr>
              <a:buFont typeface="ZapfDingbats BT" charset="0"/>
              <a:buNone/>
              <a:defRPr/>
            </a:pPr>
            <a:r>
              <a:rPr lang="en-US" dirty="0"/>
              <a:t>Curvature of space              Density of mass and energy</a:t>
            </a:r>
          </a:p>
        </p:txBody>
      </p:sp>
      <p:sp>
        <p:nvSpPr>
          <p:cNvPr id="22" name="Line 1039"/>
          <p:cNvSpPr>
            <a:spLocks noChangeShapeType="1"/>
          </p:cNvSpPr>
          <p:nvPr/>
        </p:nvSpPr>
        <p:spPr bwMode="auto">
          <a:xfrm flipV="1">
            <a:off x="1739900" y="5291138"/>
            <a:ext cx="187325" cy="69373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Line 1040"/>
          <p:cNvSpPr>
            <a:spLocks noChangeShapeType="1"/>
          </p:cNvSpPr>
          <p:nvPr/>
        </p:nvSpPr>
        <p:spPr bwMode="auto">
          <a:xfrm flipV="1">
            <a:off x="5465763" y="5256213"/>
            <a:ext cx="187325" cy="69373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6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7467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Evidence for Dark Matter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145" y="1265470"/>
            <a:ext cx="746760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Galactic rotation curves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Gravitational lensing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Light element abundances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Cosmic microwave </a:t>
            </a:r>
          </a:p>
          <a:p>
            <a:pPr marL="36576" indent="0"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     background anisotropies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Large scale structure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4" name="Picture 1030" descr="f12_spectrum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4"/>
          <a:stretch>
            <a:fillRect/>
          </a:stretch>
        </p:blipFill>
        <p:spPr bwMode="auto">
          <a:xfrm>
            <a:off x="6427775" y="1895550"/>
            <a:ext cx="2286000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2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75" y="3038550"/>
            <a:ext cx="1855788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33" descr="hubbleDeep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75" y="1285950"/>
            <a:ext cx="2133600" cy="16398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38" y="5217645"/>
            <a:ext cx="2035828" cy="1526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044" y="3800019"/>
            <a:ext cx="2308819" cy="1602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50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76" name="Rectangle 1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702477" name="Rectangle 13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</p:txBody>
      </p:sp>
      <p:sp>
        <p:nvSpPr>
          <p:cNvPr id="18442" name="Text Box 14"/>
          <p:cNvSpPr txBox="1">
            <a:spLocks noChangeArrowheads="1"/>
          </p:cNvSpPr>
          <p:nvPr/>
        </p:nvSpPr>
        <p:spPr bwMode="auto">
          <a:xfrm>
            <a:off x="-20638" y="6394450"/>
            <a:ext cx="3657601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sp>
        <p:nvSpPr>
          <p:cNvPr id="14" name="Rectangle 1026"/>
          <p:cNvSpPr>
            <a:spLocks noChangeArrowheads="1"/>
          </p:cNvSpPr>
          <p:nvPr/>
        </p:nvSpPr>
        <p:spPr bwMode="auto">
          <a:xfrm>
            <a:off x="76201" y="2133600"/>
            <a:ext cx="4869938" cy="207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1882" tIns="50941" rIns="101882" bIns="50941">
            <a:spAutoFit/>
          </a:bodyPr>
          <a:lstStyle/>
          <a:p>
            <a:pPr>
              <a:buFont typeface="ZapfDingbats BT" charset="0"/>
              <a:buNone/>
              <a:defRPr/>
            </a:pPr>
            <a:r>
              <a:rPr lang="en-US" sz="2200" dirty="0" smtClean="0">
                <a:solidFill>
                  <a:srgbClr val="FFFFFF"/>
                </a:solidFill>
                <a:latin typeface="Copperplate Gothic Bold" charset="0"/>
              </a:rPr>
              <a:t>assuming a homogeneous and isotropic universe, we can derive the </a:t>
            </a:r>
            <a:r>
              <a:rPr lang="en-US" sz="2200" dirty="0" err="1" smtClean="0">
                <a:solidFill>
                  <a:srgbClr val="FFFFFF"/>
                </a:solidFill>
                <a:latin typeface="Copperplate Gothic Bold" charset="0"/>
              </a:rPr>
              <a:t>friedmann</a:t>
            </a:r>
            <a:r>
              <a:rPr lang="en-US" sz="2200" dirty="0" smtClean="0">
                <a:solidFill>
                  <a:srgbClr val="FFFFFF"/>
                </a:solidFill>
                <a:latin typeface="Copperplate Gothic Bold" charset="0"/>
              </a:rPr>
              <a:t> equations, which describe the expansion history</a:t>
            </a:r>
            <a:endParaRPr lang="en-US" sz="2200" dirty="0">
              <a:solidFill>
                <a:srgbClr val="FFFFFF"/>
              </a:solidFill>
              <a:latin typeface="Copperplate Gothic Bold" charset="0"/>
            </a:endParaRPr>
          </a:p>
          <a:p>
            <a:pPr>
              <a:buFont typeface="ZapfDingbats BT" charset="0"/>
              <a:buNone/>
              <a:defRPr/>
            </a:pPr>
            <a:endParaRPr lang="en-US" dirty="0">
              <a:solidFill>
                <a:srgbClr val="FFFF00"/>
              </a:solidFill>
              <a:latin typeface="Copperplate Gothic Bold" charset="0"/>
            </a:endParaRPr>
          </a:p>
        </p:txBody>
      </p:sp>
      <p:pic>
        <p:nvPicPr>
          <p:cNvPr id="18" name="Picture 1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325938"/>
            <a:ext cx="5878512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816" y="1662070"/>
            <a:ext cx="4045462" cy="20538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" name="Line 1039"/>
          <p:cNvSpPr>
            <a:spLocks noChangeShapeType="1"/>
          </p:cNvSpPr>
          <p:nvPr/>
        </p:nvSpPr>
        <p:spPr bwMode="auto">
          <a:xfrm flipV="1">
            <a:off x="4091873" y="3512509"/>
            <a:ext cx="1041995" cy="956264"/>
          </a:xfrm>
          <a:prstGeom prst="line">
            <a:avLst/>
          </a:prstGeom>
          <a:noFill/>
          <a:ln w="38100" cmpd="sng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882" tIns="50941" rIns="101882" bIns="5094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2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 smtClean="0">
                <a:latin typeface="Times New Roman" charset="0"/>
              </a:rPr>
              <a:t>Expanding, </a:t>
            </a:r>
            <a:r>
              <a:rPr lang="en-US" sz="4200" dirty="0" err="1" smtClean="0">
                <a:latin typeface="Times New Roman" charset="0"/>
              </a:rPr>
              <a:t>Λ</a:t>
            </a:r>
            <a:r>
              <a:rPr lang="en-US" sz="4200" dirty="0" smtClean="0">
                <a:latin typeface="Times New Roman" charset="0"/>
              </a:rPr>
              <a:t>=0 Solution</a:t>
            </a:r>
          </a:p>
        </p:txBody>
      </p:sp>
      <p:pic>
        <p:nvPicPr>
          <p:cNvPr id="163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48" y="1663505"/>
            <a:ext cx="3639456" cy="468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igb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5" y="1795836"/>
            <a:ext cx="5090155" cy="415461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70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569753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2"/>
          <a:stretch>
            <a:fillRect/>
          </a:stretch>
        </p:blipFill>
        <p:spPr bwMode="auto">
          <a:xfrm>
            <a:off x="4803775" y="781050"/>
            <a:ext cx="2130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2"/>
          <a:stretch>
            <a:fillRect/>
          </a:stretch>
        </p:blipFill>
        <p:spPr bwMode="auto">
          <a:xfrm>
            <a:off x="2441575" y="781050"/>
            <a:ext cx="2406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5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986" y="228600"/>
            <a:ext cx="8458200" cy="1295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200" dirty="0" smtClean="0">
                <a:latin typeface="Times New Roman" charset="0"/>
              </a:rPr>
              <a:t>Solution with a “Cosmological Constant”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5162550"/>
            <a:ext cx="82296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100" dirty="0">
                <a:latin typeface="ヒラギノ明朝 ProN W3" charset="0"/>
                <a:cs typeface="Arial" charset="0"/>
              </a:rPr>
              <a:t>Einstein found that for the choice of </a:t>
            </a:r>
            <a:r>
              <a:rPr lang="en-US" sz="2100" dirty="0" err="1">
                <a:latin typeface="ヒラギノ明朝 ProN W3" charset="0"/>
                <a:cs typeface="Arial" charset="0"/>
              </a:rPr>
              <a:t>Λ</a:t>
            </a:r>
            <a:r>
              <a:rPr lang="en-US" sz="2100" dirty="0">
                <a:latin typeface="ヒラギノ明朝 ProN W3" charset="0"/>
                <a:cs typeface="Arial" charset="0"/>
              </a:rPr>
              <a:t>=4π</a:t>
            </a:r>
            <a:r>
              <a:rPr lang="en-US" sz="2100" dirty="0" err="1">
                <a:latin typeface="ヒラギノ明朝 ProN W3" charset="0"/>
                <a:cs typeface="Arial" charset="0"/>
              </a:rPr>
              <a:t>Gρ</a:t>
            </a:r>
            <a:r>
              <a:rPr lang="en-US" sz="2100" dirty="0">
                <a:latin typeface="ヒラギノ明朝 ProN W3" charset="0"/>
                <a:cs typeface="Arial" charset="0"/>
              </a:rPr>
              <a:t>/c</a:t>
            </a:r>
            <a:r>
              <a:rPr lang="en-US" sz="2100" baseline="30000" dirty="0">
                <a:latin typeface="ヒラギノ明朝 ProN W3" charset="0"/>
                <a:cs typeface="Arial" charset="0"/>
              </a:rPr>
              <a:t>2</a:t>
            </a:r>
            <a:r>
              <a:rPr lang="en-US" sz="2100" dirty="0">
                <a:latin typeface="ヒラギノ明朝 ProN W3" charset="0"/>
                <a:cs typeface="Arial" charset="0"/>
              </a:rPr>
              <a:t>, a static   solution (with positive curvature, k=1) resulted</a:t>
            </a:r>
            <a:endParaRPr lang="en-US" sz="800" dirty="0">
              <a:latin typeface="ヒラギノ明朝 ProN W3" charset="0"/>
              <a:cs typeface="Arial" charset="0"/>
            </a:endParaRPr>
          </a:p>
          <a:p>
            <a:pPr>
              <a:defRPr/>
            </a:pPr>
            <a:endParaRPr lang="en-US" sz="800" dirty="0">
              <a:latin typeface="ヒラギノ明朝 ProN W3" charset="0"/>
              <a:cs typeface="Arial" charset="0"/>
            </a:endParaRPr>
          </a:p>
          <a:p>
            <a:pPr>
              <a:defRPr/>
            </a:pPr>
            <a:r>
              <a:rPr lang="en-US" sz="2100" dirty="0">
                <a:latin typeface="ヒラギノ明朝 ProN W3" charset="0"/>
                <a:cs typeface="Arial" charset="0"/>
              </a:rPr>
              <a:t>But this solution was unstable</a:t>
            </a:r>
          </a:p>
          <a:p>
            <a:pPr>
              <a:defRPr/>
            </a:pPr>
            <a:r>
              <a:rPr lang="en-US" sz="2100" dirty="0">
                <a:solidFill>
                  <a:srgbClr val="D60093"/>
                </a:solidFill>
                <a:latin typeface="ヒラギノ明朝 ProN W3" charset="0"/>
                <a:cs typeface="Arial" charset="0"/>
              </a:rPr>
              <a:t>	</a:t>
            </a:r>
            <a:endParaRPr lang="en-US" dirty="0">
              <a:solidFill>
                <a:srgbClr val="D60093"/>
              </a:solidFill>
              <a:latin typeface="ヒラギノ明朝 ProN W3" charset="0"/>
              <a:cs typeface="Arial" charset="0"/>
            </a:endParaRPr>
          </a:p>
          <a:p>
            <a:pPr>
              <a:defRPr/>
            </a:pPr>
            <a:endParaRPr lang="en-US" sz="800" dirty="0">
              <a:solidFill>
                <a:srgbClr val="D60093"/>
              </a:solidFill>
              <a:latin typeface="ヒラギノ明朝 ProN W3" charset="0"/>
              <a:cs typeface="Arial" charset="0"/>
            </a:endParaRPr>
          </a:p>
          <a:p>
            <a:pPr>
              <a:defRPr/>
            </a:pPr>
            <a:r>
              <a:rPr lang="en-US" dirty="0">
                <a:solidFill>
                  <a:srgbClr val="D60093"/>
                </a:solidFill>
                <a:cs typeface="Arial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515" y="1959987"/>
            <a:ext cx="4879776" cy="24774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090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76" name="Rectangle 1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702477" name="Rectangle 13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</p:txBody>
      </p:sp>
      <p:sp>
        <p:nvSpPr>
          <p:cNvPr id="18442" name="Text Box 14"/>
          <p:cNvSpPr txBox="1">
            <a:spLocks noChangeArrowheads="1"/>
          </p:cNvSpPr>
          <p:nvPr/>
        </p:nvSpPr>
        <p:spPr bwMode="auto">
          <a:xfrm>
            <a:off x="-20638" y="6394450"/>
            <a:ext cx="3657601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3197" y="1885188"/>
            <a:ext cx="5988860" cy="482041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163" y="1869508"/>
            <a:ext cx="6020216" cy="485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5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76" name="Rectangle 12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702477" name="Rectangle 13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</p:txBody>
      </p:sp>
      <p:sp>
        <p:nvSpPr>
          <p:cNvPr id="18442" name="Text Box 14"/>
          <p:cNvSpPr txBox="1">
            <a:spLocks noChangeArrowheads="1"/>
          </p:cNvSpPr>
          <p:nvPr/>
        </p:nvSpPr>
        <p:spPr bwMode="auto">
          <a:xfrm>
            <a:off x="89112" y="6160475"/>
            <a:ext cx="36576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i="0" dirty="0" smtClean="0">
                <a:latin typeface="Century Gothic" charset="0"/>
              </a:rPr>
              <a:t>Red= empty universe (Milne)</a:t>
            </a:r>
          </a:p>
          <a:p>
            <a:r>
              <a:rPr lang="en-US" sz="1400" i="0" dirty="0" smtClean="0">
                <a:latin typeface="Century Gothic" charset="0"/>
              </a:rPr>
              <a:t>Blue=Einstein-de Sitter (matter </a:t>
            </a:r>
            <a:r>
              <a:rPr lang="en-US" sz="1400" i="0" dirty="0" err="1" smtClean="0">
                <a:latin typeface="Century Gothic" charset="0"/>
              </a:rPr>
              <a:t>dom</a:t>
            </a:r>
            <a:r>
              <a:rPr lang="en-US" sz="1400" i="0" dirty="0" smtClean="0">
                <a:latin typeface="Century Gothic" charset="0"/>
              </a:rPr>
              <a:t>, flat)</a:t>
            </a:r>
          </a:p>
          <a:p>
            <a:r>
              <a:rPr lang="en-US" sz="1400" i="0" dirty="0" smtClean="0">
                <a:latin typeface="Century Gothic" charset="0"/>
              </a:rPr>
              <a:t>Green=70% cosmological constant </a:t>
            </a:r>
            <a:endParaRPr lang="en-US" sz="1400" i="0" dirty="0">
              <a:latin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576" y="1812187"/>
            <a:ext cx="5910488" cy="425420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7847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138" name="Picture 2" descr="bigb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601663"/>
            <a:ext cx="8353425" cy="557688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9139" name="Line 3"/>
          <p:cNvSpPr>
            <a:spLocks noChangeShapeType="1"/>
          </p:cNvSpPr>
          <p:nvPr/>
        </p:nvSpPr>
        <p:spPr bwMode="auto">
          <a:xfrm>
            <a:off x="10698163" y="7200900"/>
            <a:ext cx="1493837" cy="62706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9140" name="Text Box 4"/>
          <p:cNvSpPr txBox="1">
            <a:spLocks noChangeArrowheads="1"/>
          </p:cNvSpPr>
          <p:nvPr/>
        </p:nvSpPr>
        <p:spPr bwMode="auto">
          <a:xfrm>
            <a:off x="1936750" y="708833"/>
            <a:ext cx="5434013" cy="40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buFont typeface="ZapfDingbats BT" charset="0"/>
              <a:buNone/>
              <a:defRPr/>
            </a:pPr>
            <a:r>
              <a:rPr lang="en-US" sz="2000" b="1" dirty="0" smtClean="0">
                <a:solidFill>
                  <a:schemeClr val="bg1"/>
                </a:solidFill>
                <a:cs typeface="+mn-cs"/>
              </a:rPr>
              <a:t>Accelerating Expansion Rate</a:t>
            </a:r>
            <a:endParaRPr lang="en-US" sz="20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859141" name="Line 5"/>
          <p:cNvSpPr>
            <a:spLocks noChangeShapeType="1"/>
          </p:cNvSpPr>
          <p:nvPr/>
        </p:nvSpPr>
        <p:spPr bwMode="auto">
          <a:xfrm flipH="1">
            <a:off x="2532062" y="1108931"/>
            <a:ext cx="1354137" cy="120405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9142" name="Freeform 6"/>
          <p:cNvSpPr>
            <a:spLocks/>
          </p:cNvSpPr>
          <p:nvPr/>
        </p:nvSpPr>
        <p:spPr bwMode="auto">
          <a:xfrm>
            <a:off x="1441450" y="925513"/>
            <a:ext cx="954088" cy="3616325"/>
          </a:xfrm>
          <a:custGeom>
            <a:avLst/>
            <a:gdLst>
              <a:gd name="T0" fmla="*/ 0 w 661"/>
              <a:gd name="T1" fmla="*/ 2582 h 2582"/>
              <a:gd name="T2" fmla="*/ 384 w 661"/>
              <a:gd name="T3" fmla="*/ 2006 h 2582"/>
              <a:gd name="T4" fmla="*/ 554 w 661"/>
              <a:gd name="T5" fmla="*/ 1398 h 2582"/>
              <a:gd name="T6" fmla="*/ 661 w 661"/>
              <a:gd name="T7" fmla="*/ 0 h 2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1" h="2582">
                <a:moveTo>
                  <a:pt x="0" y="2582"/>
                </a:moveTo>
                <a:cubicBezTo>
                  <a:pt x="146" y="2392"/>
                  <a:pt x="292" y="2203"/>
                  <a:pt x="384" y="2006"/>
                </a:cubicBezTo>
                <a:cubicBezTo>
                  <a:pt x="476" y="1809"/>
                  <a:pt x="508" y="1732"/>
                  <a:pt x="554" y="1398"/>
                </a:cubicBezTo>
                <a:cubicBezTo>
                  <a:pt x="600" y="1064"/>
                  <a:pt x="645" y="233"/>
                  <a:pt x="661" y="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9143" name="Freeform 7"/>
          <p:cNvSpPr>
            <a:spLocks/>
          </p:cNvSpPr>
          <p:nvPr/>
        </p:nvSpPr>
        <p:spPr bwMode="auto">
          <a:xfrm>
            <a:off x="1911350" y="1309688"/>
            <a:ext cx="628650" cy="3213100"/>
          </a:xfrm>
          <a:custGeom>
            <a:avLst/>
            <a:gdLst>
              <a:gd name="T0" fmla="*/ 0 w 661"/>
              <a:gd name="T1" fmla="*/ 2560 h 2560"/>
              <a:gd name="T2" fmla="*/ 309 w 661"/>
              <a:gd name="T3" fmla="*/ 2123 h 2560"/>
              <a:gd name="T4" fmla="*/ 586 w 661"/>
              <a:gd name="T5" fmla="*/ 1141 h 2560"/>
              <a:gd name="T6" fmla="*/ 661 w 661"/>
              <a:gd name="T7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1" h="2560">
                <a:moveTo>
                  <a:pt x="0" y="2560"/>
                </a:moveTo>
                <a:cubicBezTo>
                  <a:pt x="105" y="2459"/>
                  <a:pt x="211" y="2359"/>
                  <a:pt x="309" y="2123"/>
                </a:cubicBezTo>
                <a:cubicBezTo>
                  <a:pt x="407" y="1887"/>
                  <a:pt x="527" y="1495"/>
                  <a:pt x="586" y="1141"/>
                </a:cubicBezTo>
                <a:cubicBezTo>
                  <a:pt x="645" y="787"/>
                  <a:pt x="649" y="190"/>
                  <a:pt x="661" y="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668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5"/>
          <a:stretch/>
        </p:blipFill>
        <p:spPr bwMode="auto">
          <a:xfrm>
            <a:off x="1050400" y="320188"/>
            <a:ext cx="7211727" cy="625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48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72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9190" r="2263" b="10986"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5791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7" name="Rectangle 9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795658" name="Rectangle 10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The Light Element Abundances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152400" y="6394450"/>
            <a:ext cx="3657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88" t="30958" b="3891"/>
          <a:stretch/>
        </p:blipFill>
        <p:spPr>
          <a:xfrm>
            <a:off x="1222860" y="2900785"/>
            <a:ext cx="6626460" cy="283806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60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6" name="Picture 2" descr="zwic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060450"/>
            <a:ext cx="3265488" cy="400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27" name="Picture 3" descr="veraru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2373313"/>
            <a:ext cx="3336925" cy="332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28" name="Text Box 4"/>
          <p:cNvSpPr txBox="1">
            <a:spLocks noChangeArrowheads="1"/>
          </p:cNvSpPr>
          <p:nvPr/>
        </p:nvSpPr>
        <p:spPr bwMode="auto">
          <a:xfrm>
            <a:off x="1423988" y="515938"/>
            <a:ext cx="24304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smtClean="0">
                <a:solidFill>
                  <a:schemeClr val="tx2"/>
                </a:solidFill>
                <a:latin typeface="Copperplate Gothic Bold" charset="0"/>
              </a:rPr>
              <a:t>Fritz Zwicky</a:t>
            </a:r>
            <a:endParaRPr lang="en-US" sz="25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922629" name="Text Box 5"/>
          <p:cNvSpPr txBox="1">
            <a:spLocks noChangeArrowheads="1"/>
          </p:cNvSpPr>
          <p:nvPr/>
        </p:nvSpPr>
        <p:spPr bwMode="auto">
          <a:xfrm>
            <a:off x="5249863" y="5773738"/>
            <a:ext cx="2205037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2500" smtClean="0">
                <a:solidFill>
                  <a:schemeClr val="tx2"/>
                </a:solidFill>
                <a:latin typeface="Copperplate Gothic Bold" charset="0"/>
              </a:rPr>
              <a:t>Vera Rubin</a:t>
            </a:r>
            <a:endParaRPr lang="en-US" sz="2500" smtClean="0"/>
          </a:p>
        </p:txBody>
      </p:sp>
    </p:spTree>
    <p:extLst>
      <p:ext uri="{BB962C8B-B14F-4D97-AF65-F5344CB8AC3E}">
        <p14:creationId xmlns:p14="http://schemas.microsoft.com/office/powerpoint/2010/main" val="10934469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7" name="Rectangle 9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endParaRPr lang="en-US" sz="4200" i="0" dirty="0">
              <a:solidFill>
                <a:schemeClr val="tx2"/>
              </a:solidFill>
            </a:endParaRP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152400" y="6394450"/>
            <a:ext cx="3657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14" y="990600"/>
            <a:ext cx="6604806" cy="493640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1516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7" name="Rectangle 9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endParaRPr lang="en-US" sz="4200" i="0" dirty="0">
              <a:solidFill>
                <a:schemeClr val="tx2"/>
              </a:solidFill>
            </a:endParaRP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152400" y="6394450"/>
            <a:ext cx="3657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48" y="685585"/>
            <a:ext cx="7277378" cy="551867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5613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7" name="Rectangle 9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endParaRPr lang="en-US" sz="4200" i="0" dirty="0">
              <a:solidFill>
                <a:schemeClr val="tx2"/>
              </a:solidFill>
            </a:endParaRP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152400" y="6394450"/>
            <a:ext cx="3657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pic>
        <p:nvPicPr>
          <p:cNvPr id="795662" name="Picture 14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98" y="62720"/>
            <a:ext cx="5112086" cy="6715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7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53" name="Rectangle 9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799754" name="Rectangle 10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The Light Element Abundances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The Cosmic Microwave Background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</p:txBody>
      </p:sp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152400" y="6394450"/>
            <a:ext cx="3657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pic>
        <p:nvPicPr>
          <p:cNvPr id="79975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/>
          <a:stretch>
            <a:fillRect/>
          </a:stretch>
        </p:blipFill>
        <p:spPr bwMode="auto">
          <a:xfrm>
            <a:off x="957263" y="3276600"/>
            <a:ext cx="3233737" cy="325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99760" name="Picture 16" descr="f12_spectrum_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4"/>
          <a:stretch>
            <a:fillRect/>
          </a:stretch>
        </p:blipFill>
        <p:spPr bwMode="auto">
          <a:xfrm>
            <a:off x="4724400" y="3352800"/>
            <a:ext cx="3886200" cy="2509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9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850900"/>
            <a:ext cx="6908800" cy="515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10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4976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2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7" y="580157"/>
            <a:ext cx="6929927" cy="573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5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71500"/>
            <a:ext cx="84582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35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76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87400"/>
            <a:ext cx="8255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22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3" name="Text Box 5"/>
          <p:cNvSpPr txBox="1">
            <a:spLocks noChangeArrowheads="1"/>
          </p:cNvSpPr>
          <p:nvPr/>
        </p:nvSpPr>
        <p:spPr bwMode="auto">
          <a:xfrm>
            <a:off x="1423988" y="430213"/>
            <a:ext cx="3059112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Fritz Zwicky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pic>
        <p:nvPicPr>
          <p:cNvPr id="9902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 bwMode="auto">
          <a:xfrm>
            <a:off x="5549900" y="1066800"/>
            <a:ext cx="31369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152400" y="1011238"/>
            <a:ext cx="541020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/>
              <a:t>Swiss astronomer (emigrated to the US in 1925)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/>
              <a:t>Major accomplishments include: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/>
          </a:p>
          <a:p>
            <a:r>
              <a:rPr lang="en-US" sz="2100"/>
              <a:t>-First to realize that supernovae were the result of a star transitioning into a neutron star (coined the term supernova in 1934)</a:t>
            </a:r>
          </a:p>
          <a:p>
            <a:endParaRPr lang="en-US" sz="800"/>
          </a:p>
          <a:p>
            <a:r>
              <a:rPr lang="en-US" sz="2100"/>
              <a:t>-Proposed using supernovae as standard candles to measure cosmological distances</a:t>
            </a:r>
          </a:p>
          <a:p>
            <a:r>
              <a:rPr lang="en-US" sz="800"/>
              <a:t> </a:t>
            </a:r>
          </a:p>
          <a:p>
            <a:r>
              <a:rPr lang="en-US" sz="2100"/>
              <a:t>-Proposed the use of galaxy clusters as gravitational lenses</a:t>
            </a:r>
          </a:p>
          <a:p>
            <a:endParaRPr lang="en-US" sz="800"/>
          </a:p>
          <a:p>
            <a:r>
              <a:rPr lang="en-US" sz="2100"/>
              <a:t>-Identified the presence of missing matter (dark matter) in the Coma cluster</a:t>
            </a:r>
          </a:p>
        </p:txBody>
      </p:sp>
    </p:spTree>
    <p:extLst>
      <p:ext uri="{BB962C8B-B14F-4D97-AF65-F5344CB8AC3E}">
        <p14:creationId xmlns:p14="http://schemas.microsoft.com/office/powerpoint/2010/main" val="76547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60" y="1440878"/>
            <a:ext cx="8673670" cy="433683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0853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32" y="1222810"/>
            <a:ext cx="7764365" cy="46273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0185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55" y="597932"/>
            <a:ext cx="6537588" cy="560170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5412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32" y="1222810"/>
            <a:ext cx="7764365" cy="46273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5570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45" y="670285"/>
            <a:ext cx="6303243" cy="555463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8232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22" y="65546"/>
            <a:ext cx="6750203" cy="66670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0707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801" name="Rectangle 9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801802" name="Rectangle 10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The Light Element Abundances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The Cosmic Microwave Background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>
                <a:latin typeface="Century Gothic" charset="0"/>
                <a:cs typeface="Times New Roman" charset="0"/>
              </a:rPr>
              <a:t>Large Scale Structure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>
              <a:latin typeface="Century Gothic" charset="0"/>
              <a:cs typeface="Times New Roman" charset="0"/>
            </a:endParaRPr>
          </a:p>
        </p:txBody>
      </p:sp>
      <p:pic>
        <p:nvPicPr>
          <p:cNvPr id="80180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3810000" cy="285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9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78" y="311105"/>
            <a:ext cx="6506233" cy="62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574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749300"/>
            <a:ext cx="79375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70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82" y="-15680"/>
            <a:ext cx="9186182" cy="689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3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3386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The Coma Cluster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52400" y="1011238"/>
            <a:ext cx="54102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/>
              <a:t>Cluster of at least ~1000 galaxies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/>
              <a:t>About 100 Mpc (325,000,000 light years) distant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/>
              <a:t>In 1933, Zwicky studied the motions of these galaxies (using the virial theorem) to determine the average mass of the galaxies within the cluster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/>
          </a:p>
        </p:txBody>
      </p:sp>
      <p:pic>
        <p:nvPicPr>
          <p:cNvPr id="9922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352800" cy="2909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099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54" y="349993"/>
            <a:ext cx="6553265" cy="61469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00101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86" y="457780"/>
            <a:ext cx="6725719" cy="590908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91204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9" name="Rectangle 9"/>
          <p:cNvSpPr>
            <a:spLocks noChangeArrowheads="1"/>
          </p:cNvSpPr>
          <p:nvPr/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>
                <a:solidFill>
                  <a:schemeClr val="tx2"/>
                </a:solidFill>
                <a:latin typeface="Century Gothic" charset="0"/>
              </a:rPr>
              <a:t>The Pillars Of Physical Cosmology</a:t>
            </a:r>
            <a:endParaRPr lang="en-US" sz="4200" i="0">
              <a:solidFill>
                <a:schemeClr val="tx2"/>
              </a:solidFill>
            </a:endParaRPr>
          </a:p>
        </p:txBody>
      </p:sp>
      <p:sp>
        <p:nvSpPr>
          <p:cNvPr id="803850" name="Rectangle 10"/>
          <p:cNvSpPr>
            <a:spLocks noChangeArrowheads="1"/>
          </p:cNvSpPr>
          <p:nvPr/>
        </p:nvSpPr>
        <p:spPr bwMode="auto">
          <a:xfrm>
            <a:off x="152400" y="762000"/>
            <a:ext cx="8839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None/>
              <a:defRPr/>
            </a:pPr>
            <a:endParaRPr lang="en-US" sz="2800" b="1" i="0" u="sng" dirty="0">
              <a:latin typeface="Century Gothic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Hubble Expansion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The Light Element Abundances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The Cosmic Microwave Background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Large Scale Structure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8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The Big Bang Theory, although remarkably </a:t>
            </a:r>
            <a:r>
              <a:rPr lang="en-US" sz="1800" i="0" dirty="0" smtClean="0">
                <a:latin typeface="Century Gothic" charset="0"/>
                <a:cs typeface="Times New Roman" charset="0"/>
              </a:rPr>
              <a:t>                       </a:t>
            </a:r>
            <a:r>
              <a:rPr lang="en-US" sz="1800" i="0" dirty="0">
                <a:latin typeface="Century Gothic" charset="0"/>
                <a:cs typeface="Times New Roman" charset="0"/>
              </a:rPr>
              <a:t>			   successful, requires us to introduce: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Arial" charset="0"/>
              <a:buNone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1) something that drives accelerated </a:t>
            </a:r>
            <a:r>
              <a:rPr lang="en-US" sz="1800" i="0" dirty="0" smtClean="0">
                <a:latin typeface="Century Gothic" charset="0"/>
                <a:cs typeface="Times New Roman" charset="0"/>
              </a:rPr>
              <a:t>                          </a:t>
            </a:r>
            <a:r>
              <a:rPr lang="en-US" sz="1800" i="0" dirty="0">
                <a:latin typeface="Century Gothic" charset="0"/>
                <a:cs typeface="Times New Roman" charset="0"/>
              </a:rPr>
              <a:t>				    expansion in the early universe (inflation) 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Arial" charset="0"/>
              <a:buNone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2) dark matter 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Arial" charset="0"/>
              <a:buNone/>
              <a:defRPr/>
            </a:pPr>
            <a:r>
              <a:rPr lang="en-US" sz="1800" i="0" dirty="0">
                <a:latin typeface="Century Gothic" charset="0"/>
                <a:cs typeface="Times New Roman" charset="0"/>
              </a:rPr>
              <a:t>3) something that drives 		</a:t>
            </a:r>
            <a:r>
              <a:rPr lang="en-US" sz="1800" i="0" dirty="0" smtClean="0">
                <a:latin typeface="Century Gothic" charset="0"/>
                <a:cs typeface="Times New Roman" charset="0"/>
              </a:rPr>
              <a:t>                                                                      accelerated </a:t>
            </a:r>
            <a:r>
              <a:rPr lang="en-US" sz="1800" i="0" dirty="0">
                <a:latin typeface="Century Gothic" charset="0"/>
                <a:cs typeface="Times New Roman" charset="0"/>
              </a:rPr>
              <a:t>expansion in the 	</a:t>
            </a:r>
            <a:r>
              <a:rPr lang="en-US" sz="1800" i="0" dirty="0" smtClean="0">
                <a:latin typeface="Century Gothic" charset="0"/>
                <a:cs typeface="Times New Roman" charset="0"/>
              </a:rPr>
              <a:t>                                 </a:t>
            </a:r>
            <a:r>
              <a:rPr lang="en-US" sz="1800" i="0" dirty="0">
                <a:latin typeface="Century Gothic" charset="0"/>
                <a:cs typeface="Times New Roman" charset="0"/>
              </a:rPr>
              <a:t>				          current era (dark energy)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0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152400" y="6394450"/>
            <a:ext cx="3657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400" i="0">
              <a:latin typeface="Century Gothic" charset="0"/>
            </a:endParaRPr>
          </a:p>
        </p:txBody>
      </p:sp>
      <p:pic>
        <p:nvPicPr>
          <p:cNvPr id="803852" name="Picture 12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2819400"/>
            <a:ext cx="21463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38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5994" r="24605" b="21365"/>
          <a:stretch>
            <a:fillRect/>
          </a:stretch>
        </p:blipFill>
        <p:spPr bwMode="auto">
          <a:xfrm>
            <a:off x="6480175" y="1219200"/>
            <a:ext cx="2206625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0385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/>
          <a:stretch>
            <a:fillRect/>
          </a:stretch>
        </p:blipFill>
        <p:spPr bwMode="auto">
          <a:xfrm>
            <a:off x="6781800" y="4114800"/>
            <a:ext cx="2249488" cy="2262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0385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4984750"/>
            <a:ext cx="2374900" cy="177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17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89" t="10986" r="1882"/>
          <a:stretch/>
        </p:blipFill>
        <p:spPr>
          <a:xfrm>
            <a:off x="347363" y="413925"/>
            <a:ext cx="8480830" cy="5967798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9703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Text Box 2"/>
          <p:cNvSpPr txBox="1">
            <a:spLocks noChangeArrowheads="1"/>
          </p:cNvSpPr>
          <p:nvPr/>
        </p:nvSpPr>
        <p:spPr bwMode="auto">
          <a:xfrm>
            <a:off x="76200" y="1066800"/>
            <a:ext cx="45720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</a:rPr>
              <a:t>Of the key predictions (and successes) of Big Bang Cosmology is the prediction of the relative abundances of the light elements (H, D, He, Li)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</a:rPr>
              <a:t>Big Bang Nucleosynthesis yields </a:t>
            </a:r>
            <a:r>
              <a:rPr lang="en-US">
                <a:solidFill>
                  <a:schemeClr val="bg1"/>
                </a:solidFill>
                <a:cs typeface="Times New Roman" charset="0"/>
                <a:sym typeface="Symbol" charset="0"/>
              </a:rPr>
              <a:t></a:t>
            </a:r>
            <a:r>
              <a:rPr lang="en-US" baseline="-25000">
                <a:solidFill>
                  <a:schemeClr val="bg1"/>
                </a:solidFill>
                <a:cs typeface="Times New Roman" charset="0"/>
                <a:sym typeface="Symbol" charset="0"/>
              </a:rPr>
              <a:t>B</a:t>
            </a:r>
            <a:r>
              <a:rPr lang="en-US">
                <a:solidFill>
                  <a:schemeClr val="bg1"/>
                </a:solidFill>
                <a:cs typeface="Times New Roman" charset="0"/>
                <a:sym typeface="Symbol" charset="0"/>
              </a:rPr>
              <a:t>h</a:t>
            </a:r>
            <a:r>
              <a:rPr lang="en-US" baseline="30000">
                <a:solidFill>
                  <a:schemeClr val="bg1"/>
                </a:solidFill>
                <a:cs typeface="Times New Roman" charset="0"/>
                <a:sym typeface="Symbol" charset="0"/>
              </a:rPr>
              <a:t>2</a:t>
            </a:r>
            <a:r>
              <a:rPr lang="en-US">
                <a:solidFill>
                  <a:schemeClr val="bg1"/>
                </a:solidFill>
                <a:cs typeface="Times New Roman" charset="0"/>
                <a:sym typeface="Symbol" charset="0"/>
              </a:rPr>
              <a:t> ~ 0.02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chemeClr val="bg1"/>
                </a:solidFill>
                <a:cs typeface="Times New Roman" charset="0"/>
                <a:sym typeface="Symbol" charset="0"/>
              </a:rPr>
              <a:t>Total matter density is much larger, </a:t>
            </a:r>
            <a:r>
              <a:rPr lang="en-US" baseline="-25000">
                <a:solidFill>
                  <a:schemeClr val="bg1"/>
                </a:solidFill>
                <a:cs typeface="Times New Roman" charset="0"/>
                <a:sym typeface="Symbol" charset="0"/>
              </a:rPr>
              <a:t>M</a:t>
            </a:r>
            <a:r>
              <a:rPr lang="en-US">
                <a:solidFill>
                  <a:schemeClr val="bg1"/>
                </a:solidFill>
                <a:cs typeface="Times New Roman" charset="0"/>
                <a:sym typeface="Symbol" charset="0"/>
              </a:rPr>
              <a:t>h</a:t>
            </a:r>
            <a:r>
              <a:rPr lang="en-US" baseline="30000">
                <a:solidFill>
                  <a:schemeClr val="bg1"/>
                </a:solidFill>
                <a:cs typeface="Times New Roman" charset="0"/>
                <a:sym typeface="Symbol" charset="0"/>
              </a:rPr>
              <a:t>2</a:t>
            </a:r>
            <a:r>
              <a:rPr lang="en-US">
                <a:solidFill>
                  <a:schemeClr val="bg1"/>
                </a:solidFill>
                <a:cs typeface="Times New Roman" charset="0"/>
                <a:sym typeface="Symbol" charset="0"/>
              </a:rPr>
              <a:t> ~ 0.13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i="1">
                <a:solidFill>
                  <a:schemeClr val="hlink"/>
                </a:solidFill>
                <a:cs typeface="Times New Roman" charset="0"/>
                <a:sym typeface="Symbol" charset="0"/>
              </a:rPr>
              <a:t>Most of the matter in our universe is non-baryonic!</a:t>
            </a:r>
            <a:endParaRPr lang="en-US" b="1">
              <a:solidFill>
                <a:schemeClr val="bg1"/>
              </a:solidFill>
              <a:cs typeface="Times New Roman" charset="0"/>
              <a:sym typeface="Symbol" charset="0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First Problem With MACHOs</a:t>
            </a:r>
            <a:endParaRPr lang="en-US" b="1">
              <a:solidFill>
                <a:schemeClr val="folHlink"/>
              </a:solidFill>
            </a:endParaRPr>
          </a:p>
        </p:txBody>
      </p:sp>
      <p:pic>
        <p:nvPicPr>
          <p:cNvPr id="344068" name="Picture 4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4059238" cy="5334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2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Text Box 2"/>
          <p:cNvSpPr txBox="1">
            <a:spLocks noChangeArrowheads="1"/>
          </p:cNvSpPr>
          <p:nvPr/>
        </p:nvSpPr>
        <p:spPr bwMode="auto">
          <a:xfrm>
            <a:off x="228600" y="11430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  <a:cs typeface="Times New Roman" charset="0"/>
              </a:rPr>
              <a:t>It is possible to detect MACHOs through their gravitational lensing of bright objects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  <a:cs typeface="Times New Roman" charset="0"/>
              </a:rPr>
              <a:t>A catalog of MACHO candidates exists from lensing surveys</a:t>
            </a:r>
            <a:endParaRPr lang="en-US" dirty="0">
              <a:solidFill>
                <a:schemeClr val="bg1"/>
              </a:solidFill>
              <a:cs typeface="Times New Roman" charset="0"/>
              <a:sym typeface="Symbo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i="1" dirty="0">
                <a:solidFill>
                  <a:schemeClr val="hlink"/>
                </a:solidFill>
                <a:cs typeface="Times New Roman" charset="0"/>
                <a:sym typeface="Symbol" charset="0"/>
              </a:rPr>
              <a:t>Not nearly enough to constitute most of our </a:t>
            </a:r>
            <a:r>
              <a:rPr lang="en-US" b="1" i="1" dirty="0" smtClean="0">
                <a:solidFill>
                  <a:schemeClr val="hlink"/>
                </a:solidFill>
                <a:cs typeface="Times New Roman" charset="0"/>
                <a:sym typeface="Symbol" charset="0"/>
              </a:rPr>
              <a:t>Galaxy’s </a:t>
            </a:r>
            <a:r>
              <a:rPr lang="en-US" b="1" i="1" dirty="0">
                <a:solidFill>
                  <a:schemeClr val="hlink"/>
                </a:solidFill>
                <a:cs typeface="Times New Roman" charset="0"/>
                <a:sym typeface="Symbol" charset="0"/>
              </a:rPr>
              <a:t>dark matter halo!</a:t>
            </a:r>
            <a:endParaRPr lang="en-US" b="1" dirty="0">
              <a:solidFill>
                <a:schemeClr val="bg1"/>
              </a:solidFill>
              <a:cs typeface="Times New Roman" charset="0"/>
              <a:sym typeface="Symbol" charset="0"/>
            </a:endParaRPr>
          </a:p>
        </p:txBody>
      </p:sp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Other Problem With MACHOs</a:t>
            </a:r>
            <a:endParaRPr lang="en-US" b="1">
              <a:solidFill>
                <a:schemeClr val="folHlink"/>
              </a:solidFill>
            </a:endParaRPr>
          </a:p>
        </p:txBody>
      </p:sp>
      <p:pic>
        <p:nvPicPr>
          <p:cNvPr id="346116" name="Picture 4" descr="distantob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8686800" cy="20113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83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Yet Another </a:t>
            </a:r>
            <a:r>
              <a:rPr lang="en-US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 With </a:t>
            </a:r>
            <a:r>
              <a:rPr lang="en-US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MACHOs!</a:t>
            </a:r>
            <a:endParaRPr lang="en-US" b="1" dirty="0">
              <a:solidFill>
                <a:schemeClr val="folHlin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60" y="1864238"/>
            <a:ext cx="8673670" cy="43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883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Yet Another </a:t>
            </a:r>
            <a:r>
              <a:rPr lang="en-US" sz="40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 With </a:t>
            </a:r>
            <a:r>
              <a:rPr lang="en-US" sz="4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MACHOs!</a:t>
            </a:r>
            <a:endParaRPr lang="en-US" b="1" dirty="0">
              <a:solidFill>
                <a:schemeClr val="folHlin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32" y="1771610"/>
            <a:ext cx="7764365" cy="46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1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9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4783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Three Possibilities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304800" y="1341438"/>
            <a:ext cx="8991600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Galaxies are mostly made up of very non-luminous objects      </a:t>
            </a:r>
            <a:r>
              <a:rPr lang="en-US" sz="2200" dirty="0" smtClean="0"/>
              <a:t> (</a:t>
            </a:r>
            <a:r>
              <a:rPr lang="en-US" sz="2200" dirty="0"/>
              <a:t>black holes, neutron stars, white dwarf stars, large planets, etc.)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2) Gravity does not work in galaxies and clusters the way in 	</a:t>
            </a:r>
            <a:r>
              <a:rPr lang="en-US" sz="2200" dirty="0" smtClean="0"/>
              <a:t>      does </a:t>
            </a:r>
            <a:r>
              <a:rPr lang="en-US" sz="2200" dirty="0"/>
              <a:t>on Earth or in our Solar System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3) The missing mass consists of some other form of matter</a:t>
            </a: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  <p:sp>
        <p:nvSpPr>
          <p:cNvPr id="59396" name="Line 5"/>
          <p:cNvSpPr>
            <a:spLocks noChangeShapeType="1"/>
          </p:cNvSpPr>
          <p:nvPr/>
        </p:nvSpPr>
        <p:spPr bwMode="auto">
          <a:xfrm>
            <a:off x="1447800" y="1295400"/>
            <a:ext cx="5715000" cy="8382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Line 6"/>
          <p:cNvSpPr>
            <a:spLocks noChangeShapeType="1"/>
          </p:cNvSpPr>
          <p:nvPr/>
        </p:nvSpPr>
        <p:spPr bwMode="auto">
          <a:xfrm flipV="1">
            <a:off x="1447800" y="1371600"/>
            <a:ext cx="5638800" cy="762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30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7467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Evidence for Dark Matter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145" y="1265470"/>
            <a:ext cx="746760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Galactic rotation curves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Gravitational lensing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Light element abundances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Cosmic microwave </a:t>
            </a:r>
          </a:p>
          <a:p>
            <a:pPr marL="36576" indent="0"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     background anisotropies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Large scale structure</a:t>
            </a: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4" name="Picture 1030" descr="f12_spectrum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4"/>
          <a:stretch>
            <a:fillRect/>
          </a:stretch>
        </p:blipFill>
        <p:spPr bwMode="auto">
          <a:xfrm>
            <a:off x="6427775" y="1895550"/>
            <a:ext cx="2286000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2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75" y="3038550"/>
            <a:ext cx="1855788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33" descr="hubbleDeep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75" y="1285950"/>
            <a:ext cx="2133600" cy="16398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38" y="5217645"/>
            <a:ext cx="2035828" cy="1526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044" y="3800019"/>
            <a:ext cx="2308819" cy="1602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8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7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3386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The Coma Cluster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52400" y="1011238"/>
            <a:ext cx="54102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/>
              <a:t>Cluster of at least ~1000 galaxies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/>
              <a:t>About 100 Mpc (325,000,000 light years) distant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/>
              <a:t>In 1933, Zwicky studied the motions of these galaxies (using the virial theorem) to determine the average mass of the galaxies within the cluster: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/>
          </a:p>
        </p:txBody>
      </p:sp>
      <p:pic>
        <p:nvPicPr>
          <p:cNvPr id="994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352800" cy="2909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43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46482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943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73914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212725" y="4303713"/>
            <a:ext cx="3106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which, he pointed out, was…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990600" y="5638800"/>
            <a:ext cx="554196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Symbol" charset="0"/>
              <a:buNone/>
            </a:pPr>
            <a:r>
              <a:rPr lang="en-US">
                <a:sym typeface="Symbol" charset="0"/>
              </a:rPr>
              <a:t> </a:t>
            </a:r>
            <a:r>
              <a:rPr lang="en-US"/>
              <a:t>Mass-to-light ratio of ~500 </a:t>
            </a:r>
          </a:p>
          <a:p>
            <a:pPr>
              <a:buFont typeface="Symbol" charset="0"/>
              <a:buChar char="Þ"/>
            </a:pPr>
            <a:endParaRPr lang="en-US" sz="1000"/>
          </a:p>
          <a:p>
            <a:pPr>
              <a:buFont typeface="Symbol" charset="0"/>
              <a:buNone/>
            </a:pPr>
            <a:r>
              <a:rPr lang="en-US" sz="2200"/>
              <a:t>(per mass, 1/500th as luminous as the sun)</a:t>
            </a:r>
          </a:p>
        </p:txBody>
      </p:sp>
    </p:spTree>
    <p:extLst>
      <p:ext uri="{BB962C8B-B14F-4D97-AF65-F5344CB8AC3E}">
        <p14:creationId xmlns:p14="http://schemas.microsoft.com/office/powerpoint/2010/main" val="3105498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7467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Evidence for Dark Matter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5" y="1226090"/>
            <a:ext cx="463363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There is a wide variety of evidence indicating that dark matter exists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Each of these observations infer dark matter’s presence uniquely through its gravitational influence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To-date, no (non-controversial) observations have been made of dark matter’s electroweak    or other non-gravitational interactions</a:t>
            </a:r>
          </a:p>
        </p:txBody>
      </p:sp>
      <p:pic>
        <p:nvPicPr>
          <p:cNvPr id="4" name="Picture 1030" descr="f12_spectrum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4"/>
          <a:stretch>
            <a:fillRect/>
          </a:stretch>
        </p:blipFill>
        <p:spPr bwMode="auto">
          <a:xfrm>
            <a:off x="6427775" y="1895550"/>
            <a:ext cx="2286000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2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75" y="3038550"/>
            <a:ext cx="1855788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33" descr="hubbleDeep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75" y="1285950"/>
            <a:ext cx="2133600" cy="16398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38" y="5217645"/>
            <a:ext cx="2035828" cy="1526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044" y="3800019"/>
            <a:ext cx="2308819" cy="1602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97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7467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Evidence for Dark Matter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5" y="1226090"/>
            <a:ext cx="4633630" cy="4525963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There is a wide variety of evidence indicating that dark matter exists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Each of these observations infer dark matter’s presence uniquely through its gravitational influence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To-date, no (non-controversial) observations have been made of dark matter’s electroweak    or other non-gravitational interactions</a:t>
            </a:r>
          </a:p>
        </p:txBody>
      </p:sp>
      <p:pic>
        <p:nvPicPr>
          <p:cNvPr id="4" name="Picture 1030" descr="f12_spectrum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4"/>
          <a:stretch>
            <a:fillRect/>
          </a:stretch>
        </p:blipFill>
        <p:spPr bwMode="auto">
          <a:xfrm>
            <a:off x="6427775" y="1895550"/>
            <a:ext cx="2286000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32" descr="bbnconstraint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75" y="3038550"/>
            <a:ext cx="1855788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33" descr="hubbleDeep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75" y="1285950"/>
            <a:ext cx="2133600" cy="16398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438" y="5217645"/>
            <a:ext cx="2035828" cy="1526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044" y="3800019"/>
            <a:ext cx="2308819" cy="1602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4593" y="5574842"/>
            <a:ext cx="4755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accent2"/>
                </a:solidFill>
              </a:rPr>
              <a:t>Instead of dark matter, might we not understand gravity? </a:t>
            </a:r>
            <a:endParaRPr lang="en-US" sz="24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6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61504" y="5314613"/>
            <a:ext cx="5446029" cy="108556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8721" y="1774454"/>
            <a:ext cx="4647072" cy="52918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Modified Newtonian Dynamics (MOND)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4" y="1240393"/>
            <a:ext cx="8716099" cy="470575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Begin by modifying Newtonian dynamics as follows:</a:t>
            </a: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       where μ≈1, except for small at 			  	                                                                                            </a:t>
            </a:r>
            <a:r>
              <a:rPr lang="en-US" sz="2200" dirty="0">
                <a:solidFill>
                  <a:schemeClr val="tx2"/>
                </a:solidFill>
              </a:rPr>
              <a:t>	</a:t>
            </a:r>
            <a:r>
              <a:rPr lang="en-US" sz="2200" dirty="0" smtClean="0">
                <a:solidFill>
                  <a:schemeClr val="tx2"/>
                </a:solidFill>
              </a:rPr>
              <a:t>acceleration, at which μ=a/a</a:t>
            </a:r>
            <a:r>
              <a:rPr lang="en-US" sz="2200" baseline="-25000" dirty="0" smtClean="0">
                <a:solidFill>
                  <a:schemeClr val="tx2"/>
                </a:solidFill>
              </a:rPr>
              <a:t>0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For a circular orbit, </a:t>
            </a:r>
          </a:p>
          <a:p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36576" indent="0">
              <a:buNone/>
            </a:pPr>
            <a:r>
              <a:rPr lang="en-US" sz="2200" dirty="0" smtClean="0">
                <a:solidFill>
                  <a:schemeClr val="tx2"/>
                </a:solidFill>
              </a:rPr>
              <a:t>       which in the low-acceleration limit yields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532" y="5684312"/>
            <a:ext cx="475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chemeClr val="accent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955" y="1831107"/>
            <a:ext cx="3290994" cy="2283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40"/>
          <a:stretch>
            <a:fillRect/>
          </a:stretch>
        </p:blipFill>
        <p:spPr bwMode="auto">
          <a:xfrm>
            <a:off x="976425" y="1843370"/>
            <a:ext cx="1143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7"/>
          <a:stretch>
            <a:fillRect/>
          </a:stretch>
        </p:blipFill>
        <p:spPr bwMode="auto">
          <a:xfrm>
            <a:off x="3262425" y="1843370"/>
            <a:ext cx="19542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2271825" y="2024345"/>
            <a:ext cx="923925" cy="158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01725" y="3748179"/>
            <a:ext cx="2471218" cy="1018261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/>
          <a:stretch>
            <a:fillRect/>
          </a:stretch>
        </p:blipFill>
        <p:spPr bwMode="auto">
          <a:xfrm>
            <a:off x="1862665" y="3778695"/>
            <a:ext cx="2311400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9" y="5397200"/>
            <a:ext cx="1689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b="19663"/>
          <a:stretch/>
        </p:blipFill>
        <p:spPr bwMode="auto">
          <a:xfrm>
            <a:off x="2254139" y="5416250"/>
            <a:ext cx="3581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331914" y="5250975"/>
            <a:ext cx="3029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chemeClr val="accent2"/>
                </a:solidFill>
              </a:rPr>
              <a:t>Rotational velocity independent of galactic radius         (flat rotation curve)</a:t>
            </a:r>
            <a:endParaRPr lang="en-US" sz="22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6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Modified Newtonian Dynamics (MOND)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4" y="1240393"/>
            <a:ext cx="8716099" cy="470575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MOND has been quite successful in explaining the dynamics of galaxies, and provides an explanation for the Tully-Fisher relationship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Galaxy clusters are not well described by MOND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MOND cannot be applied to most questions of cosmology                    (toy theory – modifies Newton, not Einstein)</a:t>
            </a:r>
          </a:p>
          <a:p>
            <a:r>
              <a:rPr lang="en-US" sz="2200" dirty="0" smtClean="0">
                <a:solidFill>
                  <a:schemeClr val="tx2"/>
                </a:solidFill>
              </a:rPr>
              <a:t>Dark matter suppresses the impact 		                         of baryon acoustic oscillations,                                           explaining the observed matter                                                  power spectrum – MOND does not</a:t>
            </a: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351" y="3715164"/>
            <a:ext cx="3752542" cy="27369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5442555" y="6481264"/>
            <a:ext cx="321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Dodelson</a:t>
            </a:r>
            <a:r>
              <a:rPr lang="en-US" dirty="0" smtClean="0"/>
              <a:t>, arXiv:1112.1320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MONDs and Dark Matters In History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4" y="1240393"/>
            <a:ext cx="8716099" cy="470575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Case 1: Astronomical tables of Uranus’ orbit were found to deviate from observations. It suggested that either another planet was perturbing its orbit (dark matter) or that Newton’s laws had broken down</a:t>
            </a:r>
          </a:p>
          <a:p>
            <a:endParaRPr lang="en-US" sz="2200" dirty="0">
              <a:solidFill>
                <a:schemeClr val="tx2"/>
              </a:solidFill>
            </a:endParaRPr>
          </a:p>
          <a:p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7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MONDs and Dark Matters In History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4" y="1240393"/>
            <a:ext cx="8716099" cy="470575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Case 1: Astronomical tables of Uranus’ orbit were found to deviate from observations. It suggested that either another planet was perturbing its orbit (dark matter) or that Newton’s laws had broken down</a:t>
            </a:r>
          </a:p>
          <a:p>
            <a:endParaRPr lang="en-US" sz="2200" dirty="0">
              <a:solidFill>
                <a:schemeClr val="tx2"/>
              </a:solidFill>
            </a:endParaRPr>
          </a:p>
          <a:p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249" y="2661040"/>
            <a:ext cx="3732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CCAF0A"/>
                </a:solidFill>
              </a:rPr>
              <a:t>-One point for dark matter</a:t>
            </a:r>
            <a:endParaRPr lang="en-US" sz="2200" b="1" i="1" dirty="0">
              <a:solidFill>
                <a:srgbClr val="CCAF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6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MONDs and Dark Matters In History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4" y="1240393"/>
            <a:ext cx="8716099" cy="470575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Case 1: Astronomical tables of Uranus’ orbit were found to deviate from observations. It suggested that either another planet was perturbing its orbit (dark matter) or that Newton’s laws had broken down</a:t>
            </a:r>
          </a:p>
          <a:p>
            <a:endParaRPr lang="en-US" sz="2200" dirty="0">
              <a:solidFill>
                <a:schemeClr val="tx2"/>
              </a:solidFill>
            </a:endParaRPr>
          </a:p>
          <a:p>
            <a:endParaRPr lang="en-US" sz="2200" dirty="0" smtClean="0">
              <a:solidFill>
                <a:schemeClr val="tx2"/>
              </a:solidFill>
            </a:endParaRPr>
          </a:p>
          <a:p>
            <a:r>
              <a:rPr lang="en-US" sz="2200" dirty="0" smtClean="0">
                <a:solidFill>
                  <a:schemeClr val="tx2"/>
                </a:solidFill>
              </a:rPr>
              <a:t>Case 2: The precession of the perihelion of Mercury did not match the prediction of Newtonian gravity. Another planet (Vulcan) was proposed.  Einstein solved with general relativity. </a:t>
            </a: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249" y="2661040"/>
            <a:ext cx="3732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CCAF0A"/>
                </a:solidFill>
              </a:rPr>
              <a:t>-One point for dark matter</a:t>
            </a:r>
            <a:endParaRPr lang="en-US" sz="2200" b="1" i="1" dirty="0">
              <a:solidFill>
                <a:srgbClr val="CCAF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2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4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MONDs and Dark Matters In History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24" y="1240393"/>
            <a:ext cx="8716099" cy="470575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/>
                </a:solidFill>
              </a:rPr>
              <a:t>Case 1: Astronomical tables of Uranus’ orbit were found to deviate from observations. It suggested that either another planet was perturbing its orbit (dark matter) or that Newton’s laws had broken down</a:t>
            </a:r>
          </a:p>
          <a:p>
            <a:endParaRPr lang="en-US" sz="2200" dirty="0">
              <a:solidFill>
                <a:schemeClr val="tx2"/>
              </a:solidFill>
            </a:endParaRPr>
          </a:p>
          <a:p>
            <a:endParaRPr lang="en-US" sz="2200" dirty="0" smtClean="0">
              <a:solidFill>
                <a:schemeClr val="tx2"/>
              </a:solidFill>
            </a:endParaRPr>
          </a:p>
          <a:p>
            <a:r>
              <a:rPr lang="en-US" sz="2200" dirty="0" smtClean="0">
                <a:solidFill>
                  <a:schemeClr val="tx2"/>
                </a:solidFill>
              </a:rPr>
              <a:t>Case 2: The precession of the perihelion of Mercury did not match the prediction of Newtonian gravity. Another planet (Vulcan) was proposed.  Einstein solved with general relativity. </a:t>
            </a:r>
          </a:p>
          <a:p>
            <a:pPr marL="36576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  <a:p>
            <a:pPr marL="36576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249" y="2661040"/>
            <a:ext cx="37325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CCAF0A"/>
                </a:solidFill>
              </a:rPr>
              <a:t>-One point for dark matter</a:t>
            </a:r>
            <a:endParaRPr lang="en-US" sz="2200" b="1" i="1" dirty="0">
              <a:solidFill>
                <a:srgbClr val="CCAF0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1464" y="4789120"/>
            <a:ext cx="3057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CCAF0A"/>
                </a:solidFill>
              </a:rPr>
              <a:t>-One point for MOND</a:t>
            </a:r>
            <a:endParaRPr lang="en-US" sz="2200" b="1" i="1" dirty="0">
              <a:solidFill>
                <a:srgbClr val="CCAF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1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darkmatter214_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43800" cy="47386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5205413" y="5911850"/>
            <a:ext cx="4014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>
                <a:cs typeface="Times New Roman" charset="0"/>
              </a:rPr>
              <a:t>NASA/Chandra Press Release, August 21, 2006 </a:t>
            </a:r>
          </a:p>
        </p:txBody>
      </p:sp>
    </p:spTree>
    <p:extLst>
      <p:ext uri="{BB962C8B-B14F-4D97-AF65-F5344CB8AC3E}">
        <p14:creationId xmlns:p14="http://schemas.microsoft.com/office/powerpoint/2010/main" val="20695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darkmatter214_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43800" cy="47386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595" name="Text Box 3"/>
          <p:cNvSpPr txBox="1">
            <a:spLocks noChangeArrowheads="1"/>
          </p:cNvSpPr>
          <p:nvPr/>
        </p:nvSpPr>
        <p:spPr bwMode="auto">
          <a:xfrm>
            <a:off x="5205413" y="5911850"/>
            <a:ext cx="4014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>
                <a:cs typeface="Times New Roman" charset="0"/>
              </a:rPr>
              <a:t>NASA/Chandra Press Release, August 21, 2006 </a:t>
            </a:r>
          </a:p>
        </p:txBody>
      </p:sp>
      <p:sp>
        <p:nvSpPr>
          <p:cNvPr id="366596" name="AutoShape 4"/>
          <p:cNvSpPr>
            <a:spLocks noChangeArrowheads="1"/>
          </p:cNvSpPr>
          <p:nvPr/>
        </p:nvSpPr>
        <p:spPr bwMode="auto">
          <a:xfrm>
            <a:off x="3657600" y="2514600"/>
            <a:ext cx="1066800" cy="1219200"/>
          </a:xfrm>
          <a:custGeom>
            <a:avLst/>
            <a:gdLst>
              <a:gd name="G0" fmla="+- 836 0 0"/>
              <a:gd name="G1" fmla="+- 21600 0 836"/>
              <a:gd name="G2" fmla="+- 21600 0 83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6" y="10800"/>
                </a:moveTo>
                <a:cubicBezTo>
                  <a:pt x="836" y="16303"/>
                  <a:pt x="5297" y="20764"/>
                  <a:pt x="10800" y="20764"/>
                </a:cubicBezTo>
                <a:cubicBezTo>
                  <a:pt x="16303" y="20764"/>
                  <a:pt x="20764" y="16303"/>
                  <a:pt x="20764" y="10800"/>
                </a:cubicBezTo>
                <a:cubicBezTo>
                  <a:pt x="20764" y="5297"/>
                  <a:pt x="16303" y="836"/>
                  <a:pt x="10800" y="836"/>
                </a:cubicBezTo>
                <a:cubicBezTo>
                  <a:pt x="5297" y="836"/>
                  <a:pt x="836" y="5297"/>
                  <a:pt x="836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6597" name="AutoShape 5"/>
          <p:cNvSpPr>
            <a:spLocks noChangeArrowheads="1"/>
          </p:cNvSpPr>
          <p:nvPr/>
        </p:nvSpPr>
        <p:spPr bwMode="auto">
          <a:xfrm>
            <a:off x="4876800" y="2438400"/>
            <a:ext cx="990600" cy="1143000"/>
          </a:xfrm>
          <a:custGeom>
            <a:avLst/>
            <a:gdLst>
              <a:gd name="G0" fmla="+- 836 0 0"/>
              <a:gd name="G1" fmla="+- 21600 0 836"/>
              <a:gd name="G2" fmla="+- 21600 0 83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6" y="10800"/>
                </a:moveTo>
                <a:cubicBezTo>
                  <a:pt x="836" y="16303"/>
                  <a:pt x="5297" y="20764"/>
                  <a:pt x="10800" y="20764"/>
                </a:cubicBezTo>
                <a:cubicBezTo>
                  <a:pt x="16303" y="20764"/>
                  <a:pt x="20764" y="16303"/>
                  <a:pt x="20764" y="10800"/>
                </a:cubicBezTo>
                <a:cubicBezTo>
                  <a:pt x="20764" y="5297"/>
                  <a:pt x="16303" y="836"/>
                  <a:pt x="10800" y="836"/>
                </a:cubicBezTo>
                <a:cubicBezTo>
                  <a:pt x="5297" y="836"/>
                  <a:pt x="836" y="5297"/>
                  <a:pt x="836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6600" name="Line 8"/>
          <p:cNvSpPr>
            <a:spLocks noChangeShapeType="1"/>
          </p:cNvSpPr>
          <p:nvPr/>
        </p:nvSpPr>
        <p:spPr bwMode="auto">
          <a:xfrm flipH="1">
            <a:off x="4343400" y="1905000"/>
            <a:ext cx="228600" cy="609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6601" name="Line 9"/>
          <p:cNvSpPr>
            <a:spLocks noChangeShapeType="1"/>
          </p:cNvSpPr>
          <p:nvPr/>
        </p:nvSpPr>
        <p:spPr bwMode="auto">
          <a:xfrm>
            <a:off x="4800600" y="1905000"/>
            <a:ext cx="228600" cy="609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6602" name="Text Box 10"/>
          <p:cNvSpPr txBox="1">
            <a:spLocks noChangeArrowheads="1"/>
          </p:cNvSpPr>
          <p:nvPr/>
        </p:nvSpPr>
        <p:spPr bwMode="auto">
          <a:xfrm>
            <a:off x="2895600" y="1524000"/>
            <a:ext cx="2967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Baryonic </a:t>
            </a:r>
            <a:r>
              <a:rPr lang="en-US" b="1" dirty="0" smtClean="0">
                <a:solidFill>
                  <a:schemeClr val="accent1"/>
                </a:solidFill>
              </a:rPr>
              <a:t>Matter </a:t>
            </a:r>
            <a:r>
              <a:rPr lang="en-US" b="1" dirty="0">
                <a:solidFill>
                  <a:schemeClr val="accent1"/>
                </a:solidFill>
              </a:rPr>
              <a:t>(hot gas)</a:t>
            </a:r>
          </a:p>
        </p:txBody>
      </p:sp>
    </p:spTree>
    <p:extLst>
      <p:ext uri="{BB962C8B-B14F-4D97-AF65-F5344CB8AC3E}">
        <p14:creationId xmlns:p14="http://schemas.microsoft.com/office/powerpoint/2010/main" val="47176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5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3386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The Coma Cluster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52400" y="1011238"/>
            <a:ext cx="8991600" cy="580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How might this be explained?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100" dirty="0"/>
              <a:t>1) Stars are different (less luminous) in the 				</a:t>
            </a:r>
            <a:r>
              <a:rPr lang="en-US" sz="2100" dirty="0" smtClean="0"/>
              <a:t>                 Coma </a:t>
            </a:r>
            <a:r>
              <a:rPr lang="en-US" sz="2100" dirty="0"/>
              <a:t>cluster than in our galaxy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100" dirty="0"/>
              <a:t>2) Coma cluster is not in equilibrium 					</a:t>
            </a:r>
            <a:r>
              <a:rPr lang="en-US" sz="2100" dirty="0" smtClean="0"/>
              <a:t>                      (</a:t>
            </a:r>
            <a:r>
              <a:rPr lang="en-US" sz="2100" dirty="0"/>
              <a:t>galaxies are in the process of flying apart)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100" dirty="0"/>
              <a:t>3) The laws of physics are different in the 				</a:t>
            </a:r>
            <a:r>
              <a:rPr lang="en-US" sz="2100" dirty="0" smtClean="0"/>
              <a:t>                        Coma </a:t>
            </a:r>
            <a:r>
              <a:rPr lang="en-US" sz="2100" dirty="0"/>
              <a:t>cluster than in our galaxy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100" dirty="0"/>
              <a:t>4) The vast majority of the Coma cluster</a:t>
            </a:r>
            <a:r>
              <a:rPr lang="ja-JP" altLang="en-US" sz="2100" dirty="0"/>
              <a:t>’</a:t>
            </a:r>
            <a:r>
              <a:rPr lang="en-US" altLang="ja-JP" sz="2100" dirty="0"/>
              <a:t>s 				</a:t>
            </a:r>
            <a:r>
              <a:rPr lang="en-US" altLang="ja-JP" sz="2100" dirty="0" smtClean="0"/>
              <a:t>                  mass </a:t>
            </a:r>
            <a:r>
              <a:rPr lang="en-US" altLang="ja-JP" sz="2100" dirty="0"/>
              <a:t>is in non-luminous material (dark matter)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To discriminate between these various possibilities, it would be necessary to study other clusters and see if they too had large mass-to-light ratios (Sinclair Smith, in 1936, found similar results for the Virgo cluster)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Over time, options 1, 2 and 3 would become increasingly untenable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  <p:pic>
        <p:nvPicPr>
          <p:cNvPr id="996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6" y="1105318"/>
            <a:ext cx="3352800" cy="2909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209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darkmatter214_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43800" cy="47386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5205413" y="5911850"/>
            <a:ext cx="4014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>
                <a:cs typeface="Times New Roman" charset="0"/>
              </a:rPr>
              <a:t>NASA/Chandra Press Release, August 21, 2006 </a:t>
            </a:r>
          </a:p>
        </p:txBody>
      </p:sp>
      <p:sp>
        <p:nvSpPr>
          <p:cNvPr id="368644" name="AutoShape 4"/>
          <p:cNvSpPr>
            <a:spLocks noChangeArrowheads="1"/>
          </p:cNvSpPr>
          <p:nvPr/>
        </p:nvSpPr>
        <p:spPr bwMode="auto">
          <a:xfrm>
            <a:off x="3657600" y="2514600"/>
            <a:ext cx="1066800" cy="1219200"/>
          </a:xfrm>
          <a:custGeom>
            <a:avLst/>
            <a:gdLst>
              <a:gd name="G0" fmla="+- 836 0 0"/>
              <a:gd name="G1" fmla="+- 21600 0 836"/>
              <a:gd name="G2" fmla="+- 21600 0 83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6" y="10800"/>
                </a:moveTo>
                <a:cubicBezTo>
                  <a:pt x="836" y="16303"/>
                  <a:pt x="5297" y="20764"/>
                  <a:pt x="10800" y="20764"/>
                </a:cubicBezTo>
                <a:cubicBezTo>
                  <a:pt x="16303" y="20764"/>
                  <a:pt x="20764" y="16303"/>
                  <a:pt x="20764" y="10800"/>
                </a:cubicBezTo>
                <a:cubicBezTo>
                  <a:pt x="20764" y="5297"/>
                  <a:pt x="16303" y="836"/>
                  <a:pt x="10800" y="836"/>
                </a:cubicBezTo>
                <a:cubicBezTo>
                  <a:pt x="5297" y="836"/>
                  <a:pt x="836" y="5297"/>
                  <a:pt x="836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45" name="AutoShape 5"/>
          <p:cNvSpPr>
            <a:spLocks noChangeArrowheads="1"/>
          </p:cNvSpPr>
          <p:nvPr/>
        </p:nvSpPr>
        <p:spPr bwMode="auto">
          <a:xfrm>
            <a:off x="4876800" y="2438400"/>
            <a:ext cx="990600" cy="1143000"/>
          </a:xfrm>
          <a:custGeom>
            <a:avLst/>
            <a:gdLst>
              <a:gd name="G0" fmla="+- 836 0 0"/>
              <a:gd name="G1" fmla="+- 21600 0 836"/>
              <a:gd name="G2" fmla="+- 21600 0 83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6" y="10800"/>
                </a:moveTo>
                <a:cubicBezTo>
                  <a:pt x="836" y="16303"/>
                  <a:pt x="5297" y="20764"/>
                  <a:pt x="10800" y="20764"/>
                </a:cubicBezTo>
                <a:cubicBezTo>
                  <a:pt x="16303" y="20764"/>
                  <a:pt x="20764" y="16303"/>
                  <a:pt x="20764" y="10800"/>
                </a:cubicBezTo>
                <a:cubicBezTo>
                  <a:pt x="20764" y="5297"/>
                  <a:pt x="16303" y="836"/>
                  <a:pt x="10800" y="836"/>
                </a:cubicBezTo>
                <a:cubicBezTo>
                  <a:pt x="5297" y="836"/>
                  <a:pt x="836" y="5297"/>
                  <a:pt x="836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46" name="AutoShape 6"/>
          <p:cNvSpPr>
            <a:spLocks noChangeArrowheads="1"/>
          </p:cNvSpPr>
          <p:nvPr/>
        </p:nvSpPr>
        <p:spPr bwMode="auto">
          <a:xfrm>
            <a:off x="5257800" y="2286000"/>
            <a:ext cx="1600200" cy="1752600"/>
          </a:xfrm>
          <a:custGeom>
            <a:avLst/>
            <a:gdLst>
              <a:gd name="G0" fmla="+- 836 0 0"/>
              <a:gd name="G1" fmla="+- 21600 0 836"/>
              <a:gd name="G2" fmla="+- 21600 0 83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6" y="10800"/>
                </a:moveTo>
                <a:cubicBezTo>
                  <a:pt x="836" y="16303"/>
                  <a:pt x="5297" y="20764"/>
                  <a:pt x="10800" y="20764"/>
                </a:cubicBezTo>
                <a:cubicBezTo>
                  <a:pt x="16303" y="20764"/>
                  <a:pt x="20764" y="16303"/>
                  <a:pt x="20764" y="10800"/>
                </a:cubicBezTo>
                <a:cubicBezTo>
                  <a:pt x="20764" y="5297"/>
                  <a:pt x="16303" y="836"/>
                  <a:pt x="10800" y="836"/>
                </a:cubicBezTo>
                <a:cubicBezTo>
                  <a:pt x="5297" y="836"/>
                  <a:pt x="836" y="5297"/>
                  <a:pt x="836" y="1080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47" name="AutoShape 7"/>
          <p:cNvSpPr>
            <a:spLocks noChangeArrowheads="1"/>
          </p:cNvSpPr>
          <p:nvPr/>
        </p:nvSpPr>
        <p:spPr bwMode="auto">
          <a:xfrm>
            <a:off x="2286000" y="2514600"/>
            <a:ext cx="1905000" cy="2133600"/>
          </a:xfrm>
          <a:custGeom>
            <a:avLst/>
            <a:gdLst>
              <a:gd name="G0" fmla="+- 702 0 0"/>
              <a:gd name="G1" fmla="+- 21600 0 702"/>
              <a:gd name="G2" fmla="+- 21600 0 702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2" y="10800"/>
                </a:moveTo>
                <a:cubicBezTo>
                  <a:pt x="702" y="16377"/>
                  <a:pt x="5223" y="20898"/>
                  <a:pt x="10800" y="20898"/>
                </a:cubicBezTo>
                <a:cubicBezTo>
                  <a:pt x="16377" y="20898"/>
                  <a:pt x="20898" y="16377"/>
                  <a:pt x="20898" y="10800"/>
                </a:cubicBezTo>
                <a:cubicBezTo>
                  <a:pt x="20898" y="5223"/>
                  <a:pt x="16377" y="702"/>
                  <a:pt x="10800" y="702"/>
                </a:cubicBezTo>
                <a:cubicBezTo>
                  <a:pt x="5223" y="702"/>
                  <a:pt x="702" y="5223"/>
                  <a:pt x="702" y="1080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48" name="Line 8"/>
          <p:cNvSpPr>
            <a:spLocks noChangeShapeType="1"/>
          </p:cNvSpPr>
          <p:nvPr/>
        </p:nvSpPr>
        <p:spPr bwMode="auto">
          <a:xfrm flipH="1">
            <a:off x="4343400" y="1905000"/>
            <a:ext cx="228600" cy="609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49" name="Line 9"/>
          <p:cNvSpPr>
            <a:spLocks noChangeShapeType="1"/>
          </p:cNvSpPr>
          <p:nvPr/>
        </p:nvSpPr>
        <p:spPr bwMode="auto">
          <a:xfrm>
            <a:off x="4800600" y="1905000"/>
            <a:ext cx="228600" cy="609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50" name="Text Box 10"/>
          <p:cNvSpPr txBox="1">
            <a:spLocks noChangeArrowheads="1"/>
          </p:cNvSpPr>
          <p:nvPr/>
        </p:nvSpPr>
        <p:spPr bwMode="auto">
          <a:xfrm>
            <a:off x="2895600" y="1524000"/>
            <a:ext cx="385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Baryonic Matter (hot gas)</a:t>
            </a:r>
          </a:p>
        </p:txBody>
      </p:sp>
      <p:sp>
        <p:nvSpPr>
          <p:cNvPr id="368651" name="Line 11"/>
          <p:cNvSpPr>
            <a:spLocks noChangeShapeType="1"/>
          </p:cNvSpPr>
          <p:nvPr/>
        </p:nvSpPr>
        <p:spPr bwMode="auto">
          <a:xfrm flipH="1" flipV="1">
            <a:off x="4114800" y="4114800"/>
            <a:ext cx="685800" cy="3810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52" name="Line 12"/>
          <p:cNvSpPr>
            <a:spLocks noChangeShapeType="1"/>
          </p:cNvSpPr>
          <p:nvPr/>
        </p:nvSpPr>
        <p:spPr bwMode="auto">
          <a:xfrm flipV="1">
            <a:off x="4953000" y="3886200"/>
            <a:ext cx="609600" cy="6096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53" name="Text Box 13"/>
          <p:cNvSpPr txBox="1">
            <a:spLocks noChangeArrowheads="1"/>
          </p:cNvSpPr>
          <p:nvPr/>
        </p:nvSpPr>
        <p:spPr bwMode="auto">
          <a:xfrm>
            <a:off x="4114800" y="4419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Total Mass</a:t>
            </a:r>
          </a:p>
        </p:txBody>
      </p:sp>
    </p:spTree>
    <p:extLst>
      <p:ext uri="{BB962C8B-B14F-4D97-AF65-F5344CB8AC3E}">
        <p14:creationId xmlns:p14="http://schemas.microsoft.com/office/powerpoint/2010/main" val="206520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darkmatter214_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543800" cy="47386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5205413" y="5911850"/>
            <a:ext cx="40147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>
                <a:cs typeface="Times New Roman" charset="0"/>
              </a:rPr>
              <a:t>NASA/Chandra Press Release, August 21, 2006 </a:t>
            </a: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1905000" y="1905000"/>
            <a:ext cx="5426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End Of </a:t>
            </a:r>
            <a:r>
              <a:rPr lang="en-US" sz="4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MOND</a:t>
            </a:r>
            <a:endParaRPr lang="en-US" sz="4400" dirty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66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447833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Three Possibilities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304800" y="1341438"/>
            <a:ext cx="8991600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Galaxies are mostly made up of very non-luminous objects      </a:t>
            </a:r>
            <a:r>
              <a:rPr lang="en-US" sz="2200" dirty="0" smtClean="0"/>
              <a:t> (</a:t>
            </a:r>
            <a:r>
              <a:rPr lang="en-US" sz="2200" dirty="0"/>
              <a:t>black holes, neutron stars, white dwarf stars, large planets, etc.)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2) Gravity does not work in galaxies and clusters the way in 	</a:t>
            </a:r>
            <a:r>
              <a:rPr lang="en-US" sz="2200" dirty="0" smtClean="0"/>
              <a:t>      does </a:t>
            </a:r>
            <a:r>
              <a:rPr lang="en-US" sz="2200" dirty="0"/>
              <a:t>on Earth or in our Solar System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3) The missing mass consists of some other form of matter</a:t>
            </a: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>
            <a:off x="1447800" y="1295400"/>
            <a:ext cx="5715000" cy="8382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Line 6"/>
          <p:cNvSpPr>
            <a:spLocks noChangeShapeType="1"/>
          </p:cNvSpPr>
          <p:nvPr/>
        </p:nvSpPr>
        <p:spPr bwMode="auto">
          <a:xfrm flipV="1">
            <a:off x="1447800" y="1371600"/>
            <a:ext cx="5638800" cy="762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Line 7"/>
          <p:cNvSpPr>
            <a:spLocks noChangeShapeType="1"/>
          </p:cNvSpPr>
          <p:nvPr/>
        </p:nvSpPr>
        <p:spPr bwMode="auto">
          <a:xfrm>
            <a:off x="1447800" y="2362200"/>
            <a:ext cx="5715000" cy="8382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8"/>
          <p:cNvSpPr>
            <a:spLocks noChangeShapeType="1"/>
          </p:cNvSpPr>
          <p:nvPr/>
        </p:nvSpPr>
        <p:spPr bwMode="auto">
          <a:xfrm flipV="1">
            <a:off x="1447800" y="2438400"/>
            <a:ext cx="5638800" cy="762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848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Text Box 3"/>
          <p:cNvSpPr txBox="1">
            <a:spLocks noChangeArrowheads="1"/>
          </p:cNvSpPr>
          <p:nvPr/>
        </p:nvSpPr>
        <p:spPr bwMode="auto">
          <a:xfrm>
            <a:off x="1160144" y="53892"/>
            <a:ext cx="6992240" cy="153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latin typeface="Copperplate Gothic Bold" charset="0"/>
              </a:rPr>
              <a:t>And Further Confirmation From Large Scale Structure</a:t>
            </a:r>
            <a:endParaRPr lang="en-US" sz="3200" dirty="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71" y="1176515"/>
            <a:ext cx="7101983" cy="53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86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Text Box 3"/>
          <p:cNvSpPr txBox="1">
            <a:spLocks noChangeArrowheads="1"/>
          </p:cNvSpPr>
          <p:nvPr/>
        </p:nvSpPr>
        <p:spPr bwMode="auto">
          <a:xfrm>
            <a:off x="1160144" y="53892"/>
            <a:ext cx="6992240" cy="153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latin typeface="Copperplate Gothic Bold" charset="0"/>
              </a:rPr>
              <a:t>And Further Confirmation From Large Scale Structure</a:t>
            </a:r>
            <a:endParaRPr lang="en-US" sz="3200" dirty="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423" y="1396361"/>
            <a:ext cx="5127752" cy="49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7" name="Text Box 3"/>
          <p:cNvSpPr txBox="1">
            <a:spLocks noChangeArrowheads="1"/>
          </p:cNvSpPr>
          <p:nvPr/>
        </p:nvSpPr>
        <p:spPr bwMode="auto">
          <a:xfrm>
            <a:off x="1160144" y="53892"/>
            <a:ext cx="6992240" cy="153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latin typeface="Copperplate Gothic Bold" charset="0"/>
              </a:rPr>
              <a:t>And Further Confirmation From Large Scale Structure</a:t>
            </a:r>
            <a:endParaRPr lang="en-US" sz="3200" dirty="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709" y="1292922"/>
            <a:ext cx="5395350" cy="50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27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387" name="Text Box 3"/>
          <p:cNvSpPr txBox="1">
            <a:spLocks noChangeArrowheads="1"/>
          </p:cNvSpPr>
          <p:nvPr/>
        </p:nvSpPr>
        <p:spPr bwMode="auto">
          <a:xfrm>
            <a:off x="2279650" y="1128713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1040388" name="Rectangle 4"/>
          <p:cNvSpPr>
            <a:spLocks noChangeArrowheads="1"/>
          </p:cNvSpPr>
          <p:nvPr/>
        </p:nvSpPr>
        <p:spPr bwMode="auto">
          <a:xfrm>
            <a:off x="0" y="501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 defTabSz="820738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Bold" charset="0"/>
              </a:rPr>
              <a:t>Dark Matter In The 21st Century</a:t>
            </a:r>
            <a:endParaRPr lang="en-US" sz="4800" b="1" i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0753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5" name="Text Box 3"/>
          <p:cNvSpPr txBox="1">
            <a:spLocks noChangeArrowheads="1"/>
          </p:cNvSpPr>
          <p:nvPr/>
        </p:nvSpPr>
        <p:spPr bwMode="auto">
          <a:xfrm>
            <a:off x="2279650" y="1128713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1042436" name="Rectangle 4"/>
          <p:cNvSpPr>
            <a:spLocks noChangeArrowheads="1"/>
          </p:cNvSpPr>
          <p:nvPr/>
        </p:nvSpPr>
        <p:spPr bwMode="auto">
          <a:xfrm>
            <a:off x="0" y="501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 defTabSz="820738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Bold" charset="0"/>
              </a:rPr>
              <a:t>Dark Matter In The 21st Century</a:t>
            </a:r>
            <a:endParaRPr lang="en-US" sz="4800" b="1" i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42437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834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smtClean="0"/>
              <a:t>Dark matter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s nature remains a mystery</a:t>
            </a:r>
          </a:p>
        </p:txBody>
      </p:sp>
    </p:spTree>
    <p:extLst>
      <p:ext uri="{BB962C8B-B14F-4D97-AF65-F5344CB8AC3E}">
        <p14:creationId xmlns:p14="http://schemas.microsoft.com/office/powerpoint/2010/main" val="27311370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9" name="Text Box 3"/>
          <p:cNvSpPr txBox="1">
            <a:spLocks noChangeArrowheads="1"/>
          </p:cNvSpPr>
          <p:nvPr/>
        </p:nvSpPr>
        <p:spPr bwMode="auto">
          <a:xfrm>
            <a:off x="2279650" y="1128713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1038340" name="Rectangle 4"/>
          <p:cNvSpPr>
            <a:spLocks noChangeArrowheads="1"/>
          </p:cNvSpPr>
          <p:nvPr/>
        </p:nvSpPr>
        <p:spPr bwMode="auto">
          <a:xfrm>
            <a:off x="0" y="501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 defTabSz="820738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Bold" charset="0"/>
              </a:rPr>
              <a:t>Dark Matter In The 21st Century</a:t>
            </a:r>
            <a:endParaRPr lang="en-US" sz="4800" b="1" i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38341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83470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smtClean="0"/>
              <a:t>Dark matter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s nature remains a mystery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smtClean="0"/>
              <a:t>Astrophysicists see its imprint in many different ways: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       	-Gravitation lensing of clusters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	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      </a:t>
            </a:r>
          </a:p>
        </p:txBody>
      </p:sp>
      <p:pic>
        <p:nvPicPr>
          <p:cNvPr id="1038348" name="Picture 12" descr="hubbleDeep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" b="1408"/>
          <a:stretch>
            <a:fillRect/>
          </a:stretch>
        </p:blipFill>
        <p:spPr bwMode="auto">
          <a:xfrm>
            <a:off x="4724400" y="3200400"/>
            <a:ext cx="3929063" cy="30019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65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3" name="Text Box 3"/>
          <p:cNvSpPr txBox="1">
            <a:spLocks noChangeArrowheads="1"/>
          </p:cNvSpPr>
          <p:nvPr/>
        </p:nvSpPr>
        <p:spPr bwMode="auto">
          <a:xfrm>
            <a:off x="2279650" y="1128713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1044484" name="Rectangle 4"/>
          <p:cNvSpPr>
            <a:spLocks noChangeArrowheads="1"/>
          </p:cNvSpPr>
          <p:nvPr/>
        </p:nvSpPr>
        <p:spPr bwMode="auto">
          <a:xfrm>
            <a:off x="0" y="501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 defTabSz="820738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Bold" charset="0"/>
              </a:rPr>
              <a:t>Dark Matter In The 21st Century</a:t>
            </a:r>
            <a:endParaRPr lang="en-US" sz="4800" b="1" i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44485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8347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smtClean="0"/>
              <a:t>Dark matter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s nature remains a mystery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smtClean="0"/>
              <a:t>Astrophysicists see its imprint in many different ways: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       	-Gravitation lensing of clusters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	-The cosmic microwave background radiation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	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      </a:t>
            </a:r>
          </a:p>
        </p:txBody>
      </p:sp>
      <p:pic>
        <p:nvPicPr>
          <p:cNvPr id="1044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/>
          <a:stretch>
            <a:fillRect/>
          </a:stretch>
        </p:blipFill>
        <p:spPr bwMode="auto">
          <a:xfrm>
            <a:off x="5181600" y="3276600"/>
            <a:ext cx="3233738" cy="325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4214" name="Rectangle 10"/>
          <p:cNvSpPr>
            <a:spLocks noChangeArrowheads="1"/>
          </p:cNvSpPr>
          <p:nvPr/>
        </p:nvSpPr>
        <p:spPr bwMode="auto">
          <a:xfrm>
            <a:off x="8228527" y="5524695"/>
            <a:ext cx="16764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48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3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27241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Vera Rubin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52400" y="1011238"/>
            <a:ext cx="89916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American astronomer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Between roughly 1950 and 1980, carried out 				</a:t>
            </a:r>
            <a:r>
              <a:rPr lang="en-US" sz="2100" dirty="0" smtClean="0"/>
              <a:t>                   many </a:t>
            </a:r>
            <a:r>
              <a:rPr lang="en-US" sz="2100" dirty="0"/>
              <a:t>of the most detailed and influential 				</a:t>
            </a:r>
            <a:r>
              <a:rPr lang="en-US" sz="2100" dirty="0" smtClean="0"/>
              <a:t>                       studies </a:t>
            </a:r>
            <a:r>
              <a:rPr lang="en-US" sz="2100" dirty="0"/>
              <a:t>of the dynamics of stars in galaxies 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In particular, she published a key paper in 				</a:t>
            </a:r>
            <a:r>
              <a:rPr lang="en-US" sz="2100" dirty="0" smtClean="0"/>
              <a:t>                    1970 </a:t>
            </a:r>
            <a:r>
              <a:rPr lang="en-US" sz="2100" dirty="0"/>
              <a:t>(with W.K. Ford) on the motions of stars 				     </a:t>
            </a:r>
            <a:r>
              <a:rPr lang="en-US" sz="2100" dirty="0" smtClean="0"/>
              <a:t>                   in </a:t>
            </a:r>
            <a:r>
              <a:rPr lang="en-US" sz="2100" dirty="0"/>
              <a:t>the Andromeda galaxy, revealing a large 				</a:t>
            </a:r>
            <a:r>
              <a:rPr lang="en-US" sz="2100" dirty="0" smtClean="0"/>
              <a:t>                  mass</a:t>
            </a:r>
            <a:r>
              <a:rPr lang="en-US" sz="2100" dirty="0"/>
              <a:t>-to-light ratio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r>
              <a:rPr lang="en-US" sz="2100" dirty="0"/>
              <a:t>By 1980 or so, the conclusion that galaxies and clusters of galaxies were much more massive than their luminosities would suggest had become broadly accepted among astronomers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2100" dirty="0"/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  <p:pic>
        <p:nvPicPr>
          <p:cNvPr id="9984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111" y="885241"/>
            <a:ext cx="2971800" cy="2971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967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1" name="Text Box 3"/>
          <p:cNvSpPr txBox="1">
            <a:spLocks noChangeArrowheads="1"/>
          </p:cNvSpPr>
          <p:nvPr/>
        </p:nvSpPr>
        <p:spPr bwMode="auto">
          <a:xfrm>
            <a:off x="2279650" y="1128713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1046532" name="Rectangle 4"/>
          <p:cNvSpPr>
            <a:spLocks noChangeArrowheads="1"/>
          </p:cNvSpPr>
          <p:nvPr/>
        </p:nvSpPr>
        <p:spPr bwMode="auto">
          <a:xfrm>
            <a:off x="0" y="501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 defTabSz="820738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Bold" charset="0"/>
              </a:rPr>
              <a:t>Dark Matter In The 21st Century</a:t>
            </a:r>
            <a:endParaRPr lang="en-US" sz="4800" b="1" i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46533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8347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smtClean="0"/>
              <a:t>Dark matter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s nature remains a mystery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smtClean="0"/>
              <a:t>Astrophysicists see its imprint in many different ways: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       	-Gravitation lensing of clusters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	-The cosmic microwave background radiation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	-The large scale structure of our universe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smtClean="0"/>
              <a:t>      </a:t>
            </a:r>
          </a:p>
        </p:txBody>
      </p:sp>
      <p:pic>
        <p:nvPicPr>
          <p:cNvPr id="10465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48100"/>
            <a:ext cx="3733800" cy="279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0163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584" name="Picture 8" descr="hubbleDeep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r="841" b="1408"/>
          <a:stretch>
            <a:fillRect/>
          </a:stretch>
        </p:blipFill>
        <p:spPr bwMode="auto">
          <a:xfrm>
            <a:off x="1066800" y="4781550"/>
            <a:ext cx="2438400" cy="18478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579" name="Text Box 3"/>
          <p:cNvSpPr txBox="1">
            <a:spLocks noChangeArrowheads="1"/>
          </p:cNvSpPr>
          <p:nvPr/>
        </p:nvSpPr>
        <p:spPr bwMode="auto">
          <a:xfrm>
            <a:off x="2279650" y="1128713"/>
            <a:ext cx="1841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1048580" name="Rectangle 4"/>
          <p:cNvSpPr>
            <a:spLocks noChangeArrowheads="1"/>
          </p:cNvSpPr>
          <p:nvPr/>
        </p:nvSpPr>
        <p:spPr bwMode="auto">
          <a:xfrm>
            <a:off x="0" y="501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 defTabSz="820738"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pperplate Gothic Bold" charset="0"/>
              </a:rPr>
              <a:t>Dark Matter In The 21st Century</a:t>
            </a:r>
            <a:endParaRPr lang="en-US" sz="4800" b="1" i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048581" name="Text Box 5"/>
          <p:cNvSpPr txBox="1">
            <a:spLocks noChangeArrowheads="1"/>
          </p:cNvSpPr>
          <p:nvPr/>
        </p:nvSpPr>
        <p:spPr bwMode="auto">
          <a:xfrm>
            <a:off x="304800" y="1371600"/>
            <a:ext cx="883920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dirty="0" smtClean="0"/>
              <a:t>Dark matter</a:t>
            </a:r>
            <a:r>
              <a:rPr lang="ja-JP" altLang="en-US" dirty="0" smtClean="0">
                <a:latin typeface="Arial"/>
              </a:rPr>
              <a:t>’</a:t>
            </a:r>
            <a:r>
              <a:rPr lang="en-US" dirty="0" smtClean="0"/>
              <a:t>s nature remains a mystery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dirty="0" smtClean="0"/>
              <a:t>Astrophysicists see its imprint in many different ways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§"/>
              <a:defRPr/>
            </a:pPr>
            <a:r>
              <a:rPr lang="en-US" dirty="0" smtClean="0"/>
              <a:t>The WIMP-paradigm for dark matter has held up to much scrutiny, but what WIMPs actually are remains to be discovered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endParaRPr lang="en-US" dirty="0" smtClean="0"/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  <a:defRPr/>
            </a:pPr>
            <a:r>
              <a:rPr lang="en-US" dirty="0" smtClean="0"/>
              <a:t>       	</a:t>
            </a:r>
          </a:p>
        </p:txBody>
      </p:sp>
      <p:pic>
        <p:nvPicPr>
          <p:cNvPr id="10485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"/>
          <a:stretch>
            <a:fillRect/>
          </a:stretch>
        </p:blipFill>
        <p:spPr bwMode="auto">
          <a:xfrm>
            <a:off x="3581400" y="4117975"/>
            <a:ext cx="2247900" cy="2262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8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27575"/>
            <a:ext cx="2667000" cy="199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8312" name="Picture 9" descr="jwm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28975"/>
            <a:ext cx="24384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586" name="Picture 10" descr="darkmatter214_f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46425"/>
            <a:ext cx="2743200" cy="17240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11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16" name="Picture 4" descr="piece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2481" r="3192" b="2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3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462" y="3327715"/>
            <a:ext cx="8026965" cy="23012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Lecture 2 :Particle candidates for dark matter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0226" y="1534967"/>
            <a:ext cx="6480048" cy="1752600"/>
          </a:xfrm>
        </p:spPr>
        <p:txBody>
          <a:bodyPr/>
          <a:lstStyle/>
          <a:p>
            <a:r>
              <a:rPr lang="en-US" sz="30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Dan Hooper </a:t>
            </a:r>
            <a:r>
              <a:rPr lang="en-US" sz="2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2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Fermilab</a:t>
            </a:r>
            <a:r>
              <a:rPr lang="en-US" sz="2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/University of Chicago</a:t>
            </a:r>
          </a:p>
          <a:p>
            <a:r>
              <a:rPr lang="en-US" sz="2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Supersymmetry</a:t>
            </a:r>
            <a:r>
              <a:rPr lang="en-US" sz="2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or not, what is the </a:t>
            </a:r>
            <a:r>
              <a:rPr lang="en-US" sz="2200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evidence?Copenhagen</a:t>
            </a:r>
            <a:endParaRPr lang="en-US" sz="2200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October, 2013</a:t>
            </a:r>
            <a:endParaRPr lang="en-US" sz="2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2"/>
          <p:cNvSpPr txBox="1">
            <a:spLocks noChangeArrowheads="1"/>
          </p:cNvSpPr>
          <p:nvPr/>
        </p:nvSpPr>
        <p:spPr bwMode="auto">
          <a:xfrm>
            <a:off x="803275" y="58738"/>
            <a:ext cx="8101013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</a:pPr>
            <a:r>
              <a:rPr lang="ja-JP" altLang="en-US" sz="2700">
                <a:solidFill>
                  <a:schemeClr val="tx2"/>
                </a:solidFill>
              </a:rPr>
              <a:t>“</a:t>
            </a:r>
            <a:r>
              <a:rPr lang="en-US" altLang="ja-JP" sz="2700">
                <a:solidFill>
                  <a:schemeClr val="tx2"/>
                </a:solidFill>
                <a:latin typeface="Copperplate Gothic Bold" charset="0"/>
              </a:rPr>
              <a:t>The world is full of things which 	nobody by any chance ever observes.</a:t>
            </a:r>
            <a:r>
              <a:rPr lang="ja-JP" altLang="en-US" sz="2700">
                <a:solidFill>
                  <a:schemeClr val="tx2"/>
                </a:solidFill>
              </a:rPr>
              <a:t>”</a:t>
            </a:r>
            <a:r>
              <a:rPr lang="en-US" altLang="ja-JP" sz="2700">
                <a:solidFill>
                  <a:schemeClr val="tx2"/>
                </a:solidFill>
                <a:latin typeface="Copperplate Gothic Bold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</a:pPr>
            <a:r>
              <a:rPr lang="en-US" sz="2700">
                <a:solidFill>
                  <a:schemeClr val="tx2"/>
                </a:solidFill>
                <a:latin typeface="Copperplate Gothic Bold" charset="0"/>
              </a:rPr>
              <a:t>		 	  - Sherlock Holmes</a:t>
            </a:r>
            <a:endParaRPr lang="en-US" sz="2900">
              <a:solidFill>
                <a:schemeClr val="tx2"/>
              </a:solidFill>
              <a:latin typeface="Copperplate Gothic Bold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</a:pPr>
            <a:endParaRPr lang="en-US" sz="2500">
              <a:solidFill>
                <a:schemeClr val="tx2"/>
              </a:solidFill>
              <a:latin typeface="Copperplate Gothic Bold" charset="0"/>
            </a:endParaRPr>
          </a:p>
        </p:txBody>
      </p:sp>
      <p:pic>
        <p:nvPicPr>
          <p:cNvPr id="920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506538"/>
            <a:ext cx="7181850" cy="5151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441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2" name="Picture 2" descr="Democri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09550"/>
            <a:ext cx="7434262" cy="64404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73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5" name="Text Box 3"/>
          <p:cNvSpPr txBox="1">
            <a:spLocks noChangeArrowheads="1"/>
          </p:cNvSpPr>
          <p:nvPr/>
        </p:nvSpPr>
        <p:spPr bwMode="auto">
          <a:xfrm>
            <a:off x="1423988" y="430213"/>
            <a:ext cx="642778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r>
              <a:rPr lang="en-US" sz="3200" smtClean="0">
                <a:solidFill>
                  <a:schemeClr val="tx2"/>
                </a:solidFill>
                <a:latin typeface="Copperplate Gothic Bold" charset="0"/>
              </a:rPr>
              <a:t>Properties of Dark Matter</a:t>
            </a:r>
            <a:endParaRPr lang="en-US" sz="3200" smtClean="0">
              <a:latin typeface="Westminster" charset="0"/>
            </a:endParaRP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80000"/>
              <a:buFont typeface="ZapfDingbats BT" charset="0"/>
              <a:buNone/>
              <a:defRPr/>
            </a:pPr>
            <a:endParaRPr lang="en-US" sz="2500" smtClean="0"/>
          </a:p>
        </p:txBody>
      </p:sp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152400" y="1341438"/>
            <a:ext cx="9144000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1) Not made of baryons </a:t>
            </a:r>
            <a:r>
              <a:rPr lang="en-US" sz="1800" dirty="0"/>
              <a:t>(protons, neutrons)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2) Comes in </a:t>
            </a:r>
            <a:r>
              <a:rPr lang="ja-JP" altLang="en-US" sz="2200" dirty="0"/>
              <a:t>“</a:t>
            </a:r>
            <a:r>
              <a:rPr lang="en-US" altLang="ja-JP" sz="2200" dirty="0"/>
              <a:t>small</a:t>
            </a:r>
            <a:r>
              <a:rPr lang="ja-JP" altLang="en-US" sz="2200" dirty="0"/>
              <a:t>”</a:t>
            </a:r>
            <a:r>
              <a:rPr lang="en-US" altLang="ja-JP" sz="2200" dirty="0"/>
              <a:t> pieces </a:t>
            </a:r>
            <a:r>
              <a:rPr lang="en-US" altLang="ja-JP" sz="1800" dirty="0"/>
              <a:t>(relative to stars, planets)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3) Does not significantly emit, reflect, or absorb light </a:t>
            </a:r>
            <a:r>
              <a:rPr lang="en-US" sz="1800" dirty="0"/>
              <a:t>(electrically neutral)</a:t>
            </a:r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200" dirty="0"/>
              <a:t>4) </a:t>
            </a:r>
            <a:r>
              <a:rPr lang="en-US" sz="2200" dirty="0" smtClean="0"/>
              <a:t>Stable (or at least cosmologically long-lived)</a:t>
            </a:r>
            <a:endParaRPr lang="en-US" sz="22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endParaRPr lang="en-US" sz="800" dirty="0"/>
          </a:p>
          <a:p>
            <a:pPr>
              <a:buClr>
                <a:schemeClr val="folHlink"/>
              </a:buClr>
              <a:buFont typeface="Wingdings" charset="0"/>
              <a:buNone/>
            </a:pPr>
            <a:r>
              <a:rPr lang="en-US" sz="2100" dirty="0"/>
              <a:t>5) Massive</a:t>
            </a:r>
          </a:p>
          <a:p>
            <a:pPr>
              <a:buClr>
                <a:schemeClr val="folHlink"/>
              </a:buClr>
              <a:buFont typeface="Wingdings" charset="0"/>
              <a:buChar char="§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03653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4132"/>
          <a:stretch>
            <a:fillRect/>
          </a:stretch>
        </p:blipFill>
        <p:spPr bwMode="auto">
          <a:xfrm>
            <a:off x="1941513" y="265113"/>
            <a:ext cx="5367337" cy="6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510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533400" y="228600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 dirty="0">
                <a:solidFill>
                  <a:schemeClr val="tx2"/>
                </a:solidFill>
                <a:latin typeface="Century Gothic" charset="0"/>
              </a:rPr>
              <a:t>Cosmic Background Neutrinos</a:t>
            </a:r>
            <a:endParaRPr lang="en-US" sz="4200" i="0" dirty="0">
              <a:solidFill>
                <a:schemeClr val="tx2"/>
              </a:solidFill>
            </a:endParaRP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762000" y="838200"/>
            <a:ext cx="7848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Much like WIMPs, neutrinos undergo decoupling and survive as a thermal relic in the early universe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Thermal decoupling and annihilation freeze-out happens at approximately the same time/temperature (t~2</a:t>
            </a:r>
            <a:r>
              <a:rPr lang="en-US" sz="2200" i="0" baseline="30000" dirty="0">
                <a:latin typeface="Century Gothic" charset="0"/>
                <a:cs typeface="Times New Roman" charset="0"/>
              </a:rPr>
              <a:t> </a:t>
            </a:r>
            <a:r>
              <a:rPr lang="en-US" sz="2200" i="0" dirty="0">
                <a:latin typeface="Century Gothic" charset="0"/>
                <a:cs typeface="Times New Roman" charset="0"/>
              </a:rPr>
              <a:t>sec, </a:t>
            </a:r>
            <a:r>
              <a:rPr lang="en-US" sz="2200" i="0" dirty="0" err="1">
                <a:latin typeface="Century Gothic" charset="0"/>
                <a:cs typeface="Times New Roman" charset="0"/>
              </a:rPr>
              <a:t>T~MeV</a:t>
            </a:r>
            <a:r>
              <a:rPr lang="en-US" sz="2200" i="0" dirty="0">
                <a:latin typeface="Century Gothic" charset="0"/>
                <a:cs typeface="Times New Roman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Assuming stability, this should lead to a cosmic background of neutrinos with a similar density and temperature as the CMB (1.95 K </a:t>
            </a:r>
            <a:r>
              <a:rPr lang="en-US" sz="2200" i="0" dirty="0" err="1">
                <a:latin typeface="Century Gothic" charset="0"/>
                <a:cs typeface="Times New Roman" charset="0"/>
              </a:rPr>
              <a:t>vs</a:t>
            </a:r>
            <a:r>
              <a:rPr lang="en-US" sz="2200" i="0" dirty="0">
                <a:latin typeface="Century Gothic" charset="0"/>
                <a:cs typeface="Times New Roman" charset="0"/>
              </a:rPr>
              <a:t> 2.73 K)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Indirect evidence of this background is observed in the anisotropies CMB – in fact, current data from </a:t>
            </a:r>
            <a:r>
              <a:rPr lang="en-US" sz="2200" i="0" dirty="0" smtClean="0">
                <a:latin typeface="Century Gothic" charset="0"/>
                <a:cs typeface="Times New Roman" charset="0"/>
              </a:rPr>
              <a:t>Planck, WMAP</a:t>
            </a:r>
            <a:r>
              <a:rPr lang="en-US" sz="2200" i="0" dirty="0">
                <a:latin typeface="Century Gothic" charset="0"/>
                <a:cs typeface="Times New Roman" charset="0"/>
              </a:rPr>
              <a:t>, SPT and ACT appear to favor </a:t>
            </a:r>
            <a:r>
              <a:rPr lang="en-US" sz="2200" i="0" dirty="0" smtClean="0">
                <a:latin typeface="Century Gothic" charset="0"/>
                <a:cs typeface="Times New Roman" charset="0"/>
              </a:rPr>
              <a:t>~3.5 </a:t>
            </a:r>
            <a:r>
              <a:rPr lang="en-US" sz="2200" i="0" dirty="0">
                <a:latin typeface="Century Gothic" charset="0"/>
                <a:cs typeface="Times New Roman" charset="0"/>
              </a:rPr>
              <a:t>neutrinos instead of 3!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2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8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990600" y="685800"/>
            <a:ext cx="716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defRPr/>
            </a:pPr>
            <a:r>
              <a:rPr lang="en-US" sz="4200" i="0" dirty="0">
                <a:solidFill>
                  <a:schemeClr val="tx2"/>
                </a:solidFill>
                <a:latin typeface="Century Gothic" charset="0"/>
              </a:rPr>
              <a:t>Could Neutrinos Be The Dark Matter?</a:t>
            </a:r>
            <a:endParaRPr lang="en-US" sz="4200" i="0" dirty="0">
              <a:solidFill>
                <a:schemeClr val="tx2"/>
              </a:solidFill>
            </a:endParaRP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762000" y="1143000"/>
            <a:ext cx="533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None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The only weakly interacting massive particles in the Standard Model are neutrinos – might they make up the dark matter?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Neutrinos decouple at ~MeV temperatures, and were thus relativistic when gravity began to bind dark matter into large scale structure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r>
              <a:rPr lang="en-US" sz="2200" i="0" dirty="0">
                <a:latin typeface="Century Gothic" charset="0"/>
                <a:cs typeface="Times New Roman" charset="0"/>
              </a:rPr>
              <a:t>Neutrinos therefore act as “hot”  dark matter</a:t>
            </a:r>
          </a:p>
          <a:p>
            <a:pPr eaLnBrk="1" hangingPunct="1">
              <a:spcBef>
                <a:spcPct val="50000"/>
              </a:spcBef>
              <a:buClr>
                <a:schemeClr val="folHlink"/>
              </a:buClr>
              <a:buFont typeface="Wingdings" charset="0"/>
              <a:buChar char="§"/>
              <a:defRPr/>
            </a:pPr>
            <a:endParaRPr lang="en-US" sz="1200" i="0" dirty="0">
              <a:latin typeface="Century Gothic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4132"/>
          <a:stretch>
            <a:fillRect/>
          </a:stretch>
        </p:blipFill>
        <p:spPr bwMode="auto">
          <a:xfrm>
            <a:off x="6102350" y="2049463"/>
            <a:ext cx="2736850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53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3882</TotalTime>
  <Words>3453</Words>
  <Application>Microsoft Macintosh PowerPoint</Application>
  <PresentationFormat>On-screen Show (4:3)</PresentationFormat>
  <Paragraphs>646</Paragraphs>
  <Slides>114</Slides>
  <Notes>80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Technic</vt:lpstr>
      <vt:lpstr>Lecture 1:  the Evidence For    dark matter</vt:lpstr>
      <vt:lpstr>PowerPoint Presentation</vt:lpstr>
      <vt:lpstr>Evidence for Dark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Evidence for Dark Matter</vt:lpstr>
      <vt:lpstr>PowerPoint Presentation</vt:lpstr>
      <vt:lpstr>PowerPoint Presentation</vt:lpstr>
      <vt:lpstr>PowerPoint Presentation</vt:lpstr>
      <vt:lpstr>Expanding, Λ=0 Solution</vt:lpstr>
      <vt:lpstr>PowerPoint Presentation</vt:lpstr>
      <vt:lpstr>Solution with a “Cosmological Constant”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Evidence for Dark Matter</vt:lpstr>
      <vt:lpstr>Evidence for Dark Matter</vt:lpstr>
      <vt:lpstr>Evidence for Dark Matter</vt:lpstr>
      <vt:lpstr>Modified Newtonian Dynamics (MOND)</vt:lpstr>
      <vt:lpstr>Modified Newtonian Dynamics (MOND)</vt:lpstr>
      <vt:lpstr>MONDs and Dark Matters In History</vt:lpstr>
      <vt:lpstr>MONDs and Dark Matters In History</vt:lpstr>
      <vt:lpstr>MONDs and Dark Matters In History</vt:lpstr>
      <vt:lpstr>MONDs and Dark Matters In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 2 :Particle candidates for dark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Dark Matter Candidate Zoo</vt:lpstr>
      <vt:lpstr>The Thermal Abundance of a WIMP</vt:lpstr>
      <vt:lpstr>The Thermal Abundance of a WIMP</vt:lpstr>
      <vt:lpstr>WIMP Model Building</vt:lpstr>
      <vt:lpstr>Supersymmetric Dark Matter</vt:lpstr>
      <vt:lpstr>PowerPoint Presentation</vt:lpstr>
      <vt:lpstr>PowerPoint Presentation</vt:lpstr>
      <vt:lpstr>PowerPoint Presentation</vt:lpstr>
      <vt:lpstr>Supersymmetry and Friends</vt:lpstr>
      <vt:lpstr>PowerPoint Presentation</vt:lpstr>
      <vt:lpstr>Non-WIMP Dark Matter Candidates I: Axions</vt:lpstr>
      <vt:lpstr>Non-WIMP Dark Matter Candidates I: Axions</vt:lpstr>
      <vt:lpstr>Non-WIMP Dark Matter Candidates II:   Sterile Neutrinos</vt:lpstr>
      <vt:lpstr>Putting the WIMP Hypothesis to the Test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for dark matter in the Discovery Age</dc:title>
  <dc:creator>Dan Hooper</dc:creator>
  <cp:lastModifiedBy>Dan Hooper</cp:lastModifiedBy>
  <cp:revision>163</cp:revision>
  <dcterms:created xsi:type="dcterms:W3CDTF">2012-02-23T03:31:27Z</dcterms:created>
  <dcterms:modified xsi:type="dcterms:W3CDTF">2013-10-29T07:32:28Z</dcterms:modified>
</cp:coreProperties>
</file>