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256" r:id="rId2"/>
    <p:sldId id="625" r:id="rId3"/>
    <p:sldId id="638" r:id="rId4"/>
    <p:sldId id="628" r:id="rId5"/>
    <p:sldId id="629" r:id="rId6"/>
    <p:sldId id="645" r:id="rId7"/>
    <p:sldId id="646" r:id="rId8"/>
    <p:sldId id="648" r:id="rId9"/>
    <p:sldId id="650" r:id="rId10"/>
    <p:sldId id="651" r:id="rId11"/>
    <p:sldId id="643" r:id="rId12"/>
    <p:sldId id="642" r:id="rId13"/>
  </p:sldIdLst>
  <p:sldSz cx="9906000" cy="6858000" type="A4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E5000"/>
    <a:srgbClr val="66D8C8"/>
    <a:srgbClr val="CCFFFF"/>
    <a:srgbClr val="00CCFF"/>
    <a:srgbClr val="FF66CC"/>
    <a:srgbClr val="00B5E2"/>
    <a:srgbClr val="FFCCFF"/>
    <a:srgbClr val="00205B"/>
    <a:srgbClr val="C5B9AC"/>
    <a:srgbClr val="CB333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1432" autoAdjust="0"/>
  </p:normalViewPr>
  <p:slideViewPr>
    <p:cSldViewPr snapToGrid="0">
      <p:cViewPr>
        <p:scale>
          <a:sx n="93" d="100"/>
          <a:sy n="93" d="100"/>
        </p:scale>
        <p:origin x="-750" y="498"/>
      </p:cViewPr>
      <p:guideLst>
        <p:guide orient="horz" pos="1164"/>
        <p:guide orient="horz" pos="1410"/>
        <p:guide orient="horz" pos="2704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42" d="100"/>
          <a:sy n="42" d="100"/>
        </p:scale>
        <p:origin x="-2970" y="-132"/>
      </p:cViewPr>
      <p:guideLst>
        <p:guide orient="horz" pos="3127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65" cy="18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32381" y="0"/>
            <a:ext cx="65" cy="18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34381"/>
            <a:ext cx="65" cy="18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4468" y="9734644"/>
            <a:ext cx="187979" cy="18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645" cy="49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031" y="0"/>
            <a:ext cx="2944645" cy="49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2950"/>
            <a:ext cx="537845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127" y="4713179"/>
            <a:ext cx="4987424" cy="447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48"/>
            <a:ext cx="2944645" cy="4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031" y="9429648"/>
            <a:ext cx="2944645" cy="4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1" tIns="45985" rIns="91971" bIns="45985" numCol="1" anchor="b" anchorCtr="0" compatLnSpc="1">
            <a:prstTxWarp prst="textNoShape">
              <a:avLst/>
            </a:prstTxWarp>
          </a:bodyPr>
          <a:lstStyle>
            <a:lvl1pPr algn="r" defTabSz="920359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981"/>
            <a:fld id="{B3123BCD-06C1-4979-A4B6-929E88FE602B}" type="slidenum">
              <a:rPr lang="de-DE" smtClean="0"/>
              <a:pPr defTabSz="917981"/>
              <a:t>1</a:t>
            </a:fld>
            <a:endParaRPr lang="de-DE" dirty="0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EUM/STG-SWG/36/14/VWG/15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 bwMode="ltGray"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52"/>
          <p:cNvGrpSpPr/>
          <p:nvPr userDrawn="1"/>
        </p:nvGrpSpPr>
        <p:grpSpPr>
          <a:xfrm>
            <a:off x="369889" y="6638100"/>
            <a:ext cx="6754812" cy="110355"/>
            <a:chOff x="369888" y="6619868"/>
            <a:chExt cx="7870825" cy="128587"/>
          </a:xfrm>
        </p:grpSpPr>
        <p:grpSp>
          <p:nvGrpSpPr>
            <p:cNvPr id="2" name="Group 4"/>
            <p:cNvGrpSpPr>
              <a:grpSpLocks/>
            </p:cNvGrpSpPr>
            <p:nvPr userDrawn="1"/>
          </p:nvGrpSpPr>
          <p:grpSpPr bwMode="auto">
            <a:xfrm>
              <a:off x="5791059" y="6619868"/>
              <a:ext cx="192235" cy="127021"/>
              <a:chOff x="4182" y="1087"/>
              <a:chExt cx="238" cy="162"/>
            </a:xfrm>
          </p:grpSpPr>
          <p:sp>
            <p:nvSpPr>
              <p:cNvPr id="236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4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5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" name="Group 16"/>
            <p:cNvGrpSpPr>
              <a:grpSpLocks/>
            </p:cNvGrpSpPr>
            <p:nvPr userDrawn="1"/>
          </p:nvGrpSpPr>
          <p:grpSpPr bwMode="auto">
            <a:xfrm>
              <a:off x="1849301" y="6619868"/>
              <a:ext cx="190640" cy="123854"/>
              <a:chOff x="1116" y="1646"/>
              <a:chExt cx="245" cy="151"/>
            </a:xfrm>
          </p:grpSpPr>
          <p:sp>
            <p:nvSpPr>
              <p:cNvPr id="233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20"/>
            <p:cNvGrpSpPr>
              <a:grpSpLocks/>
            </p:cNvGrpSpPr>
            <p:nvPr userDrawn="1"/>
          </p:nvGrpSpPr>
          <p:grpSpPr bwMode="auto">
            <a:xfrm>
              <a:off x="3582869" y="6619868"/>
              <a:ext cx="190266" cy="122251"/>
              <a:chOff x="1117" y="2897"/>
              <a:chExt cx="243" cy="157"/>
            </a:xfrm>
          </p:grpSpPr>
          <p:sp>
            <p:nvSpPr>
              <p:cNvPr id="229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25"/>
            <p:cNvGrpSpPr>
              <a:grpSpLocks/>
            </p:cNvGrpSpPr>
            <p:nvPr userDrawn="1"/>
          </p:nvGrpSpPr>
          <p:grpSpPr bwMode="auto">
            <a:xfrm>
              <a:off x="3337148" y="6619868"/>
              <a:ext cx="190266" cy="122251"/>
              <a:chOff x="1118" y="2646"/>
              <a:chExt cx="243" cy="157"/>
            </a:xfrm>
          </p:grpSpPr>
          <p:sp>
            <p:nvSpPr>
              <p:cNvPr id="225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30"/>
            <p:cNvGrpSpPr>
              <a:grpSpLocks/>
            </p:cNvGrpSpPr>
            <p:nvPr userDrawn="1"/>
          </p:nvGrpSpPr>
          <p:grpSpPr bwMode="auto">
            <a:xfrm>
              <a:off x="2341600" y="6619868"/>
              <a:ext cx="190266" cy="121877"/>
              <a:chOff x="1117" y="2143"/>
              <a:chExt cx="243" cy="155"/>
            </a:xfrm>
          </p:grpSpPr>
          <p:sp>
            <p:nvSpPr>
              <p:cNvPr id="221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35"/>
            <p:cNvGrpSpPr>
              <a:grpSpLocks/>
            </p:cNvGrpSpPr>
            <p:nvPr userDrawn="1"/>
          </p:nvGrpSpPr>
          <p:grpSpPr bwMode="auto">
            <a:xfrm>
              <a:off x="2095245" y="6619868"/>
              <a:ext cx="190266" cy="121877"/>
              <a:chOff x="1117" y="1892"/>
              <a:chExt cx="243" cy="155"/>
            </a:xfrm>
          </p:grpSpPr>
          <p:sp>
            <p:nvSpPr>
              <p:cNvPr id="217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8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255"/>
            <p:cNvGrpSpPr>
              <a:grpSpLocks/>
            </p:cNvGrpSpPr>
            <p:nvPr userDrawn="1"/>
          </p:nvGrpSpPr>
          <p:grpSpPr bwMode="auto">
            <a:xfrm>
              <a:off x="1357313" y="6619868"/>
              <a:ext cx="190500" cy="123825"/>
              <a:chOff x="7106991" y="2034190"/>
              <a:chExt cx="255683" cy="163929"/>
            </a:xfrm>
          </p:grpSpPr>
          <p:sp>
            <p:nvSpPr>
              <p:cNvPr id="215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254"/>
            <p:cNvGrpSpPr>
              <a:grpSpLocks/>
            </p:cNvGrpSpPr>
            <p:nvPr userDrawn="1"/>
          </p:nvGrpSpPr>
          <p:grpSpPr bwMode="auto">
            <a:xfrm>
              <a:off x="615950" y="6619868"/>
              <a:ext cx="190500" cy="128587"/>
              <a:chOff x="6341261" y="2034186"/>
              <a:chExt cx="254095" cy="170190"/>
            </a:xfrm>
          </p:grpSpPr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49"/>
            <p:cNvGrpSpPr>
              <a:grpSpLocks/>
            </p:cNvGrpSpPr>
            <p:nvPr userDrawn="1"/>
          </p:nvGrpSpPr>
          <p:grpSpPr bwMode="auto">
            <a:xfrm>
              <a:off x="369888" y="6619868"/>
              <a:ext cx="190640" cy="123854"/>
              <a:chOff x="529" y="1166"/>
              <a:chExt cx="245" cy="157"/>
            </a:xfrm>
          </p:grpSpPr>
          <p:sp>
            <p:nvSpPr>
              <p:cNvPr id="208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5" name="Group 54"/>
            <p:cNvGrpSpPr>
              <a:grpSpLocks/>
            </p:cNvGrpSpPr>
            <p:nvPr userDrawn="1"/>
          </p:nvGrpSpPr>
          <p:grpSpPr bwMode="auto">
            <a:xfrm>
              <a:off x="2587952" y="6619868"/>
              <a:ext cx="191832" cy="123854"/>
              <a:chOff x="1117" y="2394"/>
              <a:chExt cx="245" cy="157"/>
            </a:xfrm>
          </p:grpSpPr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5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6" name="Group 66"/>
            <p:cNvGrpSpPr>
              <a:grpSpLocks/>
            </p:cNvGrpSpPr>
            <p:nvPr userDrawn="1"/>
          </p:nvGrpSpPr>
          <p:grpSpPr bwMode="auto">
            <a:xfrm>
              <a:off x="7266065" y="6619868"/>
              <a:ext cx="193805" cy="122665"/>
              <a:chOff x="1592" y="2897"/>
              <a:chExt cx="247" cy="156"/>
            </a:xfrm>
          </p:grpSpPr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82"/>
            <p:cNvGrpSpPr>
              <a:grpSpLocks/>
            </p:cNvGrpSpPr>
            <p:nvPr userDrawn="1"/>
          </p:nvGrpSpPr>
          <p:grpSpPr bwMode="auto">
            <a:xfrm>
              <a:off x="6770593" y="6619868"/>
              <a:ext cx="191829" cy="121883"/>
              <a:chOff x="1778" y="2004"/>
              <a:chExt cx="246" cy="156"/>
            </a:xfrm>
          </p:grpSpPr>
          <p:sp>
            <p:nvSpPr>
              <p:cNvPr id="179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8" name="Group 86"/>
            <p:cNvGrpSpPr>
              <a:grpSpLocks/>
            </p:cNvGrpSpPr>
            <p:nvPr userDrawn="1"/>
          </p:nvGrpSpPr>
          <p:grpSpPr bwMode="auto">
            <a:xfrm>
              <a:off x="6527589" y="6619868"/>
              <a:ext cx="191412" cy="122665"/>
              <a:chOff x="1592" y="2143"/>
              <a:chExt cx="247" cy="156"/>
            </a:xfrm>
          </p:grpSpPr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9" name="Group 93"/>
            <p:cNvGrpSpPr>
              <a:grpSpLocks/>
            </p:cNvGrpSpPr>
            <p:nvPr userDrawn="1"/>
          </p:nvGrpSpPr>
          <p:grpSpPr bwMode="auto">
            <a:xfrm>
              <a:off x="6283384" y="6619868"/>
              <a:ext cx="190269" cy="122665"/>
              <a:chOff x="1593" y="1897"/>
              <a:chExt cx="244" cy="157"/>
            </a:xfrm>
          </p:grpSpPr>
          <p:sp>
            <p:nvSpPr>
              <p:cNvPr id="169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98"/>
            <p:cNvGrpSpPr>
              <a:grpSpLocks/>
            </p:cNvGrpSpPr>
            <p:nvPr userDrawn="1"/>
          </p:nvGrpSpPr>
          <p:grpSpPr bwMode="auto">
            <a:xfrm>
              <a:off x="5284697" y="6619868"/>
              <a:ext cx="192609" cy="122251"/>
              <a:chOff x="1778" y="1164"/>
              <a:chExt cx="247" cy="157"/>
            </a:xfrm>
          </p:grpSpPr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1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1" name="Group 148"/>
            <p:cNvGrpSpPr>
              <a:grpSpLocks/>
            </p:cNvGrpSpPr>
            <p:nvPr userDrawn="1"/>
          </p:nvGrpSpPr>
          <p:grpSpPr bwMode="auto">
            <a:xfrm>
              <a:off x="4792854" y="6619868"/>
              <a:ext cx="192235" cy="122665"/>
              <a:chOff x="1595" y="1394"/>
              <a:chExt cx="245" cy="157"/>
            </a:xfrm>
          </p:grpSpPr>
          <p:sp>
            <p:nvSpPr>
              <p:cNvPr id="113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5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8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156"/>
            <p:cNvGrpSpPr>
              <a:grpSpLocks/>
            </p:cNvGrpSpPr>
            <p:nvPr userDrawn="1"/>
          </p:nvGrpSpPr>
          <p:grpSpPr bwMode="auto">
            <a:xfrm>
              <a:off x="4544782" y="6619868"/>
              <a:ext cx="190269" cy="122665"/>
              <a:chOff x="1593" y="1143"/>
              <a:chExt cx="244" cy="157"/>
            </a:xfrm>
          </p:grpSpPr>
          <p:sp>
            <p:nvSpPr>
              <p:cNvPr id="109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1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161"/>
            <p:cNvGrpSpPr>
              <a:grpSpLocks/>
            </p:cNvGrpSpPr>
            <p:nvPr userDrawn="1"/>
          </p:nvGrpSpPr>
          <p:grpSpPr bwMode="auto">
            <a:xfrm>
              <a:off x="4070348" y="6619868"/>
              <a:ext cx="191829" cy="122251"/>
              <a:chOff x="1592" y="892"/>
              <a:chExt cx="246" cy="157"/>
            </a:xfrm>
          </p:grpSpPr>
          <p:sp>
            <p:nvSpPr>
              <p:cNvPr id="105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7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6" name="Object 166"/>
            <p:cNvGraphicFramePr>
              <a:graphicFrameLocks noChangeAspect="1"/>
            </p:cNvGraphicFramePr>
            <p:nvPr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p:oleObj spid="_x0000_s363522" name="Clip" r:id="rId4" imgW="3809524" imgH="2619048" progId="">
                <p:embed/>
              </p:oleObj>
            </a:graphicData>
          </a:graphic>
        </p:graphicFrame>
        <p:grpSp>
          <p:nvGrpSpPr>
            <p:cNvPr id="24" name="Group 185"/>
            <p:cNvGrpSpPr>
              <a:grpSpLocks/>
            </p:cNvGrpSpPr>
            <p:nvPr userDrawn="1"/>
          </p:nvGrpSpPr>
          <p:grpSpPr bwMode="auto">
            <a:xfrm>
              <a:off x="863803" y="6619868"/>
              <a:ext cx="192235" cy="122228"/>
              <a:chOff x="4187" y="1590"/>
              <a:chExt cx="238" cy="162"/>
            </a:xfrm>
          </p:grpSpPr>
          <p:sp>
            <p:nvSpPr>
              <p:cNvPr id="78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0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4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7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9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256"/>
            <p:cNvGrpSpPr>
              <a:grpSpLocks/>
            </p:cNvGrpSpPr>
            <p:nvPr userDrawn="1"/>
          </p:nvGrpSpPr>
          <p:grpSpPr bwMode="auto">
            <a:xfrm>
              <a:off x="5038865" y="6619868"/>
              <a:ext cx="190500" cy="123825"/>
              <a:chOff x="7877798" y="2333052"/>
              <a:chExt cx="253806" cy="164973"/>
            </a:xfrm>
          </p:grpSpPr>
          <p:sp>
            <p:nvSpPr>
              <p:cNvPr id="76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23"/>
            <p:cNvGrpSpPr>
              <a:grpSpLocks/>
            </p:cNvGrpSpPr>
            <p:nvPr userDrawn="1"/>
          </p:nvGrpSpPr>
          <p:grpSpPr bwMode="auto">
            <a:xfrm>
              <a:off x="2846569" y="6619868"/>
              <a:ext cx="192235" cy="122227"/>
              <a:chOff x="4184" y="1339"/>
              <a:chExt cx="238" cy="162"/>
            </a:xfrm>
          </p:grpSpPr>
          <p:sp>
            <p:nvSpPr>
              <p:cNvPr id="72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9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31" name="Object 252"/>
            <p:cNvGraphicFramePr>
              <a:graphicFrameLocks noChangeAspect="1"/>
            </p:cNvGraphicFramePr>
            <p:nvPr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p:oleObj spid="_x0000_s363523" name="Clip" r:id="rId5" imgW="2835360" imgH="1920600" progId="">
                <p:embed/>
              </p:oleObj>
            </a:graphicData>
          </a:graphic>
        </p:graphicFrame>
        <p:grpSp>
          <p:nvGrpSpPr>
            <p:cNvPr id="29" name="Group 214"/>
            <p:cNvGrpSpPr>
              <a:grpSpLocks/>
            </p:cNvGrpSpPr>
            <p:nvPr userDrawn="1"/>
          </p:nvGrpSpPr>
          <p:grpSpPr bwMode="auto">
            <a:xfrm>
              <a:off x="5544081" y="6619868"/>
              <a:ext cx="193851" cy="123854"/>
              <a:chOff x="4187" y="2402"/>
              <a:chExt cx="240" cy="161"/>
            </a:xfrm>
          </p:grpSpPr>
          <p:sp>
            <p:nvSpPr>
              <p:cNvPr id="55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38"/>
            <p:cNvGrpSpPr>
              <a:grpSpLocks/>
            </p:cNvGrpSpPr>
            <p:nvPr userDrawn="1"/>
          </p:nvGrpSpPr>
          <p:grpSpPr bwMode="auto">
            <a:xfrm>
              <a:off x="1109726" y="6619868"/>
              <a:ext cx="192235" cy="122256"/>
              <a:chOff x="528" y="1773"/>
              <a:chExt cx="246" cy="156"/>
            </a:xfrm>
          </p:grpSpPr>
          <p:sp>
            <p:nvSpPr>
              <p:cNvPr id="51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2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8" name="Group 253"/>
            <p:cNvGrpSpPr>
              <a:grpSpLocks/>
            </p:cNvGrpSpPr>
            <p:nvPr userDrawn="1"/>
          </p:nvGrpSpPr>
          <p:grpSpPr bwMode="auto">
            <a:xfrm>
              <a:off x="7785664" y="6619868"/>
              <a:ext cx="190246" cy="122665"/>
              <a:chOff x="528" y="1164"/>
              <a:chExt cx="237" cy="157"/>
            </a:xfrm>
          </p:grpSpPr>
          <p:sp>
            <p:nvSpPr>
              <p:cNvPr id="47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5" name="Picture 268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9" name="Group 269"/>
            <p:cNvGrpSpPr>
              <a:grpSpLocks noChangeAspect="1"/>
            </p:cNvGrpSpPr>
            <p:nvPr userDrawn="1"/>
          </p:nvGrpSpPr>
          <p:grpSpPr bwMode="auto">
            <a:xfrm>
              <a:off x="4312221" y="6619868"/>
              <a:ext cx="187075" cy="119869"/>
              <a:chOff x="4214" y="2064"/>
              <a:chExt cx="242" cy="157"/>
            </a:xfrm>
          </p:grpSpPr>
          <p:sp>
            <p:nvSpPr>
              <p:cNvPr id="43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5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6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50" name="Group 242"/>
            <p:cNvGrpSpPr>
              <a:grpSpLocks/>
            </p:cNvGrpSpPr>
            <p:nvPr userDrawn="1"/>
          </p:nvGrpSpPr>
          <p:grpSpPr bwMode="auto">
            <a:xfrm>
              <a:off x="1598659" y="6619868"/>
              <a:ext cx="190272" cy="121887"/>
              <a:chOff x="5555" y="2058"/>
              <a:chExt cx="245" cy="157"/>
            </a:xfrm>
          </p:grpSpPr>
          <p:sp>
            <p:nvSpPr>
              <p:cNvPr id="39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421093" y="16016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  <p:pic>
        <p:nvPicPr>
          <p:cNvPr id="251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7200900" y="6303885"/>
            <a:ext cx="2486025" cy="45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35394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12th International Winds Workshop, Copenhagen, 16 – 20 June 2014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353943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12th International Winds Workshop, Copenhagen, 16 – 20 June 2014</a:t>
            </a:r>
            <a:endParaRPr lang="de-DE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2"/>
          <a:stretch>
            <a:fillRect/>
          </a:stretch>
        </p:blipFill>
        <p:spPr bwMode="auto">
          <a:xfrm>
            <a:off x="5803128" y="874643"/>
            <a:ext cx="4102871" cy="56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386524" y="6610350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de-DE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293688" y="6416873"/>
            <a:ext cx="440160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1000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12th International Winds Workshop, Copenhagen, 16 – 20 June 2014</a:t>
            </a:r>
            <a:endParaRPr lang="de-DE" sz="10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9" r:id="rId1"/>
    <p:sldLayoutId id="2147487662" r:id="rId2"/>
    <p:sldLayoutId id="2147487670" r:id="rId3"/>
    <p:sldLayoutId id="2147487664" r:id="rId4"/>
    <p:sldLayoutId id="2147487665" r:id="rId5"/>
    <p:sldLayoutId id="2147487666" r:id="rId6"/>
    <p:sldLayoutId id="2147487667" r:id="rId7"/>
    <p:sldLayoutId id="2147487655" r:id="rId8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psjsnorbits.png"/>
          <p:cNvPicPr>
            <a:picLocks noChangeAspect="1"/>
          </p:cNvPicPr>
          <p:nvPr/>
        </p:nvPicPr>
        <p:blipFill>
          <a:blip r:embed="rId3" cstate="print"/>
          <a:srcRect b="34722"/>
          <a:stretch>
            <a:fillRect/>
          </a:stretch>
        </p:blipFill>
        <p:spPr bwMode="auto">
          <a:xfrm>
            <a:off x="381000" y="2381250"/>
            <a:ext cx="34766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8370" y="296713"/>
            <a:ext cx="8979506" cy="1979762"/>
          </a:xfrm>
        </p:spPr>
        <p:txBody>
          <a:bodyPr/>
          <a:lstStyle/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2800" dirty="0" smtClean="0"/>
              <a:t>Introducing recommendations </a:t>
            </a:r>
            <a:br>
              <a:rPr lang="en-US" sz="2800" dirty="0" smtClean="0"/>
            </a:br>
            <a:r>
              <a:rPr lang="en-US" sz="2800" dirty="0" smtClean="0"/>
              <a:t>from CGMS 42 </a:t>
            </a:r>
            <a:br>
              <a:rPr lang="en-US" sz="2800" dirty="0" smtClean="0"/>
            </a:br>
            <a:r>
              <a:rPr lang="en-US" sz="2800" dirty="0" smtClean="0"/>
              <a:t>to the 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International Winds Workshop</a:t>
            </a:r>
            <a:endParaRPr lang="en-GB" sz="2800" cap="none" dirty="0" smtClean="0"/>
          </a:p>
        </p:txBody>
      </p:sp>
      <p:pic>
        <p:nvPicPr>
          <p:cNvPr id="74756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445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mf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93747" y="3212389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0515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869951" y="2845942"/>
            <a:ext cx="45925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Johannes Schmetz </a:t>
            </a:r>
          </a:p>
          <a:p>
            <a:pPr algn="ctr"/>
            <a:r>
              <a:rPr lang="en-GB" sz="1600" dirty="0" smtClean="0"/>
              <a:t>EUMETSAT</a:t>
            </a:r>
          </a:p>
          <a:p>
            <a:pPr algn="ctr"/>
            <a:r>
              <a:rPr lang="en-GB" sz="1600" dirty="0" smtClean="0"/>
              <a:t>CGMS </a:t>
            </a:r>
            <a:r>
              <a:rPr lang="en-GB" sz="1600" dirty="0" err="1" smtClean="0"/>
              <a:t>Rapporteur</a:t>
            </a:r>
            <a:r>
              <a:rPr lang="en-GB" sz="1600" dirty="0" smtClean="0"/>
              <a:t>  for IWWG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1600" dirty="0" smtClean="0"/>
              <a:t>with co-chairs </a:t>
            </a:r>
            <a:r>
              <a:rPr lang="en-GB" sz="1600" smtClean="0"/>
              <a:t>of IWWG</a:t>
            </a:r>
            <a:endParaRPr lang="en-GB" sz="1600" dirty="0" smtClean="0"/>
          </a:p>
          <a:p>
            <a:pPr algn="ctr"/>
            <a:r>
              <a:rPr lang="en-GB" sz="2000" dirty="0" smtClean="0"/>
              <a:t>Mary Forsythe and Jaime Daniels</a:t>
            </a: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Topic for discussion ‘and food for thought’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GB" sz="3200" dirty="0" smtClean="0"/>
              <a:t>     Re-processed </a:t>
            </a:r>
            <a:r>
              <a:rPr lang="en-GB" sz="3200" dirty="0" smtClean="0"/>
              <a:t>AMVs:</a:t>
            </a:r>
            <a:endParaRPr lang="en-GB" sz="3200" dirty="0" smtClean="0"/>
          </a:p>
          <a:p>
            <a:pPr marL="514350" indent="-514350"/>
            <a:r>
              <a:rPr lang="en-GB" sz="2400" b="1" dirty="0" smtClean="0"/>
              <a:t>Are of </a:t>
            </a:r>
            <a:r>
              <a:rPr lang="en-GB" sz="2400" b="1" dirty="0" smtClean="0"/>
              <a:t>scientific interest per se, </a:t>
            </a:r>
            <a:r>
              <a:rPr lang="en-GB" sz="2400" b="1" dirty="0" smtClean="0"/>
              <a:t>further to their </a:t>
            </a:r>
            <a:r>
              <a:rPr lang="en-GB" sz="2400" b="1" dirty="0" smtClean="0"/>
              <a:t>importance </a:t>
            </a:r>
            <a:r>
              <a:rPr lang="en-GB" sz="2400" b="1" dirty="0" smtClean="0"/>
              <a:t>in </a:t>
            </a:r>
            <a:r>
              <a:rPr lang="en-GB" sz="2400" b="1" dirty="0" smtClean="0"/>
              <a:t>re-analyses’  </a:t>
            </a:r>
            <a:r>
              <a:rPr lang="en-GB" sz="2400" b="1" dirty="0" smtClean="0">
                <a:solidFill>
                  <a:srgbClr val="FF0000"/>
                </a:solidFill>
              </a:rPr>
              <a:t>=&gt; notably in ops4MIPs (Observations for Model </a:t>
            </a:r>
            <a:r>
              <a:rPr lang="en-GB" sz="2400" b="1" dirty="0" err="1" smtClean="0">
                <a:solidFill>
                  <a:srgbClr val="FF0000"/>
                </a:solidFill>
              </a:rPr>
              <a:t>Intercomparison</a:t>
            </a:r>
            <a:r>
              <a:rPr lang="en-GB" sz="2400" b="1" dirty="0" smtClean="0">
                <a:solidFill>
                  <a:srgbClr val="FF0000"/>
                </a:solidFill>
              </a:rPr>
              <a:t> Projects) </a:t>
            </a:r>
          </a:p>
          <a:p>
            <a:pPr marL="514350" indent="-514350"/>
            <a:r>
              <a:rPr lang="en-GB" sz="2400" b="1" dirty="0" smtClean="0"/>
              <a:t>have potential to improve the understanding of processes in the climate system </a:t>
            </a:r>
            <a:r>
              <a:rPr lang="en-GB" sz="2400" b="1" dirty="0" smtClean="0"/>
              <a:t>(circulation patterns at different scales and their impact, e.g. on clouds or vice versa)</a:t>
            </a:r>
            <a:endParaRPr lang="en-GB" sz="2400" b="1" dirty="0" smtClean="0"/>
          </a:p>
          <a:p>
            <a:pPr marL="514350" indent="-514350"/>
            <a:endParaRPr lang="en-GB" sz="2400" b="1" dirty="0" smtClean="0"/>
          </a:p>
          <a:p>
            <a:pPr marL="514350" indent="-514350">
              <a:buNone/>
            </a:pPr>
            <a:r>
              <a:rPr lang="en-GB" sz="2400" b="1" dirty="0" smtClean="0"/>
              <a:t>Two examples: </a:t>
            </a:r>
          </a:p>
          <a:p>
            <a:pPr marL="514350" indent="-514350"/>
            <a:r>
              <a:rPr lang="en-GB" sz="2400" b="1" dirty="0" smtClean="0"/>
              <a:t>Strength of Somali jet and Indian monsoon =&gt; direct monitoring from re-processed AMVs</a:t>
            </a:r>
          </a:p>
          <a:p>
            <a:pPr marL="514350" indent="-514350"/>
            <a:r>
              <a:rPr lang="en-GB" sz="2400" b="1" dirty="0" smtClean="0"/>
              <a:t>Divergence derived from AMVs tracking marine boundary layer clouds =&gt; marine Sc/St plays </a:t>
            </a:r>
            <a:r>
              <a:rPr lang="en-GB" sz="2400" b="1" dirty="0" smtClean="0"/>
              <a:t>an important </a:t>
            </a:r>
            <a:r>
              <a:rPr lang="en-GB" sz="2400" b="1" dirty="0" smtClean="0"/>
              <a:t>role in </a:t>
            </a:r>
            <a:r>
              <a:rPr lang="en-GB" sz="2400" b="1" dirty="0" smtClean="0"/>
              <a:t>the climate </a:t>
            </a:r>
            <a:r>
              <a:rPr lang="en-GB" sz="2400" b="1" dirty="0" smtClean="0"/>
              <a:t>system </a:t>
            </a:r>
            <a:r>
              <a:rPr lang="en-GB" sz="2400" b="1" dirty="0" smtClean="0"/>
              <a:t>(</a:t>
            </a:r>
            <a:r>
              <a:rPr lang="en-GB" sz="2400" b="1" dirty="0" err="1" smtClean="0"/>
              <a:t>albedo</a:t>
            </a:r>
            <a:r>
              <a:rPr lang="en-GB" sz="2400" b="1" dirty="0" smtClean="0"/>
              <a:t> effect) =&gt;  study link between  </a:t>
            </a:r>
            <a:r>
              <a:rPr lang="en-GB" sz="2400" b="1" dirty="0" smtClean="0"/>
              <a:t>dynamics/subsidence </a:t>
            </a:r>
            <a:r>
              <a:rPr lang="en-GB" sz="2400" b="1" dirty="0" smtClean="0"/>
              <a:t>and </a:t>
            </a:r>
            <a:r>
              <a:rPr lang="en-GB" sz="2400" b="1" dirty="0" smtClean="0"/>
              <a:t>cloud characteristics?  </a:t>
            </a:r>
          </a:p>
          <a:p>
            <a:endParaRPr lang="en-GB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000" dirty="0" smtClean="0"/>
              <a:t>Onset of Somali jet and monsoon rainfall (Goa)</a:t>
            </a:r>
            <a:br>
              <a:rPr lang="en-GB" sz="2000" dirty="0" smtClean="0"/>
            </a:br>
            <a:r>
              <a:rPr lang="en-GB" sz="2000" dirty="0" smtClean="0"/>
              <a:t>(</a:t>
            </a:r>
            <a:r>
              <a:rPr lang="en-GB" sz="1600" dirty="0" smtClean="0"/>
              <a:t>Halpern and </a:t>
            </a:r>
            <a:r>
              <a:rPr lang="en-GB" sz="1600" dirty="0" err="1" smtClean="0"/>
              <a:t>Woiceshyn</a:t>
            </a:r>
            <a:r>
              <a:rPr lang="en-GB" sz="1600" dirty="0" smtClean="0"/>
              <a:t>, 2001)</a:t>
            </a:r>
            <a:endParaRPr lang="en-GB" sz="1600" dirty="0"/>
          </a:p>
        </p:txBody>
      </p:sp>
      <p:pic>
        <p:nvPicPr>
          <p:cNvPr id="4" name="Content Placeholder 3" descr="Halpern Fig 1 onset time of Somali jet JClimate 20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3029" y="1558628"/>
            <a:ext cx="4869951" cy="4258270"/>
          </a:xfrm>
        </p:spPr>
      </p:pic>
      <p:sp>
        <p:nvSpPr>
          <p:cNvPr id="5" name="TextBox 4"/>
          <p:cNvSpPr txBox="1"/>
          <p:nvPr/>
        </p:nvSpPr>
        <p:spPr>
          <a:xfrm>
            <a:off x="5322013" y="1962364"/>
            <a:ext cx="41229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  Study features of Somali Jet with long-term record of low-level AMVs</a:t>
            </a:r>
          </a:p>
          <a:p>
            <a:pPr>
              <a:buFont typeface="Arial" pitchFamily="34" charset="0"/>
              <a:buChar char="•"/>
            </a:pPr>
            <a:endParaRPr lang="en-GB" sz="2000" b="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   Do climate models replicate the observed variability and details/processes?  </a:t>
            </a:r>
          </a:p>
          <a:p>
            <a:pPr>
              <a:buFont typeface="Arial" pitchFamily="34" charset="0"/>
              <a:buChar char="•"/>
            </a:pPr>
            <a:endParaRPr lang="en-GB" sz="2000" b="0" dirty="0" smtClean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dirty="0" smtClean="0"/>
              <a:t>Divergence/subsidence over subtropical oceans from AMVs </a:t>
            </a:r>
            <a:br>
              <a:rPr lang="en-GB" sz="1800" dirty="0" smtClean="0"/>
            </a:br>
            <a:r>
              <a:rPr lang="en-GB" sz="1800" dirty="0" smtClean="0"/>
              <a:t>tracked over marine boundary layer clouds</a:t>
            </a:r>
            <a:endParaRPr lang="en-GB" sz="1800" dirty="0"/>
          </a:p>
        </p:txBody>
      </p:sp>
      <p:pic>
        <p:nvPicPr>
          <p:cNvPr id="4" name="Content Placeholder 3" descr="DIV_CUM_ATLSOUTH_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678" y="1012736"/>
            <a:ext cx="4530902" cy="2346913"/>
          </a:xfrm>
        </p:spPr>
      </p:pic>
      <p:sp>
        <p:nvSpPr>
          <p:cNvPr id="5" name="TextBox 4"/>
          <p:cNvSpPr txBox="1"/>
          <p:nvPr/>
        </p:nvSpPr>
        <p:spPr>
          <a:xfrm>
            <a:off x="4941870" y="1212350"/>
            <a:ext cx="496413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1" dirty="0" smtClean="0">
                <a:solidFill>
                  <a:schemeClr val="tx1"/>
                </a:solidFill>
              </a:rPr>
              <a:t>Regis Borde, personal communication, </a:t>
            </a:r>
          </a:p>
          <a:p>
            <a:r>
              <a:rPr lang="en-GB" sz="1800" b="0" i="1" dirty="0" smtClean="0">
                <a:solidFill>
                  <a:schemeClr val="tx1"/>
                </a:solidFill>
              </a:rPr>
              <a:t>‘... an early attempt ... over </a:t>
            </a:r>
            <a:r>
              <a:rPr lang="en-GB" sz="1800" b="0" i="1" dirty="0" smtClean="0">
                <a:solidFill>
                  <a:schemeClr val="tx1"/>
                </a:solidFill>
              </a:rPr>
              <a:t>the South </a:t>
            </a:r>
            <a:r>
              <a:rPr lang="en-GB" sz="1800" b="0" i="1" dirty="0" smtClean="0">
                <a:solidFill>
                  <a:schemeClr val="tx1"/>
                </a:solidFill>
              </a:rPr>
              <a:t>Atlantic’</a:t>
            </a:r>
          </a:p>
          <a:p>
            <a:endParaRPr lang="en-GB" sz="1800" dirty="0" smtClean="0">
              <a:solidFill>
                <a:schemeClr val="tx1"/>
              </a:solidFill>
            </a:endParaRPr>
          </a:p>
          <a:p>
            <a:endParaRPr lang="en-GB" sz="1800" dirty="0" smtClean="0">
              <a:solidFill>
                <a:schemeClr val="tx1"/>
              </a:solidFill>
            </a:endParaRPr>
          </a:p>
          <a:p>
            <a:endParaRPr lang="en-GB" sz="1800" dirty="0" smtClean="0">
              <a:solidFill>
                <a:schemeClr val="tx1"/>
              </a:solidFill>
            </a:endParaRPr>
          </a:p>
          <a:p>
            <a:endParaRPr lang="en-GB" sz="1800" dirty="0" smtClean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Note: ‘The highly </a:t>
            </a:r>
            <a:r>
              <a:rPr lang="en-GB" sz="1800" smtClean="0">
                <a:solidFill>
                  <a:schemeClr val="tx1"/>
                </a:solidFill>
              </a:rPr>
              <a:t>reflective </a:t>
            </a:r>
            <a:r>
              <a:rPr lang="en-GB" sz="1800" smtClean="0">
                <a:solidFill>
                  <a:schemeClr val="tx1"/>
                </a:solidFill>
              </a:rPr>
              <a:t>marine boundary </a:t>
            </a:r>
            <a:r>
              <a:rPr lang="en-GB" sz="1800" dirty="0" smtClean="0">
                <a:solidFill>
                  <a:schemeClr val="tx1"/>
                </a:solidFill>
              </a:rPr>
              <a:t>layer clouds are crucial to the cloud-climate feedback’ 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=&gt; highlighted in IPPC AR5</a:t>
            </a:r>
          </a:p>
          <a:p>
            <a:endParaRPr lang="en-GB" sz="1800" dirty="0" smtClean="0">
              <a:solidFill>
                <a:srgbClr val="00B050"/>
              </a:solidFill>
            </a:endParaRPr>
          </a:p>
          <a:p>
            <a:endParaRPr lang="en-GB" sz="1800" dirty="0" smtClean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rgbClr val="FE5000"/>
                </a:solidFill>
              </a:rPr>
              <a:t>Some science questions for IWWG: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FE5000"/>
                </a:solidFill>
              </a:rPr>
              <a:t>  Is there a link between the observed circulation, i.e. subsidence, and characteristics of marine boundary layer cloud ? Use satellite cloud products with AMV fields.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FE5000"/>
                </a:solidFill>
              </a:rPr>
              <a:t>  Do models replicate the observations?</a:t>
            </a:r>
            <a:endParaRPr lang="en-GB" sz="1800" dirty="0">
              <a:solidFill>
                <a:srgbClr val="FE5000"/>
              </a:solidFill>
            </a:endParaRPr>
          </a:p>
        </p:txBody>
      </p:sp>
      <p:pic>
        <p:nvPicPr>
          <p:cNvPr id="365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941" y="3544584"/>
            <a:ext cx="4651217" cy="267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3290" y="6010382"/>
            <a:ext cx="1797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Ottenbacher</a:t>
            </a:r>
            <a:r>
              <a:rPr lang="en-GB" dirty="0" smtClean="0">
                <a:solidFill>
                  <a:srgbClr val="FF0000"/>
                </a:solidFill>
              </a:rPr>
              <a:t>  et al., 1997)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627" y="1002463"/>
            <a:ext cx="8702211" cy="539115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i="1" dirty="0" smtClean="0">
                <a:solidFill>
                  <a:srgbClr val="FF0000"/>
                </a:solidFill>
              </a:rPr>
              <a:t>Thanks to Mary Forsythe, Jaime Daniels and Regis Borde for leadership and </a:t>
            </a:r>
            <a:r>
              <a:rPr lang="en-GB" sz="2400" i="1" dirty="0" smtClean="0">
                <a:solidFill>
                  <a:srgbClr val="FF0000"/>
                </a:solidFill>
              </a:rPr>
              <a:t>excellent cooperation</a:t>
            </a:r>
            <a:endParaRPr lang="en-GB" sz="2400" i="1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Recalling actions and recommendations from CGMS-41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New actions and recommendations from CGMS-42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Topic for discussion =&gt; </a:t>
            </a:r>
            <a:r>
              <a:rPr lang="en-GB" sz="2400" dirty="0" smtClean="0"/>
              <a:t>I suggest that re-processed AMVs:</a:t>
            </a:r>
            <a:endParaRPr lang="en-GB" sz="2400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en-GB" sz="2400" dirty="0" smtClean="0"/>
              <a:t>Are of </a:t>
            </a:r>
            <a:r>
              <a:rPr lang="en-GB" sz="2400" dirty="0" smtClean="0"/>
              <a:t>scientific interest per se, </a:t>
            </a:r>
            <a:r>
              <a:rPr lang="en-GB" sz="2400" dirty="0" smtClean="0"/>
              <a:t>over and above their </a:t>
            </a:r>
            <a:r>
              <a:rPr lang="en-GB" sz="2400" dirty="0" smtClean="0"/>
              <a:t>importance </a:t>
            </a:r>
            <a:r>
              <a:rPr lang="en-GB" sz="2400" dirty="0" smtClean="0"/>
              <a:t>in </a:t>
            </a:r>
            <a:r>
              <a:rPr lang="en-GB" sz="2400" dirty="0" smtClean="0"/>
              <a:t>re-analyses’  =&gt; notably in ops4MIPs (Observations for Model </a:t>
            </a:r>
            <a:r>
              <a:rPr lang="en-GB" sz="2400" dirty="0" err="1" smtClean="0"/>
              <a:t>Intercomparison</a:t>
            </a:r>
            <a:r>
              <a:rPr lang="en-GB" sz="2400" dirty="0" smtClean="0"/>
              <a:t> Projects)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GB" sz="2400" dirty="0" smtClean="0"/>
              <a:t>Have potential to improve the understanding of processes in the climate system </a:t>
            </a:r>
            <a:r>
              <a:rPr lang="en-GB" sz="2400" dirty="0" smtClean="0"/>
              <a:t>(e.g. circulation </a:t>
            </a:r>
            <a:r>
              <a:rPr lang="en-GB" sz="2400" dirty="0" smtClean="0"/>
              <a:t>patterns)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99334" y="143838"/>
            <a:ext cx="663710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 smtClean="0"/>
          </a:p>
          <a:p>
            <a:pPr algn="ctr">
              <a:buNone/>
            </a:pPr>
            <a:r>
              <a:rPr lang="en-GB" sz="2000" dirty="0" smtClean="0"/>
              <a:t>Content  of Talk</a:t>
            </a:r>
          </a:p>
          <a:p>
            <a:endParaRPr lang="en-GB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Now five International Working Groups under CGMS (2)</a:t>
            </a:r>
            <a:br>
              <a:rPr lang="en-GB" sz="2400" dirty="0" smtClean="0"/>
            </a:br>
            <a:endParaRPr lang="en-GB" sz="2400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22263" y="1085850"/>
            <a:ext cx="9148762" cy="50974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sz="1800" b="1" dirty="0" smtClean="0"/>
              <a:t>ITWG: </a:t>
            </a:r>
            <a:r>
              <a:rPr lang="en-GB" sz="1800" dirty="0" smtClean="0"/>
              <a:t>The International TOVS Working Group is also convened as a sub-group of the Radiation Commission of the International Association of Meteorology and Atmospheric Sciences (IAMAS). ITWG continues to organize International TOVS Study Conferences (ITSCs) which have met every 18-24 months since 1983.</a:t>
            </a:r>
          </a:p>
          <a:p>
            <a:pPr>
              <a:buFont typeface="Arial" pitchFamily="34" charset="0"/>
              <a:buChar char="•"/>
            </a:pPr>
            <a:endParaRPr lang="en-GB" sz="1800" dirty="0" smtClean="0"/>
          </a:p>
          <a:p>
            <a:r>
              <a:rPr lang="en-GB" sz="1800" b="1" dirty="0" smtClean="0"/>
              <a:t>IWWG: </a:t>
            </a:r>
            <a:r>
              <a:rPr lang="en-GB" sz="1800" dirty="0" smtClean="0"/>
              <a:t>The International Winds Working Group was established in 1991 and became a Working Group of CGMS in 1994. </a:t>
            </a:r>
          </a:p>
          <a:p>
            <a:pPr>
              <a:buFont typeface="Arial" pitchFamily="34" charset="0"/>
              <a:buChar char="•"/>
            </a:pPr>
            <a:endParaRPr lang="en-GB" sz="1800" b="1" dirty="0" smtClean="0"/>
          </a:p>
          <a:p>
            <a:pPr>
              <a:buFont typeface="Arial" pitchFamily="34" charset="0"/>
              <a:buChar char="•"/>
            </a:pPr>
            <a:r>
              <a:rPr lang="en-GB" sz="1800" b="1" dirty="0" smtClean="0"/>
              <a:t>IPWG: </a:t>
            </a:r>
            <a:r>
              <a:rPr lang="en-GB" sz="1800" dirty="0" smtClean="0"/>
              <a:t>The International Precipitation Working Group was established as a permanent Working Group of the Coordination Group for Meteorological Satellites (CGMS) in June 2001.</a:t>
            </a:r>
          </a:p>
          <a:p>
            <a:pPr>
              <a:buFont typeface="Arial" pitchFamily="34" charset="0"/>
              <a:buChar char="•"/>
            </a:pPr>
            <a:endParaRPr lang="en-GB" sz="1800" b="1" dirty="0" smtClean="0"/>
          </a:p>
          <a:p>
            <a:pPr>
              <a:buFont typeface="Arial" pitchFamily="34" charset="0"/>
              <a:buChar char="•"/>
            </a:pPr>
            <a:r>
              <a:rPr lang="en-GB" sz="1800" b="1" dirty="0" smtClean="0"/>
              <a:t>IROWG:  </a:t>
            </a:r>
            <a:r>
              <a:rPr lang="en-GB" sz="1800" dirty="0" smtClean="0"/>
              <a:t>The International Radio Occultation Working Group was established as a permanent Working Group of CGMS at the 37th meeting in October 2009.</a:t>
            </a:r>
          </a:p>
          <a:p>
            <a:pPr>
              <a:buFont typeface="Arial" pitchFamily="34" charset="0"/>
              <a:buChar char="•"/>
            </a:pPr>
            <a:endParaRPr lang="en-GB" sz="1800" dirty="0" smtClean="0"/>
          </a:p>
          <a:p>
            <a:r>
              <a:rPr lang="en-GB" sz="1800" b="1" dirty="0" smtClean="0">
                <a:solidFill>
                  <a:srgbClr val="FF0000"/>
                </a:solidFill>
              </a:rPr>
              <a:t>NEW:</a:t>
            </a:r>
            <a:r>
              <a:rPr lang="en-GB" sz="1800" b="1" dirty="0" smtClean="0"/>
              <a:t> ICWG</a:t>
            </a:r>
            <a:r>
              <a:rPr lang="en-GB" sz="1800" dirty="0" smtClean="0"/>
              <a:t>: The International Cloud Working Group was established as a permanent Working Group of CGMS at the 42nd meeting in May 2014.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2888" y="6477000"/>
            <a:ext cx="7112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6A98E580-ED45-4E24-B856-B2C9C4500AB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799638" cy="811658"/>
          </a:xfrm>
        </p:spPr>
        <p:txBody>
          <a:bodyPr/>
          <a:lstStyle/>
          <a:p>
            <a:pPr algn="ctr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Actions from CGMS - 41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87010"/>
            <a:ext cx="9447213" cy="4996327"/>
          </a:xfrm>
        </p:spPr>
        <p:txBody>
          <a:bodyPr/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CGMS-A41.24. Co-chairs of IWWG to provide a summary paper and lessons learnt to CGMS-42 from the second AMV derivation inter-comparison project. </a:t>
            </a:r>
          </a:p>
          <a:p>
            <a:pPr>
              <a:buNone/>
            </a:pPr>
            <a:r>
              <a:rPr lang="en-GB" sz="2000" i="1" dirty="0" smtClean="0">
                <a:solidFill>
                  <a:srgbClr val="FF0000"/>
                </a:solidFill>
              </a:rPr>
              <a:t>=&gt; discussed at IWW12 and to be reported to CGMS-43</a:t>
            </a:r>
            <a:endParaRPr lang="en-GB" sz="20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CGMS-A41.25. IWWG co-chairs to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) organise a dedicated session at IWW12 on research, operational applications and benefits of high resolution AMVs and ii) to provide a corresponding report to the next CGMS meeting</a:t>
            </a:r>
          </a:p>
          <a:p>
            <a:pPr>
              <a:buFont typeface="Symbol"/>
              <a:buChar char="Þ"/>
            </a:pPr>
            <a:r>
              <a:rPr lang="en-GB" sz="2000" i="1" dirty="0" smtClean="0">
                <a:solidFill>
                  <a:srgbClr val="FF0000"/>
                </a:solidFill>
              </a:rPr>
              <a:t> discussed at IWW12 and to be reported to CGMS-43</a:t>
            </a:r>
          </a:p>
          <a:p>
            <a:pPr>
              <a:buFont typeface="Symbol"/>
              <a:buChar char="Þ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i="1" dirty="0" smtClean="0">
                <a:latin typeface="Arial" pitchFamily="34" charset="0"/>
                <a:cs typeface="Arial" pitchFamily="34" charset="0"/>
              </a:rPr>
              <a:t>CGMS-A41.28. NOAA to ensure that CIMSS/SSEC AMV reprocessing activity should be embedded into SCOPE-CM AMV project by a communication to the SCOPE-CM Secretariat </a:t>
            </a:r>
          </a:p>
          <a:p>
            <a:pPr>
              <a:buNone/>
            </a:pPr>
            <a:r>
              <a:rPr lang="en-GB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(this was not specifically addressed at CGMS-42)</a:t>
            </a:r>
            <a:endParaRPr lang="en-GB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Recalling Recommendations from CGMS- 41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06" y="893853"/>
            <a:ext cx="8915400" cy="4469258"/>
          </a:xfrm>
        </p:spPr>
        <p:txBody>
          <a:bodyPr>
            <a:noAutofit/>
          </a:bodyPr>
          <a:lstStyle/>
          <a:p>
            <a:endParaRPr lang="en-GB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CGMS-R41.06: IWW12 is requested to discuss progress on spatially enhanced AMV products using combinations of data from polar orbiting satellites (including sounders)</a:t>
            </a:r>
          </a:p>
          <a:p>
            <a:pPr>
              <a:buNone/>
            </a:pPr>
            <a:r>
              <a:rPr lang="en-GB" sz="1600" b="1" dirty="0" smtClean="0">
                <a:solidFill>
                  <a:srgbClr val="FE5000"/>
                </a:solidFill>
              </a:rPr>
              <a:t>     =&gt; special session at </a:t>
            </a:r>
            <a:r>
              <a:rPr lang="en-GB" sz="1600" b="1" dirty="0" smtClean="0">
                <a:solidFill>
                  <a:srgbClr val="FE5000"/>
                </a:solidFill>
              </a:rPr>
              <a:t>IWW12</a:t>
            </a:r>
            <a:endParaRPr lang="en-GB" sz="1600" b="1" dirty="0" smtClean="0">
              <a:solidFill>
                <a:srgbClr val="FE5000"/>
              </a:solidFill>
              <a:latin typeface="Arial" pitchFamily="34" charset="0"/>
              <a:cs typeface="Arial" pitchFamily="34" charset="0"/>
            </a:endParaRPr>
          </a:p>
          <a:p>
            <a:endParaRPr lang="en-GB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CGMS-R41.09: IWWG to support SCOPE-CM towards the possible development of a unified algorithm for </a:t>
            </a:r>
            <a:r>
              <a:rPr lang="en-GB" sz="1600" b="1" u="sng" dirty="0" smtClean="0">
                <a:latin typeface="Arial" pitchFamily="34" charset="0"/>
                <a:cs typeface="Arial" pitchFamily="34" charset="0"/>
              </a:rPr>
              <a:t>consistent reprocessing of AMVs 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from geostationary meteorological satellites</a:t>
            </a:r>
          </a:p>
          <a:p>
            <a:pPr>
              <a:buNone/>
            </a:pPr>
            <a:r>
              <a:rPr lang="en-GB" sz="1600" b="1" dirty="0" smtClean="0">
                <a:solidFill>
                  <a:srgbClr val="FE5000"/>
                </a:solidFill>
              </a:rPr>
              <a:t>    =&gt; </a:t>
            </a:r>
            <a:r>
              <a:rPr lang="en-GB" sz="1600" b="1" dirty="0" smtClean="0">
                <a:solidFill>
                  <a:srgbClr val="FE5000"/>
                </a:solidFill>
              </a:rPr>
              <a:t>there is a new </a:t>
            </a:r>
            <a:r>
              <a:rPr lang="en-GB" sz="1600" b="1" dirty="0" smtClean="0">
                <a:solidFill>
                  <a:srgbClr val="FE5000"/>
                </a:solidFill>
              </a:rPr>
              <a:t>recommendation from </a:t>
            </a:r>
            <a:r>
              <a:rPr lang="en-GB" sz="1600" b="1" dirty="0" smtClean="0">
                <a:solidFill>
                  <a:srgbClr val="FE5000"/>
                </a:solidFill>
              </a:rPr>
              <a:t>CGMS-42</a:t>
            </a:r>
            <a:r>
              <a:rPr lang="en-GB" sz="1600" b="1" i="1" dirty="0" smtClean="0">
                <a:solidFill>
                  <a:srgbClr val="FE5000"/>
                </a:solidFill>
              </a:rPr>
              <a:t> </a:t>
            </a:r>
            <a:endParaRPr lang="en-GB" sz="1600" b="1" i="1" dirty="0" smtClean="0">
              <a:solidFill>
                <a:srgbClr val="FE5000"/>
              </a:solidFill>
              <a:latin typeface="Arial" pitchFamily="34" charset="0"/>
              <a:cs typeface="Arial" pitchFamily="34" charset="0"/>
            </a:endParaRPr>
          </a:p>
          <a:p>
            <a:endParaRPr lang="en-GB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CGMS-R41.08: NOAA is invited to consider sustained support to future reprocessing work on GOES and polar AMVs for the benefit of future reanalyses</a:t>
            </a:r>
          </a:p>
          <a:p>
            <a:pPr>
              <a:buNone/>
            </a:pPr>
            <a:r>
              <a:rPr lang="en-GB" sz="1600" b="1" i="1" dirty="0" smtClean="0">
                <a:solidFill>
                  <a:srgbClr val="92D050"/>
                </a:solidFill>
              </a:rPr>
              <a:t>    =&gt; work conducted at CIMSS</a:t>
            </a:r>
            <a:endParaRPr lang="en-GB" sz="1600" b="1" i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endParaRPr lang="en-GB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CGMS-R41.07: NASA is requested to provide a summary paper to CGMS-42 on cloud motion winds from MISR. The paper should include the potential of the product for NRT application in NWP and also describe efforts to provide the product for reanalyses.</a:t>
            </a:r>
          </a:p>
          <a:p>
            <a:pPr>
              <a:buNone/>
            </a:pPr>
            <a:r>
              <a:rPr lang="en-GB" sz="1600" b="1" dirty="0" smtClean="0">
                <a:solidFill>
                  <a:srgbClr val="FE5000"/>
                </a:solidFill>
              </a:rPr>
              <a:t>    =&gt; Paper presented at CGMS-42</a:t>
            </a:r>
            <a:endParaRPr lang="en-GB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From CGMS - 42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469204"/>
            <a:ext cx="9447213" cy="4914134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IE" sz="2400" b="1" dirty="0" smtClean="0"/>
              <a:t>Recommendation WG II CGMS 42.xx: </a:t>
            </a:r>
          </a:p>
          <a:p>
            <a:pPr lvl="0"/>
            <a:endParaRPr lang="en-IE" sz="2400" b="1" dirty="0" smtClean="0"/>
          </a:p>
          <a:p>
            <a:pPr lvl="0"/>
            <a:endParaRPr lang="en-IE" sz="2400" b="1" dirty="0" smtClean="0"/>
          </a:p>
          <a:p>
            <a:pPr lvl="0">
              <a:buNone/>
            </a:pPr>
            <a:r>
              <a:rPr lang="en-IE" sz="2400" b="1" dirty="0" smtClean="0"/>
              <a:t>   CGMS recommends to CGMS members performing a reprocessing of AMVs,  to pursue future AMV reprocessing with their own algorithm and in addition with a common algorithm.  IWW12 is invited to discuss the implications and derive guidance on the practical implementations. </a:t>
            </a:r>
          </a:p>
          <a:p>
            <a:endParaRPr lang="en-GB" sz="2400" b="1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Action from CGMS 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None/>
            </a:pPr>
            <a:endParaRPr lang="en-IE" sz="2800" b="1" dirty="0" smtClean="0"/>
          </a:p>
          <a:p>
            <a:pPr lvl="0" algn="ctr">
              <a:buNone/>
            </a:pPr>
            <a:r>
              <a:rPr lang="en-IE" sz="2800" b="1" dirty="0" smtClean="0"/>
              <a:t>Action CGMS 42.xx</a:t>
            </a:r>
            <a:r>
              <a:rPr lang="en-IE" sz="2800" dirty="0" smtClean="0"/>
              <a:t>: </a:t>
            </a:r>
          </a:p>
          <a:p>
            <a:pPr lvl="0" algn="ctr">
              <a:buNone/>
            </a:pPr>
            <a:endParaRPr lang="en-IE" sz="2800" dirty="0" smtClean="0"/>
          </a:p>
          <a:p>
            <a:pPr lvl="0">
              <a:buNone/>
            </a:pPr>
            <a:r>
              <a:rPr lang="en-IE" sz="2800" dirty="0" smtClean="0">
                <a:solidFill>
                  <a:srgbClr val="FF0000"/>
                </a:solidFill>
              </a:rPr>
              <a:t>IWW12 </a:t>
            </a:r>
            <a:r>
              <a:rPr lang="en-IE" sz="2800" dirty="0" smtClean="0"/>
              <a:t>and </a:t>
            </a:r>
            <a:r>
              <a:rPr lang="en-IE" sz="2800" dirty="0" err="1" smtClean="0"/>
              <a:t>IPWGx</a:t>
            </a:r>
            <a:r>
              <a:rPr lang="en-IE" sz="2800" dirty="0" smtClean="0"/>
              <a:t> (next session) </a:t>
            </a:r>
            <a:r>
              <a:rPr lang="en-IE" sz="2800" dirty="0" smtClean="0">
                <a:solidFill>
                  <a:srgbClr val="FF0000"/>
                </a:solidFill>
              </a:rPr>
              <a:t>to respond to the updated HLPP*</a:t>
            </a:r>
            <a:r>
              <a:rPr lang="en-IE" sz="2800" dirty="0" smtClean="0"/>
              <a:t> and to provide feedback to the CGMS Secretariat within 3 months after the working group meeting. 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pPr>
              <a:buNone/>
            </a:pPr>
            <a:r>
              <a:rPr lang="en-GB" sz="2800" i="1" dirty="0" smtClean="0"/>
              <a:t> *HLPP = High-level priority plan of CGMS </a:t>
            </a:r>
            <a:endParaRPr lang="en-GB" sz="2800" i="1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Relevant topics in HLPP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en-IE" sz="2000" b="1" dirty="0" smtClean="0"/>
          </a:p>
          <a:p>
            <a:pPr>
              <a:buNone/>
            </a:pPr>
            <a:r>
              <a:rPr lang="en-IE" sz="2000" b="1" dirty="0" smtClean="0"/>
              <a:t>From Chapter 3:  </a:t>
            </a:r>
          </a:p>
          <a:p>
            <a:pPr>
              <a:buNone/>
            </a:pPr>
            <a:r>
              <a:rPr lang="en-IE" sz="2000" b="1" dirty="0" smtClean="0"/>
              <a:t>ENHANCE THE QUALITY OF SATELLITE-DERIVED DATA AND PRODUCTS </a:t>
            </a:r>
          </a:p>
          <a:p>
            <a:pPr>
              <a:buNone/>
            </a:pPr>
            <a:endParaRPr lang="en-IE" sz="2000" b="1" dirty="0" smtClean="0"/>
          </a:p>
          <a:p>
            <a:pPr>
              <a:buNone/>
            </a:pPr>
            <a:endParaRPr lang="en-IE" sz="2000" b="1" dirty="0" smtClean="0"/>
          </a:p>
          <a:p>
            <a:pPr>
              <a:buNone/>
            </a:pPr>
            <a:r>
              <a:rPr lang="en-IE" sz="2000" b="1" dirty="0" smtClean="0"/>
              <a:t>3.2  Establish commonality in the derivation of satellite products for global users where appropriate (e.g. through sharing of prototype algorithms); </a:t>
            </a:r>
          </a:p>
          <a:p>
            <a:pPr>
              <a:buNone/>
            </a:pPr>
            <a:endParaRPr lang="en-IE" sz="2000" b="1" dirty="0" smtClean="0"/>
          </a:p>
          <a:p>
            <a:pPr>
              <a:buNone/>
            </a:pPr>
            <a:endParaRPr lang="en-IE" sz="2000" b="1" dirty="0" smtClean="0"/>
          </a:p>
          <a:p>
            <a:pPr>
              <a:buNone/>
            </a:pPr>
            <a:r>
              <a:rPr lang="en-IE" sz="2000" b="1" dirty="0" smtClean="0"/>
              <a:t>3.2.1  Infer guidance from the ongoing </a:t>
            </a:r>
            <a:r>
              <a:rPr lang="en-IE" sz="2000" b="1" dirty="0" err="1" smtClean="0"/>
              <a:t>intercomparison</a:t>
            </a:r>
            <a:r>
              <a:rPr lang="en-IE" sz="2000" b="1" dirty="0" smtClean="0"/>
              <a:t> of AMV products for the future developments towards consistent AMV products. Consider in the guidance the future perspective of having the geostationary ring populated with 16-channel imagers. </a:t>
            </a:r>
          </a:p>
          <a:p>
            <a:pPr>
              <a:buNone/>
            </a:pPr>
            <a:endParaRPr lang="en-IE" sz="2000" b="1" dirty="0" smtClean="0"/>
          </a:p>
          <a:p>
            <a:pPr>
              <a:buNone/>
            </a:pPr>
            <a:endParaRPr lang="en-IE" sz="2000" b="1" dirty="0" smtClean="0"/>
          </a:p>
          <a:p>
            <a:pPr>
              <a:buNone/>
            </a:pPr>
            <a:r>
              <a:rPr lang="en-IE" sz="2000" b="1" i="1" dirty="0" smtClean="0">
                <a:solidFill>
                  <a:schemeClr val="accent2">
                    <a:lumMod val="75000"/>
                  </a:schemeClr>
                </a:solidFill>
              </a:rPr>
              <a:t>How should we read this?</a:t>
            </a:r>
          </a:p>
          <a:p>
            <a:r>
              <a:rPr lang="en-GB" sz="2000" i="1" dirty="0" smtClean="0">
                <a:solidFill>
                  <a:schemeClr val="accent2">
                    <a:lumMod val="75000"/>
                  </a:schemeClr>
                </a:solidFill>
              </a:rPr>
              <a:t>Note: The ongoing </a:t>
            </a:r>
            <a:r>
              <a:rPr lang="en-GB" sz="2000" i="1" dirty="0" err="1" smtClean="0">
                <a:solidFill>
                  <a:schemeClr val="accent2">
                    <a:lumMod val="75000"/>
                  </a:schemeClr>
                </a:solidFill>
              </a:rPr>
              <a:t>intercomparison</a:t>
            </a:r>
            <a:r>
              <a:rPr lang="en-GB" sz="2000" i="1" dirty="0" smtClean="0">
                <a:solidFill>
                  <a:schemeClr val="accent2">
                    <a:lumMod val="75000"/>
                  </a:schemeClr>
                </a:solidFill>
              </a:rPr>
              <a:t> is confined to geostationary AMVs. </a:t>
            </a:r>
          </a:p>
          <a:p>
            <a:r>
              <a:rPr lang="en-GB" sz="2000" i="1" dirty="0" smtClean="0">
                <a:solidFill>
                  <a:schemeClr val="accent2">
                    <a:lumMod val="75000"/>
                  </a:schemeClr>
                </a:solidFill>
              </a:rPr>
              <a:t>It </a:t>
            </a:r>
            <a:r>
              <a:rPr lang="en-GB" sz="2000" i="1" dirty="0" smtClean="0">
                <a:solidFill>
                  <a:schemeClr val="accent2">
                    <a:lumMod val="75000"/>
                  </a:schemeClr>
                </a:solidFill>
              </a:rPr>
              <a:t>is the </a:t>
            </a:r>
            <a:r>
              <a:rPr lang="en-GB" sz="2000" i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GB" sz="2000" i="1" baseline="30000" dirty="0" smtClean="0">
                <a:solidFill>
                  <a:schemeClr val="accent2">
                    <a:lumMod val="75000"/>
                  </a:schemeClr>
                </a:solidFill>
              </a:rPr>
              <a:t>nd</a:t>
            </a:r>
            <a:r>
              <a:rPr lang="en-GB" sz="20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i="1" dirty="0" err="1" smtClean="0">
                <a:solidFill>
                  <a:schemeClr val="accent2">
                    <a:lumMod val="75000"/>
                  </a:schemeClr>
                </a:solidFill>
              </a:rPr>
              <a:t>intercomparison</a:t>
            </a:r>
            <a:r>
              <a:rPr lang="en-GB" sz="2000" i="1" dirty="0" smtClean="0">
                <a:solidFill>
                  <a:schemeClr val="accent2">
                    <a:lumMod val="75000"/>
                  </a:schemeClr>
                </a:solidFill>
              </a:rPr>
              <a:t> and will be presented at IWW12.  </a:t>
            </a:r>
            <a:r>
              <a:rPr lang="en-GB" sz="2000" i="1" dirty="0" smtClean="0">
                <a:solidFill>
                  <a:schemeClr val="accent2">
                    <a:lumMod val="75000"/>
                  </a:schemeClr>
                </a:solidFill>
              </a:rPr>
              <a:t>Guidance </a:t>
            </a:r>
            <a:r>
              <a:rPr lang="en-GB" sz="2000" i="1" dirty="0" smtClean="0">
                <a:solidFill>
                  <a:schemeClr val="accent2">
                    <a:lumMod val="75000"/>
                  </a:schemeClr>
                </a:solidFill>
              </a:rPr>
              <a:t>means to strive toward more commonality </a:t>
            </a:r>
            <a:r>
              <a:rPr lang="en-GB" sz="2000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GB" sz="20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000" i="1" dirty="0" smtClean="0">
                <a:solidFill>
                  <a:schemeClr val="accent2">
                    <a:lumMod val="75000"/>
                  </a:schemeClr>
                </a:solidFill>
              </a:rPr>
              <a:t>The last sentence points at the fact that soon most </a:t>
            </a:r>
            <a:r>
              <a:rPr lang="en-GB" sz="2000" i="1" dirty="0" smtClean="0">
                <a:solidFill>
                  <a:schemeClr val="accent2">
                    <a:lumMod val="75000"/>
                  </a:schemeClr>
                </a:solidFill>
              </a:rPr>
              <a:t>geostationary </a:t>
            </a:r>
            <a:r>
              <a:rPr lang="en-GB" sz="2000" i="1" dirty="0" smtClean="0">
                <a:solidFill>
                  <a:schemeClr val="accent2">
                    <a:lumMod val="75000"/>
                  </a:schemeClr>
                </a:solidFill>
              </a:rPr>
              <a:t>imagers will have similar capabilities  like MSG or better (16 channels). This means for height assignment one can all adopt </a:t>
            </a:r>
            <a:r>
              <a:rPr lang="en-GB" sz="2000" i="1" u="sng" dirty="0" smtClean="0">
                <a:solidFill>
                  <a:schemeClr val="accent2">
                    <a:lumMod val="75000"/>
                  </a:schemeClr>
                </a:solidFill>
              </a:rPr>
              <a:t>similar approaches </a:t>
            </a:r>
            <a:r>
              <a:rPr lang="en-GB" sz="2000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GB" sz="2000" i="1" dirty="0" smtClean="0">
                <a:solidFill>
                  <a:schemeClr val="accent2">
                    <a:lumMod val="75000"/>
                  </a:schemeClr>
                </a:solidFill>
              </a:rPr>
              <a:t>i.e. </a:t>
            </a:r>
            <a:r>
              <a:rPr lang="en-GB" sz="2000" i="1" dirty="0" smtClean="0">
                <a:solidFill>
                  <a:schemeClr val="accent2">
                    <a:lumMod val="75000"/>
                  </a:schemeClr>
                </a:solidFill>
              </a:rPr>
              <a:t>software realisations</a:t>
            </a:r>
            <a:r>
              <a:rPr lang="en-GB" sz="2000" i="1" u="sng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GB" sz="2000" i="1" dirty="0" smtClean="0">
                <a:solidFill>
                  <a:schemeClr val="accent2">
                    <a:lumMod val="75000"/>
                  </a:schemeClr>
                </a:solidFill>
              </a:rPr>
              <a:t> based on </a:t>
            </a:r>
            <a:r>
              <a:rPr lang="en-GB" sz="2000" i="1" u="sng" dirty="0" smtClean="0">
                <a:solidFill>
                  <a:schemeClr val="accent2">
                    <a:lumMod val="75000"/>
                  </a:schemeClr>
                </a:solidFill>
              </a:rPr>
              <a:t>the same science. </a:t>
            </a:r>
            <a:r>
              <a:rPr lang="en-GB" sz="2000" dirty="0" smtClean="0"/>
              <a:t> </a:t>
            </a:r>
          </a:p>
          <a:p>
            <a:pPr>
              <a:buNone/>
            </a:pPr>
            <a:endParaRPr lang="en-IE" sz="2000" b="1" dirty="0" smtClean="0"/>
          </a:p>
          <a:p>
            <a:endParaRPr lang="en-IE" sz="2000" b="1" dirty="0" smtClean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Relevant topics in HLPP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IE" sz="2400" b="1" dirty="0" smtClean="0"/>
          </a:p>
          <a:p>
            <a:pPr>
              <a:buNone/>
            </a:pPr>
            <a:endParaRPr lang="en-IE" sz="2400" b="1" dirty="0" smtClean="0"/>
          </a:p>
          <a:p>
            <a:pPr>
              <a:buNone/>
            </a:pPr>
            <a:r>
              <a:rPr lang="en-IE" sz="2400" b="1" dirty="0" smtClean="0"/>
              <a:t>3.5 Develop, and start implementing, methods to describe the error characteristics of satellite data and products; </a:t>
            </a:r>
          </a:p>
          <a:p>
            <a:pPr>
              <a:buNone/>
            </a:pPr>
            <a:endParaRPr lang="en-IE" sz="2400" b="1" dirty="0" smtClean="0"/>
          </a:p>
          <a:p>
            <a:pPr>
              <a:buNone/>
            </a:pPr>
            <a:endParaRPr lang="en-IE" sz="2400" b="1" dirty="0" smtClean="0"/>
          </a:p>
          <a:p>
            <a:pPr>
              <a:buNone/>
            </a:pPr>
            <a:r>
              <a:rPr lang="en-IE" sz="2400" dirty="0" smtClean="0"/>
              <a:t>3.5.1 Address the error characteristics of wind products at the next International Winds Workshop in 2014 and provide a set of guidelines to be considered at the operational centres. </a:t>
            </a:r>
          </a:p>
          <a:p>
            <a:pPr>
              <a:buNone/>
            </a:pPr>
            <a:endParaRPr lang="en-IE" sz="2400" dirty="0" smtClean="0"/>
          </a:p>
          <a:p>
            <a:pPr>
              <a:buNone/>
            </a:pPr>
            <a:endParaRPr lang="en-IE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IE" sz="2400" i="1" dirty="0" smtClean="0">
                <a:solidFill>
                  <a:schemeClr val="accent2">
                    <a:lumMod val="75000"/>
                  </a:schemeClr>
                </a:solidFill>
              </a:rPr>
              <a:t>Recent pertinent discussion on HLPP =&gt; </a:t>
            </a:r>
            <a:r>
              <a:rPr lang="en-IE" sz="2400" i="1" dirty="0" smtClean="0">
                <a:solidFill>
                  <a:schemeClr val="accent2">
                    <a:lumMod val="75000"/>
                  </a:schemeClr>
                </a:solidFill>
              </a:rPr>
              <a:t>There is </a:t>
            </a:r>
            <a:r>
              <a:rPr lang="en-GB" sz="2400" i="1" dirty="0" smtClean="0">
                <a:solidFill>
                  <a:schemeClr val="accent2">
                    <a:lumMod val="75000"/>
                  </a:schemeClr>
                </a:solidFill>
              </a:rPr>
              <a:t>need </a:t>
            </a:r>
            <a:r>
              <a:rPr lang="en-GB" sz="2400" i="1" dirty="0" smtClean="0">
                <a:solidFill>
                  <a:schemeClr val="accent2">
                    <a:lumMod val="75000"/>
                  </a:schemeClr>
                </a:solidFill>
              </a:rPr>
              <a:t>to </a:t>
            </a:r>
            <a:r>
              <a:rPr lang="en-GB" sz="2400" i="1" dirty="0" smtClean="0">
                <a:solidFill>
                  <a:schemeClr val="accent2">
                    <a:lumMod val="75000"/>
                  </a:schemeClr>
                </a:solidFill>
              </a:rPr>
              <a:t>improve the </a:t>
            </a:r>
            <a:r>
              <a:rPr lang="en-GB" sz="2400" i="1" dirty="0" smtClean="0">
                <a:solidFill>
                  <a:schemeClr val="accent2">
                    <a:lumMod val="75000"/>
                  </a:schemeClr>
                </a:solidFill>
              </a:rPr>
              <a:t>methodology; errors should be traceable to standards whenever possible; scale and flow dependent errors?</a:t>
            </a:r>
            <a:endParaRPr lang="en-IE" sz="2400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Viewgraph_Landscape_Template[1]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Viewgraph_Landscape_Template[1]</Template>
  <TotalTime>1712</TotalTime>
  <Words>1118</Words>
  <Application>Microsoft Office PowerPoint</Application>
  <PresentationFormat>A4 Paper (210x297 mm)</PresentationFormat>
  <Paragraphs>121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Viewgraph_Landscape_Template[1]</vt:lpstr>
      <vt:lpstr>Clip</vt:lpstr>
      <vt:lpstr>Slide 1</vt:lpstr>
      <vt:lpstr>Slide 2</vt:lpstr>
      <vt:lpstr>Now five International Working Groups under CGMS (2) </vt:lpstr>
      <vt:lpstr>Actions from CGMS - 41</vt:lpstr>
      <vt:lpstr>Recalling Recommendations from CGMS- 41</vt:lpstr>
      <vt:lpstr>From CGMS - 42 </vt:lpstr>
      <vt:lpstr>Action from CGMS Plenary</vt:lpstr>
      <vt:lpstr>Relevant topics in HLPP (1)</vt:lpstr>
      <vt:lpstr>Relevant topics in HLPP (2)</vt:lpstr>
      <vt:lpstr>Topic for discussion ‘and food for thought’</vt:lpstr>
      <vt:lpstr>Onset of Somali jet and monsoon rainfall (Goa) (Halpern and Woiceshyn, 2001)</vt:lpstr>
      <vt:lpstr>Divergence/subsidence over subtropical oceans from AMVs  tracked over marine boundary layer clouds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Danz</dc:creator>
  <cp:lastModifiedBy>Johannes Schmetz</cp:lastModifiedBy>
  <cp:revision>244</cp:revision>
  <cp:lastPrinted>2006-03-06T14:11:17Z</cp:lastPrinted>
  <dcterms:created xsi:type="dcterms:W3CDTF">2014-02-05T10:11:59Z</dcterms:created>
  <dcterms:modified xsi:type="dcterms:W3CDTF">2014-06-15T17:22:37Z</dcterms:modified>
</cp:coreProperties>
</file>