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20"/>
  </p:notesMasterIdLst>
  <p:sldIdLst>
    <p:sldId id="256" r:id="rId2"/>
    <p:sldId id="270" r:id="rId3"/>
    <p:sldId id="300" r:id="rId4"/>
    <p:sldId id="301" r:id="rId5"/>
    <p:sldId id="302" r:id="rId6"/>
    <p:sldId id="285" r:id="rId7"/>
    <p:sldId id="286" r:id="rId8"/>
    <p:sldId id="287" r:id="rId9"/>
    <p:sldId id="294" r:id="rId10"/>
    <p:sldId id="297" r:id="rId11"/>
    <p:sldId id="288" r:id="rId12"/>
    <p:sldId id="296" r:id="rId13"/>
    <p:sldId id="289" r:id="rId14"/>
    <p:sldId id="291" r:id="rId15"/>
    <p:sldId id="304" r:id="rId16"/>
    <p:sldId id="303" r:id="rId17"/>
    <p:sldId id="282" r:id="rId18"/>
    <p:sldId id="283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A7E1FF"/>
    <a:srgbClr val="D9F0FF"/>
    <a:srgbClr val="FF3F00"/>
    <a:srgbClr val="FF4300"/>
    <a:srgbClr val="F2EFF2"/>
    <a:srgbClr val="E9D1DD"/>
    <a:srgbClr val="E5F5F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391" autoAdjust="0"/>
  </p:normalViewPr>
  <p:slideViewPr>
    <p:cSldViewPr>
      <p:cViewPr varScale="1">
        <p:scale>
          <a:sx n="66" d="100"/>
          <a:sy n="66" d="100"/>
        </p:scale>
        <p:origin x="-1278" y="-114"/>
      </p:cViewPr>
      <p:guideLst>
        <p:guide orient="horz" pos="578"/>
        <p:guide orient="horz" pos="1706"/>
        <p:guide orient="horz" pos="2840"/>
        <p:guide orient="horz" pos="3884"/>
        <p:guide pos="208"/>
        <p:guide pos="2018"/>
        <p:guide pos="5556"/>
        <p:guide pos="374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58C5EA8-620B-45E3-B0DF-A2E229F0DDD8}" type="datetime1">
              <a:rPr lang="en-US" altLang="en-US"/>
              <a:pPr>
                <a:defRPr/>
              </a:pPr>
              <a:t>6/17/2014</a:t>
            </a:fld>
            <a:endParaRPr lang="en-GB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320B10C-E523-4B20-B842-A1C551AE8BE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34616621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114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39825" y="693738"/>
            <a:ext cx="4568825" cy="3425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14115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1" y="4343103"/>
            <a:ext cx="5476875" cy="4036915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3284" tIns="41642" rIns="83284" bIns="41642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712788"/>
            <a:ext cx="4568825" cy="3425825"/>
          </a:xfrm>
          <a:prstGeom prst="rect">
            <a:avLst/>
          </a:prstGeom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18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2021"/>
            <a:ext cx="5029200" cy="4137987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DarkPurple102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1484313"/>
            <a:ext cx="8496300" cy="13684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3068638"/>
            <a:ext cx="8496300" cy="309721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23850" y="6245225"/>
            <a:ext cx="84963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8655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28D8C-B8AD-4066-8387-5B65C00FAA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090669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7663" y="908050"/>
            <a:ext cx="2122487" cy="52578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0200" y="908050"/>
            <a:ext cx="6215063" cy="52578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1643A-E9C8-4F73-98DC-855A1A64A5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67650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28600"/>
            <a:ext cx="71628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685925" y="1685925"/>
            <a:ext cx="71628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xmlns="" val="1063704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19C75-8A65-4568-9F3F-1787CA1546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360081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94346-D3B0-4483-B9C2-79DE7F56B6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4155884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200" y="2708275"/>
            <a:ext cx="4168775" cy="3457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75" y="2708275"/>
            <a:ext cx="4168775" cy="3457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B1266-D7FA-4251-8DC1-307774F6BF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823399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CABB3-92FA-4CBE-8594-467D57644B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235519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10404-884C-4550-B65A-AE22C76CB4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708320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0AE9D-6D1D-4C23-87B6-41E6AD6C2D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548175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1B764-4839-4878-8B4D-4893066F41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319850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AD9E8-65C8-48FF-958F-A44AF034A5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127553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0200" y="908050"/>
            <a:ext cx="848995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0200" y="2708275"/>
            <a:ext cx="848995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12088" y="6337300"/>
            <a:ext cx="10080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B7BC86F-1C17-4A63-B417-58F80FCA41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29" name="Picture 15" descr="DarkPurple90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Word_Document1.docx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package" Target="../embeddings/Microsoft_Office_Word_Document2.docx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Microsoft_Office_Word_97_-_2003_Document1.doc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371600"/>
            <a:ext cx="8496300" cy="1368425"/>
          </a:xfrm>
        </p:spPr>
        <p:txBody>
          <a:bodyPr/>
          <a:lstStyle/>
          <a:p>
            <a:pPr algn="ctr" eaLnBrk="1" hangingPunct="1"/>
            <a:r>
              <a:rPr lang="en-GB" altLang="en-US" sz="4000" smtClean="0">
                <a:solidFill>
                  <a:schemeClr val="tx1"/>
                </a:solidFill>
                <a:ea typeface="ＭＳ Ｐゴシック" pitchFamily="1" charset="-128"/>
              </a:rPr>
              <a:t>Atmospheric Motion Vectors from the tandem operation of AATSR and ATSR-2</a:t>
            </a:r>
            <a:br>
              <a:rPr lang="en-GB" altLang="en-US" sz="4000" smtClean="0">
                <a:solidFill>
                  <a:schemeClr val="tx1"/>
                </a:solidFill>
                <a:ea typeface="ＭＳ Ｐゴシック" pitchFamily="1" charset="-128"/>
              </a:rPr>
            </a:br>
            <a:r>
              <a:rPr lang="en-GB" altLang="en-US" sz="4800" smtClean="0">
                <a:solidFill>
                  <a:schemeClr val="tx1"/>
                </a:solidFill>
                <a:ea typeface="ＭＳ Ｐゴシック" pitchFamily="1" charset="-128"/>
              </a:rPr>
              <a:t>	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392488"/>
            <a:ext cx="8991600" cy="3276600"/>
          </a:xfrm>
        </p:spPr>
        <p:txBody>
          <a:bodyPr/>
          <a:lstStyle/>
          <a:p>
            <a:pPr algn="ctr" eaLnBrk="1" hangingPunct="1"/>
            <a:endParaRPr lang="en-GB" altLang="en-US" smtClean="0">
              <a:ea typeface="ＭＳ Ｐゴシック" pitchFamily="1" charset="-128"/>
            </a:endParaRPr>
          </a:p>
          <a:p>
            <a:pPr algn="ctr" eaLnBrk="1" hangingPunct="1"/>
            <a:r>
              <a:rPr lang="en-GB" altLang="en-US" i="1" smtClean="0">
                <a:ea typeface="ＭＳ Ｐゴシック" pitchFamily="1" charset="-128"/>
              </a:rPr>
              <a:t>Jan-Peter Muller, Daniel Fisher</a:t>
            </a:r>
          </a:p>
          <a:p>
            <a:pPr algn="ctr" eaLnBrk="1" hangingPunct="1"/>
            <a:endParaRPr lang="en-GB" altLang="en-US" i="1" smtClean="0">
              <a:ea typeface="ＭＳ Ｐゴシック" pitchFamily="1" charset="-128"/>
            </a:endParaRPr>
          </a:p>
          <a:p>
            <a:pPr algn="ctr" eaLnBrk="1" hangingPunct="1"/>
            <a:r>
              <a:rPr lang="en-GB" altLang="en-US" smtClean="0">
                <a:ea typeface="ＭＳ Ｐゴシック" pitchFamily="1" charset="-128"/>
              </a:rPr>
              <a:t>Mullard Space Science Laboratory </a:t>
            </a:r>
          </a:p>
        </p:txBody>
      </p:sp>
      <p:pic>
        <p:nvPicPr>
          <p:cNvPr id="307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5943600"/>
            <a:ext cx="1676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4600" y="6019800"/>
            <a:ext cx="19050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019800"/>
            <a:ext cx="175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019800"/>
            <a:ext cx="19558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6519446"/>
            <a:ext cx="6624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International Winds Workshop #12, Copenhagen, 16-20 June 2014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308600" cy="692150"/>
          </a:xfrm>
        </p:spPr>
        <p:txBody>
          <a:bodyPr/>
          <a:lstStyle/>
          <a:p>
            <a:pPr eaLnBrk="1" hangingPunct="1"/>
            <a:r>
              <a:rPr lang="en-GB" altLang="en-US" dirty="0" smtClean="0">
                <a:solidFill>
                  <a:schemeClr val="bg1"/>
                </a:solidFill>
                <a:ea typeface="ＭＳ Ｐゴシック" pitchFamily="1" charset="-128"/>
              </a:rPr>
              <a:t>Tandem Processing Chain</a:t>
            </a:r>
          </a:p>
        </p:txBody>
      </p:sp>
      <p:sp>
        <p:nvSpPr>
          <p:cNvPr id="9219" name="TextBox 171"/>
          <p:cNvSpPr txBox="1">
            <a:spLocks noChangeArrowheads="1"/>
          </p:cNvSpPr>
          <p:nvPr/>
        </p:nvSpPr>
        <p:spPr bwMode="auto">
          <a:xfrm>
            <a:off x="304800" y="5100638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FFFFFF"/>
                </a:solidFill>
              </a:rPr>
              <a:t>Height</a:t>
            </a:r>
          </a:p>
        </p:txBody>
      </p:sp>
      <p:sp>
        <p:nvSpPr>
          <p:cNvPr id="9220" name="TextBox 172"/>
          <p:cNvSpPr txBox="1">
            <a:spLocks noChangeArrowheads="1"/>
          </p:cNvSpPr>
          <p:nvPr/>
        </p:nvSpPr>
        <p:spPr bwMode="auto">
          <a:xfrm>
            <a:off x="2971800" y="52578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FFFFFF"/>
                </a:solidFill>
              </a:rPr>
              <a:t>Wind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338" y="1033463"/>
            <a:ext cx="7553325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8640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84899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GB" sz="30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Zero Wind Analysis</a:t>
            </a:r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4149725"/>
            <a:ext cx="5400675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958975"/>
            <a:ext cx="3563937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164013"/>
            <a:ext cx="3455987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74613" y="609600"/>
            <a:ext cx="5649912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rgbClr val="000000"/>
                </a:solidFill>
              </a:rPr>
              <a:t>Cloud free AATSR/ATSR-2 nadir 11 micron image pair over Antarctica employed.  Processed with </a:t>
            </a:r>
            <a:r>
              <a:rPr lang="en-US" sz="2000" b="1" dirty="0" err="1">
                <a:solidFill>
                  <a:srgbClr val="000000"/>
                </a:solidFill>
              </a:rPr>
              <a:t>Farneback</a:t>
            </a:r>
            <a:r>
              <a:rPr lang="en-US" sz="2000" b="1" dirty="0">
                <a:solidFill>
                  <a:srgbClr val="000000"/>
                </a:solidFill>
              </a:rPr>
              <a:t> algorithm.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endParaRPr lang="en-US" sz="2000" b="1" dirty="0">
              <a:solidFill>
                <a:srgbClr val="000000"/>
              </a:solidFill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rgbClr val="000000"/>
                </a:solidFill>
              </a:rPr>
              <a:t>Pixel displacements in both axes typically &lt;&lt; 1 pixel.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endParaRPr lang="en-US" sz="2000" b="1" dirty="0">
              <a:solidFill>
                <a:srgbClr val="000000"/>
              </a:solidFill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GB" sz="2000" b="1" dirty="0" smtClean="0">
                <a:solidFill>
                  <a:srgbClr val="000000"/>
                </a:solidFill>
              </a:rPr>
              <a:t>Converted to wind </a:t>
            </a:r>
            <a:r>
              <a:rPr lang="en-GB" sz="2000" b="1" dirty="0">
                <a:solidFill>
                  <a:srgbClr val="000000"/>
                </a:solidFill>
              </a:rPr>
              <a:t>components: RMSD of 0.37 ms</a:t>
            </a:r>
            <a:r>
              <a:rPr lang="en-GB" sz="2000" b="1" baseline="30000" dirty="0">
                <a:solidFill>
                  <a:srgbClr val="000000"/>
                </a:solidFill>
              </a:rPr>
              <a:t>-1</a:t>
            </a:r>
            <a:r>
              <a:rPr lang="en-GB" sz="2000" b="1" dirty="0">
                <a:solidFill>
                  <a:srgbClr val="000000"/>
                </a:solidFill>
              </a:rPr>
              <a:t>, bias of 0.24 ms</a:t>
            </a:r>
            <a:r>
              <a:rPr lang="en-GB" sz="2000" b="1" baseline="30000" dirty="0">
                <a:solidFill>
                  <a:srgbClr val="000000"/>
                </a:solidFill>
              </a:rPr>
              <a:t>-1</a:t>
            </a:r>
            <a:r>
              <a:rPr lang="en-GB" sz="2000" b="1" dirty="0">
                <a:solidFill>
                  <a:srgbClr val="000000"/>
                </a:solidFill>
              </a:rPr>
              <a:t> for zonal; RMSD of 0.2 ms</a:t>
            </a:r>
            <a:r>
              <a:rPr lang="en-GB" sz="2000" b="1" baseline="30000" dirty="0">
                <a:solidFill>
                  <a:srgbClr val="000000"/>
                </a:solidFill>
              </a:rPr>
              <a:t>-1</a:t>
            </a:r>
            <a:r>
              <a:rPr lang="en-GB" sz="2000" b="1" dirty="0">
                <a:solidFill>
                  <a:srgbClr val="000000"/>
                </a:solidFill>
              </a:rPr>
              <a:t>, bias of -0.14 ms</a:t>
            </a:r>
            <a:r>
              <a:rPr lang="en-GB" sz="2000" b="1" baseline="30000" dirty="0">
                <a:solidFill>
                  <a:srgbClr val="000000"/>
                </a:solidFill>
              </a:rPr>
              <a:t>-1</a:t>
            </a:r>
            <a:r>
              <a:rPr lang="en-GB" sz="2000" b="1" dirty="0">
                <a:solidFill>
                  <a:srgbClr val="000000"/>
                </a:solidFill>
              </a:rPr>
              <a:t> for meridional.</a:t>
            </a:r>
            <a:endParaRPr lang="en-US" sz="2000" b="1" dirty="0">
              <a:solidFill>
                <a:srgbClr val="000000"/>
              </a:solidFill>
            </a:endParaRPr>
          </a:p>
          <a:p>
            <a:pPr eaLnBrk="0" hangingPunct="0">
              <a:defRPr/>
            </a:pPr>
            <a:r>
              <a:rPr lang="en-US" sz="2000" b="1" dirty="0">
                <a:solidFill>
                  <a:srgbClr val="000000"/>
                </a:solidFill>
              </a:rPr>
              <a:t>  </a:t>
            </a:r>
          </a:p>
          <a:p>
            <a:pPr eaLnBrk="0" hangingPunct="0">
              <a:defRPr/>
            </a:pPr>
            <a:endParaRPr lang="en-US" sz="20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84899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GB" sz="30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Example Outputs</a:t>
            </a:r>
          </a:p>
        </p:txBody>
      </p:sp>
      <p:pic>
        <p:nvPicPr>
          <p:cNvPr id="1126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2138" y="609600"/>
            <a:ext cx="3057525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076700"/>
            <a:ext cx="3057525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325" y="609600"/>
            <a:ext cx="2952750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4738" y="4489450"/>
            <a:ext cx="2954337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5" y="609600"/>
            <a:ext cx="32004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5" y="4387850"/>
            <a:ext cx="3194050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75" y="549275"/>
            <a:ext cx="9105900" cy="3106738"/>
          </a:xfrm>
          <a:prstGeom prst="rect">
            <a:avLst/>
          </a:prstGeom>
          <a:noFill/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3175" y="3751263"/>
            <a:ext cx="9105900" cy="3106737"/>
          </a:xfrm>
          <a:prstGeom prst="rect">
            <a:avLst/>
          </a:prstGeom>
          <a:noFill/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75" name="TextBox 11"/>
          <p:cNvSpPr txBox="1">
            <a:spLocks noChangeArrowheads="1"/>
          </p:cNvSpPr>
          <p:nvPr/>
        </p:nvSpPr>
        <p:spPr bwMode="auto">
          <a:xfrm>
            <a:off x="250825" y="2852738"/>
            <a:ext cx="25923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GB" altLang="en-US" sz="2000" b="1"/>
              <a:t>ATSR-2/ AATSR Farneback</a:t>
            </a:r>
          </a:p>
        </p:txBody>
      </p:sp>
      <p:sp>
        <p:nvSpPr>
          <p:cNvPr id="11276" name="TextBox 12"/>
          <p:cNvSpPr txBox="1">
            <a:spLocks noChangeArrowheads="1"/>
          </p:cNvSpPr>
          <p:nvPr/>
        </p:nvSpPr>
        <p:spPr bwMode="auto">
          <a:xfrm>
            <a:off x="233363" y="3824288"/>
            <a:ext cx="1943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GB" altLang="en-US" sz="2000" b="1" dirty="0" smtClean="0"/>
              <a:t>NASA MERRA</a:t>
            </a:r>
            <a:endParaRPr lang="en-GB" altLang="en-US" sz="20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84899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GB" sz="30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MERRA Comparison</a:t>
            </a:r>
          </a:p>
        </p:txBody>
      </p:sp>
      <p:pic>
        <p:nvPicPr>
          <p:cNvPr id="1229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9163" y="3644900"/>
            <a:ext cx="3960812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644900"/>
            <a:ext cx="3960813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74612" y="609600"/>
            <a:ext cx="9033891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GB" altLang="en-US" sz="2000" b="1" dirty="0">
                <a:solidFill>
                  <a:srgbClr val="000000"/>
                </a:solidFill>
              </a:rPr>
              <a:t>ATSR-2 orbit 38977 and AATSR orbit 3105 pair 11 micron nadir channels processed with </a:t>
            </a:r>
            <a:r>
              <a:rPr lang="en-GB" altLang="en-US" sz="2000" b="1" dirty="0" err="1">
                <a:solidFill>
                  <a:srgbClr val="000000"/>
                </a:solidFill>
              </a:rPr>
              <a:t>Farneback</a:t>
            </a:r>
            <a:r>
              <a:rPr lang="en-GB" altLang="en-US" sz="2000" b="1" dirty="0">
                <a:solidFill>
                  <a:srgbClr val="000000"/>
                </a:solidFill>
              </a:rPr>
              <a:t> algorithm.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endParaRPr lang="en-GB" altLang="en-US" sz="2000" b="1" dirty="0">
              <a:solidFill>
                <a:srgbClr val="000000"/>
              </a:solidFill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GB" altLang="en-US" sz="2000" b="1" dirty="0">
                <a:solidFill>
                  <a:srgbClr val="000000"/>
                </a:solidFill>
              </a:rPr>
              <a:t>Converted into zonal and meridional wind components.  Components compared against collocated MERRA reanalysis outputs [5] as shown in previous slide.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endParaRPr lang="en-US" sz="2000" b="1" dirty="0">
              <a:solidFill>
                <a:srgbClr val="000000"/>
              </a:solidFill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GB" sz="2000" b="1" dirty="0" smtClean="0">
                <a:solidFill>
                  <a:srgbClr val="000000"/>
                </a:solidFill>
              </a:rPr>
              <a:t>Meridional </a:t>
            </a:r>
            <a:r>
              <a:rPr lang="en-GB" sz="2000" b="1" dirty="0">
                <a:solidFill>
                  <a:srgbClr val="000000"/>
                </a:solidFill>
              </a:rPr>
              <a:t>comparison </a:t>
            </a:r>
            <a:r>
              <a:rPr lang="en-GB" sz="2000" b="1" dirty="0" smtClean="0">
                <a:solidFill>
                  <a:srgbClr val="000000"/>
                </a:solidFill>
              </a:rPr>
              <a:t>shows a </a:t>
            </a:r>
            <a:r>
              <a:rPr lang="en-GB" sz="2000" b="1" dirty="0">
                <a:solidFill>
                  <a:srgbClr val="000000"/>
                </a:solidFill>
              </a:rPr>
              <a:t>RMSE of 7.7 ms</a:t>
            </a:r>
            <a:r>
              <a:rPr lang="en-GB" sz="2000" b="1" baseline="30000" dirty="0">
                <a:solidFill>
                  <a:srgbClr val="000000"/>
                </a:solidFill>
              </a:rPr>
              <a:t>-1 </a:t>
            </a:r>
            <a:r>
              <a:rPr lang="en-GB" sz="2000" b="1" dirty="0">
                <a:solidFill>
                  <a:srgbClr val="000000"/>
                </a:solidFill>
              </a:rPr>
              <a:t>and a bias of -2.5 ms</a:t>
            </a:r>
            <a:r>
              <a:rPr lang="en-GB" sz="2000" b="1" baseline="30000" dirty="0">
                <a:solidFill>
                  <a:srgbClr val="000000"/>
                </a:solidFill>
              </a:rPr>
              <a:t>-1</a:t>
            </a:r>
            <a:r>
              <a:rPr lang="en-GB" sz="2000" b="1" dirty="0">
                <a:solidFill>
                  <a:srgbClr val="000000"/>
                </a:solidFill>
              </a:rPr>
              <a:t>.  </a:t>
            </a:r>
            <a:endParaRPr lang="en-GB" sz="2000" b="1" dirty="0" smtClean="0">
              <a:solidFill>
                <a:srgbClr val="000000"/>
              </a:solidFill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GB" sz="2000" b="1" dirty="0" smtClean="0">
                <a:solidFill>
                  <a:srgbClr val="000000"/>
                </a:solidFill>
              </a:rPr>
              <a:t>Zonal </a:t>
            </a:r>
            <a:r>
              <a:rPr lang="en-GB" sz="2000" b="1" dirty="0">
                <a:solidFill>
                  <a:srgbClr val="000000"/>
                </a:solidFill>
              </a:rPr>
              <a:t>comparison returns </a:t>
            </a:r>
            <a:r>
              <a:rPr lang="en-GB" sz="2000" b="1" dirty="0" smtClean="0">
                <a:solidFill>
                  <a:srgbClr val="000000"/>
                </a:solidFill>
              </a:rPr>
              <a:t>a </a:t>
            </a:r>
            <a:r>
              <a:rPr lang="en-GB" sz="2000" b="1" dirty="0">
                <a:solidFill>
                  <a:srgbClr val="000000"/>
                </a:solidFill>
              </a:rPr>
              <a:t>RMSE of 6.6 ms</a:t>
            </a:r>
            <a:r>
              <a:rPr lang="en-GB" sz="2000" b="1" baseline="30000" dirty="0">
                <a:solidFill>
                  <a:srgbClr val="000000"/>
                </a:solidFill>
              </a:rPr>
              <a:t>-1</a:t>
            </a:r>
            <a:r>
              <a:rPr lang="en-GB" sz="2000" b="1" dirty="0">
                <a:solidFill>
                  <a:srgbClr val="000000"/>
                </a:solidFill>
              </a:rPr>
              <a:t> and a bias of -0.5 ms</a:t>
            </a:r>
            <a:r>
              <a:rPr lang="en-GB" sz="2000" b="1" baseline="30000" dirty="0">
                <a:solidFill>
                  <a:srgbClr val="000000"/>
                </a:solidFill>
              </a:rPr>
              <a:t>-1.</a:t>
            </a:r>
            <a:endParaRPr lang="en-US" sz="2000" b="1" dirty="0">
              <a:solidFill>
                <a:srgbClr val="000000"/>
              </a:solidFill>
            </a:endParaRPr>
          </a:p>
          <a:p>
            <a:pPr eaLnBrk="0" hangingPunct="0">
              <a:defRPr/>
            </a:pPr>
            <a:r>
              <a:rPr lang="en-US" sz="2000" b="1" dirty="0">
                <a:solidFill>
                  <a:srgbClr val="000000"/>
                </a:solidFill>
              </a:rPr>
              <a:t>  </a:t>
            </a:r>
          </a:p>
          <a:p>
            <a:pPr eaLnBrk="0" hangingPunct="0">
              <a:defRPr/>
            </a:pPr>
            <a:endParaRPr lang="en-US" sz="20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84899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GB" sz="3000" b="1" kern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Sonde</a:t>
            </a:r>
            <a:r>
              <a:rPr lang="en-GB" sz="30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Comparison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213100"/>
            <a:ext cx="6353175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323850" y="3789363"/>
            <a:ext cx="45720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GB" altLang="en-US"/>
              <a:t>rmseU 7.45</a:t>
            </a:r>
          </a:p>
          <a:p>
            <a:pPr eaLnBrk="1" hangingPunct="1"/>
            <a:r>
              <a:rPr lang="en-GB" altLang="en-US"/>
              <a:t>biasU -1.96</a:t>
            </a:r>
          </a:p>
          <a:p>
            <a:pPr eaLnBrk="1" hangingPunct="1"/>
            <a:endParaRPr lang="en-GB" altLang="en-US"/>
          </a:p>
          <a:p>
            <a:pPr eaLnBrk="1" hangingPunct="1"/>
            <a:r>
              <a:rPr lang="en-GB" altLang="en-US"/>
              <a:t>rmseV 4.75</a:t>
            </a:r>
          </a:p>
          <a:p>
            <a:pPr eaLnBrk="1" hangingPunct="1"/>
            <a:r>
              <a:rPr lang="en-GB" altLang="en-US"/>
              <a:t>biasV 1.63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74613" y="609600"/>
            <a:ext cx="88900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GB" altLang="en-US" sz="2000" b="1" dirty="0">
                <a:solidFill>
                  <a:srgbClr val="000000"/>
                </a:solidFill>
              </a:rPr>
              <a:t>Same ATSR2-AATSR dataset as used for MERRA compared against </a:t>
            </a:r>
            <a:r>
              <a:rPr lang="en-GB" altLang="en-US" sz="2000" b="1" dirty="0" err="1">
                <a:solidFill>
                  <a:srgbClr val="000000"/>
                </a:solidFill>
              </a:rPr>
              <a:t>rawinsonde</a:t>
            </a:r>
            <a:r>
              <a:rPr lang="en-GB" altLang="en-US" sz="2000" b="1" dirty="0">
                <a:solidFill>
                  <a:srgbClr val="000000"/>
                </a:solidFill>
              </a:rPr>
              <a:t> data from the </a:t>
            </a:r>
            <a:r>
              <a:rPr lang="en-GB" sz="2000" b="1" dirty="0"/>
              <a:t>NOAA/ESRL </a:t>
            </a:r>
            <a:r>
              <a:rPr lang="en-GB" sz="2000" b="1" dirty="0" err="1"/>
              <a:t>Radiosonde</a:t>
            </a:r>
            <a:r>
              <a:rPr lang="en-GB" sz="2000" b="1" dirty="0"/>
              <a:t> Database [6].</a:t>
            </a:r>
            <a:endParaRPr lang="en-GB" altLang="en-US" sz="2000" b="1" dirty="0">
              <a:solidFill>
                <a:srgbClr val="000000"/>
              </a:solidFill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endParaRPr lang="en-GB" altLang="en-US" sz="2000" b="1" dirty="0">
              <a:solidFill>
                <a:srgbClr val="000000"/>
              </a:solidFill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GB" altLang="en-US" sz="2000" b="1" dirty="0">
                <a:solidFill>
                  <a:srgbClr val="000000"/>
                </a:solidFill>
              </a:rPr>
              <a:t>13 stations found to be collocated with the ATSR orbit pair and used for the assessment and plotted below (red circles).  </a:t>
            </a:r>
            <a:r>
              <a:rPr lang="en-GB" altLang="en-US" sz="2000" b="1" dirty="0" smtClean="0">
                <a:solidFill>
                  <a:srgbClr val="000000"/>
                </a:solidFill>
              </a:rPr>
              <a:t>Calculated statistics </a:t>
            </a:r>
            <a:r>
              <a:rPr lang="en-GB" altLang="en-US" sz="2000" b="1" dirty="0">
                <a:solidFill>
                  <a:srgbClr val="000000"/>
                </a:solidFill>
              </a:rPr>
              <a:t>shown next to plot.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endParaRPr lang="en-US" sz="2000" b="1" dirty="0">
              <a:solidFill>
                <a:srgbClr val="000000"/>
              </a:solidFill>
            </a:endParaRPr>
          </a:p>
          <a:p>
            <a:pPr eaLnBrk="0" hangingPunct="0">
              <a:defRPr/>
            </a:pPr>
            <a:r>
              <a:rPr lang="en-US" sz="2000" b="1" dirty="0">
                <a:solidFill>
                  <a:srgbClr val="000000"/>
                </a:solidFill>
              </a:rPr>
              <a:t>  </a:t>
            </a:r>
          </a:p>
          <a:p>
            <a:pPr eaLnBrk="0" hangingPunct="0">
              <a:defRPr/>
            </a:pPr>
            <a:endParaRPr lang="en-US" sz="20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4239"/>
            <a:ext cx="3008313" cy="1162050"/>
          </a:xfrm>
        </p:spPr>
        <p:txBody>
          <a:bodyPr/>
          <a:lstStyle/>
          <a:p>
            <a:r>
              <a:rPr lang="en-GB" dirty="0" smtClean="0"/>
              <a:t>UK Space Agency CEOI fund airborne prototype for flight in Adelaide, SA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44239"/>
            <a:ext cx="5111750" cy="5853113"/>
          </a:xfrm>
        </p:spPr>
        <p:txBody>
          <a:bodyPr/>
          <a:lstStyle/>
          <a:p>
            <a:pPr algn="just">
              <a:spcAft>
                <a:spcPts val="300"/>
              </a:spcAft>
            </a:pPr>
            <a:endParaRPr lang="en-US" dirty="0" smtClean="0">
              <a:latin typeface="Times New Roman"/>
              <a:ea typeface="Times New Roman"/>
            </a:endParaRPr>
          </a:p>
          <a:p>
            <a:endParaRPr lang="en-GB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0"/>
            <a:ext cx="673224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GB" sz="30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MISR-</a:t>
            </a:r>
            <a:r>
              <a:rPr lang="en-GB" sz="3000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Lite</a:t>
            </a:r>
            <a:r>
              <a:rPr lang="en-GB" sz="3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: Airborne prototype</a:t>
            </a:r>
            <a:endParaRPr lang="en-GB" sz="3000" b="1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88095651"/>
              </p:ext>
            </p:extLst>
          </p:nvPr>
        </p:nvGraphicFramePr>
        <p:xfrm>
          <a:off x="3485108" y="4852888"/>
          <a:ext cx="5911428" cy="1168400"/>
        </p:xfrm>
        <a:graphic>
          <a:graphicData uri="http://schemas.openxmlformats.org/presentationml/2006/ole">
            <p:oleObj spid="_x0000_s5126" name="Document" r:id="rId3" imgW="5917982" imgH="1168357" progId="Word.Document.12">
              <p:embed/>
            </p:oleObj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887455574"/>
              </p:ext>
            </p:extLst>
          </p:nvPr>
        </p:nvGraphicFramePr>
        <p:xfrm>
          <a:off x="3419475" y="709613"/>
          <a:ext cx="7951788" cy="4216400"/>
        </p:xfrm>
        <a:graphic>
          <a:graphicData uri="http://schemas.openxmlformats.org/presentationml/2006/ole">
            <p:oleObj spid="_x0000_s5127" name="Document" r:id="rId4" imgW="8996400" imgH="4763160" progId="Word.Document.12">
              <p:embed/>
            </p:oleObj>
          </a:graphicData>
        </a:graphic>
      </p:graphicFrame>
      <p:pic>
        <p:nvPicPr>
          <p:cNvPr id="10" name="Picture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2160" y="4869160"/>
            <a:ext cx="2483108" cy="1862331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6336" y="6093296"/>
            <a:ext cx="864096" cy="648072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23528" y="2060848"/>
            <a:ext cx="2952328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GB" altLang="en-US" sz="2400" dirty="0" smtClean="0">
                <a:ea typeface="ＭＳ Ｐゴシック" pitchFamily="1" charset="-128"/>
              </a:rPr>
              <a:t>Uncooled ULIS microbolometer arrays (320 x 240)</a:t>
            </a:r>
          </a:p>
          <a:p>
            <a:r>
              <a:rPr lang="en-GB" altLang="en-US" sz="2400" dirty="0" smtClean="0">
                <a:ea typeface="ＭＳ Ｐゴシック" pitchFamily="1" charset="-128"/>
              </a:rPr>
              <a:t>Operating in TDI mode</a:t>
            </a:r>
          </a:p>
          <a:p>
            <a:r>
              <a:rPr lang="en-GB" altLang="en-US" sz="2400" dirty="0" smtClean="0">
                <a:ea typeface="ＭＳ Ｐゴシック" pitchFamily="1" charset="-128"/>
              </a:rPr>
              <a:t>Mounted on a gimbal in a payload pod</a:t>
            </a:r>
          </a:p>
          <a:p>
            <a:r>
              <a:rPr lang="en-GB" altLang="en-US" sz="2400" dirty="0" smtClean="0">
                <a:ea typeface="ＭＳ Ｐゴシック" pitchFamily="1" charset="-128"/>
              </a:rPr>
              <a:t>Bore-sighted with lidar</a:t>
            </a:r>
          </a:p>
        </p:txBody>
      </p:sp>
    </p:spTree>
    <p:extLst>
      <p:ext uri="{BB962C8B-B14F-4D97-AF65-F5344CB8AC3E}">
        <p14:creationId xmlns:p14="http://schemas.microsoft.com/office/powerpoint/2010/main" xmlns="" val="3119567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895351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SENTINEL-3 SLSTR (&amp; OLCI) – from 2015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SLSTR+OLCI-FoV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8882" b="-28882"/>
          <a:stretch>
            <a:fillRect/>
          </a:stretch>
        </p:blipFill>
        <p:spPr>
          <a:xfrm>
            <a:off x="395288" y="692150"/>
            <a:ext cx="8523287" cy="4897438"/>
          </a:xfrm>
        </p:spPr>
      </p:pic>
      <p:sp>
        <p:nvSpPr>
          <p:cNvPr id="39939" name="TextBox 4"/>
          <p:cNvSpPr txBox="1">
            <a:spLocks noChangeArrowheads="1"/>
          </p:cNvSpPr>
          <p:nvPr/>
        </p:nvSpPr>
        <p:spPr bwMode="auto">
          <a:xfrm>
            <a:off x="107950" y="5084763"/>
            <a:ext cx="89709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/>
              <a:t>SLSTR 750km overlap </a:t>
            </a:r>
            <a:r>
              <a:rPr lang="en-US" dirty="0" smtClean="0"/>
              <a:t>could </a:t>
            </a:r>
            <a:r>
              <a:rPr lang="en-US" dirty="0"/>
              <a:t>provide stereo (1km) winds from polar </a:t>
            </a:r>
          </a:p>
          <a:p>
            <a:r>
              <a:rPr lang="en-US" dirty="0"/>
              <a:t>Overlap and with 2 SENTINEL-3 spacecraft possible sideways overlap</a:t>
            </a:r>
          </a:p>
        </p:txBody>
      </p:sp>
    </p:spTree>
    <p:extLst>
      <p:ext uri="{BB962C8B-B14F-4D97-AF65-F5344CB8AC3E}">
        <p14:creationId xmlns:p14="http://schemas.microsoft.com/office/powerpoint/2010/main" xmlns="" val="3763147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308600" cy="692150"/>
          </a:xfrm>
        </p:spPr>
        <p:txBody>
          <a:bodyPr/>
          <a:lstStyle/>
          <a:p>
            <a:pPr eaLnBrk="1" hangingPunct="1"/>
            <a:r>
              <a:rPr lang="en-GB" altLang="en-US" smtClean="0">
                <a:solidFill>
                  <a:schemeClr val="bg1"/>
                </a:solidFill>
                <a:ea typeface="ＭＳ Ｐゴシック" pitchFamily="1" charset="-128"/>
              </a:rPr>
              <a:t>Summary</a:t>
            </a:r>
          </a:p>
        </p:txBody>
      </p:sp>
      <p:sp>
        <p:nvSpPr>
          <p:cNvPr id="15363" name="TextBox 171"/>
          <p:cNvSpPr txBox="1">
            <a:spLocks noChangeArrowheads="1"/>
          </p:cNvSpPr>
          <p:nvPr/>
        </p:nvSpPr>
        <p:spPr bwMode="auto">
          <a:xfrm>
            <a:off x="304800" y="5100638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FFFFFF"/>
                </a:solidFill>
              </a:rPr>
              <a:t>Height</a:t>
            </a:r>
          </a:p>
        </p:txBody>
      </p:sp>
      <p:sp>
        <p:nvSpPr>
          <p:cNvPr id="15364" name="TextBox 172"/>
          <p:cNvSpPr txBox="1">
            <a:spLocks noChangeArrowheads="1"/>
          </p:cNvSpPr>
          <p:nvPr/>
        </p:nvSpPr>
        <p:spPr bwMode="auto">
          <a:xfrm>
            <a:off x="2971800" y="52578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FFFFFF"/>
                </a:solidFill>
              </a:rPr>
              <a:t>Wind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88900" y="800100"/>
            <a:ext cx="8875713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</a:rPr>
              <a:t>The </a:t>
            </a:r>
            <a:r>
              <a:rPr lang="en-GB" sz="2000" dirty="0" err="1">
                <a:solidFill>
                  <a:srgbClr val="000000"/>
                </a:solidFill>
              </a:rPr>
              <a:t>Farneback</a:t>
            </a:r>
            <a:r>
              <a:rPr lang="en-GB" sz="2000" dirty="0">
                <a:solidFill>
                  <a:srgbClr val="000000"/>
                </a:solidFill>
              </a:rPr>
              <a:t> optical flow algorithm has been identified for application to the ATSR-2 AATSR tandem operation for the determination of zonal and meridional tropospheric winds.  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rgbClr val="000000"/>
              </a:solidFill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</a:rPr>
              <a:t>In a zero wind analysis the </a:t>
            </a:r>
            <a:r>
              <a:rPr lang="en-GB" sz="2000" dirty="0" err="1">
                <a:solidFill>
                  <a:srgbClr val="000000"/>
                </a:solidFill>
              </a:rPr>
              <a:t>Farneback</a:t>
            </a:r>
            <a:r>
              <a:rPr lang="en-GB" sz="2000" dirty="0">
                <a:solidFill>
                  <a:srgbClr val="000000"/>
                </a:solidFill>
              </a:rPr>
              <a:t> algorithm is demonstrated to result in biases of less than 0.5 ms</a:t>
            </a:r>
            <a:r>
              <a:rPr lang="en-GB" sz="2000" baseline="30000" dirty="0">
                <a:solidFill>
                  <a:srgbClr val="000000"/>
                </a:solidFill>
              </a:rPr>
              <a:t>-1</a:t>
            </a:r>
            <a:endParaRPr lang="en-GB" sz="2000" dirty="0">
              <a:solidFill>
                <a:srgbClr val="000000"/>
              </a:solidFill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rgbClr val="000000"/>
              </a:solidFill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</a:rPr>
              <a:t>In a comparison against the MERRA </a:t>
            </a:r>
            <a:r>
              <a:rPr lang="en-GB" sz="2000" dirty="0" smtClean="0">
                <a:solidFill>
                  <a:srgbClr val="000000"/>
                </a:solidFill>
              </a:rPr>
              <a:t>re-analysis </a:t>
            </a:r>
            <a:r>
              <a:rPr lang="en-GB" sz="2000" dirty="0">
                <a:solidFill>
                  <a:srgbClr val="000000"/>
                </a:solidFill>
              </a:rPr>
              <a:t>biases of less than 2.5 ms</a:t>
            </a:r>
            <a:r>
              <a:rPr lang="en-GB" sz="2000" baseline="30000" dirty="0">
                <a:solidFill>
                  <a:srgbClr val="000000"/>
                </a:solidFill>
              </a:rPr>
              <a:t>-1</a:t>
            </a:r>
            <a:r>
              <a:rPr lang="en-GB" sz="2000" dirty="0">
                <a:solidFill>
                  <a:srgbClr val="000000"/>
                </a:solidFill>
              </a:rPr>
              <a:t> are returned.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rgbClr val="000000"/>
              </a:solidFill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</a:rPr>
              <a:t>In a limited comparison against </a:t>
            </a:r>
            <a:r>
              <a:rPr lang="en-GB" sz="2000" dirty="0" err="1">
                <a:solidFill>
                  <a:srgbClr val="000000"/>
                </a:solidFill>
              </a:rPr>
              <a:t>rawinsonde</a:t>
            </a:r>
            <a:r>
              <a:rPr lang="en-GB" sz="2000" dirty="0">
                <a:solidFill>
                  <a:srgbClr val="000000"/>
                </a:solidFill>
              </a:rPr>
              <a:t> data biases of less than 2 ms</a:t>
            </a:r>
            <a:r>
              <a:rPr lang="en-GB" sz="2000" baseline="30000" dirty="0">
                <a:solidFill>
                  <a:srgbClr val="000000"/>
                </a:solidFill>
              </a:rPr>
              <a:t>-1</a:t>
            </a:r>
            <a:r>
              <a:rPr lang="en-GB" sz="2000" dirty="0">
                <a:solidFill>
                  <a:srgbClr val="000000"/>
                </a:solidFill>
              </a:rPr>
              <a:t> are observed</a:t>
            </a:r>
            <a:r>
              <a:rPr lang="en-GB" sz="2000" dirty="0" smtClean="0">
                <a:solidFill>
                  <a:srgbClr val="000000"/>
                </a:solidFill>
              </a:rPr>
              <a:t>.</a:t>
            </a:r>
            <a:br>
              <a:rPr lang="en-GB" sz="2000" dirty="0" smtClean="0">
                <a:solidFill>
                  <a:srgbClr val="000000"/>
                </a:solidFill>
              </a:rPr>
            </a:br>
            <a:endParaRPr lang="en-GB" sz="2000" dirty="0" smtClean="0">
              <a:solidFill>
                <a:srgbClr val="000000"/>
              </a:solidFill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</a:rPr>
              <a:t>Future possibilities include the use of sideways and along-track overlap with Sentinel-3a,b, especially with SLSTR and the MISRlite instrument as part of the EPS-</a:t>
            </a:r>
            <a:r>
              <a:rPr lang="en-GB" sz="2000" dirty="0" err="1" smtClean="0">
                <a:solidFill>
                  <a:srgbClr val="000000"/>
                </a:solidFill>
              </a:rPr>
              <a:t>Metop</a:t>
            </a:r>
            <a:r>
              <a:rPr lang="en-GB" sz="2000" dirty="0" smtClean="0">
                <a:solidFill>
                  <a:srgbClr val="000000"/>
                </a:solidFill>
              </a:rPr>
              <a:t> convoy discussed by Ad </a:t>
            </a:r>
            <a:r>
              <a:rPr lang="en-GB" sz="2000" dirty="0" err="1" smtClean="0">
                <a:solidFill>
                  <a:srgbClr val="000000"/>
                </a:solidFill>
              </a:rPr>
              <a:t>Stoffelen</a:t>
            </a:r>
            <a:r>
              <a:rPr lang="en-GB" sz="2000" dirty="0" smtClean="0">
                <a:solidFill>
                  <a:srgbClr val="000000"/>
                </a:solidFill>
              </a:rPr>
              <a:t> in a poster  </a:t>
            </a:r>
            <a:endParaRPr lang="en-GB" sz="2000" dirty="0">
              <a:solidFill>
                <a:srgbClr val="000000"/>
              </a:solidFill>
            </a:endParaRPr>
          </a:p>
          <a:p>
            <a:pPr eaLnBrk="0" hangingPunct="0">
              <a:defRPr/>
            </a:pPr>
            <a:endParaRPr lang="en-GB" sz="2000" dirty="0">
              <a:solidFill>
                <a:srgbClr val="000000"/>
              </a:solidFill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rgbClr val="000000"/>
              </a:solidFill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rgbClr val="000000"/>
              </a:solidFill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rgbClr val="000000"/>
              </a:solidFill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 eaLnBrk="0" hangingPunct="0">
              <a:defRPr/>
            </a:pPr>
            <a:r>
              <a:rPr lang="en-US" sz="2000" dirty="0">
                <a:solidFill>
                  <a:srgbClr val="000000"/>
                </a:solidFill>
              </a:rPr>
              <a:t>  </a:t>
            </a:r>
          </a:p>
          <a:p>
            <a:pPr eaLnBrk="0" hangingPunct="0"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 eaLnBrk="0" hangingPunct="0">
              <a:defRPr/>
            </a:pPr>
            <a:endParaRPr lang="en-US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308600" cy="692150"/>
          </a:xfrm>
        </p:spPr>
        <p:txBody>
          <a:bodyPr/>
          <a:lstStyle/>
          <a:p>
            <a:pPr eaLnBrk="1" hangingPunct="1"/>
            <a:r>
              <a:rPr lang="en-GB" altLang="en-US" smtClean="0">
                <a:solidFill>
                  <a:schemeClr val="bg1"/>
                </a:solidFill>
                <a:ea typeface="ＭＳ Ｐゴシック" pitchFamily="1" charset="-128"/>
              </a:rPr>
              <a:t>References</a:t>
            </a:r>
          </a:p>
        </p:txBody>
      </p:sp>
      <p:sp>
        <p:nvSpPr>
          <p:cNvPr id="16387" name="TextBox 171"/>
          <p:cNvSpPr txBox="1">
            <a:spLocks noChangeArrowheads="1"/>
          </p:cNvSpPr>
          <p:nvPr/>
        </p:nvSpPr>
        <p:spPr bwMode="auto">
          <a:xfrm>
            <a:off x="304800" y="5100638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FFFFFF"/>
                </a:solidFill>
              </a:rPr>
              <a:t>Height</a:t>
            </a:r>
          </a:p>
        </p:txBody>
      </p:sp>
      <p:sp>
        <p:nvSpPr>
          <p:cNvPr id="16388" name="TextBox 172"/>
          <p:cNvSpPr txBox="1">
            <a:spLocks noChangeArrowheads="1"/>
          </p:cNvSpPr>
          <p:nvPr/>
        </p:nvSpPr>
        <p:spPr bwMode="auto">
          <a:xfrm>
            <a:off x="2971800" y="52578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FFFFFF"/>
                </a:solidFill>
              </a:rPr>
              <a:t>Wind</a:t>
            </a:r>
          </a:p>
        </p:txBody>
      </p:sp>
      <p:sp>
        <p:nvSpPr>
          <p:cNvPr id="16389" name="Rectangle 2"/>
          <p:cNvSpPr>
            <a:spLocks noChangeArrowheads="1"/>
          </p:cNvSpPr>
          <p:nvPr/>
        </p:nvSpPr>
        <p:spPr bwMode="auto">
          <a:xfrm>
            <a:off x="539750" y="981075"/>
            <a:ext cx="7704138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/>
              <a:t>[1] Muller, J. P., Denis, M. A., Dundas, R. D., Mitchell, K. L., Naud, C., &amp; Mannstein, H. (2007). Stereo cloud‐top heights and cloud fraction retrieval from ATSR‐2. </a:t>
            </a:r>
            <a:r>
              <a:rPr lang="en-GB" altLang="en-US" sz="1200" i="1"/>
              <a:t>International Journal of Remote Sensing</a:t>
            </a:r>
            <a:r>
              <a:rPr lang="en-GB" altLang="en-US" sz="1200"/>
              <a:t>, </a:t>
            </a:r>
            <a:r>
              <a:rPr lang="en-GB" altLang="en-US" sz="1200" i="1"/>
              <a:t>28</a:t>
            </a:r>
            <a:r>
              <a:rPr lang="en-GB" altLang="en-US" sz="1200"/>
              <a:t>(9), 1921-1938.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200"/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200"/>
              <a:t>[2] Bay, H., Ess, A., Tuytelaars, T., &amp; Van Gool, L. (2008). Speeded-Up Robust Features (SURF). </a:t>
            </a:r>
            <a:r>
              <a:rPr lang="en-GB" altLang="en-US" sz="1200" i="1"/>
              <a:t>Computer Vision and Image Understanding</a:t>
            </a:r>
            <a:r>
              <a:rPr lang="en-GB" altLang="en-US" sz="1200"/>
              <a:t>, 110, 346-359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200"/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200"/>
              <a:t>[3] Farnebäck, G. (2003). Two-frame motion estimation based on polynomial expansion. In </a:t>
            </a:r>
            <a:r>
              <a:rPr lang="en-GB" altLang="en-US" sz="1200" i="1"/>
              <a:t>Image Analysis</a:t>
            </a:r>
            <a:r>
              <a:rPr lang="en-GB" altLang="en-US" sz="1200"/>
              <a:t> (pp. 363-370). Springer Berlin Heidelberg.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/>
              <a:t>[4] Zabih, R., &amp; Woodfill, J. (1994). Non-parametric local transforms for computing visual correspondence. In Computer Vision—ECCV'94 (pp. 151-158). Springer Berlin Heidelberg.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200"/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200"/>
              <a:t>[5] Rienecker, M. M., Suarez, M. J., Gelaro, R., Todling, R., Bacmeister, J., Liu, E., ... &amp; Woollen, J. (2011). MERRA: NASA's modern-era retrospective analysis for research and applications. </a:t>
            </a:r>
            <a:r>
              <a:rPr lang="en-GB" altLang="en-US" sz="1200" i="1"/>
              <a:t>Journal of Climate</a:t>
            </a:r>
            <a:r>
              <a:rPr lang="en-GB" altLang="en-US" sz="1200"/>
              <a:t>, </a:t>
            </a:r>
            <a:r>
              <a:rPr lang="en-GB" altLang="en-US" sz="1200" i="1"/>
              <a:t>24</a:t>
            </a:r>
            <a:r>
              <a:rPr lang="en-GB" altLang="en-US" sz="1200"/>
              <a:t>(14), 3624-3648.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/>
              <a:t>[6] http://www.esrl.noaa.gov/raobs/ 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2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2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308600" cy="692150"/>
          </a:xfrm>
        </p:spPr>
        <p:txBody>
          <a:bodyPr/>
          <a:lstStyle/>
          <a:p>
            <a:pPr eaLnBrk="1" hangingPunct="1"/>
            <a:r>
              <a:rPr lang="en-GB" altLang="en-US" smtClean="0">
                <a:solidFill>
                  <a:schemeClr val="bg1"/>
                </a:solidFill>
                <a:ea typeface="ＭＳ Ｐゴシック" pitchFamily="1" charset="-128"/>
              </a:rPr>
              <a:t>Overview</a:t>
            </a:r>
          </a:p>
        </p:txBody>
      </p:sp>
      <p:sp>
        <p:nvSpPr>
          <p:cNvPr id="4099" name="TextBox 171"/>
          <p:cNvSpPr txBox="1">
            <a:spLocks noChangeArrowheads="1"/>
          </p:cNvSpPr>
          <p:nvPr/>
        </p:nvSpPr>
        <p:spPr bwMode="auto">
          <a:xfrm>
            <a:off x="304800" y="5100638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FFFFFF"/>
                </a:solidFill>
              </a:rPr>
              <a:t>Height</a:t>
            </a:r>
          </a:p>
        </p:txBody>
      </p:sp>
      <p:sp>
        <p:nvSpPr>
          <p:cNvPr id="4100" name="TextBox 172"/>
          <p:cNvSpPr txBox="1">
            <a:spLocks noChangeArrowheads="1"/>
          </p:cNvSpPr>
          <p:nvPr/>
        </p:nvSpPr>
        <p:spPr bwMode="auto">
          <a:xfrm>
            <a:off x="2971800" y="52578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FFFFFF"/>
                </a:solidFill>
              </a:rPr>
              <a:t>Wind</a:t>
            </a:r>
          </a:p>
        </p:txBody>
      </p:sp>
      <p:sp>
        <p:nvSpPr>
          <p:cNvPr id="4101" name="Content Placeholder 2"/>
          <p:cNvSpPr>
            <a:spLocks noGrp="1"/>
          </p:cNvSpPr>
          <p:nvPr>
            <p:ph idx="1"/>
          </p:nvPr>
        </p:nvSpPr>
        <p:spPr>
          <a:xfrm>
            <a:off x="185738" y="1050925"/>
            <a:ext cx="8489950" cy="5257800"/>
          </a:xfrm>
        </p:spPr>
        <p:txBody>
          <a:bodyPr/>
          <a:lstStyle/>
          <a:p>
            <a:r>
              <a:rPr lang="en-GB" altLang="en-US" sz="2000" b="1" dirty="0" smtClean="0">
                <a:ea typeface="ＭＳ Ｐゴシック" pitchFamily="1" charset="-128"/>
              </a:rPr>
              <a:t>We assess the potential for determination of cloud tracked winds and their height assignment through optical flow/stereo techniques applied to a tandem imaging system</a:t>
            </a:r>
          </a:p>
          <a:p>
            <a:r>
              <a:rPr lang="en-GB" altLang="en-US" sz="2000" b="1" dirty="0" smtClean="0">
                <a:ea typeface="ＭＳ Ｐゴシック" pitchFamily="1" charset="-128"/>
              </a:rPr>
              <a:t>ATSR-2/AATSR tandem operation data is exploited for this demonstration</a:t>
            </a:r>
          </a:p>
          <a:p>
            <a:r>
              <a:rPr lang="en-GB" altLang="en-US" sz="2000" b="1" dirty="0" smtClean="0">
                <a:ea typeface="ＭＳ Ｐゴシック" pitchFamily="1" charset="-128"/>
              </a:rPr>
              <a:t>The </a:t>
            </a:r>
            <a:r>
              <a:rPr lang="en-GB" altLang="en-US" sz="2000" b="1" dirty="0" err="1" smtClean="0">
                <a:ea typeface="ＭＳ Ｐゴシック" pitchFamily="1" charset="-128"/>
              </a:rPr>
              <a:t>Farneback</a:t>
            </a:r>
            <a:r>
              <a:rPr lang="en-GB" altLang="en-US" sz="2000" b="1" dirty="0" smtClean="0">
                <a:ea typeface="ＭＳ Ｐゴシック" pitchFamily="1" charset="-128"/>
              </a:rPr>
              <a:t> optical flow algorithm is used to determine meridional and zonal wind speeds.</a:t>
            </a:r>
          </a:p>
          <a:p>
            <a:r>
              <a:rPr lang="en-GB" altLang="en-US" sz="2000" b="1" dirty="0" smtClean="0">
                <a:ea typeface="ＭＳ Ｐゴシック" pitchFamily="1" charset="-128"/>
              </a:rPr>
              <a:t>The Census stereo matching algorithm is used to define wind heights.</a:t>
            </a:r>
          </a:p>
          <a:p>
            <a:r>
              <a:rPr lang="en-GB" altLang="en-US" sz="2000" b="1" dirty="0" smtClean="0">
                <a:ea typeface="ＭＳ Ｐゴシック" pitchFamily="1" charset="-128"/>
              </a:rPr>
              <a:t>An inter-comparison is made against the NASA MERRA wind products.</a:t>
            </a:r>
          </a:p>
          <a:p>
            <a:r>
              <a:rPr lang="en-GB" altLang="en-US" sz="2000" b="1" dirty="0" smtClean="0">
                <a:ea typeface="ＭＳ Ｐゴシック" pitchFamily="1" charset="-128"/>
              </a:rPr>
              <a:t>A limited preliminary validation is made against </a:t>
            </a:r>
            <a:r>
              <a:rPr lang="en-GB" altLang="en-US" sz="2000" b="1" dirty="0" err="1" smtClean="0">
                <a:ea typeface="ＭＳ Ｐゴシック" pitchFamily="1" charset="-128"/>
              </a:rPr>
              <a:t>rawinsonde</a:t>
            </a:r>
            <a:r>
              <a:rPr lang="en-GB" altLang="en-US" sz="2000" b="1" dirty="0" smtClean="0">
                <a:ea typeface="ＭＳ Ｐゴシック" pitchFamily="1" charset="-128"/>
              </a:rPr>
              <a:t> data from the NOAA/ESRL Radiosonde Database network.</a:t>
            </a:r>
          </a:p>
          <a:p>
            <a:r>
              <a:rPr lang="en-GB" altLang="en-US" sz="2000" b="1" dirty="0" smtClean="0">
                <a:ea typeface="ＭＳ Ｐゴシック" pitchFamily="1" charset="-128"/>
              </a:rPr>
              <a:t>The future potential for application to MISR-</a:t>
            </a:r>
            <a:r>
              <a:rPr lang="en-GB" altLang="en-US" sz="2000" b="1" dirty="0" err="1" smtClean="0">
                <a:ea typeface="ＭＳ Ｐゴシック" pitchFamily="1" charset="-128"/>
              </a:rPr>
              <a:t>lite</a:t>
            </a:r>
            <a:r>
              <a:rPr lang="en-GB" altLang="en-US" sz="2000" b="1" dirty="0" smtClean="0">
                <a:ea typeface="ＭＳ Ｐゴシック" pitchFamily="1" charset="-128"/>
              </a:rPr>
              <a:t> is examined.</a:t>
            </a:r>
          </a:p>
          <a:p>
            <a:endParaRPr lang="en-GB" altLang="en-US" sz="2000" dirty="0" smtClean="0"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09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-60920"/>
            <a:ext cx="9041653" cy="609600"/>
          </a:xfrm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dirty="0" smtClean="0">
                <a:solidFill>
                  <a:schemeClr val="bg1"/>
                </a:solidFill>
                <a:cs typeface="+mj-cs"/>
              </a:rPr>
              <a:t>Dual View: Along-track Scanning Radiometer (ATSR)</a:t>
            </a:r>
          </a:p>
        </p:txBody>
      </p:sp>
      <p:pic>
        <p:nvPicPr>
          <p:cNvPr id="11130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894" y="1139825"/>
            <a:ext cx="391795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13094" name="Text Box 6"/>
          <p:cNvSpPr txBox="1">
            <a:spLocks noChangeArrowheads="1"/>
          </p:cNvSpPr>
          <p:nvPr/>
        </p:nvSpPr>
        <p:spPr bwMode="auto">
          <a:xfrm>
            <a:off x="128894" y="5462588"/>
            <a:ext cx="467778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Winds from ATSR2</a:t>
            </a:r>
            <a:r>
              <a:rPr lang="en-US" sz="2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-AATSR tandem </a:t>
            </a:r>
            <a:br>
              <a:rPr lang="en-US" sz="2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(30 minutes apart) for 2002/3</a:t>
            </a:r>
          </a:p>
        </p:txBody>
      </p:sp>
      <p:sp>
        <p:nvSpPr>
          <p:cNvPr id="34" name="Text Box 58"/>
          <p:cNvSpPr txBox="1">
            <a:spLocks noChangeArrowheads="1"/>
          </p:cNvSpPr>
          <p:nvPr/>
        </p:nvSpPr>
        <p:spPr bwMode="auto">
          <a:xfrm>
            <a:off x="5060776" y="4168716"/>
            <a:ext cx="3873500" cy="2139047"/>
          </a:xfrm>
          <a:prstGeom prst="rect">
            <a:avLst/>
          </a:prstGeom>
          <a:gradFill rotWithShape="0">
            <a:gsLst>
              <a:gs pos="0">
                <a:srgbClr val="F6F6C5"/>
              </a:gs>
              <a:gs pos="100000">
                <a:srgbClr val="F6F6C5">
                  <a:gamma/>
                  <a:shade val="8823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600" b="1" dirty="0" smtClean="0">
                <a:latin typeface="Helvetica" charset="0"/>
              </a:rPr>
              <a:t>Height attributes </a:t>
            </a:r>
          </a:p>
          <a:p>
            <a:pPr>
              <a:spcBef>
                <a:spcPct val="20000"/>
              </a:spcBef>
              <a:buFont typeface="Times" charset="0"/>
              <a:buChar char="•"/>
              <a:defRPr/>
            </a:pPr>
            <a:r>
              <a:rPr lang="en-US" sz="1500" dirty="0" smtClean="0">
                <a:latin typeface="Helvetica" charset="0"/>
              </a:rPr>
              <a:t>derived from purely geometric approach</a:t>
            </a:r>
          </a:p>
          <a:p>
            <a:pPr>
              <a:spcBef>
                <a:spcPct val="20000"/>
              </a:spcBef>
              <a:buFont typeface="Times" charset="0"/>
              <a:buChar char="•"/>
              <a:defRPr/>
            </a:pPr>
            <a:r>
              <a:rPr lang="en-US" sz="1500" dirty="0" smtClean="0">
                <a:latin typeface="Helvetica" charset="0"/>
              </a:rPr>
              <a:t>completely automated, globally</a:t>
            </a:r>
          </a:p>
          <a:p>
            <a:pPr>
              <a:spcBef>
                <a:spcPct val="20000"/>
              </a:spcBef>
              <a:buFont typeface="Times" charset="0"/>
              <a:buChar char="•"/>
              <a:defRPr/>
            </a:pPr>
            <a:r>
              <a:rPr lang="en-US" sz="1500" dirty="0" smtClean="0">
                <a:latin typeface="Helvetica" charset="0"/>
              </a:rPr>
              <a:t>independent of radiometric calibration, temperature profiles, cloud emissivity</a:t>
            </a:r>
          </a:p>
          <a:p>
            <a:pPr>
              <a:spcBef>
                <a:spcPct val="20000"/>
              </a:spcBef>
              <a:buFont typeface="Times" charset="0"/>
              <a:buChar char="•"/>
              <a:defRPr/>
            </a:pPr>
            <a:r>
              <a:rPr lang="en-US" sz="1500" dirty="0" smtClean="0">
                <a:latin typeface="Helvetica" charset="0"/>
              </a:rPr>
              <a:t>instantaneous height accuracies of  ≈1 km, validated against ground-based radar/lidar</a:t>
            </a:r>
            <a:endParaRPr lang="en-US" sz="1400" b="1" dirty="0" smtClean="0">
              <a:latin typeface="Helvetica" charset="0"/>
            </a:endParaRPr>
          </a:p>
        </p:txBody>
      </p:sp>
      <p:grpSp>
        <p:nvGrpSpPr>
          <p:cNvPr id="44" name="Group 143"/>
          <p:cNvGrpSpPr>
            <a:grpSpLocks/>
          </p:cNvGrpSpPr>
          <p:nvPr/>
        </p:nvGrpSpPr>
        <p:grpSpPr bwMode="auto">
          <a:xfrm>
            <a:off x="5257800" y="606425"/>
            <a:ext cx="3200400" cy="3505200"/>
            <a:chOff x="3048000" y="1752600"/>
            <a:chExt cx="3200400" cy="3505200"/>
          </a:xfrm>
        </p:grpSpPr>
        <p:sp>
          <p:nvSpPr>
            <p:cNvPr id="45" name="Rectangle 44"/>
            <p:cNvSpPr/>
            <p:nvPr/>
          </p:nvSpPr>
          <p:spPr>
            <a:xfrm>
              <a:off x="3048000" y="2895600"/>
              <a:ext cx="3048000" cy="1676400"/>
            </a:xfrm>
            <a:prstGeom prst="rect">
              <a:avLst/>
            </a:prstGeom>
            <a:solidFill>
              <a:srgbClr val="A7E1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6" name="Sun 45"/>
            <p:cNvSpPr/>
            <p:nvPr/>
          </p:nvSpPr>
          <p:spPr>
            <a:xfrm>
              <a:off x="3733800" y="1752600"/>
              <a:ext cx="762000" cy="457200"/>
            </a:xfrm>
            <a:prstGeom prst="sun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47" name="Group 132"/>
            <p:cNvGrpSpPr>
              <a:grpSpLocks/>
            </p:cNvGrpSpPr>
            <p:nvPr/>
          </p:nvGrpSpPr>
          <p:grpSpPr bwMode="auto">
            <a:xfrm>
              <a:off x="5410200" y="2286000"/>
              <a:ext cx="514287" cy="336373"/>
              <a:chOff x="5810313" y="1981200"/>
              <a:chExt cx="514287" cy="336373"/>
            </a:xfrm>
          </p:grpSpPr>
          <p:sp>
            <p:nvSpPr>
              <p:cNvPr id="55" name="Rectangle 54"/>
              <p:cNvSpPr>
                <a:spLocks noChangeArrowheads="1"/>
              </p:cNvSpPr>
              <p:nvPr/>
            </p:nvSpPr>
            <p:spPr bwMode="auto">
              <a:xfrm>
                <a:off x="5867463" y="1981200"/>
                <a:ext cx="457200" cy="152400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6" name="Snip and Round Single Corner Rectangle 55"/>
              <p:cNvSpPr/>
              <p:nvPr/>
            </p:nvSpPr>
            <p:spPr>
              <a:xfrm flipH="1" flipV="1">
                <a:off x="5867463" y="2057400"/>
                <a:ext cx="152400" cy="152400"/>
              </a:xfrm>
              <a:prstGeom prst="snipRound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57" name="Trapezoid 56"/>
              <p:cNvSpPr/>
              <p:nvPr/>
            </p:nvSpPr>
            <p:spPr>
              <a:xfrm rot="2774447">
                <a:off x="5816663" y="2152650"/>
                <a:ext cx="101600" cy="114300"/>
              </a:xfrm>
              <a:prstGeom prst="trapezoid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58" name="Trapezoid 57"/>
              <p:cNvSpPr/>
              <p:nvPr/>
            </p:nvSpPr>
            <p:spPr>
              <a:xfrm>
                <a:off x="5908738" y="2209800"/>
                <a:ext cx="111125" cy="107950"/>
              </a:xfrm>
              <a:prstGeom prst="trapezoid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cxnSp>
          <p:nvCxnSpPr>
            <p:cNvPr id="48" name="Straight Connector 47"/>
            <p:cNvCxnSpPr>
              <a:stCxn id="46" idx="2"/>
              <a:endCxn id="54" idx="3"/>
            </p:cNvCxnSpPr>
            <p:nvPr/>
          </p:nvCxnSpPr>
          <p:spPr>
            <a:xfrm rot="16200000" flipH="1">
              <a:off x="3629818" y="2694782"/>
              <a:ext cx="1389063" cy="419100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stCxn id="54" idx="3"/>
            </p:cNvCxnSpPr>
            <p:nvPr/>
          </p:nvCxnSpPr>
          <p:spPr>
            <a:xfrm rot="5400000" flipH="1" flipV="1">
              <a:off x="4468018" y="2656682"/>
              <a:ext cx="1008063" cy="876300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3619500" y="3924300"/>
              <a:ext cx="762000" cy="685800"/>
            </a:xfrm>
            <a:prstGeom prst="line">
              <a:avLst/>
            </a:prstGeom>
            <a:ln>
              <a:solidFill>
                <a:srgbClr val="FF66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3048000" y="4572000"/>
              <a:ext cx="3048000" cy="228600"/>
            </a:xfrm>
            <a:prstGeom prst="rect">
              <a:avLst/>
            </a:prstGeom>
            <a:blipFill dpi="0" rotWithShape="1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 rot="16200000" flipV="1">
              <a:off x="3430587" y="4875213"/>
              <a:ext cx="608013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35"/>
            <p:cNvSpPr txBox="1">
              <a:spLocks noChangeArrowheads="1"/>
            </p:cNvSpPr>
            <p:nvPr/>
          </p:nvSpPr>
          <p:spPr bwMode="auto">
            <a:xfrm>
              <a:off x="3733800" y="4919246"/>
              <a:ext cx="2514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600"/>
                <a:t>Apparent cloud position</a:t>
              </a:r>
            </a:p>
          </p:txBody>
        </p:sp>
        <p:sp>
          <p:nvSpPr>
            <p:cNvPr id="54" name="Cloud 36"/>
            <p:cNvSpPr>
              <a:spLocks/>
            </p:cNvSpPr>
            <p:nvPr/>
          </p:nvSpPr>
          <p:spPr bwMode="auto">
            <a:xfrm>
              <a:off x="4114800" y="3581400"/>
              <a:ext cx="838200" cy="304800"/>
            </a:xfrm>
            <a:custGeom>
              <a:avLst/>
              <a:gdLst>
                <a:gd name="T0" fmla="*/ 2147483647 w 43200"/>
                <a:gd name="T1" fmla="*/ 457694178 h 43200"/>
                <a:gd name="T2" fmla="*/ 2147483647 w 43200"/>
                <a:gd name="T3" fmla="*/ 443759421 h 43200"/>
                <a:gd name="T4" fmla="*/ 2147483647 w 43200"/>
                <a:gd name="T5" fmla="*/ 610196159 h 43200"/>
                <a:gd name="T6" fmla="*/ 2147483647 w 43200"/>
                <a:gd name="T7" fmla="*/ 616857288 h 43200"/>
                <a:gd name="T8" fmla="*/ 2147483647 w 43200"/>
                <a:gd name="T9" fmla="*/ 683474341 h 43200"/>
                <a:gd name="T10" fmla="*/ 2147483647 w 43200"/>
                <a:gd name="T11" fmla="*/ 653050270 h 43200"/>
                <a:gd name="T12" fmla="*/ 2147483647 w 43200"/>
                <a:gd name="T13" fmla="*/ 607609000 h 43200"/>
                <a:gd name="T14" fmla="*/ 2147483647 w 43200"/>
                <a:gd name="T15" fmla="*/ 640986872 h 43200"/>
                <a:gd name="T16" fmla="*/ 2147483647 w 43200"/>
                <a:gd name="T17" fmla="*/ 401341195 h 43200"/>
                <a:gd name="T18" fmla="*/ 2147483647 w 43200"/>
                <a:gd name="T19" fmla="*/ 526113043 h 43200"/>
                <a:gd name="T20" fmla="*/ 2147483647 w 43200"/>
                <a:gd name="T21" fmla="*/ 268458640 h 43200"/>
                <a:gd name="T22" fmla="*/ 2147483647 w 43200"/>
                <a:gd name="T23" fmla="*/ 315248325 h 43200"/>
                <a:gd name="T24" fmla="*/ 2147483647 w 43200"/>
                <a:gd name="T25" fmla="*/ 94870482 h 43200"/>
                <a:gd name="T26" fmla="*/ 2147483647 w 43200"/>
                <a:gd name="T27" fmla="*/ 116972786 h 43200"/>
                <a:gd name="T28" fmla="*/ 2147483647 w 43200"/>
                <a:gd name="T29" fmla="*/ 69100270 h 43200"/>
                <a:gd name="T30" fmla="*/ 2147483647 w 43200"/>
                <a:gd name="T31" fmla="*/ 40913946 h 43200"/>
                <a:gd name="T32" fmla="*/ 2147483647 w 43200"/>
                <a:gd name="T33" fmla="*/ 82526815 h 43200"/>
                <a:gd name="T34" fmla="*/ 2147483647 w 43200"/>
                <a:gd name="T35" fmla="*/ 58223651 h 43200"/>
                <a:gd name="T36" fmla="*/ 2147483647 w 43200"/>
                <a:gd name="T37" fmla="*/ 90778993 h 43200"/>
                <a:gd name="T38" fmla="*/ 2147483647 w 43200"/>
                <a:gd name="T39" fmla="*/ 114348733 h 43200"/>
                <a:gd name="T40" fmla="*/ 2147483647 w 43200"/>
                <a:gd name="T41" fmla="*/ 276064211 h 43200"/>
                <a:gd name="T42" fmla="*/ 2147483647 w 43200"/>
                <a:gd name="T43" fmla="*/ 251253230 h 432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3200" h="43200">
                  <a:moveTo>
                    <a:pt x="3900" y="14370"/>
                  </a:moveTo>
                  <a:cubicBezTo>
                    <a:pt x="3629" y="11657"/>
                    <a:pt x="4261" y="8921"/>
                    <a:pt x="5623" y="6907"/>
                  </a:cubicBezTo>
                  <a:cubicBezTo>
                    <a:pt x="7775" y="3726"/>
                    <a:pt x="11264" y="3017"/>
                    <a:pt x="14005" y="5202"/>
                  </a:cubicBezTo>
                  <a:cubicBezTo>
                    <a:pt x="15678" y="909"/>
                    <a:pt x="19914" y="22"/>
                    <a:pt x="22456" y="3432"/>
                  </a:cubicBezTo>
                  <a:cubicBezTo>
                    <a:pt x="23097" y="1683"/>
                    <a:pt x="24328" y="474"/>
                    <a:pt x="25749" y="200"/>
                  </a:cubicBezTo>
                  <a:cubicBezTo>
                    <a:pt x="27313" y="-102"/>
                    <a:pt x="28875" y="770"/>
                    <a:pt x="29833" y="2481"/>
                  </a:cubicBezTo>
                  <a:cubicBezTo>
                    <a:pt x="31215" y="267"/>
                    <a:pt x="33501" y="-460"/>
                    <a:pt x="35463" y="690"/>
                  </a:cubicBezTo>
                  <a:cubicBezTo>
                    <a:pt x="36958" y="1566"/>
                    <a:pt x="38030" y="3400"/>
                    <a:pt x="38318" y="5576"/>
                  </a:cubicBezTo>
                  <a:cubicBezTo>
                    <a:pt x="40046" y="6218"/>
                    <a:pt x="41422" y="7998"/>
                    <a:pt x="41982" y="10318"/>
                  </a:cubicBezTo>
                  <a:cubicBezTo>
                    <a:pt x="42389" y="12002"/>
                    <a:pt x="42331" y="13831"/>
                    <a:pt x="41818" y="15460"/>
                  </a:cubicBezTo>
                  <a:cubicBezTo>
                    <a:pt x="43079" y="17694"/>
                    <a:pt x="43520" y="20590"/>
                    <a:pt x="43016" y="23322"/>
                  </a:cubicBezTo>
                  <a:cubicBezTo>
                    <a:pt x="42346" y="26954"/>
                    <a:pt x="40128" y="29674"/>
                    <a:pt x="37404" y="30204"/>
                  </a:cubicBezTo>
                  <a:cubicBezTo>
                    <a:pt x="37391" y="32471"/>
                    <a:pt x="36658" y="34621"/>
                    <a:pt x="35395" y="36101"/>
                  </a:cubicBezTo>
                  <a:cubicBezTo>
                    <a:pt x="33476" y="38350"/>
                    <a:pt x="30704" y="38639"/>
                    <a:pt x="28555" y="36815"/>
                  </a:cubicBezTo>
                  <a:cubicBezTo>
                    <a:pt x="27860" y="39948"/>
                    <a:pt x="25999" y="42343"/>
                    <a:pt x="23667" y="43106"/>
                  </a:cubicBezTo>
                  <a:cubicBezTo>
                    <a:pt x="20919" y="44005"/>
                    <a:pt x="18051" y="42473"/>
                    <a:pt x="16480" y="39266"/>
                  </a:cubicBezTo>
                  <a:cubicBezTo>
                    <a:pt x="12772" y="42310"/>
                    <a:pt x="7956" y="40599"/>
                    <a:pt x="5804" y="35472"/>
                  </a:cubicBezTo>
                  <a:cubicBezTo>
                    <a:pt x="3690" y="35809"/>
                    <a:pt x="1705" y="34024"/>
                    <a:pt x="1110" y="31250"/>
                  </a:cubicBezTo>
                  <a:cubicBezTo>
                    <a:pt x="679" y="29243"/>
                    <a:pt x="1060" y="27077"/>
                    <a:pt x="2113" y="25551"/>
                  </a:cubicBezTo>
                  <a:cubicBezTo>
                    <a:pt x="619" y="24354"/>
                    <a:pt x="-213" y="22057"/>
                    <a:pt x="-5" y="19704"/>
                  </a:cubicBezTo>
                  <a:cubicBezTo>
                    <a:pt x="239" y="16949"/>
                    <a:pt x="1845" y="14791"/>
                    <a:pt x="3863" y="14507"/>
                  </a:cubicBezTo>
                  <a:cubicBezTo>
                    <a:pt x="3875" y="14461"/>
                    <a:pt x="3888" y="14416"/>
                    <a:pt x="3900" y="14370"/>
                  </a:cubicBezTo>
                  <a:close/>
                </a:path>
                <a:path w="43200" h="43200" fill="none">
                  <a:moveTo>
                    <a:pt x="4693" y="26177"/>
                  </a:moveTo>
                  <a:cubicBezTo>
                    <a:pt x="3809" y="26271"/>
                    <a:pt x="2925" y="25993"/>
                    <a:pt x="2160" y="25380"/>
                  </a:cubicBezTo>
                  <a:moveTo>
                    <a:pt x="6928" y="34899"/>
                  </a:moveTo>
                  <a:cubicBezTo>
                    <a:pt x="6573" y="35092"/>
                    <a:pt x="6200" y="35220"/>
                    <a:pt x="5820" y="35280"/>
                  </a:cubicBezTo>
                  <a:moveTo>
                    <a:pt x="16478" y="39090"/>
                  </a:moveTo>
                  <a:cubicBezTo>
                    <a:pt x="16211" y="38544"/>
                    <a:pt x="15987" y="37961"/>
                    <a:pt x="15810" y="37350"/>
                  </a:cubicBezTo>
                  <a:moveTo>
                    <a:pt x="28827" y="34751"/>
                  </a:moveTo>
                  <a:cubicBezTo>
                    <a:pt x="28788" y="35398"/>
                    <a:pt x="28698" y="36038"/>
                    <a:pt x="28560" y="36660"/>
                  </a:cubicBezTo>
                  <a:moveTo>
                    <a:pt x="34129" y="22954"/>
                  </a:moveTo>
                  <a:cubicBezTo>
                    <a:pt x="36133" y="24282"/>
                    <a:pt x="37398" y="27058"/>
                    <a:pt x="37380" y="30090"/>
                  </a:cubicBezTo>
                  <a:moveTo>
                    <a:pt x="41798" y="15354"/>
                  </a:move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cubicBezTo>
                    <a:pt x="38379" y="5843"/>
                    <a:pt x="38405" y="6266"/>
                    <a:pt x="38400" y="6690"/>
                  </a:cubicBezTo>
                  <a:moveTo>
                    <a:pt x="29078" y="3952"/>
                  </a:moveTo>
                  <a:cubicBezTo>
                    <a:pt x="29267" y="3369"/>
                    <a:pt x="29516" y="2826"/>
                    <a:pt x="29820" y="2340"/>
                  </a:cubicBezTo>
                  <a:moveTo>
                    <a:pt x="22141" y="4720"/>
                  </a:moveTo>
                  <a:cubicBezTo>
                    <a:pt x="22218" y="4238"/>
                    <a:pt x="22339" y="3771"/>
                    <a:pt x="22500" y="3330"/>
                  </a:cubicBezTo>
                  <a:moveTo>
                    <a:pt x="14000" y="5192"/>
                  </a:moveTo>
                  <a:cubicBezTo>
                    <a:pt x="14472" y="5568"/>
                    <a:pt x="14908" y="6021"/>
                    <a:pt x="15300" y="6540"/>
                  </a:cubicBezTo>
                  <a:moveTo>
                    <a:pt x="4127" y="15789"/>
                  </a:moveTo>
                  <a:cubicBezTo>
                    <a:pt x="4024" y="15325"/>
                    <a:pt x="3948" y="14851"/>
                    <a:pt x="3900" y="14370"/>
                  </a:cubicBezTo>
                </a:path>
              </a:pathLst>
            </a:custGeom>
            <a:blipFill dpi="0" rotWithShape="1">
              <a:blip r:embed="rId5"/>
              <a:srcRect/>
              <a:tile tx="0" ty="0" sx="100000" sy="100000" flip="none" algn="tl"/>
            </a:blipFill>
            <a:ln>
              <a:noFill/>
            </a:ln>
            <a:effectLst>
              <a:outerShdw dist="38100" dir="2700000" algn="tl" rotWithShape="0">
                <a:srgbClr val="000000">
                  <a:alpha val="42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GB"/>
            </a:p>
          </p:txBody>
        </p:sp>
      </p:grpSp>
      <p:grpSp>
        <p:nvGrpSpPr>
          <p:cNvPr id="59" name="Group 171"/>
          <p:cNvGrpSpPr>
            <a:grpSpLocks/>
          </p:cNvGrpSpPr>
          <p:nvPr/>
        </p:nvGrpSpPr>
        <p:grpSpPr bwMode="auto">
          <a:xfrm>
            <a:off x="5257800" y="603250"/>
            <a:ext cx="3048000" cy="3051175"/>
            <a:chOff x="914400" y="2362200"/>
            <a:chExt cx="3048000" cy="3050977"/>
          </a:xfrm>
        </p:grpSpPr>
        <p:grpSp>
          <p:nvGrpSpPr>
            <p:cNvPr id="60" name="Group 167"/>
            <p:cNvGrpSpPr>
              <a:grpSpLocks/>
            </p:cNvGrpSpPr>
            <p:nvPr/>
          </p:nvGrpSpPr>
          <p:grpSpPr bwMode="auto">
            <a:xfrm>
              <a:off x="914400" y="2362200"/>
              <a:ext cx="3048000" cy="3048000"/>
              <a:chOff x="4495800" y="2362200"/>
              <a:chExt cx="3048000" cy="3048000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4495800" y="3505126"/>
                <a:ext cx="3048000" cy="1676291"/>
              </a:xfrm>
              <a:prstGeom prst="rect">
                <a:avLst/>
              </a:prstGeom>
              <a:solidFill>
                <a:srgbClr val="A7E1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64" name="Sun 63"/>
              <p:cNvSpPr/>
              <p:nvPr/>
            </p:nvSpPr>
            <p:spPr>
              <a:xfrm>
                <a:off x="5181600" y="2362200"/>
                <a:ext cx="762000" cy="457170"/>
              </a:xfrm>
              <a:prstGeom prst="sun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grpSp>
            <p:nvGrpSpPr>
              <p:cNvPr id="65" name="Group 148"/>
              <p:cNvGrpSpPr>
                <a:grpSpLocks/>
              </p:cNvGrpSpPr>
              <p:nvPr/>
            </p:nvGrpSpPr>
            <p:grpSpPr bwMode="auto">
              <a:xfrm>
                <a:off x="5791200" y="2895600"/>
                <a:ext cx="514287" cy="336373"/>
                <a:chOff x="3429000" y="3048000"/>
                <a:chExt cx="514287" cy="336373"/>
              </a:xfrm>
            </p:grpSpPr>
            <p:sp>
              <p:nvSpPr>
                <p:cNvPr id="71" name="Rectangle 70"/>
                <p:cNvSpPr>
                  <a:spLocks noChangeArrowheads="1"/>
                </p:cNvSpPr>
                <p:nvPr/>
              </p:nvSpPr>
              <p:spPr bwMode="auto">
                <a:xfrm>
                  <a:off x="3486150" y="3047965"/>
                  <a:ext cx="457200" cy="152390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GB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Snip and Round Single Corner Rectangle 71"/>
                <p:cNvSpPr/>
                <p:nvPr/>
              </p:nvSpPr>
              <p:spPr>
                <a:xfrm flipH="1" flipV="1">
                  <a:off x="3486150" y="3124160"/>
                  <a:ext cx="152400" cy="152390"/>
                </a:xfrm>
                <a:prstGeom prst="snipRound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73" name="Trapezoid 72"/>
                <p:cNvSpPr/>
                <p:nvPr/>
              </p:nvSpPr>
              <p:spPr>
                <a:xfrm rot="2774447">
                  <a:off x="3435353" y="3219400"/>
                  <a:ext cx="101593" cy="114300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74" name="Trapezoid 73"/>
                <p:cNvSpPr/>
                <p:nvPr/>
              </p:nvSpPr>
              <p:spPr>
                <a:xfrm>
                  <a:off x="3527425" y="3276550"/>
                  <a:ext cx="111125" cy="10794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</p:grpSp>
          <p:cxnSp>
            <p:nvCxnSpPr>
              <p:cNvPr id="66" name="Straight Connector 65"/>
              <p:cNvCxnSpPr/>
              <p:nvPr/>
            </p:nvCxnSpPr>
            <p:spPr>
              <a:xfrm rot="16200000" flipH="1">
                <a:off x="5077663" y="3304307"/>
                <a:ext cx="1388973" cy="419100"/>
              </a:xfrm>
              <a:prstGeom prst="line">
                <a:avLst/>
              </a:prstGeom>
              <a:ln>
                <a:solidFill>
                  <a:srgbClr val="FF66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/>
              <p:cNvCxnSpPr>
                <a:stCxn id="70" idx="3"/>
              </p:cNvCxnSpPr>
              <p:nvPr/>
            </p:nvCxnSpPr>
            <p:spPr>
              <a:xfrm rot="16200000" flipV="1">
                <a:off x="5496748" y="3723392"/>
                <a:ext cx="931802" cy="38100"/>
              </a:xfrm>
              <a:prstGeom prst="straightConnector1">
                <a:avLst/>
              </a:prstGeom>
              <a:ln>
                <a:solidFill>
                  <a:srgbClr val="FF66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>
                <a:stCxn id="70" idx="1"/>
                <a:endCxn id="69" idx="2"/>
              </p:cNvCxnSpPr>
              <p:nvPr/>
            </p:nvCxnSpPr>
            <p:spPr>
              <a:xfrm rot="16200000" flipH="1">
                <a:off x="5543580" y="4933782"/>
                <a:ext cx="914341" cy="38100"/>
              </a:xfrm>
              <a:prstGeom prst="line">
                <a:avLst/>
              </a:prstGeom>
              <a:ln>
                <a:solidFill>
                  <a:srgbClr val="FF66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Rectangle 68"/>
              <p:cNvSpPr>
                <a:spLocks noChangeArrowheads="1"/>
              </p:cNvSpPr>
              <p:nvPr/>
            </p:nvSpPr>
            <p:spPr bwMode="auto">
              <a:xfrm>
                <a:off x="4495800" y="5181417"/>
                <a:ext cx="3048000" cy="228585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0" name="Cloud 21"/>
              <p:cNvSpPr>
                <a:spLocks/>
              </p:cNvSpPr>
              <p:nvPr/>
            </p:nvSpPr>
            <p:spPr bwMode="auto">
              <a:xfrm>
                <a:off x="5562600" y="4190881"/>
                <a:ext cx="838200" cy="304780"/>
              </a:xfrm>
              <a:custGeom>
                <a:avLst/>
                <a:gdLst>
                  <a:gd name="T0" fmla="*/ 2147483647 w 43200"/>
                  <a:gd name="T1" fmla="*/ 457544371 h 43200"/>
                  <a:gd name="T2" fmla="*/ 2147483647 w 43200"/>
                  <a:gd name="T3" fmla="*/ 443613428 h 43200"/>
                  <a:gd name="T4" fmla="*/ 2147483647 w 43200"/>
                  <a:gd name="T5" fmla="*/ 609996329 h 43200"/>
                  <a:gd name="T6" fmla="*/ 2147483647 w 43200"/>
                  <a:gd name="T7" fmla="*/ 616655786 h 43200"/>
                  <a:gd name="T8" fmla="*/ 2147483647 w 43200"/>
                  <a:gd name="T9" fmla="*/ 683250604 h 43200"/>
                  <a:gd name="T10" fmla="*/ 2147483647 w 43200"/>
                  <a:gd name="T11" fmla="*/ 652836749 h 43200"/>
                  <a:gd name="T12" fmla="*/ 2147483647 w 43200"/>
                  <a:gd name="T13" fmla="*/ 607409657 h 43200"/>
                  <a:gd name="T14" fmla="*/ 2147483647 w 43200"/>
                  <a:gd name="T15" fmla="*/ 640776428 h 43200"/>
                  <a:gd name="T16" fmla="*/ 2147483647 w 43200"/>
                  <a:gd name="T17" fmla="*/ 401211277 h 43200"/>
                  <a:gd name="T18" fmla="*/ 2147483647 w 43200"/>
                  <a:gd name="T19" fmla="*/ 525939974 h 43200"/>
                  <a:gd name="T20" fmla="*/ 2147483647 w 43200"/>
                  <a:gd name="T21" fmla="*/ 268371052 h 43200"/>
                  <a:gd name="T22" fmla="*/ 2147483647 w 43200"/>
                  <a:gd name="T23" fmla="*/ 315143444 h 43200"/>
                  <a:gd name="T24" fmla="*/ 2147483647 w 43200"/>
                  <a:gd name="T25" fmla="*/ 94840559 h 43200"/>
                  <a:gd name="T26" fmla="*/ 2147483647 w 43200"/>
                  <a:gd name="T27" fmla="*/ 116934639 h 43200"/>
                  <a:gd name="T28" fmla="*/ 2147483647 w 43200"/>
                  <a:gd name="T29" fmla="*/ 69077166 h 43200"/>
                  <a:gd name="T30" fmla="*/ 2147483647 w 43200"/>
                  <a:gd name="T31" fmla="*/ 40900961 h 43200"/>
                  <a:gd name="T32" fmla="*/ 2147483647 w 43200"/>
                  <a:gd name="T33" fmla="*/ 82500355 h 43200"/>
                  <a:gd name="T34" fmla="*/ 2147483647 w 43200"/>
                  <a:gd name="T35" fmla="*/ 58203413 h 43200"/>
                  <a:gd name="T36" fmla="*/ 2147483647 w 43200"/>
                  <a:gd name="T37" fmla="*/ 90750206 h 43200"/>
                  <a:gd name="T38" fmla="*/ 2147483647 w 43200"/>
                  <a:gd name="T39" fmla="*/ 114311132 h 43200"/>
                  <a:gd name="T40" fmla="*/ 2147483647 w 43200"/>
                  <a:gd name="T41" fmla="*/ 275974431 h 43200"/>
                  <a:gd name="T42" fmla="*/ 2147483647 w 43200"/>
                  <a:gd name="T43" fmla="*/ 251172126 h 432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43200" h="43200">
                    <a:moveTo>
                      <a:pt x="3900" y="14370"/>
                    </a:moveTo>
                    <a:cubicBezTo>
                      <a:pt x="3629" y="11657"/>
                      <a:pt x="4261" y="8921"/>
                      <a:pt x="5623" y="6907"/>
                    </a:cubicBezTo>
                    <a:cubicBezTo>
                      <a:pt x="7775" y="3726"/>
                      <a:pt x="11264" y="3017"/>
                      <a:pt x="14005" y="5202"/>
                    </a:cubicBezTo>
                    <a:cubicBezTo>
                      <a:pt x="15678" y="909"/>
                      <a:pt x="19914" y="22"/>
                      <a:pt x="22456" y="3432"/>
                    </a:cubicBezTo>
                    <a:cubicBezTo>
                      <a:pt x="23097" y="1683"/>
                      <a:pt x="24328" y="474"/>
                      <a:pt x="25749" y="200"/>
                    </a:cubicBezTo>
                    <a:cubicBezTo>
                      <a:pt x="27313" y="-102"/>
                      <a:pt x="28875" y="770"/>
                      <a:pt x="29833" y="2481"/>
                    </a:cubicBezTo>
                    <a:cubicBezTo>
                      <a:pt x="31215" y="267"/>
                      <a:pt x="33501" y="-460"/>
                      <a:pt x="35463" y="690"/>
                    </a:cubicBezTo>
                    <a:cubicBezTo>
                      <a:pt x="36958" y="1566"/>
                      <a:pt x="38030" y="3400"/>
                      <a:pt x="38318" y="5576"/>
                    </a:cubicBezTo>
                    <a:cubicBezTo>
                      <a:pt x="40046" y="6218"/>
                      <a:pt x="41422" y="7998"/>
                      <a:pt x="41982" y="10318"/>
                    </a:cubicBezTo>
                    <a:cubicBezTo>
                      <a:pt x="42389" y="12002"/>
                      <a:pt x="42331" y="13831"/>
                      <a:pt x="41818" y="15460"/>
                    </a:cubicBezTo>
                    <a:cubicBezTo>
                      <a:pt x="43079" y="17694"/>
                      <a:pt x="43520" y="20590"/>
                      <a:pt x="43016" y="23322"/>
                    </a:cubicBezTo>
                    <a:cubicBezTo>
                      <a:pt x="42346" y="26954"/>
                      <a:pt x="40128" y="29674"/>
                      <a:pt x="37404" y="30204"/>
                    </a:cubicBezTo>
                    <a:cubicBezTo>
                      <a:pt x="37391" y="32471"/>
                      <a:pt x="36658" y="34621"/>
                      <a:pt x="35395" y="36101"/>
                    </a:cubicBezTo>
                    <a:cubicBezTo>
                      <a:pt x="33476" y="38350"/>
                      <a:pt x="30704" y="38639"/>
                      <a:pt x="28555" y="36815"/>
                    </a:cubicBezTo>
                    <a:cubicBezTo>
                      <a:pt x="27860" y="39948"/>
                      <a:pt x="25999" y="42343"/>
                      <a:pt x="23667" y="43106"/>
                    </a:cubicBezTo>
                    <a:cubicBezTo>
                      <a:pt x="20919" y="44005"/>
                      <a:pt x="18051" y="42473"/>
                      <a:pt x="16480" y="39266"/>
                    </a:cubicBezTo>
                    <a:cubicBezTo>
                      <a:pt x="12772" y="42310"/>
                      <a:pt x="7956" y="40599"/>
                      <a:pt x="5804" y="35472"/>
                    </a:cubicBezTo>
                    <a:cubicBezTo>
                      <a:pt x="3690" y="35809"/>
                      <a:pt x="1705" y="34024"/>
                      <a:pt x="1110" y="31250"/>
                    </a:cubicBezTo>
                    <a:cubicBezTo>
                      <a:pt x="679" y="29243"/>
                      <a:pt x="1060" y="27077"/>
                      <a:pt x="2113" y="25551"/>
                    </a:cubicBezTo>
                    <a:cubicBezTo>
                      <a:pt x="619" y="24354"/>
                      <a:pt x="-213" y="22057"/>
                      <a:pt x="-5" y="19704"/>
                    </a:cubicBezTo>
                    <a:cubicBezTo>
                      <a:pt x="239" y="16949"/>
                      <a:pt x="1845" y="14791"/>
                      <a:pt x="3863" y="14507"/>
                    </a:cubicBezTo>
                    <a:cubicBezTo>
                      <a:pt x="3875" y="14461"/>
                      <a:pt x="3888" y="14416"/>
                      <a:pt x="3900" y="14370"/>
                    </a:cubicBezTo>
                    <a:close/>
                  </a:path>
                  <a:path w="43200" h="43200" fill="none">
                    <a:moveTo>
                      <a:pt x="4693" y="26177"/>
                    </a:moveTo>
                    <a:cubicBezTo>
                      <a:pt x="3809" y="26271"/>
                      <a:pt x="2925" y="25993"/>
                      <a:pt x="2160" y="25380"/>
                    </a:cubicBezTo>
                    <a:moveTo>
                      <a:pt x="6928" y="34899"/>
                    </a:moveTo>
                    <a:cubicBezTo>
                      <a:pt x="6573" y="35092"/>
                      <a:pt x="6200" y="35220"/>
                      <a:pt x="5820" y="35280"/>
                    </a:cubicBezTo>
                    <a:moveTo>
                      <a:pt x="16478" y="39090"/>
                    </a:moveTo>
                    <a:cubicBezTo>
                      <a:pt x="16211" y="38544"/>
                      <a:pt x="15987" y="37961"/>
                      <a:pt x="15810" y="37350"/>
                    </a:cubicBezTo>
                    <a:moveTo>
                      <a:pt x="28827" y="34751"/>
                    </a:moveTo>
                    <a:cubicBezTo>
                      <a:pt x="28788" y="35398"/>
                      <a:pt x="28698" y="36038"/>
                      <a:pt x="28560" y="36660"/>
                    </a:cubicBezTo>
                    <a:moveTo>
                      <a:pt x="34129" y="22954"/>
                    </a:moveTo>
                    <a:cubicBezTo>
                      <a:pt x="36133" y="24282"/>
                      <a:pt x="37398" y="27058"/>
                      <a:pt x="37380" y="30090"/>
                    </a:cubicBezTo>
                    <a:moveTo>
                      <a:pt x="41798" y="15354"/>
                    </a:moveTo>
                    <a:cubicBezTo>
                      <a:pt x="41473" y="16386"/>
                      <a:pt x="40978" y="17302"/>
                      <a:pt x="40350" y="18030"/>
                    </a:cubicBezTo>
                    <a:moveTo>
                      <a:pt x="38324" y="5426"/>
                    </a:moveTo>
                    <a:cubicBezTo>
                      <a:pt x="38379" y="5843"/>
                      <a:pt x="38405" y="6266"/>
                      <a:pt x="38400" y="6690"/>
                    </a:cubicBezTo>
                    <a:moveTo>
                      <a:pt x="29078" y="3952"/>
                    </a:moveTo>
                    <a:cubicBezTo>
                      <a:pt x="29267" y="3369"/>
                      <a:pt x="29516" y="2826"/>
                      <a:pt x="29820" y="2340"/>
                    </a:cubicBezTo>
                    <a:moveTo>
                      <a:pt x="22141" y="4720"/>
                    </a:moveTo>
                    <a:cubicBezTo>
                      <a:pt x="22218" y="4238"/>
                      <a:pt x="22339" y="3771"/>
                      <a:pt x="22500" y="3330"/>
                    </a:cubicBezTo>
                    <a:moveTo>
                      <a:pt x="14000" y="5192"/>
                    </a:moveTo>
                    <a:cubicBezTo>
                      <a:pt x="14472" y="5568"/>
                      <a:pt x="14908" y="6021"/>
                      <a:pt x="15300" y="6540"/>
                    </a:cubicBezTo>
                    <a:moveTo>
                      <a:pt x="4127" y="15789"/>
                    </a:moveTo>
                    <a:cubicBezTo>
                      <a:pt x="4024" y="15325"/>
                      <a:pt x="3948" y="14851"/>
                      <a:pt x="3900" y="14370"/>
                    </a:cubicBezTo>
                  </a:path>
                </a:pathLst>
              </a:custGeom>
              <a:blipFill dpi="0" rotWithShape="1">
                <a:blip r:embed="rId5"/>
                <a:srcRect/>
                <a:tile tx="0" ty="0" sx="100000" sy="100000" flip="none" algn="tl"/>
              </a:blipFill>
              <a:ln>
                <a:noFill/>
              </a:ln>
              <a:effectLst>
                <a:outerShdw dist="38100" dir="2700000" algn="tl" rotWithShape="0">
                  <a:srgbClr val="000000">
                    <a:alpha val="42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GB"/>
              </a:p>
            </p:txBody>
          </p:sp>
        </p:grpSp>
        <p:cxnSp>
          <p:nvCxnSpPr>
            <p:cNvPr id="61" name="Straight Arrow Connector 60"/>
            <p:cNvCxnSpPr/>
            <p:nvPr/>
          </p:nvCxnSpPr>
          <p:spPr>
            <a:xfrm>
              <a:off x="1600200" y="5257612"/>
              <a:ext cx="8382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13"/>
            <p:cNvSpPr txBox="1">
              <a:spLocks noChangeArrowheads="1"/>
            </p:cNvSpPr>
            <p:nvPr/>
          </p:nvSpPr>
          <p:spPr bwMode="auto">
            <a:xfrm>
              <a:off x="2438400" y="5105400"/>
              <a:ext cx="13716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400"/>
                <a:t>Parallax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768497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1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80"/>
            <a:ext cx="9144000" cy="720080"/>
          </a:xfrm>
        </p:spPr>
        <p:txBody>
          <a:bodyPr/>
          <a:lstStyle/>
          <a:p>
            <a:pPr>
              <a:defRPr/>
            </a:pPr>
            <a:r>
              <a:rPr lang="en-US" sz="2000" dirty="0" smtClean="0">
                <a:solidFill>
                  <a:srgbClr val="0000FF"/>
                </a:solidFill>
                <a:cs typeface="+mj-cs"/>
              </a:rPr>
              <a:t>Example of (A)ATSR(2) Multispectral Stereo to sample thin high Cirrus over dense </a:t>
            </a:r>
            <a:r>
              <a:rPr lang="en-US" sz="2000" dirty="0" err="1" smtClean="0">
                <a:solidFill>
                  <a:srgbClr val="0000FF"/>
                </a:solidFill>
                <a:cs typeface="+mj-cs"/>
              </a:rPr>
              <a:t>Strato</a:t>
            </a:r>
            <a:r>
              <a:rPr lang="en-US" sz="2000" dirty="0" smtClean="0">
                <a:solidFill>
                  <a:srgbClr val="0000FF"/>
                </a:solidFill>
                <a:cs typeface="+mj-cs"/>
              </a:rPr>
              <a:t>-Cumulus</a:t>
            </a:r>
          </a:p>
        </p:txBody>
      </p:sp>
      <p:graphicFrame>
        <p:nvGraphicFramePr>
          <p:cNvPr id="82946" name="Object 3"/>
          <p:cNvGraphicFramePr>
            <a:graphicFrameLocks noGrp="1" noChangeAspect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xmlns="" val="3857107343"/>
              </p:ext>
            </p:extLst>
          </p:nvPr>
        </p:nvGraphicFramePr>
        <p:xfrm>
          <a:off x="3137000" y="1268413"/>
          <a:ext cx="5257800" cy="4887912"/>
        </p:xfrm>
        <a:graphic>
          <a:graphicData uri="http://schemas.openxmlformats.org/presentationml/2006/ole">
            <p:oleObj spid="_x0000_s2052" name="Document" r:id="rId4" imgW="5668560" imgH="5266080" progId="Word.Document.8">
              <p:embed/>
            </p:oleObj>
          </a:graphicData>
        </a:graphic>
      </p:graphicFrame>
      <p:sp>
        <p:nvSpPr>
          <p:cNvPr id="1117188" name="Text Box 4"/>
          <p:cNvSpPr txBox="1">
            <a:spLocks noChangeArrowheads="1"/>
          </p:cNvSpPr>
          <p:nvPr/>
        </p:nvSpPr>
        <p:spPr bwMode="auto">
          <a:xfrm>
            <a:off x="1261" y="1268760"/>
            <a:ext cx="3244852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False Colour Composite</a:t>
            </a:r>
            <a:b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of 11µm, 1.6µm, 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0.68µm (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left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Red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/Green stereo anaglyph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(right)</a:t>
            </a:r>
            <a:endParaRPr lang="en-US" sz="2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17189" name="Text Box 5"/>
          <p:cNvSpPr txBox="1">
            <a:spLocks noChangeArrowheads="1"/>
          </p:cNvSpPr>
          <p:nvPr/>
        </p:nvSpPr>
        <p:spPr bwMode="auto">
          <a:xfrm>
            <a:off x="76200" y="4213225"/>
            <a:ext cx="289411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ATSR2 Stereo CTH </a:t>
            </a:r>
            <a:br>
              <a:rPr lang="en-US" sz="20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retrievals (thin cloud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observable in 11µm stereo</a:t>
            </a:r>
            <a:endParaRPr lang="en-US" sz="20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949" name="TextBox 1"/>
          <p:cNvSpPr txBox="1">
            <a:spLocks noChangeArrowheads="1"/>
          </p:cNvSpPr>
          <p:nvPr/>
        </p:nvSpPr>
        <p:spPr bwMode="auto">
          <a:xfrm>
            <a:off x="4105375" y="5949950"/>
            <a:ext cx="9874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1.6µm</a:t>
            </a:r>
          </a:p>
        </p:txBody>
      </p:sp>
      <p:sp>
        <p:nvSpPr>
          <p:cNvPr id="82950" name="Rectangle 2"/>
          <p:cNvSpPr>
            <a:spLocks noChangeArrowheads="1"/>
          </p:cNvSpPr>
          <p:nvPr/>
        </p:nvSpPr>
        <p:spPr bwMode="auto">
          <a:xfrm>
            <a:off x="6770788" y="5949950"/>
            <a:ext cx="8969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11µm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5680414"/>
            <a:ext cx="2198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Muller et al. (2007)</a:t>
            </a:r>
          </a:p>
          <a:p>
            <a:r>
              <a:rPr lang="en-GB" dirty="0" smtClean="0"/>
              <a:t>IJRS 8 (9):1921-1938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86810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8983891" cy="576064"/>
          </a:xfrm>
        </p:spPr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AATSR stereo-CTHs over ice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4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4831" b="-14831"/>
          <a:stretch>
            <a:fillRect/>
          </a:stretch>
        </p:blipFill>
        <p:spPr bwMode="auto">
          <a:xfrm>
            <a:off x="514207" y="2720007"/>
            <a:ext cx="8378967" cy="4813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6084168" y="620688"/>
            <a:ext cx="2736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b="1" dirty="0"/>
              <a:t>Latitudinal mean </a:t>
            </a:r>
            <a:r>
              <a:rPr lang="en-GB" sz="1800" b="1" dirty="0" err="1"/>
              <a:t>CFbA</a:t>
            </a:r>
            <a:endParaRPr lang="en-GB" sz="1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290046" y="2010147"/>
            <a:ext cx="28921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N.B. Large difference</a:t>
            </a:r>
            <a:br>
              <a:rPr lang="en-GB" sz="1800" dirty="0" smtClean="0"/>
            </a:br>
            <a:r>
              <a:rPr lang="en-GB" sz="1800" dirty="0" smtClean="0"/>
              <a:t>in Greenland CTH &amp;</a:t>
            </a:r>
          </a:p>
          <a:p>
            <a:r>
              <a:rPr lang="en-GB" sz="1800" dirty="0" smtClean="0"/>
              <a:t>CF in stereo between 0.67</a:t>
            </a:r>
          </a:p>
          <a:p>
            <a:r>
              <a:rPr lang="en-GB" sz="1800" dirty="0"/>
              <a:t>a</a:t>
            </a:r>
            <a:r>
              <a:rPr lang="en-GB" sz="1800" dirty="0" smtClean="0"/>
              <a:t>nd 11µm </a:t>
            </a:r>
            <a:endParaRPr lang="en-GB" sz="1800" dirty="0"/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7164327" y="5941144"/>
            <a:ext cx="1728203" cy="33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b="1"/>
              <a:t>AATSR 11µm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83568" y="5941144"/>
            <a:ext cx="172820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b="1" dirty="0"/>
              <a:t>AATSR 0.67µm</a:t>
            </a:r>
          </a:p>
          <a:p>
            <a:pPr eaLnBrk="1" hangingPunct="1"/>
            <a:endParaRPr lang="en-GB" sz="1600" b="1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566403" y="5941144"/>
            <a:ext cx="1357544" cy="33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b="1"/>
              <a:t>MISR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734775" y="5941144"/>
            <a:ext cx="1357544" cy="33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b="1"/>
              <a:t>MOD-CER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851939" y="5941144"/>
            <a:ext cx="1656194" cy="33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b="1"/>
              <a:t>AATSR-GRAPE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84168" y="1124744"/>
            <a:ext cx="40057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/>
              <a:t>Fisher, D.  &amp; Muller, J-P.</a:t>
            </a:r>
          </a:p>
          <a:p>
            <a:r>
              <a:rPr lang="en-GB" sz="2000" dirty="0" smtClean="0"/>
              <a:t>NCEO (2013)</a:t>
            </a:r>
            <a:endParaRPr lang="en-GB" sz="2000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391" y="531378"/>
            <a:ext cx="5663039" cy="304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899592" y="549300"/>
            <a:ext cx="12241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dirty="0" smtClean="0">
                <a:solidFill>
                  <a:schemeClr val="bg1"/>
                </a:solidFill>
              </a:rPr>
              <a:t>0.67µm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899592" y="1526878"/>
            <a:ext cx="7921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dirty="0">
                <a:solidFill>
                  <a:schemeClr val="bg1"/>
                </a:solidFill>
              </a:rPr>
              <a:t>1.6</a:t>
            </a:r>
          </a:p>
        </p:txBody>
      </p:sp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899592" y="2420888"/>
            <a:ext cx="7921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dirty="0">
                <a:solidFill>
                  <a:schemeClr val="bg1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xmlns="" val="60108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84899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GB" sz="30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Tandem Operation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31775" y="658813"/>
            <a:ext cx="8661400" cy="550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342900" indent="-342900">
              <a:spcBef>
                <a:spcPct val="0"/>
              </a:spcBef>
              <a:defRPr/>
            </a:pPr>
            <a:r>
              <a:rPr lang="en-GB" altLang="en-US" sz="2000" b="1" dirty="0" smtClean="0">
                <a:solidFill>
                  <a:srgbClr val="000000"/>
                </a:solidFill>
              </a:rPr>
              <a:t>A single ATSR instrument can determine pixel level accuracy across track winds to quantisation of 8-10 ms</a:t>
            </a:r>
            <a:r>
              <a:rPr lang="en-GB" altLang="en-US" sz="2000" b="1" baseline="30000" dirty="0" smtClean="0">
                <a:solidFill>
                  <a:srgbClr val="000000"/>
                </a:solidFill>
              </a:rPr>
              <a:t>-1</a:t>
            </a:r>
            <a:r>
              <a:rPr lang="en-GB" altLang="en-US" sz="2000" b="1" dirty="0" smtClean="0">
                <a:solidFill>
                  <a:srgbClr val="000000"/>
                </a:solidFill>
              </a:rPr>
              <a:t> (dependent on scan position).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GB" altLang="en-US" sz="2000" b="1" dirty="0" smtClean="0">
              <a:solidFill>
                <a:srgbClr val="000000"/>
              </a:solidFill>
            </a:endParaRPr>
          </a:p>
          <a:p>
            <a:pPr marL="342900" indent="-342900">
              <a:spcBef>
                <a:spcPct val="0"/>
              </a:spcBef>
              <a:defRPr/>
            </a:pPr>
            <a:r>
              <a:rPr lang="en-GB" altLang="en-US" sz="2000" b="1" dirty="0" smtClean="0">
                <a:solidFill>
                  <a:srgbClr val="000000"/>
                </a:solidFill>
              </a:rPr>
              <a:t>A tandem ATSR operation, with the instruments observing a shared ground track have the viewing geometries of each view approximately the same. This removes the parallax effect, and any observed displacements in the scene is related to object motion.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GB" altLang="en-US" sz="2000" b="1" dirty="0" smtClean="0">
              <a:solidFill>
                <a:srgbClr val="000000"/>
              </a:solidFill>
            </a:endParaRPr>
          </a:p>
          <a:p>
            <a:pPr marL="342900" indent="-342900">
              <a:spcBef>
                <a:spcPct val="0"/>
              </a:spcBef>
              <a:defRPr/>
            </a:pPr>
            <a:r>
              <a:rPr lang="en-GB" altLang="en-US" sz="2000" b="1" dirty="0" smtClean="0">
                <a:solidFill>
                  <a:srgbClr val="000000"/>
                </a:solidFill>
              </a:rPr>
              <a:t>This enables across and along track wind determination.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GB" altLang="en-US" sz="2000" b="1" dirty="0" smtClean="0">
              <a:solidFill>
                <a:srgbClr val="000000"/>
              </a:solidFill>
            </a:endParaRPr>
          </a:p>
          <a:p>
            <a:pPr marL="342900" indent="-342900">
              <a:spcBef>
                <a:spcPct val="0"/>
              </a:spcBef>
              <a:defRPr/>
            </a:pPr>
            <a:r>
              <a:rPr lang="en-GB" altLang="en-US" sz="2000" b="1" dirty="0" smtClean="0">
                <a:solidFill>
                  <a:srgbClr val="000000"/>
                </a:solidFill>
              </a:rPr>
              <a:t>For the period June 2002-July 2003 ATSR2 and AATSR operated with a shared ground track enabling motion determination in both imaging axes.</a:t>
            </a:r>
          </a:p>
          <a:p>
            <a:pPr marL="342900" indent="-342900">
              <a:spcBef>
                <a:spcPct val="0"/>
              </a:spcBef>
              <a:defRPr/>
            </a:pPr>
            <a:endParaRPr lang="en-GB" altLang="en-US" sz="2000" b="1" dirty="0" smtClean="0">
              <a:solidFill>
                <a:srgbClr val="000000"/>
              </a:solidFill>
            </a:endParaRPr>
          </a:p>
          <a:p>
            <a:pPr marL="342900" indent="-342900">
              <a:spcBef>
                <a:spcPct val="0"/>
              </a:spcBef>
              <a:defRPr/>
            </a:pPr>
            <a:r>
              <a:rPr lang="en-GB" altLang="en-US" sz="2000" b="1" dirty="0" smtClean="0">
                <a:solidFill>
                  <a:srgbClr val="000000"/>
                </a:solidFill>
              </a:rPr>
              <a:t>30 minute separation between the observations allow for wind speed to be determined at 0.5 ms</a:t>
            </a:r>
            <a:r>
              <a:rPr lang="en-GB" altLang="en-US" sz="2000" b="1" baseline="30000" dirty="0" smtClean="0">
                <a:solidFill>
                  <a:srgbClr val="000000"/>
                </a:solidFill>
              </a:rPr>
              <a:t>-1</a:t>
            </a:r>
            <a:r>
              <a:rPr lang="en-GB" altLang="en-US" sz="2000" b="1" dirty="0" smtClean="0">
                <a:solidFill>
                  <a:srgbClr val="000000"/>
                </a:solidFill>
              </a:rPr>
              <a:t> quantisation.  </a:t>
            </a:r>
          </a:p>
          <a:p>
            <a:pPr marL="342900" indent="-342900">
              <a:spcBef>
                <a:spcPct val="0"/>
              </a:spcBef>
              <a:defRPr/>
            </a:pPr>
            <a:endParaRPr lang="en-GB" altLang="en-US" sz="2000" b="1" dirty="0" smtClean="0">
              <a:solidFill>
                <a:srgbClr val="000000"/>
              </a:solidFill>
            </a:endParaRPr>
          </a:p>
          <a:p>
            <a:pPr marL="342900" indent="-342900">
              <a:spcBef>
                <a:spcPct val="0"/>
              </a:spcBef>
              <a:defRPr/>
            </a:pPr>
            <a:endParaRPr lang="en-GB" altLang="en-US" sz="2000" b="1" dirty="0" smtClean="0">
              <a:solidFill>
                <a:srgbClr val="000000"/>
              </a:solidFill>
            </a:endParaRPr>
          </a:p>
          <a:p>
            <a:pPr marL="342900" indent="-342900">
              <a:spcBef>
                <a:spcPct val="0"/>
              </a:spcBef>
              <a:defRPr/>
            </a:pPr>
            <a:endParaRPr lang="en-GB" altLang="en-US" sz="2000" b="1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84899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GB" sz="30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Cloud Tracking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31775" y="658813"/>
            <a:ext cx="8661400" cy="564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342900" indent="-342900">
              <a:spcBef>
                <a:spcPct val="0"/>
              </a:spcBef>
              <a:defRPr/>
            </a:pPr>
            <a:r>
              <a:rPr lang="en-GB" altLang="en-US" sz="2000" b="1" dirty="0" smtClean="0">
                <a:solidFill>
                  <a:srgbClr val="000000"/>
                </a:solidFill>
              </a:rPr>
              <a:t>ATSR-2 orbit 38977 and AATSR orbit 3105 from the 4th of October 2002 were initially selected for analysis.</a:t>
            </a:r>
          </a:p>
          <a:p>
            <a:pPr marL="342900" indent="-342900">
              <a:spcBef>
                <a:spcPct val="0"/>
              </a:spcBef>
              <a:defRPr/>
            </a:pPr>
            <a:endParaRPr lang="en-GB" altLang="en-US" sz="2000" b="1" dirty="0" smtClean="0">
              <a:solidFill>
                <a:srgbClr val="000000"/>
              </a:solidFill>
            </a:endParaRPr>
          </a:p>
          <a:p>
            <a:pPr marL="342900" indent="-342900">
              <a:spcBef>
                <a:spcPct val="0"/>
              </a:spcBef>
              <a:defRPr/>
            </a:pPr>
            <a:r>
              <a:rPr lang="en-GB" altLang="en-US" sz="2000" b="1" dirty="0" smtClean="0">
                <a:solidFill>
                  <a:srgbClr val="000000"/>
                </a:solidFill>
              </a:rPr>
              <a:t>Nadir 11 </a:t>
            </a:r>
            <a:r>
              <a:rPr lang="el-GR" altLang="en-US" sz="2000" b="1" dirty="0" smtClean="0">
                <a:solidFill>
                  <a:srgbClr val="000000"/>
                </a:solidFill>
              </a:rPr>
              <a:t>μ</a:t>
            </a:r>
            <a:r>
              <a:rPr lang="en-GB" altLang="en-US" sz="2000" b="1" dirty="0" smtClean="0">
                <a:solidFill>
                  <a:srgbClr val="000000"/>
                </a:solidFill>
              </a:rPr>
              <a:t>m observations used in all instances.</a:t>
            </a:r>
          </a:p>
          <a:p>
            <a:pPr marL="342900" indent="-342900">
              <a:spcBef>
                <a:spcPct val="0"/>
              </a:spcBef>
              <a:defRPr/>
            </a:pPr>
            <a:endParaRPr lang="en-GB" altLang="en-US" sz="2000" b="1" dirty="0" smtClean="0">
              <a:solidFill>
                <a:srgbClr val="000000"/>
              </a:solidFill>
            </a:endParaRPr>
          </a:p>
          <a:p>
            <a:pPr marL="342900" indent="-342900">
              <a:spcBef>
                <a:spcPct val="0"/>
              </a:spcBef>
              <a:defRPr/>
            </a:pPr>
            <a:r>
              <a:rPr lang="en-GB" altLang="en-US" sz="2000" b="1" dirty="0" smtClean="0">
                <a:solidFill>
                  <a:srgbClr val="000000"/>
                </a:solidFill>
              </a:rPr>
              <a:t>3 algorithms evaluated for motion tracking:</a:t>
            </a:r>
          </a:p>
          <a:p>
            <a:pPr marL="800100" lvl="1" indent="-342900">
              <a:spcBef>
                <a:spcPct val="0"/>
              </a:spcBef>
              <a:defRPr/>
            </a:pPr>
            <a:r>
              <a:rPr lang="en-GB" altLang="en-US" sz="1600" b="1" dirty="0" smtClean="0">
                <a:solidFill>
                  <a:srgbClr val="000000"/>
                </a:solidFill>
              </a:rPr>
              <a:t>M4 stereo matching algorithm [1].  Based on normalised cross correlation and FFT disparity refinement (in this instance FFT disparity refinement not employed) </a:t>
            </a:r>
          </a:p>
          <a:p>
            <a:pPr lvl="1">
              <a:spcBef>
                <a:spcPct val="0"/>
              </a:spcBef>
              <a:buFontTx/>
              <a:buNone/>
              <a:defRPr/>
            </a:pPr>
            <a:endParaRPr lang="en-GB" altLang="en-US" sz="1600" b="1" dirty="0" smtClean="0">
              <a:solidFill>
                <a:srgbClr val="000000"/>
              </a:solidFill>
            </a:endParaRPr>
          </a:p>
          <a:p>
            <a:pPr marL="800100" lvl="1" indent="-342900">
              <a:spcBef>
                <a:spcPct val="0"/>
              </a:spcBef>
              <a:defRPr/>
            </a:pPr>
            <a:r>
              <a:rPr lang="en-GB" altLang="en-US" sz="1600" b="1" dirty="0" smtClean="0">
                <a:solidFill>
                  <a:srgbClr val="000000"/>
                </a:solidFill>
              </a:rPr>
              <a:t>SIFT feature matcher [2]. Scale invariant feature detection algorithm.  Detects features that persist through differing scales (achieved by Gaussian blurring and non-maxima suppression).  Generates description from the local feature neighbourhood.  Matching through minimisation of descriptor magnitude difference. </a:t>
            </a:r>
          </a:p>
          <a:p>
            <a:pPr lvl="1">
              <a:spcBef>
                <a:spcPct val="0"/>
              </a:spcBef>
              <a:buFontTx/>
              <a:buNone/>
              <a:defRPr/>
            </a:pPr>
            <a:endParaRPr lang="en-GB" altLang="en-US" sz="1600" b="1" dirty="0" smtClean="0">
              <a:solidFill>
                <a:srgbClr val="000000"/>
              </a:solidFill>
            </a:endParaRPr>
          </a:p>
          <a:p>
            <a:pPr marL="800100" lvl="1" indent="-342900">
              <a:spcBef>
                <a:spcPct val="0"/>
              </a:spcBef>
              <a:defRPr/>
            </a:pPr>
            <a:r>
              <a:rPr lang="en-GB" altLang="en-US" sz="1600" b="1" dirty="0" err="1" smtClean="0">
                <a:solidFill>
                  <a:srgbClr val="000000"/>
                </a:solidFill>
              </a:rPr>
              <a:t>Farneback</a:t>
            </a:r>
            <a:r>
              <a:rPr lang="en-GB" altLang="en-US" sz="1600" b="1" dirty="0" smtClean="0">
                <a:solidFill>
                  <a:srgbClr val="000000"/>
                </a:solidFill>
              </a:rPr>
              <a:t> optical flow algorithm [3]. Estimates displacement fields through analysis of polynomial expansion coefficients. Available in OpenCV. </a:t>
            </a:r>
          </a:p>
          <a:p>
            <a:pPr marL="800100" lvl="1" indent="-342900">
              <a:spcBef>
                <a:spcPct val="0"/>
              </a:spcBef>
              <a:defRPr/>
            </a:pPr>
            <a:endParaRPr lang="en-GB" altLang="en-US" sz="1600" b="1" dirty="0" smtClean="0">
              <a:solidFill>
                <a:srgbClr val="000000"/>
              </a:solidFill>
            </a:endParaRPr>
          </a:p>
          <a:p>
            <a:pPr marL="342900" indent="-342900">
              <a:spcBef>
                <a:spcPct val="0"/>
              </a:spcBef>
              <a:defRPr/>
            </a:pPr>
            <a:r>
              <a:rPr lang="en-GB" altLang="en-US" sz="2000" b="1" dirty="0" smtClean="0">
                <a:solidFill>
                  <a:srgbClr val="000000"/>
                </a:solidFill>
              </a:rPr>
              <a:t>Visual assessment of the </a:t>
            </a:r>
            <a:r>
              <a:rPr lang="en-GB" altLang="en-US" sz="2000" b="1" dirty="0" err="1" smtClean="0">
                <a:solidFill>
                  <a:srgbClr val="000000"/>
                </a:solidFill>
              </a:rPr>
              <a:t>Farneback</a:t>
            </a:r>
            <a:r>
              <a:rPr lang="en-GB" altLang="en-US" sz="2000" b="1" dirty="0" smtClean="0">
                <a:solidFill>
                  <a:srgbClr val="000000"/>
                </a:solidFill>
              </a:rPr>
              <a:t> optical flow algorithm shows that it outperforms the other matching algorithm (see next slide).</a:t>
            </a:r>
          </a:p>
          <a:p>
            <a:pPr marL="342900" indent="-342900">
              <a:spcBef>
                <a:spcPct val="0"/>
              </a:spcBef>
              <a:defRPr/>
            </a:pPr>
            <a:endParaRPr lang="en-GB" altLang="en-US" sz="2000" b="1" dirty="0" smtClean="0">
              <a:solidFill>
                <a:srgbClr val="000000"/>
              </a:solidFill>
            </a:endParaRPr>
          </a:p>
          <a:p>
            <a:pPr marL="342900" indent="-342900">
              <a:spcBef>
                <a:spcPct val="0"/>
              </a:spcBef>
              <a:defRPr/>
            </a:pPr>
            <a:endParaRPr lang="en-GB" altLang="en-US" sz="2000" b="1" dirty="0" smtClean="0">
              <a:solidFill>
                <a:srgbClr val="000000"/>
              </a:solidFill>
            </a:endParaRPr>
          </a:p>
          <a:p>
            <a:pPr marL="342900" indent="-342900">
              <a:spcBef>
                <a:spcPct val="0"/>
              </a:spcBef>
              <a:defRPr/>
            </a:pPr>
            <a:endParaRPr lang="en-GB" altLang="en-US" sz="2000" b="1" dirty="0" smtClean="0">
              <a:solidFill>
                <a:srgbClr val="000000"/>
              </a:solidFill>
            </a:endParaRPr>
          </a:p>
          <a:p>
            <a:pPr marL="342900" indent="-342900">
              <a:spcBef>
                <a:spcPct val="0"/>
              </a:spcBef>
              <a:defRPr/>
            </a:pPr>
            <a:endParaRPr lang="en-GB" altLang="en-US" sz="2000" b="1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84899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GB" sz="30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Cloud Tracking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6850" y="836613"/>
            <a:ext cx="6418263" cy="564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 rot="19027960">
            <a:off x="1466850" y="3825875"/>
            <a:ext cx="661988" cy="242888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Right Arrow 8"/>
          <p:cNvSpPr/>
          <p:nvPr/>
        </p:nvSpPr>
        <p:spPr>
          <a:xfrm>
            <a:off x="2484438" y="5876925"/>
            <a:ext cx="660400" cy="242888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ight Arrow 9"/>
          <p:cNvSpPr/>
          <p:nvPr/>
        </p:nvSpPr>
        <p:spPr>
          <a:xfrm rot="13357952">
            <a:off x="7539038" y="3790950"/>
            <a:ext cx="660400" cy="242888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199" name="TextBox 5"/>
          <p:cNvSpPr txBox="1">
            <a:spLocks noChangeArrowheads="1"/>
          </p:cNvSpPr>
          <p:nvPr/>
        </p:nvSpPr>
        <p:spPr bwMode="auto">
          <a:xfrm>
            <a:off x="495300" y="4224338"/>
            <a:ext cx="1944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GB" altLang="en-US" sz="2000" b="1"/>
              <a:t>Farneback</a:t>
            </a:r>
          </a:p>
        </p:txBody>
      </p:sp>
      <p:sp>
        <p:nvSpPr>
          <p:cNvPr id="8200" name="TextBox 11"/>
          <p:cNvSpPr txBox="1">
            <a:spLocks noChangeArrowheads="1"/>
          </p:cNvSpPr>
          <p:nvPr/>
        </p:nvSpPr>
        <p:spPr bwMode="auto">
          <a:xfrm>
            <a:off x="7861300" y="4224338"/>
            <a:ext cx="1944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GB" altLang="en-US" sz="2000" b="1"/>
              <a:t>M4</a:t>
            </a:r>
          </a:p>
        </p:txBody>
      </p:sp>
      <p:sp>
        <p:nvSpPr>
          <p:cNvPr id="8201" name="TextBox 12"/>
          <p:cNvSpPr txBox="1">
            <a:spLocks noChangeArrowheads="1"/>
          </p:cNvSpPr>
          <p:nvPr/>
        </p:nvSpPr>
        <p:spPr bwMode="auto">
          <a:xfrm>
            <a:off x="1619250" y="5876925"/>
            <a:ext cx="1944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GB" altLang="en-US" sz="2000" b="1"/>
              <a:t>SIFT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308600" cy="692150"/>
          </a:xfrm>
        </p:spPr>
        <p:txBody>
          <a:bodyPr/>
          <a:lstStyle/>
          <a:p>
            <a:pPr eaLnBrk="1" hangingPunct="1"/>
            <a:r>
              <a:rPr lang="en-GB" altLang="en-US" smtClean="0">
                <a:solidFill>
                  <a:schemeClr val="bg1"/>
                </a:solidFill>
                <a:ea typeface="ＭＳ Ｐゴシック" pitchFamily="1" charset="-128"/>
              </a:rPr>
              <a:t>Wind Height Assignment</a:t>
            </a:r>
          </a:p>
        </p:txBody>
      </p:sp>
      <p:sp>
        <p:nvSpPr>
          <p:cNvPr id="9219" name="TextBox 171"/>
          <p:cNvSpPr txBox="1">
            <a:spLocks noChangeArrowheads="1"/>
          </p:cNvSpPr>
          <p:nvPr/>
        </p:nvSpPr>
        <p:spPr bwMode="auto">
          <a:xfrm>
            <a:off x="304800" y="5100638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FFFFFF"/>
                </a:solidFill>
              </a:rPr>
              <a:t>Height</a:t>
            </a:r>
          </a:p>
        </p:txBody>
      </p:sp>
      <p:sp>
        <p:nvSpPr>
          <p:cNvPr id="9220" name="TextBox 172"/>
          <p:cNvSpPr txBox="1">
            <a:spLocks noChangeArrowheads="1"/>
          </p:cNvSpPr>
          <p:nvPr/>
        </p:nvSpPr>
        <p:spPr bwMode="auto">
          <a:xfrm>
            <a:off x="2971800" y="52578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FFFFFF"/>
                </a:solidFill>
              </a:rPr>
              <a:t>Wind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88900" y="593725"/>
            <a:ext cx="8875713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rgbClr val="000000"/>
                </a:solidFill>
              </a:rPr>
              <a:t>Wind heights are assigned using the AATSR forward and nadir 11 micron views in combination with the census stereo matching algorithm to </a:t>
            </a:r>
            <a:r>
              <a:rPr lang="en-GB" sz="2000" b="1" dirty="0">
                <a:solidFill>
                  <a:srgbClr val="000000"/>
                </a:solidFill>
              </a:rPr>
              <a:t>~1km quantisation</a:t>
            </a:r>
            <a:r>
              <a:rPr lang="en-US" sz="2000" b="1">
                <a:solidFill>
                  <a:srgbClr val="000000"/>
                </a:solidFill>
              </a:rPr>
              <a:t> </a:t>
            </a:r>
            <a:r>
              <a:rPr lang="en-US" sz="2000" b="1" dirty="0">
                <a:solidFill>
                  <a:srgbClr val="000000"/>
                </a:solidFill>
              </a:rPr>
              <a:t>[</a:t>
            </a:r>
            <a:r>
              <a:rPr lang="en-US" sz="2000" b="1">
                <a:solidFill>
                  <a:srgbClr val="000000"/>
                </a:solidFill>
              </a:rPr>
              <a:t>4].</a:t>
            </a:r>
            <a:endParaRPr lang="en-US" sz="2000" b="1" dirty="0">
              <a:solidFill>
                <a:srgbClr val="000000"/>
              </a:solidFill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rgbClr val="000000"/>
                </a:solidFill>
              </a:rPr>
              <a:t>Evaluation against collocated obs. (for the 0.67 </a:t>
            </a:r>
            <a:r>
              <a:rPr lang="el-GR" altLang="en-US" sz="2000" b="1" dirty="0">
                <a:solidFill>
                  <a:srgbClr val="000000"/>
                </a:solidFill>
              </a:rPr>
              <a:t>μ</a:t>
            </a:r>
            <a:r>
              <a:rPr lang="en-GB" altLang="en-US" sz="2000" b="1" dirty="0">
                <a:solidFill>
                  <a:srgbClr val="000000"/>
                </a:solidFill>
              </a:rPr>
              <a:t>m</a:t>
            </a:r>
            <a:r>
              <a:rPr lang="en-US" sz="2000" b="1" dirty="0">
                <a:solidFill>
                  <a:srgbClr val="000000"/>
                </a:solidFill>
              </a:rPr>
              <a:t> channel) from 17 MISR orbits over Greenland demonstrate good agreement and improved performance over M4 when using AATSR data.</a:t>
            </a:r>
          </a:p>
          <a:p>
            <a:pPr eaLnBrk="0" hangingPunct="0">
              <a:defRPr/>
            </a:pPr>
            <a:r>
              <a:rPr lang="en-US" sz="2000" b="1" dirty="0">
                <a:solidFill>
                  <a:srgbClr val="000000"/>
                </a:solidFill>
              </a:rPr>
              <a:t>  </a:t>
            </a:r>
          </a:p>
          <a:p>
            <a:pPr eaLnBrk="0" hangingPunct="0">
              <a:defRPr/>
            </a:pPr>
            <a:endParaRPr lang="en-US" sz="2000" b="1" dirty="0">
              <a:solidFill>
                <a:srgbClr val="000000"/>
              </a:solidFill>
            </a:endParaRPr>
          </a:p>
        </p:txBody>
      </p:sp>
      <p:pic>
        <p:nvPicPr>
          <p:cNvPr id="922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25" y="2565400"/>
            <a:ext cx="4273550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7550" y="2589213"/>
            <a:ext cx="4616450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Design 15">
      <a:dk1>
        <a:srgbClr val="000000"/>
      </a:dk1>
      <a:lt1>
        <a:srgbClr val="FFFFFF"/>
      </a:lt1>
      <a:dk2>
        <a:srgbClr val="52425B"/>
      </a:dk2>
      <a:lt2>
        <a:srgbClr val="808080"/>
      </a:lt2>
      <a:accent1>
        <a:srgbClr val="7FA1AC"/>
      </a:accent1>
      <a:accent2>
        <a:srgbClr val="911853"/>
      </a:accent2>
      <a:accent3>
        <a:srgbClr val="FFFFFF"/>
      </a:accent3>
      <a:accent4>
        <a:srgbClr val="000000"/>
      </a:accent4>
      <a:accent5>
        <a:srgbClr val="C0CDD2"/>
      </a:accent5>
      <a:accent6>
        <a:srgbClr val="83154A"/>
      </a:accent6>
      <a:hlink>
        <a:srgbClr val="4B4620"/>
      </a:hlink>
      <a:folHlink>
        <a:srgbClr val="B25D8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4">
        <a:dk1>
          <a:srgbClr val="000000"/>
        </a:dk1>
        <a:lt1>
          <a:srgbClr val="FFFFFF"/>
        </a:lt1>
        <a:dk2>
          <a:srgbClr val="004359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5">
        <a:dk1>
          <a:srgbClr val="000000"/>
        </a:dk1>
        <a:lt1>
          <a:srgbClr val="FFFFFF"/>
        </a:lt1>
        <a:dk2>
          <a:srgbClr val="52425B"/>
        </a:dk2>
        <a:lt2>
          <a:srgbClr val="808080"/>
        </a:lt2>
        <a:accent1>
          <a:srgbClr val="7FA1AC"/>
        </a:accent1>
        <a:accent2>
          <a:srgbClr val="911853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83154A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18699</TotalTime>
  <Words>1183</Words>
  <Application>Microsoft Office PowerPoint</Application>
  <PresentationFormat>On-screen Show (4:3)</PresentationFormat>
  <Paragraphs>160</Paragraphs>
  <Slides>18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Custom Design</vt:lpstr>
      <vt:lpstr>Document</vt:lpstr>
      <vt:lpstr>Atmospheric Motion Vectors from the tandem operation of AATSR and ATSR-2  </vt:lpstr>
      <vt:lpstr>Overview</vt:lpstr>
      <vt:lpstr>Dual View: Along-track Scanning Radiometer (ATSR)</vt:lpstr>
      <vt:lpstr>Example of (A)ATSR(2) Multispectral Stereo to sample thin high Cirrus over dense Strato-Cumulus</vt:lpstr>
      <vt:lpstr>AATSR stereo-CTHs over ice</vt:lpstr>
      <vt:lpstr>Slide 6</vt:lpstr>
      <vt:lpstr>Slide 7</vt:lpstr>
      <vt:lpstr>Slide 8</vt:lpstr>
      <vt:lpstr>Wind Height Assignment</vt:lpstr>
      <vt:lpstr>Tandem Processing Chain</vt:lpstr>
      <vt:lpstr>Slide 11</vt:lpstr>
      <vt:lpstr>Slide 12</vt:lpstr>
      <vt:lpstr>Slide 13</vt:lpstr>
      <vt:lpstr>Slide 14</vt:lpstr>
      <vt:lpstr>UK Space Agency CEOI fund airborne prototype for flight in Adelaide, SA</vt:lpstr>
      <vt:lpstr>SENTINEL-3 SLSTR (&amp; OLCI) – from 2015</vt:lpstr>
      <vt:lpstr>Summary</vt:lpstr>
      <vt:lpstr>References</vt:lpstr>
    </vt:vector>
  </TitlesOfParts>
  <Company>UCL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Simon Brown</dc:creator>
  <cp:lastModifiedBy>jdaniels</cp:lastModifiedBy>
  <cp:revision>483</cp:revision>
  <dcterms:created xsi:type="dcterms:W3CDTF">2012-03-19T15:27:22Z</dcterms:created>
  <dcterms:modified xsi:type="dcterms:W3CDTF">2014-06-17T11:03:23Z</dcterms:modified>
</cp:coreProperties>
</file>