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3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42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6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80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77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0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6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4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6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98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1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5B32D-251A-4F47-BC51-2477178AE13A}" type="datetimeFigureOut">
              <a:rPr lang="en-US" smtClean="0"/>
              <a:t>6/17/14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AC68A-38DB-1549-9DD5-3F4B8EA8C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98792" y="49255"/>
            <a:ext cx="6945207" cy="7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11" tIns="45701" rIns="91411" bIns="45701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90"/>
                </a:solidFill>
                <a:latin typeface="+mj-lt"/>
                <a:cs typeface="Andalus" pitchFamily="18" charset="-78"/>
              </a:rPr>
              <a:t>NOAA GOES-R AWG Cloud Height  Algorithm (ACHA)</a:t>
            </a:r>
          </a:p>
          <a:p>
            <a:pPr algn="ctr"/>
            <a:r>
              <a:rPr lang="en-US" b="1" dirty="0" smtClean="0">
                <a:solidFill>
                  <a:srgbClr val="000090"/>
                </a:solidFill>
                <a:latin typeface="+mj-lt"/>
                <a:cs typeface="Andalus" pitchFamily="18" charset="-78"/>
              </a:rPr>
              <a:t>Andrew Heidinger (NOAA), Steve </a:t>
            </a:r>
            <a:r>
              <a:rPr lang="en-US" b="1" dirty="0" err="1" smtClean="0">
                <a:solidFill>
                  <a:srgbClr val="000090"/>
                </a:solidFill>
                <a:latin typeface="+mj-lt"/>
                <a:cs typeface="Andalus" pitchFamily="18" charset="-78"/>
              </a:rPr>
              <a:t>Wanzong</a:t>
            </a:r>
            <a:r>
              <a:rPr lang="en-US" b="1" dirty="0" smtClean="0">
                <a:solidFill>
                  <a:srgbClr val="000090"/>
                </a:solidFill>
                <a:latin typeface="+mj-lt"/>
                <a:cs typeface="Andalus" pitchFamily="18" charset="-78"/>
              </a:rPr>
              <a:t> and </a:t>
            </a:r>
            <a:r>
              <a:rPr lang="en-US" b="1" dirty="0" err="1" smtClean="0">
                <a:solidFill>
                  <a:srgbClr val="000090"/>
                </a:solidFill>
                <a:latin typeface="+mj-lt"/>
                <a:cs typeface="Andalus" pitchFamily="18" charset="-78"/>
              </a:rPr>
              <a:t>Yue</a:t>
            </a:r>
            <a:r>
              <a:rPr lang="en-US" b="1" dirty="0" smtClean="0">
                <a:solidFill>
                  <a:srgbClr val="000090"/>
                </a:solidFill>
                <a:latin typeface="+mj-lt"/>
                <a:cs typeface="Andalus" pitchFamily="18" charset="-78"/>
              </a:rPr>
              <a:t> Li (CIMSS)</a:t>
            </a:r>
            <a:endParaRPr lang="en-US" dirty="0">
              <a:solidFill>
                <a:srgbClr val="000090"/>
              </a:solidFill>
              <a:latin typeface="+mj-lt"/>
              <a:cs typeface="Andalus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3968" y="1022687"/>
            <a:ext cx="903003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b="1" dirty="0" smtClean="0"/>
              <a:t>ACHA was developed by NOAA for GOES-R. Similar to EUMESAT’s OCA, it is an optimal estimation but only uses </a:t>
            </a:r>
            <a:r>
              <a:rPr lang="en-US" sz="1600" b="1" dirty="0" err="1" smtClean="0"/>
              <a:t>longwave</a:t>
            </a:r>
            <a:r>
              <a:rPr lang="en-US" sz="1600" b="1" dirty="0" smtClean="0"/>
              <a:t> IR (6.7 – 13.3 </a:t>
            </a:r>
            <a:r>
              <a:rPr lang="en-US" sz="1600" b="1" dirty="0" smtClean="0">
                <a:latin typeface="Symbol" charset="2"/>
                <a:cs typeface="Symbol" charset="2"/>
              </a:rPr>
              <a:t>m</a:t>
            </a:r>
            <a:r>
              <a:rPr lang="en-US" sz="1600" b="1" dirty="0" smtClean="0"/>
              <a:t>m).  Operational now on GOES, AVHRR and S-NPP/VIIRS.</a:t>
            </a:r>
          </a:p>
          <a:p>
            <a:pPr marL="285750" indent="-285750">
              <a:buFont typeface="Arial"/>
              <a:buChar char="•"/>
            </a:pPr>
            <a:endParaRPr lang="en-US" sz="1600" b="1" dirty="0" smtClean="0"/>
          </a:p>
          <a:p>
            <a:pPr marL="285750" indent="-285750">
              <a:buFont typeface="Arial"/>
              <a:buChar char="•"/>
            </a:pPr>
            <a:r>
              <a:rPr lang="en-US" sz="1600" b="1" dirty="0" smtClean="0"/>
              <a:t>It is a two layer approach and derives optical depth, particle size and the “true” top and base heights.</a:t>
            </a:r>
            <a:endParaRPr lang="en-US" sz="1600" b="1" dirty="0"/>
          </a:p>
          <a:p>
            <a:pPr marL="285750" indent="-285750">
              <a:buFont typeface="Arial"/>
              <a:buChar char="•"/>
            </a:pPr>
            <a:endParaRPr lang="en-US" sz="1600" b="1" dirty="0" smtClean="0"/>
          </a:p>
          <a:p>
            <a:pPr marL="285750" indent="-285750">
              <a:buFont typeface="Arial"/>
              <a:buChar char="•"/>
            </a:pPr>
            <a:r>
              <a:rPr lang="en-US" sz="1600" b="1" dirty="0" smtClean="0"/>
              <a:t>Since the GOES-R effort, ACHA was modified to </a:t>
            </a:r>
            <a:r>
              <a:rPr lang="en-US" sz="1600" b="1" dirty="0" smtClean="0"/>
              <a:t>be an “enterprise” algorithm to support </a:t>
            </a:r>
            <a:r>
              <a:rPr lang="en-US" sz="1600" b="1" dirty="0" smtClean="0"/>
              <a:t>AVHRR, MODIS, VIIRS, GOES-IM, GOES-NOP, MTSAT, SEVIRI, COMS and GOES-Sounder.</a:t>
            </a:r>
          </a:p>
        </p:txBody>
      </p:sp>
      <p:pic>
        <p:nvPicPr>
          <p:cNvPr id="9" name="Picture 523" descr="C:\CIMSS\Conferences and Workshops\AGU-San Francisco\pics\logos\noaa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" y="1"/>
            <a:ext cx="1043992" cy="1022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6415" y="3511456"/>
            <a:ext cx="3327585" cy="3327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 descr="acha_calipso_1km_matchup_MYD02SSH.A2012301.0510.006.201230116361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69" y="3511456"/>
            <a:ext cx="5355506" cy="33275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969" y="3053301"/>
            <a:ext cx="52680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FF6600"/>
                </a:solidFill>
              </a:rPr>
              <a:t>ACHA using 6.7, 11 and 13.3 </a:t>
            </a:r>
            <a:r>
              <a:rPr lang="en-US" sz="1600" i="1" dirty="0" smtClean="0">
                <a:solidFill>
                  <a:srgbClr val="FF6600"/>
                </a:solidFill>
                <a:latin typeface="Symbol" charset="2"/>
                <a:cs typeface="Symbol" charset="2"/>
              </a:rPr>
              <a:t>m</a:t>
            </a:r>
            <a:r>
              <a:rPr lang="en-US" sz="1600" i="1" dirty="0" smtClean="0">
                <a:solidFill>
                  <a:srgbClr val="FF6600"/>
                </a:solidFill>
              </a:rPr>
              <a:t>m from MODIS versus CALIPSO</a:t>
            </a:r>
            <a:endParaRPr lang="en-US" sz="1600" i="1" dirty="0">
              <a:solidFill>
                <a:srgbClr val="FF66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69475" y="2786552"/>
            <a:ext cx="367452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FF6600"/>
                </a:solidFill>
              </a:rPr>
              <a:t>Global Distribution of Wind Speed Bias due to Cloud Height Bias using NCEP NWP</a:t>
            </a:r>
            <a:endParaRPr lang="en-US" sz="1600" i="1" dirty="0">
              <a:solidFill>
                <a:srgbClr val="FF66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923" y="-86088"/>
            <a:ext cx="1524567" cy="110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755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162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NOAA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Heidinger</dc:creator>
  <cp:lastModifiedBy>Andrew Heidinger</cp:lastModifiedBy>
  <cp:revision>8</cp:revision>
  <dcterms:created xsi:type="dcterms:W3CDTF">2014-06-16T14:17:56Z</dcterms:created>
  <dcterms:modified xsi:type="dcterms:W3CDTF">2014-06-17T05:53:57Z</dcterms:modified>
</cp:coreProperties>
</file>