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7" r:id="rId1"/>
  </p:sldMasterIdLst>
  <p:notesMasterIdLst>
    <p:notesMasterId r:id="rId24"/>
  </p:notesMasterIdLst>
  <p:handoutMasterIdLst>
    <p:handoutMasterId r:id="rId25"/>
  </p:handoutMasterIdLst>
  <p:sldIdLst>
    <p:sldId id="443" r:id="rId2"/>
    <p:sldId id="617" r:id="rId3"/>
    <p:sldId id="580" r:id="rId4"/>
    <p:sldId id="557" r:id="rId5"/>
    <p:sldId id="568" r:id="rId6"/>
    <p:sldId id="621" r:id="rId7"/>
    <p:sldId id="646" r:id="rId8"/>
    <p:sldId id="645" r:id="rId9"/>
    <p:sldId id="647" r:id="rId10"/>
    <p:sldId id="651" r:id="rId11"/>
    <p:sldId id="652" r:id="rId12"/>
    <p:sldId id="654" r:id="rId13"/>
    <p:sldId id="655" r:id="rId14"/>
    <p:sldId id="656" r:id="rId15"/>
    <p:sldId id="657" r:id="rId16"/>
    <p:sldId id="658" r:id="rId17"/>
    <p:sldId id="479" r:id="rId18"/>
    <p:sldId id="659" r:id="rId19"/>
    <p:sldId id="660" r:id="rId20"/>
    <p:sldId id="661" r:id="rId21"/>
    <p:sldId id="662" r:id="rId22"/>
    <p:sldId id="650" r:id="rId23"/>
  </p:sldIdLst>
  <p:sldSz cx="9144000" cy="6858000" type="screen4x3"/>
  <p:notesSz cx="6731000" cy="985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5">
          <p15:clr>
            <a:srgbClr val="A4A3A4"/>
          </p15:clr>
        </p15:guide>
        <p15:guide id="2" pos="212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0033"/>
    <a:srgbClr val="3333FF"/>
    <a:srgbClr val="FF6600"/>
    <a:srgbClr val="009900"/>
    <a:srgbClr val="008080"/>
    <a:srgbClr val="006600"/>
    <a:srgbClr val="FF9966"/>
    <a:srgbClr val="B51BA3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94872" autoAdjust="0"/>
  </p:normalViewPr>
  <p:slideViewPr>
    <p:cSldViewPr>
      <p:cViewPr varScale="1">
        <p:scale>
          <a:sx n="77" d="100"/>
          <a:sy n="77" d="100"/>
        </p:scale>
        <p:origin x="120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3216" y="90"/>
      </p:cViewPr>
      <p:guideLst>
        <p:guide orient="horz" pos="3105"/>
        <p:guide pos="21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16449" cy="49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2" tIns="45957" rIns="91912" bIns="45957" numCol="1" anchor="t" anchorCtr="0" compatLnSpc="1">
            <a:prstTxWarp prst="textNoShape">
              <a:avLst/>
            </a:prstTxWarp>
          </a:bodyPr>
          <a:lstStyle>
            <a:lvl1pPr defTabSz="918837" eaLnBrk="0" hangingPunct="0">
              <a:buClrTx/>
              <a:buFontTx/>
              <a:buNone/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551" y="1"/>
            <a:ext cx="2916449" cy="49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2" tIns="45957" rIns="91912" bIns="45957" numCol="1" anchor="t" anchorCtr="0" compatLnSpc="1">
            <a:prstTxWarp prst="textNoShape">
              <a:avLst/>
            </a:prstTxWarp>
          </a:bodyPr>
          <a:lstStyle>
            <a:lvl1pPr algn="r" defTabSz="918837" eaLnBrk="0" hangingPunct="0">
              <a:buClrTx/>
              <a:buFontTx/>
              <a:buNone/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62996"/>
            <a:ext cx="2916449" cy="49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2" tIns="45957" rIns="91912" bIns="45957" numCol="1" anchor="b" anchorCtr="0" compatLnSpc="1">
            <a:prstTxWarp prst="textNoShape">
              <a:avLst/>
            </a:prstTxWarp>
          </a:bodyPr>
          <a:lstStyle>
            <a:lvl1pPr defTabSz="918837" eaLnBrk="0" hangingPunct="0">
              <a:buClrTx/>
              <a:buFontTx/>
              <a:buNone/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551" y="9362996"/>
            <a:ext cx="2916449" cy="49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2" tIns="45957" rIns="91912" bIns="45957" numCol="1" anchor="b" anchorCtr="0" compatLnSpc="1">
            <a:prstTxWarp prst="textNoShape">
              <a:avLst/>
            </a:prstTxWarp>
          </a:bodyPr>
          <a:lstStyle>
            <a:lvl1pPr algn="r" defTabSz="918837" eaLnBrk="0" hangingPunct="0">
              <a:buClrTx/>
              <a:buFontTx/>
              <a:buNone/>
              <a:defRPr sz="1200" b="0"/>
            </a:lvl1pPr>
          </a:lstStyle>
          <a:p>
            <a:pPr>
              <a:defRPr/>
            </a:pPr>
            <a:fld id="{B984705E-B44E-431C-A860-5D7554D9CA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093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623" cy="4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2" tIns="45957" rIns="91912" bIns="45957" numCol="1" anchor="t" anchorCtr="0" compatLnSpc="1">
            <a:prstTxWarp prst="textNoShape">
              <a:avLst/>
            </a:prstTxWarp>
          </a:bodyPr>
          <a:lstStyle>
            <a:lvl1pPr defTabSz="918837" eaLnBrk="0" hangingPunct="0">
              <a:buClrTx/>
              <a:buFontTx/>
              <a:buNone/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9939" y="0"/>
            <a:ext cx="2916449" cy="4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2" tIns="45957" rIns="91912" bIns="45957" numCol="1" anchor="t" anchorCtr="0" compatLnSpc="1">
            <a:prstTxWarp prst="textNoShape">
              <a:avLst/>
            </a:prstTxWarp>
          </a:bodyPr>
          <a:lstStyle>
            <a:lvl1pPr algn="r" defTabSz="918837" eaLnBrk="0" hangingPunct="0">
              <a:buClrTx/>
              <a:buFontTx/>
              <a:buNone/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3450" y="765175"/>
            <a:ext cx="4891088" cy="3670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730" y="4666414"/>
            <a:ext cx="4915756" cy="443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2" tIns="45957" rIns="91912" bIns="459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2828"/>
            <a:ext cx="2919623" cy="53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2" tIns="45957" rIns="91912" bIns="45957" numCol="1" anchor="b" anchorCtr="0" compatLnSpc="1">
            <a:prstTxWarp prst="textNoShape">
              <a:avLst/>
            </a:prstTxWarp>
          </a:bodyPr>
          <a:lstStyle>
            <a:lvl1pPr defTabSz="918837" eaLnBrk="0" hangingPunct="0">
              <a:buClrTx/>
              <a:buFontTx/>
              <a:buNone/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9939" y="9332828"/>
            <a:ext cx="2916449" cy="535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2" tIns="45957" rIns="91912" bIns="45957" numCol="1" anchor="b" anchorCtr="0" compatLnSpc="1">
            <a:prstTxWarp prst="textNoShape">
              <a:avLst/>
            </a:prstTxWarp>
          </a:bodyPr>
          <a:lstStyle>
            <a:lvl1pPr algn="r" defTabSz="918837" eaLnBrk="0" hangingPunct="0">
              <a:buClrTx/>
              <a:buFontTx/>
              <a:buNone/>
              <a:defRPr sz="1200" b="0"/>
            </a:lvl1pPr>
          </a:lstStyle>
          <a:p>
            <a:pPr>
              <a:defRPr/>
            </a:pPr>
            <a:fld id="{62ABD51F-34D0-42F6-84A4-643CC46E58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560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defRPr sz="2000" b="1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17575" eaLnBrk="0" hangingPunct="0">
              <a:defRPr sz="2000" b="1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17575" eaLnBrk="0" hangingPunct="0">
              <a:defRPr sz="2000" b="1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17575" eaLnBrk="0" hangingPunct="0">
              <a:defRPr sz="2000" b="1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17575" eaLnBrk="0" hangingPunct="0">
              <a:defRPr sz="2000" b="1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0921D2CC-61B1-482D-9968-6B15B6EE6318}" type="slidenum">
              <a:rPr lang="en-GB" sz="1200" b="0" smtClean="0"/>
              <a:pPr/>
              <a:t>1</a:t>
            </a:fld>
            <a:endParaRPr lang="en-GB" sz="1200" b="0" smtClean="0"/>
          </a:p>
        </p:txBody>
      </p:sp>
    </p:spTree>
    <p:extLst>
      <p:ext uri="{BB962C8B-B14F-4D97-AF65-F5344CB8AC3E}">
        <p14:creationId xmlns:p14="http://schemas.microsoft.com/office/powerpoint/2010/main" val="1501013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ABD51F-34D0-42F6-84A4-643CC46E5855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16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ABD51F-34D0-42F6-84A4-643CC46E5855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16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ABD51F-34D0-42F6-84A4-643CC46E5855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16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575" eaLnBrk="0" hangingPunct="0">
              <a:defRPr sz="2000" b="1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defTabSz="917575" eaLnBrk="0" hangingPunct="0">
              <a:defRPr sz="2000" b="1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defTabSz="917575" eaLnBrk="0" hangingPunct="0">
              <a:defRPr sz="2000" b="1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defTabSz="917575" eaLnBrk="0" hangingPunct="0">
              <a:defRPr sz="2000" b="1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defTabSz="917575" eaLnBrk="0" hangingPunct="0">
              <a:defRPr sz="2000" b="1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A35FCC31-9133-479C-A531-F09EB24EDEAB}" type="slidenum">
              <a:rPr lang="en-GB" sz="1200" b="0" smtClean="0"/>
              <a:pPr/>
              <a:t>17</a:t>
            </a:fld>
            <a:endParaRPr lang="en-GB" sz="1200" b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5921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ABD51F-34D0-42F6-84A4-643CC46E5855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1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>
            <a:cxnSpLocks noChangeShapeType="1"/>
          </p:cNvCxnSpPr>
          <p:nvPr userDrawn="1"/>
        </p:nvCxnSpPr>
        <p:spPr bwMode="auto">
          <a:xfrm>
            <a:off x="211138" y="541338"/>
            <a:ext cx="8726487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00238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9187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3" y="304800"/>
            <a:ext cx="8113712" cy="708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 userDrawn="1">
            <p:ph type="ftr" sz="quarter" idx="10"/>
          </p:nvPr>
        </p:nvSpPr>
        <p:spPr>
          <a:xfrm>
            <a:off x="609600" y="6353175"/>
            <a:ext cx="5186363" cy="3159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ECMWF, Monday 8 April 2013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076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sky-backdrop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1588"/>
            <a:ext cx="5807076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211138" y="6367463"/>
            <a:ext cx="6583362" cy="268287"/>
          </a:xfrm>
          <a:prstGeom prst="parallelogram">
            <a:avLst>
              <a:gd name="adj" fmla="val 47600"/>
            </a:avLst>
          </a:prstGeom>
          <a:solidFill>
            <a:srgbClr val="1F369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80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28" name="Rectangle 6"/>
          <p:cNvSpPr>
            <a:spLocks noChangeArrowheads="1"/>
          </p:cNvSpPr>
          <p:nvPr userDrawn="1"/>
        </p:nvSpPr>
        <p:spPr bwMode="auto">
          <a:xfrm>
            <a:off x="515938" y="6351588"/>
            <a:ext cx="5856262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2689225" algn="l"/>
              </a:tabLst>
            </a:pPr>
            <a:r>
              <a:rPr lang="en-GB" sz="1200" b="0" baseline="0" dirty="0" smtClean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rPr>
              <a:t>12</a:t>
            </a:r>
            <a:r>
              <a:rPr lang="en-GB" sz="1200" b="0" baseline="30000" dirty="0" smtClean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rPr>
              <a:t>th</a:t>
            </a:r>
            <a:r>
              <a:rPr lang="en-GB" sz="1200" b="0" baseline="0" dirty="0" smtClean="0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rPr>
              <a:t> IWW  - 16-20 June 2014 – Copenhagen                                                       </a:t>
            </a:r>
            <a:endParaRPr lang="en-GB" sz="1200" b="0" dirty="0">
              <a:solidFill>
                <a:srgbClr val="FFFFFF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pic>
        <p:nvPicPr>
          <p:cNvPr id="1029" name="Picture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6319838"/>
            <a:ext cx="189547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1" r:id="rId2"/>
    <p:sldLayoutId id="2147483703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1F3692"/>
          </a:solidFill>
          <a:latin typeface="Calibri"/>
          <a:ea typeface="ＭＳ Ｐゴシック" pitchFamily="39" charset="-128"/>
          <a:cs typeface="ＭＳ Ｐゴシック" pitchFamily="39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1F3692"/>
          </a:solidFill>
          <a:latin typeface="Calibri" pitchFamily="39" charset="0"/>
          <a:ea typeface="ＭＳ Ｐゴシック" pitchFamily="39" charset="-128"/>
          <a:cs typeface="ＭＳ Ｐゴシック" pitchFamily="39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1F3692"/>
          </a:solidFill>
          <a:latin typeface="Calibri" pitchFamily="39" charset="0"/>
          <a:ea typeface="ＭＳ Ｐゴシック" pitchFamily="39" charset="-128"/>
          <a:cs typeface="ＭＳ Ｐゴシック" pitchFamily="39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1F3692"/>
          </a:solidFill>
          <a:latin typeface="Calibri" pitchFamily="39" charset="0"/>
          <a:ea typeface="ＭＳ Ｐゴシック" pitchFamily="39" charset="-128"/>
          <a:cs typeface="ＭＳ Ｐゴシック" pitchFamily="39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1F3692"/>
          </a:solidFill>
          <a:latin typeface="Calibri" pitchFamily="39" charset="0"/>
          <a:ea typeface="ＭＳ Ｐゴシック" pitchFamily="39" charset="-128"/>
          <a:cs typeface="ＭＳ Ｐゴシック" pitchFamily="39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279F"/>
          </a:solidFill>
          <a:latin typeface="Arial Black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279F"/>
          </a:solidFill>
          <a:latin typeface="Arial Black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279F"/>
          </a:solidFill>
          <a:latin typeface="Arial Black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rgbClr val="00279F"/>
          </a:solidFill>
          <a:latin typeface="Arial Black" charset="0"/>
        </a:defRPr>
      </a:lvl9pPr>
    </p:titleStyle>
    <p:bodyStyle>
      <a:lvl1pPr marL="268288" indent="-268288" algn="l" rtl="0" eaLnBrk="0" fontAlgn="base" hangingPunct="0">
        <a:lnSpc>
          <a:spcPts val="2400"/>
        </a:lnSpc>
        <a:spcBef>
          <a:spcPct val="0"/>
        </a:spcBef>
        <a:spcAft>
          <a:spcPts val="600"/>
        </a:spcAft>
        <a:buClr>
          <a:srgbClr val="3366FF"/>
        </a:buClr>
        <a:buSzPct val="90000"/>
        <a:buFont typeface="Wingdings" pitchFamily="2" charset="2"/>
        <a:buChar char=""/>
        <a:defRPr sz="2000">
          <a:solidFill>
            <a:schemeClr val="tx1"/>
          </a:solidFill>
          <a:latin typeface="Calibri"/>
          <a:ea typeface="ＭＳ Ｐゴシック" pitchFamily="39" charset="-128"/>
          <a:cs typeface="ＭＳ Ｐゴシック" pitchFamily="39" charset="-128"/>
        </a:defRPr>
      </a:lvl1pPr>
      <a:lvl2pPr marL="539750" indent="-269875" algn="l" rtl="0" eaLnBrk="0" fontAlgn="base" hangingPunct="0">
        <a:lnSpc>
          <a:spcPts val="2400"/>
        </a:lnSpc>
        <a:spcBef>
          <a:spcPct val="0"/>
        </a:spcBef>
        <a:spcAft>
          <a:spcPts val="600"/>
        </a:spcAft>
        <a:buClr>
          <a:srgbClr val="1F3692"/>
        </a:buClr>
        <a:buSzPct val="100000"/>
        <a:buFont typeface="Lucida Grande CE" pitchFamily="-84" charset="-18"/>
        <a:buChar char="–"/>
        <a:defRPr sz="2000">
          <a:solidFill>
            <a:schemeClr val="tx1"/>
          </a:solidFill>
          <a:latin typeface="Calibri"/>
          <a:ea typeface="ＭＳ Ｐゴシック" charset="-128"/>
        </a:defRPr>
      </a:lvl2pPr>
      <a:lvl3pPr marL="806450" indent="-269875" algn="l" rtl="0" eaLnBrk="0" fontAlgn="base" hangingPunct="0">
        <a:lnSpc>
          <a:spcPts val="2400"/>
        </a:lnSpc>
        <a:spcBef>
          <a:spcPct val="0"/>
        </a:spcBef>
        <a:spcAft>
          <a:spcPts val="600"/>
        </a:spcAft>
        <a:buChar char="•"/>
        <a:defRPr sz="2000">
          <a:solidFill>
            <a:schemeClr val="tx1"/>
          </a:solidFill>
          <a:latin typeface="Calibri"/>
          <a:ea typeface="ＭＳ Ｐゴシック" charset="-128"/>
        </a:defRPr>
      </a:lvl3pPr>
      <a:lvl4pPr marL="1581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 charset="0"/>
          <a:ea typeface="ＭＳ Ｐゴシック" charset="-128"/>
        </a:defRPr>
      </a:lvl4pPr>
      <a:lvl5pPr marL="2000250" indent="-1714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ＭＳ Ｐゴシック" charset="-128"/>
        </a:defRPr>
      </a:lvl5pPr>
      <a:lvl6pPr marL="2457450" indent="-1714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ＭＳ Ｐゴシック" charset="-128"/>
        </a:defRPr>
      </a:lvl6pPr>
      <a:lvl7pPr marL="2914650" indent="-1714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ＭＳ Ｐゴシック" charset="-128"/>
        </a:defRPr>
      </a:lvl7pPr>
      <a:lvl8pPr marL="3371850" indent="-1714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ＭＳ Ｐゴシック" charset="-128"/>
        </a:defRPr>
      </a:lvl8pPr>
      <a:lvl9pPr marL="3829050" indent="-1714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image" Target="../media/image36.gif"/><Relationship Id="rId7" Type="http://schemas.openxmlformats.org/officeDocument/2006/relationships/image" Target="../media/image4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700213"/>
            <a:ext cx="9144000" cy="12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sz="3200" dirty="0" smtClean="0">
                <a:latin typeface="Calibri" pitchFamily="34" charset="0"/>
                <a:ea typeface="ＭＳ Ｐゴシック" pitchFamily="34" charset="-128"/>
              </a:rPr>
              <a:t>Impact Studies Of </a:t>
            </a:r>
            <a:r>
              <a:rPr lang="en-GB" sz="3200" dirty="0" err="1" smtClean="0">
                <a:latin typeface="Calibri" pitchFamily="34" charset="0"/>
                <a:ea typeface="ＭＳ Ｐゴシック" pitchFamily="34" charset="-128"/>
              </a:rPr>
              <a:t>Ascat</a:t>
            </a:r>
            <a:r>
              <a:rPr lang="en-GB" sz="3200" dirty="0" smtClean="0">
                <a:latin typeface="Calibri" pitchFamily="34" charset="0"/>
                <a:ea typeface="ＭＳ Ｐゴシック" pitchFamily="34" charset="-128"/>
              </a:rPr>
              <a:t> Winds </a:t>
            </a:r>
            <a:br>
              <a:rPr lang="en-GB" sz="3200" dirty="0" smtClean="0">
                <a:latin typeface="Calibri" pitchFamily="34" charset="0"/>
                <a:ea typeface="ＭＳ Ｐゴシック" pitchFamily="34" charset="-128"/>
              </a:rPr>
            </a:br>
            <a:r>
              <a:rPr lang="en-GB" sz="3200" dirty="0" smtClean="0">
                <a:latin typeface="Calibri" pitchFamily="34" charset="0"/>
                <a:ea typeface="ＭＳ Ｐゴシック" pitchFamily="34" charset="-128"/>
              </a:rPr>
              <a:t>in the ECMWF 4D-var Assimilation System</a:t>
            </a:r>
            <a:r>
              <a:rPr lang="en-GB" sz="3200" dirty="0"/>
              <a:t/>
            </a:r>
            <a:br>
              <a:rPr lang="en-GB" sz="3200" dirty="0"/>
            </a:br>
            <a:endParaRPr lang="en-GB" sz="3200" i="1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-8348" y="3861048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buClr>
                <a:schemeClr val="bg1"/>
              </a:buClr>
              <a:buFont typeface="Wingdings" pitchFamily="2" charset="2"/>
              <a:buNone/>
            </a:pPr>
            <a:r>
              <a:rPr lang="en-GB" sz="1700" dirty="0"/>
              <a:t>Giovanna De </a:t>
            </a:r>
            <a:r>
              <a:rPr lang="en-GB" sz="1700" dirty="0" smtClean="0"/>
              <a:t>Chiara, </a:t>
            </a:r>
          </a:p>
          <a:p>
            <a:pPr algn="ctr">
              <a:buClr>
                <a:schemeClr val="bg1"/>
              </a:buClr>
              <a:buFont typeface="Wingdings" pitchFamily="2" charset="2"/>
              <a:buNone/>
            </a:pPr>
            <a:r>
              <a:rPr lang="en-GB" sz="1700" dirty="0" smtClean="0"/>
              <a:t>Peter Janssen, </a:t>
            </a:r>
            <a:r>
              <a:rPr lang="en-GB" sz="1700" dirty="0"/>
              <a:t>Jean </a:t>
            </a:r>
            <a:r>
              <a:rPr lang="en-GB" sz="1700" dirty="0" smtClean="0"/>
              <a:t>Bidlot, </a:t>
            </a:r>
            <a:r>
              <a:rPr lang="en-GB" sz="1700" dirty="0"/>
              <a:t>Stephen </a:t>
            </a:r>
            <a:r>
              <a:rPr lang="en-GB" sz="1700" dirty="0" smtClean="0"/>
              <a:t>English</a:t>
            </a:r>
            <a:endParaRPr lang="en-GB" sz="17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5723207"/>
            <a:ext cx="8569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/>
              <a:t>Acknowledgement</a:t>
            </a:r>
          </a:p>
          <a:p>
            <a:r>
              <a:rPr lang="en-GB" sz="1400" b="0" dirty="0" smtClean="0"/>
              <a:t>Thanks to EUMETSAT for supporting the activity through the project  EUM/CO/12/4600001149/JF</a:t>
            </a:r>
            <a:endParaRPr lang="en-GB" sz="1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35531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en-GB" sz="2800" dirty="0" smtClean="0">
                <a:solidFill>
                  <a:srgbClr val="1F3692"/>
                </a:solidFill>
                <a:latin typeface="Calibri"/>
                <a:ea typeface="ＭＳ Ｐゴシック" pitchFamily="39" charset="-128"/>
                <a:cs typeface="ＭＳ Ｐゴシック" pitchFamily="39" charset="-128"/>
              </a:rPr>
              <a:t>Single Observation Experiments (1 ASCAT-A + 1 AMSU-A)</a:t>
            </a:r>
            <a:endParaRPr lang="en-GB" sz="2800" dirty="0">
              <a:solidFill>
                <a:srgbClr val="1F3692"/>
              </a:solidFill>
              <a:latin typeface="Calibri"/>
              <a:ea typeface="ＭＳ Ｐゴシック" pitchFamily="39" charset="-128"/>
              <a:cs typeface="ＭＳ Ｐゴシック" pitchFamily="39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535531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C00000"/>
                </a:solidFill>
              </a:rPr>
              <a:t>1 ASCAT-A </a:t>
            </a:r>
            <a:r>
              <a:rPr lang="en-GB" sz="1600" dirty="0" err="1" smtClean="0">
                <a:solidFill>
                  <a:srgbClr val="C00000"/>
                </a:solidFill>
              </a:rPr>
              <a:t>Obs</a:t>
            </a:r>
            <a:r>
              <a:rPr lang="en-GB" sz="1600" dirty="0" smtClean="0">
                <a:solidFill>
                  <a:srgbClr val="C00000"/>
                </a:solidFill>
              </a:rPr>
              <a:t>       +  1 AMSU-A (METOP-A):</a:t>
            </a:r>
          </a:p>
          <a:p>
            <a:pPr marL="342900" indent="-342900">
              <a:buFontTx/>
              <a:buChar char="-"/>
            </a:pPr>
            <a:r>
              <a:rPr lang="en-GB" sz="1600" dirty="0" smtClean="0">
                <a:solidFill>
                  <a:srgbClr val="C00000"/>
                </a:solidFill>
              </a:rPr>
              <a:t>ch5          (600 </a:t>
            </a:r>
            <a:r>
              <a:rPr lang="en-GB" sz="1600" dirty="0" err="1" smtClean="0">
                <a:solidFill>
                  <a:srgbClr val="C00000"/>
                </a:solidFill>
              </a:rPr>
              <a:t>hPa</a:t>
            </a:r>
            <a:r>
              <a:rPr lang="en-GB" sz="1600" dirty="0" smtClean="0">
                <a:solidFill>
                  <a:srgbClr val="C00000"/>
                </a:solidFill>
              </a:rPr>
              <a:t> / ml 100)</a:t>
            </a:r>
          </a:p>
          <a:p>
            <a:pPr marL="342900" indent="-342900">
              <a:buFontTx/>
              <a:buChar char="-"/>
            </a:pPr>
            <a:r>
              <a:rPr lang="en-GB" sz="1600" dirty="0" smtClean="0">
                <a:solidFill>
                  <a:srgbClr val="C00000"/>
                </a:solidFill>
              </a:rPr>
              <a:t>ch5/ch6   (600/400 </a:t>
            </a:r>
            <a:r>
              <a:rPr lang="en-GB" sz="1600" dirty="0" err="1" smtClean="0">
                <a:solidFill>
                  <a:srgbClr val="C00000"/>
                </a:solidFill>
              </a:rPr>
              <a:t>hPa</a:t>
            </a:r>
            <a:r>
              <a:rPr lang="en-GB" sz="1600" dirty="0" smtClean="0">
                <a:solidFill>
                  <a:srgbClr val="C00000"/>
                </a:solidFill>
              </a:rPr>
              <a:t> – ml 100/90)</a:t>
            </a:r>
          </a:p>
          <a:p>
            <a:pPr marL="342900" indent="-342900">
              <a:buFontTx/>
              <a:buChar char="-"/>
            </a:pPr>
            <a:r>
              <a:rPr lang="en-GB" sz="1600" dirty="0" smtClean="0">
                <a:solidFill>
                  <a:srgbClr val="C00000"/>
                </a:solidFill>
              </a:rPr>
              <a:t>ch9          (100 </a:t>
            </a:r>
            <a:r>
              <a:rPr lang="en-GB" sz="1600" dirty="0" err="1" smtClean="0">
                <a:solidFill>
                  <a:srgbClr val="C00000"/>
                </a:solidFill>
              </a:rPr>
              <a:t>hPa</a:t>
            </a:r>
            <a:r>
              <a:rPr lang="en-GB" sz="1600" dirty="0" smtClean="0">
                <a:solidFill>
                  <a:srgbClr val="C00000"/>
                </a:solidFill>
              </a:rPr>
              <a:t> – ml 60)</a:t>
            </a:r>
          </a:p>
          <a:p>
            <a:pPr marL="342900" indent="-342900">
              <a:buFontTx/>
              <a:buChar char="-"/>
            </a:pPr>
            <a:r>
              <a:rPr lang="en-GB" sz="1600" dirty="0" smtClean="0">
                <a:solidFill>
                  <a:srgbClr val="C00000"/>
                </a:solidFill>
              </a:rPr>
              <a:t>ch9/ch10 (100/50 </a:t>
            </a:r>
            <a:r>
              <a:rPr lang="en-GB" sz="1600" dirty="0" err="1" smtClean="0">
                <a:solidFill>
                  <a:srgbClr val="C00000"/>
                </a:solidFill>
              </a:rPr>
              <a:t>hPa</a:t>
            </a:r>
            <a:r>
              <a:rPr lang="en-GB" sz="1600" dirty="0" smtClean="0">
                <a:solidFill>
                  <a:srgbClr val="C00000"/>
                </a:solidFill>
              </a:rPr>
              <a:t>  - ml 60/50)</a:t>
            </a:r>
            <a:endParaRPr lang="en-GB" sz="1600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6" t="23169" r="2500" b="4897"/>
          <a:stretch/>
        </p:blipFill>
        <p:spPr>
          <a:xfrm rot="5400000">
            <a:off x="248163" y="2489942"/>
            <a:ext cx="3457678" cy="38943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39335" y="3362827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1F3692"/>
                </a:solidFill>
                <a:latin typeface="Calibri"/>
                <a:ea typeface="ＭＳ Ｐゴシック" pitchFamily="39" charset="-128"/>
                <a:cs typeface="ＭＳ Ｐゴシック" pitchFamily="39" charset="-128"/>
              </a:rPr>
              <a:t> U -  ML</a:t>
            </a:r>
            <a:r>
              <a:rPr lang="en-GB" sz="1400" dirty="0" smtClean="0">
                <a:latin typeface="+mj-lt"/>
              </a:rPr>
              <a:t> </a:t>
            </a:r>
            <a:r>
              <a:rPr lang="en-GB" sz="1400" dirty="0">
                <a:solidFill>
                  <a:srgbClr val="1F3692"/>
                </a:solidFill>
                <a:latin typeface="Calibri"/>
                <a:ea typeface="ＭＳ Ｐゴシック" pitchFamily="39" charset="-128"/>
                <a:cs typeface="ＭＳ Ｐゴシック" pitchFamily="39" charset="-128"/>
              </a:rPr>
              <a:t>114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0" t="24322" r="2500" b="4633"/>
          <a:stretch/>
        </p:blipFill>
        <p:spPr>
          <a:xfrm rot="5400000">
            <a:off x="4758990" y="2373035"/>
            <a:ext cx="3601900" cy="39758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20272" y="322229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1F3692"/>
                </a:solidFill>
                <a:latin typeface="Calibri"/>
                <a:ea typeface="ＭＳ Ｐゴシック" pitchFamily="39" charset="-128"/>
                <a:cs typeface="ＭＳ Ｐゴシック" pitchFamily="39" charset="-128"/>
              </a:rPr>
              <a:t> U -  ML</a:t>
            </a:r>
            <a:r>
              <a:rPr lang="en-GB" sz="1400" dirty="0" smtClean="0">
                <a:latin typeface="+mj-lt"/>
              </a:rPr>
              <a:t> </a:t>
            </a:r>
            <a:r>
              <a:rPr lang="en-GB" sz="1400" dirty="0">
                <a:solidFill>
                  <a:srgbClr val="1F3692"/>
                </a:solidFill>
                <a:latin typeface="Calibri"/>
                <a:ea typeface="ＭＳ Ｐゴシック" pitchFamily="39" charset="-128"/>
                <a:cs typeface="ＭＳ Ｐゴシック" pitchFamily="39" charset="-128"/>
              </a:rPr>
              <a:t>114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2040" y="2094695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ASCAT-A + AMSU-A (Ch5&amp;6)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5889" y="2247095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ASCAT-A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804472" y="904862"/>
            <a:ext cx="2431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accent6">
                    <a:lumMod val="50000"/>
                  </a:schemeClr>
                </a:solidFill>
              </a:rPr>
              <a:t>CY40R1</a:t>
            </a:r>
          </a:p>
          <a:p>
            <a:r>
              <a:rPr lang="en-GB" sz="1600" dirty="0" smtClean="0">
                <a:solidFill>
                  <a:schemeClr val="accent6">
                    <a:lumMod val="50000"/>
                  </a:schemeClr>
                </a:solidFill>
              </a:rPr>
              <a:t>T511  -  An </a:t>
            </a:r>
            <a:r>
              <a:rPr lang="en-GB" sz="1600" dirty="0" err="1" smtClean="0">
                <a:solidFill>
                  <a:schemeClr val="accent6">
                    <a:lumMod val="50000"/>
                  </a:schemeClr>
                </a:solidFill>
              </a:rPr>
              <a:t>Incr</a:t>
            </a:r>
            <a:r>
              <a:rPr lang="en-GB" sz="1600" dirty="0" smtClean="0">
                <a:solidFill>
                  <a:schemeClr val="accent6">
                    <a:lumMod val="50000"/>
                  </a:schemeClr>
                </a:solidFill>
              </a:rPr>
              <a:t> 09 [18h]</a:t>
            </a:r>
            <a:endParaRPr lang="en-GB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40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35531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en-GB" sz="2800" dirty="0" smtClean="0">
                <a:solidFill>
                  <a:srgbClr val="1F3692"/>
                </a:solidFill>
                <a:latin typeface="Calibri"/>
                <a:ea typeface="ＭＳ Ｐゴシック" pitchFamily="39" charset="-128"/>
                <a:cs typeface="ＭＳ Ｐゴシック" pitchFamily="39" charset="-128"/>
              </a:rPr>
              <a:t>Single Observation Experiments (1 ASCAT-A + AMSU-A)</a:t>
            </a:r>
            <a:endParaRPr lang="en-GB" sz="2800" dirty="0">
              <a:solidFill>
                <a:srgbClr val="1F3692"/>
              </a:solidFill>
              <a:latin typeface="Calibri"/>
              <a:ea typeface="ＭＳ Ｐゴシック" pitchFamily="39" charset="-128"/>
              <a:cs typeface="ＭＳ Ｐゴシック" pitchFamily="39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1" t="7133" r="3805" b="5326"/>
          <a:stretch/>
        </p:blipFill>
        <p:spPr>
          <a:xfrm rot="5400000">
            <a:off x="878342" y="184229"/>
            <a:ext cx="2772000" cy="40968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" t="12883" r="6389" b="4065"/>
          <a:stretch/>
        </p:blipFill>
        <p:spPr>
          <a:xfrm>
            <a:off x="4715543" y="895350"/>
            <a:ext cx="4104456" cy="2716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2" t="12626" r="6775" b="3994"/>
          <a:stretch/>
        </p:blipFill>
        <p:spPr>
          <a:xfrm>
            <a:off x="4643771" y="3883378"/>
            <a:ext cx="4247999" cy="2822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1" t="6700" r="4127" b="5391"/>
          <a:stretch/>
        </p:blipFill>
        <p:spPr>
          <a:xfrm rot="5400000">
            <a:off x="811575" y="3243011"/>
            <a:ext cx="2813567" cy="41888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895350"/>
            <a:ext cx="1136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accent6">
                    <a:lumMod val="50000"/>
                  </a:schemeClr>
                </a:solidFill>
              </a:rPr>
              <a:t>U    </a:t>
            </a:r>
            <a:r>
              <a:rPr lang="en-GB" sz="1600" dirty="0" err="1" smtClean="0">
                <a:solidFill>
                  <a:schemeClr val="accent6">
                    <a:lumMod val="50000"/>
                  </a:schemeClr>
                </a:solidFill>
              </a:rPr>
              <a:t>Scatt</a:t>
            </a:r>
            <a:endParaRPr lang="en-GB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516" y="400246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6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V </a:t>
            </a:r>
            <a:r>
              <a:rPr lang="en-GB" dirty="0" smtClean="0"/>
              <a:t>   </a:t>
            </a:r>
            <a:r>
              <a:rPr lang="en-GB" dirty="0" err="1" smtClean="0"/>
              <a:t>Scatt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860032" y="909521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6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GB" dirty="0" smtClean="0"/>
              <a:t>U     </a:t>
            </a:r>
            <a:r>
              <a:rPr lang="en-GB" dirty="0" err="1" smtClean="0"/>
              <a:t>Scatt</a:t>
            </a:r>
            <a:r>
              <a:rPr lang="en-GB" dirty="0" smtClean="0"/>
              <a:t> </a:t>
            </a:r>
            <a:r>
              <a:rPr lang="en-GB" dirty="0"/>
              <a:t>+ AMSUA (CH5&amp;6)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48200" y="3930649"/>
            <a:ext cx="2964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6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GB" dirty="0" smtClean="0"/>
              <a:t>V   </a:t>
            </a:r>
            <a:r>
              <a:rPr lang="en-GB" dirty="0" err="1" smtClean="0"/>
              <a:t>Scatt</a:t>
            </a:r>
            <a:r>
              <a:rPr lang="en-GB" dirty="0" smtClean="0"/>
              <a:t> </a:t>
            </a:r>
            <a:r>
              <a:rPr lang="en-GB" dirty="0"/>
              <a:t>+ AMSUA (Ch9&amp;10)</a:t>
            </a:r>
          </a:p>
        </p:txBody>
      </p:sp>
    </p:spTree>
    <p:extLst>
      <p:ext uri="{BB962C8B-B14F-4D97-AF65-F5344CB8AC3E}">
        <p14:creationId xmlns:p14="http://schemas.microsoft.com/office/powerpoint/2010/main" val="401040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763688" y="2027221"/>
            <a:ext cx="5868616" cy="34563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788" y="0"/>
            <a:ext cx="8964488" cy="535531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en-GB" sz="3200" dirty="0" smtClean="0">
                <a:solidFill>
                  <a:srgbClr val="1F3692"/>
                </a:solidFill>
                <a:latin typeface="Calibri"/>
                <a:ea typeface="ＭＳ Ｐゴシック" pitchFamily="39" charset="-128"/>
                <a:cs typeface="ＭＳ Ｐゴシック" pitchFamily="39" charset="-128"/>
              </a:rPr>
              <a:t>Case study: Typhoon Haiyan</a:t>
            </a:r>
            <a:endParaRPr lang="en-GB" sz="3200" dirty="0">
              <a:solidFill>
                <a:srgbClr val="1F3692"/>
              </a:solidFill>
              <a:latin typeface="Calibri"/>
              <a:ea typeface="ＭＳ Ｐゴシック" pitchFamily="39" charset="-128"/>
              <a:cs typeface="ＭＳ Ｐゴシック" pitchFamily="39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69537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Typhon </a:t>
            </a:r>
            <a:r>
              <a:rPr lang="en-US" sz="1600" dirty="0">
                <a:solidFill>
                  <a:srgbClr val="002060"/>
                </a:solidFill>
              </a:rPr>
              <a:t>Haiyan </a:t>
            </a:r>
            <a:r>
              <a:rPr lang="en-US" sz="1600" dirty="0" smtClean="0">
                <a:solidFill>
                  <a:srgbClr val="002060"/>
                </a:solidFill>
              </a:rPr>
              <a:t>hit the </a:t>
            </a:r>
            <a:r>
              <a:rPr lang="en-US" sz="1600" dirty="0">
                <a:solidFill>
                  <a:srgbClr val="002060"/>
                </a:solidFill>
              </a:rPr>
              <a:t>Philippines </a:t>
            </a:r>
            <a:r>
              <a:rPr lang="en-US" sz="1600" dirty="0" smtClean="0">
                <a:solidFill>
                  <a:srgbClr val="002060"/>
                </a:solidFill>
              </a:rPr>
              <a:t>on the </a:t>
            </a:r>
            <a:r>
              <a:rPr lang="en-US" sz="1600" dirty="0">
                <a:solidFill>
                  <a:srgbClr val="002060"/>
                </a:solidFill>
              </a:rPr>
              <a:t>8 November 2013 with winds of about 315 </a:t>
            </a:r>
            <a:r>
              <a:rPr lang="en-US" sz="1600" dirty="0" smtClean="0">
                <a:solidFill>
                  <a:srgbClr val="002060"/>
                </a:solidFill>
              </a:rPr>
              <a:t>km/h.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ECMWF </a:t>
            </a:r>
            <a:r>
              <a:rPr lang="en-US" sz="1600" dirty="0" smtClean="0">
                <a:solidFill>
                  <a:srgbClr val="002060"/>
                </a:solidFill>
              </a:rPr>
              <a:t>forecast well </a:t>
            </a:r>
            <a:r>
              <a:rPr lang="en-US" sz="1600" dirty="0">
                <a:solidFill>
                  <a:srgbClr val="002060"/>
                </a:solidFill>
              </a:rPr>
              <a:t>the storm trajectory but </a:t>
            </a:r>
            <a:r>
              <a:rPr lang="en-US" sz="1600" dirty="0" smtClean="0">
                <a:solidFill>
                  <a:srgbClr val="002060"/>
                </a:solidFill>
              </a:rPr>
              <a:t>the storm lacked </a:t>
            </a:r>
            <a:r>
              <a:rPr lang="en-US" sz="1600" dirty="0">
                <a:solidFill>
                  <a:srgbClr val="002060"/>
                </a:solidFill>
              </a:rPr>
              <a:t>in intensity and strength both in the analysis and forecasts. </a:t>
            </a:r>
            <a:endParaRPr lang="en-US" sz="16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Reported </a:t>
            </a:r>
            <a:r>
              <a:rPr lang="en-US" sz="1600" dirty="0">
                <a:solidFill>
                  <a:srgbClr val="002060"/>
                </a:solidFill>
              </a:rPr>
              <a:t>central pressure was 895 </a:t>
            </a:r>
            <a:r>
              <a:rPr lang="en-US" sz="1600" dirty="0" err="1">
                <a:solidFill>
                  <a:srgbClr val="002060"/>
                </a:solidFill>
              </a:rPr>
              <a:t>hPa</a:t>
            </a:r>
            <a:r>
              <a:rPr lang="en-US" sz="1600" dirty="0">
                <a:solidFill>
                  <a:srgbClr val="002060"/>
                </a:solidFill>
              </a:rPr>
              <a:t> at 00 UTC on 8 </a:t>
            </a:r>
            <a:r>
              <a:rPr lang="en-US" sz="1600" dirty="0" smtClean="0">
                <a:solidFill>
                  <a:srgbClr val="002060"/>
                </a:solidFill>
              </a:rPr>
              <a:t>November (uncertainty on the observation)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ECMWF </a:t>
            </a:r>
            <a:r>
              <a:rPr lang="en-US" sz="1600" dirty="0">
                <a:solidFill>
                  <a:srgbClr val="002060"/>
                </a:solidFill>
              </a:rPr>
              <a:t>analysis </a:t>
            </a:r>
            <a:r>
              <a:rPr lang="en-US" sz="1600" dirty="0" smtClean="0">
                <a:solidFill>
                  <a:srgbClr val="002060"/>
                </a:solidFill>
              </a:rPr>
              <a:t>was 966 </a:t>
            </a:r>
            <a:r>
              <a:rPr lang="en-US" sz="1600" dirty="0" err="1" smtClean="0">
                <a:solidFill>
                  <a:srgbClr val="002060"/>
                </a:solidFill>
              </a:rPr>
              <a:t>hPa</a:t>
            </a:r>
            <a:endParaRPr lang="en-GB" sz="16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529" y="5816802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</a:rPr>
              <a:t>The difference in the minimum pressure was partially due to the model resolution</a:t>
            </a:r>
          </a:p>
        </p:txBody>
      </p:sp>
    </p:spTree>
    <p:extLst>
      <p:ext uri="{BB962C8B-B14F-4D97-AF65-F5344CB8AC3E}">
        <p14:creationId xmlns:p14="http://schemas.microsoft.com/office/powerpoint/2010/main" val="104394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lot_philippines_3scats_20131104_20131111_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" t="11964" r="4689" b="2207"/>
          <a:stretch/>
        </p:blipFill>
        <p:spPr bwMode="auto">
          <a:xfrm>
            <a:off x="742583" y="764704"/>
            <a:ext cx="7632848" cy="53285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3788" y="0"/>
            <a:ext cx="8964488" cy="535531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en-GB" sz="3200" dirty="0" smtClean="0">
                <a:solidFill>
                  <a:srgbClr val="1F3692"/>
                </a:solidFill>
                <a:latin typeface="Calibri"/>
                <a:ea typeface="ＭＳ Ｐゴシック" pitchFamily="39" charset="-128"/>
                <a:cs typeface="ＭＳ Ｐゴシック" pitchFamily="39" charset="-128"/>
              </a:rPr>
              <a:t>Typhoon Haiyan</a:t>
            </a:r>
            <a:endParaRPr lang="en-GB" sz="3200" dirty="0">
              <a:solidFill>
                <a:srgbClr val="1F3692"/>
              </a:solidFill>
              <a:latin typeface="Calibri"/>
              <a:ea typeface="ＭＳ Ｐゴシック" pitchFamily="39" charset="-128"/>
              <a:cs typeface="ＭＳ Ｐゴシック" pitchFamily="3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204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9" descr="OBS_METOPA_ASCAT_2013110712_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1"/>
          <a:stretch>
            <a:fillRect/>
          </a:stretch>
        </p:blipFill>
        <p:spPr bwMode="auto">
          <a:xfrm>
            <a:off x="276137" y="1832495"/>
            <a:ext cx="4372542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40" descr="FG_FF_METOPA_ASCAT_2013110712_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5"/>
          <a:stretch>
            <a:fillRect/>
          </a:stretch>
        </p:blipFill>
        <p:spPr bwMode="auto">
          <a:xfrm>
            <a:off x="4566200" y="1832496"/>
            <a:ext cx="4237200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5400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5531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en-GB" sz="3200" dirty="0" smtClean="0">
                <a:solidFill>
                  <a:srgbClr val="1F3692"/>
                </a:solidFill>
                <a:latin typeface="Calibri"/>
                <a:ea typeface="ＭＳ Ｐゴシック" pitchFamily="39" charset="-128"/>
                <a:cs typeface="ＭＳ Ｐゴシック" pitchFamily="39" charset="-128"/>
              </a:rPr>
              <a:t>Typhoon Haiyan</a:t>
            </a:r>
            <a:endParaRPr lang="en-GB" sz="3200" dirty="0">
              <a:solidFill>
                <a:srgbClr val="1F3692"/>
              </a:solidFill>
              <a:latin typeface="Calibri"/>
              <a:ea typeface="ＭＳ Ｐゴシック" pitchFamily="39" charset="-128"/>
              <a:cs typeface="ＭＳ Ｐゴシック" pitchFamily="39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5136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solidFill>
                  <a:schemeClr val="tx2">
                    <a:lumMod val="50000"/>
                  </a:schemeClr>
                </a:solidFill>
              </a:rPr>
              <a:t>All observations (active and passive) </a:t>
            </a:r>
            <a:endParaRPr lang="en-GB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357981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tx2">
                    <a:lumMod val="50000"/>
                  </a:schemeClr>
                </a:solidFill>
              </a:rPr>
              <a:t>10m ASCAT-A wind speed</a:t>
            </a:r>
            <a:endParaRPr lang="en-GB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0326" y="1359769"/>
            <a:ext cx="281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tx2">
                    <a:lumMod val="50000"/>
                  </a:schemeClr>
                </a:solidFill>
              </a:rPr>
              <a:t>10m FG wind speed</a:t>
            </a:r>
            <a:endParaRPr lang="en-GB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035569" y="2276872"/>
            <a:ext cx="545722" cy="21602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172485" y="2271792"/>
            <a:ext cx="545722" cy="21602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87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7" descr="OBS_METOPA_ASCAT_2013110712_US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"/>
          <a:stretch>
            <a:fillRect/>
          </a:stretch>
        </p:blipFill>
        <p:spPr bwMode="auto">
          <a:xfrm>
            <a:off x="285273" y="1281497"/>
            <a:ext cx="4320175" cy="381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38" descr="FG_FF_METOPA_ASCAT_2013110712_US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1"/>
          <a:stretch>
            <a:fillRect/>
          </a:stretch>
        </p:blipFill>
        <p:spPr bwMode="auto">
          <a:xfrm>
            <a:off x="4814246" y="1248770"/>
            <a:ext cx="420403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2924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788" y="0"/>
            <a:ext cx="8964488" cy="535531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en-GB" sz="3200" dirty="0" smtClean="0">
                <a:solidFill>
                  <a:srgbClr val="1F3692"/>
                </a:solidFill>
                <a:latin typeface="Calibri"/>
                <a:ea typeface="ＭＳ Ｐゴシック" pitchFamily="39" charset="-128"/>
                <a:cs typeface="ＭＳ Ｐゴシック" pitchFamily="39" charset="-128"/>
              </a:rPr>
              <a:t>Typhoon Haiyan</a:t>
            </a:r>
            <a:endParaRPr lang="en-GB" sz="3200" dirty="0">
              <a:solidFill>
                <a:srgbClr val="1F3692"/>
              </a:solidFill>
              <a:latin typeface="Calibri"/>
              <a:ea typeface="ＭＳ Ｐゴシック" pitchFamily="39" charset="-128"/>
              <a:cs typeface="ＭＳ Ｐゴシック" pitchFamily="39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5136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solidFill>
                  <a:schemeClr val="tx2">
                    <a:lumMod val="50000"/>
                  </a:schemeClr>
                </a:solidFill>
              </a:rPr>
              <a:t>Used observations</a:t>
            </a:r>
            <a:endParaRPr lang="en-GB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9818" y="92277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tx2">
                    <a:lumMod val="50000"/>
                  </a:schemeClr>
                </a:solidFill>
              </a:rPr>
              <a:t>10m ASCAT-A wind speed</a:t>
            </a:r>
            <a:endParaRPr lang="en-GB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2600" y="924564"/>
            <a:ext cx="281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chemeClr val="tx2">
                    <a:lumMod val="50000"/>
                  </a:schemeClr>
                </a:solidFill>
              </a:rPr>
              <a:t>10m FG wind speed</a:t>
            </a:r>
            <a:endParaRPr lang="en-GB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016856" y="1740542"/>
            <a:ext cx="545722" cy="21602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443042" y="1681240"/>
            <a:ext cx="545722" cy="21602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15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788" y="0"/>
            <a:ext cx="8964488" cy="535531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en-GB" sz="3200" dirty="0" smtClean="0">
                <a:solidFill>
                  <a:srgbClr val="1F3692"/>
                </a:solidFill>
                <a:latin typeface="Calibri"/>
                <a:ea typeface="ＭＳ Ｐゴシック" pitchFamily="39" charset="-128"/>
                <a:cs typeface="ＭＳ Ｐゴシック" pitchFamily="39" charset="-128"/>
              </a:rPr>
              <a:t>Typhoon Haiyan</a:t>
            </a:r>
            <a:endParaRPr lang="en-GB" sz="3200" dirty="0">
              <a:solidFill>
                <a:srgbClr val="1F3692"/>
              </a:solidFill>
              <a:latin typeface="Calibri"/>
              <a:ea typeface="ＭＳ Ｐゴシック" pitchFamily="39" charset="-128"/>
              <a:cs typeface="ＭＳ Ｐゴシック" pitchFamily="39" charset="-128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956" y="565902"/>
            <a:ext cx="4118731" cy="2935106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92804"/>
            <a:ext cx="3780456" cy="3111867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4644008" y="3592804"/>
            <a:ext cx="3384376" cy="3111867"/>
          </a:xfrm>
          <a:prstGeom prst="rect">
            <a:avLst/>
          </a:prstGeom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79586" y="1028496"/>
            <a:ext cx="456442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GB" sz="1600" dirty="0" smtClean="0">
                <a:solidFill>
                  <a:srgbClr val="990033"/>
                </a:solidFill>
              </a:rPr>
              <a:t>Experiments Configuration</a:t>
            </a:r>
          </a:p>
          <a:p>
            <a:pPr eaLnBrk="1" hangingPunct="1"/>
            <a:r>
              <a:rPr lang="en-GB" sz="1600" dirty="0" smtClean="0"/>
              <a:t>T511 (~ 40km)  - CY38R1</a:t>
            </a:r>
            <a:endParaRPr lang="en-GB" sz="1600" dirty="0"/>
          </a:p>
          <a:p>
            <a:r>
              <a:rPr lang="en-GB" sz="1600" i="1" dirty="0">
                <a:solidFill>
                  <a:srgbClr val="990033"/>
                </a:solidFill>
              </a:rPr>
              <a:t>g004:  </a:t>
            </a:r>
            <a:r>
              <a:rPr lang="en-GB" sz="1600" b="0" dirty="0"/>
              <a:t>CTRL </a:t>
            </a:r>
          </a:p>
          <a:p>
            <a:r>
              <a:rPr lang="en-GB" sz="1600" i="1" dirty="0">
                <a:solidFill>
                  <a:srgbClr val="990033"/>
                </a:solidFill>
              </a:rPr>
              <a:t>g00a:  </a:t>
            </a:r>
            <a:r>
              <a:rPr lang="en-GB" sz="1600" b="0" dirty="0"/>
              <a:t>Scatterometer Denial </a:t>
            </a:r>
          </a:p>
          <a:p>
            <a:r>
              <a:rPr lang="en-GB" sz="1600" i="1" dirty="0">
                <a:solidFill>
                  <a:srgbClr val="990033"/>
                </a:solidFill>
              </a:rPr>
              <a:t>g0qe:  </a:t>
            </a:r>
            <a:r>
              <a:rPr lang="en-GB" sz="1600" b="0" dirty="0"/>
              <a:t>Thinning=2  (~50 km) &amp; </a:t>
            </a:r>
            <a:r>
              <a:rPr lang="en-GB" sz="1600" b="0" dirty="0" err="1" smtClean="0"/>
              <a:t>obs</a:t>
            </a:r>
            <a:r>
              <a:rPr lang="en-GB" sz="1600" b="0" dirty="0" smtClean="0"/>
              <a:t> weight </a:t>
            </a:r>
            <a:r>
              <a:rPr lang="en-GB" sz="1600" b="0" dirty="0"/>
              <a:t>1/4</a:t>
            </a:r>
          </a:p>
          <a:p>
            <a:r>
              <a:rPr lang="en-GB" sz="1600" i="1" dirty="0">
                <a:solidFill>
                  <a:srgbClr val="990033"/>
                </a:solidFill>
              </a:rPr>
              <a:t>g0q6:  </a:t>
            </a:r>
            <a:r>
              <a:rPr lang="en-GB" sz="1600" b="0" dirty="0"/>
              <a:t>No Thinning &amp; </a:t>
            </a:r>
            <a:r>
              <a:rPr lang="en-GB" sz="1600" b="0" dirty="0" err="1" smtClean="0"/>
              <a:t>obs</a:t>
            </a:r>
            <a:r>
              <a:rPr lang="en-GB" sz="1600" b="0" dirty="0" smtClean="0"/>
              <a:t> weight 1/16</a:t>
            </a:r>
            <a:endParaRPr lang="en-GB" sz="1600" b="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411760" y="4384891"/>
            <a:ext cx="1363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Thinning =2 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54886" y="4393952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No Thinning  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562578" y="4050553"/>
            <a:ext cx="545722" cy="21602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138298" y="4050553"/>
            <a:ext cx="545722" cy="21602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27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4925" y="7939"/>
            <a:ext cx="9109075" cy="46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GB" dirty="0" smtClean="0">
                <a:latin typeface="Calibri" pitchFamily="34" charset="0"/>
                <a:ea typeface="ＭＳ Ｐゴシック" pitchFamily="34" charset="-128"/>
              </a:rPr>
              <a:t>Conclusions</a:t>
            </a:r>
            <a:endParaRPr lang="en-GB" i="1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045" y="709228"/>
            <a:ext cx="885698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990033"/>
                </a:solidFill>
              </a:rPr>
              <a:t>Summary</a:t>
            </a:r>
          </a:p>
          <a:p>
            <a:endParaRPr lang="en-GB" sz="1600" b="0" dirty="0">
              <a:solidFill>
                <a:srgbClr val="C00000"/>
              </a:solidFill>
            </a:endParaRPr>
          </a:p>
          <a:p>
            <a:r>
              <a:rPr lang="en-GB" sz="1600" dirty="0">
                <a:solidFill>
                  <a:srgbClr val="002060"/>
                </a:solidFill>
              </a:rPr>
              <a:t>ASCAT-A and ASCAT-B are consistent and have the same impact on the system.</a:t>
            </a:r>
          </a:p>
          <a:p>
            <a:endParaRPr lang="en-GB" sz="1600" dirty="0">
              <a:solidFill>
                <a:srgbClr val="002060"/>
              </a:solidFill>
            </a:endParaRPr>
          </a:p>
          <a:p>
            <a:r>
              <a:rPr lang="en-GB" sz="1600" dirty="0">
                <a:solidFill>
                  <a:srgbClr val="002060"/>
                </a:solidFill>
              </a:rPr>
              <a:t>Verification against independent observations shows that the assimilation of scatterometer winds is beneficial on the analysis, largest impact coming from ASCAT: </a:t>
            </a:r>
          </a:p>
          <a:p>
            <a:pPr marL="623888" indent="-171450">
              <a:buSzPct val="68000"/>
              <a:buFont typeface="Courier New" pitchFamily="49" charset="0"/>
              <a:buChar char="o"/>
            </a:pPr>
            <a:r>
              <a:rPr lang="en-GB" sz="1600" dirty="0">
                <a:solidFill>
                  <a:srgbClr val="002060"/>
                </a:solidFill>
              </a:rPr>
              <a:t>Main impact is in the Tropics</a:t>
            </a:r>
          </a:p>
          <a:p>
            <a:pPr marL="623888" indent="-171450">
              <a:buSzPct val="68000"/>
              <a:buFont typeface="Courier New" pitchFamily="49" charset="0"/>
              <a:buChar char="o"/>
            </a:pPr>
            <a:r>
              <a:rPr lang="en-GB" sz="1600" dirty="0">
                <a:solidFill>
                  <a:srgbClr val="002060"/>
                </a:solidFill>
              </a:rPr>
              <a:t>A positive impact on the short range forecast is seen in the starved systems 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6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sz="1600" dirty="0">
              <a:solidFill>
                <a:srgbClr val="002060"/>
              </a:solidFill>
            </a:endParaRPr>
          </a:p>
          <a:p>
            <a:r>
              <a:rPr lang="en-GB" sz="1600" dirty="0" smtClean="0">
                <a:solidFill>
                  <a:srgbClr val="002060"/>
                </a:solidFill>
              </a:rPr>
              <a:t>Single observation experiments showed that:</a:t>
            </a:r>
          </a:p>
          <a:p>
            <a:pPr marL="631825" indent="-180975">
              <a:buSzPct val="70000"/>
              <a:buFont typeface="Courier New" pitchFamily="49" charset="0"/>
              <a:buChar char="o"/>
            </a:pPr>
            <a:r>
              <a:rPr lang="en-GB" sz="1600" dirty="0" smtClean="0">
                <a:solidFill>
                  <a:srgbClr val="002060"/>
                </a:solidFill>
              </a:rPr>
              <a:t>the impact of Scatterometer winds can be propagated up to the </a:t>
            </a:r>
            <a:r>
              <a:rPr lang="en-GB" sz="1600" dirty="0" err="1" smtClean="0">
                <a:solidFill>
                  <a:srgbClr val="002060"/>
                </a:solidFill>
              </a:rPr>
              <a:t>tropopause</a:t>
            </a:r>
            <a:endParaRPr lang="en-GB" sz="1600" dirty="0">
              <a:solidFill>
                <a:srgbClr val="002060"/>
              </a:solidFill>
            </a:endParaRPr>
          </a:p>
          <a:p>
            <a:pPr marL="631825" indent="-180975">
              <a:buSzPct val="70000"/>
              <a:buFont typeface="Courier New" pitchFamily="49" charset="0"/>
              <a:buChar char="o"/>
            </a:pPr>
            <a:r>
              <a:rPr lang="en-GB" sz="1600" dirty="0" smtClean="0">
                <a:solidFill>
                  <a:srgbClr val="002060"/>
                </a:solidFill>
              </a:rPr>
              <a:t>ASCAT and AMSU-A do not work one against each other</a:t>
            </a:r>
          </a:p>
          <a:p>
            <a:pPr marL="631825" indent="-180975">
              <a:buSzPct val="70000"/>
              <a:buFont typeface="Courier New" pitchFamily="49" charset="0"/>
              <a:buChar char="o"/>
            </a:pPr>
            <a:endParaRPr lang="en-GB" sz="1600" dirty="0">
              <a:solidFill>
                <a:srgbClr val="002060"/>
              </a:solidFill>
            </a:endParaRPr>
          </a:p>
          <a:p>
            <a:r>
              <a:rPr lang="en-GB" sz="1600" dirty="0">
                <a:solidFill>
                  <a:srgbClr val="002060"/>
                </a:solidFill>
              </a:rPr>
              <a:t>A Typhoon Haiyan showed that for small scale events the QC and the thinning may prevent the strongest wind to be used in the analysis: </a:t>
            </a:r>
          </a:p>
          <a:p>
            <a:pPr marL="623888" indent="-171450">
              <a:buSzPct val="68000"/>
              <a:buFont typeface="Courier New" pitchFamily="49" charset="0"/>
              <a:buChar char="o"/>
            </a:pPr>
            <a:r>
              <a:rPr lang="en-GB" sz="1600" dirty="0">
                <a:solidFill>
                  <a:srgbClr val="002060"/>
                </a:solidFill>
              </a:rPr>
              <a:t>Tests on several thinning configurations are under examination on a global scale and for TC  </a:t>
            </a:r>
          </a:p>
          <a:p>
            <a:pPr marL="623888" indent="-171450">
              <a:buSzPct val="68000"/>
              <a:buFont typeface="Courier New" pitchFamily="49" charset="0"/>
              <a:buChar char="o"/>
            </a:pPr>
            <a:r>
              <a:rPr lang="en-GB" sz="1600" dirty="0" smtClean="0">
                <a:solidFill>
                  <a:srgbClr val="002060"/>
                </a:solidFill>
              </a:rPr>
              <a:t>Different </a:t>
            </a:r>
            <a:r>
              <a:rPr lang="en-GB" sz="1600" dirty="0" err="1" smtClean="0">
                <a:solidFill>
                  <a:srgbClr val="002060"/>
                </a:solidFill>
              </a:rPr>
              <a:t>VarQC</a:t>
            </a:r>
            <a:r>
              <a:rPr lang="en-GB" sz="1600" dirty="0" smtClean="0">
                <a:solidFill>
                  <a:srgbClr val="002060"/>
                </a:solidFill>
              </a:rPr>
              <a:t> settings are under testing</a:t>
            </a:r>
          </a:p>
          <a:p>
            <a:pPr marL="623888" indent="-171450">
              <a:buSzPct val="68000"/>
              <a:buFont typeface="Courier New" pitchFamily="49" charset="0"/>
              <a:buChar char="o"/>
            </a:pPr>
            <a:r>
              <a:rPr lang="en-GB" sz="1600" dirty="0" smtClean="0">
                <a:solidFill>
                  <a:srgbClr val="002060"/>
                </a:solidFill>
              </a:rPr>
              <a:t>The </a:t>
            </a:r>
            <a:r>
              <a:rPr lang="en-GB" sz="1600" dirty="0">
                <a:solidFill>
                  <a:srgbClr val="002060"/>
                </a:solidFill>
              </a:rPr>
              <a:t>QC will be revisited by testing the Huber Norm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10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 txBox="1">
            <a:spLocks noChangeArrowheads="1"/>
          </p:cNvSpPr>
          <p:nvPr/>
        </p:nvSpPr>
        <p:spPr bwMode="auto">
          <a:xfrm>
            <a:off x="0" y="26988"/>
            <a:ext cx="914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sz="2600" dirty="0" smtClean="0">
                <a:solidFill>
                  <a:srgbClr val="1F3692"/>
                </a:solidFill>
                <a:latin typeface="Calibri" pitchFamily="34" charset="0"/>
                <a:ea typeface="ＭＳ Ｐゴシック" pitchFamily="34" charset="-128"/>
              </a:rPr>
              <a:t>ASCAT &amp; OSCAT assimilation strategy </a:t>
            </a:r>
            <a:endParaRPr lang="en-GB" sz="2600" dirty="0">
              <a:solidFill>
                <a:srgbClr val="1F3692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173038" y="720725"/>
            <a:ext cx="878522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chemeClr val="bg1"/>
              </a:buClr>
              <a:buFont typeface="Wingdings" pitchFamily="2" charset="2"/>
              <a:buNone/>
            </a:pPr>
            <a:r>
              <a:rPr lang="en-GB" sz="1600" dirty="0"/>
              <a:t> </a:t>
            </a:r>
            <a:r>
              <a:rPr lang="en-GB" sz="1600" dirty="0">
                <a:solidFill>
                  <a:srgbClr val="990033"/>
                </a:solidFill>
              </a:rPr>
              <a:t>ASCAT</a:t>
            </a:r>
            <a:r>
              <a:rPr lang="en-GB" sz="1600" dirty="0">
                <a:solidFill>
                  <a:srgbClr val="FF0000"/>
                </a:solidFill>
              </a:rPr>
              <a:t> </a:t>
            </a:r>
            <a:r>
              <a:rPr lang="en-GB" sz="1600" dirty="0">
                <a:solidFill>
                  <a:srgbClr val="990033"/>
                </a:solidFill>
              </a:rPr>
              <a:t>(25km</a:t>
            </a:r>
            <a:r>
              <a:rPr lang="en-GB" sz="1600" dirty="0" smtClean="0">
                <a:solidFill>
                  <a:srgbClr val="990033"/>
                </a:solidFill>
              </a:rPr>
              <a:t>)</a:t>
            </a:r>
            <a:r>
              <a:rPr lang="en-GB" sz="1600" dirty="0" smtClean="0"/>
              <a:t>  </a:t>
            </a:r>
          </a:p>
          <a:p>
            <a:pPr marL="709613" lvl="3" eaLnBrk="0" hangingPunct="0">
              <a:buClr>
                <a:srgbClr val="0235AD"/>
              </a:buClr>
              <a:buFont typeface="Wingdings" pitchFamily="2" charset="2"/>
              <a:buChar char="ü"/>
            </a:pPr>
            <a:r>
              <a:rPr lang="en-GB" sz="1600" dirty="0" smtClean="0"/>
              <a:t> Wind inversion is performed in-house using the CMOD5.N GMF                           </a:t>
            </a:r>
            <a:endParaRPr lang="en-GB" sz="1600" dirty="0"/>
          </a:p>
          <a:p>
            <a:pPr marL="715963" lvl="2" eaLnBrk="0" hangingPunct="0">
              <a:buClr>
                <a:srgbClr val="0235AD"/>
              </a:buClr>
              <a:buFont typeface="Wingdings" pitchFamily="2" charset="2"/>
              <a:buChar char="ü"/>
            </a:pPr>
            <a:r>
              <a:rPr lang="en-GB" sz="1600" dirty="0"/>
              <a:t>  Assimilated as 10m equivalent neutral winds </a:t>
            </a:r>
            <a:endParaRPr lang="en-GB" sz="1600" dirty="0" smtClean="0"/>
          </a:p>
          <a:p>
            <a:pPr marL="715963" lvl="2" eaLnBrk="0" hangingPunct="0">
              <a:buClr>
                <a:srgbClr val="0235AD"/>
              </a:buClr>
              <a:buFont typeface="Wingdings" pitchFamily="2" charset="2"/>
              <a:buChar char="ü"/>
            </a:pPr>
            <a:r>
              <a:rPr lang="en-GB" sz="1600" dirty="0" smtClean="0"/>
              <a:t> </a:t>
            </a:r>
            <a:r>
              <a:rPr lang="en-GB" sz="1600" dirty="0"/>
              <a:t>Calibration and Quality control:</a:t>
            </a:r>
          </a:p>
          <a:p>
            <a:pPr marL="2057400" lvl="4" indent="-228600" eaLnBrk="0" hangingPunct="0">
              <a:buClr>
                <a:srgbClr val="01186C"/>
              </a:buClr>
              <a:buFont typeface="Arial" pitchFamily="34" charset="0"/>
              <a:buChar char="•"/>
            </a:pPr>
            <a:r>
              <a:rPr lang="en-GB" sz="1600" dirty="0"/>
              <a:t>Sigma nought bias correction before the wind </a:t>
            </a:r>
            <a:r>
              <a:rPr lang="en-GB" sz="1600" dirty="0" smtClean="0"/>
              <a:t>inversion</a:t>
            </a:r>
            <a:endParaRPr lang="en-GB" sz="1600" dirty="0"/>
          </a:p>
          <a:p>
            <a:pPr marL="2057400" lvl="4" indent="-228600" eaLnBrk="0" hangingPunct="0">
              <a:buClr>
                <a:srgbClr val="01186C"/>
              </a:buClr>
              <a:buFont typeface="Arial" pitchFamily="34" charset="0"/>
              <a:buChar char="•"/>
            </a:pPr>
            <a:r>
              <a:rPr lang="en-GB" sz="1600" dirty="0"/>
              <a:t>Wind speed bias correction </a:t>
            </a:r>
            <a:r>
              <a:rPr lang="en-GB" sz="1600" dirty="0" smtClean="0"/>
              <a:t>after </a:t>
            </a:r>
            <a:r>
              <a:rPr lang="en-GB" sz="1600" dirty="0"/>
              <a:t>wind </a:t>
            </a:r>
            <a:r>
              <a:rPr lang="en-GB" sz="1600" dirty="0" smtClean="0"/>
              <a:t>inversion</a:t>
            </a:r>
            <a:endParaRPr lang="en-GB" sz="1600" dirty="0"/>
          </a:p>
          <a:p>
            <a:pPr marL="2057400" lvl="4" indent="-228600" eaLnBrk="0" hangingPunct="0">
              <a:buClr>
                <a:srgbClr val="01186C"/>
              </a:buClr>
              <a:buFont typeface="Arial" pitchFamily="34" charset="0"/>
              <a:buChar char="•"/>
            </a:pPr>
            <a:r>
              <a:rPr lang="en-GB" sz="1600" dirty="0"/>
              <a:t>Screening: Sea Ice check based on SST and Sea Ice model</a:t>
            </a:r>
          </a:p>
          <a:p>
            <a:pPr marL="2057400" lvl="4" indent="-228600" eaLnBrk="0" hangingPunct="0">
              <a:buClr>
                <a:srgbClr val="01186C"/>
              </a:buClr>
              <a:buFont typeface="Arial" pitchFamily="34" charset="0"/>
              <a:buChar char="•"/>
            </a:pPr>
            <a:r>
              <a:rPr lang="en-GB" sz="1600" dirty="0"/>
              <a:t>Thinning: 100 km </a:t>
            </a:r>
            <a:endParaRPr lang="en-GB" sz="1600" dirty="0" smtClean="0"/>
          </a:p>
          <a:p>
            <a:pPr marL="2057400" lvl="4" indent="-228600" eaLnBrk="0" hangingPunct="0">
              <a:buClr>
                <a:srgbClr val="01186C"/>
              </a:buClr>
              <a:buFont typeface="Arial" pitchFamily="34" charset="0"/>
              <a:buChar char="•"/>
            </a:pPr>
            <a:r>
              <a:rPr lang="en-GB" sz="1600" dirty="0" smtClean="0"/>
              <a:t>Threshold: 35 m/s</a:t>
            </a:r>
            <a:endParaRPr lang="en-GB" sz="1600" dirty="0"/>
          </a:p>
          <a:p>
            <a:pPr marL="709613" lvl="3" eaLnBrk="0" hangingPunct="0">
              <a:buClr>
                <a:srgbClr val="0235AD"/>
              </a:buClr>
              <a:buFont typeface="Wingdings" pitchFamily="2" charset="2"/>
              <a:buChar char="ü"/>
            </a:pPr>
            <a:r>
              <a:rPr lang="en-GB" sz="1600" dirty="0" smtClean="0"/>
              <a:t> Observation </a:t>
            </a:r>
            <a:r>
              <a:rPr lang="en-GB" sz="1600" dirty="0"/>
              <a:t>error: 1.5 m/s</a:t>
            </a: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146122" y="3717032"/>
            <a:ext cx="87852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chemeClr val="bg1"/>
              </a:buClr>
              <a:buFont typeface="Wingdings" pitchFamily="2" charset="2"/>
              <a:buNone/>
            </a:pPr>
            <a:r>
              <a:rPr lang="en-GB" sz="1600" dirty="0"/>
              <a:t> </a:t>
            </a:r>
            <a:r>
              <a:rPr lang="en-GB" sz="1600" dirty="0">
                <a:solidFill>
                  <a:srgbClr val="990033"/>
                </a:solidFill>
              </a:rPr>
              <a:t>OCEANSAT-2 (50km</a:t>
            </a:r>
            <a:r>
              <a:rPr lang="en-GB" sz="1600" dirty="0" smtClean="0">
                <a:solidFill>
                  <a:srgbClr val="990033"/>
                </a:solidFill>
              </a:rPr>
              <a:t>)</a:t>
            </a:r>
          </a:p>
          <a:p>
            <a:pPr marL="712788" lvl="2" eaLnBrk="0" hangingPunct="0">
              <a:buClr>
                <a:srgbClr val="3333FF"/>
              </a:buClr>
              <a:buFont typeface="Wingdings" pitchFamily="2" charset="2"/>
              <a:buChar char="ü"/>
            </a:pPr>
            <a:r>
              <a:rPr lang="en-GB" sz="1600" dirty="0" smtClean="0"/>
              <a:t> Use of  L2 wind products from OSI-SAF (KNMI)</a:t>
            </a:r>
          </a:p>
          <a:p>
            <a:pPr marL="712788" lvl="2" eaLnBrk="0" hangingPunct="0">
              <a:buClr>
                <a:srgbClr val="0235AD"/>
              </a:buClr>
              <a:buFont typeface="Wingdings" pitchFamily="2" charset="2"/>
              <a:buChar char="ü"/>
            </a:pPr>
            <a:r>
              <a:rPr lang="en-GB" sz="1600" dirty="0" smtClean="0"/>
              <a:t> Wind </a:t>
            </a:r>
            <a:r>
              <a:rPr lang="en-GB" sz="1600" dirty="0"/>
              <a:t>speed bias correction </a:t>
            </a:r>
            <a:r>
              <a:rPr lang="en-GB" sz="1600" dirty="0" smtClean="0"/>
              <a:t>(WVC and WS dependent)</a:t>
            </a:r>
            <a:endParaRPr lang="en-GB" sz="1600" dirty="0"/>
          </a:p>
          <a:p>
            <a:pPr marL="712788" lvl="2" eaLnBrk="0" hangingPunct="0">
              <a:buClr>
                <a:srgbClr val="0235AD"/>
              </a:buClr>
              <a:buFont typeface="Wingdings" pitchFamily="2" charset="2"/>
              <a:buChar char="ü"/>
            </a:pPr>
            <a:r>
              <a:rPr lang="en-GB" sz="1600" dirty="0" smtClean="0"/>
              <a:t> Quality control:</a:t>
            </a:r>
          </a:p>
          <a:p>
            <a:pPr marL="2057400" lvl="4" indent="-228600"/>
            <a:r>
              <a:rPr lang="en-GB" sz="1600" dirty="0" smtClean="0"/>
              <a:t>- </a:t>
            </a:r>
            <a:r>
              <a:rPr lang="en-GB" sz="1600" dirty="0"/>
              <a:t>Screening: Sea Ice check on SST and Sea Ice model</a:t>
            </a:r>
          </a:p>
          <a:p>
            <a:pPr lvl="3"/>
            <a:r>
              <a:rPr lang="en-GB" sz="1600" dirty="0"/>
              <a:t>	</a:t>
            </a:r>
            <a:r>
              <a:rPr lang="en-GB" sz="1600" dirty="0" smtClean="0"/>
              <a:t>- </a:t>
            </a:r>
            <a:r>
              <a:rPr lang="en-GB" sz="1600" dirty="0"/>
              <a:t>No thinning; weight in the assimilation </a:t>
            </a:r>
            <a:r>
              <a:rPr lang="en-GB" sz="1600" dirty="0" smtClean="0"/>
              <a:t>0.25</a:t>
            </a:r>
          </a:p>
          <a:p>
            <a:pPr marL="1057275" lvl="3" indent="-342900">
              <a:buClr>
                <a:schemeClr val="tx2"/>
              </a:buClr>
              <a:buFont typeface="Wingdings" pitchFamily="2" charset="2"/>
              <a:buChar char="ü"/>
            </a:pPr>
            <a:r>
              <a:rPr lang="en-GB" sz="1600" dirty="0" smtClean="0"/>
              <a:t>Observation error: 2 m/s </a:t>
            </a:r>
          </a:p>
          <a:p>
            <a:pPr marL="1057275" lvl="3" indent="-342900">
              <a:buClr>
                <a:schemeClr val="tx2"/>
              </a:buClr>
              <a:buFont typeface="Wingdings" pitchFamily="2" charset="2"/>
              <a:buChar char="ü"/>
            </a:pPr>
            <a:r>
              <a:rPr lang="en-GB" sz="1600" dirty="0"/>
              <a:t>Threshold: </a:t>
            </a:r>
            <a:r>
              <a:rPr lang="en-GB" sz="1600" dirty="0" smtClean="0"/>
              <a:t>25 </a:t>
            </a:r>
            <a:r>
              <a:rPr lang="en-GB" sz="1600" dirty="0"/>
              <a:t>m/s</a:t>
            </a:r>
          </a:p>
          <a:p>
            <a:pPr marL="1057275" lvl="3" indent="-342900">
              <a:buClr>
                <a:schemeClr val="tx2"/>
              </a:buClr>
              <a:buFont typeface="Wingdings" pitchFamily="2" charset="2"/>
              <a:buChar char="ü"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5040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4932040" y="2941492"/>
            <a:ext cx="388843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GB" sz="1600" dirty="0" smtClean="0">
                <a:solidFill>
                  <a:srgbClr val="C00000"/>
                </a:solidFill>
              </a:rPr>
              <a:t>Experiments set-up </a:t>
            </a:r>
          </a:p>
          <a:p>
            <a:pPr marL="176213" indent="-176213" eaLnBrk="1" hangingPunct="1">
              <a:buFontTx/>
              <a:buChar char="-"/>
            </a:pPr>
            <a:r>
              <a:rPr lang="en-GB" sz="1600" dirty="0" smtClean="0"/>
              <a:t>T511 (~ 40km)</a:t>
            </a:r>
          </a:p>
          <a:p>
            <a:pPr marL="176213" indent="-176213" eaLnBrk="1" hangingPunct="1">
              <a:buFontTx/>
              <a:buChar char="-"/>
            </a:pPr>
            <a:r>
              <a:rPr lang="en-GB" sz="1600" dirty="0" smtClean="0"/>
              <a:t>CY38R1</a:t>
            </a:r>
            <a:endParaRPr lang="en-GB" sz="1600" dirty="0"/>
          </a:p>
          <a:p>
            <a:pPr eaLnBrk="1" hangingPunct="1">
              <a:buFontTx/>
              <a:buChar char="-"/>
            </a:pPr>
            <a:r>
              <a:rPr lang="en-GB" sz="1600" dirty="0"/>
              <a:t> 17 Dec 2012 – 28 Feb </a:t>
            </a:r>
            <a:r>
              <a:rPr lang="en-GB" sz="1600" dirty="0" smtClean="0"/>
              <a:t>2013</a:t>
            </a:r>
            <a:endParaRPr lang="en-GB" sz="1600" dirty="0"/>
          </a:p>
          <a:p>
            <a:pPr eaLnBrk="1" hangingPunct="1">
              <a:buFontTx/>
              <a:buChar char="-"/>
            </a:pPr>
            <a:r>
              <a:rPr lang="en-GB" sz="1600" dirty="0" smtClean="0"/>
              <a:t> Use of Ocean Currents (Mercator)</a:t>
            </a:r>
            <a:endParaRPr lang="en-GB" sz="16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649345"/>
              </p:ext>
            </p:extLst>
          </p:nvPr>
        </p:nvGraphicFramePr>
        <p:xfrm>
          <a:off x="4716016" y="4509120"/>
          <a:ext cx="3960152" cy="1922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816"/>
                <a:gridCol w="1080120"/>
                <a:gridCol w="1080120"/>
                <a:gridCol w="864096"/>
              </a:tblGrid>
              <a:tr h="370946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Label </a:t>
                      </a:r>
                      <a:endParaRPr lang="en-GB" sz="1400" b="1" dirty="0"/>
                    </a:p>
                  </a:txBody>
                  <a:tcPr marT="45733" marB="45733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ASCAT-A</a:t>
                      </a:r>
                      <a:endParaRPr lang="en-GB" sz="1400" b="1" dirty="0"/>
                    </a:p>
                  </a:txBody>
                  <a:tcPr marT="45733" marB="45733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ASCAT-B</a:t>
                      </a:r>
                      <a:endParaRPr lang="en-GB" sz="1400" b="1" dirty="0"/>
                    </a:p>
                  </a:txBody>
                  <a:tcPr marT="45733" marB="45733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OSCAT</a:t>
                      </a:r>
                      <a:endParaRPr lang="en-GB" sz="1400" b="1" dirty="0"/>
                    </a:p>
                  </a:txBody>
                  <a:tcPr marT="45733" marB="45733">
                    <a:solidFill>
                      <a:schemeClr val="accent2"/>
                    </a:solidFill>
                  </a:tcPr>
                </a:tc>
              </a:tr>
              <a:tr h="293968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ALL in </a:t>
                      </a:r>
                    </a:p>
                  </a:txBody>
                  <a:tcPr marT="45733" marB="4573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itchFamily="2" charset="2"/>
                        <a:buNone/>
                      </a:pPr>
                      <a:r>
                        <a:rPr lang="en-GB" sz="1400" b="1" dirty="0" smtClean="0"/>
                        <a:t>     Y</a:t>
                      </a:r>
                      <a:endParaRPr lang="en-GB" sz="1400" b="1" dirty="0"/>
                    </a:p>
                  </a:txBody>
                  <a:tcPr marT="45733" marB="4573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/>
                        <a:t>     Y</a:t>
                      </a:r>
                      <a:endParaRPr lang="en-GB" sz="1400" b="1" dirty="0"/>
                    </a:p>
                  </a:txBody>
                  <a:tcPr marT="45733" marB="4573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/>
                        <a:t>      Y</a:t>
                      </a:r>
                      <a:endParaRPr lang="en-GB" sz="1400" b="1" dirty="0"/>
                    </a:p>
                  </a:txBody>
                  <a:tcPr marT="45733" marB="4573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7174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A-O </a:t>
                      </a:r>
                      <a:endParaRPr lang="en-GB" sz="1400" b="1" dirty="0"/>
                    </a:p>
                  </a:txBody>
                  <a:tcPr marT="45733" marB="45733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/>
                        <a:t>     Y</a:t>
                      </a:r>
                      <a:endParaRPr lang="en-GB" sz="1400" b="1" dirty="0"/>
                    </a:p>
                  </a:txBody>
                  <a:tcPr marT="45733" marB="45733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/>
                        <a:t>     N</a:t>
                      </a:r>
                      <a:endParaRPr lang="en-GB" sz="1400" b="1" dirty="0"/>
                    </a:p>
                  </a:txBody>
                  <a:tcPr marT="45733" marB="45733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/>
                        <a:t>      Y</a:t>
                      </a:r>
                      <a:endParaRPr lang="en-GB" sz="1400" b="1" dirty="0"/>
                    </a:p>
                  </a:txBody>
                  <a:tcPr marT="45733" marB="45733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2388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B-O</a:t>
                      </a:r>
                      <a:endParaRPr lang="en-GB" sz="1400" b="1" dirty="0"/>
                    </a:p>
                  </a:txBody>
                  <a:tcPr marT="45733" marB="4573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/>
                        <a:t>     N</a:t>
                      </a:r>
                      <a:endParaRPr lang="en-GB" sz="1400" b="1" dirty="0"/>
                    </a:p>
                  </a:txBody>
                  <a:tcPr marT="45733" marB="4573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/>
                        <a:t>     Y</a:t>
                      </a:r>
                      <a:endParaRPr lang="en-GB" sz="1400" b="1" dirty="0"/>
                    </a:p>
                  </a:txBody>
                  <a:tcPr marT="45733" marB="4573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/>
                        <a:t>      Y </a:t>
                      </a:r>
                      <a:endParaRPr lang="en-GB" sz="1400" b="1" dirty="0"/>
                    </a:p>
                  </a:txBody>
                  <a:tcPr marT="45733" marB="4573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O</a:t>
                      </a:r>
                      <a:endParaRPr lang="en-GB" sz="1400" b="1" dirty="0"/>
                    </a:p>
                  </a:txBody>
                  <a:tcPr marT="45733" marB="45733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/>
                        <a:t>     N</a:t>
                      </a:r>
                      <a:endParaRPr lang="en-GB" sz="1400" b="1" dirty="0"/>
                    </a:p>
                  </a:txBody>
                  <a:tcPr marT="45733" marB="45733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/>
                        <a:t>     N</a:t>
                      </a:r>
                      <a:endParaRPr lang="en-GB" sz="1400" b="1" dirty="0"/>
                    </a:p>
                  </a:txBody>
                  <a:tcPr marT="45733" marB="45733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400" b="1" dirty="0" smtClean="0"/>
                        <a:t>      Y</a:t>
                      </a:r>
                      <a:endParaRPr lang="en-GB" sz="1400" b="1" dirty="0"/>
                    </a:p>
                  </a:txBody>
                  <a:tcPr marT="45733" marB="45733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1238">
                <a:tc>
                  <a:txBody>
                    <a:bodyPr/>
                    <a:lstStyle/>
                    <a:p>
                      <a:r>
                        <a:rPr lang="en-GB" sz="1400" b="1" dirty="0" smtClean="0"/>
                        <a:t>Den</a:t>
                      </a:r>
                      <a:endParaRPr lang="en-GB" sz="1400" b="1" dirty="0"/>
                    </a:p>
                  </a:txBody>
                  <a:tcPr marT="45733" marB="4573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N</a:t>
                      </a:r>
                      <a:endParaRPr lang="en-GB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3" marB="4573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N</a:t>
                      </a:r>
                      <a:endParaRPr lang="en-GB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3" marB="4573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N</a:t>
                      </a:r>
                      <a:endParaRPr lang="en-GB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33" marB="4573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10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56700" cy="50958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GB" sz="3200" dirty="0" smtClean="0">
                <a:solidFill>
                  <a:schemeClr val="tx2"/>
                </a:solidFill>
              </a:rPr>
              <a:t>ASCAT impact study</a:t>
            </a:r>
            <a:endParaRPr lang="en-GB" sz="32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179512" y="2930180"/>
            <a:ext cx="46023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Wingdings" pitchFamily="2" charset="2"/>
              <a:buChar char="ü"/>
            </a:pPr>
            <a:r>
              <a:rPr lang="en-GB" sz="1600" dirty="0" smtClean="0">
                <a:solidFill>
                  <a:srgbClr val="C00000"/>
                </a:solidFill>
              </a:rPr>
              <a:t>Full System: </a:t>
            </a:r>
          </a:p>
          <a:p>
            <a:pPr lvl="1"/>
            <a:r>
              <a:rPr lang="en-GB" sz="1600" dirty="0" smtClean="0"/>
              <a:t>     copy of the Operational System</a:t>
            </a:r>
          </a:p>
          <a:p>
            <a:pPr marL="342900" indent="-342900" eaLnBrk="1" hangingPunct="1">
              <a:buFont typeface="Wingdings" pitchFamily="2" charset="2"/>
              <a:buChar char="ü"/>
            </a:pPr>
            <a:r>
              <a:rPr lang="en-GB" sz="1600" dirty="0">
                <a:solidFill>
                  <a:srgbClr val="C00000"/>
                </a:solidFill>
              </a:rPr>
              <a:t>Starved System:  </a:t>
            </a:r>
          </a:p>
          <a:p>
            <a:pPr eaLnBrk="1" hangingPunct="1"/>
            <a:r>
              <a:rPr lang="en-GB" sz="1600" dirty="0"/>
              <a:t>             Full System without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1600" dirty="0"/>
              <a:t>Geostationary Satellites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1600" dirty="0"/>
              <a:t>MW Imagers (AMSR-E/TMI/SSMIS)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1600" dirty="0"/>
              <a:t>AMVs</a:t>
            </a:r>
            <a:endParaRPr lang="en-GB" sz="1600" dirty="0">
              <a:solidFill>
                <a:srgbClr val="FF0000"/>
              </a:solidFill>
            </a:endParaRPr>
          </a:p>
          <a:p>
            <a:pPr marL="342900" indent="-342900" eaLnBrk="1" hangingPunct="1">
              <a:buFont typeface="Wingdings" pitchFamily="2" charset="2"/>
              <a:buChar char="ü"/>
            </a:pPr>
            <a:r>
              <a:rPr lang="en-GB" sz="1600" dirty="0">
                <a:solidFill>
                  <a:srgbClr val="C00000"/>
                </a:solidFill>
              </a:rPr>
              <a:t>Starved+ System: </a:t>
            </a:r>
          </a:p>
          <a:p>
            <a:pPr eaLnBrk="1" hangingPunct="1"/>
            <a:r>
              <a:rPr lang="en-GB" sz="1600" dirty="0">
                <a:solidFill>
                  <a:srgbClr val="FF0000"/>
                </a:solidFill>
              </a:rPr>
              <a:t>               </a:t>
            </a:r>
            <a:r>
              <a:rPr lang="en-GB" sz="1600" dirty="0"/>
              <a:t>Starved System without </a:t>
            </a:r>
            <a:r>
              <a:rPr lang="en-GB" sz="1600" dirty="0" smtClean="0"/>
              <a:t>AMSU-A</a:t>
            </a:r>
          </a:p>
        </p:txBody>
      </p:sp>
      <p:sp>
        <p:nvSpPr>
          <p:cNvPr id="6" name="Rectangle 5"/>
          <p:cNvSpPr/>
          <p:nvPr/>
        </p:nvSpPr>
        <p:spPr>
          <a:xfrm>
            <a:off x="41691" y="2547805"/>
            <a:ext cx="6387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00" dirty="0">
                <a:solidFill>
                  <a:schemeClr val="tx2"/>
                </a:solidFill>
              </a:rPr>
              <a:t>Observing System </a:t>
            </a:r>
            <a:r>
              <a:rPr lang="en-GB" sz="1800" dirty="0" smtClean="0">
                <a:solidFill>
                  <a:schemeClr val="tx2"/>
                </a:solidFill>
              </a:rPr>
              <a:t>Experiments in different GOS configuration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764704"/>
            <a:ext cx="91023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tx2"/>
                </a:solidFill>
              </a:rPr>
              <a:t>Monitoring and assessment of the impact of ASCAT wind observations on the Global Observing System (GOS). </a:t>
            </a:r>
          </a:p>
          <a:p>
            <a:pPr marL="342900" indent="-342900">
              <a:buFont typeface="Arial" charset="0"/>
              <a:buChar char="•"/>
            </a:pPr>
            <a:r>
              <a:rPr lang="en-GB" sz="1600" dirty="0"/>
              <a:t>Evaluate the impact of  ASCAT winds on the Global Observing System</a:t>
            </a:r>
          </a:p>
          <a:p>
            <a:pPr marL="342900" indent="-342900">
              <a:buFont typeface="Arial" charset="0"/>
              <a:buChar char="•"/>
            </a:pPr>
            <a:r>
              <a:rPr lang="en-GB" sz="1600" dirty="0"/>
              <a:t>Better characterize the impact on analysis and forecasts of severe events i.e. tropical </a:t>
            </a:r>
            <a:r>
              <a:rPr lang="en-GB" sz="1600" dirty="0" smtClean="0"/>
              <a:t>cyclones</a:t>
            </a:r>
          </a:p>
          <a:p>
            <a:pPr marL="342900" indent="-342900">
              <a:buFont typeface="Arial" charset="0"/>
              <a:buChar char="•"/>
            </a:pPr>
            <a:r>
              <a:rPr lang="en-GB" sz="1600" dirty="0" smtClean="0"/>
              <a:t>Improve the Assimilation Strategy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14632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13118"/>
            <a:ext cx="6984776" cy="472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56700" cy="5095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1F3692"/>
                </a:solidFill>
                <a:latin typeface="Calibri"/>
                <a:ea typeface="ＭＳ Ｐゴシック" pitchFamily="39" charset="-128"/>
                <a:cs typeface="ＭＳ Ｐゴシック" pitchFamily="39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1F3692"/>
                </a:solidFill>
                <a:latin typeface="Calibri" pitchFamily="39" charset="0"/>
                <a:ea typeface="ＭＳ Ｐゴシック" pitchFamily="39" charset="-128"/>
                <a:cs typeface="ＭＳ Ｐゴシック" pitchFamily="39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1F3692"/>
                </a:solidFill>
                <a:latin typeface="Calibri" pitchFamily="39" charset="0"/>
                <a:ea typeface="ＭＳ Ｐゴシック" pitchFamily="39" charset="-128"/>
                <a:cs typeface="ＭＳ Ｐゴシック" pitchFamily="39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1F3692"/>
                </a:solidFill>
                <a:latin typeface="Calibri" pitchFamily="39" charset="0"/>
                <a:ea typeface="ＭＳ Ｐゴシック" pitchFamily="39" charset="-128"/>
                <a:cs typeface="ＭＳ Ｐゴシック" pitchFamily="39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1F3692"/>
                </a:solidFill>
                <a:latin typeface="Calibri" pitchFamily="39" charset="0"/>
                <a:ea typeface="ＭＳ Ｐゴシック" pitchFamily="39" charset="-128"/>
                <a:cs typeface="ＭＳ Ｐゴシック" pitchFamily="39" charset="-128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279F"/>
                </a:solidFill>
                <a:latin typeface="Arial Black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279F"/>
                </a:solidFill>
                <a:latin typeface="Arial Black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279F"/>
                </a:solidFill>
                <a:latin typeface="Arial Black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279F"/>
                </a:solidFill>
                <a:latin typeface="Arial Black" charset="0"/>
              </a:defRPr>
            </a:lvl9pPr>
          </a:lstStyle>
          <a:p>
            <a:pPr algn="ctr"/>
            <a:r>
              <a:rPr lang="en-GB" sz="3200" dirty="0" smtClean="0"/>
              <a:t>Forecast Sensitivity to Observations – Full System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34134"/>
            <a:ext cx="6012160" cy="314497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211960" y="5526172"/>
            <a:ext cx="410445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002060"/>
                </a:solidFill>
              </a:rPr>
              <a:t>Regional statistics show that the larger impact is in the SH. </a:t>
            </a:r>
            <a:endParaRPr lang="en-GB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61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56700" cy="5095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1F3692"/>
                </a:solidFill>
                <a:latin typeface="Calibri"/>
                <a:ea typeface="ＭＳ Ｐゴシック" pitchFamily="39" charset="-128"/>
                <a:cs typeface="ＭＳ Ｐゴシック" pitchFamily="39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1F3692"/>
                </a:solidFill>
                <a:latin typeface="Calibri" pitchFamily="39" charset="0"/>
                <a:ea typeface="ＭＳ Ｐゴシック" pitchFamily="39" charset="-128"/>
                <a:cs typeface="ＭＳ Ｐゴシック" pitchFamily="39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1F3692"/>
                </a:solidFill>
                <a:latin typeface="Calibri" pitchFamily="39" charset="0"/>
                <a:ea typeface="ＭＳ Ｐゴシック" pitchFamily="39" charset="-128"/>
                <a:cs typeface="ＭＳ Ｐゴシック" pitchFamily="39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1F3692"/>
                </a:solidFill>
                <a:latin typeface="Calibri" pitchFamily="39" charset="0"/>
                <a:ea typeface="ＭＳ Ｐゴシック" pitchFamily="39" charset="-128"/>
                <a:cs typeface="ＭＳ Ｐゴシック" pitchFamily="39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1F3692"/>
                </a:solidFill>
                <a:latin typeface="Calibri" pitchFamily="39" charset="0"/>
                <a:ea typeface="ＭＳ Ｐゴシック" pitchFamily="39" charset="-128"/>
                <a:cs typeface="ＭＳ Ｐゴシック" pitchFamily="39" charset="-128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279F"/>
                </a:solidFill>
                <a:latin typeface="Arial Black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279F"/>
                </a:solidFill>
                <a:latin typeface="Arial Black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279F"/>
                </a:solidFill>
                <a:latin typeface="Arial Black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279F"/>
                </a:solidFill>
                <a:latin typeface="Arial Black" charset="0"/>
              </a:defRPr>
            </a:lvl9pPr>
          </a:lstStyle>
          <a:p>
            <a:pPr algn="ctr"/>
            <a:r>
              <a:rPr lang="en-GB" sz="3200" dirty="0" smtClean="0"/>
              <a:t>Forecast Sensitivity to Observations – Full System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1" y="1053302"/>
            <a:ext cx="4465610" cy="248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8" y="3645024"/>
            <a:ext cx="4466682" cy="24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64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788" y="0"/>
            <a:ext cx="8964488" cy="535531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en-GB" sz="3200" dirty="0" smtClean="0">
                <a:solidFill>
                  <a:srgbClr val="1F3692"/>
                </a:solidFill>
                <a:latin typeface="Calibri"/>
                <a:ea typeface="ＭＳ Ｐゴシック" pitchFamily="39" charset="-128"/>
                <a:cs typeface="ＭＳ Ｐゴシック" pitchFamily="39" charset="-128"/>
              </a:rPr>
              <a:t>Single </a:t>
            </a:r>
            <a:r>
              <a:rPr lang="en-GB" sz="3200" dirty="0">
                <a:solidFill>
                  <a:srgbClr val="1F3692"/>
                </a:solidFill>
                <a:latin typeface="Calibri"/>
                <a:ea typeface="ＭＳ Ｐゴシック" pitchFamily="39" charset="-128"/>
                <a:cs typeface="ＭＳ Ｐゴシック" pitchFamily="39" charset="-128"/>
              </a:rPr>
              <a:t>Observation Experiments </a:t>
            </a:r>
            <a:r>
              <a:rPr lang="en-GB" sz="3200" dirty="0" smtClean="0">
                <a:solidFill>
                  <a:srgbClr val="1F3692"/>
                </a:solidFill>
                <a:latin typeface="Calibri"/>
                <a:ea typeface="ＭＳ Ｐゴシック" pitchFamily="39" charset="-128"/>
                <a:cs typeface="ＭＳ Ｐゴシック" pitchFamily="39" charset="-128"/>
              </a:rPr>
              <a:t>(1 ASCAT-A)</a:t>
            </a:r>
            <a:endParaRPr lang="en-GB" sz="3200" dirty="0">
              <a:solidFill>
                <a:srgbClr val="1F3692"/>
              </a:solidFill>
              <a:latin typeface="Calibri"/>
              <a:ea typeface="ＭＳ Ｐゴシック" pitchFamily="39" charset="-128"/>
              <a:cs typeface="ＭＳ Ｐゴシック" pitchFamily="39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8" t="17531" r="24012" b="3286"/>
          <a:stretch/>
        </p:blipFill>
        <p:spPr>
          <a:xfrm>
            <a:off x="1" y="4770000"/>
            <a:ext cx="2635759" cy="208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7" t="18720" r="23847" b="4400"/>
          <a:stretch/>
        </p:blipFill>
        <p:spPr>
          <a:xfrm>
            <a:off x="4457009" y="4844168"/>
            <a:ext cx="2596010" cy="198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4" t="17315" r="22988" b="3370"/>
          <a:stretch/>
        </p:blipFill>
        <p:spPr>
          <a:xfrm>
            <a:off x="1619672" y="3123949"/>
            <a:ext cx="2664415" cy="208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9" t="17088" r="24733" b="13619"/>
          <a:stretch/>
        </p:blipFill>
        <p:spPr>
          <a:xfrm>
            <a:off x="6516216" y="3266680"/>
            <a:ext cx="2612999" cy="198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7789" r="24280" b="1741"/>
          <a:stretch/>
        </p:blipFill>
        <p:spPr>
          <a:xfrm>
            <a:off x="-19954" y="1449000"/>
            <a:ext cx="2469873" cy="198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5" t="18193" r="23423" b="3187"/>
          <a:stretch/>
        </p:blipFill>
        <p:spPr>
          <a:xfrm>
            <a:off x="4417237" y="1455191"/>
            <a:ext cx="2613587" cy="2016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2" t="12905" r="27880" b="81660"/>
          <a:stretch/>
        </p:blipFill>
        <p:spPr>
          <a:xfrm>
            <a:off x="1130545" y="600379"/>
            <a:ext cx="6807200" cy="4150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788" y="951111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990033"/>
                </a:solidFill>
              </a:rPr>
              <a:t>           U-comp                 </a:t>
            </a:r>
            <a:r>
              <a:rPr lang="en-GB" sz="2400" dirty="0" smtClean="0">
                <a:solidFill>
                  <a:srgbClr val="990033"/>
                </a:solidFill>
              </a:rPr>
              <a:t>EDA Background Error                   </a:t>
            </a:r>
            <a:r>
              <a:rPr lang="en-GB" dirty="0" smtClean="0">
                <a:solidFill>
                  <a:srgbClr val="990033"/>
                </a:solidFill>
              </a:rPr>
              <a:t>V-comp</a:t>
            </a:r>
            <a:endParaRPr lang="en-GB" dirty="0">
              <a:solidFill>
                <a:srgbClr val="99003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1847" y="1455177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ML 96</a:t>
            </a:r>
            <a:endParaRPr lang="en-GB" sz="1400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41074" y="146701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ML 96</a:t>
            </a:r>
            <a:endParaRPr lang="en-GB" sz="1400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47864" y="3203103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ML 114</a:t>
            </a:r>
            <a:endParaRPr lang="en-GB" sz="1400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82633" y="3357025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ML 114</a:t>
            </a:r>
            <a:endParaRPr lang="en-GB" sz="1400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64985" y="4884016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ML 137</a:t>
            </a:r>
            <a:endParaRPr lang="en-GB" sz="1400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3795" y="484607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ML 137</a:t>
            </a:r>
            <a:endParaRPr lang="en-GB" sz="1400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39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75743"/>
            <a:ext cx="4241194" cy="624292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8199" name="TextBox 8"/>
          <p:cNvSpPr txBox="1">
            <a:spLocks noChangeArrowheads="1"/>
          </p:cNvSpPr>
          <p:nvPr/>
        </p:nvSpPr>
        <p:spPr bwMode="auto">
          <a:xfrm>
            <a:off x="755576" y="980728"/>
            <a:ext cx="31454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GB" dirty="0" smtClean="0">
                <a:solidFill>
                  <a:srgbClr val="990033"/>
                </a:solidFill>
              </a:rPr>
              <a:t>ALL in (A/B/O)  </a:t>
            </a:r>
            <a:r>
              <a:rPr lang="en-GB" dirty="0">
                <a:solidFill>
                  <a:srgbClr val="990033"/>
                </a:solidFill>
              </a:rPr>
              <a:t>-   A/</a:t>
            </a:r>
            <a:r>
              <a:rPr lang="en-GB" dirty="0" smtClean="0">
                <a:solidFill>
                  <a:srgbClr val="990033"/>
                </a:solidFill>
              </a:rPr>
              <a:t>O</a:t>
            </a:r>
            <a:endParaRPr lang="en-GB" dirty="0">
              <a:solidFill>
                <a:srgbClr val="99003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1732" y="2708920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Vector Wind RMS forecast error</a:t>
            </a:r>
          </a:p>
          <a:p>
            <a:endParaRPr lang="en-GB" dirty="0"/>
          </a:p>
          <a:p>
            <a:r>
              <a:rPr lang="en-GB" dirty="0" smtClean="0"/>
              <a:t>Verified against own analysis </a:t>
            </a:r>
            <a:endParaRPr lang="en-GB" dirty="0"/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0" y="-9164"/>
            <a:ext cx="90364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en-GB" sz="3200" dirty="0">
                <a:solidFill>
                  <a:srgbClr val="1F3692"/>
                </a:solidFill>
                <a:latin typeface="Calibri"/>
                <a:ea typeface="ＭＳ Ｐゴシック" pitchFamily="39" charset="-128"/>
                <a:cs typeface="ＭＳ Ｐゴシック" pitchFamily="39" charset="-128"/>
              </a:rPr>
              <a:t>Forecast</a:t>
            </a:r>
            <a:r>
              <a:rPr lang="en-GB" dirty="0" smtClean="0">
                <a:solidFill>
                  <a:srgbClr val="990033"/>
                </a:solidFill>
              </a:rPr>
              <a:t> </a:t>
            </a:r>
            <a:r>
              <a:rPr lang="en-GB" sz="3200" dirty="0" smtClean="0">
                <a:solidFill>
                  <a:srgbClr val="1F3692"/>
                </a:solidFill>
                <a:latin typeface="Calibri"/>
                <a:ea typeface="ＭＳ Ｐゴシック" pitchFamily="39" charset="-128"/>
                <a:cs typeface="ＭＳ Ｐゴシック" pitchFamily="39" charset="-128"/>
              </a:rPr>
              <a:t>Verification </a:t>
            </a:r>
            <a:r>
              <a:rPr lang="en-GB" sz="3200" dirty="0">
                <a:solidFill>
                  <a:srgbClr val="1F3692"/>
                </a:solidFill>
                <a:latin typeface="Calibri"/>
                <a:ea typeface="ＭＳ Ｐゴシック" pitchFamily="39" charset="-128"/>
                <a:cs typeface="ＭＳ Ｐゴシック" pitchFamily="39" charset="-128"/>
              </a:rPr>
              <a:t>– Full System </a:t>
            </a:r>
          </a:p>
        </p:txBody>
      </p:sp>
    </p:spTree>
    <p:extLst>
      <p:ext uri="{BB962C8B-B14F-4D97-AF65-F5344CB8AC3E}">
        <p14:creationId xmlns:p14="http://schemas.microsoft.com/office/powerpoint/2010/main" val="196697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-9164"/>
            <a:ext cx="90364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 eaLnBrk="1" hangingPunct="1"/>
            <a:r>
              <a:rPr lang="en-GB" sz="3200" dirty="0">
                <a:solidFill>
                  <a:srgbClr val="1F3692"/>
                </a:solidFill>
                <a:latin typeface="Calibri"/>
                <a:ea typeface="ＭＳ Ｐゴシック" pitchFamily="39" charset="-128"/>
                <a:cs typeface="ＭＳ Ｐゴシック" pitchFamily="39" charset="-128"/>
              </a:rPr>
              <a:t>Forecast</a:t>
            </a:r>
            <a:r>
              <a:rPr lang="en-GB" dirty="0" smtClean="0">
                <a:solidFill>
                  <a:srgbClr val="990033"/>
                </a:solidFill>
              </a:rPr>
              <a:t> </a:t>
            </a:r>
            <a:r>
              <a:rPr lang="en-GB" sz="3200" dirty="0" smtClean="0">
                <a:solidFill>
                  <a:srgbClr val="1F3692"/>
                </a:solidFill>
                <a:latin typeface="Calibri"/>
                <a:ea typeface="ＭＳ Ｐゴシック" pitchFamily="39" charset="-128"/>
                <a:cs typeface="ＭＳ Ｐゴシック" pitchFamily="39" charset="-128"/>
              </a:rPr>
              <a:t>Verification </a:t>
            </a:r>
            <a:r>
              <a:rPr lang="en-GB" sz="3200" dirty="0">
                <a:solidFill>
                  <a:srgbClr val="1F3692"/>
                </a:solidFill>
                <a:latin typeface="Calibri"/>
                <a:ea typeface="ＭＳ Ｐゴシック" pitchFamily="39" charset="-128"/>
                <a:cs typeface="ＭＳ Ｐゴシック" pitchFamily="39" charset="-128"/>
              </a:rPr>
              <a:t>– </a:t>
            </a:r>
            <a:r>
              <a:rPr lang="en-GB" sz="3200" dirty="0" smtClean="0">
                <a:solidFill>
                  <a:srgbClr val="1F3692"/>
                </a:solidFill>
                <a:latin typeface="Calibri"/>
                <a:ea typeface="ＭＳ Ｐゴシック" pitchFamily="39" charset="-128"/>
                <a:cs typeface="ＭＳ Ｐゴシック" pitchFamily="39" charset="-128"/>
              </a:rPr>
              <a:t>Full </a:t>
            </a:r>
            <a:r>
              <a:rPr lang="en-GB" sz="3200" dirty="0">
                <a:solidFill>
                  <a:srgbClr val="1F3692"/>
                </a:solidFill>
                <a:latin typeface="Calibri"/>
                <a:ea typeface="ＭＳ Ｐゴシック" pitchFamily="39" charset="-128"/>
                <a:cs typeface="ＭＳ Ｐゴシック" pitchFamily="39" charset="-128"/>
              </a:rPr>
              <a:t>System </a:t>
            </a: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546303"/>
            <a:ext cx="4283968" cy="630526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1115616" y="1052736"/>
            <a:ext cx="24841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eaLnBrk="1" hangingPunct="1">
              <a:defRPr>
                <a:solidFill>
                  <a:srgbClr val="990033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GB" dirty="0"/>
              <a:t>B/O   -   </a:t>
            </a:r>
            <a:r>
              <a:rPr lang="en-GB" dirty="0" smtClean="0"/>
              <a:t>A/O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91732" y="2708920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Vector Wind RMS forecast error</a:t>
            </a:r>
          </a:p>
          <a:p>
            <a:endParaRPr lang="en-GB" dirty="0"/>
          </a:p>
          <a:p>
            <a:r>
              <a:rPr lang="en-GB" dirty="0" smtClean="0"/>
              <a:t>Verified against own analysis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92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1" t="36863" r="7007" b="5725"/>
          <a:stretch/>
        </p:blipFill>
        <p:spPr>
          <a:xfrm>
            <a:off x="3275855" y="803047"/>
            <a:ext cx="5232033" cy="50525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9624" y="3129278"/>
            <a:ext cx="2503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Tropics 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" y="11724"/>
            <a:ext cx="9156700" cy="5095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1F3692"/>
                </a:solidFill>
                <a:latin typeface="Calibri"/>
                <a:ea typeface="ＭＳ Ｐゴシック" pitchFamily="39" charset="-128"/>
                <a:cs typeface="ＭＳ Ｐゴシック" pitchFamily="39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1F3692"/>
                </a:solidFill>
                <a:latin typeface="Calibri" pitchFamily="39" charset="0"/>
                <a:ea typeface="ＭＳ Ｐゴシック" pitchFamily="39" charset="-128"/>
                <a:cs typeface="ＭＳ Ｐゴシック" pitchFamily="39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1F3692"/>
                </a:solidFill>
                <a:latin typeface="Calibri" pitchFamily="39" charset="0"/>
                <a:ea typeface="ＭＳ Ｐゴシック" pitchFamily="39" charset="-128"/>
                <a:cs typeface="ＭＳ Ｐゴシック" pitchFamily="39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1F3692"/>
                </a:solidFill>
                <a:latin typeface="Calibri" pitchFamily="39" charset="0"/>
                <a:ea typeface="ＭＳ Ｐゴシック" pitchFamily="39" charset="-128"/>
                <a:cs typeface="ＭＳ Ｐゴシック" pitchFamily="39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1F3692"/>
                </a:solidFill>
                <a:latin typeface="Calibri" pitchFamily="39" charset="0"/>
                <a:ea typeface="ＭＳ Ｐゴシック" pitchFamily="39" charset="-128"/>
                <a:cs typeface="ＭＳ Ｐゴシック" pitchFamily="39" charset="-128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279F"/>
                </a:solidFill>
                <a:latin typeface="Arial Black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279F"/>
                </a:solidFill>
                <a:latin typeface="Arial Black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279F"/>
                </a:solidFill>
                <a:latin typeface="Arial Black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279F"/>
                </a:solidFill>
                <a:latin typeface="Arial Black" charset="0"/>
              </a:defRPr>
            </a:lvl9pPr>
          </a:lstStyle>
          <a:p>
            <a:pPr algn="ctr"/>
            <a:r>
              <a:rPr lang="en-GB" sz="2800" smtClean="0"/>
              <a:t>Verification vs Altimeter winds (JASON-1) – Full System </a:t>
            </a:r>
            <a:endParaRPr lang="en-GB" sz="2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923928" y="3129278"/>
            <a:ext cx="4975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ALL IN</a:t>
            </a:r>
            <a:r>
              <a:rPr lang="en-GB" sz="1400" b="1" dirty="0" smtClean="0"/>
              <a:t>        </a:t>
            </a:r>
            <a:r>
              <a:rPr lang="en-GB" sz="1400" b="1" dirty="0" smtClean="0">
                <a:solidFill>
                  <a:schemeClr val="tx2"/>
                </a:solidFill>
              </a:rPr>
              <a:t>A/O            </a:t>
            </a:r>
            <a:r>
              <a:rPr lang="en-GB" sz="1400" b="1" dirty="0" smtClean="0">
                <a:solidFill>
                  <a:srgbClr val="009900"/>
                </a:solidFill>
              </a:rPr>
              <a:t>B/O </a:t>
            </a:r>
            <a:r>
              <a:rPr lang="en-GB" sz="1400" b="1" dirty="0" smtClean="0">
                <a:solidFill>
                  <a:srgbClr val="B51BA3"/>
                </a:solidFill>
              </a:rPr>
              <a:t>          </a:t>
            </a:r>
            <a:r>
              <a:rPr lang="en-GB" sz="1400" b="1" dirty="0" err="1" smtClean="0">
                <a:solidFill>
                  <a:srgbClr val="B51BA3"/>
                </a:solidFill>
              </a:rPr>
              <a:t>O</a:t>
            </a:r>
            <a:r>
              <a:rPr lang="en-GB" sz="1400" b="1" dirty="0" smtClean="0">
                <a:solidFill>
                  <a:srgbClr val="B51BA3"/>
                </a:solidFill>
              </a:rPr>
              <a:t>            </a:t>
            </a:r>
            <a:r>
              <a:rPr lang="en-GB" sz="1400" b="1" dirty="0" smtClean="0">
                <a:solidFill>
                  <a:srgbClr val="33CCCC"/>
                </a:solidFill>
              </a:rPr>
              <a:t>Denial </a:t>
            </a:r>
            <a:endParaRPr lang="en-GB" sz="1400" b="1" dirty="0">
              <a:solidFill>
                <a:srgbClr val="33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30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8" t="36549" r="7450" b="5568"/>
          <a:stretch/>
        </p:blipFill>
        <p:spPr>
          <a:xfrm>
            <a:off x="3424544" y="939483"/>
            <a:ext cx="4896544" cy="48475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4237" y="3172906"/>
            <a:ext cx="2503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Tropics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" y="23447"/>
            <a:ext cx="9156700" cy="5095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1F3692"/>
                </a:solidFill>
                <a:latin typeface="Calibri"/>
                <a:ea typeface="ＭＳ Ｐゴシック" pitchFamily="39" charset="-128"/>
                <a:cs typeface="ＭＳ Ｐゴシック" pitchFamily="39" charset="-128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1F3692"/>
                </a:solidFill>
                <a:latin typeface="Calibri" pitchFamily="39" charset="0"/>
                <a:ea typeface="ＭＳ Ｐゴシック" pitchFamily="39" charset="-128"/>
                <a:cs typeface="ＭＳ Ｐゴシック" pitchFamily="39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1F3692"/>
                </a:solidFill>
                <a:latin typeface="Calibri" pitchFamily="39" charset="0"/>
                <a:ea typeface="ＭＳ Ｐゴシック" pitchFamily="39" charset="-128"/>
                <a:cs typeface="ＭＳ Ｐゴシック" pitchFamily="39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1F3692"/>
                </a:solidFill>
                <a:latin typeface="Calibri" pitchFamily="39" charset="0"/>
                <a:ea typeface="ＭＳ Ｐゴシック" pitchFamily="39" charset="-128"/>
                <a:cs typeface="ＭＳ Ｐゴシック" pitchFamily="39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1F3692"/>
                </a:solidFill>
                <a:latin typeface="Calibri" pitchFamily="39" charset="0"/>
                <a:ea typeface="ＭＳ Ｐゴシック" pitchFamily="39" charset="-128"/>
                <a:cs typeface="ＭＳ Ｐゴシック" pitchFamily="39" charset="-128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279F"/>
                </a:solidFill>
                <a:latin typeface="Arial Black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279F"/>
                </a:solidFill>
                <a:latin typeface="Arial Black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279F"/>
                </a:solidFill>
                <a:latin typeface="Arial Black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279F"/>
                </a:solidFill>
                <a:latin typeface="Arial Black" charset="0"/>
              </a:defRPr>
            </a:lvl9pPr>
          </a:lstStyle>
          <a:p>
            <a:pPr algn="ctr"/>
            <a:r>
              <a:rPr lang="en-GB" sz="2800" dirty="0" smtClean="0"/>
              <a:t>Verification </a:t>
            </a:r>
            <a:r>
              <a:rPr lang="en-GB" sz="2800" dirty="0" err="1" smtClean="0"/>
              <a:t>vs</a:t>
            </a:r>
            <a:r>
              <a:rPr lang="en-GB" sz="2800" dirty="0" smtClean="0"/>
              <a:t> Altimeter winds (JASON-1) – Starved+ System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76317" y="3221611"/>
            <a:ext cx="4975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</a:rPr>
              <a:t>ALL IN</a:t>
            </a:r>
            <a:r>
              <a:rPr lang="en-GB" sz="1400" b="1" dirty="0" smtClean="0"/>
              <a:t>        </a:t>
            </a:r>
            <a:r>
              <a:rPr lang="en-GB" sz="1400" b="1" dirty="0" smtClean="0">
                <a:solidFill>
                  <a:schemeClr val="tx2"/>
                </a:solidFill>
              </a:rPr>
              <a:t>A/O            </a:t>
            </a:r>
            <a:r>
              <a:rPr lang="en-GB" sz="1400" b="1" dirty="0" smtClean="0">
                <a:solidFill>
                  <a:srgbClr val="009900"/>
                </a:solidFill>
              </a:rPr>
              <a:t>B/O </a:t>
            </a:r>
            <a:r>
              <a:rPr lang="en-GB" sz="1400" b="1" dirty="0" smtClean="0">
                <a:solidFill>
                  <a:srgbClr val="B51BA3"/>
                </a:solidFill>
              </a:rPr>
              <a:t>          </a:t>
            </a:r>
            <a:r>
              <a:rPr lang="en-GB" sz="1400" b="1" dirty="0" err="1" smtClean="0">
                <a:solidFill>
                  <a:srgbClr val="B51BA3"/>
                </a:solidFill>
              </a:rPr>
              <a:t>O</a:t>
            </a:r>
            <a:r>
              <a:rPr lang="en-GB" sz="1400" b="1" dirty="0" smtClean="0">
                <a:solidFill>
                  <a:srgbClr val="B51BA3"/>
                </a:solidFill>
              </a:rPr>
              <a:t>            </a:t>
            </a:r>
            <a:r>
              <a:rPr lang="en-GB" sz="1400" b="1" dirty="0" smtClean="0">
                <a:solidFill>
                  <a:srgbClr val="33CCCC"/>
                </a:solidFill>
              </a:rPr>
              <a:t>Denial </a:t>
            </a:r>
            <a:endParaRPr lang="en-GB" sz="1400" b="1" dirty="0">
              <a:solidFill>
                <a:srgbClr val="33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39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0" t="36502" r="3662" b="4074"/>
          <a:stretch/>
        </p:blipFill>
        <p:spPr>
          <a:xfrm rot="5400000">
            <a:off x="1942366" y="1448386"/>
            <a:ext cx="4863227" cy="4644512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83998" y="662903"/>
            <a:ext cx="88342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eaLnBrk="1" hangingPunct="1">
              <a:defRPr sz="1600">
                <a:solidFill>
                  <a:srgbClr val="990033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/>
            <a:r>
              <a:rPr lang="en-GB" sz="1800" dirty="0" smtClean="0"/>
              <a:t>TC Haiyan </a:t>
            </a:r>
            <a:r>
              <a:rPr lang="en-GB" sz="1800" dirty="0"/>
              <a:t>– </a:t>
            </a:r>
            <a:r>
              <a:rPr lang="en-GB" sz="1800" dirty="0" smtClean="0"/>
              <a:t>CY40R1 2013110712  [Assimilation Window </a:t>
            </a:r>
            <a:r>
              <a:rPr lang="en-GB" sz="1800" dirty="0"/>
              <a:t>9 - 21</a:t>
            </a:r>
            <a:r>
              <a:rPr lang="en-GB" sz="1800" dirty="0" smtClean="0"/>
              <a:t>]   </a:t>
            </a:r>
          </a:p>
          <a:p>
            <a:pPr algn="ctr"/>
            <a:r>
              <a:rPr lang="en-GB" sz="1800" dirty="0" smtClean="0"/>
              <a:t>   1 ASCAT-A </a:t>
            </a:r>
            <a:r>
              <a:rPr lang="en-GB" sz="1800" dirty="0" err="1"/>
              <a:t>obs</a:t>
            </a:r>
            <a:r>
              <a:rPr lang="en-GB" sz="1800" dirty="0"/>
              <a:t> @ 1pm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3883535" y="3571276"/>
            <a:ext cx="468052" cy="432048"/>
          </a:xfrm>
          <a:prstGeom prst="ellipse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788" y="0"/>
            <a:ext cx="8964488" cy="535531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en-GB" sz="3200" dirty="0" smtClean="0">
                <a:solidFill>
                  <a:srgbClr val="1F3692"/>
                </a:solidFill>
                <a:latin typeface="Calibri"/>
                <a:ea typeface="ＭＳ Ｐゴシック" pitchFamily="39" charset="-128"/>
                <a:cs typeface="ＭＳ Ｐゴシック" pitchFamily="39" charset="-128"/>
              </a:rPr>
              <a:t>Single </a:t>
            </a:r>
            <a:r>
              <a:rPr lang="en-GB" sz="3200" dirty="0">
                <a:solidFill>
                  <a:srgbClr val="1F3692"/>
                </a:solidFill>
                <a:latin typeface="Calibri"/>
                <a:ea typeface="ＭＳ Ｐゴシック" pitchFamily="39" charset="-128"/>
                <a:cs typeface="ＭＳ Ｐゴシック" pitchFamily="39" charset="-128"/>
              </a:rPr>
              <a:t>Observation Experiments </a:t>
            </a:r>
            <a:r>
              <a:rPr lang="en-GB" sz="3200" dirty="0" smtClean="0">
                <a:solidFill>
                  <a:srgbClr val="1F3692"/>
                </a:solidFill>
                <a:latin typeface="Calibri"/>
                <a:ea typeface="ＭＳ Ｐゴシック" pitchFamily="39" charset="-128"/>
                <a:cs typeface="ＭＳ Ｐゴシック" pitchFamily="39" charset="-128"/>
              </a:rPr>
              <a:t>(1 ASCAT-A)</a:t>
            </a:r>
            <a:endParaRPr lang="en-GB" sz="3200" dirty="0">
              <a:solidFill>
                <a:srgbClr val="1F3692"/>
              </a:solidFill>
              <a:latin typeface="Calibri"/>
              <a:ea typeface="ＭＳ Ｐゴシック" pitchFamily="39" charset="-128"/>
              <a:cs typeface="ＭＳ Ｐゴシック" pitchFamily="3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768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9" t="23310" r="3090" b="4848"/>
          <a:stretch/>
        </p:blipFill>
        <p:spPr>
          <a:xfrm rot="5400000">
            <a:off x="3477769" y="4007900"/>
            <a:ext cx="2385082" cy="3060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3" t="23687" r="3090" b="4378"/>
          <a:stretch/>
        </p:blipFill>
        <p:spPr>
          <a:xfrm rot="5400000">
            <a:off x="393609" y="4005538"/>
            <a:ext cx="2380358" cy="3060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1" t="23922" r="3163" b="5282"/>
          <a:stretch/>
        </p:blipFill>
        <p:spPr>
          <a:xfrm rot="5400000">
            <a:off x="6398894" y="2214208"/>
            <a:ext cx="2430212" cy="3060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6" t="23710" r="2174" b="3863"/>
          <a:stretch/>
        </p:blipFill>
        <p:spPr>
          <a:xfrm rot="5400000">
            <a:off x="3450106" y="730962"/>
            <a:ext cx="2351363" cy="3060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3" t="23498" r="1802" b="4074"/>
          <a:stretch/>
        </p:blipFill>
        <p:spPr>
          <a:xfrm rot="5400000">
            <a:off x="426882" y="730186"/>
            <a:ext cx="2313811" cy="3024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4" t="12484" r="16033" b="81699"/>
          <a:stretch/>
        </p:blipFill>
        <p:spPr>
          <a:xfrm>
            <a:off x="755576" y="620688"/>
            <a:ext cx="7488832" cy="4165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2" t="7070" r="43632" b="87113"/>
          <a:stretch/>
        </p:blipFill>
        <p:spPr>
          <a:xfrm>
            <a:off x="6155788" y="1033444"/>
            <a:ext cx="2940835" cy="59333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885507" y="1174676"/>
            <a:ext cx="985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00 [09h]</a:t>
            </a:r>
            <a:endParaRPr lang="en-GB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997861" y="1176223"/>
            <a:ext cx="985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03 [12h]</a:t>
            </a:r>
            <a:endParaRPr lang="en-GB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8019509" y="2632555"/>
            <a:ext cx="985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06 [15h]</a:t>
            </a:r>
            <a:endParaRPr lang="en-GB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5020108" y="4499247"/>
            <a:ext cx="985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09 [18h]</a:t>
            </a:r>
            <a:endParaRPr lang="en-GB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1885507" y="4490072"/>
            <a:ext cx="985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12 [21h]</a:t>
            </a:r>
            <a:endParaRPr lang="en-GB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7073940" y="177281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T1279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788" y="0"/>
            <a:ext cx="8964488" cy="535531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en-GB" sz="3200" dirty="0" smtClean="0">
                <a:solidFill>
                  <a:srgbClr val="1F3692"/>
                </a:solidFill>
                <a:latin typeface="Calibri"/>
                <a:ea typeface="ＭＳ Ｐゴシック" pitchFamily="39" charset="-128"/>
                <a:cs typeface="ＭＳ Ｐゴシック" pitchFamily="39" charset="-128"/>
              </a:rPr>
              <a:t>Single </a:t>
            </a:r>
            <a:r>
              <a:rPr lang="en-GB" sz="3200" dirty="0">
                <a:solidFill>
                  <a:srgbClr val="1F3692"/>
                </a:solidFill>
                <a:latin typeface="Calibri"/>
                <a:ea typeface="ＭＳ Ｐゴシック" pitchFamily="39" charset="-128"/>
                <a:cs typeface="ＭＳ Ｐゴシック" pitchFamily="39" charset="-128"/>
              </a:rPr>
              <a:t>Observation Experiments </a:t>
            </a:r>
            <a:r>
              <a:rPr lang="en-GB" sz="3200" dirty="0" smtClean="0">
                <a:solidFill>
                  <a:srgbClr val="1F3692"/>
                </a:solidFill>
                <a:latin typeface="Calibri"/>
                <a:ea typeface="ＭＳ Ｐゴシック" pitchFamily="39" charset="-128"/>
                <a:cs typeface="ＭＳ Ｐゴシック" pitchFamily="39" charset="-128"/>
              </a:rPr>
              <a:t>(1 ASCAT-A)</a:t>
            </a:r>
            <a:endParaRPr lang="en-GB" sz="3200" dirty="0">
              <a:solidFill>
                <a:srgbClr val="1F3692"/>
              </a:solidFill>
              <a:latin typeface="Calibri"/>
              <a:ea typeface="ＭＳ Ｐゴシック" pitchFamily="39" charset="-128"/>
              <a:cs typeface="ＭＳ Ｐゴシック" pitchFamily="3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589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" t="3299" r="6789" b="4385"/>
          <a:stretch/>
        </p:blipFill>
        <p:spPr>
          <a:xfrm>
            <a:off x="794875" y="3610537"/>
            <a:ext cx="4166779" cy="302105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930736" y="3990496"/>
            <a:ext cx="2030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1F3692"/>
                </a:solidFill>
                <a:latin typeface="Calibri"/>
                <a:ea typeface="ＭＳ Ｐゴシック" pitchFamily="39" charset="-128"/>
                <a:cs typeface="ＭＳ Ｐゴシック" pitchFamily="39" charset="-128"/>
              </a:rPr>
              <a:t>U An </a:t>
            </a:r>
            <a:r>
              <a:rPr lang="en-GB" dirty="0" err="1" smtClean="0">
                <a:solidFill>
                  <a:srgbClr val="1F3692"/>
                </a:solidFill>
                <a:latin typeface="Calibri"/>
                <a:ea typeface="ＭＳ Ｐゴシック" pitchFamily="39" charset="-128"/>
                <a:cs typeface="ＭＳ Ｐゴシック" pitchFamily="39" charset="-128"/>
              </a:rPr>
              <a:t>Incr</a:t>
            </a:r>
            <a:r>
              <a:rPr lang="en-GB" dirty="0" smtClean="0">
                <a:solidFill>
                  <a:srgbClr val="1F3692"/>
                </a:solidFill>
                <a:latin typeface="Calibri"/>
                <a:ea typeface="ＭＳ Ｐゴシック" pitchFamily="39" charset="-128"/>
                <a:cs typeface="ＭＳ Ｐゴシック" pitchFamily="39" charset="-128"/>
              </a:rPr>
              <a:t> @ 18h</a:t>
            </a:r>
            <a:endParaRPr lang="en-GB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1" t="7136" r="23827" b="2514"/>
          <a:stretch/>
        </p:blipFill>
        <p:spPr>
          <a:xfrm>
            <a:off x="2208866" y="579806"/>
            <a:ext cx="3115971" cy="278495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t="3473" r="6420" b="4385"/>
          <a:stretch/>
        </p:blipFill>
        <p:spPr>
          <a:xfrm>
            <a:off x="4901083" y="3627847"/>
            <a:ext cx="4194781" cy="3035614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 bwMode="auto">
          <a:xfrm>
            <a:off x="3386939" y="1047717"/>
            <a:ext cx="0" cy="2160240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3766851" y="1069184"/>
            <a:ext cx="1557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1F3692"/>
                </a:solidFill>
                <a:latin typeface="Calibri"/>
                <a:ea typeface="ＭＳ Ｐゴシック" pitchFamily="39" charset="-128"/>
                <a:cs typeface="ＭＳ Ｐゴシック" pitchFamily="39" charset="-128"/>
              </a:rPr>
              <a:t> U  An </a:t>
            </a:r>
            <a:r>
              <a:rPr lang="en-GB" sz="1400" dirty="0" err="1" smtClean="0">
                <a:solidFill>
                  <a:srgbClr val="1F3692"/>
                </a:solidFill>
                <a:latin typeface="Calibri"/>
                <a:ea typeface="ＭＳ Ｐゴシック" pitchFamily="39" charset="-128"/>
                <a:cs typeface="ＭＳ Ｐゴシック" pitchFamily="39" charset="-128"/>
              </a:rPr>
              <a:t>Incr</a:t>
            </a:r>
            <a:r>
              <a:rPr lang="en-GB" sz="1400" dirty="0" smtClean="0">
                <a:solidFill>
                  <a:srgbClr val="1F3692"/>
                </a:solidFill>
                <a:latin typeface="Calibri"/>
                <a:ea typeface="ＭＳ Ｐゴシック" pitchFamily="39" charset="-128"/>
                <a:cs typeface="ＭＳ Ｐゴシック" pitchFamily="39" charset="-128"/>
              </a:rPr>
              <a:t> @ 18h </a:t>
            </a:r>
          </a:p>
          <a:p>
            <a:r>
              <a:rPr lang="en-GB" sz="1400" dirty="0">
                <a:solidFill>
                  <a:srgbClr val="1F3692"/>
                </a:solidFill>
                <a:latin typeface="Calibri"/>
                <a:ea typeface="ＭＳ Ｐゴシック" pitchFamily="39" charset="-128"/>
                <a:cs typeface="ＭＳ Ｐゴシック" pitchFamily="39" charset="-128"/>
              </a:rPr>
              <a:t> </a:t>
            </a:r>
            <a:r>
              <a:rPr lang="en-GB" sz="1400" dirty="0" smtClean="0">
                <a:solidFill>
                  <a:srgbClr val="1F3692"/>
                </a:solidFill>
                <a:latin typeface="Calibri"/>
                <a:ea typeface="ＭＳ Ｐゴシック" pitchFamily="39" charset="-128"/>
                <a:cs typeface="ＭＳ Ｐゴシック" pitchFamily="39" charset="-128"/>
              </a:rPr>
              <a:t> ML</a:t>
            </a:r>
            <a:r>
              <a:rPr lang="en-GB" sz="1400" dirty="0" smtClean="0">
                <a:latin typeface="+mj-lt"/>
              </a:rPr>
              <a:t> </a:t>
            </a:r>
            <a:r>
              <a:rPr lang="en-GB" sz="1400" dirty="0">
                <a:solidFill>
                  <a:srgbClr val="1F3692"/>
                </a:solidFill>
                <a:latin typeface="Calibri"/>
                <a:ea typeface="ＭＳ Ｐゴシック" pitchFamily="39" charset="-128"/>
                <a:cs typeface="ＭＳ Ｐゴシック" pitchFamily="39" charset="-128"/>
              </a:rPr>
              <a:t>114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98473" y="3999785"/>
            <a:ext cx="2043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1F3692"/>
                </a:solidFill>
                <a:latin typeface="Calibri"/>
                <a:ea typeface="ＭＳ Ｐゴシック" pitchFamily="39" charset="-128"/>
              </a:rPr>
              <a:t>V An </a:t>
            </a:r>
            <a:r>
              <a:rPr lang="en-GB" dirty="0" err="1" smtClean="0">
                <a:solidFill>
                  <a:srgbClr val="1F3692"/>
                </a:solidFill>
                <a:latin typeface="Calibri"/>
                <a:ea typeface="ＭＳ Ｐゴシック" pitchFamily="39" charset="-128"/>
              </a:rPr>
              <a:t>Incr</a:t>
            </a:r>
            <a:r>
              <a:rPr lang="en-GB" dirty="0" smtClean="0">
                <a:solidFill>
                  <a:srgbClr val="1F3692"/>
                </a:solidFill>
                <a:latin typeface="Calibri"/>
                <a:ea typeface="ＭＳ Ｐゴシック" pitchFamily="39" charset="-128"/>
              </a:rPr>
              <a:t> </a:t>
            </a:r>
            <a:r>
              <a:rPr lang="en-GB" dirty="0">
                <a:solidFill>
                  <a:srgbClr val="1F3692"/>
                </a:solidFill>
                <a:latin typeface="Calibri"/>
                <a:ea typeface="ＭＳ Ｐゴシック" pitchFamily="39" charset="-128"/>
                <a:cs typeface="ＭＳ Ｐゴシック" pitchFamily="39" charset="-128"/>
              </a:rPr>
              <a:t>@ 18h</a:t>
            </a:r>
            <a:endParaRPr lang="en-GB" dirty="0"/>
          </a:p>
          <a:p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-764839" y="4740989"/>
            <a:ext cx="1781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Model  Levels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48526" y="6395623"/>
            <a:ext cx="46598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137</a:t>
            </a:r>
            <a:endParaRPr lang="en-GB" sz="1000" dirty="0"/>
          </a:p>
        </p:txBody>
      </p:sp>
      <p:sp>
        <p:nvSpPr>
          <p:cNvPr id="36" name="TextBox 35"/>
          <p:cNvSpPr txBox="1"/>
          <p:nvPr/>
        </p:nvSpPr>
        <p:spPr>
          <a:xfrm>
            <a:off x="363453" y="5708800"/>
            <a:ext cx="46598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100</a:t>
            </a:r>
            <a:endParaRPr lang="en-GB" sz="1000" dirty="0"/>
          </a:p>
        </p:txBody>
      </p:sp>
      <p:sp>
        <p:nvSpPr>
          <p:cNvPr id="37" name="TextBox 36"/>
          <p:cNvSpPr txBox="1"/>
          <p:nvPr/>
        </p:nvSpPr>
        <p:spPr>
          <a:xfrm>
            <a:off x="348525" y="4255167"/>
            <a:ext cx="46598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  50</a:t>
            </a:r>
            <a:endParaRPr lang="en-GB" sz="1000" dirty="0"/>
          </a:p>
        </p:txBody>
      </p:sp>
      <p:sp>
        <p:nvSpPr>
          <p:cNvPr id="43" name="TextBox 42"/>
          <p:cNvSpPr txBox="1"/>
          <p:nvPr/>
        </p:nvSpPr>
        <p:spPr>
          <a:xfrm>
            <a:off x="6372200" y="1069184"/>
            <a:ext cx="14938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C00000"/>
                </a:solidFill>
              </a:rPr>
              <a:t>ML     PL(</a:t>
            </a:r>
            <a:r>
              <a:rPr lang="en-GB" sz="1600" dirty="0" err="1" smtClean="0">
                <a:solidFill>
                  <a:srgbClr val="C00000"/>
                </a:solidFill>
              </a:rPr>
              <a:t>hPa</a:t>
            </a:r>
            <a:r>
              <a:rPr lang="en-GB" sz="1600" dirty="0" smtClean="0">
                <a:solidFill>
                  <a:srgbClr val="C00000"/>
                </a:solidFill>
              </a:rPr>
              <a:t>)</a:t>
            </a:r>
          </a:p>
          <a:p>
            <a:endParaRPr lang="en-GB" sz="1600" dirty="0" smtClean="0"/>
          </a:p>
          <a:p>
            <a:r>
              <a:rPr lang="en-GB" sz="1600" dirty="0" smtClean="0"/>
              <a:t>137 ~ 1013</a:t>
            </a:r>
          </a:p>
          <a:p>
            <a:r>
              <a:rPr lang="en-GB" sz="1600" dirty="0" smtClean="0"/>
              <a:t>114 ~   850 </a:t>
            </a:r>
          </a:p>
          <a:p>
            <a:r>
              <a:rPr lang="en-GB" sz="1600" dirty="0" smtClean="0"/>
              <a:t>  96 ~   500</a:t>
            </a:r>
          </a:p>
          <a:p>
            <a:r>
              <a:rPr lang="en-GB" sz="1600" dirty="0"/>
              <a:t> </a:t>
            </a:r>
            <a:r>
              <a:rPr lang="en-GB" sz="1600" dirty="0" smtClean="0"/>
              <a:t> 79 ~  250</a:t>
            </a:r>
          </a:p>
          <a:p>
            <a:r>
              <a:rPr lang="en-GB" sz="1600" dirty="0"/>
              <a:t> </a:t>
            </a:r>
            <a:r>
              <a:rPr lang="en-GB" sz="1600" dirty="0" smtClean="0"/>
              <a:t> 60 ~  100</a:t>
            </a:r>
            <a:endParaRPr lang="en-GB" sz="1600" dirty="0"/>
          </a:p>
        </p:txBody>
      </p:sp>
      <p:sp>
        <p:nvSpPr>
          <p:cNvPr id="44" name="Rectangle 43"/>
          <p:cNvSpPr/>
          <p:nvPr/>
        </p:nvSpPr>
        <p:spPr>
          <a:xfrm>
            <a:off x="53788" y="0"/>
            <a:ext cx="8964488" cy="535531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lnSpc>
                <a:spcPct val="90000"/>
              </a:lnSpc>
            </a:pPr>
            <a:r>
              <a:rPr lang="en-GB" sz="3200" dirty="0" smtClean="0">
                <a:solidFill>
                  <a:srgbClr val="1F3692"/>
                </a:solidFill>
                <a:latin typeface="Calibri"/>
                <a:ea typeface="ＭＳ Ｐゴシック" pitchFamily="39" charset="-128"/>
                <a:cs typeface="ＭＳ Ｐゴシック" pitchFamily="39" charset="-128"/>
              </a:rPr>
              <a:t>Single </a:t>
            </a:r>
            <a:r>
              <a:rPr lang="en-GB" sz="3200" dirty="0">
                <a:solidFill>
                  <a:srgbClr val="1F3692"/>
                </a:solidFill>
                <a:latin typeface="Calibri"/>
                <a:ea typeface="ＭＳ Ｐゴシック" pitchFamily="39" charset="-128"/>
                <a:cs typeface="ＭＳ Ｐゴシック" pitchFamily="39" charset="-128"/>
              </a:rPr>
              <a:t>Observation Experiments </a:t>
            </a:r>
            <a:r>
              <a:rPr lang="en-GB" sz="3200" dirty="0" smtClean="0">
                <a:solidFill>
                  <a:srgbClr val="1F3692"/>
                </a:solidFill>
                <a:latin typeface="Calibri"/>
                <a:ea typeface="ＭＳ Ｐゴシック" pitchFamily="39" charset="-128"/>
                <a:cs typeface="ＭＳ Ｐゴシック" pitchFamily="39" charset="-128"/>
              </a:rPr>
              <a:t>(1 ASCAT-A)</a:t>
            </a:r>
            <a:endParaRPr lang="en-GB" sz="3200" dirty="0">
              <a:solidFill>
                <a:srgbClr val="1F3692"/>
              </a:solidFill>
              <a:latin typeface="Calibri"/>
              <a:ea typeface="ＭＳ Ｐゴシック" pitchFamily="39" charset="-128"/>
              <a:cs typeface="ＭＳ Ｐゴシック" pitchFamily="39" charset="-12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743806" y="6415890"/>
            <a:ext cx="46598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137</a:t>
            </a:r>
            <a:endParaRPr lang="en-GB" sz="1000" dirty="0"/>
          </a:p>
        </p:txBody>
      </p:sp>
      <p:sp>
        <p:nvSpPr>
          <p:cNvPr id="46" name="TextBox 45"/>
          <p:cNvSpPr txBox="1"/>
          <p:nvPr/>
        </p:nvSpPr>
        <p:spPr>
          <a:xfrm>
            <a:off x="4758733" y="5729067"/>
            <a:ext cx="46598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100</a:t>
            </a:r>
            <a:endParaRPr lang="en-GB" sz="1000" dirty="0"/>
          </a:p>
        </p:txBody>
      </p:sp>
      <p:sp>
        <p:nvSpPr>
          <p:cNvPr id="47" name="TextBox 46"/>
          <p:cNvSpPr txBox="1"/>
          <p:nvPr/>
        </p:nvSpPr>
        <p:spPr>
          <a:xfrm>
            <a:off x="4743805" y="4275434"/>
            <a:ext cx="46598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  50</a:t>
            </a:r>
            <a:endParaRPr lang="en-GB" sz="1000" dirty="0"/>
          </a:p>
        </p:txBody>
      </p:sp>
      <p:sp>
        <p:nvSpPr>
          <p:cNvPr id="52" name="TextBox 51"/>
          <p:cNvSpPr txBox="1"/>
          <p:nvPr/>
        </p:nvSpPr>
        <p:spPr>
          <a:xfrm>
            <a:off x="4385624" y="6180179"/>
            <a:ext cx="35818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N</a:t>
            </a:r>
            <a:endParaRPr lang="en-GB" sz="1600" dirty="0"/>
          </a:p>
        </p:txBody>
      </p:sp>
      <p:sp>
        <p:nvSpPr>
          <p:cNvPr id="53" name="TextBox 52"/>
          <p:cNvSpPr txBox="1"/>
          <p:nvPr/>
        </p:nvSpPr>
        <p:spPr>
          <a:xfrm>
            <a:off x="5209794" y="6206183"/>
            <a:ext cx="35818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</a:t>
            </a:r>
            <a:endParaRPr lang="en-GB" sz="1600" dirty="0"/>
          </a:p>
        </p:txBody>
      </p:sp>
      <p:sp>
        <p:nvSpPr>
          <p:cNvPr id="54" name="TextBox 53"/>
          <p:cNvSpPr txBox="1"/>
          <p:nvPr/>
        </p:nvSpPr>
        <p:spPr>
          <a:xfrm>
            <a:off x="8683852" y="6206183"/>
            <a:ext cx="35818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N</a:t>
            </a:r>
            <a:endParaRPr lang="en-GB" sz="1600" dirty="0"/>
          </a:p>
        </p:txBody>
      </p:sp>
      <p:sp>
        <p:nvSpPr>
          <p:cNvPr id="55" name="TextBox 54"/>
          <p:cNvSpPr txBox="1"/>
          <p:nvPr/>
        </p:nvSpPr>
        <p:spPr>
          <a:xfrm>
            <a:off x="503548" y="66907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T1279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43608" y="6185336"/>
            <a:ext cx="35818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2428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5" grpId="0" animBg="1"/>
      <p:bldP spid="46" grpId="0" animBg="1"/>
      <p:bldP spid="47" grpId="0" animBg="1"/>
      <p:bldP spid="53" grpId="0"/>
      <p:bldP spid="54" grpId="0"/>
      <p:bldP spid="56" grpId="0"/>
    </p:bldLst>
  </p:timing>
</p:sld>
</file>

<file path=ppt/theme/theme1.xml><?xml version="1.0" encoding="utf-8"?>
<a:theme xmlns:a="http://schemas.openxmlformats.org/drawingml/2006/main" name="Microsoft Office 98">
  <a:themeElements>
    <a:clrScheme name="">
      <a:dk1>
        <a:srgbClr val="000000"/>
      </a:dk1>
      <a:lt1>
        <a:srgbClr val="FFFFFF"/>
      </a:lt1>
      <a:dk2>
        <a:srgbClr val="00279F"/>
      </a:dk2>
      <a:lt2>
        <a:srgbClr val="919191"/>
      </a:lt2>
      <a:accent1>
        <a:srgbClr val="F95AB7"/>
      </a:accent1>
      <a:accent2>
        <a:srgbClr val="3365FB"/>
      </a:accent2>
      <a:accent3>
        <a:srgbClr val="FFFFFF"/>
      </a:accent3>
      <a:accent4>
        <a:srgbClr val="000000"/>
      </a:accent4>
      <a:accent5>
        <a:srgbClr val="FBB5D8"/>
      </a:accent5>
      <a:accent6>
        <a:srgbClr val="2D5BE3"/>
      </a:accent6>
      <a:hlink>
        <a:srgbClr val="919191"/>
      </a:hlink>
      <a:folHlink>
        <a:srgbClr val="51DC00"/>
      </a:folHlink>
    </a:clrScheme>
    <a:fontScheme name="Microsoft Office 98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101589</TotalTime>
  <Words>945</Words>
  <Application>Microsoft Office PowerPoint</Application>
  <PresentationFormat>On-screen Show (4:3)</PresentationFormat>
  <Paragraphs>195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ＭＳ Ｐゴシック</vt:lpstr>
      <vt:lpstr>Arial</vt:lpstr>
      <vt:lpstr>Arial Black</vt:lpstr>
      <vt:lpstr>Calibri</vt:lpstr>
      <vt:lpstr>Courier New</vt:lpstr>
      <vt:lpstr>Lucida Grande CE</vt:lpstr>
      <vt:lpstr>Times</vt:lpstr>
      <vt:lpstr>Times New Roman</vt:lpstr>
      <vt:lpstr>Wingdings</vt:lpstr>
      <vt:lpstr>Microsoft Office 98</vt:lpstr>
      <vt:lpstr>Impact Studies Of Ascat Winds  in the ECMWF 4D-var Assimilation System </vt:lpstr>
      <vt:lpstr>ASCAT impact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E.C.M.W.F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ERS Final Presentation May 2004</dc:title>
  <dc:creator>Saleh Abdalla</dc:creator>
  <cp:lastModifiedBy>Mike</cp:lastModifiedBy>
  <cp:revision>1985</cp:revision>
  <cp:lastPrinted>2014-05-30T08:19:59Z</cp:lastPrinted>
  <dcterms:created xsi:type="dcterms:W3CDTF">2001-11-26T02:29:03Z</dcterms:created>
  <dcterms:modified xsi:type="dcterms:W3CDTF">2014-06-17T10:25:29Z</dcterms:modified>
</cp:coreProperties>
</file>