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88" r:id="rId1"/>
  </p:sldMasterIdLst>
  <p:notesMasterIdLst>
    <p:notesMasterId r:id="rId27"/>
  </p:notesMasterIdLst>
  <p:handoutMasterIdLst>
    <p:handoutMasterId r:id="rId28"/>
  </p:handoutMasterIdLst>
  <p:sldIdLst>
    <p:sldId id="436" r:id="rId2"/>
    <p:sldId id="467" r:id="rId3"/>
    <p:sldId id="518" r:id="rId4"/>
    <p:sldId id="481" r:id="rId5"/>
    <p:sldId id="520" r:id="rId6"/>
    <p:sldId id="521" r:id="rId7"/>
    <p:sldId id="488" r:id="rId8"/>
    <p:sldId id="519" r:id="rId9"/>
    <p:sldId id="491" r:id="rId10"/>
    <p:sldId id="482" r:id="rId11"/>
    <p:sldId id="498" r:id="rId12"/>
    <p:sldId id="513" r:id="rId13"/>
    <p:sldId id="514" r:id="rId14"/>
    <p:sldId id="515" r:id="rId15"/>
    <p:sldId id="516" r:id="rId16"/>
    <p:sldId id="486" r:id="rId17"/>
    <p:sldId id="487" r:id="rId18"/>
    <p:sldId id="505" r:id="rId19"/>
    <p:sldId id="517" r:id="rId20"/>
    <p:sldId id="499" r:id="rId21"/>
    <p:sldId id="500" r:id="rId22"/>
    <p:sldId id="501" r:id="rId23"/>
    <p:sldId id="508" r:id="rId24"/>
    <p:sldId id="509" r:id="rId25"/>
    <p:sldId id="510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A10CE"/>
    <a:srgbClr val="00FF00"/>
    <a:srgbClr val="000080"/>
    <a:srgbClr val="FBFEDB"/>
    <a:srgbClr val="EDFEA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6" autoAdjust="0"/>
    <p:restoredTop sz="99857" autoAdjust="0"/>
  </p:normalViewPr>
  <p:slideViewPr>
    <p:cSldViewPr snapToGrid="0" snapToObjects="1">
      <p:cViewPr>
        <p:scale>
          <a:sx n="100" d="100"/>
          <a:sy n="100" d="100"/>
        </p:scale>
        <p:origin x="-62" y="1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7FA57D-090F-7642-B970-F3F37E36C846}" type="datetime1">
              <a:rPr lang="en-US"/>
              <a:pPr/>
              <a:t>06/14/14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FDC73D-6095-6048-A912-5F6B0E536F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0490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8255B34-7AAD-BB48-A893-15D261DA56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3168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069F2FA-958B-6C48-89CB-67F1F4B76A86}" type="slidenum">
              <a:rPr lang="en-US" sz="1200">
                <a:solidFill>
                  <a:schemeClr val="tx1"/>
                </a:solidFill>
              </a:rPr>
              <a:pPr/>
              <a:t>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8D31-1D7C-2D4E-AAB4-196C805130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9836-394C-0345-A3B7-F64EC806ED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729D-F139-1A4F-A438-C1E8AB519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0E53-9DBD-2A4B-8680-906432EE0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3C4A-C6E3-8C47-A783-5134CBFDD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60485-BBBB-1446-81F5-478F3B4509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0FB6C-EC9D-7647-848A-BE174E07F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44C-F009-484A-B254-8FD6B1CEF7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4798-EDF9-A043-B7FC-C0930AFA8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0AB4-3EBF-2B47-ACE0-38FA28027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8534400" cy="518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08C4D-555D-6943-A4AA-679E95231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152400"/>
            <a:ext cx="8839200" cy="2286000"/>
          </a:xfrm>
          <a:noFill/>
          <a:ln>
            <a:noFill/>
          </a:ln>
        </p:spPr>
        <p:txBody>
          <a:bodyPr>
            <a:normAutofit fontScale="85000" lnSpcReduction="2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The MISR NRT CMV product: MISR cloud motion vectors within 3 hour latency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8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sz="1800" b="1" dirty="0" smtClean="0">
                <a:latin typeface="Arial" charset="0"/>
                <a:ea typeface="ＭＳ Ｐゴシック" charset="0"/>
                <a:cs typeface="ＭＳ Ｐゴシック" charset="0"/>
              </a:rPr>
              <a:t>Kevin Mueller</a:t>
            </a:r>
            <a:r>
              <a:rPr lang="en-US" sz="1800" b="1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1800" b="1" dirty="0" smtClean="0">
                <a:latin typeface="Arial" charset="0"/>
                <a:ea typeface="ＭＳ Ｐゴシック" charset="0"/>
                <a:cs typeface="ＭＳ Ｐゴシック" charset="0"/>
              </a:rPr>
              <a:t>, Steve Protack</a:t>
            </a:r>
            <a:r>
              <a:rPr lang="en-US" sz="1800" b="1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800" b="1" dirty="0" smtClean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b="1" dirty="0" smtClean="0">
                <a:latin typeface="Arial" charset="0"/>
                <a:ea typeface="ＭＳ Ｐゴシック" charset="0"/>
                <a:cs typeface="ＭＳ Ｐゴシック" charset="0"/>
              </a:rPr>
              <a:t>Nancy Baker</a:t>
            </a:r>
            <a:r>
              <a:rPr lang="en-US" sz="1800" b="1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1800" b="1" dirty="0" smtClean="0">
                <a:latin typeface="Arial" charset="0"/>
                <a:ea typeface="ＭＳ Ｐゴシック" charset="0"/>
                <a:cs typeface="ＭＳ Ｐゴシック" charset="0"/>
              </a:rPr>
              <a:t>, Brian </a:t>
            </a:r>
            <a:r>
              <a:rPr lang="en-US" sz="1800" b="1" dirty="0" smtClean="0">
                <a:latin typeface="Arial" charset="0"/>
                <a:ea typeface="ＭＳ Ｐゴシック" charset="0"/>
                <a:cs typeface="ＭＳ Ｐゴシック" charset="0"/>
              </a:rPr>
              <a:t>Rheingans</a:t>
            </a:r>
            <a:r>
              <a:rPr lang="en-US" sz="1800" b="1" baseline="30000" dirty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1800" b="1" dirty="0">
                <a:latin typeface="Arial" charset="0"/>
                <a:ea typeface="ＭＳ Ｐゴシック" charset="0"/>
                <a:cs typeface="ＭＳ Ｐゴシック" charset="0"/>
              </a:rPr>
              <a:t>, Veljko </a:t>
            </a:r>
            <a:r>
              <a:rPr lang="en-US" sz="1800" b="1" dirty="0" smtClean="0">
                <a:latin typeface="Arial" charset="0"/>
                <a:ea typeface="ＭＳ Ｐゴシック" charset="0"/>
                <a:cs typeface="ＭＳ Ｐゴシック" charset="0"/>
              </a:rPr>
              <a:t>Jovanovic</a:t>
            </a:r>
            <a:r>
              <a:rPr lang="en-US" sz="1800" b="1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1800" b="1" dirty="0" smtClean="0">
                <a:latin typeface="Arial" charset="0"/>
                <a:ea typeface="ＭＳ Ｐゴシック" charset="0"/>
                <a:cs typeface="ＭＳ Ｐゴシック" charset="0"/>
              </a:rPr>
              <a:t>, Sebastian Val</a:t>
            </a:r>
            <a:r>
              <a:rPr lang="en-US" sz="1800" b="1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endParaRPr lang="en-US" sz="18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sz="1800" b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b="1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1600" i="1" dirty="0" smtClean="0">
                <a:latin typeface="Arial" charset="0"/>
                <a:ea typeface="ＭＳ Ｐゴシック" charset="0"/>
                <a:cs typeface="ＭＳ Ｐゴシック" charset="0"/>
              </a:rPr>
              <a:t>Jet </a:t>
            </a: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Propulsion </a:t>
            </a:r>
            <a:r>
              <a:rPr lang="en-US" sz="1600" i="1" dirty="0" smtClean="0">
                <a:latin typeface="Arial" charset="0"/>
                <a:ea typeface="ＭＳ Ｐゴシック" charset="0"/>
                <a:cs typeface="ＭＳ Ｐゴシック" charset="0"/>
              </a:rPr>
              <a:t>Laboratory, California Institute of Technology</a:t>
            </a:r>
          </a:p>
          <a:p>
            <a:pPr algn="ctr">
              <a:lnSpc>
                <a:spcPct val="90000"/>
              </a:lnSpc>
              <a:buNone/>
            </a:pPr>
            <a:r>
              <a:rPr lang="en-US" sz="1600" b="1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i="1" dirty="0" smtClean="0">
                <a:latin typeface="Arial" charset="0"/>
                <a:ea typeface="ＭＳ Ｐゴシック" charset="0"/>
                <a:cs typeface="ＭＳ Ｐゴシック" charset="0"/>
              </a:rPr>
              <a:t>SSAI NASA Langley </a:t>
            </a:r>
            <a:r>
              <a:rPr lang="en-US" sz="1600" i="1" dirty="0" err="1" smtClean="0">
                <a:latin typeface="Arial" charset="0"/>
                <a:ea typeface="ＭＳ Ｐゴシック" charset="0"/>
                <a:cs typeface="ＭＳ Ｐゴシック" charset="0"/>
              </a:rPr>
              <a:t>Resarch</a:t>
            </a:r>
            <a:r>
              <a:rPr lang="en-US" sz="1600" i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i="1" dirty="0" smtClean="0">
                <a:latin typeface="Arial" charset="0"/>
                <a:ea typeface="ＭＳ Ｐゴシック" charset="0"/>
                <a:cs typeface="ＭＳ Ｐゴシック" charset="0"/>
              </a:rPr>
              <a:t>Center</a:t>
            </a:r>
          </a:p>
          <a:p>
            <a:pPr algn="ctr">
              <a:lnSpc>
                <a:spcPct val="90000"/>
              </a:lnSpc>
              <a:buNone/>
            </a:pPr>
            <a:r>
              <a:rPr lang="en-US" sz="1600" b="1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1600" i="1" dirty="0" smtClean="0">
                <a:latin typeface="Arial" charset="0"/>
                <a:ea typeface="ＭＳ Ｐゴシック" charset="0"/>
                <a:cs typeface="ＭＳ Ｐゴシック" charset="0"/>
              </a:rPr>
              <a:t> Naval Research Laboratory, Monterey</a:t>
            </a:r>
            <a:endParaRPr lang="en-US" sz="1600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90000"/>
              </a:lnSpc>
              <a:buNone/>
            </a:pPr>
            <a:endParaRPr lang="en-US" sz="1600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lnSpc>
                <a:spcPct val="90000"/>
              </a:lnSpc>
              <a:buNone/>
            </a:pPr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June. 17, 2014</a:t>
            </a:r>
          </a:p>
          <a:p>
            <a:pPr algn="ctr" eaLnBrk="1" hangingPunct="1">
              <a:lnSpc>
                <a:spcPct val="90000"/>
              </a:lnSpc>
              <a:buNone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lnSpc>
                <a:spcPct val="90000"/>
              </a:lnSpc>
              <a:buNone/>
            </a:pPr>
            <a:endParaRPr lang="en-US" sz="16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2000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EB0D1112-F961-C743-A8CA-728BDD0251CB}" type="slidenum">
              <a:rPr lang="en-US" sz="1000">
                <a:solidFill>
                  <a:srgbClr val="9B9A98"/>
                </a:solidFill>
              </a:rPr>
              <a:pPr/>
              <a:t>1</a:t>
            </a:fld>
            <a:endParaRPr lang="en-US" sz="1000">
              <a:solidFill>
                <a:srgbClr val="9B9A9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553200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</a:rPr>
              <a:t>© California Institute of Technology</a:t>
            </a:r>
            <a:endParaRPr lang="en-US" sz="1600" i="1" dirty="0">
              <a:solidFill>
                <a:srgbClr val="000000"/>
              </a:solidFill>
            </a:endParaRPr>
          </a:p>
        </p:txBody>
      </p:sp>
      <p:pic>
        <p:nvPicPr>
          <p:cNvPr id="12" name="Picture 11" descr="vector_wind_Low_Cloud_gulf_of_mexico_pge8a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2707809"/>
            <a:ext cx="8839200" cy="38244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2590800"/>
            <a:ext cx="57912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Mean </a:t>
            </a:r>
            <a:r>
              <a:rPr lang="en-US" sz="1400" dirty="0" smtClean="0">
                <a:solidFill>
                  <a:srgbClr val="000000"/>
                </a:solidFill>
              </a:rPr>
              <a:t>MISR summer 2007 </a:t>
            </a:r>
            <a:r>
              <a:rPr lang="en-US" sz="1400" dirty="0" smtClean="0">
                <a:solidFill>
                  <a:srgbClr val="000000"/>
                </a:solidFill>
              </a:rPr>
              <a:t>Cloud Motion Vectors of height &lt; 3 km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90% of MISR NRT CMV data within </a:t>
            </a:r>
            <a:r>
              <a:rPr lang="en-US" dirty="0" smtClean="0"/>
              <a:t>2.5 </a:t>
            </a:r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609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Figure below shows lag between observation and product availability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09800"/>
            <a:ext cx="857541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1968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Summary of Status Update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2933700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The MISR NRT Winds product will </a:t>
            </a:r>
            <a:r>
              <a:rPr lang="en-US" dirty="0" smtClean="0"/>
              <a:t>be in </a:t>
            </a:r>
            <a:r>
              <a:rPr lang="en-US" dirty="0" smtClean="0"/>
              <a:t>production by August 2014</a:t>
            </a:r>
          </a:p>
          <a:p>
            <a:pPr lvl="1"/>
            <a:r>
              <a:rPr lang="en-US" dirty="0" smtClean="0"/>
              <a:t>Will be functionally equivalent to monthly MISR CMV </a:t>
            </a:r>
            <a:r>
              <a:rPr lang="en-US" dirty="0" smtClean="0"/>
              <a:t>product</a:t>
            </a:r>
            <a:endParaRPr lang="en-US" dirty="0" smtClean="0"/>
          </a:p>
          <a:p>
            <a:pPr lvl="1"/>
            <a:r>
              <a:rPr lang="en-US" dirty="0" smtClean="0"/>
              <a:t>90 % of MISR CMV data offered within 2.5 hours</a:t>
            </a:r>
            <a:endParaRPr lang="en-US" dirty="0" smtClean="0"/>
          </a:p>
          <a:p>
            <a:pPr lvl="1"/>
            <a:r>
              <a:rPr lang="en-US" dirty="0" smtClean="0"/>
              <a:t>Accuracy will be roughly comparable to MISR CMV product</a:t>
            </a:r>
          </a:p>
          <a:p>
            <a:r>
              <a:rPr lang="en-US" dirty="0" smtClean="0"/>
              <a:t>NRL has obtained positive forecast impact from MISR </a:t>
            </a:r>
            <a:r>
              <a:rPr lang="en-US" dirty="0" smtClean="0"/>
              <a:t>winds</a:t>
            </a:r>
          </a:p>
          <a:p>
            <a:pPr lvl="1"/>
            <a:r>
              <a:rPr lang="en-US" dirty="0" smtClean="0"/>
              <a:t>Studies continue</a:t>
            </a:r>
          </a:p>
          <a:p>
            <a:pPr lvl="1"/>
            <a:r>
              <a:rPr lang="en-US" dirty="0" smtClean="0"/>
              <a:t>Thought to be benefitting from MISR low level winds</a:t>
            </a:r>
            <a:endParaRPr lang="en-US" dirty="0" smtClean="0"/>
          </a:p>
          <a:p>
            <a:r>
              <a:rPr lang="en-US" dirty="0" smtClean="0"/>
              <a:t>Additional investigations under way </a:t>
            </a:r>
          </a:p>
          <a:p>
            <a:pPr lvl="1"/>
            <a:r>
              <a:rPr lang="en-US" dirty="0" smtClean="0"/>
              <a:t>NRL, DWD, JMA, JPL are investigating MISR winds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3A2D61-9F5E-214A-8760-B3F0379D0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04800" y="4091940"/>
            <a:ext cx="8534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further steps might the MISR team take to move forward?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04800" y="5059362"/>
            <a:ext cx="8534400" cy="16081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Complete production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NRT MISR winds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Push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NRT MISR winds via GTS distribution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Assess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possible weak </a:t>
            </a:r>
            <a:r>
              <a:rPr lang="en-US" sz="24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QI correlation with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true </a:t>
            </a:r>
            <a:r>
              <a:rPr lang="en-US" sz="24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quality?</a:t>
            </a:r>
            <a:r>
              <a:rPr lang="en-US" sz="24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980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44C-F009-484A-B254-8FD6B1CEF70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7093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44C-F009-484A-B254-8FD6B1CEF70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7593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44C-F009-484A-B254-8FD6B1CEF70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7593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44C-F009-484A-B254-8FD6B1CEF70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7593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level MISR winds have more dense and consistent coverage than coincident GOES 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11430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MISR winds coverage relative to GOES IR observations captured within MISR swath at same time and projected into same coordinate grid (2003-2008)</a:t>
            </a:r>
          </a:p>
          <a:p>
            <a:pPr lvl="1"/>
            <a:r>
              <a:rPr lang="en-US" dirty="0" smtClean="0"/>
              <a:t>Below 3 km, MISR coverage 4-fold that of GOES </a:t>
            </a:r>
          </a:p>
          <a:p>
            <a:pPr lvl="1"/>
            <a:r>
              <a:rPr lang="en-US" dirty="0" smtClean="0"/>
              <a:t>MISR has stronger tendency to track low level clouds</a:t>
            </a:r>
          </a:p>
          <a:p>
            <a:pPr lvl="1"/>
            <a:r>
              <a:rPr lang="en-US" dirty="0" smtClean="0"/>
              <a:t>MISR may be losing sampling of high speed winds, indicated by a weaker mean jet 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9555" y="2488253"/>
            <a:ext cx="9153555" cy="4369747"/>
            <a:chOff x="-161955" y="2209800"/>
            <a:chExt cx="9153555" cy="4369747"/>
          </a:xfrm>
        </p:grpSpPr>
        <p:grpSp>
          <p:nvGrpSpPr>
            <p:cNvPr id="11" name="Group 10"/>
            <p:cNvGrpSpPr/>
            <p:nvPr/>
          </p:nvGrpSpPr>
          <p:grpSpPr>
            <a:xfrm>
              <a:off x="152400" y="2362200"/>
              <a:ext cx="8839200" cy="4217347"/>
              <a:chOff x="0" y="1986971"/>
              <a:chExt cx="9144001" cy="4592576"/>
            </a:xfrm>
          </p:grpSpPr>
          <p:pic>
            <p:nvPicPr>
              <p:cNvPr id="5" name="Picture 4" descr="cmv_Binned_domain_collocated_goes_lat_ht_profile_2003-2008_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4283259"/>
                <a:ext cx="3234556" cy="2296288"/>
              </a:xfrm>
              <a:prstGeom prst="rect">
                <a:avLst/>
              </a:prstGeom>
            </p:spPr>
          </p:pic>
          <p:pic>
            <p:nvPicPr>
              <p:cNvPr id="6" name="Picture 5" descr="cmv_Binned_domain_collocated_misr_lat_ht_profile_2003-2008_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15662"/>
                <a:ext cx="3234556" cy="2296289"/>
              </a:xfrm>
              <a:prstGeom prst="rect">
                <a:avLst/>
              </a:prstGeom>
            </p:spPr>
          </p:pic>
          <p:pic>
            <p:nvPicPr>
              <p:cNvPr id="7" name="Picture 6" descr="cmv_domain_collocated_misr_eastward_wind_lat_ht_profile_2003-2008_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110630" y="1986971"/>
                <a:ext cx="3148137" cy="2296288"/>
              </a:xfrm>
              <a:prstGeom prst="rect">
                <a:avLst/>
              </a:prstGeom>
            </p:spPr>
          </p:pic>
          <p:pic>
            <p:nvPicPr>
              <p:cNvPr id="8" name="Picture 7" descr="cmv_domain_collocated_goes_eastward_wind_lat_ht_profile_2003-2008_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110630" y="4283259"/>
                <a:ext cx="3152252" cy="2296288"/>
              </a:xfrm>
              <a:prstGeom prst="rect">
                <a:avLst/>
              </a:prstGeom>
            </p:spPr>
          </p:pic>
          <p:pic>
            <p:nvPicPr>
              <p:cNvPr id="9" name="Picture 8" descr="cmv_domain_collocated_misr_northward_winds_lat_ht_profile_2003-2008_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851"/>
              <a:stretch/>
            </p:blipFill>
            <p:spPr>
              <a:xfrm>
                <a:off x="6305987" y="1986971"/>
                <a:ext cx="2838014" cy="2296288"/>
              </a:xfrm>
              <a:prstGeom prst="rect">
                <a:avLst/>
              </a:prstGeom>
            </p:spPr>
          </p:pic>
          <p:pic>
            <p:nvPicPr>
              <p:cNvPr id="10" name="Picture 9" descr="cmv_domain_collocated_goes_northward_winds_lat_ht_profile_2003-2008_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625"/>
              <a:stretch/>
            </p:blipFill>
            <p:spPr>
              <a:xfrm>
                <a:off x="6262882" y="4283259"/>
                <a:ext cx="2848848" cy="2296288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 rot="16200000">
              <a:off x="-710727" y="3165919"/>
              <a:ext cx="1497654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MISR CMV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-634525" y="5223319"/>
              <a:ext cx="134525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GOES IR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200" y="2209800"/>
              <a:ext cx="22098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Samples per bin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81400" y="2209800"/>
              <a:ext cx="9906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u wind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24600" y="2209800"/>
              <a:ext cx="9906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v wind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8710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453128" y="1219200"/>
            <a:ext cx="4267200" cy="541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37160" y="1219200"/>
            <a:ext cx="4251960" cy="541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kmueller\Pictures\research\wind_antarctic_2007_01_03.png"/>
          <p:cNvPicPr>
            <a:picLocks noChangeAspect="1" noChangeArrowheads="1"/>
          </p:cNvPicPr>
          <p:nvPr/>
        </p:nvPicPr>
        <p:blipFill>
          <a:blip r:embed="rId2"/>
          <a:srcRect l="14687" t="11667" r="22266" b="4167"/>
          <a:stretch>
            <a:fillRect/>
          </a:stretch>
        </p:blipFill>
        <p:spPr bwMode="auto">
          <a:xfrm>
            <a:off x="228600" y="2286000"/>
            <a:ext cx="1992394" cy="199484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Daily pole-to-pole </a:t>
            </a:r>
            <a:r>
              <a:rPr lang="en-US" dirty="0" smtClean="0">
                <a:solidFill>
                  <a:schemeClr val="tx2"/>
                </a:solidFill>
              </a:rPr>
              <a:t>MISR </a:t>
            </a:r>
            <a:r>
              <a:rPr lang="en-US" dirty="0" smtClean="0">
                <a:solidFill>
                  <a:schemeClr val="tx2"/>
                </a:solidFill>
              </a:rPr>
              <a:t>winds coverage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1295400"/>
            <a:ext cx="4038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</a:rPr>
              <a:t>January 1, 2007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Antarctic coverage ~ twice a day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Tropical coverage ~ once per 9 days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12954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</a:rPr>
              <a:t>July </a:t>
            </a:r>
            <a:r>
              <a:rPr lang="en-US" sz="1600" u="sng" dirty="0" smtClean="0">
                <a:solidFill>
                  <a:srgbClr val="000000"/>
                </a:solidFill>
              </a:rPr>
              <a:t>1, </a:t>
            </a:r>
            <a:r>
              <a:rPr lang="en-US" sz="1600" u="sng" dirty="0" smtClean="0">
                <a:solidFill>
                  <a:srgbClr val="000000"/>
                </a:solidFill>
              </a:rPr>
              <a:t>2007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Arctic coverage ~ twice a day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Tropical coverage ~ once per 9 days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027" name="Picture 3" descr="C:\Users\kmueller\Pictures\research\wind_global_2007_01_03.png"/>
          <p:cNvPicPr>
            <a:picLocks noChangeAspect="1" noChangeArrowheads="1"/>
          </p:cNvPicPr>
          <p:nvPr/>
        </p:nvPicPr>
        <p:blipFill>
          <a:blip r:embed="rId3"/>
          <a:srcRect l="4531" t="25521" r="11748" b="17708"/>
          <a:stretch>
            <a:fillRect/>
          </a:stretch>
        </p:blipFill>
        <p:spPr bwMode="auto">
          <a:xfrm>
            <a:off x="152400" y="4343400"/>
            <a:ext cx="4213567" cy="2142907"/>
          </a:xfrm>
          <a:prstGeom prst="rect">
            <a:avLst/>
          </a:prstGeom>
          <a:noFill/>
        </p:spPr>
      </p:pic>
      <p:pic>
        <p:nvPicPr>
          <p:cNvPr id="1028" name="Picture 4" descr="C:\Users\kmueller\Pictures\research\wind_global_2007_07_01.png"/>
          <p:cNvPicPr>
            <a:picLocks noChangeAspect="1" noChangeArrowheads="1"/>
          </p:cNvPicPr>
          <p:nvPr/>
        </p:nvPicPr>
        <p:blipFill>
          <a:blip r:embed="rId4"/>
          <a:srcRect l="4531" t="25521" r="11748" b="17708"/>
          <a:stretch>
            <a:fillRect/>
          </a:stretch>
        </p:blipFill>
        <p:spPr bwMode="auto">
          <a:xfrm>
            <a:off x="4495800" y="4343401"/>
            <a:ext cx="4213567" cy="2142907"/>
          </a:xfrm>
          <a:prstGeom prst="rect">
            <a:avLst/>
          </a:prstGeom>
          <a:noFill/>
        </p:spPr>
      </p:pic>
      <p:pic>
        <p:nvPicPr>
          <p:cNvPr id="1029" name="Picture 5" descr="C:\Users\kmueller\Pictures\research\wind_arctic_2007_01_03.png"/>
          <p:cNvPicPr>
            <a:picLocks noChangeAspect="1" noChangeArrowheads="1"/>
          </p:cNvPicPr>
          <p:nvPr/>
        </p:nvPicPr>
        <p:blipFill>
          <a:blip r:embed="rId5"/>
          <a:srcRect l="14687" t="11667" r="22266" b="4167"/>
          <a:stretch>
            <a:fillRect/>
          </a:stretch>
        </p:blipFill>
        <p:spPr bwMode="auto">
          <a:xfrm>
            <a:off x="2286000" y="2286000"/>
            <a:ext cx="1992394" cy="1994843"/>
          </a:xfrm>
          <a:prstGeom prst="rect">
            <a:avLst/>
          </a:prstGeom>
          <a:noFill/>
        </p:spPr>
      </p:pic>
      <p:pic>
        <p:nvPicPr>
          <p:cNvPr id="1030" name="Picture 6" descr="C:\Users\kmueller\Pictures\research\wind_arctic_2007_07_01.png"/>
          <p:cNvPicPr>
            <a:picLocks noChangeAspect="1" noChangeArrowheads="1"/>
          </p:cNvPicPr>
          <p:nvPr/>
        </p:nvPicPr>
        <p:blipFill>
          <a:blip r:embed="rId6"/>
          <a:srcRect l="14687" t="11667" r="22266" b="4167"/>
          <a:stretch>
            <a:fillRect/>
          </a:stretch>
        </p:blipFill>
        <p:spPr bwMode="auto">
          <a:xfrm>
            <a:off x="6629400" y="2286000"/>
            <a:ext cx="1992394" cy="1994843"/>
          </a:xfrm>
          <a:prstGeom prst="rect">
            <a:avLst/>
          </a:prstGeom>
          <a:noFill/>
        </p:spPr>
      </p:pic>
      <p:pic>
        <p:nvPicPr>
          <p:cNvPr id="1031" name="Picture 7" descr="C:\Users\kmueller\Pictures\research\wind_antarctic_2007_07_01.png"/>
          <p:cNvPicPr>
            <a:picLocks noChangeAspect="1" noChangeArrowheads="1"/>
          </p:cNvPicPr>
          <p:nvPr/>
        </p:nvPicPr>
        <p:blipFill>
          <a:blip r:embed="rId7"/>
          <a:srcRect l="14687" t="11667" r="22266" b="4167"/>
          <a:stretch>
            <a:fillRect/>
          </a:stretch>
        </p:blipFill>
        <p:spPr bwMode="auto">
          <a:xfrm>
            <a:off x="4572000" y="2286000"/>
            <a:ext cx="1992394" cy="1994843"/>
          </a:xfrm>
          <a:prstGeom prst="rect">
            <a:avLst/>
          </a:prstGeom>
          <a:noFill/>
        </p:spPr>
      </p:pic>
      <p:pic>
        <p:nvPicPr>
          <p:cNvPr id="1032" name="Picture 8" descr="C:\Users\kmueller\Pictures\research\wind_antarctic_2007_07_01.png"/>
          <p:cNvPicPr>
            <a:picLocks noChangeAspect="1" noChangeArrowheads="1"/>
          </p:cNvPicPr>
          <p:nvPr/>
        </p:nvPicPr>
        <p:blipFill>
          <a:blip r:embed="rId7"/>
          <a:srcRect l="85937" t="8681" r="3212"/>
          <a:stretch>
            <a:fillRect/>
          </a:stretch>
        </p:blipFill>
        <p:spPr bwMode="auto">
          <a:xfrm>
            <a:off x="8458200" y="2590800"/>
            <a:ext cx="533400" cy="3366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8458200" y="2209800"/>
            <a:ext cx="5334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tx1"/>
                </a:solidFill>
              </a:rPr>
              <a:t>CTH (m)</a:t>
            </a:r>
            <a:endParaRPr lang="en-US"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54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81000" y="3048000"/>
            <a:ext cx="3554393" cy="3639820"/>
            <a:chOff x="25400" y="2286000"/>
            <a:chExt cx="4442991" cy="4549775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25400" y="2590800"/>
              <a:ext cx="4442991" cy="4244975"/>
              <a:chOff x="930444" y="3362605"/>
              <a:chExt cx="3006247" cy="2872264"/>
            </a:xfrm>
          </p:grpSpPr>
          <p:pic>
            <p:nvPicPr>
              <p:cNvPr id="10" name="Picture 9" descr="unlabeled_cmv_o038902_b068-077_AnDfBfBaDa_r17600.pn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>
              <a:xfrm>
                <a:off x="930444" y="3362605"/>
                <a:ext cx="3006247" cy="2872264"/>
              </a:xfrm>
              <a:prstGeom prst="rect">
                <a:avLst/>
              </a:prstGeom>
            </p:spPr>
          </p:pic>
          <p:pic>
            <p:nvPicPr>
              <p:cNvPr id="11" name="Picture 10" descr="unlabeled_cmv_o038902_b068-077_AnDfBfBaDa_r17600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>
              <a:xfrm>
                <a:off x="2472974" y="3365186"/>
                <a:ext cx="975811" cy="529296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76200" y="2286000"/>
              <a:ext cx="2057400" cy="4231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Baja peninsula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MISR Cloud Motion Vectors (CMV)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990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Capture rapidly evolving scenes (eye of hurricane)</a:t>
            </a:r>
          </a:p>
          <a:p>
            <a:r>
              <a:rPr lang="en-US" dirty="0" smtClean="0"/>
              <a:t>Capture subtle small scale changes in cloud heights</a:t>
            </a:r>
            <a:endParaRPr lang="en-US" dirty="0" smtClean="0"/>
          </a:p>
          <a:p>
            <a:r>
              <a:rPr lang="en-US" dirty="0" smtClean="0"/>
              <a:t>Handles multi-layer scenes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256280" y="4503987"/>
            <a:ext cx="548668" cy="2209233"/>
            <a:chOff x="3951617" y="3362605"/>
            <a:chExt cx="685835" cy="2761541"/>
          </a:xfrm>
        </p:grpSpPr>
        <p:pic>
          <p:nvPicPr>
            <p:cNvPr id="16" name="Picture 15" descr="misr_cmv_colorbar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7899" b="8266"/>
            <a:stretch/>
          </p:blipFill>
          <p:spPr>
            <a:xfrm>
              <a:off x="3951617" y="3824270"/>
              <a:ext cx="548668" cy="229987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951617" y="3362605"/>
              <a:ext cx="685835" cy="500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Height (m)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5257800" y="3048000"/>
            <a:ext cx="3535708" cy="3657600"/>
            <a:chOff x="4572000" y="2286000"/>
            <a:chExt cx="4419635" cy="4572000"/>
          </a:xfrm>
        </p:grpSpPr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4572000" y="2590800"/>
              <a:ext cx="4358470" cy="4267200"/>
              <a:chOff x="4637453" y="3362605"/>
              <a:chExt cx="2936334" cy="2874845"/>
            </a:xfrm>
          </p:grpSpPr>
          <p:pic>
            <p:nvPicPr>
              <p:cNvPr id="13" name="Picture 12" descr="alberto_cmv_o003571_b058-066_AnDfBfBaDa_r17600.p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>
              <a:xfrm>
                <a:off x="4637453" y="3365186"/>
                <a:ext cx="2936334" cy="2872264"/>
              </a:xfrm>
              <a:prstGeom prst="rect">
                <a:avLst/>
              </a:prstGeom>
            </p:spPr>
          </p:pic>
          <p:pic>
            <p:nvPicPr>
              <p:cNvPr id="14" name="Picture 13" descr="franklin_cmv_o029799_b061-070_AnDfBfBaDa_r17600.pn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>
              <a:xfrm>
                <a:off x="6177548" y="3362605"/>
                <a:ext cx="930444" cy="529296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8305800" y="4117417"/>
              <a:ext cx="685835" cy="2740583"/>
              <a:chOff x="7601817" y="3362605"/>
              <a:chExt cx="685835" cy="2740583"/>
            </a:xfrm>
          </p:grpSpPr>
          <p:pic>
            <p:nvPicPr>
              <p:cNvPr id="19" name="Picture 18" descr="misr_cmv_colorbar.p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t="8154" b="8775"/>
              <a:stretch/>
            </p:blipFill>
            <p:spPr>
              <a:xfrm>
                <a:off x="7601817" y="3824270"/>
                <a:ext cx="548668" cy="2278918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7601817" y="3362605"/>
                <a:ext cx="685835" cy="5001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</a:rPr>
                  <a:t>Height (m)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648200" y="2286000"/>
              <a:ext cx="2209800" cy="4231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Hurricane Alberto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2814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44C-F009-484A-B254-8FD6B1CEF70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759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Multi-Angle </a:t>
            </a:r>
            <a:r>
              <a:rPr lang="en-US" sz="3200" dirty="0" smtClean="0">
                <a:solidFill>
                  <a:schemeClr val="tx2"/>
                </a:solidFill>
              </a:rPr>
              <a:t>Imaging </a:t>
            </a:r>
            <a:r>
              <a:rPr lang="en-US" sz="3200" dirty="0" err="1" smtClean="0">
                <a:solidFill>
                  <a:schemeClr val="tx2"/>
                </a:solidFill>
              </a:rPr>
              <a:t>SpectroRadiometer</a:t>
            </a:r>
            <a:r>
              <a:rPr lang="en-US" sz="3200" dirty="0" smtClean="0">
                <a:solidFill>
                  <a:schemeClr val="tx2"/>
                </a:solidFill>
              </a:rPr>
              <a:t> (MISR</a:t>
            </a:r>
            <a:r>
              <a:rPr lang="en-US" sz="3200" dirty="0" smtClean="0">
                <a:solidFill>
                  <a:schemeClr val="tx2"/>
                </a:solidFill>
              </a:rPr>
              <a:t>) Wind Products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4495800"/>
            <a:ext cx="5257800" cy="2286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1900" b="1" dirty="0" smtClean="0">
                <a:solidFill>
                  <a:schemeClr val="tx2"/>
                </a:solidFill>
              </a:rPr>
              <a:t>MISR Wind Products</a:t>
            </a:r>
            <a:endParaRPr lang="en-US" sz="1900" b="1" dirty="0" smtClean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H</a:t>
            </a:r>
            <a:r>
              <a:rPr lang="en-US" sz="1600" dirty="0" smtClean="0">
                <a:solidFill>
                  <a:schemeClr val="tx2"/>
                </a:solidFill>
              </a:rPr>
              <a:t>eight-resolved Cloud Motion Vectors (CMV)</a:t>
            </a:r>
          </a:p>
          <a:p>
            <a:pPr lvl="1"/>
            <a:r>
              <a:rPr lang="en-US" sz="1400" b="1" dirty="0" smtClean="0">
                <a:solidFill>
                  <a:schemeClr val="tx1"/>
                </a:solidFill>
              </a:rPr>
              <a:t>Geometric height obtained from parallax</a:t>
            </a:r>
          </a:p>
          <a:p>
            <a:pPr lvl="1"/>
            <a:r>
              <a:rPr lang="en-US" sz="1400" dirty="0" smtClean="0"/>
              <a:t>Retrieved </a:t>
            </a:r>
            <a:r>
              <a:rPr lang="en-US" sz="1400" dirty="0" smtClean="0"/>
              <a:t>from redundant forward and aft camera </a:t>
            </a:r>
            <a:r>
              <a:rPr lang="en-US" sz="1400" dirty="0" smtClean="0"/>
              <a:t>triplets</a:t>
            </a:r>
          </a:p>
          <a:p>
            <a:pPr lvl="1"/>
            <a:r>
              <a:rPr lang="en-US" sz="1400" dirty="0" smtClean="0"/>
              <a:t>Time interval </a:t>
            </a:r>
            <a:r>
              <a:rPr lang="en-US" sz="1400" b="1" dirty="0" smtClean="0"/>
              <a:t>∆</a:t>
            </a:r>
            <a:r>
              <a:rPr lang="en-US" sz="1400" b="1" dirty="0" smtClean="0"/>
              <a:t>t = 200 </a:t>
            </a:r>
            <a:r>
              <a:rPr lang="en-US" sz="1400" b="1" dirty="0" smtClean="0"/>
              <a:t>seconds</a:t>
            </a:r>
          </a:p>
          <a:p>
            <a:pPr lvl="1"/>
            <a:r>
              <a:rPr lang="en-US" sz="1400" dirty="0" smtClean="0"/>
              <a:t>G</a:t>
            </a:r>
            <a:r>
              <a:rPr lang="en-US" sz="1400" dirty="0" smtClean="0"/>
              <a:t>ridded resolution </a:t>
            </a:r>
            <a:r>
              <a:rPr lang="en-US" sz="1400" b="1" dirty="0" smtClean="0"/>
              <a:t>∆x </a:t>
            </a:r>
            <a:r>
              <a:rPr lang="en-US" sz="1400" b="1" dirty="0" smtClean="0"/>
              <a:t>= </a:t>
            </a:r>
            <a:r>
              <a:rPr lang="en-US" sz="1400" b="1" dirty="0" smtClean="0"/>
              <a:t>17.6 km</a:t>
            </a:r>
            <a:endParaRPr lang="en-US" sz="1400" dirty="0" smtClean="0"/>
          </a:p>
          <a:p>
            <a:r>
              <a:rPr lang="en-US" sz="1600" dirty="0" smtClean="0">
                <a:solidFill>
                  <a:schemeClr val="tx2"/>
                </a:solidFill>
              </a:rPr>
              <a:t>Height-resolved cross-track clou</a:t>
            </a:r>
            <a:r>
              <a:rPr lang="en-US" sz="1600" dirty="0" smtClean="0">
                <a:solidFill>
                  <a:schemeClr val="tx2"/>
                </a:solidFill>
              </a:rPr>
              <a:t>d motions</a:t>
            </a:r>
            <a:r>
              <a:rPr lang="en-US" sz="1600" dirty="0" smtClean="0">
                <a:solidFill>
                  <a:schemeClr val="tx2"/>
                </a:solidFill>
              </a:rPr>
              <a:t>:</a:t>
            </a:r>
            <a:endParaRPr lang="en-US" sz="1600" dirty="0" smtClean="0">
              <a:solidFill>
                <a:schemeClr val="tx2"/>
              </a:solidFill>
            </a:endParaRPr>
          </a:p>
          <a:p>
            <a:pPr lvl="1"/>
            <a:r>
              <a:rPr lang="en-US" sz="1400" b="1" dirty="0" smtClean="0">
                <a:solidFill>
                  <a:schemeClr val="tx1"/>
                </a:solidFill>
              </a:rPr>
              <a:t>Geometric height obtained from </a:t>
            </a:r>
            <a:r>
              <a:rPr lang="en-US" sz="1400" b="1" dirty="0" smtClean="0">
                <a:solidFill>
                  <a:schemeClr val="tx1"/>
                </a:solidFill>
              </a:rPr>
              <a:t>parallax</a:t>
            </a:r>
            <a:endParaRPr lang="en-US" sz="1400" dirty="0" smtClean="0">
              <a:effectLst/>
            </a:endParaRPr>
          </a:p>
          <a:p>
            <a:pPr lvl="1"/>
            <a:r>
              <a:rPr lang="en-US" sz="1400" dirty="0" smtClean="0">
                <a:effectLst/>
              </a:rPr>
              <a:t>Retrieved from redundant forward and aft camera pairs</a:t>
            </a:r>
            <a:endParaRPr lang="en-US" sz="1400" b="1" dirty="0" smtClean="0">
              <a:effectLst/>
            </a:endParaRPr>
          </a:p>
          <a:p>
            <a:pPr lvl="1"/>
            <a:r>
              <a:rPr lang="en-US" sz="1400" dirty="0" smtClean="0"/>
              <a:t>Time </a:t>
            </a:r>
            <a:r>
              <a:rPr lang="en-US" sz="1400" dirty="0" smtClean="0"/>
              <a:t>interval </a:t>
            </a:r>
            <a:r>
              <a:rPr lang="en-US" sz="1400" b="1" dirty="0" smtClean="0"/>
              <a:t>∆t = </a:t>
            </a:r>
            <a:r>
              <a:rPr lang="en-US" sz="1400" b="1" dirty="0" smtClean="0"/>
              <a:t>46 seconds</a:t>
            </a:r>
          </a:p>
          <a:p>
            <a:pPr lvl="1"/>
            <a:r>
              <a:rPr lang="en-US" sz="1400" dirty="0" smtClean="0"/>
              <a:t>G</a:t>
            </a:r>
            <a:r>
              <a:rPr lang="en-US" sz="1400" dirty="0" smtClean="0"/>
              <a:t>ridded resolution </a:t>
            </a:r>
            <a:r>
              <a:rPr lang="en-US" sz="1400" b="1" dirty="0" smtClean="0"/>
              <a:t>∆x = </a:t>
            </a:r>
            <a:r>
              <a:rPr lang="en-US" sz="1400" b="1" dirty="0" smtClean="0"/>
              <a:t>1.1 </a:t>
            </a:r>
            <a:r>
              <a:rPr lang="en-US" sz="1400" b="1" dirty="0" smtClean="0"/>
              <a:t>km</a:t>
            </a:r>
            <a:endParaRPr lang="en-US" sz="1400" b="1" dirty="0" smtClean="0"/>
          </a:p>
          <a:p>
            <a:pPr lvl="1"/>
            <a:endParaRPr lang="en-US" sz="18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295400"/>
            <a:ext cx="3352800" cy="31242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19100" marR="0" lvl="0" indent="-3825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MISR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instrument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R="0" lvl="0" indent="-20116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glow rad="254000">
                    <a:srgbClr val="FFFF00"/>
                  </a:glow>
                </a:effectLst>
                <a:uLnTx/>
                <a:uFillTx/>
                <a:ea typeface="ＭＳ Ｐゴシック" charset="-128"/>
                <a:cs typeface="ＭＳ Ｐゴシック" charset="-128"/>
              </a:rPr>
              <a:t>Mission Lifetime</a:t>
            </a:r>
          </a:p>
          <a:p>
            <a:pPr lvl="1" indent="-201168">
              <a:spcBef>
                <a:spcPts val="0"/>
              </a:spcBef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400" b="1" dirty="0" smtClean="0">
                <a:solidFill>
                  <a:schemeClr val="tx1"/>
                </a:solidFill>
                <a:effectLst>
                  <a:glow rad="254000">
                    <a:srgbClr val="FFFF00">
                      <a:alpha val="75000"/>
                    </a:srgbClr>
                  </a:glow>
                </a:effectLst>
                <a:ea typeface="ＭＳ Ｐゴシック" charset="-128"/>
                <a:cs typeface="ＭＳ Ｐゴシック" charset="-128"/>
              </a:rPr>
              <a:t>1999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54000">
                    <a:srgbClr val="FFFF00">
                      <a:alpha val="75000"/>
                    </a:srgbClr>
                  </a:glow>
                </a:effectLst>
                <a:uLnTx/>
                <a:uFillTx/>
                <a:ea typeface="ＭＳ Ｐゴシック" charset="-128"/>
                <a:cs typeface="ＭＳ Ｐゴシック" charset="-128"/>
              </a:rPr>
              <a:t> -&gt;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54000">
                    <a:srgbClr val="FFFF00">
                      <a:alpha val="75000"/>
                    </a:srgbClr>
                  </a:glow>
                </a:effectLst>
                <a:uLnTx/>
                <a:uFillTx/>
                <a:ea typeface="ＭＳ Ｐゴシック" charset="-128"/>
                <a:cs typeface="ＭＳ Ｐゴシック" charset="-128"/>
              </a:rPr>
              <a:t>2018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54000">
                    <a:srgbClr val="FFFF00">
                      <a:alpha val="75000"/>
                    </a:srgbClr>
                  </a:glow>
                </a:effectLst>
                <a:uLnTx/>
                <a:uFillTx/>
                <a:ea typeface="ＭＳ Ｐゴシック" charset="-128"/>
                <a:cs typeface="ＭＳ Ｐゴシック" charset="-128"/>
              </a:rPr>
              <a:t>+</a:t>
            </a:r>
          </a:p>
          <a:p>
            <a:pPr indent="-201168">
              <a:spcBef>
                <a:spcPts val="0"/>
              </a:spcBef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Swath Width ~ 380 km</a:t>
            </a:r>
          </a:p>
          <a:p>
            <a:pPr marR="0" lvl="0" indent="-20116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/>
              <a:buChar char="•"/>
              <a:tabLst/>
              <a:defRPr/>
            </a:pPr>
            <a:r>
              <a:rPr lang="en-US" sz="1600" dirty="0" smtClean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9 C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amera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View Angles</a:t>
            </a:r>
          </a:p>
          <a:p>
            <a:pPr lvl="1" indent="-201168">
              <a:spcBef>
                <a:spcPts val="0"/>
              </a:spcBef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0º (Nadir)</a:t>
            </a:r>
          </a:p>
          <a:p>
            <a:pPr lvl="1" indent="-201168">
              <a:spcBef>
                <a:spcPts val="0"/>
              </a:spcBef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±26.1º, ± 45.6º </a:t>
            </a:r>
          </a:p>
          <a:p>
            <a:pPr lvl="1" indent="-201168">
              <a:spcBef>
                <a:spcPts val="0"/>
              </a:spcBef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±60.0º, ± 70.5º</a:t>
            </a:r>
          </a:p>
          <a:p>
            <a:pPr lvl="1" indent="-201168">
              <a:spcBef>
                <a:spcPts val="0"/>
              </a:spcBef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4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7 minute overpass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indent="-201168">
              <a:spcBef>
                <a:spcPts val="0"/>
              </a:spcBef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600" noProof="0" dirty="0" smtClean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B, G, R, &amp; NIR Bands</a:t>
            </a:r>
          </a:p>
          <a:p>
            <a:pPr indent="-201168">
              <a:spcBef>
                <a:spcPts val="0"/>
              </a:spcBef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Spatial Resolution </a:t>
            </a:r>
            <a:endParaRPr lang="en-US" sz="1600" dirty="0" smtClean="0">
              <a:solidFill>
                <a:schemeClr val="tx2"/>
              </a:solidFill>
              <a:ea typeface="ＭＳ Ｐゴシック" charset="-128"/>
              <a:cs typeface="ＭＳ Ｐゴシック" charset="-128"/>
            </a:endParaRPr>
          </a:p>
          <a:p>
            <a:pPr lvl="1" indent="-201168">
              <a:spcBef>
                <a:spcPts val="0"/>
              </a:spcBef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400" b="1" noProof="0" dirty="0" smtClean="0">
                <a:solidFill>
                  <a:schemeClr val="tx1"/>
                </a:solidFill>
                <a:effectLst/>
                <a:ea typeface="ＭＳ Ｐゴシック" charset="-128"/>
                <a:cs typeface="ＭＳ Ｐゴシック" charset="-128"/>
              </a:rPr>
              <a:t>275 m for Nadir and Red Band</a:t>
            </a:r>
          </a:p>
          <a:p>
            <a:pPr lvl="1" indent="-201168">
              <a:spcBef>
                <a:spcPts val="0"/>
              </a:spcBef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4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1100 m all </a:t>
            </a:r>
            <a:r>
              <a:rPr lang="en-US" sz="14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else</a:t>
            </a:r>
            <a:endParaRPr lang="en-US" sz="1400" noProof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657600" y="1295400"/>
            <a:ext cx="5391771" cy="3124200"/>
            <a:chOff x="170829" y="1295401"/>
            <a:chExt cx="5354281" cy="2994002"/>
          </a:xfrm>
        </p:grpSpPr>
        <p:pic>
          <p:nvPicPr>
            <p:cNvPr id="6" name="Picture 6" descr="misrvw_labelle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4799" y="1295401"/>
              <a:ext cx="5220311" cy="2994002"/>
            </a:xfrm>
            <a:prstGeom prst="rect">
              <a:avLst/>
            </a:prstGeom>
            <a:noFill/>
          </p:spPr>
        </p:pic>
        <p:cxnSp>
          <p:nvCxnSpPr>
            <p:cNvPr id="8" name="Straight Arrow Connector 7"/>
            <p:cNvCxnSpPr/>
            <p:nvPr/>
          </p:nvCxnSpPr>
          <p:spPr>
            <a:xfrm flipH="1">
              <a:off x="685800" y="2514600"/>
              <a:ext cx="1066800" cy="8382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752600" y="2514600"/>
              <a:ext cx="990600" cy="3810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1600200" y="1447800"/>
              <a:ext cx="152400" cy="10668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19315364">
              <a:off x="170829" y="2621801"/>
              <a:ext cx="1524000" cy="382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Along-track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250121">
              <a:off x="1754004" y="2413144"/>
              <a:ext cx="1524000" cy="382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Cross-track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5765321">
              <a:off x="1147419" y="1634943"/>
              <a:ext cx="548595" cy="365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Up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>
              <a:off x="2209800" y="2590800"/>
              <a:ext cx="2514600" cy="1600200"/>
            </a:xfrm>
            <a:prstGeom prst="straightConnector1">
              <a:avLst/>
            </a:prstGeom>
            <a:ln w="22225">
              <a:solidFill>
                <a:srgbClr val="FF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 rot="19596125">
              <a:off x="2836397" y="3266049"/>
              <a:ext cx="1981200" cy="4001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∆t ~ 7 minutes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 r="33942"/>
          <a:stretch>
            <a:fillRect/>
          </a:stretch>
        </p:blipFill>
        <p:spPr bwMode="auto">
          <a:xfrm>
            <a:off x="304800" y="4625340"/>
            <a:ext cx="3319643" cy="19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>
          <a:xfrm flipH="1">
            <a:off x="288294" y="4635044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094" y="4635044"/>
            <a:ext cx="5791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97230" y="4419600"/>
            <a:ext cx="967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</a:rPr>
              <a:t>Along-track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9372988">
            <a:off x="-52062" y="4476054"/>
            <a:ext cx="967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</a:rPr>
              <a:t>Cross-track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This slide is a placeholder for results I don’t want to present, but want at the ready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182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svn_workspace:kmueller:sreca:wind_validation:img:cmv_Binned_MISR-GOES_collocations_lat_ht_profile_2003-2008_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" y="3200400"/>
            <a:ext cx="456565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vn_workspace:kmueller:sreca:wind_validation:img:cmv_Binned_MISR-MODIS_collocations_split_lat_ht_profile_2003-2008_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4572000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5796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This slide is a placeholder for results I don’t want to present, but want at the ready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182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svn_workspace:kmueller:sreca:wind_validation:img:cmv_MISR_-_GOES_CloudMotionEast_lat_ht_profile_2003-2008_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6482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svn_workspace:kmueller:sreca:wind_validation:img:cmv_MISR_-_MODIS_CloudMotionEast_split_lat_ht_profile_2003-2008_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200400"/>
            <a:ext cx="4514850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9950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This slide is a placeholder for results I don’t want to present, but want at the ready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182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 descr="svn_workspace:kmueller:sreca:wind_validation:img:cmv_MISR_-_GOES_CloudMotionNorth_lat_ht_profile_2003-2008_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5720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svn_workspace:kmueller:sreca:wind_validation:img:cmv_MISR_-_MODIS_CloudMotionNorth_split_lat_ht_profile_2003-2008_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200400"/>
            <a:ext cx="4495800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99502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This slide is a placeholder for results I don’t want to present, but want at the ready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75"/>
            <a:ext cx="8229600" cy="6143625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Assess how </a:t>
            </a:r>
            <a:r>
              <a:rPr lang="en-US" dirty="0" err="1" smtClean="0"/>
              <a:t>WindQA</a:t>
            </a:r>
            <a:r>
              <a:rPr lang="en-US" dirty="0" smtClean="0"/>
              <a:t> diagnostics have performed throughout mission</a:t>
            </a:r>
          </a:p>
          <a:p>
            <a:pPr lvl="2"/>
            <a:r>
              <a:rPr lang="en-US" dirty="0" smtClean="0"/>
              <a:t>Relevant to ongoing assessment of NRT diagnostics</a:t>
            </a:r>
          </a:p>
          <a:p>
            <a:pPr lvl="1"/>
            <a:r>
              <a:rPr lang="en-US" dirty="0" smtClean="0"/>
              <a:t>Provide context for 2013 increased frequency of L0 flagged orbits</a:t>
            </a:r>
          </a:p>
          <a:p>
            <a:r>
              <a:rPr lang="en-US" dirty="0" smtClean="0"/>
              <a:t>Technical Details</a:t>
            </a:r>
          </a:p>
          <a:p>
            <a:pPr lvl="1"/>
            <a:r>
              <a:rPr lang="en-US" dirty="0" smtClean="0"/>
              <a:t>Block range limited to 41-140 to lessen seasonal effects</a:t>
            </a:r>
          </a:p>
          <a:p>
            <a:pPr lvl="1"/>
            <a:r>
              <a:rPr lang="en-US" dirty="0" smtClean="0"/>
              <a:t>Raw</a:t>
            </a:r>
          </a:p>
          <a:p>
            <a:pPr lvl="2"/>
            <a:r>
              <a:rPr lang="en-US" dirty="0" smtClean="0"/>
              <a:t>Orbits that do not have L1 “QA” flag set</a:t>
            </a:r>
          </a:p>
          <a:p>
            <a:pPr lvl="2"/>
            <a:r>
              <a:rPr lang="en-US" dirty="0" smtClean="0"/>
              <a:t>Retrievals with comparable forward and aft values</a:t>
            </a:r>
          </a:p>
          <a:p>
            <a:pPr lvl="3"/>
            <a:r>
              <a:rPr lang="en-US" dirty="0" smtClean="0"/>
              <a:t>Height of wind difference &lt; 2500 m</a:t>
            </a:r>
          </a:p>
          <a:p>
            <a:pPr lvl="3"/>
            <a:r>
              <a:rPr lang="en-US" dirty="0" smtClean="0"/>
              <a:t>Wind vector difference &lt; 15 m/s</a:t>
            </a:r>
          </a:p>
          <a:p>
            <a:pPr lvl="1"/>
            <a:r>
              <a:rPr lang="en-US" dirty="0" smtClean="0"/>
              <a:t>Final</a:t>
            </a:r>
          </a:p>
          <a:p>
            <a:pPr lvl="2"/>
            <a:r>
              <a:rPr lang="en-US" dirty="0" smtClean="0"/>
              <a:t>Orbits that do not have L2 “QA Winds” flag set</a:t>
            </a:r>
          </a:p>
          <a:p>
            <a:pPr lvl="2"/>
            <a:r>
              <a:rPr lang="en-US" dirty="0" smtClean="0"/>
              <a:t>Retrievals with </a:t>
            </a:r>
            <a:r>
              <a:rPr lang="en-US" dirty="0" err="1" smtClean="0"/>
              <a:t>QualityIndicator</a:t>
            </a:r>
            <a:r>
              <a:rPr lang="en-US" dirty="0" smtClean="0"/>
              <a:t> &gt; 50</a:t>
            </a:r>
          </a:p>
          <a:p>
            <a:pPr lvl="1"/>
            <a:r>
              <a:rPr lang="en-US" dirty="0" smtClean="0"/>
              <a:t>Time series statistics show monthly mean and monthly standard deviation of per orbit mean forward-aft differences</a:t>
            </a:r>
          </a:p>
          <a:p>
            <a:pPr lvl="1"/>
            <a:r>
              <a:rPr lang="en-US" dirty="0" smtClean="0"/>
              <a:t>Per SOM path statistics show per path mission (2001-2013) mean and standard deviation of per orbit mean forward-aft differences</a:t>
            </a:r>
          </a:p>
          <a:p>
            <a:pPr lvl="1"/>
            <a:r>
              <a:rPr lang="en-US" dirty="0" smtClean="0"/>
              <a:t>At first I limited the analysis to low clouds only, but including all wind heights did not appear to affect statistics</a:t>
            </a:r>
          </a:p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Global </a:t>
            </a:r>
            <a:r>
              <a:rPr lang="en-US" dirty="0" err="1" smtClean="0"/>
              <a:t>georegistration</a:t>
            </a:r>
            <a:r>
              <a:rPr lang="en-US" dirty="0" smtClean="0"/>
              <a:t> precision appears to maintain “final” forward-aft variance &lt;  2 m/s and 200 m</a:t>
            </a:r>
          </a:p>
          <a:p>
            <a:pPr lvl="1"/>
            <a:r>
              <a:rPr lang="en-US" dirty="0" smtClean="0"/>
              <a:t>Per path </a:t>
            </a:r>
            <a:r>
              <a:rPr lang="en-US" dirty="0" err="1" smtClean="0"/>
              <a:t>georegistration</a:t>
            </a:r>
            <a:r>
              <a:rPr lang="en-US" dirty="0" smtClean="0"/>
              <a:t> precision appears to maintain “final” forward-aft variance &lt; 3 m/s</a:t>
            </a:r>
          </a:p>
          <a:p>
            <a:pPr lvl="2"/>
            <a:r>
              <a:rPr lang="en-US" dirty="0" smtClean="0"/>
              <a:t>Particular paths with worse precision than 3 m/s</a:t>
            </a:r>
          </a:p>
          <a:p>
            <a:pPr lvl="3"/>
            <a:r>
              <a:rPr lang="en-US" dirty="0" smtClean="0"/>
              <a:t>Off United States west coast</a:t>
            </a:r>
          </a:p>
          <a:p>
            <a:pPr lvl="3"/>
            <a:r>
              <a:rPr lang="en-US" dirty="0" smtClean="0"/>
              <a:t>Over Panama  Canal</a:t>
            </a:r>
          </a:p>
          <a:p>
            <a:pPr lvl="3"/>
            <a:r>
              <a:rPr lang="en-US" dirty="0" smtClean="0"/>
              <a:t>Over Tibet</a:t>
            </a:r>
          </a:p>
          <a:p>
            <a:pPr lvl="1"/>
            <a:r>
              <a:rPr lang="en-US" dirty="0" smtClean="0"/>
              <a:t>Loss of L0 sampling in 2013</a:t>
            </a:r>
          </a:p>
          <a:p>
            <a:pPr lvl="2"/>
            <a:r>
              <a:rPr lang="en-US" dirty="0" smtClean="0"/>
              <a:t>More significant L0 flagging than any time after 2004</a:t>
            </a:r>
          </a:p>
          <a:p>
            <a:pPr lvl="2"/>
            <a:r>
              <a:rPr lang="en-US" dirty="0" smtClean="0"/>
              <a:t>Not coincident with any apparent loss of quality in raw or final winds (need to look at sampling, though)  </a:t>
            </a:r>
          </a:p>
          <a:p>
            <a:pPr lvl="1"/>
            <a:r>
              <a:rPr lang="en-US" dirty="0" smtClean="0"/>
              <a:t>Shift in steady state of forward-aft height differences</a:t>
            </a:r>
          </a:p>
          <a:p>
            <a:pPr lvl="2"/>
            <a:r>
              <a:rPr lang="en-US" dirty="0" smtClean="0"/>
              <a:t>Steady state height difference 2002-2008 is 0 m</a:t>
            </a:r>
          </a:p>
          <a:p>
            <a:pPr lvl="2"/>
            <a:r>
              <a:rPr lang="en-US" dirty="0" smtClean="0"/>
              <a:t>Steady state height difference 2009-2013 is -100 m</a:t>
            </a:r>
          </a:p>
          <a:p>
            <a:pPr lvl="2"/>
            <a:r>
              <a:rPr lang="en-US" dirty="0" smtClean="0"/>
              <a:t>Shift is also somewhat apparent in forward-aft along-track differences</a:t>
            </a:r>
          </a:p>
          <a:p>
            <a:pPr lvl="2"/>
            <a:r>
              <a:rPr lang="en-US" dirty="0" smtClean="0"/>
              <a:t>The change coincides with an incident at end of 2008 causing spike in flagging of orbits by L2</a:t>
            </a:r>
          </a:p>
          <a:p>
            <a:r>
              <a:rPr lang="en-US" dirty="0" smtClean="0"/>
              <a:t>Future work</a:t>
            </a:r>
          </a:p>
          <a:p>
            <a:pPr lvl="1"/>
            <a:r>
              <a:rPr lang="en-US" dirty="0" smtClean="0"/>
              <a:t>Better assessment of sampling removed by forward-aft checks.</a:t>
            </a:r>
          </a:p>
          <a:p>
            <a:pPr lvl="1"/>
            <a:r>
              <a:rPr lang="en-US" dirty="0" smtClean="0"/>
              <a:t>Identify specific problematic SOM paths, and characterize as simple text data enabling users to handle per-path quality variability (in e.g. assimilation schemes)</a:t>
            </a:r>
          </a:p>
          <a:p>
            <a:pPr lvl="1"/>
            <a:r>
              <a:rPr lang="en-US" dirty="0" smtClean="0"/>
              <a:t>Put this information into TC_CLOUD Quality Statement</a:t>
            </a:r>
          </a:p>
        </p:txBody>
      </p:sp>
    </p:spTree>
    <p:extLst>
      <p:ext uri="{BB962C8B-B14F-4D97-AF65-F5344CB8AC3E}">
        <p14:creationId xmlns:p14="http://schemas.microsoft.com/office/powerpoint/2010/main" xmlns="" val="106977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This slide is a placeholder for results I don’t want to present, but want at the ready</a:t>
            </a:r>
            <a:endParaRPr lang="en-US" dirty="0"/>
          </a:p>
        </p:txBody>
      </p:sp>
      <p:pic>
        <p:nvPicPr>
          <p:cNvPr id="4" name="Picture 3" descr="monthly_orbit_reg_sta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250" y="635000"/>
            <a:ext cx="8572500" cy="6223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8191500" y="3182938"/>
            <a:ext cx="730250" cy="666750"/>
          </a:xfrm>
          <a:prstGeom prst="wedgeRoundRectCallout">
            <a:avLst>
              <a:gd name="adj1" fmla="val -118659"/>
              <a:gd name="adj2" fmla="val -5329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shading shows variance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xmlns="" val="390198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This slide is a placeholder for results I don’t want to present, but want at the ready</a:t>
            </a:r>
            <a:endParaRPr lang="en-US" dirty="0"/>
          </a:p>
        </p:txBody>
      </p:sp>
      <p:pic>
        <p:nvPicPr>
          <p:cNvPr id="4" name="Picture 3" descr="per_path_orbit_reg_sta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69988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9978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urricane_Ida_MISR_Large_Win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21365"/>
            <a:ext cx="3052392" cy="463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Example MISR Wind Product Retrievals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3505200" cy="1066800"/>
          </a:xfrm>
        </p:spPr>
        <p:txBody>
          <a:bodyPr numCol="1"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Height resolved cross-track cloud motion (1.1 km resolution)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 smtClean="0">
                <a:solidFill>
                  <a:schemeClr val="tx2"/>
                </a:solidFill>
              </a:rPr>
              <a:t>(Hurricane Ida)</a:t>
            </a:r>
            <a:endParaRPr lang="en-US" sz="1800" i="1" dirty="0" smtClean="0"/>
          </a:p>
          <a:p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l="4065" t="3125" r="14941" b="39033"/>
          <a:stretch>
            <a:fillRect/>
          </a:stretch>
        </p:blipFill>
        <p:spPr bwMode="auto">
          <a:xfrm>
            <a:off x="5410200" y="2185985"/>
            <a:ext cx="3352800" cy="467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Group 18"/>
          <p:cNvGrpSpPr/>
          <p:nvPr/>
        </p:nvGrpSpPr>
        <p:grpSpPr>
          <a:xfrm>
            <a:off x="3429000" y="2941320"/>
            <a:ext cx="2286000" cy="2133600"/>
            <a:chOff x="3429000" y="3886200"/>
            <a:chExt cx="2286000" cy="2133600"/>
          </a:xfrm>
        </p:grpSpPr>
        <p:grpSp>
          <p:nvGrpSpPr>
            <p:cNvPr id="14" name="Group 13"/>
            <p:cNvGrpSpPr/>
            <p:nvPr/>
          </p:nvGrpSpPr>
          <p:grpSpPr>
            <a:xfrm>
              <a:off x="3429000" y="3886200"/>
              <a:ext cx="2286000" cy="2133600"/>
              <a:chOff x="3429000" y="3886200"/>
              <a:chExt cx="2286000" cy="2133600"/>
            </a:xfrm>
          </p:grpSpPr>
          <p:sp>
            <p:nvSpPr>
              <p:cNvPr id="16" name="Rectangular Callout 15"/>
              <p:cNvSpPr/>
              <p:nvPr/>
            </p:nvSpPr>
            <p:spPr>
              <a:xfrm>
                <a:off x="3429000" y="3886200"/>
                <a:ext cx="2286000" cy="2133600"/>
              </a:xfrm>
              <a:prstGeom prst="wedgeRectCallout">
                <a:avLst>
                  <a:gd name="adj1" fmla="val -63854"/>
                  <a:gd name="adj2" fmla="val 28072"/>
                </a:avLst>
              </a:prstGeom>
              <a:solidFill>
                <a:schemeClr val="tx1"/>
              </a:solidFill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3" descr="Hurricane_Ida_Wind_Crop"/>
              <p:cNvPicPr>
                <a:picLocks noChangeAspect="1" noChangeArrowheads="1"/>
              </p:cNvPicPr>
              <p:nvPr/>
            </p:nvPicPr>
            <p:blipFill>
              <a:blip r:embed="rId4"/>
              <a:srcRect t="3338" r="12932" b="3189"/>
              <a:stretch>
                <a:fillRect/>
              </a:stretch>
            </p:blipFill>
            <p:spPr bwMode="auto">
              <a:xfrm>
                <a:off x="3429000" y="3886200"/>
                <a:ext cx="2286000" cy="2133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7" name="Picture 4" descr="Wind_Arrow_Inver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5200" y="5638800"/>
              <a:ext cx="8255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4953000" y="990600"/>
            <a:ext cx="3810000" cy="1066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numCol="1" rtlCol="0"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Height resolved cloud motion vectors (17.6 km resolution)</a:t>
            </a:r>
          </a:p>
          <a:p>
            <a:r>
              <a:rPr lang="en-US" i="1" dirty="0" smtClean="0">
                <a:solidFill>
                  <a:schemeClr val="tx2"/>
                </a:solidFill>
                <a:latin typeface="Calibri" pitchFamily="34" charset="0"/>
              </a:rPr>
              <a:t>(Hurricane Francis)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703320" y="5905500"/>
            <a:ext cx="14097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Height (meters)</a:t>
            </a:r>
          </a:p>
        </p:txBody>
      </p:sp>
      <p:pic>
        <p:nvPicPr>
          <p:cNvPr id="13" name="Picture 4" descr="MISR_CMV_Winds_Coloba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3240" y="6256020"/>
            <a:ext cx="2751138" cy="4572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Revisiting IWW-11 NWP WG Recommendations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3741526"/>
              </p:ext>
            </p:extLst>
          </p:nvPr>
        </p:nvGraphicFramePr>
        <p:xfrm>
          <a:off x="304800" y="990600"/>
          <a:ext cx="8610600" cy="5486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8334"/>
                <a:gridCol w="5612266"/>
              </a:tblGrid>
              <a:tr h="445897">
                <a:tc>
                  <a:txBody>
                    <a:bodyPr/>
                    <a:lstStyle/>
                    <a:p>
                      <a:r>
                        <a:rPr lang="en-US" dirty="0" smtClean="0"/>
                        <a:t>Recommendation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Progress</a:t>
                      </a:r>
                      <a:endParaRPr lang="en-US" dirty="0"/>
                    </a:p>
                  </a:txBody>
                  <a:tcPr/>
                </a:tc>
              </a:tr>
              <a:tr h="2332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“NWP </a:t>
                      </a:r>
                      <a:r>
                        <a:rPr lang="en-US" sz="1600" i="1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centres</a:t>
                      </a:r>
                      <a:r>
                        <a:rPr lang="en-US" sz="16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to evaluate MISR winds in offline assimilation tests”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Naval Research</a:t>
                      </a:r>
                      <a:r>
                        <a:rPr lang="en-US" sz="1600" baseline="0" dirty="0" smtClean="0"/>
                        <a:t> Lab</a:t>
                      </a:r>
                      <a:r>
                        <a:rPr lang="en-US" sz="1600" dirty="0" smtClean="0"/>
                        <a:t> (NRL) obtained significant positive forecast impact</a:t>
                      </a:r>
                      <a:r>
                        <a:rPr lang="en-US" sz="1600" baseline="0" dirty="0" smtClean="0"/>
                        <a:t> with</a:t>
                      </a:r>
                      <a:r>
                        <a:rPr lang="en-US" sz="1600" dirty="0" smtClean="0"/>
                        <a:t> study continuing.</a:t>
                      </a:r>
                      <a:r>
                        <a:rPr lang="en-US" sz="1600" baseline="0" dirty="0" smtClean="0"/>
                        <a:t>  Study</a:t>
                      </a:r>
                      <a:r>
                        <a:rPr lang="en-US" sz="1600" dirty="0" smtClean="0"/>
                        <a:t> led by N. Baker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Japan</a:t>
                      </a:r>
                      <a:r>
                        <a:rPr lang="en-US" sz="1600" baseline="0" dirty="0" smtClean="0"/>
                        <a:t> Meteorological Agency</a:t>
                      </a:r>
                      <a:r>
                        <a:rPr lang="en-US" sz="1600" dirty="0" smtClean="0"/>
                        <a:t> (JMA) obtained </a:t>
                      </a:r>
                      <a:r>
                        <a:rPr lang="en-US" sz="1600" dirty="0" smtClean="0"/>
                        <a:t>mixed</a:t>
                      </a:r>
                      <a:r>
                        <a:rPr lang="en-US" sz="1600" baseline="0" dirty="0" smtClean="0"/>
                        <a:t>, but overall positive </a:t>
                      </a:r>
                      <a:r>
                        <a:rPr lang="en-US" sz="1600" dirty="0" smtClean="0"/>
                        <a:t>forecast </a:t>
                      </a:r>
                      <a:r>
                        <a:rPr lang="en-US" sz="1600" dirty="0" smtClean="0"/>
                        <a:t>impact.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 Study led by K. </a:t>
                      </a:r>
                      <a:r>
                        <a:rPr lang="en-US" sz="1600" dirty="0" smtClean="0"/>
                        <a:t>Yamashita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German</a:t>
                      </a:r>
                      <a:r>
                        <a:rPr lang="en-US" sz="1600" baseline="0" dirty="0" smtClean="0"/>
                        <a:t> Weather Service (DWD) obtained mixed, but mostly positive forecast impact.  Study led by A. Cress.</a:t>
                      </a:r>
                      <a:endParaRPr lang="en-US" sz="1600" dirty="0" smtClean="0"/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JPL </a:t>
                      </a:r>
                      <a:r>
                        <a:rPr lang="en-US" sz="1600" baseline="0" dirty="0" smtClean="0"/>
                        <a:t>study under way with s</a:t>
                      </a:r>
                      <a:r>
                        <a:rPr lang="en-US" sz="1600" dirty="0" smtClean="0"/>
                        <a:t>upport from NASA Global Modeling and Assimilation</a:t>
                      </a:r>
                      <a:r>
                        <a:rPr lang="en-US" sz="1600" baseline="0" dirty="0" smtClean="0"/>
                        <a:t> Office (GMAO) using GEOS-5 DAS</a:t>
                      </a:r>
                    </a:p>
                  </a:txBody>
                  <a:tcPr/>
                </a:tc>
              </a:tr>
              <a:tr h="16667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solidFill>
                            <a:srgbClr val="948A54"/>
                          </a:solidFill>
                        </a:rPr>
                        <a:t>“JPL to provide MISR winds with improved latency (~5hr)”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Near Real Time</a:t>
                      </a:r>
                      <a:r>
                        <a:rPr lang="en-US" sz="1600" baseline="0" dirty="0" smtClean="0"/>
                        <a:t> (NRT)</a:t>
                      </a:r>
                      <a:r>
                        <a:rPr lang="en-US" sz="1600" dirty="0" smtClean="0"/>
                        <a:t> MISR wind</a:t>
                      </a:r>
                      <a:r>
                        <a:rPr lang="en-US" sz="1600" baseline="0" dirty="0" smtClean="0"/>
                        <a:t> product</a:t>
                      </a:r>
                      <a:r>
                        <a:rPr lang="en-US" sz="1600" dirty="0" smtClean="0"/>
                        <a:t> to enter</a:t>
                      </a:r>
                      <a:r>
                        <a:rPr lang="en-US" sz="1600" baseline="0" dirty="0" smtClean="0"/>
                        <a:t> production by </a:t>
                      </a:r>
                      <a:r>
                        <a:rPr lang="en-US" sz="1600" b="1" baseline="0" dirty="0" smtClean="0"/>
                        <a:t>August 2014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sz="1600" i="1" baseline="0" dirty="0" smtClean="0"/>
                        <a:t>Currently in final end-to-end testing at NASA Langley Research Center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i="0" baseline="0" dirty="0" smtClean="0"/>
                        <a:t>MISR NRT wind product to have well </a:t>
                      </a:r>
                      <a:r>
                        <a:rPr lang="en-US" sz="1600" b="1" i="0" baseline="0" dirty="0" smtClean="0"/>
                        <a:t>under 3 hour latency</a:t>
                      </a:r>
                    </a:p>
                  </a:txBody>
                  <a:tcPr/>
                </a:tc>
              </a:tr>
              <a:tr h="1041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solidFill>
                            <a:srgbClr val="948A54"/>
                          </a:solidFill>
                        </a:rPr>
                        <a:t>“Agencies to provide data in BUFR format”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MISR NRT wind</a:t>
                      </a:r>
                      <a:r>
                        <a:rPr lang="en-US" sz="1600" baseline="0" dirty="0" smtClean="0"/>
                        <a:t> product</a:t>
                      </a:r>
                      <a:r>
                        <a:rPr lang="en-US" sz="1600" dirty="0" smtClean="0"/>
                        <a:t> will</a:t>
                      </a:r>
                      <a:r>
                        <a:rPr lang="en-US" sz="1600" baseline="0" dirty="0" smtClean="0"/>
                        <a:t> be offered in BUFR </a:t>
                      </a:r>
                      <a:r>
                        <a:rPr lang="en-US" sz="1600" baseline="0" dirty="0" smtClean="0"/>
                        <a:t>and HDF-EOS4 format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9997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NRL obtains good overall forecast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1219200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 smtClean="0">
                <a:solidFill>
                  <a:srgbClr val="1F497D"/>
                </a:solidFill>
                <a:effectLst/>
              </a:rPr>
              <a:t>NRL </a:t>
            </a:r>
            <a:r>
              <a:rPr lang="en-US" u="sng" dirty="0">
                <a:solidFill>
                  <a:srgbClr val="1F497D"/>
                </a:solidFill>
                <a:effectLst/>
              </a:rPr>
              <a:t>conclusion: Good overall impact from MISR winds</a:t>
            </a:r>
          </a:p>
          <a:p>
            <a:pPr lvl="1"/>
            <a:r>
              <a:rPr lang="en-US" dirty="0">
                <a:effectLst/>
              </a:rPr>
              <a:t>Low level MISR winds appear to fill data </a:t>
            </a:r>
            <a:r>
              <a:rPr lang="en-US" dirty="0" smtClean="0">
                <a:effectLst/>
              </a:rPr>
              <a:t>gap</a:t>
            </a:r>
          </a:p>
          <a:p>
            <a:r>
              <a:rPr lang="en-US" i="1" dirty="0" smtClean="0">
                <a:effectLst/>
              </a:rPr>
              <a:t>details in poster...</a:t>
            </a:r>
            <a:endParaRPr lang="en-US" i="1" dirty="0">
              <a:effectLst/>
            </a:endParaRPr>
          </a:p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2530475"/>
            <a:ext cx="4610100" cy="4305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725" y="2530475"/>
            <a:ext cx="4622800" cy="4279900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2514600" y="3962400"/>
            <a:ext cx="1752600" cy="1066800"/>
          </a:xfrm>
          <a:prstGeom prst="wedgeRectCallout">
            <a:avLst>
              <a:gd name="adj1" fmla="val -119670"/>
              <a:gd name="adj2" fmla="val -8724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WINDSAT SFC (9.0)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MISR (7.2)</a:t>
            </a:r>
          </a:p>
          <a:p>
            <a:pPr algn="ctr"/>
            <a:r>
              <a:rPr lang="en-US" sz="1600" dirty="0" smtClean="0">
                <a:solidFill>
                  <a:srgbClr val="A6A6A6"/>
                </a:solidFill>
              </a:rPr>
              <a:t>MODIS WIND (6.5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6781800" y="3810000"/>
            <a:ext cx="1828800" cy="1143000"/>
          </a:xfrm>
          <a:prstGeom prst="wedgeRectCallout">
            <a:avLst>
              <a:gd name="adj1" fmla="val -115906"/>
              <a:gd name="adj2" fmla="val 1344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rgbClr val="A6A6A6"/>
                </a:solidFill>
              </a:rPr>
              <a:t>MODIS WIND (11.8)</a:t>
            </a:r>
            <a:endParaRPr lang="en-US" sz="1600" dirty="0">
              <a:solidFill>
                <a:srgbClr val="A6A6A6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MISR (6.2)</a:t>
            </a:r>
          </a:p>
          <a:p>
            <a:pPr algn="ctr"/>
            <a:r>
              <a:rPr lang="en-US" sz="1600" dirty="0" smtClean="0">
                <a:solidFill>
                  <a:srgbClr val="A6A6A6"/>
                </a:solidFill>
              </a:rPr>
              <a:t>WINDSAT SFC (5.4)</a:t>
            </a:r>
            <a:endParaRPr lang="en-US" sz="1600" dirty="0">
              <a:solidFill>
                <a:srgbClr val="A6A6A6"/>
              </a:solidFill>
            </a:endParaRP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81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NRL expecting improved impact with fine-tuning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2819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NRL opportunities to improve MISR impact</a:t>
            </a:r>
          </a:p>
          <a:p>
            <a:pPr lvl="1"/>
            <a:r>
              <a:rPr lang="en-US" dirty="0" smtClean="0"/>
              <a:t>Revisit quality control and assimilation procedures</a:t>
            </a:r>
          </a:p>
          <a:p>
            <a:pPr lvl="1"/>
            <a:r>
              <a:rPr lang="en-US" dirty="0" smtClean="0"/>
              <a:t>Make use of MISR QI along with observation</a:t>
            </a:r>
          </a:p>
          <a:p>
            <a:pPr lvl="1"/>
            <a:r>
              <a:rPr lang="en-US" dirty="0" smtClean="0"/>
              <a:t>Find optimum observation density</a:t>
            </a:r>
          </a:p>
          <a:p>
            <a:pPr lvl="1"/>
            <a:r>
              <a:rPr lang="en-US" dirty="0" smtClean="0"/>
              <a:t>Screen per retrieval and per orbit to identify MISR orbits with suspect </a:t>
            </a:r>
            <a:r>
              <a:rPr lang="en-US" dirty="0" err="1" smtClean="0"/>
              <a:t>georegistration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0" t="11523" r="5968" b="9656"/>
          <a:stretch/>
        </p:blipFill>
        <p:spPr>
          <a:xfrm>
            <a:off x="40233600" y="29565600"/>
            <a:ext cx="7191677" cy="5124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4070899"/>
            <a:ext cx="3911600" cy="2787101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533400" y="4648200"/>
            <a:ext cx="2895600" cy="1828800"/>
          </a:xfrm>
          <a:prstGeom prst="wedgeRectCallout">
            <a:avLst>
              <a:gd name="adj1" fmla="val 148080"/>
              <a:gd name="adj2" fmla="val -461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Screening observations per orbit as well as per retrieval will benefit MISR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impact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95800" y="4114800"/>
            <a:ext cx="38100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MISR v-wind innovation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726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MISR </a:t>
            </a:r>
            <a:r>
              <a:rPr lang="en-US" dirty="0" smtClean="0"/>
              <a:t>horizontal </a:t>
            </a:r>
            <a:r>
              <a:rPr lang="en-US" dirty="0" smtClean="0"/>
              <a:t>coverage </a:t>
            </a:r>
            <a:r>
              <a:rPr lang="en-US" dirty="0" smtClean="0"/>
              <a:t>is </a:t>
            </a:r>
            <a:r>
              <a:rPr lang="en-US" dirty="0" smtClean="0"/>
              <a:t>pole-to-pole, potentially filling observational data gaps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59000" y="19964400"/>
            <a:ext cx="4212773" cy="3338330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17" name="Group 16"/>
          <p:cNvGrpSpPr/>
          <p:nvPr/>
        </p:nvGrpSpPr>
        <p:grpSpPr>
          <a:xfrm>
            <a:off x="14859000" y="19964400"/>
            <a:ext cx="9829800" cy="6858000"/>
            <a:chOff x="15316200" y="20116800"/>
            <a:chExt cx="8001000" cy="532233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316200" y="22783800"/>
              <a:ext cx="3429001" cy="2590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607" t="10308" r="7922" b="11764"/>
            <a:stretch/>
          </p:blipFill>
          <p:spPr>
            <a:xfrm>
              <a:off x="19492802" y="22783802"/>
              <a:ext cx="3824398" cy="26553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316200" y="20116800"/>
              <a:ext cx="3429001" cy="25908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507200" y="20116800"/>
              <a:ext cx="3810000" cy="25908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19659600" y="24688800"/>
              <a:ext cx="2503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/>
                <a:t>JPL MISR - 2012102818</a:t>
              </a:r>
              <a:endParaRPr lang="en-US" sz="1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318966" y="25069800"/>
              <a:ext cx="3502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/>
                <a:t>NESDIS/EUMETSAT/JMA Winds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002001" y="22326600"/>
              <a:ext cx="1742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/>
                <a:t>CIMSS Leo/Geo</a:t>
              </a:r>
              <a:endParaRPr lang="en-US" sz="1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623735" y="22338268"/>
              <a:ext cx="1678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/>
                <a:t>CIMSS MODIS</a:t>
              </a:r>
              <a:endParaRPr lang="en-US" sz="18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011400" y="20116800"/>
            <a:ext cx="9829800" cy="6858000"/>
            <a:chOff x="15316200" y="20116800"/>
            <a:chExt cx="8001000" cy="532233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316200" y="22783800"/>
              <a:ext cx="3429001" cy="2590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607" t="10308" r="7922" b="11764"/>
            <a:stretch/>
          </p:blipFill>
          <p:spPr>
            <a:xfrm>
              <a:off x="19492802" y="22783802"/>
              <a:ext cx="3824398" cy="26553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316200" y="20116800"/>
              <a:ext cx="3429001" cy="25908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507200" y="20116800"/>
              <a:ext cx="3810000" cy="25908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19659600" y="24688800"/>
              <a:ext cx="2503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/>
                <a:t>JPL MISR - 2012102818</a:t>
              </a:r>
              <a:endParaRPr lang="en-US" sz="1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318966" y="25069800"/>
              <a:ext cx="3502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/>
                <a:t>NESDIS/EUMETSAT/JMA Winds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002001" y="22326600"/>
              <a:ext cx="1742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/>
                <a:t>CIMSS Leo/Geo</a:t>
              </a:r>
              <a:endParaRPr lang="en-US" sz="18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623735" y="22338268"/>
              <a:ext cx="1678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/>
                <a:t>CIMSS MODIS</a:t>
              </a:r>
              <a:endParaRPr lang="en-US" sz="18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163800" y="20269200"/>
            <a:ext cx="9829800" cy="6858000"/>
            <a:chOff x="15316200" y="20116800"/>
            <a:chExt cx="8001000" cy="5322333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316200" y="22783800"/>
              <a:ext cx="3429001" cy="2590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607" t="10308" r="7922" b="11764"/>
            <a:stretch/>
          </p:blipFill>
          <p:spPr>
            <a:xfrm>
              <a:off x="19492802" y="22783802"/>
              <a:ext cx="3824398" cy="26553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316200" y="20116800"/>
              <a:ext cx="3429001" cy="25908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507200" y="20116800"/>
              <a:ext cx="3810000" cy="25908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19659600" y="24688800"/>
              <a:ext cx="2503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/>
                <a:t>JPL MISR - 2012102818</a:t>
              </a:r>
              <a:endParaRPr lang="en-US" sz="18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318966" y="25069800"/>
              <a:ext cx="3502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/>
                <a:t>NESDIS/EUMETSAT/JMA Winds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002001" y="22326600"/>
              <a:ext cx="1742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/>
                <a:t>CIMSS Leo/Geo</a:t>
              </a:r>
              <a:endParaRPr lang="en-US" sz="18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623735" y="22338268"/>
              <a:ext cx="1678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/>
                <a:t>CIMSS MODIS</a:t>
              </a:r>
              <a:endParaRPr lang="en-US" sz="1800" dirty="0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219200"/>
            <a:ext cx="7723896" cy="538784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2700" y="6519446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</a:rPr>
              <a:t>Figures courtesy N. Baker</a:t>
            </a:r>
            <a:endParaRPr lang="en-US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24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 l="5660" t="7547" r="3774"/>
          <a:stretch>
            <a:fillRect/>
          </a:stretch>
        </p:blipFill>
        <p:spPr bwMode="auto">
          <a:xfrm>
            <a:off x="5326380" y="4495800"/>
            <a:ext cx="134874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/>
          <p:cNvGrpSpPr/>
          <p:nvPr/>
        </p:nvGrpSpPr>
        <p:grpSpPr>
          <a:xfrm>
            <a:off x="4853940" y="4533900"/>
            <a:ext cx="548640" cy="2113121"/>
            <a:chOff x="4785360" y="2362200"/>
            <a:chExt cx="548640" cy="2113121"/>
          </a:xfrm>
        </p:grpSpPr>
        <p:sp>
          <p:nvSpPr>
            <p:cNvPr id="26" name="TextBox 25"/>
            <p:cNvSpPr txBox="1"/>
            <p:nvPr/>
          </p:nvSpPr>
          <p:spPr>
            <a:xfrm>
              <a:off x="4876800" y="2362200"/>
              <a:ext cx="45720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200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76800" y="2827020"/>
              <a:ext cx="45720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300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69180" y="3063240"/>
              <a:ext cx="45720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4</a:t>
              </a:r>
              <a:r>
                <a:rPr lang="en-US" sz="1000" dirty="0" smtClean="0">
                  <a:solidFill>
                    <a:schemeClr val="tx1"/>
                  </a:solidFill>
                </a:rPr>
                <a:t>00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69180" y="3302042"/>
              <a:ext cx="45720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500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69180" y="3530642"/>
              <a:ext cx="45720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7</a:t>
              </a:r>
              <a:r>
                <a:rPr lang="en-US" sz="1000" dirty="0" smtClean="0">
                  <a:solidFill>
                    <a:schemeClr val="tx1"/>
                  </a:solidFill>
                </a:rPr>
                <a:t>00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69180" y="3756660"/>
              <a:ext cx="45720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850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61560" y="3992880"/>
              <a:ext cx="45720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925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85360" y="4229100"/>
              <a:ext cx="5181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1000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76800" y="2590800"/>
              <a:ext cx="45720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250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MISR has potential niche in excellent boundary layer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990600"/>
          </a:xfrm>
        </p:spPr>
        <p:txBody>
          <a:bodyPr>
            <a:normAutofit fontScale="32500" lnSpcReduction="20000"/>
          </a:bodyPr>
          <a:lstStyle/>
          <a:p>
            <a:r>
              <a:rPr lang="en-US" dirty="0" smtClean="0"/>
              <a:t>Quantity of MISR CMV at low level comparable to quantity currently assimilated by GEOS-5 DAS</a:t>
            </a:r>
          </a:p>
          <a:p>
            <a:r>
              <a:rPr lang="en-US" dirty="0" smtClean="0"/>
              <a:t>MISR produces winds in GOES view where winds from GOES ought to have been assimilated but were not </a:t>
            </a:r>
          </a:p>
          <a:p>
            <a:r>
              <a:rPr lang="en-US" i="1" dirty="0" smtClean="0"/>
              <a:t>Above: </a:t>
            </a:r>
            <a:r>
              <a:rPr lang="en-US" dirty="0" smtClean="0"/>
              <a:t>Atmospheric Motion Vectors assimilated in GEOS-5 DAS at 00Z, August 20, 2010</a:t>
            </a:r>
          </a:p>
          <a:p>
            <a:pPr lvl="1"/>
            <a:r>
              <a:rPr lang="en-US" i="1" dirty="0" smtClean="0"/>
              <a:t>Green</a:t>
            </a:r>
            <a:r>
              <a:rPr lang="en-US" dirty="0" smtClean="0"/>
              <a:t>: polar orbiting instruments</a:t>
            </a:r>
          </a:p>
          <a:p>
            <a:pPr lvl="1"/>
            <a:r>
              <a:rPr lang="en-US" i="1" dirty="0" smtClean="0"/>
              <a:t>Red</a:t>
            </a:r>
            <a:r>
              <a:rPr lang="en-US" dirty="0" smtClean="0"/>
              <a:t>: geostationary instruments</a:t>
            </a:r>
          </a:p>
          <a:p>
            <a:r>
              <a:rPr lang="en-US" i="1" dirty="0" smtClean="0"/>
              <a:t>Below: </a:t>
            </a:r>
            <a:r>
              <a:rPr lang="en-US" dirty="0" smtClean="0"/>
              <a:t>MISR Cloud Motion Vectors available that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2D61-9F5E-214A-8760-B3F0379D05B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r="2279" b="10811"/>
          <a:stretch>
            <a:fillRect/>
          </a:stretch>
        </p:blipFill>
        <p:spPr bwMode="auto">
          <a:xfrm>
            <a:off x="381000" y="2286001"/>
            <a:ext cx="4343400" cy="21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4202" t="8824" r="3361" b="5882"/>
          <a:stretch>
            <a:fillRect/>
          </a:stretch>
        </p:blipFill>
        <p:spPr bwMode="auto">
          <a:xfrm>
            <a:off x="5120640" y="2324100"/>
            <a:ext cx="368046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 l="6250" t="21111" r="4167" b="13889"/>
          <a:stretch>
            <a:fillRect/>
          </a:stretch>
        </p:blipFill>
        <p:spPr bwMode="auto">
          <a:xfrm>
            <a:off x="304800" y="4495800"/>
            <a:ext cx="4572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8600" y="2286000"/>
            <a:ext cx="2209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GEOS-5 AMV used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419600"/>
            <a:ext cx="2667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MISR CMV available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6665477" y="4299705"/>
            <a:ext cx="42443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Motion vectors per pressure level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876800" y="2362200"/>
            <a:ext cx="548640" cy="2113121"/>
            <a:chOff x="4785360" y="2362200"/>
            <a:chExt cx="548640" cy="2113121"/>
          </a:xfrm>
        </p:grpSpPr>
        <p:sp>
          <p:nvSpPr>
            <p:cNvPr id="12" name="TextBox 11"/>
            <p:cNvSpPr txBox="1"/>
            <p:nvPr/>
          </p:nvSpPr>
          <p:spPr>
            <a:xfrm>
              <a:off x="4876800" y="2362200"/>
              <a:ext cx="45720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200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76800" y="2827020"/>
              <a:ext cx="45720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300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69180" y="3063240"/>
              <a:ext cx="45720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4</a:t>
              </a:r>
              <a:r>
                <a:rPr lang="en-US" sz="1000" dirty="0" smtClean="0">
                  <a:solidFill>
                    <a:schemeClr val="tx1"/>
                  </a:solidFill>
                </a:rPr>
                <a:t>00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69180" y="3302042"/>
              <a:ext cx="45720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500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69180" y="3530642"/>
              <a:ext cx="45720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7</a:t>
              </a:r>
              <a:r>
                <a:rPr lang="en-US" sz="1000" dirty="0" smtClean="0">
                  <a:solidFill>
                    <a:schemeClr val="tx1"/>
                  </a:solidFill>
                </a:rPr>
                <a:t>00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69180" y="3756660"/>
              <a:ext cx="45720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850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61560" y="3992880"/>
              <a:ext cx="45720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925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85360" y="4229100"/>
              <a:ext cx="51816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1000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76800" y="2590800"/>
              <a:ext cx="45720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250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507480" y="6604084"/>
            <a:ext cx="26365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chemeClr val="tx1"/>
                </a:solidFill>
              </a:rPr>
              <a:t>Upper figures from </a:t>
            </a:r>
            <a:r>
              <a:rPr lang="en-US" sz="1050" i="1" dirty="0" err="1" smtClean="0">
                <a:solidFill>
                  <a:schemeClr val="tx1"/>
                </a:solidFill>
              </a:rPr>
              <a:t>Merkova</a:t>
            </a:r>
            <a:r>
              <a:rPr lang="en-US" sz="1050" i="1" dirty="0" smtClean="0">
                <a:solidFill>
                  <a:schemeClr val="tx1"/>
                </a:solidFill>
              </a:rPr>
              <a:t> &amp; </a:t>
            </a:r>
            <a:r>
              <a:rPr lang="en-US" sz="1050" i="1" dirty="0" err="1" smtClean="0">
                <a:solidFill>
                  <a:schemeClr val="tx1"/>
                </a:solidFill>
              </a:rPr>
              <a:t>Gelaro</a:t>
            </a:r>
            <a:r>
              <a:rPr lang="en-US" sz="1050" i="1" dirty="0" smtClean="0">
                <a:solidFill>
                  <a:schemeClr val="tx1"/>
                </a:solidFill>
              </a:rPr>
              <a:t> </a:t>
            </a:r>
            <a:endParaRPr lang="en-US" sz="1050" i="1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16200000">
            <a:off x="4352805" y="3168655"/>
            <a:ext cx="117348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Pressure (</a:t>
            </a:r>
            <a:r>
              <a:rPr lang="en-US" sz="1100" dirty="0" err="1" smtClean="0">
                <a:solidFill>
                  <a:schemeClr val="tx1"/>
                </a:solidFill>
              </a:rPr>
              <a:t>hPa</a:t>
            </a:r>
            <a:r>
              <a:rPr lang="en-US" sz="1100" dirty="0" smtClean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4345186" y="5226055"/>
            <a:ext cx="117348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Pressure (</a:t>
            </a:r>
            <a:r>
              <a:rPr lang="en-US" sz="1100" dirty="0" err="1" smtClean="0">
                <a:solidFill>
                  <a:schemeClr val="tx1"/>
                </a:solidFill>
              </a:rPr>
              <a:t>hPa</a:t>
            </a:r>
            <a:r>
              <a:rPr lang="en-US" sz="1100" dirty="0" smtClean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6339840" y="944880"/>
            <a:ext cx="2659380" cy="59131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Upcoming NRT MISR CMV leverages existing heritage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989320" cy="2209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100" b="1" dirty="0" smtClean="0">
                <a:solidFill>
                  <a:srgbClr val="1F497D"/>
                </a:solidFill>
              </a:rPr>
              <a:t>NRT MISR CMV</a:t>
            </a:r>
            <a:endParaRPr lang="en-US" sz="1100" b="1" dirty="0" smtClean="0">
              <a:solidFill>
                <a:srgbClr val="0000FF"/>
              </a:solidFill>
            </a:endParaRPr>
          </a:p>
          <a:p>
            <a:pPr marL="57150"/>
            <a:r>
              <a:rPr lang="en-US" sz="1100" b="1" dirty="0" smtClean="0">
                <a:solidFill>
                  <a:srgbClr val="0000FF"/>
                </a:solidFill>
              </a:rPr>
              <a:t>Planned </a:t>
            </a:r>
            <a:r>
              <a:rPr lang="en-US" sz="1100" b="1" dirty="0" smtClean="0">
                <a:solidFill>
                  <a:srgbClr val="0000FF"/>
                </a:solidFill>
              </a:rPr>
              <a:t>release by August </a:t>
            </a:r>
            <a:r>
              <a:rPr lang="en-US" sz="1100" b="1" dirty="0" smtClean="0">
                <a:solidFill>
                  <a:srgbClr val="0000FF"/>
                </a:solidFill>
              </a:rPr>
              <a:t>2014</a:t>
            </a:r>
          </a:p>
          <a:p>
            <a:pPr marL="640080" lvl="1"/>
            <a:r>
              <a:rPr lang="en-US" sz="1000" dirty="0" smtClean="0"/>
              <a:t>In end-to-end testing at Langley Research Center</a:t>
            </a:r>
            <a:endParaRPr lang="en-US" sz="1000" dirty="0" smtClean="0"/>
          </a:p>
          <a:p>
            <a:pPr marL="57150"/>
            <a:r>
              <a:rPr lang="en-US" sz="1100" b="1" dirty="0" smtClean="0">
                <a:solidFill>
                  <a:srgbClr val="0000FF"/>
                </a:solidFill>
              </a:rPr>
              <a:t>NRT MISR CMV functionally equivalent to CMV</a:t>
            </a:r>
            <a:r>
              <a:rPr lang="en-US" sz="1100" b="1" dirty="0" smtClean="0">
                <a:solidFill>
                  <a:srgbClr val="0000FF"/>
                </a:solidFill>
              </a:rPr>
              <a:t> produced in standard production</a:t>
            </a:r>
          </a:p>
          <a:p>
            <a:pPr marL="640080" lvl="1"/>
            <a:r>
              <a:rPr lang="en-US" sz="1000" dirty="0" smtClean="0"/>
              <a:t>Std. Deviation between them is </a:t>
            </a:r>
            <a:r>
              <a:rPr lang="el-GR" sz="1000" dirty="0" smtClean="0"/>
              <a:t>σ</a:t>
            </a:r>
            <a:r>
              <a:rPr lang="en-US" sz="1000" dirty="0" smtClean="0"/>
              <a:t>=0.5 ms</a:t>
            </a:r>
            <a:r>
              <a:rPr lang="en-US" sz="1000" baseline="30000" dirty="0" smtClean="0"/>
              <a:t>-1</a:t>
            </a:r>
            <a:r>
              <a:rPr lang="en-US" sz="1000" dirty="0" smtClean="0"/>
              <a:t> cross-track wind</a:t>
            </a:r>
            <a:r>
              <a:rPr lang="en-US" sz="1000" dirty="0" smtClean="0"/>
              <a:t>,  </a:t>
            </a:r>
            <a:r>
              <a:rPr lang="en-US" sz="1000" dirty="0" smtClean="0"/>
              <a:t>2.3 </a:t>
            </a:r>
            <a:r>
              <a:rPr lang="en-US" sz="1000" dirty="0" smtClean="0"/>
              <a:t>ms</a:t>
            </a:r>
            <a:r>
              <a:rPr lang="en-US" sz="1000" baseline="30000" dirty="0" smtClean="0"/>
              <a:t>-1</a:t>
            </a:r>
            <a:r>
              <a:rPr lang="en-US" sz="1000" dirty="0" smtClean="0"/>
              <a:t> along-track wind, 235 m height</a:t>
            </a:r>
            <a:endParaRPr lang="en-US" sz="1000" dirty="0" smtClean="0"/>
          </a:p>
          <a:p>
            <a:pPr marL="640080" lvl="1"/>
            <a:r>
              <a:rPr lang="en-US" sz="1000" dirty="0" smtClean="0"/>
              <a:t>Same algorithms; minor differences in upstream L1 workflow</a:t>
            </a:r>
          </a:p>
          <a:p>
            <a:pPr marL="640080" lvl="1"/>
            <a:r>
              <a:rPr lang="en-US" sz="1000" dirty="0" smtClean="0"/>
              <a:t>Takes advantage of well understood heritage</a:t>
            </a:r>
          </a:p>
          <a:p>
            <a:pPr marL="914400" lvl="2"/>
            <a:r>
              <a:rPr lang="en-US" sz="900" dirty="0" smtClean="0"/>
              <a:t>Horvath, 2013;  Mueller et al., 2013;  </a:t>
            </a:r>
            <a:r>
              <a:rPr lang="en-US" sz="900" dirty="0" err="1" smtClean="0"/>
              <a:t>Lonitz</a:t>
            </a:r>
            <a:r>
              <a:rPr lang="en-US" sz="900" dirty="0" smtClean="0"/>
              <a:t> &amp; Horvath, 2011; </a:t>
            </a:r>
            <a:r>
              <a:rPr lang="en-US" sz="900" dirty="0" err="1" smtClean="0"/>
              <a:t>Hinkelman</a:t>
            </a:r>
            <a:r>
              <a:rPr lang="en-US" sz="900" dirty="0" smtClean="0"/>
              <a:t> et al., 2009; … Horvath &amp; Davies, 2001</a:t>
            </a:r>
          </a:p>
          <a:p>
            <a:pPr marL="57150"/>
            <a:r>
              <a:rPr lang="en-US" sz="1100" b="1" dirty="0" smtClean="0">
                <a:solidFill>
                  <a:srgbClr val="0000FF"/>
                </a:solidFill>
              </a:rPr>
              <a:t>Latency</a:t>
            </a:r>
            <a:r>
              <a:rPr lang="en-US" sz="1100" b="1" dirty="0">
                <a:solidFill>
                  <a:srgbClr val="0000FF"/>
                </a:solidFill>
              </a:rPr>
              <a:t>: 90% data in </a:t>
            </a:r>
            <a:r>
              <a:rPr lang="en-US" sz="1100" b="1" dirty="0" smtClean="0">
                <a:solidFill>
                  <a:srgbClr val="0000FF"/>
                </a:solidFill>
              </a:rPr>
              <a:t>2.5 h</a:t>
            </a:r>
            <a:endParaRPr lang="en-US" sz="1100" dirty="0" smtClean="0">
              <a:solidFill>
                <a:srgbClr val="000000"/>
              </a:solidFill>
            </a:endParaRPr>
          </a:p>
          <a:p>
            <a:pPr marL="57150"/>
            <a:r>
              <a:rPr lang="en-US" sz="1100" dirty="0" smtClean="0"/>
              <a:t>Available </a:t>
            </a:r>
            <a:r>
              <a:rPr lang="en-US" sz="1100" dirty="0"/>
              <a:t>in BUFR and HDF-EOS4 </a:t>
            </a:r>
            <a:r>
              <a:rPr lang="en-US" sz="1100" dirty="0" smtClean="0"/>
              <a:t>format</a:t>
            </a:r>
            <a:endParaRPr 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53A2D61-9F5E-214A-8760-B3F0379D05BA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213231" y="3649980"/>
            <a:ext cx="5928489" cy="2942910"/>
            <a:chOff x="3154551" y="3602670"/>
            <a:chExt cx="5859909" cy="3163890"/>
          </a:xfrm>
        </p:grpSpPr>
        <p:grpSp>
          <p:nvGrpSpPr>
            <p:cNvPr id="5" name="Group 4"/>
            <p:cNvGrpSpPr/>
            <p:nvPr/>
          </p:nvGrpSpPr>
          <p:grpSpPr>
            <a:xfrm>
              <a:off x="3154551" y="3602670"/>
              <a:ext cx="5859909" cy="3163890"/>
              <a:chOff x="411350" y="1970769"/>
              <a:chExt cx="8500013" cy="480500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414360" y="3604906"/>
                <a:ext cx="3743119" cy="317086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Document 27"/>
              <p:cNvSpPr/>
              <p:nvPr/>
            </p:nvSpPr>
            <p:spPr>
              <a:xfrm>
                <a:off x="6066413" y="2325345"/>
                <a:ext cx="873760" cy="690564"/>
              </a:xfrm>
              <a:prstGeom prst="flowChartDocument">
                <a:avLst/>
              </a:prstGeom>
              <a:solidFill>
                <a:schemeClr val="bg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rgbClr val="000000"/>
                    </a:solidFill>
                    <a:effectLst/>
                  </a:rPr>
                  <a:t>r</a:t>
                </a:r>
                <a:r>
                  <a:rPr lang="en-US" sz="1000" dirty="0" smtClean="0">
                    <a:solidFill>
                      <a:srgbClr val="000000"/>
                    </a:solidFill>
                    <a:effectLst/>
                  </a:rPr>
                  <a:t>aw data</a:t>
                </a:r>
                <a:endParaRPr lang="en-US" sz="1000" dirty="0">
                  <a:solidFill>
                    <a:srgbClr val="000000"/>
                  </a:solidFill>
                  <a:effectLst/>
                </a:endParaRPr>
              </a:p>
            </p:txBody>
          </p:sp>
          <p:sp>
            <p:nvSpPr>
              <p:cNvPr id="8" name="Document 28"/>
              <p:cNvSpPr/>
              <p:nvPr/>
            </p:nvSpPr>
            <p:spPr>
              <a:xfrm>
                <a:off x="3684907" y="4240368"/>
                <a:ext cx="1026160" cy="586422"/>
              </a:xfrm>
              <a:prstGeom prst="flowChartDocument">
                <a:avLst/>
              </a:prstGeom>
              <a:solidFill>
                <a:schemeClr val="bg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>
                    <a:solidFill>
                      <a:srgbClr val="000000"/>
                    </a:solidFill>
                    <a:effectLst/>
                  </a:rPr>
                  <a:t>MISR L0</a:t>
                </a:r>
              </a:p>
              <a:p>
                <a:pPr algn="ctr"/>
                <a:r>
                  <a:rPr lang="en-US" sz="1000" dirty="0" smtClean="0">
                    <a:solidFill>
                      <a:srgbClr val="000000"/>
                    </a:solidFill>
                  </a:rPr>
                  <a:t>orbit</a:t>
                </a:r>
                <a:endParaRPr lang="en-US" sz="1000" dirty="0">
                  <a:solidFill>
                    <a:srgbClr val="000000"/>
                  </a:solidFill>
                  <a:effectLst/>
                </a:endParaRPr>
              </a:p>
            </p:txBody>
          </p:sp>
          <p:grpSp>
            <p:nvGrpSpPr>
              <p:cNvPr id="9" name="Group 31"/>
              <p:cNvGrpSpPr/>
              <p:nvPr/>
            </p:nvGrpSpPr>
            <p:grpSpPr>
              <a:xfrm>
                <a:off x="4401091" y="1980152"/>
                <a:ext cx="1412244" cy="1368588"/>
                <a:chOff x="105842" y="1335024"/>
                <a:chExt cx="1430923" cy="1492606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105842" y="1335024"/>
                  <a:ext cx="1430923" cy="1492606"/>
                </a:xfrm>
                <a:prstGeom prst="rect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1" name="Group 20"/>
                <p:cNvGrpSpPr/>
                <p:nvPr/>
              </p:nvGrpSpPr>
              <p:grpSpPr>
                <a:xfrm>
                  <a:off x="150212" y="1389401"/>
                  <a:ext cx="1353274" cy="1376161"/>
                  <a:chOff x="251812" y="1470681"/>
                  <a:chExt cx="1353274" cy="1376161"/>
                </a:xfrm>
                <a:grpFill/>
              </p:grpSpPr>
              <p:pic>
                <p:nvPicPr>
                  <p:cNvPr id="42" name="Picture 6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25738" y="1470681"/>
                    <a:ext cx="1029844" cy="697897"/>
                  </a:xfrm>
                  <a:prstGeom prst="rect">
                    <a:avLst/>
                  </a:prstGeom>
                  <a:grpFill/>
                </p:spPr>
              </p:pic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251812" y="2237414"/>
                    <a:ext cx="1353274" cy="609428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 smtClean="0">
                        <a:solidFill>
                          <a:schemeClr val="tx1"/>
                        </a:solidFill>
                      </a:rPr>
                      <a:t>MISR / Terra sensors</a:t>
                    </a:r>
                  </a:p>
                </p:txBody>
              </p:sp>
            </p:grpSp>
          </p:grpSp>
          <p:grpSp>
            <p:nvGrpSpPr>
              <p:cNvPr id="10" name="Group 32"/>
              <p:cNvGrpSpPr/>
              <p:nvPr/>
            </p:nvGrpSpPr>
            <p:grpSpPr>
              <a:xfrm>
                <a:off x="7100829" y="1970769"/>
                <a:ext cx="1580638" cy="1368590"/>
                <a:chOff x="3332481" y="1341120"/>
                <a:chExt cx="1324556" cy="1614015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3332481" y="1341120"/>
                  <a:ext cx="1324556" cy="1614015"/>
                </a:xfrm>
                <a:prstGeom prst="rect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400201" y="2249075"/>
                  <a:ext cx="1192616" cy="658998"/>
                </a:xfrm>
                <a:prstGeom prst="rect">
                  <a:avLst/>
                </a:prstGeom>
                <a:grpFill/>
              </p:spPr>
              <p:txBody>
                <a:bodyPr wrap="square" lIns="0" rIns="0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tx1"/>
                      </a:solidFill>
                    </a:rPr>
                    <a:t>TDRSS / GSFC</a:t>
                  </a:r>
                </a:p>
                <a:p>
                  <a:r>
                    <a:rPr lang="en-US" sz="1000" dirty="0" smtClean="0">
                      <a:solidFill>
                        <a:schemeClr val="tx1"/>
                      </a:solidFill>
                    </a:rPr>
                    <a:t>downlink</a:t>
                  </a:r>
                </a:p>
              </p:txBody>
            </p:sp>
            <p:grpSp>
              <p:nvGrpSpPr>
                <p:cNvPr id="37" name="Group 19"/>
                <p:cNvGrpSpPr/>
                <p:nvPr/>
              </p:nvGrpSpPr>
              <p:grpSpPr>
                <a:xfrm>
                  <a:off x="3397251" y="1393192"/>
                  <a:ext cx="1048786" cy="755796"/>
                  <a:chOff x="3397251" y="1393192"/>
                  <a:chExt cx="1048786" cy="755796"/>
                </a:xfrm>
                <a:grpFill/>
              </p:grpSpPr>
              <p:pic>
                <p:nvPicPr>
                  <p:cNvPr id="38" name="Picture 37" descr="tdrss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97251" y="1393192"/>
                    <a:ext cx="686811" cy="748479"/>
                  </a:xfrm>
                  <a:prstGeom prst="rect">
                    <a:avLst/>
                  </a:prstGeom>
                  <a:grpFill/>
                </p:spPr>
              </p:pic>
              <p:pic>
                <p:nvPicPr>
                  <p:cNvPr id="39" name="Picture 38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63329" y="1773069"/>
                    <a:ext cx="282708" cy="375919"/>
                  </a:xfrm>
                  <a:prstGeom prst="rect">
                    <a:avLst/>
                  </a:prstGeom>
                  <a:grpFill/>
                </p:spPr>
              </p:pic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1506359" y="4190981"/>
                <a:ext cx="1482657" cy="71120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</a:rPr>
                  <a:t>Per orbit L0 consolidation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Document 38"/>
              <p:cNvSpPr/>
              <p:nvPr/>
            </p:nvSpPr>
            <p:spPr>
              <a:xfrm>
                <a:off x="412216" y="3644338"/>
                <a:ext cx="934341" cy="647559"/>
              </a:xfrm>
              <a:prstGeom prst="flowChartDocument">
                <a:avLst/>
              </a:prstGeom>
              <a:solidFill>
                <a:schemeClr val="bg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>
                    <a:solidFill>
                      <a:srgbClr val="000000"/>
                    </a:solidFill>
                    <a:effectLst/>
                  </a:rPr>
                  <a:t>MISR L0</a:t>
                </a:r>
              </a:p>
              <a:p>
                <a:pPr algn="ctr"/>
                <a:r>
                  <a:rPr lang="en-US" sz="1000" dirty="0" smtClean="0">
                    <a:solidFill>
                      <a:srgbClr val="000000"/>
                    </a:solidFill>
                  </a:rPr>
                  <a:t>session</a:t>
                </a:r>
                <a:endParaRPr lang="en-US" sz="1000" dirty="0">
                  <a:solidFill>
                    <a:srgbClr val="000000"/>
                  </a:solidFill>
                  <a:effectLst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436250" y="5202334"/>
                <a:ext cx="1466980" cy="74281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</a:rPr>
                  <a:t>Per two-hour </a:t>
                </a:r>
              </a:p>
              <a:p>
                <a:r>
                  <a:rPr lang="en-US" sz="1000" dirty="0" smtClean="0">
                    <a:solidFill>
                      <a:srgbClr val="000000"/>
                    </a:solidFill>
                  </a:rPr>
                  <a:t>ATT/EPH</a:t>
                </a:r>
              </a:p>
              <a:p>
                <a:r>
                  <a:rPr lang="en-US" sz="1000" dirty="0" smtClean="0">
                    <a:solidFill>
                      <a:srgbClr val="000000"/>
                    </a:solidFill>
                  </a:rPr>
                  <a:t>consolidation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Document 46"/>
              <p:cNvSpPr/>
              <p:nvPr/>
            </p:nvSpPr>
            <p:spPr>
              <a:xfrm>
                <a:off x="2498305" y="6066408"/>
                <a:ext cx="1060619" cy="673180"/>
              </a:xfrm>
              <a:prstGeom prst="flowChartDocument">
                <a:avLst/>
              </a:prstGeom>
              <a:solidFill>
                <a:schemeClr val="bg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>
                    <a:solidFill>
                      <a:srgbClr val="000000"/>
                    </a:solidFill>
                  </a:rPr>
                  <a:t>two-hour</a:t>
                </a:r>
                <a:r>
                  <a:rPr lang="en-US" sz="1000" dirty="0" smtClean="0">
                    <a:solidFill>
                      <a:srgbClr val="000000"/>
                    </a:solidFill>
                    <a:effectLst/>
                  </a:rPr>
                  <a:t> </a:t>
                </a:r>
              </a:p>
              <a:p>
                <a:pPr algn="ctr"/>
                <a:r>
                  <a:rPr lang="en-US" sz="1000" dirty="0" smtClean="0">
                    <a:solidFill>
                      <a:srgbClr val="000000"/>
                    </a:solidFill>
                    <a:effectLst/>
                  </a:rPr>
                  <a:t>ATT/EPH</a:t>
                </a:r>
                <a:endParaRPr lang="en-US" sz="1000" dirty="0">
                  <a:solidFill>
                    <a:srgbClr val="000000"/>
                  </a:solidFill>
                  <a:effectLst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328013" y="4605448"/>
                <a:ext cx="1188720" cy="110978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</a:rPr>
                  <a:t>MISR L1 Processing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Document 50"/>
              <p:cNvSpPr/>
              <p:nvPr/>
            </p:nvSpPr>
            <p:spPr>
              <a:xfrm>
                <a:off x="6634796" y="4653203"/>
                <a:ext cx="812800" cy="1072974"/>
              </a:xfrm>
              <a:prstGeom prst="flowChartDocument">
                <a:avLst/>
              </a:prstGeom>
              <a:solidFill>
                <a:schemeClr val="bg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>
                    <a:solidFill>
                      <a:srgbClr val="000000"/>
                    </a:solidFill>
                    <a:effectLst/>
                  </a:rPr>
                  <a:t>MISR L1B2</a:t>
                </a:r>
              </a:p>
              <a:p>
                <a:pPr algn="ctr"/>
                <a:r>
                  <a:rPr lang="en-US" sz="1000" dirty="0" smtClean="0">
                    <a:solidFill>
                      <a:srgbClr val="000000"/>
                    </a:solidFill>
                  </a:rPr>
                  <a:t>orbit</a:t>
                </a:r>
                <a:endParaRPr lang="en-US" sz="1000" dirty="0">
                  <a:solidFill>
                    <a:srgbClr val="000000"/>
                  </a:solidFill>
                  <a:effectLst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707818" y="4644510"/>
                <a:ext cx="1203545" cy="10488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</a:rPr>
                  <a:t>MISR CMV Processing</a:t>
                </a:r>
                <a:endParaRPr lang="en-US" sz="1000" dirty="0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8" name="Elbow Connector 17"/>
              <p:cNvCxnSpPr>
                <a:stCxn id="40" idx="3"/>
                <a:endCxn id="7" idx="1"/>
              </p:cNvCxnSpPr>
              <p:nvPr/>
            </p:nvCxnSpPr>
            <p:spPr>
              <a:xfrm>
                <a:off x="5813335" y="2664446"/>
                <a:ext cx="253078" cy="6181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lbow Connector 18"/>
              <p:cNvCxnSpPr>
                <a:stCxn id="7" idx="3"/>
                <a:endCxn id="35" idx="1"/>
              </p:cNvCxnSpPr>
              <p:nvPr/>
            </p:nvCxnSpPr>
            <p:spPr>
              <a:xfrm flipV="1">
                <a:off x="6940173" y="2655064"/>
                <a:ext cx="160656" cy="15563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lbow Connector 71"/>
              <p:cNvCxnSpPr>
                <a:stCxn id="35" idx="2"/>
                <a:endCxn id="29" idx="1"/>
              </p:cNvCxnSpPr>
              <p:nvPr/>
            </p:nvCxnSpPr>
            <p:spPr>
              <a:xfrm rot="5400000">
                <a:off x="3267979" y="482730"/>
                <a:ext cx="1766541" cy="7479798"/>
              </a:xfrm>
              <a:prstGeom prst="bentConnector4">
                <a:avLst>
                  <a:gd name="adj1" fmla="val 8607"/>
                  <a:gd name="adj2" fmla="val 103056"/>
                </a:avLst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74"/>
              <p:cNvCxnSpPr>
                <a:stCxn id="12" idx="2"/>
                <a:endCxn id="11" idx="1"/>
              </p:cNvCxnSpPr>
              <p:nvPr/>
            </p:nvCxnSpPr>
            <p:spPr>
              <a:xfrm rot="16200000" flipH="1">
                <a:off x="1044125" y="4084347"/>
                <a:ext cx="297497" cy="626971"/>
              </a:xfrm>
              <a:prstGeom prst="bentConnector2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lbow Connector 78"/>
              <p:cNvCxnSpPr>
                <a:stCxn id="29" idx="2"/>
                <a:endCxn id="13" idx="1"/>
              </p:cNvCxnSpPr>
              <p:nvPr/>
            </p:nvCxnSpPr>
            <p:spPr>
              <a:xfrm rot="16200000" flipH="1">
                <a:off x="1064165" y="5201657"/>
                <a:ext cx="186874" cy="557296"/>
              </a:xfrm>
              <a:prstGeom prst="bentConnector2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lbow Connector 22"/>
              <p:cNvCxnSpPr>
                <a:stCxn id="11" idx="3"/>
                <a:endCxn id="8" idx="1"/>
              </p:cNvCxnSpPr>
              <p:nvPr/>
            </p:nvCxnSpPr>
            <p:spPr>
              <a:xfrm flipV="1">
                <a:off x="2989016" y="4533579"/>
                <a:ext cx="695891" cy="13003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lbow Connector 87"/>
              <p:cNvCxnSpPr>
                <a:stCxn id="13" idx="2"/>
                <a:endCxn id="14" idx="1"/>
              </p:cNvCxnSpPr>
              <p:nvPr/>
            </p:nvCxnSpPr>
            <p:spPr>
              <a:xfrm rot="16200000" flipH="1">
                <a:off x="2105098" y="6009791"/>
                <a:ext cx="457848" cy="328565"/>
              </a:xfrm>
              <a:prstGeom prst="bentConnector2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lbow Connector 24"/>
              <p:cNvCxnSpPr>
                <a:stCxn id="8" idx="3"/>
                <a:endCxn id="15" idx="1"/>
              </p:cNvCxnSpPr>
              <p:nvPr/>
            </p:nvCxnSpPr>
            <p:spPr>
              <a:xfrm>
                <a:off x="4711067" y="4533579"/>
                <a:ext cx="616945" cy="626760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94"/>
              <p:cNvCxnSpPr>
                <a:stCxn id="14" idx="3"/>
                <a:endCxn id="31" idx="2"/>
              </p:cNvCxnSpPr>
              <p:nvPr/>
            </p:nvCxnSpPr>
            <p:spPr>
              <a:xfrm flipV="1">
                <a:off x="3558924" y="5944267"/>
                <a:ext cx="138899" cy="458731"/>
              </a:xfrm>
              <a:prstGeom prst="bentConnector2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lbow Connector 26"/>
              <p:cNvCxnSpPr>
                <a:stCxn id="15" idx="3"/>
                <a:endCxn id="16" idx="1"/>
              </p:cNvCxnSpPr>
              <p:nvPr/>
            </p:nvCxnSpPr>
            <p:spPr>
              <a:xfrm>
                <a:off x="6516733" y="5160338"/>
                <a:ext cx="118063" cy="29352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/>
              <p:cNvCxnSpPr>
                <a:stCxn id="16" idx="3"/>
                <a:endCxn id="17" idx="1"/>
              </p:cNvCxnSpPr>
              <p:nvPr/>
            </p:nvCxnSpPr>
            <p:spPr>
              <a:xfrm flipV="1">
                <a:off x="7447596" y="5168920"/>
                <a:ext cx="260222" cy="20770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Document 157"/>
              <p:cNvSpPr/>
              <p:nvPr/>
            </p:nvSpPr>
            <p:spPr>
              <a:xfrm>
                <a:off x="411350" y="4782120"/>
                <a:ext cx="935208" cy="647559"/>
              </a:xfrm>
              <a:prstGeom prst="flowChartDocument">
                <a:avLst/>
              </a:prstGeom>
              <a:solidFill>
                <a:schemeClr val="bg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>
                    <a:solidFill>
                      <a:srgbClr val="000000"/>
                    </a:solidFill>
                    <a:effectLst/>
                  </a:rPr>
                  <a:t>ATT/EPH</a:t>
                </a:r>
              </a:p>
              <a:p>
                <a:pPr algn="ctr"/>
                <a:r>
                  <a:rPr lang="en-US" sz="1000" dirty="0" smtClean="0">
                    <a:solidFill>
                      <a:srgbClr val="000000"/>
                    </a:solidFill>
                  </a:rPr>
                  <a:t>session</a:t>
                </a:r>
                <a:endParaRPr lang="en-US" sz="1000" dirty="0">
                  <a:solidFill>
                    <a:srgbClr val="000000"/>
                  </a:solidFill>
                  <a:effectLst/>
                </a:endParaRPr>
              </a:p>
            </p:txBody>
          </p:sp>
          <p:cxnSp>
            <p:nvCxnSpPr>
              <p:cNvPr id="30" name="Elbow Connector 180"/>
              <p:cNvCxnSpPr>
                <a:stCxn id="35" idx="2"/>
                <a:endCxn id="12" idx="1"/>
              </p:cNvCxnSpPr>
              <p:nvPr/>
            </p:nvCxnSpPr>
            <p:spPr>
              <a:xfrm rot="5400000">
                <a:off x="3837303" y="-85728"/>
                <a:ext cx="628759" cy="7478932"/>
              </a:xfrm>
              <a:prstGeom prst="bentConnector4">
                <a:avLst>
                  <a:gd name="adj1" fmla="val 24252"/>
                  <a:gd name="adj2" fmla="val 103057"/>
                </a:avLst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2978389" y="5201451"/>
                <a:ext cx="1438867" cy="74281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</a:rPr>
                  <a:t>ATT/EPH</a:t>
                </a:r>
              </a:p>
              <a:p>
                <a:r>
                  <a:rPr lang="en-US" sz="1000" dirty="0" smtClean="0">
                    <a:solidFill>
                      <a:srgbClr val="000000"/>
                    </a:solidFill>
                  </a:rPr>
                  <a:t>refinement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Document 276"/>
              <p:cNvSpPr/>
              <p:nvPr/>
            </p:nvSpPr>
            <p:spPr>
              <a:xfrm>
                <a:off x="4155976" y="6021823"/>
                <a:ext cx="956625" cy="673180"/>
              </a:xfrm>
              <a:prstGeom prst="flowChartDocument">
                <a:avLst/>
              </a:prstGeom>
              <a:solidFill>
                <a:schemeClr val="bg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>
                    <a:solidFill>
                      <a:srgbClr val="000000"/>
                    </a:solidFill>
                    <a:effectLst/>
                  </a:rPr>
                  <a:t>refined </a:t>
                </a:r>
              </a:p>
              <a:p>
                <a:pPr algn="ctr"/>
                <a:r>
                  <a:rPr lang="en-US" sz="1000" dirty="0" smtClean="0">
                    <a:solidFill>
                      <a:srgbClr val="000000"/>
                    </a:solidFill>
                    <a:effectLst/>
                  </a:rPr>
                  <a:t>ATT/EPH</a:t>
                </a:r>
                <a:endParaRPr lang="en-US" sz="1000" dirty="0">
                  <a:solidFill>
                    <a:srgbClr val="000000"/>
                  </a:solidFill>
                  <a:effectLst/>
                </a:endParaRPr>
              </a:p>
            </p:txBody>
          </p:sp>
          <p:cxnSp>
            <p:nvCxnSpPr>
              <p:cNvPr id="33" name="Elbow Connector 277"/>
              <p:cNvCxnSpPr>
                <a:stCxn id="31" idx="3"/>
                <a:endCxn id="32" idx="0"/>
              </p:cNvCxnSpPr>
              <p:nvPr/>
            </p:nvCxnSpPr>
            <p:spPr>
              <a:xfrm>
                <a:off x="4417256" y="5572859"/>
                <a:ext cx="217033" cy="448964"/>
              </a:xfrm>
              <a:prstGeom prst="bentConnector2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lbow Connector 280"/>
              <p:cNvCxnSpPr>
                <a:stCxn id="32" idx="3"/>
                <a:endCxn id="15" idx="2"/>
              </p:cNvCxnSpPr>
              <p:nvPr/>
            </p:nvCxnSpPr>
            <p:spPr>
              <a:xfrm flipV="1">
                <a:off x="5112601" y="5715228"/>
                <a:ext cx="809772" cy="643185"/>
              </a:xfrm>
              <a:prstGeom prst="bentConnector2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/>
            <p:cNvSpPr txBox="1"/>
            <p:nvPr/>
          </p:nvSpPr>
          <p:spPr>
            <a:xfrm>
              <a:off x="3893820" y="4716780"/>
              <a:ext cx="2468880" cy="2977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Steps skipped in NRT production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385560" y="1432560"/>
            <a:ext cx="2583180" cy="5334000"/>
            <a:chOff x="6400800" y="1402080"/>
            <a:chExt cx="2583180" cy="5334000"/>
          </a:xfrm>
        </p:grpSpPr>
        <p:pic>
          <p:nvPicPr>
            <p:cNvPr id="4098" name="Picture 2" descr="C:\Users\kmueller\AppData\Local\Temp\scp27218\data\svn_workspace\kmueller\hlif\nrt_validation\img\height_regression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00800" y="4798695"/>
              <a:ext cx="2583180" cy="1937385"/>
            </a:xfrm>
            <a:prstGeom prst="rect">
              <a:avLst/>
            </a:prstGeom>
            <a:noFill/>
          </p:spPr>
        </p:pic>
        <p:pic>
          <p:nvPicPr>
            <p:cNvPr id="4099" name="Picture 3" descr="C:\Users\kmueller\AppData\Local\Temp\scp51419\data\svn_workspace\kmueller\hlif\nrt_validation\img\along-track_regression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16041" y="3025140"/>
              <a:ext cx="2560325" cy="1920244"/>
            </a:xfrm>
            <a:prstGeom prst="rect">
              <a:avLst/>
            </a:prstGeom>
            <a:noFill/>
          </p:spPr>
        </p:pic>
        <p:pic>
          <p:nvPicPr>
            <p:cNvPr id="4100" name="Picture 4" descr="C:\Users\kmueller\AppData\Local\Temp\scp49426\data\svn_workspace\kmueller\hlif\nrt_validation\img\cross-track_regression.png"/>
            <p:cNvPicPr>
              <a:picLocks noChangeAspect="1" noChangeArrowheads="1"/>
            </p:cNvPicPr>
            <p:nvPr/>
          </p:nvPicPr>
          <p:blipFill>
            <a:blip r:embed="rId7"/>
            <a:srcRect t="6746"/>
            <a:stretch>
              <a:fillRect/>
            </a:stretch>
          </p:blipFill>
          <p:spPr bwMode="auto">
            <a:xfrm>
              <a:off x="6416041" y="1402080"/>
              <a:ext cx="2560325" cy="1790700"/>
            </a:xfrm>
            <a:prstGeom prst="rect">
              <a:avLst/>
            </a:prstGeom>
            <a:noFill/>
          </p:spPr>
        </p:pic>
      </p:grpSp>
      <p:sp>
        <p:nvSpPr>
          <p:cNvPr id="58" name="TextBox 57"/>
          <p:cNvSpPr txBox="1"/>
          <p:nvPr/>
        </p:nvSpPr>
        <p:spPr>
          <a:xfrm>
            <a:off x="6553200" y="937260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Standard vs. NRT CMV Regressions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4780" y="3649980"/>
            <a:ext cx="2712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MISR software pipeline at </a:t>
            </a:r>
            <a:r>
              <a:rPr lang="en-US" sz="1400" dirty="0" err="1" smtClean="0">
                <a:solidFill>
                  <a:schemeClr val="tx1"/>
                </a:solidFill>
              </a:rPr>
              <a:t>LaRC</a:t>
            </a:r>
            <a:r>
              <a:rPr lang="en-US" sz="1400" dirty="0" smtClean="0">
                <a:solidFill>
                  <a:schemeClr val="tx1"/>
                </a:solidFill>
              </a:rPr>
              <a:t> to produce CMV products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26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48523</TotalTime>
  <Words>1641</Words>
  <Application>Microsoft Office PowerPoint</Application>
  <PresentationFormat>On-screen Show (4:3)</PresentationFormat>
  <Paragraphs>276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Multi-Angle Imaging SpectroRadiometer (MISR) Wind Products</vt:lpstr>
      <vt:lpstr>Example MISR Wind Product Retrievals</vt:lpstr>
      <vt:lpstr>Revisiting IWW-11 NWP WG Recommendations</vt:lpstr>
      <vt:lpstr>NRL obtains good overall forecast impact</vt:lpstr>
      <vt:lpstr>NRL expecting improved impact with fine-tuning</vt:lpstr>
      <vt:lpstr>MISR horizontal coverage is pole-to-pole, potentially filling observational data gaps</vt:lpstr>
      <vt:lpstr>MISR has potential niche in excellent boundary layer sampling</vt:lpstr>
      <vt:lpstr>Upcoming NRT MISR CMV leverages existing heritage</vt:lpstr>
      <vt:lpstr>90% of MISR NRT CMV data within 2.5 h</vt:lpstr>
      <vt:lpstr>Summary of Status Update</vt:lpstr>
      <vt:lpstr>Slide 12</vt:lpstr>
      <vt:lpstr>Slide 13</vt:lpstr>
      <vt:lpstr>Slide 14</vt:lpstr>
      <vt:lpstr>Slide 15</vt:lpstr>
      <vt:lpstr>Low level MISR winds have more dense and consistent coverage than coincident GOES IR</vt:lpstr>
      <vt:lpstr>Daily pole-to-pole MISR winds coverage</vt:lpstr>
      <vt:lpstr>MISR Cloud Motion Vectors (CMV) characteristics</vt:lpstr>
      <vt:lpstr>Slide 19</vt:lpstr>
      <vt:lpstr>This slide is a placeholder for results I don’t want to present, but want at the ready</vt:lpstr>
      <vt:lpstr>This slide is a placeholder for results I don’t want to present, but want at the ready</vt:lpstr>
      <vt:lpstr>This slide is a placeholder for results I don’t want to present, but want at the ready</vt:lpstr>
      <vt:lpstr>This slide is a placeholder for results I don’t want to present, but want at the ready</vt:lpstr>
      <vt:lpstr>This slide is a placeholder for results I don’t want to present, but want at the ready</vt:lpstr>
      <vt:lpstr>This slide is a placeholder for results I don’t want to present, but want at the ready</vt:lpstr>
    </vt:vector>
  </TitlesOfParts>
  <Company>Dept. of Atmospheric Sciences - University of Illino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Arctic System Reanalysis</dc:title>
  <dc:creator>kmueller</dc:creator>
  <cp:lastModifiedBy>kmueller</cp:lastModifiedBy>
  <cp:revision>575</cp:revision>
  <dcterms:created xsi:type="dcterms:W3CDTF">2010-12-08T04:06:55Z</dcterms:created>
  <dcterms:modified xsi:type="dcterms:W3CDTF">2014-06-17T11:04:26Z</dcterms:modified>
</cp:coreProperties>
</file>