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9"/>
  </p:notesMasterIdLst>
  <p:sldIdLst>
    <p:sldId id="256" r:id="rId2"/>
    <p:sldId id="257" r:id="rId3"/>
    <p:sldId id="273" r:id="rId4"/>
    <p:sldId id="259" r:id="rId5"/>
    <p:sldId id="329" r:id="rId6"/>
    <p:sldId id="324" r:id="rId7"/>
    <p:sldId id="293" r:id="rId8"/>
    <p:sldId id="260" r:id="rId9"/>
    <p:sldId id="287" r:id="rId10"/>
    <p:sldId id="288" r:id="rId11"/>
    <p:sldId id="325" r:id="rId12"/>
    <p:sldId id="326" r:id="rId13"/>
    <p:sldId id="298" r:id="rId14"/>
    <p:sldId id="327" r:id="rId15"/>
    <p:sldId id="328" r:id="rId16"/>
    <p:sldId id="315" r:id="rId17"/>
    <p:sldId id="314" r:id="rId18"/>
    <p:sldId id="312" r:id="rId19"/>
    <p:sldId id="317" r:id="rId20"/>
    <p:sldId id="330" r:id="rId21"/>
    <p:sldId id="265" r:id="rId22"/>
    <p:sldId id="331" r:id="rId23"/>
    <p:sldId id="332" r:id="rId24"/>
    <p:sldId id="320" r:id="rId25"/>
    <p:sldId id="302" r:id="rId26"/>
    <p:sldId id="303" r:id="rId27"/>
    <p:sldId id="272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61982" autoAdjust="0"/>
  </p:normalViewPr>
  <p:slideViewPr>
    <p:cSldViewPr snapToGrid="0">
      <p:cViewPr>
        <p:scale>
          <a:sx n="80" d="100"/>
          <a:sy n="80" d="100"/>
        </p:scale>
        <p:origin x="978" y="-840"/>
      </p:cViewPr>
      <p:guideLst/>
    </p:cSldViewPr>
  </p:slideViewPr>
  <p:outlineViewPr>
    <p:cViewPr>
      <p:scale>
        <a:sx n="33" d="100"/>
        <a:sy n="33" d="100"/>
      </p:scale>
      <p:origin x="0" y="-12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_system\Users\ZhangXiaoHu\Desktop\IWW12\CMA_AMV&#25991;&#31456;\AMV_FY2E%20-%20&#21103;&#2641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_system\Users\ZhangXiaoHu\Desktop\IWW12\CMA_AMV&#25991;&#31456;\AMV_FY2E%20-%20&#21103;&#2641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_system\Users\ZhangXiaoHu\Desktop\IWW12\CMA_AMV&#25991;&#31456;\AMV_FY2E%20-%20&#21103;&#2641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_system\Users\ZhangXiaoHu\Desktop\IWW12\CMA_AMV&#25991;&#31456;\AMV_FY2E%20-%20&#21103;&#2641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_system\Users\ZhangXiaoHu\Desktop\IWW12\CMA_AMV&#25991;&#31456;\AMV_FY2E%20-%20&#21103;&#26412;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_system\Users\ZhangXiaoHu\Desktop\IWW12\CMA_AMV&#25991;&#31456;\AMV_FY2E%20-%20&#21103;&#26412;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BIAS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SAF_IR_H!$B$1</c:f>
              <c:strCache>
                <c:ptCount val="1"/>
                <c:pt idx="0">
                  <c:v>N Hemisphere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SAF_IR_H!$A$3:$A$26</c:f>
              <c:numCache>
                <c:formatCode>mmm\-yyyy</c:formatCode>
                <c:ptCount val="24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</c:numCache>
            </c:numRef>
          </c:cat>
          <c:val>
            <c:numRef>
              <c:f>SAF_IR_H!$C$3:$C$26</c:f>
              <c:numCache>
                <c:formatCode>General</c:formatCode>
                <c:ptCount val="24"/>
                <c:pt idx="0">
                  <c:v>-5.9</c:v>
                </c:pt>
                <c:pt idx="1">
                  <c:v>-4.5999999999999996</c:v>
                </c:pt>
                <c:pt idx="2">
                  <c:v>-4.2</c:v>
                </c:pt>
                <c:pt idx="3">
                  <c:v>-4.0999999999999996</c:v>
                </c:pt>
                <c:pt idx="4">
                  <c:v>-3.8</c:v>
                </c:pt>
                <c:pt idx="5">
                  <c:v>-3.1</c:v>
                </c:pt>
                <c:pt idx="6">
                  <c:v>-2.8</c:v>
                </c:pt>
                <c:pt idx="7">
                  <c:v>-2.6</c:v>
                </c:pt>
                <c:pt idx="8">
                  <c:v>-2.6</c:v>
                </c:pt>
                <c:pt idx="9">
                  <c:v>-3.9</c:v>
                </c:pt>
                <c:pt idx="10">
                  <c:v>-4.7</c:v>
                </c:pt>
                <c:pt idx="11">
                  <c:v>-4.5999999999999996</c:v>
                </c:pt>
                <c:pt idx="12">
                  <c:v>-5</c:v>
                </c:pt>
                <c:pt idx="13">
                  <c:v>-4.9000000000000004</c:v>
                </c:pt>
                <c:pt idx="14">
                  <c:v>-4.4000000000000004</c:v>
                </c:pt>
                <c:pt idx="15">
                  <c:v>-4.9000000000000004</c:v>
                </c:pt>
                <c:pt idx="16">
                  <c:v>-3.9</c:v>
                </c:pt>
                <c:pt idx="17">
                  <c:v>-3.2</c:v>
                </c:pt>
                <c:pt idx="18">
                  <c:v>-3.5</c:v>
                </c:pt>
                <c:pt idx="19">
                  <c:v>-3.1</c:v>
                </c:pt>
                <c:pt idx="20">
                  <c:v>-3.2</c:v>
                </c:pt>
                <c:pt idx="21">
                  <c:v>-3.7</c:v>
                </c:pt>
                <c:pt idx="22">
                  <c:v>-4.5999999999999996</c:v>
                </c:pt>
                <c:pt idx="23">
                  <c:v>-5.2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SAF_IR_H!$E$1</c:f>
              <c:strCache>
                <c:ptCount val="1"/>
                <c:pt idx="0">
                  <c:v>Tropics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SAF_IR_H!$A$3:$A$26</c:f>
              <c:numCache>
                <c:formatCode>mmm\-yyyy</c:formatCode>
                <c:ptCount val="24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</c:numCache>
            </c:numRef>
          </c:cat>
          <c:val>
            <c:numRef>
              <c:f>SAF_IR_H!$F$3:$F$26</c:f>
              <c:numCache>
                <c:formatCode>General</c:formatCode>
                <c:ptCount val="24"/>
                <c:pt idx="0">
                  <c:v>-1.4</c:v>
                </c:pt>
                <c:pt idx="1">
                  <c:v>-1.3</c:v>
                </c:pt>
                <c:pt idx="2">
                  <c:v>-1.4</c:v>
                </c:pt>
                <c:pt idx="3">
                  <c:v>-1</c:v>
                </c:pt>
                <c:pt idx="4">
                  <c:v>-1.4</c:v>
                </c:pt>
                <c:pt idx="5">
                  <c:v>-1.7</c:v>
                </c:pt>
                <c:pt idx="6">
                  <c:v>-1.6</c:v>
                </c:pt>
                <c:pt idx="7">
                  <c:v>-2.1</c:v>
                </c:pt>
                <c:pt idx="8">
                  <c:v>-1.7</c:v>
                </c:pt>
                <c:pt idx="9">
                  <c:v>-1.2</c:v>
                </c:pt>
                <c:pt idx="10">
                  <c:v>-1.2</c:v>
                </c:pt>
                <c:pt idx="11">
                  <c:v>-1.2</c:v>
                </c:pt>
                <c:pt idx="12">
                  <c:v>-1.1000000000000001</c:v>
                </c:pt>
                <c:pt idx="13">
                  <c:v>-1.3</c:v>
                </c:pt>
                <c:pt idx="14">
                  <c:v>-1.1000000000000001</c:v>
                </c:pt>
                <c:pt idx="15">
                  <c:v>-1.4</c:v>
                </c:pt>
                <c:pt idx="16">
                  <c:v>-1.4</c:v>
                </c:pt>
                <c:pt idx="17">
                  <c:v>-2.1</c:v>
                </c:pt>
                <c:pt idx="18">
                  <c:v>-2.2000000000000002</c:v>
                </c:pt>
                <c:pt idx="19">
                  <c:v>-2.4</c:v>
                </c:pt>
                <c:pt idx="20">
                  <c:v>-2.4</c:v>
                </c:pt>
                <c:pt idx="21">
                  <c:v>-1.6</c:v>
                </c:pt>
                <c:pt idx="22">
                  <c:v>-1.4</c:v>
                </c:pt>
                <c:pt idx="23">
                  <c:v>-1.1000000000000001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SAF_IR_H!$H$1</c:f>
              <c:strCache>
                <c:ptCount val="1"/>
                <c:pt idx="0">
                  <c:v>S Hemisphere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SAF_IR_H!$A$3:$A$26</c:f>
              <c:numCache>
                <c:formatCode>mmm\-yyyy</c:formatCode>
                <c:ptCount val="24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</c:numCache>
            </c:numRef>
          </c:cat>
          <c:val>
            <c:numRef>
              <c:f>SAF_IR_H!$I$3:$I$26</c:f>
              <c:numCache>
                <c:formatCode>General</c:formatCode>
                <c:ptCount val="24"/>
                <c:pt idx="0">
                  <c:v>-2.9</c:v>
                </c:pt>
                <c:pt idx="1">
                  <c:v>-2.2999999999999998</c:v>
                </c:pt>
                <c:pt idx="2">
                  <c:v>-2.2999999999999998</c:v>
                </c:pt>
                <c:pt idx="3">
                  <c:v>-2.5</c:v>
                </c:pt>
                <c:pt idx="4">
                  <c:v>-3.4</c:v>
                </c:pt>
                <c:pt idx="5">
                  <c:v>-3.5</c:v>
                </c:pt>
                <c:pt idx="6">
                  <c:v>-3.2</c:v>
                </c:pt>
                <c:pt idx="7">
                  <c:v>-3.4</c:v>
                </c:pt>
                <c:pt idx="8">
                  <c:v>-3.6</c:v>
                </c:pt>
                <c:pt idx="9">
                  <c:v>-3.1</c:v>
                </c:pt>
                <c:pt idx="10">
                  <c:v>-3.6</c:v>
                </c:pt>
                <c:pt idx="11">
                  <c:v>-3.3</c:v>
                </c:pt>
                <c:pt idx="12">
                  <c:v>-2.6</c:v>
                </c:pt>
                <c:pt idx="13">
                  <c:v>-2.1</c:v>
                </c:pt>
                <c:pt idx="14">
                  <c:v>-2.6</c:v>
                </c:pt>
                <c:pt idx="15">
                  <c:v>-3.5</c:v>
                </c:pt>
                <c:pt idx="16">
                  <c:v>-3.9</c:v>
                </c:pt>
                <c:pt idx="17">
                  <c:v>-3.5</c:v>
                </c:pt>
                <c:pt idx="18">
                  <c:v>-4.4000000000000004</c:v>
                </c:pt>
                <c:pt idx="19">
                  <c:v>-4.5</c:v>
                </c:pt>
                <c:pt idx="20">
                  <c:v>-4.3</c:v>
                </c:pt>
                <c:pt idx="21">
                  <c:v>-3.8</c:v>
                </c:pt>
                <c:pt idx="22">
                  <c:v>-3.4</c:v>
                </c:pt>
                <c:pt idx="23">
                  <c:v>-3.3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15739968"/>
        <c:axId val="-1915745408"/>
      </c:lineChart>
      <c:dateAx>
        <c:axId val="-1915739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915745408"/>
        <c:crossesAt val="-7"/>
        <c:auto val="1"/>
        <c:lblOffset val="100"/>
        <c:baseTimeUnit val="months"/>
      </c:dateAx>
      <c:valAx>
        <c:axId val="-191574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91573996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STD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SAF_IR_L!$B$1</c:f>
              <c:strCache>
                <c:ptCount val="1"/>
                <c:pt idx="0">
                  <c:v>N Hemisphere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SAF_IR_L!$A$3:$A$26</c:f>
              <c:numCache>
                <c:formatCode>mmm\-yyyy</c:formatCode>
                <c:ptCount val="24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</c:numCache>
            </c:numRef>
          </c:cat>
          <c:val>
            <c:numRef>
              <c:f>SAF_IR_L!$D$3:$D$26</c:f>
              <c:numCache>
                <c:formatCode>General</c:formatCode>
                <c:ptCount val="24"/>
                <c:pt idx="0">
                  <c:v>4.8</c:v>
                </c:pt>
                <c:pt idx="1">
                  <c:v>4.5999999999999996</c:v>
                </c:pt>
                <c:pt idx="2">
                  <c:v>3.9</c:v>
                </c:pt>
                <c:pt idx="3">
                  <c:v>4.4000000000000004</c:v>
                </c:pt>
                <c:pt idx="4">
                  <c:v>4.3</c:v>
                </c:pt>
                <c:pt idx="5">
                  <c:v>3.1</c:v>
                </c:pt>
                <c:pt idx="6">
                  <c:v>2.9</c:v>
                </c:pt>
                <c:pt idx="7">
                  <c:v>2.7</c:v>
                </c:pt>
                <c:pt idx="8">
                  <c:v>2.6</c:v>
                </c:pt>
                <c:pt idx="9">
                  <c:v>3.1</c:v>
                </c:pt>
                <c:pt idx="10">
                  <c:v>4.2</c:v>
                </c:pt>
                <c:pt idx="11">
                  <c:v>4.5999999999999996</c:v>
                </c:pt>
                <c:pt idx="12">
                  <c:v>4.4000000000000004</c:v>
                </c:pt>
                <c:pt idx="13">
                  <c:v>4.5</c:v>
                </c:pt>
                <c:pt idx="14">
                  <c:v>4.2</c:v>
                </c:pt>
                <c:pt idx="15">
                  <c:v>4.8</c:v>
                </c:pt>
                <c:pt idx="16">
                  <c:v>4.5999999999999996</c:v>
                </c:pt>
                <c:pt idx="17">
                  <c:v>3.1</c:v>
                </c:pt>
                <c:pt idx="18">
                  <c:v>3.3</c:v>
                </c:pt>
                <c:pt idx="19">
                  <c:v>3.5</c:v>
                </c:pt>
                <c:pt idx="20">
                  <c:v>3</c:v>
                </c:pt>
                <c:pt idx="21">
                  <c:v>3.3</c:v>
                </c:pt>
                <c:pt idx="22">
                  <c:v>3.8</c:v>
                </c:pt>
                <c:pt idx="2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SAF_IR_L!$E$1</c:f>
              <c:strCache>
                <c:ptCount val="1"/>
                <c:pt idx="0">
                  <c:v>Tropics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SAF_IR_L!$A$3:$A$26</c:f>
              <c:numCache>
                <c:formatCode>mmm\-yyyy</c:formatCode>
                <c:ptCount val="24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</c:numCache>
            </c:numRef>
          </c:cat>
          <c:val>
            <c:numRef>
              <c:f>SAF_IR_L!$G$3:$G$26</c:f>
              <c:numCache>
                <c:formatCode>General</c:formatCode>
                <c:ptCount val="24"/>
                <c:pt idx="0">
                  <c:v>2.4</c:v>
                </c:pt>
                <c:pt idx="1">
                  <c:v>2.2000000000000002</c:v>
                </c:pt>
                <c:pt idx="2">
                  <c:v>2.1</c:v>
                </c:pt>
                <c:pt idx="3">
                  <c:v>2.1</c:v>
                </c:pt>
                <c:pt idx="4">
                  <c:v>2.2000000000000002</c:v>
                </c:pt>
                <c:pt idx="5">
                  <c:v>2.4</c:v>
                </c:pt>
                <c:pt idx="6">
                  <c:v>2.5</c:v>
                </c:pt>
                <c:pt idx="7">
                  <c:v>2.4</c:v>
                </c:pt>
                <c:pt idx="8">
                  <c:v>2.4</c:v>
                </c:pt>
                <c:pt idx="9">
                  <c:v>2.5</c:v>
                </c:pt>
                <c:pt idx="10">
                  <c:v>2.2999999999999998</c:v>
                </c:pt>
                <c:pt idx="11">
                  <c:v>2.5</c:v>
                </c:pt>
                <c:pt idx="12">
                  <c:v>2.2999999999999998</c:v>
                </c:pt>
                <c:pt idx="13">
                  <c:v>2.4</c:v>
                </c:pt>
                <c:pt idx="14">
                  <c:v>2.1</c:v>
                </c:pt>
                <c:pt idx="15">
                  <c:v>2.2000000000000002</c:v>
                </c:pt>
                <c:pt idx="16">
                  <c:v>2.5</c:v>
                </c:pt>
                <c:pt idx="17">
                  <c:v>2.4</c:v>
                </c:pt>
                <c:pt idx="18">
                  <c:v>2.8</c:v>
                </c:pt>
                <c:pt idx="19">
                  <c:v>2.6</c:v>
                </c:pt>
                <c:pt idx="20">
                  <c:v>2.7</c:v>
                </c:pt>
                <c:pt idx="21">
                  <c:v>2.2999999999999998</c:v>
                </c:pt>
                <c:pt idx="22">
                  <c:v>2.1</c:v>
                </c:pt>
                <c:pt idx="23">
                  <c:v>2.4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SAF_IR_L!$H$1</c:f>
              <c:strCache>
                <c:ptCount val="1"/>
                <c:pt idx="0">
                  <c:v>S Hemisphere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SAF_IR_L!$A$3:$A$26</c:f>
              <c:numCache>
                <c:formatCode>mmm\-yyyy</c:formatCode>
                <c:ptCount val="24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</c:numCache>
            </c:numRef>
          </c:cat>
          <c:val>
            <c:numRef>
              <c:f>SAF_IR_L!$J$3:$J$26</c:f>
              <c:numCache>
                <c:formatCode>General</c:formatCode>
                <c:ptCount val="24"/>
                <c:pt idx="0">
                  <c:v>3.3</c:v>
                </c:pt>
                <c:pt idx="1">
                  <c:v>2.9</c:v>
                </c:pt>
                <c:pt idx="2">
                  <c:v>2.8</c:v>
                </c:pt>
                <c:pt idx="3">
                  <c:v>2.7</c:v>
                </c:pt>
                <c:pt idx="4">
                  <c:v>2.7</c:v>
                </c:pt>
                <c:pt idx="5">
                  <c:v>2.6</c:v>
                </c:pt>
                <c:pt idx="6">
                  <c:v>2.5</c:v>
                </c:pt>
                <c:pt idx="7">
                  <c:v>2.6</c:v>
                </c:pt>
                <c:pt idx="8">
                  <c:v>2.8</c:v>
                </c:pt>
                <c:pt idx="9">
                  <c:v>3.2</c:v>
                </c:pt>
                <c:pt idx="10">
                  <c:v>3</c:v>
                </c:pt>
                <c:pt idx="11">
                  <c:v>3.2</c:v>
                </c:pt>
                <c:pt idx="12">
                  <c:v>3.1</c:v>
                </c:pt>
                <c:pt idx="13">
                  <c:v>3.2</c:v>
                </c:pt>
                <c:pt idx="14">
                  <c:v>2.8</c:v>
                </c:pt>
                <c:pt idx="15">
                  <c:v>2.8</c:v>
                </c:pt>
                <c:pt idx="16">
                  <c:v>2.7</c:v>
                </c:pt>
                <c:pt idx="17">
                  <c:v>2.6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3.2</c:v>
                </c:pt>
                <c:pt idx="22">
                  <c:v>3</c:v>
                </c:pt>
                <c:pt idx="23">
                  <c:v>3.3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54791824"/>
        <c:axId val="-1654786384"/>
      </c:lineChart>
      <c:dateAx>
        <c:axId val="-1654791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654786384"/>
        <c:crossesAt val="-7"/>
        <c:auto val="1"/>
        <c:lblOffset val="100"/>
        <c:baseTimeUnit val="months"/>
      </c:dateAx>
      <c:valAx>
        <c:axId val="-165478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654791824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BIAS</a:t>
            </a:r>
            <a:endParaRPr lang="zh-CN" alt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SAF_WV!$B$1</c:f>
              <c:strCache>
                <c:ptCount val="1"/>
                <c:pt idx="0">
                  <c:v>N Hemisphere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SAF_WV!$A$3:$A$26</c:f>
              <c:numCache>
                <c:formatCode>mmm\-yyyy</c:formatCode>
                <c:ptCount val="24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</c:numCache>
            </c:numRef>
          </c:cat>
          <c:val>
            <c:numRef>
              <c:f>SAF_WV!$C$3:$C$26</c:f>
              <c:numCache>
                <c:formatCode>General</c:formatCode>
                <c:ptCount val="24"/>
                <c:pt idx="0">
                  <c:v>-2.8</c:v>
                </c:pt>
                <c:pt idx="1">
                  <c:v>-1.6</c:v>
                </c:pt>
                <c:pt idx="2">
                  <c:v>-1.4</c:v>
                </c:pt>
                <c:pt idx="3">
                  <c:v>-1.2</c:v>
                </c:pt>
                <c:pt idx="4">
                  <c:v>-1.1000000000000001</c:v>
                </c:pt>
                <c:pt idx="5">
                  <c:v>-0.7</c:v>
                </c:pt>
                <c:pt idx="6">
                  <c:v>-0.5</c:v>
                </c:pt>
                <c:pt idx="7">
                  <c:v>-0.3</c:v>
                </c:pt>
                <c:pt idx="8">
                  <c:v>-0.5</c:v>
                </c:pt>
                <c:pt idx="9">
                  <c:v>-1.2</c:v>
                </c:pt>
                <c:pt idx="10">
                  <c:v>-1.4</c:v>
                </c:pt>
                <c:pt idx="11">
                  <c:v>-2.9</c:v>
                </c:pt>
                <c:pt idx="12">
                  <c:v>-2.2999999999999998</c:v>
                </c:pt>
                <c:pt idx="13">
                  <c:v>-2.2000000000000002</c:v>
                </c:pt>
                <c:pt idx="14">
                  <c:v>-1.2</c:v>
                </c:pt>
                <c:pt idx="15">
                  <c:v>-1.4</c:v>
                </c:pt>
                <c:pt idx="16">
                  <c:v>-1.1000000000000001</c:v>
                </c:pt>
                <c:pt idx="17">
                  <c:v>-0.7</c:v>
                </c:pt>
                <c:pt idx="18">
                  <c:v>-0.7</c:v>
                </c:pt>
                <c:pt idx="19">
                  <c:v>-0.6</c:v>
                </c:pt>
                <c:pt idx="20">
                  <c:v>-0.7</c:v>
                </c:pt>
                <c:pt idx="21">
                  <c:v>-0.8</c:v>
                </c:pt>
                <c:pt idx="22">
                  <c:v>-1.2</c:v>
                </c:pt>
                <c:pt idx="23">
                  <c:v>-2.2999999999999998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SAF_WV!$E$1</c:f>
              <c:strCache>
                <c:ptCount val="1"/>
                <c:pt idx="0">
                  <c:v>Tropics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SAF_WV!$A$3:$A$26</c:f>
              <c:numCache>
                <c:formatCode>mmm\-yyyy</c:formatCode>
                <c:ptCount val="24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</c:numCache>
            </c:numRef>
          </c:cat>
          <c:val>
            <c:numRef>
              <c:f>SAF_WV!$F$3:$F$26</c:f>
              <c:numCache>
                <c:formatCode>General</c:formatCode>
                <c:ptCount val="24"/>
                <c:pt idx="0">
                  <c:v>0</c:v>
                </c:pt>
                <c:pt idx="1">
                  <c:v>-0.2</c:v>
                </c:pt>
                <c:pt idx="2">
                  <c:v>-0.1</c:v>
                </c:pt>
                <c:pt idx="3">
                  <c:v>-0.1</c:v>
                </c:pt>
                <c:pt idx="4">
                  <c:v>0</c:v>
                </c:pt>
                <c:pt idx="5">
                  <c:v>-0.1</c:v>
                </c:pt>
                <c:pt idx="6">
                  <c:v>0.1</c:v>
                </c:pt>
                <c:pt idx="7">
                  <c:v>0</c:v>
                </c:pt>
                <c:pt idx="8">
                  <c:v>0.1</c:v>
                </c:pt>
                <c:pt idx="9">
                  <c:v>0.2</c:v>
                </c:pt>
                <c:pt idx="10">
                  <c:v>0</c:v>
                </c:pt>
                <c:pt idx="11">
                  <c:v>0</c:v>
                </c:pt>
                <c:pt idx="12">
                  <c:v>0.2</c:v>
                </c:pt>
                <c:pt idx="13">
                  <c:v>0</c:v>
                </c:pt>
                <c:pt idx="14">
                  <c:v>0</c:v>
                </c:pt>
                <c:pt idx="15">
                  <c:v>-0.2</c:v>
                </c:pt>
                <c:pt idx="16">
                  <c:v>-0.2</c:v>
                </c:pt>
                <c:pt idx="17">
                  <c:v>-0.3</c:v>
                </c:pt>
                <c:pt idx="18">
                  <c:v>-0.2</c:v>
                </c:pt>
                <c:pt idx="19">
                  <c:v>-0.1</c:v>
                </c:pt>
                <c:pt idx="20">
                  <c:v>-0.1</c:v>
                </c:pt>
                <c:pt idx="21">
                  <c:v>0.1</c:v>
                </c:pt>
                <c:pt idx="22">
                  <c:v>0</c:v>
                </c:pt>
                <c:pt idx="23">
                  <c:v>0.1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SAF_WV!$H$1</c:f>
              <c:strCache>
                <c:ptCount val="1"/>
                <c:pt idx="0">
                  <c:v>S Hemisphere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SAF_WV!$A$3:$A$26</c:f>
              <c:numCache>
                <c:formatCode>mmm\-yyyy</c:formatCode>
                <c:ptCount val="24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</c:numCache>
            </c:numRef>
          </c:cat>
          <c:val>
            <c:numRef>
              <c:f>SAF_WV!$I$3:$I$26</c:f>
              <c:numCache>
                <c:formatCode>General</c:formatCode>
                <c:ptCount val="24"/>
                <c:pt idx="0">
                  <c:v>-0.9</c:v>
                </c:pt>
                <c:pt idx="1">
                  <c:v>-0.6</c:v>
                </c:pt>
                <c:pt idx="2">
                  <c:v>-0.8</c:v>
                </c:pt>
                <c:pt idx="3">
                  <c:v>-0.6</c:v>
                </c:pt>
                <c:pt idx="4">
                  <c:v>-1.2</c:v>
                </c:pt>
                <c:pt idx="5">
                  <c:v>-1.3</c:v>
                </c:pt>
                <c:pt idx="6">
                  <c:v>-1.2</c:v>
                </c:pt>
                <c:pt idx="7">
                  <c:v>-1.2</c:v>
                </c:pt>
                <c:pt idx="8">
                  <c:v>-1.5</c:v>
                </c:pt>
                <c:pt idx="9">
                  <c:v>-0.9</c:v>
                </c:pt>
                <c:pt idx="10">
                  <c:v>-0.9</c:v>
                </c:pt>
                <c:pt idx="11">
                  <c:v>-0.8</c:v>
                </c:pt>
                <c:pt idx="12">
                  <c:v>-0.8</c:v>
                </c:pt>
                <c:pt idx="13">
                  <c:v>-0.5</c:v>
                </c:pt>
                <c:pt idx="14">
                  <c:v>-0.7</c:v>
                </c:pt>
                <c:pt idx="15">
                  <c:v>-0.9</c:v>
                </c:pt>
                <c:pt idx="16">
                  <c:v>-1.3</c:v>
                </c:pt>
                <c:pt idx="17">
                  <c:v>-1.4</c:v>
                </c:pt>
                <c:pt idx="18">
                  <c:v>-2.1</c:v>
                </c:pt>
                <c:pt idx="19">
                  <c:v>-1.8</c:v>
                </c:pt>
                <c:pt idx="20">
                  <c:v>-1.7</c:v>
                </c:pt>
                <c:pt idx="21">
                  <c:v>-1.1000000000000001</c:v>
                </c:pt>
                <c:pt idx="22">
                  <c:v>-0.9</c:v>
                </c:pt>
                <c:pt idx="23">
                  <c:v>-0.8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54793456"/>
        <c:axId val="-1654785296"/>
      </c:lineChart>
      <c:dateAx>
        <c:axId val="-1654793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654785296"/>
        <c:crossesAt val="-7"/>
        <c:auto val="1"/>
        <c:lblOffset val="100"/>
        <c:baseTimeUnit val="months"/>
      </c:dateAx>
      <c:valAx>
        <c:axId val="-165478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65479345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STD</a:t>
            </a:r>
            <a:endParaRPr lang="zh-CN" alt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SAF_IR_L!$B$1</c:f>
              <c:strCache>
                <c:ptCount val="1"/>
                <c:pt idx="0">
                  <c:v>N Hemisphere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SAF_IR_L!$A$3:$A$26</c:f>
              <c:numCache>
                <c:formatCode>mmm\-yyyy</c:formatCode>
                <c:ptCount val="24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</c:numCache>
            </c:numRef>
          </c:cat>
          <c:val>
            <c:numRef>
              <c:f>SAF_IR_L!$D$3:$D$26</c:f>
              <c:numCache>
                <c:formatCode>General</c:formatCode>
                <c:ptCount val="24"/>
                <c:pt idx="0">
                  <c:v>4.8</c:v>
                </c:pt>
                <c:pt idx="1">
                  <c:v>4.5999999999999996</c:v>
                </c:pt>
                <c:pt idx="2">
                  <c:v>3.9</c:v>
                </c:pt>
                <c:pt idx="3">
                  <c:v>4.4000000000000004</c:v>
                </c:pt>
                <c:pt idx="4">
                  <c:v>4.3</c:v>
                </c:pt>
                <c:pt idx="5">
                  <c:v>3.1</c:v>
                </c:pt>
                <c:pt idx="6">
                  <c:v>2.9</c:v>
                </c:pt>
                <c:pt idx="7">
                  <c:v>2.7</c:v>
                </c:pt>
                <c:pt idx="8">
                  <c:v>2.6</c:v>
                </c:pt>
                <c:pt idx="9">
                  <c:v>3.1</c:v>
                </c:pt>
                <c:pt idx="10">
                  <c:v>4.2</c:v>
                </c:pt>
                <c:pt idx="11">
                  <c:v>4.5999999999999996</c:v>
                </c:pt>
                <c:pt idx="12">
                  <c:v>4.4000000000000004</c:v>
                </c:pt>
                <c:pt idx="13">
                  <c:v>4.5</c:v>
                </c:pt>
                <c:pt idx="14">
                  <c:v>4.2</c:v>
                </c:pt>
                <c:pt idx="15">
                  <c:v>4.8</c:v>
                </c:pt>
                <c:pt idx="16">
                  <c:v>4.5999999999999996</c:v>
                </c:pt>
                <c:pt idx="17">
                  <c:v>3.1</c:v>
                </c:pt>
                <c:pt idx="18">
                  <c:v>3.3</c:v>
                </c:pt>
                <c:pt idx="19">
                  <c:v>3.5</c:v>
                </c:pt>
                <c:pt idx="20">
                  <c:v>3</c:v>
                </c:pt>
                <c:pt idx="21">
                  <c:v>3.3</c:v>
                </c:pt>
                <c:pt idx="22">
                  <c:v>3.8</c:v>
                </c:pt>
                <c:pt idx="2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SAF_IR_L!$E$1</c:f>
              <c:strCache>
                <c:ptCount val="1"/>
                <c:pt idx="0">
                  <c:v>Tropics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SAF_IR_L!$A$3:$A$26</c:f>
              <c:numCache>
                <c:formatCode>mmm\-yyyy</c:formatCode>
                <c:ptCount val="24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</c:numCache>
            </c:numRef>
          </c:cat>
          <c:val>
            <c:numRef>
              <c:f>SAF_IR_L!$G$3:$G$26</c:f>
              <c:numCache>
                <c:formatCode>General</c:formatCode>
                <c:ptCount val="24"/>
                <c:pt idx="0">
                  <c:v>2.4</c:v>
                </c:pt>
                <c:pt idx="1">
                  <c:v>2.2000000000000002</c:v>
                </c:pt>
                <c:pt idx="2">
                  <c:v>2.1</c:v>
                </c:pt>
                <c:pt idx="3">
                  <c:v>2.1</c:v>
                </c:pt>
                <c:pt idx="4">
                  <c:v>2.2000000000000002</c:v>
                </c:pt>
                <c:pt idx="5">
                  <c:v>2.4</c:v>
                </c:pt>
                <c:pt idx="6">
                  <c:v>2.5</c:v>
                </c:pt>
                <c:pt idx="7">
                  <c:v>2.4</c:v>
                </c:pt>
                <c:pt idx="8">
                  <c:v>2.4</c:v>
                </c:pt>
                <c:pt idx="9">
                  <c:v>2.5</c:v>
                </c:pt>
                <c:pt idx="10">
                  <c:v>2.2999999999999998</c:v>
                </c:pt>
                <c:pt idx="11">
                  <c:v>2.5</c:v>
                </c:pt>
                <c:pt idx="12">
                  <c:v>2.2999999999999998</c:v>
                </c:pt>
                <c:pt idx="13">
                  <c:v>2.4</c:v>
                </c:pt>
                <c:pt idx="14">
                  <c:v>2.1</c:v>
                </c:pt>
                <c:pt idx="15">
                  <c:v>2.2000000000000002</c:v>
                </c:pt>
                <c:pt idx="16">
                  <c:v>2.5</c:v>
                </c:pt>
                <c:pt idx="17">
                  <c:v>2.4</c:v>
                </c:pt>
                <c:pt idx="18">
                  <c:v>2.8</c:v>
                </c:pt>
                <c:pt idx="19">
                  <c:v>2.6</c:v>
                </c:pt>
                <c:pt idx="20">
                  <c:v>2.7</c:v>
                </c:pt>
                <c:pt idx="21">
                  <c:v>2.2999999999999998</c:v>
                </c:pt>
                <c:pt idx="22">
                  <c:v>2.1</c:v>
                </c:pt>
                <c:pt idx="23">
                  <c:v>2.4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SAF_IR_L!$H$1</c:f>
              <c:strCache>
                <c:ptCount val="1"/>
                <c:pt idx="0">
                  <c:v>S Hemisphere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SAF_IR_L!$A$3:$A$26</c:f>
              <c:numCache>
                <c:formatCode>mmm\-yyyy</c:formatCode>
                <c:ptCount val="24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</c:numCache>
            </c:numRef>
          </c:cat>
          <c:val>
            <c:numRef>
              <c:f>SAF_IR_L!$J$3:$J$26</c:f>
              <c:numCache>
                <c:formatCode>General</c:formatCode>
                <c:ptCount val="24"/>
                <c:pt idx="0">
                  <c:v>3.3</c:v>
                </c:pt>
                <c:pt idx="1">
                  <c:v>2.9</c:v>
                </c:pt>
                <c:pt idx="2">
                  <c:v>2.8</c:v>
                </c:pt>
                <c:pt idx="3">
                  <c:v>2.7</c:v>
                </c:pt>
                <c:pt idx="4">
                  <c:v>2.7</c:v>
                </c:pt>
                <c:pt idx="5">
                  <c:v>2.6</c:v>
                </c:pt>
                <c:pt idx="6">
                  <c:v>2.5</c:v>
                </c:pt>
                <c:pt idx="7">
                  <c:v>2.6</c:v>
                </c:pt>
                <c:pt idx="8">
                  <c:v>2.8</c:v>
                </c:pt>
                <c:pt idx="9">
                  <c:v>3.2</c:v>
                </c:pt>
                <c:pt idx="10">
                  <c:v>3</c:v>
                </c:pt>
                <c:pt idx="11">
                  <c:v>3.2</c:v>
                </c:pt>
                <c:pt idx="12">
                  <c:v>3.1</c:v>
                </c:pt>
                <c:pt idx="13">
                  <c:v>3.2</c:v>
                </c:pt>
                <c:pt idx="14">
                  <c:v>2.8</c:v>
                </c:pt>
                <c:pt idx="15">
                  <c:v>2.8</c:v>
                </c:pt>
                <c:pt idx="16">
                  <c:v>2.7</c:v>
                </c:pt>
                <c:pt idx="17">
                  <c:v>2.6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3.2</c:v>
                </c:pt>
                <c:pt idx="22">
                  <c:v>3</c:v>
                </c:pt>
                <c:pt idx="23">
                  <c:v>3.3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54782576"/>
        <c:axId val="-1654786928"/>
      </c:lineChart>
      <c:dateAx>
        <c:axId val="-1654782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654786928"/>
        <c:crossesAt val="-7"/>
        <c:auto val="1"/>
        <c:lblOffset val="100"/>
        <c:baseTimeUnit val="months"/>
      </c:dateAx>
      <c:valAx>
        <c:axId val="-165478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65478257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IR Winds Number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Sheet6!$B$34</c:f>
              <c:strCache>
                <c:ptCount val="1"/>
                <c:pt idx="0">
                  <c:v>2012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Sheet6!$A$35:$A$46</c:f>
              <c:numCache>
                <c:formatCode>mmm</c:formatCode>
                <c:ptCount val="1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</c:numCache>
            </c:numRef>
          </c:cat>
          <c:val>
            <c:numRef>
              <c:f>Sheet6!$B$35:$B$46</c:f>
              <c:numCache>
                <c:formatCode>General</c:formatCode>
                <c:ptCount val="12"/>
                <c:pt idx="0">
                  <c:v>509249</c:v>
                </c:pt>
                <c:pt idx="1">
                  <c:v>504985</c:v>
                </c:pt>
                <c:pt idx="2">
                  <c:v>408122</c:v>
                </c:pt>
                <c:pt idx="3">
                  <c:v>527189</c:v>
                </c:pt>
                <c:pt idx="4">
                  <c:v>547227</c:v>
                </c:pt>
                <c:pt idx="5">
                  <c:v>514843</c:v>
                </c:pt>
                <c:pt idx="6">
                  <c:v>577743</c:v>
                </c:pt>
                <c:pt idx="7">
                  <c:v>526077</c:v>
                </c:pt>
                <c:pt idx="8">
                  <c:v>437314</c:v>
                </c:pt>
                <c:pt idx="9">
                  <c:v>460407</c:v>
                </c:pt>
                <c:pt idx="10">
                  <c:v>510278</c:v>
                </c:pt>
                <c:pt idx="11">
                  <c:v>536454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Sheet6!$C$34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Sheet6!$A$35:$A$46</c:f>
              <c:numCache>
                <c:formatCode>mmm</c:formatCode>
                <c:ptCount val="1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</c:numCache>
            </c:numRef>
          </c:cat>
          <c:val>
            <c:numRef>
              <c:f>Sheet6!$C$35:$C$46</c:f>
              <c:numCache>
                <c:formatCode>General</c:formatCode>
                <c:ptCount val="12"/>
                <c:pt idx="0">
                  <c:v>447202</c:v>
                </c:pt>
                <c:pt idx="1">
                  <c:v>459703</c:v>
                </c:pt>
                <c:pt idx="2">
                  <c:v>407103</c:v>
                </c:pt>
                <c:pt idx="3">
                  <c:v>487672</c:v>
                </c:pt>
                <c:pt idx="4">
                  <c:v>568998</c:v>
                </c:pt>
                <c:pt idx="5">
                  <c:v>557118</c:v>
                </c:pt>
                <c:pt idx="6">
                  <c:v>568690</c:v>
                </c:pt>
                <c:pt idx="7">
                  <c:v>489984</c:v>
                </c:pt>
                <c:pt idx="8">
                  <c:v>434360</c:v>
                </c:pt>
                <c:pt idx="9">
                  <c:v>427706</c:v>
                </c:pt>
                <c:pt idx="10">
                  <c:v>508337</c:v>
                </c:pt>
                <c:pt idx="11">
                  <c:v>518593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54788560"/>
        <c:axId val="-1654782032"/>
      </c:lineChart>
      <c:dateAx>
        <c:axId val="-1654788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654782032"/>
        <c:crosses val="autoZero"/>
        <c:auto val="1"/>
        <c:lblOffset val="100"/>
        <c:baseTimeUnit val="months"/>
      </c:dateAx>
      <c:valAx>
        <c:axId val="-1654782032"/>
        <c:scaling>
          <c:orientation val="minMax"/>
          <c:min val="3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6547885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WV Winds Number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Sheet6!$B$34</c:f>
              <c:strCache>
                <c:ptCount val="1"/>
                <c:pt idx="0">
                  <c:v>2012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Sheet6!$A$35:$A$46</c:f>
              <c:numCache>
                <c:formatCode>mmm</c:formatCode>
                <c:ptCount val="1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</c:numCache>
            </c:numRef>
          </c:cat>
          <c:val>
            <c:numRef>
              <c:f>Sheet6!$D$35:$D$46</c:f>
              <c:numCache>
                <c:formatCode>General</c:formatCode>
                <c:ptCount val="12"/>
                <c:pt idx="0">
                  <c:v>522396</c:v>
                </c:pt>
                <c:pt idx="1">
                  <c:v>468784</c:v>
                </c:pt>
                <c:pt idx="2">
                  <c:v>359861</c:v>
                </c:pt>
                <c:pt idx="3">
                  <c:v>509454</c:v>
                </c:pt>
                <c:pt idx="4">
                  <c:v>562859</c:v>
                </c:pt>
                <c:pt idx="5">
                  <c:v>490547</c:v>
                </c:pt>
                <c:pt idx="6">
                  <c:v>549036</c:v>
                </c:pt>
                <c:pt idx="7">
                  <c:v>472029</c:v>
                </c:pt>
                <c:pt idx="8">
                  <c:v>374713</c:v>
                </c:pt>
                <c:pt idx="9">
                  <c:v>454922</c:v>
                </c:pt>
                <c:pt idx="10">
                  <c:v>511348</c:v>
                </c:pt>
                <c:pt idx="11">
                  <c:v>529488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Sheet6!$C$34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Sheet6!$A$35:$A$46</c:f>
              <c:numCache>
                <c:formatCode>mmm</c:formatCode>
                <c:ptCount val="1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</c:numCache>
            </c:numRef>
          </c:cat>
          <c:val>
            <c:numRef>
              <c:f>Sheet6!$E$35:$E$46</c:f>
              <c:numCache>
                <c:formatCode>General</c:formatCode>
                <c:ptCount val="12"/>
                <c:pt idx="0">
                  <c:v>437798</c:v>
                </c:pt>
                <c:pt idx="1">
                  <c:v>414586</c:v>
                </c:pt>
                <c:pt idx="2">
                  <c:v>376920</c:v>
                </c:pt>
                <c:pt idx="3">
                  <c:v>483916</c:v>
                </c:pt>
                <c:pt idx="4">
                  <c:v>585967</c:v>
                </c:pt>
                <c:pt idx="5">
                  <c:v>542874</c:v>
                </c:pt>
                <c:pt idx="6">
                  <c:v>540854</c:v>
                </c:pt>
                <c:pt idx="7">
                  <c:v>458579</c:v>
                </c:pt>
                <c:pt idx="8">
                  <c:v>381753</c:v>
                </c:pt>
                <c:pt idx="9">
                  <c:v>421135</c:v>
                </c:pt>
                <c:pt idx="10">
                  <c:v>524455</c:v>
                </c:pt>
                <c:pt idx="11">
                  <c:v>519352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54781488"/>
        <c:axId val="-1654784208"/>
      </c:lineChart>
      <c:dateAx>
        <c:axId val="-1654781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654784208"/>
        <c:crosses val="autoZero"/>
        <c:auto val="1"/>
        <c:lblOffset val="100"/>
        <c:baseTimeUnit val="months"/>
      </c:dateAx>
      <c:valAx>
        <c:axId val="-1654784208"/>
        <c:scaling>
          <c:orientation val="minMax"/>
          <c:min val="3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6547814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0.60525</cdr:x>
      <cdr:y>0.54128</cdr:y>
    </cdr:from>
    <cdr:to>
      <cdr:x>0.71457</cdr:x>
      <cdr:y>0.67235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3194858" y="1144383"/>
          <a:ext cx="577042" cy="27709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zh-CN" alt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0.60272</cdr:x>
      <cdr:y>0.65838</cdr:y>
    </cdr:from>
    <cdr:to>
      <cdr:x>0.71158</cdr:x>
      <cdr:y>0.78261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3194858" y="1468581"/>
          <a:ext cx="577042" cy="27709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zh-CN" alt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BACAC-25F2-426E-9744-31FAD1068534}" type="datetimeFigureOut">
              <a:rPr lang="zh-CN" altLang="en-US" smtClean="0"/>
              <a:t>2014/6/16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E790C-268B-4196-8AED-56652E573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32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 will talk about the </a:t>
            </a:r>
            <a:r>
              <a:rPr lang="en-US" altLang="zh-CN" sz="1200" dirty="0" smtClean="0"/>
              <a:t>Status of operational AMVs from FY-2 satellites since last winds workshop.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E790C-268B-4196-8AED-56652E5731F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920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 is the bias and standard deviation of FY-2E</a:t>
            </a:r>
            <a:r>
              <a:rPr lang="en-US" altLang="zh-CN" baseline="0" dirty="0" smtClean="0"/>
              <a:t> </a:t>
            </a:r>
            <a:r>
              <a:rPr lang="en-US" altLang="zh-CN" sz="1200" dirty="0" smtClean="0"/>
              <a:t>water vapor channel AMVs of last two</a:t>
            </a:r>
            <a:r>
              <a:rPr lang="en-US" altLang="zh-CN" sz="1200" baseline="0" dirty="0" smtClean="0"/>
              <a:t> years</a:t>
            </a:r>
            <a:r>
              <a:rPr lang="en-US" altLang="zh-CN" sz="1200" dirty="0" smtClean="0"/>
              <a:t>. Quality</a:t>
            </a:r>
            <a:r>
              <a:rPr lang="en-US" altLang="zh-CN" sz="1200" baseline="0" dirty="0" smtClean="0"/>
              <a:t> index is larger than zero dot eight.</a:t>
            </a:r>
            <a:endParaRPr lang="en-US" altLang="zh-CN" sz="1200" dirty="0" smtClean="0"/>
          </a:p>
          <a:p>
            <a:r>
              <a:rPr lang="en-US" altLang="zh-CN" sz="1200" dirty="0" smtClean="0"/>
              <a:t>From the data ,we can</a:t>
            </a:r>
            <a:r>
              <a:rPr lang="en-US" altLang="zh-CN" sz="1200" baseline="0" dirty="0" smtClean="0"/>
              <a:t> see </a:t>
            </a:r>
            <a:r>
              <a:rPr lang="en-US" altLang="zh-CN" dirty="0" smtClean="0"/>
              <a:t>FY-2E</a:t>
            </a:r>
            <a:r>
              <a:rPr lang="en-US" altLang="zh-CN" baseline="0" dirty="0" smtClean="0"/>
              <a:t> </a:t>
            </a:r>
            <a:r>
              <a:rPr lang="en-US" altLang="zh-CN" sz="1200" dirty="0" smtClean="0"/>
              <a:t>water vapor channel AMVs</a:t>
            </a:r>
            <a:r>
              <a:rPr lang="en-US" altLang="zh-CN" sz="1200" baseline="0" dirty="0" smtClean="0"/>
              <a:t> have negative deviation and </a:t>
            </a:r>
            <a:r>
              <a:rPr lang="en-US" altLang="zh-CN" dirty="0" smtClean="0"/>
              <a:t>the standard deviations are</a:t>
            </a:r>
            <a:r>
              <a:rPr lang="en-US" altLang="zh-CN" baseline="0" dirty="0" smtClean="0"/>
              <a:t> between three and five.</a:t>
            </a:r>
            <a:endParaRPr lang="en-US" altLang="zh-CN" sz="1200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E790C-268B-4196-8AED-56652E5731F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940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</a:t>
            </a:r>
            <a:r>
              <a:rPr lang="en-US" altLang="zh-CN" baseline="0" dirty="0" smtClean="0"/>
              <a:t> chart illustrates bias and </a:t>
            </a:r>
            <a:r>
              <a:rPr lang="en-US" altLang="zh-CN" dirty="0" smtClean="0"/>
              <a:t>standard deviations of FY-2E </a:t>
            </a:r>
            <a:r>
              <a:rPr lang="en-US" altLang="ja-JP" sz="1200" dirty="0" smtClean="0"/>
              <a:t>High-level </a:t>
            </a:r>
            <a:r>
              <a:rPr lang="en-US" altLang="zh-CN" sz="1200" dirty="0" smtClean="0"/>
              <a:t>infrared </a:t>
            </a:r>
            <a:r>
              <a:rPr lang="en-US" altLang="ja-JP" sz="1200" dirty="0" smtClean="0"/>
              <a:t>AMVs in</a:t>
            </a:r>
            <a:r>
              <a:rPr lang="en-US" altLang="zh-CN" dirty="0" smtClean="0"/>
              <a:t> different</a:t>
            </a:r>
            <a:r>
              <a:rPr lang="en-US" altLang="zh-CN" baseline="0" dirty="0" smtClean="0"/>
              <a:t> zonal area .</a:t>
            </a:r>
          </a:p>
          <a:p>
            <a:r>
              <a:rPr lang="en-US" altLang="zh-CN" baseline="0" dirty="0" smtClean="0"/>
              <a:t>From this chart, we can see the </a:t>
            </a:r>
            <a:r>
              <a:rPr lang="en-US" altLang="zh-CN" baseline="0" dirty="0" err="1" smtClean="0"/>
              <a:t>amvs</a:t>
            </a:r>
            <a:r>
              <a:rPr lang="en-US" altLang="zh-CN" baseline="0" dirty="0" smtClean="0"/>
              <a:t> in tropics have small bias and </a:t>
            </a:r>
            <a:r>
              <a:rPr lang="en-US" altLang="zh-CN" dirty="0" smtClean="0"/>
              <a:t>standard deviations.</a:t>
            </a:r>
          </a:p>
          <a:p>
            <a:r>
              <a:rPr lang="en-US" altLang="zh-CN" baseline="0" dirty="0" smtClean="0"/>
              <a:t>In north hemisphere, </a:t>
            </a:r>
            <a:r>
              <a:rPr lang="en-US" altLang="zh-CN" baseline="0" dirty="0" err="1" smtClean="0"/>
              <a:t>amvs</a:t>
            </a:r>
            <a:r>
              <a:rPr lang="en-US" altLang="zh-CN" baseline="0" dirty="0" smtClean="0"/>
              <a:t> have large bias and </a:t>
            </a:r>
            <a:r>
              <a:rPr lang="en-US" altLang="zh-CN" baseline="0" dirty="0" err="1" smtClean="0"/>
              <a:t>and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standard deviations.</a:t>
            </a:r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E790C-268B-4196-8AED-56652E5731F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122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</a:t>
            </a:r>
            <a:r>
              <a:rPr lang="en-US" altLang="zh-CN" baseline="0" dirty="0" smtClean="0"/>
              <a:t> chart illustrates bias and </a:t>
            </a:r>
            <a:r>
              <a:rPr lang="en-US" altLang="zh-CN" dirty="0" smtClean="0"/>
              <a:t>standard deviations of FY-2E </a:t>
            </a:r>
            <a:r>
              <a:rPr lang="en-US" altLang="ja-JP" sz="1200" dirty="0" smtClean="0"/>
              <a:t>High-level </a:t>
            </a:r>
            <a:r>
              <a:rPr lang="en-US" altLang="zh-CN" sz="1200" dirty="0" smtClean="0"/>
              <a:t>water</a:t>
            </a:r>
            <a:r>
              <a:rPr lang="en-US" altLang="zh-CN" sz="1200" baseline="0" dirty="0" smtClean="0"/>
              <a:t> vapor </a:t>
            </a:r>
            <a:r>
              <a:rPr lang="en-US" altLang="ja-JP" sz="1200" dirty="0" smtClean="0"/>
              <a:t>AMVs in</a:t>
            </a:r>
            <a:r>
              <a:rPr lang="en-US" altLang="zh-CN" dirty="0" smtClean="0"/>
              <a:t> different</a:t>
            </a:r>
            <a:r>
              <a:rPr lang="en-US" altLang="zh-CN" baseline="0" dirty="0" smtClean="0"/>
              <a:t> zonal area .</a:t>
            </a:r>
          </a:p>
          <a:p>
            <a:r>
              <a:rPr lang="en-US" altLang="zh-CN" dirty="0" smtClean="0"/>
              <a:t>They</a:t>
            </a:r>
            <a:r>
              <a:rPr lang="en-US" altLang="zh-CN" baseline="0" dirty="0" smtClean="0"/>
              <a:t> have the same appearance as </a:t>
            </a:r>
            <a:r>
              <a:rPr lang="en-US" altLang="zh-CN" sz="1200" dirty="0" smtClean="0"/>
              <a:t>infrared </a:t>
            </a:r>
            <a:r>
              <a:rPr lang="en-US" altLang="ja-JP" sz="1200" dirty="0" smtClean="0"/>
              <a:t>AMVs.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E790C-268B-4196-8AED-56652E5731F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89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 chart shows</a:t>
            </a:r>
            <a:r>
              <a:rPr lang="en-US" altLang="zh-CN" baseline="0" dirty="0" smtClean="0"/>
              <a:t> the influence of earth shadow.</a:t>
            </a:r>
          </a:p>
          <a:p>
            <a:r>
              <a:rPr lang="en-US" altLang="zh-CN" dirty="0" smtClean="0"/>
              <a:t>FY-2E earth shadow period</a:t>
            </a:r>
            <a:r>
              <a:rPr lang="en-US" altLang="zh-CN" baseline="0" dirty="0" smtClean="0"/>
              <a:t> is from </a:t>
            </a:r>
            <a:r>
              <a:rPr lang="en-US" altLang="zh-CN" dirty="0" smtClean="0"/>
              <a:t>February twenty four</a:t>
            </a:r>
            <a:r>
              <a:rPr lang="en-US" altLang="zh-CN" baseline="0" dirty="0" smtClean="0"/>
              <a:t> to </a:t>
            </a:r>
            <a:r>
              <a:rPr lang="en-US" altLang="zh-CN" dirty="0" smtClean="0"/>
              <a:t>April twelve</a:t>
            </a:r>
            <a:r>
              <a:rPr lang="en-US" altLang="zh-CN" baseline="0" dirty="0" smtClean="0"/>
              <a:t> and A</a:t>
            </a:r>
            <a:r>
              <a:rPr lang="en-US" altLang="zh-CN" dirty="0" smtClean="0"/>
              <a:t>ugust twenty</a:t>
            </a:r>
            <a:r>
              <a:rPr lang="en-US" altLang="zh-CN" baseline="0" dirty="0" smtClean="0"/>
              <a:t> two to </a:t>
            </a:r>
            <a:r>
              <a:rPr lang="en-US" altLang="zh-CN" dirty="0" smtClean="0"/>
              <a:t>October sixteen</a:t>
            </a:r>
            <a:r>
              <a:rPr lang="en-US" altLang="zh-CN" baseline="0" dirty="0" smtClean="0"/>
              <a:t> every year.</a:t>
            </a:r>
          </a:p>
          <a:p>
            <a:r>
              <a:rPr lang="en-US" altLang="zh-CN" baseline="0" dirty="0" smtClean="0"/>
              <a:t>In that period, FY-2E </a:t>
            </a:r>
            <a:r>
              <a:rPr lang="en-US" altLang="zh-CN" dirty="0" smtClean="0"/>
              <a:t>doesn’t receive image (1600, 1700, 1730, 1800UTC ) and AMVs of </a:t>
            </a:r>
            <a:r>
              <a:rPr lang="en-US" altLang="zh-CN" dirty="0" smtClean="0">
                <a:solidFill>
                  <a:srgbClr val="FF0000"/>
                </a:solidFill>
              </a:rPr>
              <a:t>1800UTC</a:t>
            </a:r>
            <a:r>
              <a:rPr lang="en-US" altLang="zh-CN" dirty="0" smtClean="0"/>
              <a:t> are not derived.</a:t>
            </a:r>
          </a:p>
          <a:p>
            <a:r>
              <a:rPr lang="en-US" altLang="zh-CN" dirty="0" smtClean="0"/>
              <a:t>So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amvs</a:t>
            </a:r>
            <a:r>
              <a:rPr lang="en-US" altLang="zh-CN" baseline="0" dirty="0" smtClean="0"/>
              <a:t> in March and September have low number.</a:t>
            </a:r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E790C-268B-4196-8AED-56652E5731F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691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 third</a:t>
            </a:r>
            <a:r>
              <a:rPr lang="en-US" altLang="zh-CN" baseline="0" dirty="0" smtClean="0"/>
              <a:t> i</a:t>
            </a:r>
            <a:r>
              <a:rPr lang="en-US" altLang="zh-CN" dirty="0" smtClean="0"/>
              <a:t>s to talk about </a:t>
            </a:r>
            <a:r>
              <a:rPr lang="en-US" altLang="zh-CN" dirty="0" smtClean="0">
                <a:solidFill>
                  <a:srgbClr val="FF0000"/>
                </a:solidFill>
                <a:sym typeface="Wingdings" pitchFamily="2" charset="2"/>
              </a:rPr>
              <a:t>Changes in operational system since last IWW</a:t>
            </a:r>
          </a:p>
          <a:p>
            <a:r>
              <a:rPr lang="en-US" altLang="zh-CN" dirty="0" smtClean="0"/>
              <a:t>It</a:t>
            </a:r>
            <a:r>
              <a:rPr lang="en-US" altLang="zh-CN" baseline="0" dirty="0" smtClean="0"/>
              <a:t> has six changes, the one is already updated </a:t>
            </a:r>
            <a:r>
              <a:rPr lang="en-GB" altLang="zh-CN" dirty="0" smtClean="0">
                <a:solidFill>
                  <a:srgbClr val="FF0000"/>
                </a:solidFill>
                <a:sym typeface="Wingdings" pitchFamily="2" charset="2"/>
              </a:rPr>
              <a:t>to operational system and the other is upcoming to update.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E790C-268B-4196-8AED-56652E5731F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093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First changes,</a:t>
            </a:r>
          </a:p>
          <a:p>
            <a:r>
              <a:rPr lang="en-US" altLang="zh-CN" dirty="0" smtClean="0"/>
              <a:t>A new calibration system called</a:t>
            </a:r>
            <a:r>
              <a:rPr lang="en-US" altLang="zh-CN" baseline="0" dirty="0" smtClean="0"/>
              <a:t> CIBLE was updated to </a:t>
            </a:r>
            <a:r>
              <a:rPr lang="en-US" altLang="zh-CN" dirty="0" smtClean="0"/>
              <a:t>AMVs operational system in last two</a:t>
            </a:r>
            <a:r>
              <a:rPr lang="en-US" altLang="zh-CN" baseline="0" dirty="0" smtClean="0"/>
              <a:t> years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The</a:t>
            </a:r>
            <a:r>
              <a:rPr lang="en-US" altLang="zh-CN" baseline="0" dirty="0" smtClean="0"/>
              <a:t> details about CIBLE, please see </a:t>
            </a:r>
            <a:r>
              <a:rPr lang="en-US" altLang="zh-CN" baseline="0" dirty="0" err="1" smtClean="0"/>
              <a:t>Guo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Qiang’s</a:t>
            </a:r>
            <a:r>
              <a:rPr lang="en-US" altLang="zh-CN" baseline="0" dirty="0" smtClean="0"/>
              <a:t> talk.</a:t>
            </a:r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E790C-268B-4196-8AED-56652E5731F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158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Second change:</a:t>
            </a:r>
          </a:p>
          <a:p>
            <a:r>
              <a:rPr lang="en-US" altLang="zh-CN" sz="1200" dirty="0" smtClean="0"/>
              <a:t>The </a:t>
            </a:r>
            <a:r>
              <a:rPr lang="en-US" altLang="zh-CN" dirty="0" smtClean="0"/>
              <a:t>algorithm</a:t>
            </a:r>
            <a:r>
              <a:rPr lang="en-US" altLang="zh-CN" baseline="0" dirty="0" smtClean="0"/>
              <a:t> for</a:t>
            </a:r>
            <a:r>
              <a:rPr lang="en-US" altLang="zh-CN" dirty="0" smtClean="0"/>
              <a:t> </a:t>
            </a:r>
            <a:r>
              <a:rPr lang="en-US" altLang="zh-CN" sz="1200" dirty="0" smtClean="0"/>
              <a:t>Eliminating the influence of abnormal satellite image.</a:t>
            </a:r>
          </a:p>
          <a:p>
            <a:r>
              <a:rPr lang="en-US" altLang="zh-CN" sz="1200" dirty="0" smtClean="0"/>
              <a:t>In some special period, FY-2</a:t>
            </a:r>
            <a:r>
              <a:rPr lang="en-US" altLang="zh-CN" sz="1200" baseline="0" dirty="0" smtClean="0"/>
              <a:t> has some </a:t>
            </a:r>
            <a:r>
              <a:rPr lang="en-US" altLang="zh-CN" sz="1200" dirty="0" smtClean="0"/>
              <a:t>abnormal images.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The examples of </a:t>
            </a:r>
            <a:r>
              <a:rPr lang="en-US" altLang="zh-CN" dirty="0" smtClean="0"/>
              <a:t>abnormal images are follows:</a:t>
            </a:r>
            <a:r>
              <a:rPr lang="en-US" altLang="zh-CN" baseline="0" dirty="0" smtClean="0"/>
              <a:t> image of sun, sun outage, moon influence and so on.</a:t>
            </a:r>
            <a:endParaRPr lang="en-US" altLang="zh-CN" sz="1200" dirty="0" smtClean="0"/>
          </a:p>
          <a:p>
            <a:r>
              <a:rPr lang="en-US" altLang="zh-CN" sz="1200" dirty="0" smtClean="0"/>
              <a:t>influences of abnormal images is the image navigation quality.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As we</a:t>
            </a:r>
            <a:r>
              <a:rPr lang="en-US" altLang="zh-CN" sz="1200" baseline="0" dirty="0" smtClean="0"/>
              <a:t> know, </a:t>
            </a:r>
            <a:r>
              <a:rPr lang="en-US" altLang="zh-CN" dirty="0" smtClean="0"/>
              <a:t>Image navigation influences AMVs derivation greatly.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dirty="0" smtClean="0"/>
              <a:t>Image navigation is a major part of the FY-2 observation process and is based on a mathematical model. The model uses </a:t>
            </a:r>
            <a:r>
              <a:rPr lang="en-GB" altLang="zh-CN" b="1" dirty="0" smtClean="0">
                <a:solidFill>
                  <a:srgbClr val="FF0000"/>
                </a:solidFill>
              </a:rPr>
              <a:t>time series of satellite positions and observation vectors toward earth </a:t>
            </a:r>
            <a:r>
              <a:rPr lang="en-GB" altLang="zh-CN" b="1" dirty="0" err="1" smtClean="0">
                <a:solidFill>
                  <a:srgbClr val="FF0000"/>
                </a:solidFill>
              </a:rPr>
              <a:t>center</a:t>
            </a:r>
            <a:r>
              <a:rPr lang="en-GB" altLang="zh-CN" b="1" dirty="0" smtClean="0">
                <a:solidFill>
                  <a:srgbClr val="FF0000"/>
                </a:solidFill>
              </a:rPr>
              <a:t> </a:t>
            </a:r>
            <a:r>
              <a:rPr lang="en-GB" altLang="zh-CN" dirty="0" smtClean="0"/>
              <a:t>as input.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FY-2 image navigation quality is good. But some abnormal satellite image will affect the navigation and AMVs quality 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E790C-268B-4196-8AED-56652E5731F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673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spcBef>
                <a:spcPts val="750"/>
              </a:spcBef>
              <a:buFont typeface="Wingdings" panose="05000000000000000000" pitchFamily="2" charset="2"/>
              <a:buNone/>
            </a:pPr>
            <a:r>
              <a:rPr lang="en-US" altLang="zh-CN" dirty="0" smtClean="0"/>
              <a:t>The abnormal satellite image can break up the </a:t>
            </a:r>
            <a:r>
              <a:rPr lang="en-GB" altLang="zh-CN" dirty="0" smtClean="0"/>
              <a:t> </a:t>
            </a:r>
            <a:r>
              <a:rPr lang="en-GB" altLang="zh-CN" b="1" dirty="0" smtClean="0">
                <a:solidFill>
                  <a:srgbClr val="FF0000"/>
                </a:solidFill>
              </a:rPr>
              <a:t>time series of observation vectors toward earth </a:t>
            </a:r>
            <a:r>
              <a:rPr lang="en-GB" altLang="zh-CN" b="1" dirty="0" err="1" smtClean="0">
                <a:solidFill>
                  <a:srgbClr val="FF0000"/>
                </a:solidFill>
              </a:rPr>
              <a:t>center</a:t>
            </a:r>
            <a:r>
              <a:rPr lang="en-GB" altLang="zh-CN" b="1" dirty="0" smtClean="0"/>
              <a:t> </a:t>
            </a:r>
            <a:r>
              <a:rPr lang="en-GB" altLang="zh-CN" dirty="0" smtClean="0"/>
              <a:t>and will cause bad navigation quality.</a:t>
            </a:r>
            <a:r>
              <a:rPr lang="en-GB" altLang="zh-CN" b="1" dirty="0" smtClean="0"/>
              <a:t> </a:t>
            </a:r>
          </a:p>
          <a:p>
            <a:pPr marL="0" lvl="1" indent="0">
              <a:spcBef>
                <a:spcPts val="750"/>
              </a:spcBef>
              <a:buFont typeface="Wingdings" panose="05000000000000000000" pitchFamily="2" charset="2"/>
              <a:buNone/>
            </a:pPr>
            <a:r>
              <a:rPr lang="en-GB" altLang="zh-CN" b="0" dirty="0" smtClean="0"/>
              <a:t>The left figure is the abnormal image, the right figure shows that</a:t>
            </a:r>
            <a:r>
              <a:rPr lang="en-GB" altLang="zh-CN" b="0" baseline="0" dirty="0" smtClean="0"/>
              <a:t> the </a:t>
            </a:r>
            <a:r>
              <a:rPr lang="en-GB" altLang="zh-CN" b="0" dirty="0" smtClean="0">
                <a:solidFill>
                  <a:srgbClr val="FF0000"/>
                </a:solidFill>
              </a:rPr>
              <a:t>time series in red line are not continuous . </a:t>
            </a:r>
          </a:p>
          <a:p>
            <a:pPr marL="0" lvl="1" indent="0">
              <a:spcBef>
                <a:spcPts val="750"/>
              </a:spcBef>
              <a:buFont typeface="Wingdings" panose="05000000000000000000" pitchFamily="2" charset="2"/>
              <a:buNone/>
            </a:pPr>
            <a:r>
              <a:rPr lang="en-US" altLang="zh-CN" dirty="0" smtClean="0"/>
              <a:t>A quality control algorithm is performed to catch right </a:t>
            </a:r>
            <a:r>
              <a:rPr lang="en-GB" altLang="zh-CN" b="1" dirty="0" smtClean="0">
                <a:solidFill>
                  <a:srgbClr val="FF0000"/>
                </a:solidFill>
              </a:rPr>
              <a:t>observation vectors toward earth </a:t>
            </a:r>
            <a:r>
              <a:rPr lang="en-GB" altLang="zh-CN" b="1" dirty="0" err="1" smtClean="0">
                <a:solidFill>
                  <a:srgbClr val="FF0000"/>
                </a:solidFill>
              </a:rPr>
              <a:t>center</a:t>
            </a:r>
            <a:r>
              <a:rPr lang="en-GB" altLang="zh-CN" b="1" dirty="0" smtClean="0">
                <a:solidFill>
                  <a:srgbClr val="FF0000"/>
                </a:solidFill>
              </a:rPr>
              <a:t>,</a:t>
            </a:r>
            <a:r>
              <a:rPr lang="en-GB" altLang="zh-CN" b="1" dirty="0" smtClean="0"/>
              <a:t> </a:t>
            </a:r>
            <a:r>
              <a:rPr lang="en-GB" altLang="zh-CN" dirty="0" smtClean="0"/>
              <a:t>then </a:t>
            </a:r>
            <a:r>
              <a:rPr lang="en-US" altLang="zh-CN" dirty="0" smtClean="0"/>
              <a:t>eliminate the influence of abnormal satellite image. </a:t>
            </a:r>
            <a:r>
              <a:rPr lang="en-GB" altLang="zh-CN" b="0" dirty="0" smtClean="0"/>
              <a:t>the right figure shows that</a:t>
            </a:r>
            <a:r>
              <a:rPr lang="en-GB" altLang="zh-CN" b="0" baseline="0" dirty="0" smtClean="0"/>
              <a:t> the </a:t>
            </a:r>
            <a:r>
              <a:rPr lang="en-GB" altLang="zh-CN" b="0" dirty="0" smtClean="0">
                <a:solidFill>
                  <a:srgbClr val="FF0000"/>
                </a:solidFill>
              </a:rPr>
              <a:t>time series in blue line are continuous . 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E790C-268B-4196-8AED-56652E5731F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044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Third change:</a:t>
            </a:r>
          </a:p>
          <a:p>
            <a:r>
              <a:rPr lang="en-US" altLang="zh-CN" dirty="0" smtClean="0"/>
              <a:t>An algorithm Remove noise.</a:t>
            </a:r>
          </a:p>
          <a:p>
            <a:r>
              <a:rPr lang="en-US" altLang="zh-CN" dirty="0" smtClean="0"/>
              <a:t>There are some noise data in the satellite image.</a:t>
            </a:r>
          </a:p>
          <a:p>
            <a:r>
              <a:rPr lang="en-US" altLang="zh-CN" dirty="0" smtClean="0"/>
              <a:t>The noise data will influence the quality of AMVs and must be eliminated before the derivation of AMVs.</a:t>
            </a:r>
          </a:p>
          <a:p>
            <a:r>
              <a:rPr lang="en-US" altLang="zh-CN" dirty="0" smtClean="0"/>
              <a:t>Noise data in both infrared channel and water </a:t>
            </a:r>
            <a:r>
              <a:rPr lang="en-US" altLang="zh-CN" dirty="0" err="1" smtClean="0"/>
              <a:t>vapour</a:t>
            </a:r>
            <a:r>
              <a:rPr lang="en-US" altLang="zh-CN" dirty="0" smtClean="0"/>
              <a:t> channel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E790C-268B-4196-8AED-56652E5731F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285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dirty="0" smtClean="0"/>
              <a:t>An algorithm based on median filter will perform to identify and eliminate the noise.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 smtClean="0"/>
              <a:t>The algorithm do not change the value except the noise.</a:t>
            </a:r>
            <a:endParaRPr lang="zh-CN" altLang="en-US" dirty="0" smtClean="0"/>
          </a:p>
          <a:p>
            <a:r>
              <a:rPr lang="en-US" altLang="zh-CN" dirty="0" smtClean="0"/>
              <a:t>The</a:t>
            </a:r>
            <a:r>
              <a:rPr lang="en-US" altLang="zh-CN" baseline="0" dirty="0" smtClean="0"/>
              <a:t> left figure has noise, after performing the algorithm, there is no noise in the right figure.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E790C-268B-4196-8AED-56652E5731F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09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My talk</a:t>
            </a:r>
            <a:r>
              <a:rPr lang="en-US" altLang="zh-CN" baseline="0" dirty="0" smtClean="0"/>
              <a:t> has four part:</a:t>
            </a:r>
          </a:p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 first is </a:t>
            </a:r>
            <a:r>
              <a:rPr lang="en-GB" altLang="zh-CN" dirty="0" smtClean="0">
                <a:solidFill>
                  <a:srgbClr val="FF0000"/>
                </a:solidFill>
              </a:rPr>
              <a:t>Current FY-2 satellites status and planned configurations</a:t>
            </a:r>
          </a:p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E790C-268B-4196-8AED-56652E5731F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845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Fourth change:</a:t>
            </a:r>
          </a:p>
          <a:p>
            <a:r>
              <a:rPr lang="en-US" altLang="zh-CN" dirty="0" smtClean="0"/>
              <a:t>Second tracking algorithm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 smtClean="0"/>
              <a:t>If the c</a:t>
            </a:r>
            <a:r>
              <a:rPr lang="zh-CN" altLang="zh-CN" dirty="0" smtClean="0"/>
              <a:t>orrelation coefficent</a:t>
            </a:r>
            <a:r>
              <a:rPr lang="en-US" altLang="zh-CN" dirty="0" smtClean="0"/>
              <a:t> of first tracking is larger than 0.8, second tracking will be performed.</a:t>
            </a:r>
            <a:endParaRPr lang="zh-CN" altLang="zh-CN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 smtClean="0"/>
              <a:t>The first tracking box is 32 X 32, and the second tracking box is 16 X 16.</a:t>
            </a:r>
          </a:p>
          <a:p>
            <a:r>
              <a:rPr lang="en-US" altLang="zh-CN" dirty="0" smtClean="0"/>
              <a:t>In left image:</a:t>
            </a:r>
          </a:p>
          <a:p>
            <a:pPr lvl="1"/>
            <a:r>
              <a:rPr lang="en-US" altLang="zh-CN" dirty="0" smtClean="0"/>
              <a:t>Green: Second tracking succeeded.</a:t>
            </a:r>
          </a:p>
          <a:p>
            <a:pPr lvl="1"/>
            <a:r>
              <a:rPr lang="en-US" altLang="zh-CN" dirty="0" smtClean="0"/>
              <a:t>Mean speed of First tracking: 11.01 m/s  (eleven</a:t>
            </a:r>
            <a:r>
              <a:rPr lang="en-US" altLang="zh-CN" baseline="0" dirty="0" smtClean="0"/>
              <a:t> meters per second)</a:t>
            </a:r>
            <a:endParaRPr lang="en-US" altLang="zh-CN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Mean speed of Second tracking: 13.70 m/s (thirteen m</a:t>
            </a:r>
            <a:r>
              <a:rPr lang="en-US" altLang="zh-CN" baseline="0" dirty="0" smtClean="0"/>
              <a:t>eters per second)</a:t>
            </a:r>
            <a:endParaRPr lang="en-US" altLang="zh-CN" dirty="0" smtClean="0"/>
          </a:p>
          <a:p>
            <a:r>
              <a:rPr lang="en-US" altLang="zh-CN" dirty="0" smtClean="0"/>
              <a:t>the c</a:t>
            </a:r>
            <a:r>
              <a:rPr lang="zh-CN" altLang="zh-CN" dirty="0" smtClean="0"/>
              <a:t>orrelation coefficent</a:t>
            </a:r>
            <a:r>
              <a:rPr lang="en-US" altLang="zh-CN" dirty="0" smtClean="0"/>
              <a:t> of first tracking is larger than 0.8 Two-thirds of First tracking winds are succeed in second tracking.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E790C-268B-4196-8AED-56652E5731F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088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Fifth change:</a:t>
            </a:r>
          </a:p>
          <a:p>
            <a:r>
              <a:rPr lang="en-US" altLang="zh-CN" sz="1200" dirty="0" smtClean="0"/>
              <a:t>Height assignment in inversion layer </a:t>
            </a:r>
          </a:p>
          <a:p>
            <a:r>
              <a:rPr lang="en-US" altLang="zh-CN" sz="1200" dirty="0" smtClean="0"/>
              <a:t>In height assignment with </a:t>
            </a:r>
            <a:r>
              <a:rPr lang="en-US" altLang="zh-CN" dirty="0" smtClean="0"/>
              <a:t>IR/WV relationship,</a:t>
            </a:r>
            <a:endParaRPr lang="en-US" altLang="zh-CN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Low-level inversions layers in the left figure</a:t>
            </a:r>
            <a:r>
              <a:rPr lang="en-US" altLang="zh-CN" baseline="0" dirty="0" smtClean="0"/>
              <a:t>, will cause </a:t>
            </a:r>
            <a:r>
              <a:rPr lang="en-US" altLang="zh-CN" dirty="0" smtClean="0"/>
              <a:t>the temperature of points in inversions layers higher than the surface in IR/WV relationship chart,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That cause to find wrong clear sky point, and </a:t>
            </a:r>
            <a:r>
              <a:rPr lang="en-US" altLang="zh-CN" dirty="0" smtClean="0"/>
              <a:t>produce height assignment errors for winds.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So</a:t>
            </a:r>
            <a:r>
              <a:rPr lang="en-US" altLang="zh-CN" baseline="0" dirty="0" smtClean="0"/>
              <a:t> t</a:t>
            </a:r>
            <a:r>
              <a:rPr lang="en-US" altLang="zh-CN" dirty="0" smtClean="0"/>
              <a:t>hose points in inversions layers must not be used to determine the clear sky point.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E790C-268B-4196-8AED-56652E5731F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487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Sixth change:</a:t>
            </a:r>
          </a:p>
          <a:p>
            <a:r>
              <a:rPr lang="en-US" altLang="zh-CN" sz="1200" dirty="0" smtClean="0"/>
              <a:t>Height assignment in target box full of cloud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In height assignment with </a:t>
            </a:r>
            <a:r>
              <a:rPr lang="en-US" altLang="zh-CN" dirty="0" smtClean="0"/>
              <a:t>IR/WV relationship,</a:t>
            </a:r>
            <a:endParaRPr lang="en-US" altLang="zh-CN" sz="1200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 smtClean="0"/>
              <a:t>When the target box full of cloud, the clear sky point is difficult to be find.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 smtClean="0"/>
              <a:t>The clear sky point can be found in the expand box approximatively.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E790C-268B-4196-8AED-56652E5731F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504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 fourth is to talk about </a:t>
            </a:r>
            <a:r>
              <a:rPr lang="en-GB" altLang="zh-CN" dirty="0" smtClean="0">
                <a:solidFill>
                  <a:srgbClr val="FF0000"/>
                </a:solidFill>
                <a:sym typeface="Wingdings" pitchFamily="2" charset="2"/>
              </a:rPr>
              <a:t>Historical dataset reprocessing plan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E790C-268B-4196-8AED-56652E5731F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2952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CMA already started an project to reprocess the historical AMVs dataset in two</a:t>
            </a:r>
            <a:r>
              <a:rPr lang="en-US" altLang="zh-CN" baseline="0" dirty="0" smtClean="0"/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thousand thirteen</a:t>
            </a:r>
            <a:r>
              <a:rPr lang="en-US" altLang="zh-CN" dirty="0" smtClean="0"/>
              <a:t>, and will be finished in end of two</a:t>
            </a:r>
            <a:r>
              <a:rPr lang="en-US" altLang="zh-CN" baseline="0" dirty="0" smtClean="0"/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thousand fifteen</a:t>
            </a:r>
            <a:r>
              <a:rPr lang="en-US" altLang="zh-CN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In this</a:t>
            </a:r>
            <a:r>
              <a:rPr lang="en-US" altLang="zh-CN" baseline="0" dirty="0" smtClean="0"/>
              <a:t> plan, we will r</a:t>
            </a:r>
            <a:r>
              <a:rPr lang="en-US" altLang="zh-CN" dirty="0" smtClean="0"/>
              <a:t>eprocess all historical AMVs data with latest AMVs algorithm(CMA Version two</a:t>
            </a:r>
            <a:r>
              <a:rPr lang="en-US" altLang="zh-CN" baseline="0" dirty="0" smtClean="0"/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thousand fourteen</a:t>
            </a:r>
            <a:r>
              <a:rPr lang="en-US" altLang="zh-CN" dirty="0" smtClean="0"/>
              <a:t>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 reprocessing work schedule is: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In two</a:t>
            </a:r>
            <a:r>
              <a:rPr lang="en-US" altLang="zh-CN" baseline="0" dirty="0" smtClean="0"/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thousand thirteen, </a:t>
            </a:r>
            <a:r>
              <a:rPr lang="en-US" altLang="zh-CN" sz="1200" dirty="0" smtClean="0"/>
              <a:t>to prepare</a:t>
            </a:r>
            <a:r>
              <a:rPr lang="en-US" altLang="zh-CN" sz="1200" baseline="0" dirty="0" smtClean="0"/>
              <a:t> </a:t>
            </a:r>
            <a:r>
              <a:rPr lang="en-US" altLang="zh-CN" sz="1200" dirty="0" smtClean="0"/>
              <a:t>historical data, including FY </a:t>
            </a:r>
            <a:r>
              <a:rPr lang="en-US" altLang="zh-CN" sz="1200" baseline="0" dirty="0" smtClean="0"/>
              <a:t>satellite image data, NWP data, and so on.</a:t>
            </a:r>
          </a:p>
          <a:p>
            <a:r>
              <a:rPr lang="en-US" altLang="zh-CN" sz="1200" baseline="0" dirty="0" smtClean="0"/>
              <a:t>In last year and this year, to i</a:t>
            </a:r>
            <a:r>
              <a:rPr lang="en-US" altLang="zh-CN" sz="1200" dirty="0" smtClean="0"/>
              <a:t>mprove AMVs algorithm, including</a:t>
            </a:r>
            <a:r>
              <a:rPr lang="en-US" altLang="zh-CN" sz="1200" baseline="0" dirty="0" smtClean="0"/>
              <a:t> calibration, navigation, height assignment, and so 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aseline="0" dirty="0" smtClean="0"/>
              <a:t>After </a:t>
            </a:r>
            <a:r>
              <a:rPr lang="en-US" altLang="zh-CN" sz="1200" dirty="0" smtClean="0"/>
              <a:t>AMVs algorithm improving, to reprocess historical AMVs data with latest AMVs algorithm.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Finally, we will check quality of the reprocessed AMVs data,</a:t>
            </a:r>
            <a:r>
              <a:rPr lang="en-US" altLang="zh-CN" sz="1200" baseline="0" dirty="0" smtClean="0"/>
              <a:t> and a</a:t>
            </a:r>
            <a:r>
              <a:rPr lang="en-US" altLang="zh-CN" sz="1200" dirty="0" smtClean="0"/>
              <a:t>rchive</a:t>
            </a:r>
            <a:r>
              <a:rPr lang="en-US" altLang="zh-CN" sz="1200" baseline="0" dirty="0" smtClean="0"/>
              <a:t> them.</a:t>
            </a:r>
            <a:endParaRPr lang="zh-CN" alt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 smtClean="0"/>
          </a:p>
          <a:p>
            <a:endParaRPr lang="zh-CN" alt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E790C-268B-4196-8AED-56652E5731F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023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Let</a:t>
            </a:r>
            <a:r>
              <a:rPr lang="en-US" altLang="zh-CN" baseline="0" dirty="0" smtClean="0"/>
              <a:t> see the </a:t>
            </a:r>
            <a:r>
              <a:rPr lang="en-US" altLang="zh-CN" sz="1200" dirty="0" smtClean="0"/>
              <a:t>historical AMVs data information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 smtClean="0"/>
              <a:t>CMA AMV’s operation begin from January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thousand six </a:t>
            </a:r>
            <a:r>
              <a:rPr lang="en-US" altLang="zh-CN" dirty="0" smtClean="0"/>
              <a:t>with FY-2C.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zh-CN" dirty="0" smtClean="0"/>
              <a:t>Infrared (IR) and water vapor (WV) channel AMVs derivations were performed for three FY satellites</a:t>
            </a:r>
          </a:p>
          <a:p>
            <a:pPr eaLnBrk="1" hangingPunct="1"/>
            <a:r>
              <a:rPr lang="en-US" altLang="zh-CN" dirty="0" smtClean="0"/>
              <a:t>The FY-2C operated</a:t>
            </a:r>
            <a:r>
              <a:rPr lang="en-US" altLang="zh-CN" baseline="0" dirty="0" smtClean="0"/>
              <a:t> at one hundred five east, it has about four years data;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 FY-2D operated</a:t>
            </a:r>
            <a:r>
              <a:rPr lang="en-US" altLang="zh-CN" baseline="0" dirty="0" smtClean="0"/>
              <a:t> at eighty six dot five east, it has about seven years data;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 FY-2E operated</a:t>
            </a:r>
            <a:r>
              <a:rPr lang="en-US" altLang="zh-CN" baseline="0" dirty="0" smtClean="0"/>
              <a:t> at one hundred five east, it has about four years data;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zh-CN" altLang="en-US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E790C-268B-4196-8AED-56652E5731F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8908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/>
              <a:t>Historical dataset reprocessing plan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has the following works</a:t>
            </a:r>
          </a:p>
          <a:p>
            <a:r>
              <a:rPr lang="en-US" altLang="zh-CN" dirty="0" smtClean="0"/>
              <a:t>Re-calibration</a:t>
            </a:r>
          </a:p>
          <a:p>
            <a:r>
              <a:rPr lang="en-US" altLang="zh-CN" dirty="0" smtClean="0"/>
              <a:t>Re-navigation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Eliminate the noise point of infrared and water vapor channel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Review and improve AMVs algorithm</a:t>
            </a:r>
          </a:p>
          <a:p>
            <a:pPr lvl="1"/>
            <a:r>
              <a:rPr lang="en-US" altLang="zh-CN" dirty="0" smtClean="0"/>
              <a:t>Second tracking algorithm</a:t>
            </a:r>
          </a:p>
          <a:p>
            <a:pPr lvl="1"/>
            <a:r>
              <a:rPr lang="en-US" altLang="zh-CN" dirty="0" smtClean="0"/>
              <a:t>Height assignment in inversion layer</a:t>
            </a:r>
          </a:p>
          <a:p>
            <a:pPr lvl="1"/>
            <a:r>
              <a:rPr lang="en-US" altLang="zh-CN" dirty="0" smtClean="0"/>
              <a:t>Height assignment in target box full of cloud </a:t>
            </a:r>
          </a:p>
          <a:p>
            <a:endParaRPr lang="en-US" altLang="zh-CN" sz="1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E790C-268B-4196-8AED-56652E5731F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45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0A922F-1EFD-4F41-94F9-04124C43525C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aseline="0" dirty="0" smtClean="0"/>
              <a:t> </a:t>
            </a:r>
            <a:r>
              <a:rPr lang="en-GB" altLang="zh-CN" dirty="0" err="1" smtClean="0"/>
              <a:t>Fengyun</a:t>
            </a:r>
            <a:r>
              <a:rPr lang="en-GB" altLang="zh-CN" dirty="0" smtClean="0"/>
              <a:t> Satellite Operations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Since the 11th wind workshop, FY-2E, FY-2D and FY-2F are both in operation. </a:t>
            </a:r>
          </a:p>
          <a:p>
            <a:pPr eaLnBrk="1" hangingPunct="1"/>
            <a:r>
              <a:rPr lang="en-US" dirty="0" smtClean="0"/>
              <a:t>FY-2E</a:t>
            </a:r>
            <a:r>
              <a:rPr lang="en-US" baseline="0" dirty="0" smtClean="0"/>
              <a:t> </a:t>
            </a:r>
            <a:r>
              <a:rPr lang="en-US" altLang="zh-CN" dirty="0" smtClean="0"/>
              <a:t>operated </a:t>
            </a:r>
            <a:r>
              <a:rPr lang="en-US" baseline="0" dirty="0" smtClean="0"/>
              <a:t>at one hundred five east and </a:t>
            </a:r>
            <a:r>
              <a:rPr lang="en-US" altLang="zh-CN" dirty="0" smtClean="0"/>
              <a:t>FY-2D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operated </a:t>
            </a:r>
            <a:r>
              <a:rPr lang="en-US" altLang="zh-CN" baseline="0" dirty="0" smtClean="0"/>
              <a:t>at eighty six dot five east.</a:t>
            </a:r>
          </a:p>
          <a:p>
            <a:pPr eaLnBrk="1" hangingPunct="1"/>
            <a:r>
              <a:rPr lang="en-US" altLang="zh-CN" baseline="0" dirty="0" smtClean="0"/>
              <a:t>These two are prime mission position.</a:t>
            </a:r>
          </a:p>
          <a:p>
            <a:pPr eaLnBrk="1" hangingPunct="1"/>
            <a:r>
              <a:rPr lang="en-US" baseline="0" dirty="0" smtClean="0"/>
              <a:t>FY-2F is backup to FY2E at one hundred twelve east and do rapid scan as required.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1290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sz="1200" dirty="0" err="1" smtClean="0"/>
              <a:t>Fengyun</a:t>
            </a:r>
            <a:r>
              <a:rPr lang="en-GB" altLang="zh-CN" sz="1200" dirty="0" smtClean="0"/>
              <a:t> Satellite Operations </a:t>
            </a:r>
            <a:r>
              <a:rPr lang="en-US" altLang="zh-CN" sz="1200" dirty="0" smtClean="0"/>
              <a:t>Planning</a:t>
            </a:r>
          </a:p>
          <a:p>
            <a:r>
              <a:rPr lang="en-US" altLang="zh-CN" sz="1200" dirty="0" smtClean="0"/>
              <a:t>FY-2G is planed to launch</a:t>
            </a:r>
            <a:r>
              <a:rPr lang="en-US" altLang="zh-CN" sz="1200" baseline="0" dirty="0" smtClean="0"/>
              <a:t> in December this year and will operate at </a:t>
            </a:r>
            <a:r>
              <a:rPr lang="en-US" altLang="zh-CN" baseline="0" dirty="0" smtClean="0"/>
              <a:t>one hundred five east instead of FY-2E.</a:t>
            </a:r>
          </a:p>
          <a:p>
            <a:r>
              <a:rPr lang="en-US" altLang="zh-CN" baseline="0" dirty="0" smtClean="0"/>
              <a:t>FY-2E will drift to eighty six dot five east and replace FY-2D.</a:t>
            </a:r>
          </a:p>
          <a:p>
            <a:r>
              <a:rPr lang="en-US" altLang="zh-CN" baseline="0" dirty="0" smtClean="0"/>
              <a:t>FY-2F will drift to one hundred twenty three dot five in August this year for the monitoring of typhoon.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E790C-268B-4196-8AED-56652E5731F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420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 second is to talk about </a:t>
            </a:r>
            <a:r>
              <a:rPr lang="en-GB" altLang="zh-CN" dirty="0" smtClean="0">
                <a:solidFill>
                  <a:srgbClr val="FF0000"/>
                </a:solidFill>
                <a:sym typeface="Wingdings" pitchFamily="2" charset="2"/>
              </a:rPr>
              <a:t>Current status of CMA winds.</a:t>
            </a:r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E790C-268B-4196-8AED-56652E5731F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071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0A922F-1EFD-4F41-94F9-04124C43525C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Since the 11th wind workshop, infrared and water vapor channel AMVs derivations are performed for both FY-2E,</a:t>
            </a:r>
            <a:r>
              <a:rPr lang="en-US" altLang="zh-CN" sz="1200" baseline="0" dirty="0" smtClean="0"/>
              <a:t> </a:t>
            </a:r>
            <a:r>
              <a:rPr lang="en-US" altLang="zh-CN" sz="1200" dirty="0" smtClean="0"/>
              <a:t>FY-2D</a:t>
            </a:r>
            <a:r>
              <a:rPr lang="en-US" altLang="zh-CN" sz="1200" baseline="0" dirty="0" smtClean="0"/>
              <a:t> and FY-2F</a:t>
            </a:r>
            <a:r>
              <a:rPr lang="en-US" altLang="zh-CN" sz="120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FY-2E and FY-2D AMVs are</a:t>
            </a:r>
            <a:r>
              <a:rPr lang="en-US" altLang="zh-CN" sz="1200" baseline="0" dirty="0" smtClean="0"/>
              <a:t> continuous every six hours, and the AMVs </a:t>
            </a:r>
            <a:r>
              <a:rPr lang="en-US" altLang="zh-CN" sz="1200" dirty="0" smtClean="0"/>
              <a:t>passed quality control are transmitted through GTS in BURF code.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FY-2F AMVs are not continuous</a:t>
            </a:r>
            <a:r>
              <a:rPr lang="en-US" altLang="zh-CN" sz="1200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aseline="0" dirty="0" smtClean="0"/>
              <a:t>It </a:t>
            </a:r>
            <a:r>
              <a:rPr lang="en-US" altLang="zh-CN" sz="1200" dirty="0" smtClean="0"/>
              <a:t>derived except in rapid</a:t>
            </a:r>
            <a:r>
              <a:rPr lang="en-US" altLang="zh-CN" sz="1200" baseline="0" dirty="0" smtClean="0"/>
              <a:t> scan time and </a:t>
            </a:r>
            <a:r>
              <a:rPr lang="en-US" altLang="zh-CN" sz="1200" dirty="0" smtClean="0"/>
              <a:t>did not distribute through GTS.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133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These are the example of FY-2E</a:t>
            </a:r>
            <a:r>
              <a:rPr lang="en-US" altLang="zh-CN" baseline="0" dirty="0" smtClean="0"/>
              <a:t> AMVs, </a:t>
            </a:r>
            <a:r>
              <a:rPr lang="en-US" altLang="zh-CN" sz="1200" dirty="0" smtClean="0"/>
              <a:t>infrared and water vapor channel AMVs.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E790C-268B-4196-8AED-56652E5731F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43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 is the bias of FY-2E</a:t>
            </a:r>
            <a:r>
              <a:rPr lang="en-US" altLang="zh-CN" baseline="0" dirty="0" smtClean="0"/>
              <a:t> </a:t>
            </a:r>
            <a:r>
              <a:rPr lang="en-US" altLang="zh-CN" sz="1200" dirty="0" smtClean="0"/>
              <a:t>infrared channel AMVs winds speed of last two</a:t>
            </a:r>
            <a:r>
              <a:rPr lang="en-US" altLang="zh-CN" sz="1200" baseline="0" dirty="0" smtClean="0"/>
              <a:t> years</a:t>
            </a:r>
            <a:r>
              <a:rPr lang="en-US" altLang="zh-CN" sz="1200" dirty="0" smtClean="0"/>
              <a:t>. Quality</a:t>
            </a:r>
            <a:r>
              <a:rPr lang="en-US" altLang="zh-CN" sz="1200" baseline="0" dirty="0" smtClean="0"/>
              <a:t> index is larger than zero dot eight.</a:t>
            </a:r>
            <a:endParaRPr lang="en-US" altLang="zh-CN" sz="1200" dirty="0" smtClean="0"/>
          </a:p>
          <a:p>
            <a:r>
              <a:rPr lang="en-US" altLang="zh-CN" sz="1200" dirty="0" smtClean="0"/>
              <a:t>From the data ,we can</a:t>
            </a:r>
            <a:r>
              <a:rPr lang="en-US" altLang="zh-CN" sz="1200" baseline="0" dirty="0" smtClean="0"/>
              <a:t> see </a:t>
            </a:r>
            <a:r>
              <a:rPr lang="en-US" altLang="zh-CN" dirty="0" smtClean="0"/>
              <a:t>FY-2E</a:t>
            </a:r>
            <a:r>
              <a:rPr lang="en-US" altLang="zh-CN" baseline="0" dirty="0" smtClean="0"/>
              <a:t> </a:t>
            </a:r>
            <a:r>
              <a:rPr lang="en-US" altLang="zh-CN" sz="1200" dirty="0" smtClean="0"/>
              <a:t>infrared channel AMVs </a:t>
            </a:r>
            <a:r>
              <a:rPr lang="en-US" altLang="zh-CN" sz="1200" baseline="0" dirty="0" smtClean="0"/>
              <a:t>FY-2E have negative deviation.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E790C-268B-4196-8AED-56652E5731F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489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 is the standard deviation of FY-2E</a:t>
            </a:r>
            <a:r>
              <a:rPr lang="en-US" altLang="zh-CN" baseline="0" dirty="0" smtClean="0"/>
              <a:t> </a:t>
            </a:r>
            <a:r>
              <a:rPr lang="en-US" altLang="zh-CN" sz="1200" dirty="0" smtClean="0"/>
              <a:t>infrared channel AMVs winds speed of last two</a:t>
            </a:r>
            <a:r>
              <a:rPr lang="en-US" altLang="zh-CN" sz="1200" baseline="0" dirty="0" smtClean="0"/>
              <a:t> years</a:t>
            </a:r>
            <a:r>
              <a:rPr lang="en-US" altLang="zh-CN" sz="1200" dirty="0" smtClean="0"/>
              <a:t>. Quality</a:t>
            </a:r>
            <a:r>
              <a:rPr lang="en-US" altLang="zh-CN" sz="1200" baseline="0" dirty="0" smtClean="0"/>
              <a:t> index is larger than zero dot eight.</a:t>
            </a:r>
            <a:endParaRPr lang="en-US" altLang="zh-CN" sz="1200" dirty="0" smtClean="0"/>
          </a:p>
          <a:p>
            <a:r>
              <a:rPr lang="en-US" altLang="zh-CN" sz="1200" dirty="0" smtClean="0"/>
              <a:t>From the data ,we can</a:t>
            </a:r>
            <a:r>
              <a:rPr lang="en-US" altLang="zh-CN" sz="1200" baseline="0" dirty="0" smtClean="0"/>
              <a:t> see </a:t>
            </a:r>
            <a:r>
              <a:rPr lang="en-US" altLang="zh-CN" dirty="0" smtClean="0"/>
              <a:t>the standard deviations are</a:t>
            </a:r>
            <a:r>
              <a:rPr lang="en-US" altLang="zh-CN" baseline="0" dirty="0" smtClean="0"/>
              <a:t> between two and six.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E790C-268B-4196-8AED-56652E5731F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71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8E2D-596B-4B86-9789-89728A5AD806}" type="datetimeFigureOut">
              <a:rPr lang="zh-CN" altLang="en-US" smtClean="0"/>
              <a:t>2014/6/16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B192-F2C5-4381-BB5E-EE1569A2C3B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45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8E2D-596B-4B86-9789-89728A5AD806}" type="datetimeFigureOut">
              <a:rPr lang="zh-CN" altLang="en-US" smtClean="0"/>
              <a:t>2014/6/16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B192-F2C5-4381-BB5E-EE1569A2C3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54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8E2D-596B-4B86-9789-89728A5AD806}" type="datetimeFigureOut">
              <a:rPr lang="zh-CN" altLang="en-US" smtClean="0"/>
              <a:t>2014/6/16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B192-F2C5-4381-BB5E-EE1569A2C3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1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8E2D-596B-4B86-9789-89728A5AD806}" type="datetimeFigureOut">
              <a:rPr lang="zh-CN" altLang="en-US" smtClean="0"/>
              <a:t>2014/6/16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B192-F2C5-4381-BB5E-EE1569A2C3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5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8E2D-596B-4B86-9789-89728A5AD806}" type="datetimeFigureOut">
              <a:rPr lang="zh-CN" altLang="en-US" smtClean="0"/>
              <a:t>2014/6/16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B192-F2C5-4381-BB5E-EE1569A2C3B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35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8E2D-596B-4B86-9789-89728A5AD806}" type="datetimeFigureOut">
              <a:rPr lang="zh-CN" altLang="en-US" smtClean="0"/>
              <a:t>2014/6/16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B192-F2C5-4381-BB5E-EE1569A2C3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24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8E2D-596B-4B86-9789-89728A5AD806}" type="datetimeFigureOut">
              <a:rPr lang="zh-CN" altLang="en-US" smtClean="0"/>
              <a:t>2014/6/16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B192-F2C5-4381-BB5E-EE1569A2C3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17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8E2D-596B-4B86-9789-89728A5AD806}" type="datetimeFigureOut">
              <a:rPr lang="zh-CN" altLang="en-US" smtClean="0"/>
              <a:t>2014/6/16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B192-F2C5-4381-BB5E-EE1569A2C3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11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8E2D-596B-4B86-9789-89728A5AD806}" type="datetimeFigureOut">
              <a:rPr lang="zh-CN" altLang="en-US" smtClean="0"/>
              <a:t>2014/6/16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B192-F2C5-4381-BB5E-EE1569A2C3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53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5A78E2D-596B-4B86-9789-89728A5AD806}" type="datetimeFigureOut">
              <a:rPr lang="zh-CN" altLang="en-US" smtClean="0"/>
              <a:t>2014/6/16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D8B192-F2C5-4381-BB5E-EE1569A2C3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19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8E2D-596B-4B86-9789-89728A5AD806}" type="datetimeFigureOut">
              <a:rPr lang="zh-CN" altLang="en-US" smtClean="0"/>
              <a:t>2014/6/16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B192-F2C5-4381-BB5E-EE1569A2C3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55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A78E2D-596B-4B86-9789-89728A5AD806}" type="datetimeFigureOut">
              <a:rPr lang="zh-CN" altLang="en-US" smtClean="0"/>
              <a:t>2014/6/16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9D8B192-F2C5-4381-BB5E-EE1569A2C3B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7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Status of operational AMVs from FY-2 satellites since the 11th winds workshop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altLang="zh-CN" dirty="0" smtClean="0"/>
          </a:p>
          <a:p>
            <a:r>
              <a:rPr lang="en-US" altLang="zh-CN" sz="5600" dirty="0" smtClean="0"/>
              <a:t>Zhang Xiaohu, Xu </a:t>
            </a:r>
            <a:r>
              <a:rPr lang="en-US" altLang="zh-CN" sz="5600" dirty="0" err="1" smtClean="0"/>
              <a:t>Jianmin</a:t>
            </a:r>
            <a:r>
              <a:rPr lang="en-US" altLang="zh-CN" sz="5600" dirty="0" smtClean="0"/>
              <a:t>, Zhang </a:t>
            </a:r>
            <a:r>
              <a:rPr lang="en-US" altLang="zh-CN" sz="5600" dirty="0" err="1" smtClean="0"/>
              <a:t>Qisong</a:t>
            </a:r>
            <a:endParaRPr lang="en-US" altLang="zh-CN" sz="5600" dirty="0" smtClean="0"/>
          </a:p>
          <a:p>
            <a:r>
              <a:rPr lang="en-US" altLang="zh-CN" sz="5600" dirty="0" smtClean="0"/>
              <a:t>National Satellite Meteorological Center (NSMC)</a:t>
            </a:r>
          </a:p>
          <a:p>
            <a:r>
              <a:rPr lang="en-US" altLang="zh-CN" sz="5600" dirty="0"/>
              <a:t>China Meteorological </a:t>
            </a:r>
            <a:r>
              <a:rPr lang="en-US" altLang="zh-CN" sz="5600" dirty="0" smtClean="0"/>
              <a:t>Administration (CMA)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94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Current status of CMA winds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49" y="1825625"/>
            <a:ext cx="8254093" cy="4351338"/>
          </a:xfrm>
        </p:spPr>
        <p:txBody>
          <a:bodyPr/>
          <a:lstStyle/>
          <a:p>
            <a:r>
              <a:rPr lang="en-US" altLang="zh-CN" dirty="0"/>
              <a:t>Mean of departures </a:t>
            </a:r>
            <a:r>
              <a:rPr lang="en-US" altLang="zh-CN" dirty="0" smtClean="0"/>
              <a:t>and standard </a:t>
            </a:r>
            <a:r>
              <a:rPr lang="en-US" altLang="zh-CN" dirty="0"/>
              <a:t>deviation of departures</a:t>
            </a:r>
            <a:r>
              <a:rPr lang="en-US" altLang="zh-CN" dirty="0" smtClean="0"/>
              <a:t> from </a:t>
            </a:r>
            <a:r>
              <a:rPr lang="en-US" altLang="zh-CN" dirty="0" smtClean="0"/>
              <a:t>FY-2E </a:t>
            </a:r>
            <a:r>
              <a:rPr lang="en-US" altLang="zh-CN" dirty="0" smtClean="0"/>
              <a:t>WV </a:t>
            </a:r>
            <a:r>
              <a:rPr lang="en-US" altLang="zh-CN" dirty="0"/>
              <a:t>wind speed and those of </a:t>
            </a:r>
            <a:r>
              <a:rPr lang="en-US" altLang="zh-CN" dirty="0" smtClean="0"/>
              <a:t>analysis 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 smtClean="0"/>
              <a:t>QI&gt;0.8)</a:t>
            </a:r>
            <a:endParaRPr lang="zh-CN" altLang="en-US" dirty="0"/>
          </a:p>
          <a:p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24241"/>
              </p:ext>
            </p:extLst>
          </p:nvPr>
        </p:nvGraphicFramePr>
        <p:xfrm>
          <a:off x="628650" y="2413098"/>
          <a:ext cx="7886700" cy="3913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7340"/>
                <a:gridCol w="1577340"/>
                <a:gridCol w="1577340"/>
                <a:gridCol w="1577340"/>
                <a:gridCol w="1577340"/>
              </a:tblGrid>
              <a:tr h="279511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Bias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STD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79511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2012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2013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2012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2013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7951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Jan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-0.50399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-0.38239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4.391838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4.26404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7951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Feb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-0.47929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-0.41272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4.0707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4.286302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7951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Mar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-0.48913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-0.44487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4.136906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3.907031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7951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Apr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-0.5062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-0.66317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4.125719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3.95154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7951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May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-0.54818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-0.68822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4.08815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3.956886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7951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Jun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-0.50877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-0.61573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4.428806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4.252967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7951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Jul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-0.29856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-0.62436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4.338072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4.628991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7951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Aug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-0.26134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-0.49397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4.250763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4.178475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7951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Sep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-0.28748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-0.54414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3.999249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4.053517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7951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Oct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-0.33508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-0.36832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3.838787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3.90512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7951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Nov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-0.46192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-0.43004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3.866909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3.715909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7951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Dec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 dirty="0">
                          <a:effectLst/>
                        </a:rPr>
                        <a:t>-0.5712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 dirty="0">
                          <a:effectLst/>
                        </a:rPr>
                        <a:t>-0.42291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4.656152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 dirty="0">
                          <a:effectLst/>
                        </a:rPr>
                        <a:t>4.170294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9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High-level </a:t>
            </a:r>
            <a:r>
              <a:rPr lang="en-US" altLang="ja-JP" sz="4000" dirty="0"/>
              <a:t>(above 400hPa) IR </a:t>
            </a:r>
            <a:r>
              <a:rPr lang="en-US" altLang="ja-JP" sz="4000" dirty="0" smtClean="0"/>
              <a:t>AMVs</a:t>
            </a:r>
            <a:br>
              <a:rPr lang="en-US" altLang="ja-JP" sz="4000" dirty="0" smtClean="0"/>
            </a:br>
            <a:r>
              <a:rPr lang="en-US" altLang="ja-JP" sz="4000" dirty="0"/>
              <a:t>STD and wind speed bias</a:t>
            </a:r>
            <a:endParaRPr lang="zh-CN" altLang="en-US" sz="4000" dirty="0"/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042807"/>
              </p:ext>
            </p:extLst>
          </p:nvPr>
        </p:nvGraphicFramePr>
        <p:xfrm>
          <a:off x="1137804" y="1870364"/>
          <a:ext cx="6840681" cy="226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86443"/>
              </p:ext>
            </p:extLst>
          </p:nvPr>
        </p:nvGraphicFramePr>
        <p:xfrm>
          <a:off x="1151659" y="3995305"/>
          <a:ext cx="6840681" cy="226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617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High-level </a:t>
            </a:r>
            <a:r>
              <a:rPr lang="en-US" altLang="ja-JP" sz="4000" dirty="0"/>
              <a:t>(above 400hPa) </a:t>
            </a:r>
            <a:r>
              <a:rPr lang="en-US" altLang="ja-JP" sz="4000" dirty="0" smtClean="0"/>
              <a:t>WV AMVs</a:t>
            </a:r>
            <a:br>
              <a:rPr lang="en-US" altLang="ja-JP" sz="4000" dirty="0" smtClean="0"/>
            </a:br>
            <a:r>
              <a:rPr lang="en-US" altLang="ja-JP" sz="4000" dirty="0"/>
              <a:t>STD and wind speed bias</a:t>
            </a:r>
            <a:endParaRPr lang="zh-CN" altLang="en-US" sz="4000" dirty="0"/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353146"/>
              </p:ext>
            </p:extLst>
          </p:nvPr>
        </p:nvGraphicFramePr>
        <p:xfrm>
          <a:off x="1032164" y="1837458"/>
          <a:ext cx="6934200" cy="2240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445009"/>
              </p:ext>
            </p:extLst>
          </p:nvPr>
        </p:nvGraphicFramePr>
        <p:xfrm>
          <a:off x="1143000" y="4017817"/>
          <a:ext cx="6858000" cy="2240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1994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 earth shadow </a:t>
            </a:r>
            <a:r>
              <a:rPr lang="en-US" altLang="zh-CN" dirty="0" smtClean="0"/>
              <a:t>period</a:t>
            </a:r>
            <a:endParaRPr lang="zh-CN" altLang="en-US" dirty="0"/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924589"/>
              </p:ext>
            </p:extLst>
          </p:nvPr>
        </p:nvGraphicFramePr>
        <p:xfrm>
          <a:off x="822960" y="1737361"/>
          <a:ext cx="5278582" cy="2114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123385"/>
              </p:ext>
            </p:extLst>
          </p:nvPr>
        </p:nvGraphicFramePr>
        <p:xfrm>
          <a:off x="822960" y="4017818"/>
          <a:ext cx="5300750" cy="2230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096000" y="2549237"/>
            <a:ext cx="28401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FY-2E earth </a:t>
            </a:r>
            <a:r>
              <a:rPr lang="en-US" altLang="zh-CN" dirty="0"/>
              <a:t>shadow </a:t>
            </a:r>
            <a:r>
              <a:rPr lang="en-US" altLang="zh-CN" dirty="0" smtClean="0"/>
              <a:t>period: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February </a:t>
            </a:r>
            <a:r>
              <a:rPr lang="en-US" altLang="zh-CN" dirty="0" smtClean="0"/>
              <a:t>24 ---- April 12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August 22 ---- </a:t>
            </a:r>
            <a:r>
              <a:rPr lang="en-US" altLang="zh-CN" dirty="0" smtClean="0"/>
              <a:t>October 16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r>
              <a:rPr lang="en-US" altLang="zh-CN" dirty="0" smtClean="0"/>
              <a:t>In </a:t>
            </a:r>
            <a:r>
              <a:rPr lang="en-US" altLang="zh-CN" dirty="0"/>
              <a:t>midnight </a:t>
            </a:r>
            <a:r>
              <a:rPr lang="en-US" altLang="zh-CN" dirty="0" smtClean="0"/>
              <a:t>of earth shadow period, FY-2E doesn’t receive image </a:t>
            </a:r>
            <a:r>
              <a:rPr lang="en-US" altLang="zh-CN" dirty="0" smtClean="0"/>
              <a:t>(</a:t>
            </a:r>
            <a:r>
              <a:rPr lang="en-US" altLang="zh-CN" dirty="0"/>
              <a:t>1600, 1700, 1730, 1800UTC </a:t>
            </a:r>
            <a:r>
              <a:rPr lang="en-US" altLang="zh-CN" dirty="0" smtClean="0"/>
              <a:t>) and </a:t>
            </a:r>
            <a:r>
              <a:rPr lang="en-US" altLang="zh-CN" dirty="0" smtClean="0"/>
              <a:t>AMVs of </a:t>
            </a:r>
            <a:r>
              <a:rPr lang="en-US" altLang="zh-CN" dirty="0" smtClean="0">
                <a:solidFill>
                  <a:srgbClr val="FF0000"/>
                </a:solidFill>
              </a:rPr>
              <a:t>1800UTC</a:t>
            </a:r>
            <a:r>
              <a:rPr lang="en-US" altLang="zh-CN" dirty="0" smtClean="0"/>
              <a:t> are not derived.</a:t>
            </a:r>
          </a:p>
          <a:p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1856509" y="2881745"/>
            <a:ext cx="401782" cy="27709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856509" y="5486400"/>
            <a:ext cx="401782" cy="27709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标注 8"/>
          <p:cNvSpPr/>
          <p:nvPr/>
        </p:nvSpPr>
        <p:spPr>
          <a:xfrm>
            <a:off x="4336473" y="3320935"/>
            <a:ext cx="1759527" cy="290945"/>
          </a:xfrm>
          <a:prstGeom prst="wedgeRoundRectCallout">
            <a:avLst>
              <a:gd name="adj1" fmla="val -42026"/>
              <a:gd name="adj2" fmla="val -115242"/>
              <a:gd name="adj3" fmla="val 16667"/>
            </a:avLst>
          </a:prstGeom>
          <a:solidFill>
            <a:schemeClr val="accent1">
              <a:alpha val="63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Earth shadow period </a:t>
            </a:r>
            <a:endParaRPr lang="zh-CN" altLang="en-US" sz="1400" dirty="0"/>
          </a:p>
        </p:txBody>
      </p:sp>
      <p:sp>
        <p:nvSpPr>
          <p:cNvPr id="10" name="圆角矩形标注 9"/>
          <p:cNvSpPr/>
          <p:nvPr/>
        </p:nvSpPr>
        <p:spPr>
          <a:xfrm>
            <a:off x="2057400" y="3320935"/>
            <a:ext cx="1759527" cy="290945"/>
          </a:xfrm>
          <a:prstGeom prst="wedgeRoundRectCallout">
            <a:avLst>
              <a:gd name="adj1" fmla="val -42026"/>
              <a:gd name="adj2" fmla="val -115242"/>
              <a:gd name="adj3" fmla="val 16667"/>
            </a:avLst>
          </a:prstGeom>
          <a:solidFill>
            <a:schemeClr val="accent1">
              <a:alpha val="63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Earth shadow period </a:t>
            </a:r>
            <a:endParaRPr lang="zh-CN" altLang="en-US" sz="1400" dirty="0"/>
          </a:p>
        </p:txBody>
      </p:sp>
      <p:sp>
        <p:nvSpPr>
          <p:cNvPr id="11" name="圆角矩形标注 10"/>
          <p:cNvSpPr/>
          <p:nvPr/>
        </p:nvSpPr>
        <p:spPr>
          <a:xfrm>
            <a:off x="2057400" y="5939444"/>
            <a:ext cx="1759527" cy="290945"/>
          </a:xfrm>
          <a:prstGeom prst="wedgeRoundRectCallout">
            <a:avLst>
              <a:gd name="adj1" fmla="val -42026"/>
              <a:gd name="adj2" fmla="val -115242"/>
              <a:gd name="adj3" fmla="val 16667"/>
            </a:avLst>
          </a:prstGeom>
          <a:solidFill>
            <a:schemeClr val="accent1">
              <a:alpha val="63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Earth shadow period </a:t>
            </a:r>
            <a:endParaRPr lang="zh-CN" altLang="en-US" sz="1400" dirty="0"/>
          </a:p>
        </p:txBody>
      </p:sp>
      <p:sp>
        <p:nvSpPr>
          <p:cNvPr id="12" name="圆角矩形标注 11"/>
          <p:cNvSpPr/>
          <p:nvPr/>
        </p:nvSpPr>
        <p:spPr>
          <a:xfrm>
            <a:off x="4336472" y="5939443"/>
            <a:ext cx="1759527" cy="290945"/>
          </a:xfrm>
          <a:prstGeom prst="wedgeRoundRectCallout">
            <a:avLst>
              <a:gd name="adj1" fmla="val -42026"/>
              <a:gd name="adj2" fmla="val -115242"/>
              <a:gd name="adj3" fmla="val 16667"/>
            </a:avLst>
          </a:prstGeom>
          <a:solidFill>
            <a:schemeClr val="accent1">
              <a:alpha val="63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Earth shadow period 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900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 smtClean="0"/>
              <a:t>Content of talk: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altLang="zh-CN" dirty="0" smtClean="0">
                <a:solidFill>
                  <a:schemeClr val="tx1"/>
                </a:solidFill>
              </a:rPr>
              <a:t>Current FY-2 satellites status and planned configurations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dirty="0" smtClean="0">
                <a:solidFill>
                  <a:schemeClr val="tx1"/>
                </a:solidFill>
                <a:sym typeface="Wingdings" pitchFamily="2" charset="2"/>
              </a:rPr>
              <a:t>Current status of CMA winds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dirty="0" smtClean="0"/>
              <a:t>Changes in operational system </a:t>
            </a:r>
            <a:r>
              <a:rPr lang="en-GB" altLang="zh-CN" dirty="0" smtClean="0">
                <a:sym typeface="Wingdings" pitchFamily="2" charset="2"/>
              </a:rPr>
              <a:t>since last </a:t>
            </a:r>
            <a:r>
              <a:rPr lang="en-US" altLang="zh-CN" dirty="0"/>
              <a:t>winds workshop </a:t>
            </a:r>
            <a:endParaRPr lang="en-GB" altLang="zh-CN" dirty="0" smtClean="0">
              <a:sym typeface="Wingdings" pitchFamily="2" charset="2"/>
            </a:endParaRPr>
          </a:p>
          <a:p>
            <a:pPr lvl="1"/>
            <a:r>
              <a:rPr lang="en-US" altLang="zh-CN" dirty="0" smtClean="0">
                <a:solidFill>
                  <a:srgbClr val="FF0000"/>
                </a:solidFill>
                <a:sym typeface="Wingdings" pitchFamily="2" charset="2"/>
              </a:rPr>
              <a:t>A</a:t>
            </a:r>
            <a:r>
              <a:rPr lang="en-GB" altLang="zh-CN" dirty="0" smtClean="0">
                <a:solidFill>
                  <a:srgbClr val="FF0000"/>
                </a:solidFill>
                <a:sym typeface="Wingdings" pitchFamily="2" charset="2"/>
              </a:rPr>
              <a:t> new calibration system was updated to operational system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  <a:sym typeface="Wingdings" pitchFamily="2" charset="2"/>
              </a:rPr>
              <a:t>Eliminate </a:t>
            </a:r>
            <a:r>
              <a:rPr lang="en-US" altLang="zh-CN" dirty="0">
                <a:solidFill>
                  <a:srgbClr val="FF0000"/>
                </a:solidFill>
                <a:sym typeface="Wingdings" pitchFamily="2" charset="2"/>
              </a:rPr>
              <a:t>the influence of abnormal satellite image (upcoming)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  <a:sym typeface="Wingdings" pitchFamily="2" charset="2"/>
              </a:rPr>
              <a:t>Remove </a:t>
            </a:r>
            <a:r>
              <a:rPr lang="en-US" altLang="zh-CN" dirty="0">
                <a:solidFill>
                  <a:srgbClr val="FF0000"/>
                </a:solidFill>
                <a:sym typeface="Wingdings" pitchFamily="2" charset="2"/>
              </a:rPr>
              <a:t>noise in the satellite image (upcoming)</a:t>
            </a:r>
          </a:p>
          <a:p>
            <a:pPr lvl="1"/>
            <a:r>
              <a:rPr lang="en-GB" altLang="zh-CN" dirty="0" smtClean="0">
                <a:solidFill>
                  <a:srgbClr val="FF0000"/>
                </a:solidFill>
                <a:sym typeface="Wingdings" pitchFamily="2" charset="2"/>
              </a:rPr>
              <a:t>Second </a:t>
            </a:r>
            <a:r>
              <a:rPr lang="en-GB" altLang="zh-CN" dirty="0">
                <a:solidFill>
                  <a:srgbClr val="FF0000"/>
                </a:solidFill>
                <a:sym typeface="Wingdings" pitchFamily="2" charset="2"/>
              </a:rPr>
              <a:t>tracking algorithm </a:t>
            </a:r>
            <a:r>
              <a:rPr lang="en-US" altLang="zh-CN" dirty="0">
                <a:solidFill>
                  <a:srgbClr val="FF0000"/>
                </a:solidFill>
                <a:sym typeface="Wingdings" pitchFamily="2" charset="2"/>
              </a:rPr>
              <a:t>(upcoming</a:t>
            </a:r>
            <a:r>
              <a:rPr lang="en-US" altLang="zh-CN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Height assignment in inversion layer </a:t>
            </a:r>
            <a:r>
              <a:rPr lang="en-US" altLang="zh-CN" dirty="0">
                <a:solidFill>
                  <a:srgbClr val="FF0000"/>
                </a:solidFill>
                <a:sym typeface="Wingdings" pitchFamily="2" charset="2"/>
              </a:rPr>
              <a:t>(upcoming</a:t>
            </a:r>
            <a:r>
              <a:rPr lang="en-US" altLang="zh-CN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endParaRPr lang="en-US" altLang="zh-CN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en-US" altLang="zh-CN" dirty="0">
                <a:solidFill>
                  <a:srgbClr val="FF0000"/>
                </a:solidFill>
                <a:sym typeface="Wingdings" pitchFamily="2" charset="2"/>
              </a:rPr>
              <a:t>Height assignment in target box full of </a:t>
            </a:r>
            <a:r>
              <a:rPr lang="en-US" altLang="zh-CN" dirty="0" smtClean="0">
                <a:solidFill>
                  <a:srgbClr val="FF0000"/>
                </a:solidFill>
                <a:sym typeface="Wingdings" pitchFamily="2" charset="2"/>
              </a:rPr>
              <a:t>cloud </a:t>
            </a:r>
            <a:r>
              <a:rPr lang="en-US" altLang="zh-CN" dirty="0">
                <a:solidFill>
                  <a:srgbClr val="FF0000"/>
                </a:solidFill>
                <a:sym typeface="Wingdings" pitchFamily="2" charset="2"/>
              </a:rPr>
              <a:t>(upcoming</a:t>
            </a:r>
            <a:r>
              <a:rPr lang="en-US" altLang="zh-CN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endParaRPr lang="en-GB" altLang="zh-CN" dirty="0" smtClean="0">
              <a:solidFill>
                <a:srgbClr val="FF0000"/>
              </a:solidFill>
              <a:sym typeface="Wingdings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Historical </a:t>
            </a:r>
            <a:r>
              <a:rPr lang="en-US" altLang="zh-CN" dirty="0"/>
              <a:t>dataset reprocessing plan </a:t>
            </a:r>
            <a:endParaRPr lang="en-US" altLang="zh-CN" dirty="0" smtClean="0"/>
          </a:p>
          <a:p>
            <a:endParaRPr lang="en-GB" altLang="zh-CN" b="1" dirty="0" smtClean="0">
              <a:solidFill>
                <a:srgbClr val="FF0000"/>
              </a:solidFill>
            </a:endParaRPr>
          </a:p>
          <a:p>
            <a:endParaRPr lang="en-GB" altLang="zh-CN" b="1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96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 new calibration system was updated to operational </a:t>
            </a:r>
            <a:r>
              <a:rPr lang="en-US" altLang="zh-CN" dirty="0" smtClean="0"/>
              <a:t>system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720436" y="1737361"/>
            <a:ext cx="7646324" cy="4081548"/>
            <a:chOff x="0" y="-24"/>
            <a:chExt cx="9144000" cy="4420353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-24"/>
              <a:ext cx="9144000" cy="138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300" b="1" u="sng" dirty="0" smtClean="0">
                  <a:solidFill>
                    <a:srgbClr val="FF0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C</a:t>
              </a:r>
              <a:r>
                <a:rPr lang="en-US" altLang="zh-CN" sz="2300" b="1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alibration of </a:t>
              </a:r>
              <a:r>
                <a:rPr lang="en-US" altLang="zh-CN" sz="2300" b="1" u="sng" dirty="0" smtClean="0">
                  <a:solidFill>
                    <a:srgbClr val="FF0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I</a:t>
              </a:r>
              <a:r>
                <a:rPr lang="en-US" altLang="zh-CN" sz="2300" b="1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nner </a:t>
              </a:r>
              <a:r>
                <a:rPr lang="en-US" altLang="zh-CN" sz="2300" b="1" u="sng" dirty="0" smtClean="0">
                  <a:solidFill>
                    <a:srgbClr val="FF0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B</a:t>
              </a:r>
              <a:r>
                <a:rPr lang="en-US" altLang="zh-CN" sz="2300" b="1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lackbody corrected by </a:t>
              </a:r>
              <a:r>
                <a:rPr lang="en-US" altLang="zh-CN" sz="2300" b="1" u="sng" dirty="0" smtClean="0">
                  <a:solidFill>
                    <a:srgbClr val="FF0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L</a:t>
              </a:r>
              <a:r>
                <a:rPr lang="en-US" altLang="zh-CN" sz="2300" b="1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unar </a:t>
              </a:r>
              <a:r>
                <a:rPr lang="en-US" altLang="zh-CN" sz="2300" b="1" u="sng" dirty="0" smtClean="0">
                  <a:solidFill>
                    <a:srgbClr val="FF0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E</a:t>
              </a:r>
              <a:r>
                <a:rPr lang="en-US" altLang="zh-CN" sz="2300" b="1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mission (CIBLE)</a:t>
              </a: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122605" y="2817682"/>
              <a:ext cx="9021395" cy="1602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00050" indent="-400050">
                <a:lnSpc>
                  <a:spcPct val="150000"/>
                </a:lnSpc>
                <a:buFont typeface="Wingdings" pitchFamily="2" charset="2"/>
                <a:buChar char="n"/>
              </a:pPr>
              <a:r>
                <a:rPr lang="en-US" altLang="zh-CN" b="1" dirty="0" smtClean="0"/>
                <a:t>CIBLE has been in operation for </a:t>
              </a:r>
              <a:r>
                <a:rPr lang="en-US" altLang="zh-CN" b="1" dirty="0" smtClean="0">
                  <a:solidFill>
                    <a:srgbClr val="0000FF"/>
                  </a:solidFill>
                </a:rPr>
                <a:t>FY-2F</a:t>
              </a:r>
              <a:r>
                <a:rPr lang="en-US" altLang="zh-CN" b="1" dirty="0" smtClean="0"/>
                <a:t> satellite since 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21 July, 2012</a:t>
              </a:r>
            </a:p>
            <a:p>
              <a:pPr marL="400050" indent="-400050">
                <a:lnSpc>
                  <a:spcPct val="150000"/>
                </a:lnSpc>
                <a:buFont typeface="Wingdings" pitchFamily="2" charset="2"/>
                <a:buChar char="n"/>
              </a:pPr>
              <a:r>
                <a:rPr lang="en-US" altLang="zh-CN" b="1" dirty="0" smtClean="0"/>
                <a:t>CILBE has been in operation for </a:t>
              </a:r>
              <a:r>
                <a:rPr lang="en-US" altLang="zh-CN" b="1" dirty="0" smtClean="0">
                  <a:solidFill>
                    <a:srgbClr val="0000FF"/>
                  </a:solidFill>
                </a:rPr>
                <a:t>FY-2E</a:t>
              </a:r>
              <a:r>
                <a:rPr lang="en-US" altLang="zh-CN" b="1" dirty="0" smtClean="0"/>
                <a:t> satellite since 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27 March, 2013</a:t>
              </a:r>
            </a:p>
            <a:p>
              <a:pPr marL="400050" indent="-400050">
                <a:lnSpc>
                  <a:spcPct val="150000"/>
                </a:lnSpc>
                <a:buFont typeface="Wingdings" pitchFamily="2" charset="2"/>
                <a:buChar char="n"/>
              </a:pPr>
              <a:r>
                <a:rPr lang="en-US" altLang="zh-CN" b="1" dirty="0" smtClean="0"/>
                <a:t>CILBE has been in operation for </a:t>
              </a:r>
              <a:r>
                <a:rPr lang="en-US" altLang="zh-CN" b="1" dirty="0" smtClean="0">
                  <a:solidFill>
                    <a:srgbClr val="0000FF"/>
                  </a:solidFill>
                </a:rPr>
                <a:t>FY-2D</a:t>
              </a:r>
              <a:r>
                <a:rPr lang="en-US" altLang="zh-CN" b="1" dirty="0" smtClean="0"/>
                <a:t> satellite since 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21 May, 2013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119182" y="1366051"/>
              <a:ext cx="6738966" cy="1062817"/>
              <a:chOff x="1262058" y="1071546"/>
              <a:chExt cx="6738966" cy="1062817"/>
            </a:xfrm>
          </p:grpSpPr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43523" y="1071546"/>
                <a:ext cx="828675" cy="804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" name="组合 9"/>
              <p:cNvGrpSpPr/>
              <p:nvPr/>
            </p:nvGrpSpPr>
            <p:grpSpPr>
              <a:xfrm>
                <a:off x="1262058" y="1142984"/>
                <a:ext cx="2667000" cy="666750"/>
                <a:chOff x="357158" y="1142984"/>
                <a:chExt cx="2667000" cy="666750"/>
              </a:xfrm>
            </p:grpSpPr>
            <p:pic>
              <p:nvPicPr>
                <p:cNvPr id="15" name="Picture 2" descr="E:\moon_20120504_0136_无6s_IR1_ADJUST_300_75_4_1.bmp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57158" y="1142984"/>
                  <a:ext cx="2667000" cy="666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965725" y="1295384"/>
                  <a:ext cx="1629805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1200" b="1" dirty="0">
                      <a:solidFill>
                        <a:schemeClr val="bg1"/>
                      </a:solidFill>
                    </a:rPr>
                    <a:t>Lunar Obs. in TIR band</a:t>
                  </a:r>
                  <a:endParaRPr lang="zh-CN" altLang="en-US" sz="12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1" name="TextBox 21"/>
              <p:cNvSpPr txBox="1">
                <a:spLocks noChangeArrowheads="1"/>
              </p:cNvSpPr>
              <p:nvPr/>
            </p:nvSpPr>
            <p:spPr bwMode="auto">
              <a:xfrm>
                <a:off x="4929190" y="1857364"/>
                <a:ext cx="146687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b="1" dirty="0">
                    <a:solidFill>
                      <a:srgbClr val="0000FF"/>
                    </a:solidFill>
                  </a:rPr>
                  <a:t>Inner Blackbody</a:t>
                </a:r>
                <a:endParaRPr lang="zh-CN" altLang="en-US" sz="12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" name="TextBox 22"/>
              <p:cNvSpPr txBox="1">
                <a:spLocks noChangeArrowheads="1"/>
              </p:cNvSpPr>
              <p:nvPr/>
            </p:nvSpPr>
            <p:spPr bwMode="auto">
              <a:xfrm>
                <a:off x="4286248" y="1142984"/>
                <a:ext cx="457200" cy="646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3600" b="1" dirty="0">
                    <a:solidFill>
                      <a:srgbClr val="FF0000"/>
                    </a:solidFill>
                  </a:rPr>
                  <a:t>+</a:t>
                </a:r>
                <a:endParaRPr lang="zh-CN" alt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TextBox 23"/>
              <p:cNvSpPr txBox="1">
                <a:spLocks noChangeArrowheads="1"/>
              </p:cNvSpPr>
              <p:nvPr/>
            </p:nvSpPr>
            <p:spPr bwMode="auto">
              <a:xfrm rot="5400000">
                <a:off x="6209521" y="1315228"/>
                <a:ext cx="677863" cy="33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>
                <a:spAutoFit/>
              </a:bodyPr>
              <a:lstStyle/>
              <a:p>
                <a:r>
                  <a:rPr lang="en-US" altLang="zh-CN" sz="3200" b="1" dirty="0">
                    <a:solidFill>
                      <a:srgbClr val="FF0000"/>
                    </a:solidFill>
                  </a:rPr>
                  <a:t>=</a:t>
                </a:r>
                <a:endParaRPr lang="zh-CN" alt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矩形 24"/>
              <p:cNvSpPr>
                <a:spLocks noChangeArrowheads="1"/>
              </p:cNvSpPr>
              <p:nvPr/>
            </p:nvSpPr>
            <p:spPr bwMode="auto">
              <a:xfrm>
                <a:off x="7062838" y="1285860"/>
                <a:ext cx="938186" cy="348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altLang="zh-CN" b="1" dirty="0" smtClean="0">
                    <a:solidFill>
                      <a:srgbClr val="0000FF"/>
                    </a:solidFill>
                  </a:rPr>
                  <a:t>CIBLE</a:t>
                </a:r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7" name="文本框 16"/>
          <p:cNvSpPr txBox="1"/>
          <p:nvPr/>
        </p:nvSpPr>
        <p:spPr>
          <a:xfrm>
            <a:off x="1270902" y="5777343"/>
            <a:ext cx="621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→ </a:t>
            </a:r>
            <a:r>
              <a:rPr lang="en-GB" altLang="zh-CN" sz="3200" b="1" dirty="0" smtClean="0">
                <a:solidFill>
                  <a:srgbClr val="FF0000"/>
                </a:solidFill>
              </a:rPr>
              <a:t>see </a:t>
            </a:r>
            <a:r>
              <a:rPr lang="en-GB" altLang="zh-CN" sz="3200" b="1" dirty="0" err="1">
                <a:solidFill>
                  <a:srgbClr val="FF0000"/>
                </a:solidFill>
              </a:rPr>
              <a:t>Guo</a:t>
            </a:r>
            <a:r>
              <a:rPr lang="en-GB" altLang="zh-CN" sz="3200" b="1" dirty="0">
                <a:solidFill>
                  <a:srgbClr val="FF0000"/>
                </a:solidFill>
              </a:rPr>
              <a:t> </a:t>
            </a:r>
            <a:r>
              <a:rPr lang="en-GB" altLang="zh-CN" sz="3200" b="1" dirty="0" err="1">
                <a:solidFill>
                  <a:srgbClr val="FF0000"/>
                </a:solidFill>
              </a:rPr>
              <a:t>Qiang’s</a:t>
            </a:r>
            <a:r>
              <a:rPr lang="en-GB" altLang="zh-CN" sz="3200" b="1" dirty="0">
                <a:solidFill>
                  <a:srgbClr val="FF0000"/>
                </a:solidFill>
              </a:rPr>
              <a:t> </a:t>
            </a:r>
            <a:r>
              <a:rPr lang="en-GB" altLang="zh-CN" sz="3200" b="1" dirty="0" smtClean="0">
                <a:solidFill>
                  <a:srgbClr val="FF0000"/>
                </a:solidFill>
              </a:rPr>
              <a:t>talk</a:t>
            </a:r>
            <a:endParaRPr lang="en-GB" altLang="zh-C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 smtClean="0"/>
              <a:t>Eliminate the influence of abnormal satellite image (</a:t>
            </a:r>
            <a:r>
              <a:rPr lang="en-GB" altLang="zh-CN" sz="3600" dirty="0" smtClean="0"/>
              <a:t>upcoming)</a:t>
            </a:r>
            <a:br>
              <a:rPr lang="en-GB" altLang="zh-CN" sz="3600" dirty="0" smtClean="0"/>
            </a:br>
            <a:r>
              <a:rPr lang="en-GB" altLang="zh-CN" sz="3600" dirty="0" smtClean="0"/>
              <a:t>-- </a:t>
            </a:r>
            <a:r>
              <a:rPr lang="en-US" altLang="zh-CN" sz="3200" dirty="0"/>
              <a:t>influences </a:t>
            </a:r>
            <a:r>
              <a:rPr lang="en-US" altLang="zh-CN" sz="3200" dirty="0" smtClean="0"/>
              <a:t>of abnormal images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Image navigation influences AMVs derivation greatly.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dirty="0" smtClean="0"/>
              <a:t>Image </a:t>
            </a:r>
            <a:r>
              <a:rPr lang="en-GB" altLang="zh-CN" dirty="0"/>
              <a:t>navigation is a major part of the FY-2 observation </a:t>
            </a:r>
            <a:r>
              <a:rPr lang="en-GB" altLang="zh-CN" dirty="0" smtClean="0"/>
              <a:t>process and </a:t>
            </a:r>
            <a:r>
              <a:rPr lang="en-GB" altLang="zh-CN" dirty="0"/>
              <a:t>is based on a mathematical model. The model uses </a:t>
            </a:r>
            <a:r>
              <a:rPr lang="en-GB" altLang="zh-CN" b="1" dirty="0">
                <a:solidFill>
                  <a:srgbClr val="FF0000"/>
                </a:solidFill>
              </a:rPr>
              <a:t>time series of satellite positions and observation vectors toward earth </a:t>
            </a:r>
            <a:r>
              <a:rPr lang="en-GB" altLang="zh-CN" b="1" dirty="0" err="1">
                <a:solidFill>
                  <a:srgbClr val="FF0000"/>
                </a:solidFill>
              </a:rPr>
              <a:t>center</a:t>
            </a:r>
            <a:r>
              <a:rPr lang="en-GB" altLang="zh-CN" b="1" dirty="0">
                <a:solidFill>
                  <a:srgbClr val="FF0000"/>
                </a:solidFill>
              </a:rPr>
              <a:t> </a:t>
            </a:r>
            <a:r>
              <a:rPr lang="en-GB" altLang="zh-CN" dirty="0"/>
              <a:t>as input.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FY-2 image navigation quality is good. But some abnormal satellite image will affect the navigation and AMVs quality . </a:t>
            </a:r>
          </a:p>
          <a:p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9"/>
          <a:stretch/>
        </p:blipFill>
        <p:spPr bwMode="auto">
          <a:xfrm>
            <a:off x="830445" y="4245654"/>
            <a:ext cx="1080000" cy="12004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4" b="19877"/>
          <a:stretch/>
        </p:blipFill>
        <p:spPr bwMode="auto">
          <a:xfrm>
            <a:off x="2279019" y="4245654"/>
            <a:ext cx="1080000" cy="11472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0"/>
          <a:stretch/>
        </p:blipFill>
        <p:spPr bwMode="auto">
          <a:xfrm>
            <a:off x="3447673" y="4219820"/>
            <a:ext cx="1080000" cy="1161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7" r="1986" b="17528"/>
          <a:stretch/>
        </p:blipFill>
        <p:spPr bwMode="auto">
          <a:xfrm>
            <a:off x="4616327" y="4257142"/>
            <a:ext cx="1080000" cy="1109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81" y="4226993"/>
            <a:ext cx="1080000" cy="1178560"/>
          </a:xfrm>
          <a:prstGeom prst="rect">
            <a:avLst/>
          </a:prstGeom>
        </p:spPr>
      </p:pic>
      <p:pic>
        <p:nvPicPr>
          <p:cNvPr id="18" name="图片 17" descr="E:\2010\20100120\FY2D_SVS_MLT_NUL_20100120_1830_4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6" b="15552"/>
          <a:stretch/>
        </p:blipFill>
        <p:spPr bwMode="auto">
          <a:xfrm>
            <a:off x="6953635" y="4223989"/>
            <a:ext cx="1080000" cy="11905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3528487" y="5753152"/>
            <a:ext cx="241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Abnormal images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37118" y="5446108"/>
            <a:ext cx="1324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Image of sun</a:t>
            </a:r>
            <a:endParaRPr lang="zh-CN" altLang="en-US" sz="1600" dirty="0"/>
          </a:p>
        </p:txBody>
      </p:sp>
      <p:sp>
        <p:nvSpPr>
          <p:cNvPr id="20" name="文本框 19"/>
          <p:cNvSpPr txBox="1"/>
          <p:nvPr/>
        </p:nvSpPr>
        <p:spPr>
          <a:xfrm>
            <a:off x="2155392" y="5446108"/>
            <a:ext cx="1324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Sun Outage</a:t>
            </a:r>
            <a:endParaRPr lang="zh-CN" altLang="en-US" sz="1600" dirty="0"/>
          </a:p>
        </p:txBody>
      </p:sp>
      <p:sp>
        <p:nvSpPr>
          <p:cNvPr id="21" name="文本框 20"/>
          <p:cNvSpPr txBox="1"/>
          <p:nvPr/>
        </p:nvSpPr>
        <p:spPr>
          <a:xfrm>
            <a:off x="3336860" y="5446108"/>
            <a:ext cx="1190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Moon </a:t>
            </a:r>
            <a:r>
              <a:rPr lang="en-US" altLang="zh-CN" sz="1200" dirty="0" smtClean="0"/>
              <a:t>influence</a:t>
            </a:r>
            <a:endParaRPr lang="zh-CN" altLang="en-US" sz="1600" dirty="0"/>
          </a:p>
        </p:txBody>
      </p:sp>
      <p:sp>
        <p:nvSpPr>
          <p:cNvPr id="22" name="文本框 21"/>
          <p:cNvSpPr txBox="1"/>
          <p:nvPr/>
        </p:nvSpPr>
        <p:spPr>
          <a:xfrm>
            <a:off x="5696327" y="5451819"/>
            <a:ext cx="1385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Spin </a:t>
            </a:r>
            <a:r>
              <a:rPr lang="en-US" altLang="zh-CN" sz="1100" dirty="0"/>
              <a:t>synchronization </a:t>
            </a:r>
            <a:r>
              <a:rPr lang="en-US" altLang="zh-CN" sz="1100" dirty="0" smtClean="0"/>
              <a:t>error</a:t>
            </a:r>
            <a:endParaRPr lang="zh-CN" altLang="en-US" sz="1400" dirty="0"/>
          </a:p>
        </p:txBody>
      </p:sp>
      <p:sp>
        <p:nvSpPr>
          <p:cNvPr id="23" name="文本框 22"/>
          <p:cNvSpPr txBox="1"/>
          <p:nvPr/>
        </p:nvSpPr>
        <p:spPr>
          <a:xfrm>
            <a:off x="4560920" y="5446108"/>
            <a:ext cx="1190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Error line data</a:t>
            </a:r>
            <a:endParaRPr lang="zh-CN" altLang="en-US" sz="1600" dirty="0"/>
          </a:p>
        </p:txBody>
      </p:sp>
      <p:sp>
        <p:nvSpPr>
          <p:cNvPr id="24" name="文本框 23"/>
          <p:cNvSpPr txBox="1"/>
          <p:nvPr/>
        </p:nvSpPr>
        <p:spPr>
          <a:xfrm>
            <a:off x="7013412" y="5446108"/>
            <a:ext cx="1353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Radiation of imager bracket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324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/>
              <a:t>Eliminate the influence of abnormal satellite image (upcoming</a:t>
            </a:r>
            <a:r>
              <a:rPr lang="en-US" altLang="zh-CN" sz="3200" dirty="0" smtClean="0"/>
              <a:t>)</a:t>
            </a:r>
            <a:br>
              <a:rPr lang="en-US" altLang="zh-CN" sz="3200" dirty="0" smtClean="0"/>
            </a:br>
            <a:r>
              <a:rPr lang="en-US" altLang="zh-CN" sz="3200" dirty="0" smtClean="0"/>
              <a:t>-- a new quality control algorithm performed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85750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abnormal satellite image can break up the </a:t>
            </a:r>
            <a:r>
              <a:rPr lang="en-GB" altLang="zh-CN" dirty="0" smtClean="0"/>
              <a:t> </a:t>
            </a:r>
            <a:r>
              <a:rPr lang="en-GB" altLang="zh-CN" b="1" dirty="0" smtClean="0">
                <a:solidFill>
                  <a:srgbClr val="FF0000"/>
                </a:solidFill>
              </a:rPr>
              <a:t>time series of observation vectors toward earth </a:t>
            </a:r>
            <a:r>
              <a:rPr lang="en-GB" altLang="zh-CN" b="1" dirty="0" err="1" smtClean="0">
                <a:solidFill>
                  <a:srgbClr val="FF0000"/>
                </a:solidFill>
              </a:rPr>
              <a:t>center</a:t>
            </a:r>
            <a:r>
              <a:rPr lang="en-GB" altLang="zh-CN" b="1" dirty="0"/>
              <a:t> </a:t>
            </a:r>
            <a:r>
              <a:rPr lang="en-GB" altLang="zh-CN" dirty="0" smtClean="0"/>
              <a:t>and will cause bad navigation quality.</a:t>
            </a:r>
            <a:r>
              <a:rPr lang="en-GB" altLang="zh-CN" b="1" dirty="0" smtClean="0"/>
              <a:t> </a:t>
            </a:r>
            <a:endParaRPr lang="en-US" altLang="zh-CN" dirty="0" smtClean="0"/>
          </a:p>
          <a:p>
            <a:pPr marL="274320" lvl="1" indent="-285750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n-US" altLang="zh-CN" dirty="0" smtClean="0"/>
              <a:t>A quality control algorithm </a:t>
            </a:r>
            <a:r>
              <a:rPr lang="en-US" altLang="zh-CN" dirty="0"/>
              <a:t>is performed to </a:t>
            </a:r>
            <a:r>
              <a:rPr lang="en-US" altLang="zh-CN" dirty="0" smtClean="0"/>
              <a:t>catch right </a:t>
            </a:r>
            <a:r>
              <a:rPr lang="en-GB" altLang="zh-CN" b="1" dirty="0" smtClean="0">
                <a:solidFill>
                  <a:srgbClr val="FF0000"/>
                </a:solidFill>
              </a:rPr>
              <a:t>observation vectors toward earth </a:t>
            </a:r>
            <a:r>
              <a:rPr lang="en-GB" altLang="zh-CN" b="1" dirty="0" err="1" smtClean="0">
                <a:solidFill>
                  <a:srgbClr val="FF0000"/>
                </a:solidFill>
              </a:rPr>
              <a:t>center</a:t>
            </a:r>
            <a:r>
              <a:rPr lang="en-GB" altLang="zh-CN" b="1" dirty="0" smtClean="0">
                <a:solidFill>
                  <a:srgbClr val="FF0000"/>
                </a:solidFill>
              </a:rPr>
              <a:t>,</a:t>
            </a:r>
            <a:r>
              <a:rPr lang="en-GB" altLang="zh-CN" b="1" dirty="0" smtClean="0"/>
              <a:t> </a:t>
            </a:r>
            <a:r>
              <a:rPr lang="en-GB" altLang="zh-CN" dirty="0" smtClean="0"/>
              <a:t>then </a:t>
            </a:r>
            <a:r>
              <a:rPr lang="en-US" altLang="zh-CN" dirty="0" smtClean="0"/>
              <a:t>eliminate the influence of abnormal satellite image.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63" y="3165716"/>
            <a:ext cx="2880000" cy="2880000"/>
          </a:xfrm>
          <a:prstGeom prst="rect">
            <a:avLst/>
          </a:prstGeom>
        </p:spPr>
      </p:pic>
      <p:grpSp>
        <p:nvGrpSpPr>
          <p:cNvPr id="22" name="组合 21"/>
          <p:cNvGrpSpPr>
            <a:grpSpLocks noChangeAspect="1"/>
          </p:cNvGrpSpPr>
          <p:nvPr/>
        </p:nvGrpSpPr>
        <p:grpSpPr>
          <a:xfrm>
            <a:off x="4594859" y="2957235"/>
            <a:ext cx="2815070" cy="3296962"/>
            <a:chOff x="-33927" y="1478309"/>
            <a:chExt cx="4592279" cy="537969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1478309"/>
              <a:ext cx="4558351" cy="2781469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3927" y="4055828"/>
              <a:ext cx="4592279" cy="2802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84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Remove noise in the satellite image(</a:t>
            </a:r>
            <a:r>
              <a:rPr lang="en-GB" altLang="zh-CN" dirty="0" smtClean="0"/>
              <a:t>upcoming)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There are some noise data in the satellite image.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noise data will influence the quality of AMVs and must be eliminated before </a:t>
            </a:r>
            <a:r>
              <a:rPr lang="en-US" altLang="zh-CN" dirty="0"/>
              <a:t>the </a:t>
            </a:r>
            <a:r>
              <a:rPr lang="en-US" altLang="zh-CN" dirty="0" smtClean="0"/>
              <a:t>derivation of AMVs.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Noise data in both infrared channel and water </a:t>
            </a:r>
            <a:r>
              <a:rPr lang="en-US" altLang="zh-CN" dirty="0" err="1" smtClean="0"/>
              <a:t>vapour</a:t>
            </a:r>
            <a:r>
              <a:rPr lang="en-US" altLang="zh-CN" dirty="0" smtClean="0"/>
              <a:t> channel</a:t>
            </a:r>
            <a:endParaRPr lang="zh-CN" altLang="en-US" dirty="0" smtClean="0"/>
          </a:p>
        </p:txBody>
      </p:sp>
      <p:grpSp>
        <p:nvGrpSpPr>
          <p:cNvPr id="12" name="组合 11"/>
          <p:cNvGrpSpPr/>
          <p:nvPr/>
        </p:nvGrpSpPr>
        <p:grpSpPr>
          <a:xfrm>
            <a:off x="12864" y="3330883"/>
            <a:ext cx="7440126" cy="3060000"/>
            <a:chOff x="149178" y="3405848"/>
            <a:chExt cx="7440126" cy="3060000"/>
          </a:xfrm>
        </p:grpSpPr>
        <p:grpSp>
          <p:nvGrpSpPr>
            <p:cNvPr id="9" name="组合 8"/>
            <p:cNvGrpSpPr/>
            <p:nvPr/>
          </p:nvGrpSpPr>
          <p:grpSpPr>
            <a:xfrm>
              <a:off x="149178" y="3405848"/>
              <a:ext cx="3700703" cy="3060000"/>
              <a:chOff x="628650" y="3405848"/>
              <a:chExt cx="3700703" cy="3060000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650" y="3405848"/>
                <a:ext cx="3700703" cy="3060000"/>
              </a:xfrm>
              <a:prstGeom prst="rect">
                <a:avLst/>
              </a:prstGeom>
            </p:spPr>
          </p:pic>
          <p:sp>
            <p:nvSpPr>
              <p:cNvPr id="6" name="文本框 5"/>
              <p:cNvSpPr txBox="1"/>
              <p:nvPr/>
            </p:nvSpPr>
            <p:spPr>
              <a:xfrm>
                <a:off x="762436" y="3488082"/>
                <a:ext cx="1716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Infrared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channel</a:t>
                </a:r>
                <a:endParaRPr lang="zh-CN" altLang="en-US" dirty="0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2064330" y="4724401"/>
                <a:ext cx="290946" cy="290946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849881" y="3405848"/>
              <a:ext cx="3739423" cy="3060000"/>
              <a:chOff x="4329404" y="3410591"/>
              <a:chExt cx="3739423" cy="3060000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9404" y="3410591"/>
                <a:ext cx="3739423" cy="3060000"/>
              </a:xfrm>
              <a:prstGeom prst="rect">
                <a:avLst/>
              </a:prstGeom>
            </p:spPr>
          </p:pic>
          <p:sp>
            <p:nvSpPr>
              <p:cNvPr id="8" name="椭圆 7"/>
              <p:cNvSpPr/>
              <p:nvPr/>
            </p:nvSpPr>
            <p:spPr>
              <a:xfrm>
                <a:off x="5763486" y="4710543"/>
                <a:ext cx="290946" cy="290946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523662" y="3488082"/>
                <a:ext cx="1716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Infrared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channel</a:t>
                </a:r>
                <a:endParaRPr lang="zh-CN" altLang="en-US" dirty="0"/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1640822" y="3757448"/>
            <a:ext cx="7595545" cy="3060000"/>
            <a:chOff x="628650" y="2276922"/>
            <a:chExt cx="7595545" cy="3060000"/>
          </a:xfrm>
        </p:grpSpPr>
        <p:grpSp>
          <p:nvGrpSpPr>
            <p:cNvPr id="14" name="组合 13"/>
            <p:cNvGrpSpPr/>
            <p:nvPr/>
          </p:nvGrpSpPr>
          <p:grpSpPr>
            <a:xfrm>
              <a:off x="628650" y="2276922"/>
              <a:ext cx="3707208" cy="3060000"/>
              <a:chOff x="628650" y="2276922"/>
              <a:chExt cx="3707208" cy="3060000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650" y="2276922"/>
                <a:ext cx="3707208" cy="3060000"/>
              </a:xfrm>
              <a:prstGeom prst="rect">
                <a:avLst/>
              </a:prstGeom>
            </p:spPr>
          </p:pic>
          <p:sp>
            <p:nvSpPr>
              <p:cNvPr id="20" name="文本框 19"/>
              <p:cNvSpPr txBox="1"/>
              <p:nvPr/>
            </p:nvSpPr>
            <p:spPr>
              <a:xfrm>
                <a:off x="776694" y="2276922"/>
                <a:ext cx="2395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Water </a:t>
                </a:r>
                <a:r>
                  <a:rPr lang="en-US" altLang="zh-CN" dirty="0" err="1" smtClean="0"/>
                  <a:t>vapour</a:t>
                </a:r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channel</a:t>
                </a:r>
                <a:endParaRPr lang="zh-CN" altLang="en-US" dirty="0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080473" y="3569024"/>
                <a:ext cx="290946" cy="290946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478423" y="2276922"/>
              <a:ext cx="3745772" cy="3060000"/>
              <a:chOff x="4552718" y="2276922"/>
              <a:chExt cx="3745772" cy="3060000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52718" y="2276922"/>
                <a:ext cx="3745772" cy="3060000"/>
              </a:xfrm>
              <a:prstGeom prst="rect">
                <a:avLst/>
              </a:prstGeom>
            </p:spPr>
          </p:pic>
          <p:sp>
            <p:nvSpPr>
              <p:cNvPr id="17" name="文本框 16"/>
              <p:cNvSpPr txBox="1"/>
              <p:nvPr/>
            </p:nvSpPr>
            <p:spPr>
              <a:xfrm>
                <a:off x="4739326" y="2276922"/>
                <a:ext cx="2395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Water </a:t>
                </a:r>
                <a:r>
                  <a:rPr lang="en-US" altLang="zh-CN" dirty="0" err="1" smtClean="0"/>
                  <a:t>vapour</a:t>
                </a:r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channel</a:t>
                </a:r>
                <a:endParaRPr lang="zh-CN" altLang="en-US" dirty="0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6023820" y="3585251"/>
                <a:ext cx="290946" cy="290946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696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/>
              <a:t>Remove noise in the satellite image(</a:t>
            </a:r>
            <a:r>
              <a:rPr lang="en-GB" altLang="zh-CN" sz="3600" dirty="0"/>
              <a:t>upcoming</a:t>
            </a:r>
            <a:r>
              <a:rPr lang="en-GB" altLang="zh-CN" sz="3600" dirty="0" smtClean="0"/>
              <a:t>)</a:t>
            </a:r>
            <a:br>
              <a:rPr lang="en-GB" altLang="zh-CN" sz="3600" dirty="0" smtClean="0"/>
            </a:br>
            <a:r>
              <a:rPr lang="en-GB" altLang="zh-CN" sz="3600" dirty="0" smtClean="0"/>
              <a:t>--</a:t>
            </a:r>
            <a:r>
              <a:rPr lang="en-US" altLang="zh-CN" sz="3600" dirty="0" smtClean="0"/>
              <a:t>Identify and eliminate the noise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An algorithm based on </a:t>
            </a:r>
            <a:r>
              <a:rPr lang="en-US" altLang="zh-CN" dirty="0"/>
              <a:t>median </a:t>
            </a:r>
            <a:r>
              <a:rPr lang="en-US" altLang="zh-CN" dirty="0" smtClean="0"/>
              <a:t>filter will perform to identify and eliminate the noise.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algorithm do not change the value except the noise.</a:t>
            </a:r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0" y="3009998"/>
            <a:ext cx="7358376" cy="2880000"/>
            <a:chOff x="0" y="3344721"/>
            <a:chExt cx="7358376" cy="2880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344721"/>
              <a:ext cx="7358376" cy="2880000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5170826" y="4576904"/>
              <a:ext cx="290946" cy="29094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374681" y="4576904"/>
              <a:ext cx="290946" cy="29094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7927" y="3449782"/>
              <a:ext cx="1482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>
                  <a:solidFill>
                    <a:schemeClr val="accent1"/>
                  </a:solidFill>
                </a:rPr>
                <a:t>befor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197927" y="3449782"/>
              <a:ext cx="1482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1"/>
                  </a:solidFill>
                </a:rPr>
                <a:t>after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800244" y="3885585"/>
            <a:ext cx="7343756" cy="2880000"/>
            <a:chOff x="2842383" y="5565399"/>
            <a:chExt cx="7343756" cy="2880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42383" y="5565399"/>
              <a:ext cx="7343756" cy="2880000"/>
            </a:xfrm>
            <a:prstGeom prst="rect">
              <a:avLst/>
            </a:prstGeom>
          </p:spPr>
        </p:pic>
        <p:sp>
          <p:nvSpPr>
            <p:cNvPr id="10" name="椭圆 9"/>
            <p:cNvSpPr/>
            <p:nvPr/>
          </p:nvSpPr>
          <p:spPr>
            <a:xfrm>
              <a:off x="8025088" y="6790695"/>
              <a:ext cx="290946" cy="29094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4228943" y="6790695"/>
              <a:ext cx="290946" cy="29094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242189" y="5663573"/>
              <a:ext cx="1482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>
                  <a:solidFill>
                    <a:schemeClr val="accent1"/>
                  </a:solidFill>
                </a:rPr>
                <a:t>befor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052189" y="5663573"/>
              <a:ext cx="1482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1"/>
                  </a:solidFill>
                </a:rPr>
                <a:t>after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131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 smtClean="0"/>
              <a:t>Content of talk: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altLang="zh-CN" dirty="0" smtClean="0">
                <a:solidFill>
                  <a:srgbClr val="FF0000"/>
                </a:solidFill>
              </a:rPr>
              <a:t>Current FY-2 satellites status and planned configurations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dirty="0" smtClean="0">
                <a:sym typeface="Wingdings" pitchFamily="2" charset="2"/>
              </a:rPr>
              <a:t>Current status of CMA winds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dirty="0"/>
              <a:t>C</a:t>
            </a:r>
            <a:r>
              <a:rPr lang="en-GB" altLang="zh-CN" dirty="0" smtClean="0"/>
              <a:t>hanges in operational system </a:t>
            </a:r>
            <a:r>
              <a:rPr lang="en-GB" altLang="zh-CN" dirty="0" smtClean="0">
                <a:sym typeface="Wingdings" pitchFamily="2" charset="2"/>
              </a:rPr>
              <a:t>since last </a:t>
            </a:r>
            <a:r>
              <a:rPr lang="en-US" altLang="zh-CN" dirty="0"/>
              <a:t>winds </a:t>
            </a:r>
            <a:r>
              <a:rPr lang="en-US" altLang="zh-CN" dirty="0" smtClean="0"/>
              <a:t>workshop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Historical </a:t>
            </a:r>
            <a:r>
              <a:rPr lang="en-US" altLang="zh-CN" dirty="0"/>
              <a:t>dataset reprocessing plan </a:t>
            </a:r>
            <a:endParaRPr lang="en-US" altLang="zh-CN" dirty="0" smtClean="0"/>
          </a:p>
          <a:p>
            <a:endParaRPr lang="en-GB" altLang="zh-CN" b="1" dirty="0" smtClean="0">
              <a:solidFill>
                <a:srgbClr val="FF0000"/>
              </a:solidFill>
            </a:endParaRPr>
          </a:p>
          <a:p>
            <a:endParaRPr lang="en-GB" altLang="zh-CN" b="1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80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Second </a:t>
            </a:r>
            <a:r>
              <a:rPr lang="en-US" altLang="zh-CN" dirty="0"/>
              <a:t>tracking algorithm (upcoming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4257" y="1845734"/>
            <a:ext cx="4386287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If the c</a:t>
            </a:r>
            <a:r>
              <a:rPr lang="zh-CN" altLang="zh-CN" dirty="0"/>
              <a:t>orrelation coefficent</a:t>
            </a:r>
            <a:r>
              <a:rPr lang="en-US" altLang="zh-CN" dirty="0"/>
              <a:t> of first tracking is larger than 0.8, second tracking will be performed.</a:t>
            </a:r>
            <a:endParaRPr lang="zh-CN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The first tracking box is 32 X 32, and the second tracking box is 16 X 16.</a:t>
            </a:r>
          </a:p>
          <a:p>
            <a:r>
              <a:rPr lang="en-US" altLang="zh-CN" dirty="0"/>
              <a:t>In </a:t>
            </a:r>
            <a:r>
              <a:rPr lang="en-US" altLang="zh-CN" dirty="0" smtClean="0"/>
              <a:t>left image</a:t>
            </a:r>
            <a:r>
              <a:rPr lang="en-US" altLang="zh-CN" dirty="0"/>
              <a:t>:</a:t>
            </a:r>
          </a:p>
          <a:p>
            <a:pPr lvl="1"/>
            <a:r>
              <a:rPr lang="en-US" altLang="zh-CN" dirty="0" smtClean="0"/>
              <a:t>Green: </a:t>
            </a:r>
            <a:r>
              <a:rPr lang="en-US" altLang="zh-CN" dirty="0"/>
              <a:t>Second tracking </a:t>
            </a:r>
            <a:r>
              <a:rPr lang="en-US" altLang="zh-CN" dirty="0" smtClean="0"/>
              <a:t>succeeded.</a:t>
            </a:r>
            <a:endParaRPr lang="en-US" altLang="zh-CN" dirty="0"/>
          </a:p>
          <a:p>
            <a:pPr lvl="1"/>
            <a:r>
              <a:rPr lang="en-US" altLang="zh-CN" dirty="0" smtClean="0"/>
              <a:t>Mean speed of First tracking: 11.01 m/s</a:t>
            </a:r>
          </a:p>
          <a:p>
            <a:pPr lvl="1"/>
            <a:r>
              <a:rPr lang="en-US" altLang="zh-CN" dirty="0"/>
              <a:t>Mean speed </a:t>
            </a:r>
            <a:r>
              <a:rPr lang="en-US" altLang="zh-CN" dirty="0" smtClean="0"/>
              <a:t>of Second </a:t>
            </a:r>
            <a:r>
              <a:rPr lang="en-US" altLang="zh-CN" dirty="0"/>
              <a:t>tracking: </a:t>
            </a:r>
            <a:r>
              <a:rPr lang="en-US" altLang="zh-CN" dirty="0" smtClean="0"/>
              <a:t>13.70 </a:t>
            </a:r>
            <a:r>
              <a:rPr lang="en-US" altLang="zh-CN" dirty="0"/>
              <a:t>m/s</a:t>
            </a:r>
          </a:p>
          <a:p>
            <a:endParaRPr lang="zh-CN" altLang="en-US" dirty="0"/>
          </a:p>
        </p:txBody>
      </p:sp>
      <p:pic>
        <p:nvPicPr>
          <p:cNvPr id="4" name="Picture 6" descr="二次计算结果分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1153"/>
            <a:ext cx="4134258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Height assignment in inversion layer 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1673" y="4919998"/>
            <a:ext cx="8145087" cy="94909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Low-level inversions layers can produce height assignment errors for winds</a:t>
            </a:r>
            <a:r>
              <a:rPr lang="en-US" altLang="zh-CN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In </a:t>
            </a:r>
            <a:r>
              <a:rPr lang="en-US" altLang="zh-CN" dirty="0"/>
              <a:t>IR/WV relationship </a:t>
            </a:r>
            <a:r>
              <a:rPr lang="en-US" altLang="zh-CN" dirty="0" smtClean="0"/>
              <a:t>chart, the temperature of points in </a:t>
            </a:r>
            <a:r>
              <a:rPr lang="en-US" altLang="zh-CN" dirty="0"/>
              <a:t>inversions layers </a:t>
            </a:r>
            <a:r>
              <a:rPr lang="en-US" altLang="zh-CN" dirty="0" smtClean="0"/>
              <a:t>is higher than the surface</a:t>
            </a:r>
            <a:r>
              <a:rPr lang="en-US" altLang="zh-CN" dirty="0"/>
              <a:t>. Those points must not be used to determine the clear sky point.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716249"/>
              </p:ext>
            </p:extLst>
          </p:nvPr>
        </p:nvGraphicFramePr>
        <p:xfrm>
          <a:off x="332510" y="1845734"/>
          <a:ext cx="3964184" cy="3074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Image" r:id="rId4" imgW="4977720" imgH="3860280" progId="Photoshop.Image.13">
                  <p:embed/>
                </p:oleObj>
              </mc:Choice>
              <mc:Fallback>
                <p:oleObj name="Image" r:id="rId4" imgW="4977720" imgH="38602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2510" y="1845734"/>
                        <a:ext cx="3964184" cy="3074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894955"/>
              </p:ext>
            </p:extLst>
          </p:nvPr>
        </p:nvGraphicFramePr>
        <p:xfrm>
          <a:off x="4296693" y="1916623"/>
          <a:ext cx="3747404" cy="3003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Image" r:id="rId6" imgW="9803160" imgH="4888800" progId="Photoshop.Image.13">
                  <p:embed/>
                </p:oleObj>
              </mc:Choice>
              <mc:Fallback>
                <p:oleObj name="Image" r:id="rId6" imgW="9803160" imgH="48888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96693" y="1916623"/>
                        <a:ext cx="3747404" cy="3003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椭圆 5"/>
          <p:cNvSpPr/>
          <p:nvPr/>
        </p:nvSpPr>
        <p:spPr>
          <a:xfrm>
            <a:off x="3103418" y="4184075"/>
            <a:ext cx="249382" cy="4017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864234" y="3016529"/>
            <a:ext cx="249382" cy="4017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5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Height assignment </a:t>
            </a:r>
            <a:r>
              <a:rPr lang="en-US" altLang="zh-CN" sz="4000" dirty="0" smtClean="0"/>
              <a:t>in target box full of cloud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69526" y="2051669"/>
            <a:ext cx="2797234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When the target box full of cloud, the clear sky point is difficult to be find.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clear sky point can be found </a:t>
            </a:r>
            <a:r>
              <a:rPr lang="en-US" altLang="zh-CN" dirty="0"/>
              <a:t>in the expand box </a:t>
            </a:r>
            <a:r>
              <a:rPr lang="en-US" altLang="zh-CN" dirty="0" smtClean="0"/>
              <a:t>approximatively.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029172"/>
              </p:ext>
            </p:extLst>
          </p:nvPr>
        </p:nvGraphicFramePr>
        <p:xfrm>
          <a:off x="0" y="2004066"/>
          <a:ext cx="5209309" cy="4118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Image" r:id="rId4" imgW="6361560" imgH="5028480" progId="Photoshop.Image.13">
                  <p:embed/>
                </p:oleObj>
              </mc:Choice>
              <mc:Fallback>
                <p:oleObj name="Image" r:id="rId4" imgW="6361560" imgH="5028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2004066"/>
                        <a:ext cx="5209309" cy="4118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-1" y="2004066"/>
            <a:ext cx="5569527" cy="4142368"/>
            <a:chOff x="-1" y="2004066"/>
            <a:chExt cx="5569527" cy="4142368"/>
          </a:xfrm>
        </p:grpSpPr>
        <p:graphicFrame>
          <p:nvGraphicFramePr>
            <p:cNvPr id="7" name="对象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5621824"/>
                </p:ext>
              </p:extLst>
            </p:nvPr>
          </p:nvGraphicFramePr>
          <p:xfrm>
            <a:off x="-1" y="2004066"/>
            <a:ext cx="5569527" cy="4142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5" name="Image" r:id="rId6" imgW="5536440" imgH="3669840" progId="Photoshop.Image.13">
                    <p:embed/>
                  </p:oleObj>
                </mc:Choice>
                <mc:Fallback>
                  <p:oleObj name="Image" r:id="rId6" imgW="5536440" imgH="3669840" progId="Photoshop.Image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-1" y="2004066"/>
                          <a:ext cx="5569527" cy="41423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椭圆 7"/>
            <p:cNvSpPr/>
            <p:nvPr/>
          </p:nvSpPr>
          <p:spPr>
            <a:xfrm>
              <a:off x="2881744" y="4696691"/>
              <a:ext cx="152400" cy="1246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992578" y="4585853"/>
              <a:ext cx="1690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Clear sky point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55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 smtClean="0"/>
              <a:t>Content of talk: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altLang="zh-CN" dirty="0" smtClean="0">
                <a:solidFill>
                  <a:schemeClr val="tx1"/>
                </a:solidFill>
              </a:rPr>
              <a:t>Current FY-2 satellites status and planned configurations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dirty="0" smtClean="0">
                <a:solidFill>
                  <a:schemeClr val="tx1"/>
                </a:solidFill>
                <a:sym typeface="Wingdings" pitchFamily="2" charset="2"/>
              </a:rPr>
              <a:t>Current status of CMA winds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dirty="0"/>
              <a:t>C</a:t>
            </a:r>
            <a:r>
              <a:rPr lang="en-GB" altLang="zh-CN" dirty="0" smtClean="0"/>
              <a:t>hanges in operational system </a:t>
            </a:r>
            <a:r>
              <a:rPr lang="en-GB" altLang="zh-CN" dirty="0" smtClean="0">
                <a:sym typeface="Wingdings" pitchFamily="2" charset="2"/>
              </a:rPr>
              <a:t>since last </a:t>
            </a:r>
            <a:r>
              <a:rPr lang="en-US" altLang="zh-CN" dirty="0"/>
              <a:t>winds workshop </a:t>
            </a:r>
            <a:endParaRPr lang="en-GB" altLang="zh-CN" dirty="0" smtClean="0">
              <a:sym typeface="Wingdings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FF0000"/>
                </a:solidFill>
              </a:rPr>
              <a:t>Historical dataset reprocessing plan </a:t>
            </a:r>
          </a:p>
          <a:p>
            <a:endParaRPr lang="en-GB" altLang="zh-CN" b="1" dirty="0" smtClean="0">
              <a:solidFill>
                <a:srgbClr val="FF0000"/>
              </a:solidFill>
            </a:endParaRPr>
          </a:p>
          <a:p>
            <a:endParaRPr lang="en-GB" altLang="zh-CN" b="1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262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Historical dataset reprocessing plan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CMA already started an project to reprocess the historical AMVs </a:t>
            </a:r>
            <a:r>
              <a:rPr lang="en-US" altLang="zh-CN" dirty="0" smtClean="0"/>
              <a:t>dataset </a:t>
            </a:r>
            <a:r>
              <a:rPr lang="en-US" altLang="zh-CN" dirty="0"/>
              <a:t>in 2013, and will be finished in end of 2015</a:t>
            </a:r>
            <a:r>
              <a:rPr lang="en-US" altLang="zh-CN" dirty="0" smtClean="0"/>
              <a:t>.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Reprocess all historical AMVs data with latest AMVs algorithm(CMA Version 2014)</a:t>
            </a:r>
          </a:p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89888"/>
              </p:ext>
            </p:extLst>
          </p:nvPr>
        </p:nvGraphicFramePr>
        <p:xfrm>
          <a:off x="517888" y="3394365"/>
          <a:ext cx="7848872" cy="2878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601"/>
                <a:gridCol w="4332271"/>
              </a:tblGrid>
              <a:tr h="530283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DATE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CONTENT</a:t>
                      </a:r>
                      <a:endParaRPr lang="zh-CN" altLang="en-US" sz="1600" dirty="0"/>
                    </a:p>
                  </a:txBody>
                  <a:tcPr/>
                </a:tc>
              </a:tr>
              <a:tr h="606133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2013.1 --- 2013.12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Prepare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/>
                        <a:t>historical data ( </a:t>
                      </a:r>
                      <a:r>
                        <a:rPr lang="en-US" altLang="zh-CN" sz="1600" dirty="0" smtClean="0"/>
                        <a:t>FY-2 </a:t>
                      </a:r>
                      <a:r>
                        <a:rPr lang="en-US" altLang="zh-CN" sz="1600" baseline="0" dirty="0" smtClean="0"/>
                        <a:t>satellite </a:t>
                      </a:r>
                      <a:r>
                        <a:rPr lang="en-US" altLang="zh-CN" sz="1600" baseline="0" dirty="0" smtClean="0"/>
                        <a:t>data, NWP data, etc.</a:t>
                      </a:r>
                      <a:r>
                        <a:rPr lang="en-US" altLang="zh-CN" sz="1600" dirty="0" smtClean="0"/>
                        <a:t> )</a:t>
                      </a:r>
                      <a:r>
                        <a:rPr lang="en-US" altLang="zh-CN" sz="1600" baseline="0" dirty="0" smtClean="0"/>
                        <a:t> </a:t>
                      </a:r>
                      <a:endParaRPr lang="zh-CN" altLang="en-US" sz="1600" dirty="0"/>
                    </a:p>
                  </a:txBody>
                  <a:tcPr/>
                </a:tc>
              </a:tr>
              <a:tr h="530283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2013.1 --- 2014.6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Improve AMVs algorithm</a:t>
                      </a:r>
                      <a:endParaRPr lang="zh-CN" altLang="en-US" sz="1600" dirty="0"/>
                    </a:p>
                  </a:txBody>
                  <a:tcPr/>
                </a:tc>
              </a:tr>
              <a:tr h="606133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2014.7 --- 2015.9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Reprocess historical AMVs data with latest AMVs algorithm</a:t>
                      </a:r>
                      <a:endParaRPr lang="zh-CN" altLang="en-US" sz="1600" dirty="0"/>
                    </a:p>
                  </a:txBody>
                  <a:tcPr/>
                </a:tc>
              </a:tr>
              <a:tr h="606133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2015.10 --- 2015.12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Check quality of the reprocessed AMVs data,</a:t>
                      </a:r>
                      <a:r>
                        <a:rPr lang="en-US" altLang="zh-CN" sz="1600" baseline="0" dirty="0" smtClean="0"/>
                        <a:t> and a</a:t>
                      </a:r>
                      <a:r>
                        <a:rPr lang="en-US" altLang="zh-CN" sz="1600" dirty="0" smtClean="0"/>
                        <a:t>rchive 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7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 dirty="0"/>
              <a:t>Historical dataset reprocessing plan </a:t>
            </a:r>
            <a:r>
              <a:rPr lang="en-US" altLang="zh-CN" sz="4400" dirty="0" smtClean="0"/>
              <a:t/>
            </a:r>
            <a:br>
              <a:rPr lang="en-US" altLang="zh-CN" sz="4400" dirty="0" smtClean="0"/>
            </a:br>
            <a:r>
              <a:rPr lang="en-US" altLang="zh-CN" sz="4400" dirty="0" smtClean="0"/>
              <a:t>--historical AMVs data information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CMA </a:t>
            </a:r>
            <a:r>
              <a:rPr lang="en-US" altLang="zh-CN" dirty="0" smtClean="0"/>
              <a:t>AMV’s operation begin from January 2006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Infrared (IR) and water vapor (WV) channel AMVs derivations were performed for three </a:t>
            </a:r>
            <a:r>
              <a:rPr lang="en-US" altLang="zh-CN" dirty="0" smtClean="0"/>
              <a:t>FY-2 satellites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75923"/>
              </p:ext>
            </p:extLst>
          </p:nvPr>
        </p:nvGraphicFramePr>
        <p:xfrm>
          <a:off x="628650" y="3313231"/>
          <a:ext cx="7655541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312"/>
                <a:gridCol w="1814117"/>
                <a:gridCol w="2656227"/>
                <a:gridCol w="19138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SATELLITE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NADIR LONGITUDE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DATE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AMVs TIME (UTC)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FY-2C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105</a:t>
                      </a:r>
                      <a:r>
                        <a:rPr lang="en-US" altLang="zh-CN" baseline="30000" dirty="0" smtClean="0"/>
                        <a:t>o</a:t>
                      </a:r>
                      <a:endParaRPr lang="zh-CN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Jan 1</a:t>
                      </a:r>
                      <a:r>
                        <a:rPr lang="en-US" altLang="zh-CN" baseline="30000" dirty="0" smtClean="0"/>
                        <a:t>st</a:t>
                      </a:r>
                      <a:r>
                        <a:rPr lang="en-US" altLang="zh-CN" dirty="0" smtClean="0"/>
                        <a:t>, 2006 – Nov 24</a:t>
                      </a:r>
                      <a:r>
                        <a:rPr lang="en-US" altLang="zh-CN" baseline="30000" dirty="0" smtClean="0"/>
                        <a:t>th</a:t>
                      </a:r>
                      <a:r>
                        <a:rPr lang="en-US" altLang="zh-CN" dirty="0" smtClean="0"/>
                        <a:t>, 2009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00/06/12/18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FY-2D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86.5</a:t>
                      </a:r>
                      <a:r>
                        <a:rPr lang="en-US" altLang="zh-CN" baseline="30000" dirty="0" smtClean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Feb 14</a:t>
                      </a:r>
                      <a:r>
                        <a:rPr lang="en-US" altLang="zh-CN" baseline="30000" dirty="0" smtClean="0"/>
                        <a:t>th</a:t>
                      </a:r>
                      <a:r>
                        <a:rPr lang="en-US" altLang="zh-CN" dirty="0" smtClean="0"/>
                        <a:t>, 2007 – Dec 31</a:t>
                      </a:r>
                      <a:r>
                        <a:rPr lang="en-US" altLang="zh-CN" baseline="30000" dirty="0" smtClean="0"/>
                        <a:t>st</a:t>
                      </a:r>
                      <a:r>
                        <a:rPr lang="en-US" altLang="zh-CN" dirty="0" smtClean="0"/>
                        <a:t>, 2013</a:t>
                      </a:r>
                      <a:r>
                        <a:rPr lang="en-US" altLang="zh-CN" baseline="0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03/09/15/21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FY-2E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105</a:t>
                      </a:r>
                      <a:r>
                        <a:rPr lang="en-US" altLang="zh-CN" baseline="30000" dirty="0" smtClean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Nov 23</a:t>
                      </a:r>
                      <a:r>
                        <a:rPr lang="en-US" altLang="zh-CN" baseline="30000" dirty="0" smtClean="0"/>
                        <a:t>rd</a:t>
                      </a:r>
                      <a:r>
                        <a:rPr lang="en-US" altLang="zh-CN" dirty="0" smtClean="0"/>
                        <a:t>, 2009 – Dec 31</a:t>
                      </a:r>
                      <a:r>
                        <a:rPr lang="en-US" altLang="zh-CN" baseline="30000" dirty="0" smtClean="0"/>
                        <a:t>st</a:t>
                      </a:r>
                      <a:r>
                        <a:rPr lang="en-US" altLang="zh-CN" dirty="0" smtClean="0"/>
                        <a:t>, 2013</a:t>
                      </a:r>
                      <a:r>
                        <a:rPr lang="en-US" altLang="zh-CN" baseline="0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00/06/12/18</a:t>
                      </a:r>
                      <a:endParaRPr lang="zh-CN" alt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1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Historical dataset reprocessing plan 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sz="4000" dirty="0" smtClean="0"/>
              <a:t>--Main work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Re-calibration of historical satellite data</a:t>
            </a:r>
          </a:p>
          <a:p>
            <a:pPr lvl="1"/>
            <a:r>
              <a:rPr lang="en-GB" altLang="zh-CN" dirty="0"/>
              <a:t>FY-2 On-orbit Operational Calibration Approach(CIBLE)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Re-navigation of historical satellite data</a:t>
            </a:r>
          </a:p>
          <a:p>
            <a:pPr lvl="1"/>
            <a:r>
              <a:rPr lang="en-US" altLang="zh-CN" dirty="0" smtClean="0"/>
              <a:t>Latest re-navigation algorithm is performed to eliminate the influence of abnormal satellite image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Eliminate the noise point of infrared and water vapor channel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Review and improve AMVs algorithm</a:t>
            </a:r>
          </a:p>
          <a:p>
            <a:pPr lvl="1"/>
            <a:r>
              <a:rPr lang="en-US" altLang="zh-CN" dirty="0"/>
              <a:t>Second tracking algorithm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Height </a:t>
            </a:r>
            <a:r>
              <a:rPr lang="en-US" altLang="zh-CN" dirty="0"/>
              <a:t>assignment in inversion layer </a:t>
            </a:r>
          </a:p>
          <a:p>
            <a:pPr lvl="1"/>
            <a:r>
              <a:rPr lang="en-US" altLang="zh-CN" dirty="0" smtClean="0"/>
              <a:t>Height </a:t>
            </a:r>
            <a:r>
              <a:rPr lang="en-US" altLang="zh-CN" dirty="0"/>
              <a:t>assignment in target box full of </a:t>
            </a:r>
            <a:r>
              <a:rPr lang="en-US" altLang="zh-CN" dirty="0" smtClean="0"/>
              <a:t>cloud</a:t>
            </a:r>
          </a:p>
          <a:p>
            <a:pPr lvl="1"/>
            <a:r>
              <a:rPr lang="en-US" altLang="zh-CN" smtClean="0"/>
              <a:t>……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238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Thank you !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FY-2 </a:t>
            </a:r>
            <a:r>
              <a:rPr lang="en-GB" dirty="0" smtClean="0"/>
              <a:t>Satellite Operations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15362" name="Rectangle 335"/>
          <p:cNvSpPr>
            <a:spLocks noGrp="1" noChangeArrowheads="1"/>
          </p:cNvSpPr>
          <p:nvPr>
            <p:ph idx="1"/>
          </p:nvPr>
        </p:nvSpPr>
        <p:spPr>
          <a:xfrm>
            <a:off x="628650" y="1583025"/>
            <a:ext cx="7886700" cy="4351338"/>
          </a:xfrm>
          <a:solidFill>
            <a:srgbClr val="FFFFFF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1800" dirty="0"/>
              <a:t>Since the 11th wind workshop, </a:t>
            </a:r>
            <a:r>
              <a:rPr lang="en-US" altLang="zh-CN" sz="1800" dirty="0" smtClean="0"/>
              <a:t>FY-2E, FY-2D and FY-2F are </a:t>
            </a:r>
            <a:r>
              <a:rPr lang="en-US" altLang="zh-CN" sz="1800" dirty="0"/>
              <a:t>both in operation. </a:t>
            </a:r>
            <a:endParaRPr lang="en-US" altLang="zh-CN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sz="1800" dirty="0"/>
              <a:t>FY-2E at </a:t>
            </a:r>
            <a:r>
              <a:rPr lang="en-GB" altLang="zh-CN" sz="1800" dirty="0" smtClean="0"/>
              <a:t>105˚</a:t>
            </a:r>
            <a:r>
              <a:rPr lang="en-US" altLang="zh-CN" sz="1800" dirty="0" smtClean="0">
                <a:cs typeface="Arial" charset="0"/>
              </a:rPr>
              <a:t>E </a:t>
            </a:r>
            <a:r>
              <a:rPr lang="en-US" altLang="zh-CN" sz="1800" dirty="0">
                <a:cs typeface="Arial" charset="0"/>
                <a:sym typeface="Wingdings" pitchFamily="2" charset="2"/>
              </a:rPr>
              <a:t></a:t>
            </a:r>
            <a:r>
              <a:rPr lang="en-US" altLang="zh-CN" sz="1800" dirty="0">
                <a:cs typeface="Arial" charset="0"/>
              </a:rPr>
              <a:t> Prime mission</a:t>
            </a:r>
            <a:r>
              <a:rPr lang="en-US" altLang="zh-CN" sz="1800" dirty="0" smtClean="0">
                <a:cs typeface="Arial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sz="1800" dirty="0"/>
              <a:t>FY-2D at </a:t>
            </a:r>
            <a:r>
              <a:rPr lang="en-GB" altLang="zh-CN" sz="1800" dirty="0" smtClean="0"/>
              <a:t>86.5˚</a:t>
            </a:r>
            <a:r>
              <a:rPr lang="en-US" altLang="zh-CN" sz="1800" dirty="0" smtClean="0">
                <a:cs typeface="Arial" charset="0"/>
              </a:rPr>
              <a:t>E</a:t>
            </a:r>
            <a:r>
              <a:rPr lang="en-GB" altLang="zh-CN" sz="1800" dirty="0" smtClean="0"/>
              <a:t> </a:t>
            </a:r>
            <a:r>
              <a:rPr lang="en-US" altLang="zh-CN" sz="1800" dirty="0">
                <a:cs typeface="Arial" charset="0"/>
                <a:sym typeface="Wingdings" pitchFamily="2" charset="2"/>
              </a:rPr>
              <a:t> </a:t>
            </a:r>
            <a:r>
              <a:rPr lang="en-US" altLang="zh-CN" sz="1800" dirty="0">
                <a:cs typeface="Arial" charset="0"/>
              </a:rPr>
              <a:t>Prime mission. </a:t>
            </a:r>
            <a:endParaRPr lang="en-US" altLang="zh-CN" sz="1800" dirty="0" smtClean="0"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sz="1800" dirty="0"/>
              <a:t>FY-2F at </a:t>
            </a:r>
            <a:r>
              <a:rPr lang="en-GB" altLang="zh-CN" sz="1800" dirty="0" smtClean="0"/>
              <a:t>112˚</a:t>
            </a:r>
            <a:r>
              <a:rPr lang="en-US" altLang="zh-CN" sz="1800" dirty="0" smtClean="0">
                <a:cs typeface="Arial" charset="0"/>
              </a:rPr>
              <a:t>E </a:t>
            </a:r>
            <a:r>
              <a:rPr lang="en-US" altLang="zh-CN" sz="1800" dirty="0">
                <a:cs typeface="Arial" charset="0"/>
                <a:sym typeface="Wingdings" pitchFamily="2" charset="2"/>
              </a:rPr>
              <a:t></a:t>
            </a:r>
            <a:r>
              <a:rPr lang="en-GB" altLang="zh-CN" sz="1800" dirty="0"/>
              <a:t> </a:t>
            </a:r>
            <a:r>
              <a:rPr lang="en-US" altLang="zh-CN" sz="1800" dirty="0">
                <a:cs typeface="Arial" charset="0"/>
                <a:sym typeface="Wingdings" pitchFamily="2" charset="2"/>
              </a:rPr>
              <a:t>Backup to FY-2E and </a:t>
            </a:r>
            <a:r>
              <a:rPr lang="en-US" altLang="zh-CN" sz="1800" dirty="0" smtClean="0">
                <a:cs typeface="Arial" charset="0"/>
                <a:sym typeface="Wingdings" pitchFamily="2" charset="2"/>
              </a:rPr>
              <a:t>rapid scan </a:t>
            </a:r>
            <a:r>
              <a:rPr lang="en-US" altLang="zh-CN" sz="1800" dirty="0" smtClean="0">
                <a:cs typeface="Arial" charset="0"/>
                <a:sym typeface="Wingdings" pitchFamily="2" charset="2"/>
              </a:rPr>
              <a:t>.</a:t>
            </a:r>
            <a:r>
              <a:rPr lang="en-US" altLang="zh-CN" sz="1800" dirty="0" smtClean="0">
                <a:cs typeface="Arial" charset="0"/>
              </a:rPr>
              <a:t> </a:t>
            </a:r>
            <a:endParaRPr lang="en-US" altLang="zh-CN" sz="1800" dirty="0"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383116"/>
              </p:ext>
            </p:extLst>
          </p:nvPr>
        </p:nvGraphicFramePr>
        <p:xfrm>
          <a:off x="628650" y="3417351"/>
          <a:ext cx="7486403" cy="2150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984"/>
                <a:gridCol w="723900"/>
                <a:gridCol w="1249680"/>
                <a:gridCol w="3672839"/>
              </a:tblGrid>
              <a:tr h="34231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Product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Satellite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Nadir longitude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Product times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</a:tr>
              <a:tr h="590843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Infrared and Water Vapour Winds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FY-2E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GB" altLang="zh-CN" sz="1200" dirty="0" smtClean="0"/>
                        <a:t>105˚</a:t>
                      </a:r>
                      <a:r>
                        <a:rPr lang="en-US" altLang="zh-CN" sz="1200" dirty="0" smtClean="0">
                          <a:cs typeface="Arial" charset="0"/>
                        </a:rPr>
                        <a:t>E 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Every 6h</a:t>
                      </a:r>
                    </a:p>
                    <a:p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00:00,06:00,12:00,18:00(UTC)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</a:tr>
              <a:tr h="590843">
                <a:tc>
                  <a:txBody>
                    <a:bodyPr/>
                    <a:lstStyle/>
                    <a:p>
                      <a:r>
                        <a:rPr lang="en-GB" altLang="zh-CN" sz="1200" dirty="0" smtClean="0"/>
                        <a:t>Infrared and Water Vapour Winds</a:t>
                      </a:r>
                      <a:endParaRPr lang="en-GB" altLang="zh-CN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FY-2D</a:t>
                      </a:r>
                    </a:p>
                    <a:p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GB" altLang="zh-CN" sz="1200" dirty="0" smtClean="0"/>
                        <a:t>86.5˚</a:t>
                      </a:r>
                      <a:r>
                        <a:rPr lang="en-US" altLang="zh-CN" sz="1200" dirty="0" smtClean="0">
                          <a:cs typeface="Arial" charset="0"/>
                        </a:rPr>
                        <a:t>E</a:t>
                      </a:r>
                      <a:r>
                        <a:rPr lang="en-GB" altLang="zh-CN" sz="1200" dirty="0" smtClean="0"/>
                        <a:t> 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GB" altLang="zh-CN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Every 6h</a:t>
                      </a:r>
                    </a:p>
                    <a:p>
                      <a:r>
                        <a:rPr lang="en-GB" altLang="zh-CN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03:00,09:00,15:00,21:00(UTC)</a:t>
                      </a:r>
                      <a:endParaRPr lang="en-GB" altLang="zh-CN" sz="1200" dirty="0"/>
                    </a:p>
                  </a:txBody>
                  <a:tcPr marL="84406" marR="84406" marT="42203" marB="42203"/>
                </a:tc>
              </a:tr>
              <a:tr h="590843">
                <a:tc>
                  <a:txBody>
                    <a:bodyPr/>
                    <a:lstStyle/>
                    <a:p>
                      <a:r>
                        <a:rPr lang="en-GB" altLang="zh-CN" sz="1200" dirty="0" smtClean="0"/>
                        <a:t>Infrared and Water Vapour Winds</a:t>
                      </a:r>
                      <a:endParaRPr lang="en-GB" altLang="zh-CN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FY-2F</a:t>
                      </a:r>
                    </a:p>
                    <a:p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GB" altLang="zh-CN" sz="1200" dirty="0" smtClean="0"/>
                        <a:t>112˚</a:t>
                      </a:r>
                      <a:r>
                        <a:rPr lang="en-US" altLang="zh-CN" sz="1200" dirty="0" smtClean="0">
                          <a:cs typeface="Arial" charset="0"/>
                        </a:rPr>
                        <a:t>E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Every 6h (not </a:t>
                      </a:r>
                      <a:r>
                        <a:rPr lang="en-US" altLang="zh-CN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continuous</a:t>
                      </a:r>
                      <a:r>
                        <a:rPr lang="en-GB" altLang="zh-CN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GB" altLang="zh-CN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03:00,09:00,15:00,21:00(UTC)</a:t>
                      </a:r>
                      <a:endParaRPr lang="en-GB" altLang="zh-CN" sz="1200" dirty="0"/>
                    </a:p>
                  </a:txBody>
                  <a:tcPr marL="84406" marR="84406" marT="42203" marB="4220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1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5251" y="411296"/>
            <a:ext cx="7543800" cy="1126560"/>
          </a:xfrm>
        </p:spPr>
        <p:txBody>
          <a:bodyPr>
            <a:normAutofit/>
          </a:bodyPr>
          <a:lstStyle/>
          <a:p>
            <a:r>
              <a:rPr lang="en-GB" altLang="zh-CN" sz="3600" dirty="0" smtClean="0"/>
              <a:t>FY-2 </a:t>
            </a:r>
            <a:r>
              <a:rPr lang="en-GB" altLang="zh-CN" sz="3600" dirty="0"/>
              <a:t>Satellite </a:t>
            </a:r>
            <a:r>
              <a:rPr lang="en-GB" altLang="zh-CN" sz="3600" dirty="0" smtClean="0"/>
              <a:t>Operations </a:t>
            </a:r>
            <a:r>
              <a:rPr lang="en-US" altLang="zh-CN" sz="3600" dirty="0" smtClean="0"/>
              <a:t>Planning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745672"/>
            <a:ext cx="7886700" cy="41793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FY-2G will be launched in Dec. 2014 and operate at 105</a:t>
            </a:r>
            <a:r>
              <a:rPr lang="en-GB" altLang="zh-CN" dirty="0"/>
              <a:t>˚</a:t>
            </a:r>
            <a:r>
              <a:rPr lang="en-US" altLang="zh-CN" dirty="0"/>
              <a:t>E</a:t>
            </a:r>
            <a:r>
              <a:rPr lang="en-GB" altLang="zh-CN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FY-2E will replace FY-2D at </a:t>
            </a:r>
            <a:r>
              <a:rPr lang="en-GB" altLang="zh-CN" dirty="0"/>
              <a:t>86.5˚</a:t>
            </a:r>
            <a:r>
              <a:rPr lang="en-US" altLang="zh-CN" dirty="0"/>
              <a:t>E</a:t>
            </a:r>
            <a:r>
              <a:rPr lang="en-GB" altLang="zh-CN" dirty="0"/>
              <a:t>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FY-2F will drift to 123.5</a:t>
            </a:r>
            <a:r>
              <a:rPr lang="en-GB" altLang="zh-CN" dirty="0"/>
              <a:t>˚</a:t>
            </a:r>
            <a:r>
              <a:rPr lang="en-US" altLang="zh-CN" dirty="0"/>
              <a:t>E</a:t>
            </a:r>
            <a:r>
              <a:rPr lang="en-GB" altLang="zh-CN" dirty="0"/>
              <a:t> in Aug. 2014.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76" y="3089564"/>
            <a:ext cx="7073287" cy="328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 smtClean="0"/>
              <a:t>Content of talk: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altLang="zh-CN" dirty="0" smtClean="0">
                <a:solidFill>
                  <a:schemeClr val="tx1"/>
                </a:solidFill>
              </a:rPr>
              <a:t>Current FY-2 satellites status and planned configurations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dirty="0" smtClean="0">
                <a:solidFill>
                  <a:srgbClr val="FF0000"/>
                </a:solidFill>
                <a:sym typeface="Wingdings" pitchFamily="2" charset="2"/>
              </a:rPr>
              <a:t>Current status of CMA winds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dirty="0"/>
              <a:t>C</a:t>
            </a:r>
            <a:r>
              <a:rPr lang="en-GB" altLang="zh-CN" dirty="0" smtClean="0"/>
              <a:t>hanges in operational system </a:t>
            </a:r>
            <a:r>
              <a:rPr lang="en-GB" altLang="zh-CN" dirty="0" smtClean="0">
                <a:sym typeface="Wingdings" pitchFamily="2" charset="2"/>
              </a:rPr>
              <a:t>since last </a:t>
            </a:r>
            <a:r>
              <a:rPr lang="en-US" altLang="zh-CN" dirty="0"/>
              <a:t>winds workshop</a:t>
            </a:r>
            <a:endParaRPr lang="en-GB" altLang="zh-CN" dirty="0" smtClean="0">
              <a:sym typeface="Wingdings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Historical </a:t>
            </a:r>
            <a:r>
              <a:rPr lang="en-US" altLang="zh-CN" dirty="0"/>
              <a:t>dataset reprocessing plan </a:t>
            </a:r>
            <a:endParaRPr lang="en-US" altLang="zh-CN" dirty="0" smtClean="0"/>
          </a:p>
          <a:p>
            <a:endParaRPr lang="en-GB" altLang="zh-CN" b="1" dirty="0" smtClean="0">
              <a:solidFill>
                <a:srgbClr val="FF0000"/>
              </a:solidFill>
            </a:endParaRPr>
          </a:p>
          <a:p>
            <a:endParaRPr lang="en-GB" altLang="zh-CN" b="1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77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altLang="zh-CN" dirty="0">
                <a:solidFill>
                  <a:schemeClr val="tx1"/>
                </a:solidFill>
                <a:sym typeface="Wingdings" pitchFamily="2" charset="2"/>
              </a:rPr>
              <a:t>Current status of CMA </a:t>
            </a:r>
            <a:r>
              <a:rPr lang="en-GB" altLang="zh-CN" dirty="0" smtClean="0">
                <a:solidFill>
                  <a:schemeClr val="tx1"/>
                </a:solidFill>
                <a:sym typeface="Wingdings" pitchFamily="2" charset="2"/>
              </a:rPr>
              <a:t>winds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362" name="Rectangle 335"/>
          <p:cNvSpPr>
            <a:spLocks noGrp="1" noChangeArrowheads="1"/>
          </p:cNvSpPr>
          <p:nvPr>
            <p:ph idx="1"/>
          </p:nvPr>
        </p:nvSpPr>
        <p:spPr>
          <a:xfrm>
            <a:off x="628650" y="1737361"/>
            <a:ext cx="7886700" cy="4197002"/>
          </a:xfrm>
          <a:solidFill>
            <a:srgbClr val="FFFFFF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1800" dirty="0"/>
              <a:t>Since the 11th wind workshop, </a:t>
            </a:r>
            <a:r>
              <a:rPr lang="en-US" altLang="zh-CN" sz="1800" dirty="0" smtClean="0"/>
              <a:t>infrared </a:t>
            </a:r>
            <a:r>
              <a:rPr lang="en-US" altLang="zh-CN" sz="1800" dirty="0"/>
              <a:t>(IR) and water vapor (WV) channel </a:t>
            </a:r>
            <a:r>
              <a:rPr lang="en-US" altLang="zh-CN" sz="1800" dirty="0" smtClean="0"/>
              <a:t>AMVs derivations </a:t>
            </a:r>
            <a:r>
              <a:rPr lang="en-US" altLang="zh-CN" sz="1800" dirty="0"/>
              <a:t>are performed for both </a:t>
            </a:r>
            <a:r>
              <a:rPr lang="en-US" altLang="zh-CN" sz="1800" dirty="0" smtClean="0"/>
              <a:t>FY-2E </a:t>
            </a:r>
            <a:r>
              <a:rPr lang="en-US" altLang="zh-CN" sz="1800" dirty="0"/>
              <a:t>and </a:t>
            </a:r>
            <a:r>
              <a:rPr lang="en-US" altLang="zh-CN" sz="1800" dirty="0" smtClean="0"/>
              <a:t>FY-2D</a:t>
            </a:r>
            <a:r>
              <a:rPr lang="en-US" altLang="zh-CN" sz="1800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800" dirty="0"/>
              <a:t>FY-2E and FY-2D AMVs passed quality control are transmitted through GTS in BURF code. </a:t>
            </a:r>
            <a:endParaRPr lang="en-US" altLang="zh-CN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800" dirty="0" smtClean="0"/>
              <a:t>FY-2F AMVs are derived except in RSS </a:t>
            </a:r>
            <a:r>
              <a:rPr lang="en-US" altLang="zh-CN" sz="1800" dirty="0"/>
              <a:t>and did not </a:t>
            </a:r>
            <a:r>
              <a:rPr lang="en-US" altLang="zh-CN" sz="1800" dirty="0" smtClean="0"/>
              <a:t>distribute through GTS.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833453"/>
              </p:ext>
            </p:extLst>
          </p:nvPr>
        </p:nvGraphicFramePr>
        <p:xfrm>
          <a:off x="822960" y="3920271"/>
          <a:ext cx="7486403" cy="2150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984"/>
                <a:gridCol w="723900"/>
                <a:gridCol w="1249680"/>
                <a:gridCol w="3672839"/>
              </a:tblGrid>
              <a:tr h="34231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Product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Satellite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Nadir longitude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Product times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</a:tr>
              <a:tr h="590843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Infrared and Water Vapour Winds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FY-2E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GB" altLang="zh-CN" sz="1200" dirty="0" smtClean="0"/>
                        <a:t>105˚</a:t>
                      </a:r>
                      <a:r>
                        <a:rPr lang="en-US" altLang="zh-CN" sz="1200" dirty="0" smtClean="0">
                          <a:cs typeface="Arial" charset="0"/>
                        </a:rPr>
                        <a:t>E 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Every 6h</a:t>
                      </a:r>
                    </a:p>
                    <a:p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00:00,06:00,12:00,18:00(UTC)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</a:tr>
              <a:tr h="590843">
                <a:tc>
                  <a:txBody>
                    <a:bodyPr/>
                    <a:lstStyle/>
                    <a:p>
                      <a:r>
                        <a:rPr lang="en-GB" altLang="zh-CN" sz="1200" dirty="0" smtClean="0"/>
                        <a:t>Infrared and Water Vapour Winds</a:t>
                      </a:r>
                      <a:endParaRPr lang="en-GB" altLang="zh-CN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FY-2D</a:t>
                      </a:r>
                    </a:p>
                    <a:p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GB" altLang="zh-CN" sz="1200" dirty="0" smtClean="0"/>
                        <a:t>86.5˚</a:t>
                      </a:r>
                      <a:r>
                        <a:rPr lang="en-US" altLang="zh-CN" sz="1200" dirty="0" smtClean="0">
                          <a:cs typeface="Arial" charset="0"/>
                        </a:rPr>
                        <a:t>E</a:t>
                      </a:r>
                      <a:r>
                        <a:rPr lang="en-GB" altLang="zh-CN" sz="1200" dirty="0" smtClean="0"/>
                        <a:t> 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GB" altLang="zh-CN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Every 6h</a:t>
                      </a:r>
                    </a:p>
                    <a:p>
                      <a:r>
                        <a:rPr lang="en-GB" altLang="zh-CN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03:00,09:00,15:00,21:00(UTC)</a:t>
                      </a:r>
                      <a:endParaRPr lang="en-GB" altLang="zh-CN" sz="1200" dirty="0"/>
                    </a:p>
                  </a:txBody>
                  <a:tcPr marL="84406" marR="84406" marT="42203" marB="42203"/>
                </a:tc>
              </a:tr>
              <a:tr h="590843">
                <a:tc>
                  <a:txBody>
                    <a:bodyPr/>
                    <a:lstStyle/>
                    <a:p>
                      <a:r>
                        <a:rPr lang="en-GB" altLang="zh-CN" sz="1200" dirty="0" smtClean="0"/>
                        <a:t>Infrared and Water Vapour Winds</a:t>
                      </a:r>
                      <a:endParaRPr lang="en-GB" altLang="zh-CN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FY-2F</a:t>
                      </a:r>
                    </a:p>
                    <a:p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GB" altLang="zh-CN" sz="1200" dirty="0" smtClean="0"/>
                        <a:t>112˚</a:t>
                      </a:r>
                      <a:r>
                        <a:rPr lang="en-US" altLang="zh-CN" sz="1200" dirty="0" smtClean="0">
                          <a:cs typeface="Arial" charset="0"/>
                        </a:rPr>
                        <a:t>E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Every 6h (not </a:t>
                      </a:r>
                      <a:r>
                        <a:rPr lang="en-US" altLang="zh-CN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continuous</a:t>
                      </a:r>
                      <a:r>
                        <a:rPr lang="en-GB" altLang="zh-CN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GB" altLang="zh-CN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03:00,09:00,15:00,21:00(UTC)</a:t>
                      </a:r>
                      <a:endParaRPr lang="en-GB" altLang="zh-CN" sz="1200" dirty="0"/>
                    </a:p>
                  </a:txBody>
                  <a:tcPr marL="84406" marR="84406" marT="42203" marB="4220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69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628650" y="233874"/>
            <a:ext cx="7886700" cy="541981"/>
          </a:xfrm>
        </p:spPr>
        <p:txBody>
          <a:bodyPr vert="horz" anchor="t">
            <a:normAutofit fontScale="90000"/>
          </a:bodyPr>
          <a:lstStyle/>
          <a:p>
            <a:r>
              <a:rPr lang="en-US" altLang="ja-JP" dirty="0"/>
              <a:t>Example of </a:t>
            </a:r>
            <a:r>
              <a:rPr lang="en-US" altLang="ja-JP" dirty="0" smtClean="0"/>
              <a:t>FY-2E AMVs</a:t>
            </a:r>
            <a:endParaRPr lang="en-US" altLang="zh-CN" dirty="0">
              <a:solidFill>
                <a:srgbClr val="3333FF"/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41164" y="938934"/>
            <a:ext cx="8850436" cy="5157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sz="2400" dirty="0" smtClean="0">
                <a:solidFill>
                  <a:srgbClr val="3333FF"/>
                </a:solidFill>
              </a:rPr>
              <a:t>06UTC </a:t>
            </a:r>
            <a:r>
              <a:rPr lang="en-US" altLang="ja-JP" sz="2400" dirty="0">
                <a:solidFill>
                  <a:srgbClr val="3333FF"/>
                </a:solidFill>
              </a:rPr>
              <a:t>on </a:t>
            </a:r>
            <a:r>
              <a:rPr lang="en-US" altLang="zh-CN" sz="2400" dirty="0">
                <a:solidFill>
                  <a:srgbClr val="3333FF"/>
                </a:solidFill>
              </a:rPr>
              <a:t>8 </a:t>
            </a:r>
            <a:r>
              <a:rPr lang="en-US" altLang="zh-CN" sz="2400" dirty="0" smtClean="0">
                <a:solidFill>
                  <a:srgbClr val="3333FF"/>
                </a:solidFill>
              </a:rPr>
              <a:t>June 2014</a:t>
            </a:r>
            <a:endParaRPr lang="en-US" altLang="zh-CN" sz="2400" dirty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4" y="1994606"/>
            <a:ext cx="4320000" cy="432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00" y="1994606"/>
            <a:ext cx="4320000" cy="4320000"/>
          </a:xfrm>
          <a:prstGeom prst="rect">
            <a:avLst/>
          </a:prstGeom>
        </p:spPr>
      </p:pic>
      <p:sp>
        <p:nvSpPr>
          <p:cNvPr id="6" name="Text Box 13"/>
          <p:cNvSpPr txBox="1">
            <a:spLocks noChangeArrowheads="1"/>
          </p:cNvSpPr>
          <p:nvPr/>
        </p:nvSpPr>
        <p:spPr>
          <a:xfrm>
            <a:off x="439026" y="1617806"/>
            <a:ext cx="3724275" cy="304800"/>
          </a:xfrm>
          <a:prstGeom prst="rect">
            <a:avLst/>
          </a:prstGeom>
          <a:solidFill>
            <a:srgbClr val="FFCC99"/>
          </a:solidFill>
          <a:ln/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1600" dirty="0" smtClean="0"/>
              <a:t>High-, middle- and low-level IR AMVs</a:t>
            </a:r>
            <a:endParaRPr lang="en-US" altLang="ja-JP" sz="1600" dirty="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045662" y="1617806"/>
            <a:ext cx="3571875" cy="3048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ja-JP" sz="1600" dirty="0" smtClean="0">
                <a:effectLst/>
              </a:rPr>
              <a:t>High- and middle-level WV </a:t>
            </a:r>
            <a:r>
              <a:rPr lang="en-US" altLang="ja-JP" sz="1600" dirty="0">
                <a:effectLst/>
              </a:rPr>
              <a:t>AMVs</a:t>
            </a:r>
          </a:p>
        </p:txBody>
      </p:sp>
    </p:spTree>
    <p:extLst>
      <p:ext uri="{BB962C8B-B14F-4D97-AF65-F5344CB8AC3E}">
        <p14:creationId xmlns:p14="http://schemas.microsoft.com/office/powerpoint/2010/main" val="38862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Current status of CMA winds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95684"/>
          </a:xfrm>
        </p:spPr>
        <p:txBody>
          <a:bodyPr>
            <a:normAutofit fontScale="92500"/>
          </a:bodyPr>
          <a:lstStyle/>
          <a:p>
            <a:r>
              <a:rPr lang="en-US" altLang="zh-CN" dirty="0" smtClean="0"/>
              <a:t>Mean of departures from </a:t>
            </a:r>
            <a:r>
              <a:rPr lang="en-US" altLang="zh-CN" dirty="0" smtClean="0"/>
              <a:t>FY2-E </a:t>
            </a:r>
            <a:r>
              <a:rPr lang="en-US" altLang="zh-CN" dirty="0"/>
              <a:t>IR </a:t>
            </a:r>
            <a:r>
              <a:rPr lang="en-US" altLang="zh-CN" dirty="0" smtClean="0"/>
              <a:t>wind </a:t>
            </a:r>
            <a:r>
              <a:rPr lang="en-US" altLang="zh-CN" dirty="0"/>
              <a:t>speed </a:t>
            </a:r>
            <a:r>
              <a:rPr lang="en-US" altLang="zh-CN" dirty="0" smtClean="0"/>
              <a:t>and those of analysis</a:t>
            </a:r>
            <a:r>
              <a:rPr lang="zh-CN" altLang="en-US" dirty="0" smtClean="0"/>
              <a:t> </a:t>
            </a:r>
            <a:r>
              <a:rPr lang="en-US" altLang="zh-CN" dirty="0" smtClean="0"/>
              <a:t>(QI&gt;0.8)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790919"/>
              </p:ext>
            </p:extLst>
          </p:nvPr>
        </p:nvGraphicFramePr>
        <p:xfrm>
          <a:off x="628650" y="2466115"/>
          <a:ext cx="7886697" cy="37108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6671"/>
                <a:gridCol w="1126671"/>
                <a:gridCol w="1126671"/>
                <a:gridCol w="1126671"/>
                <a:gridCol w="1126671"/>
                <a:gridCol w="1126671"/>
                <a:gridCol w="1126671"/>
              </a:tblGrid>
              <a:tr h="675386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High level winds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(Above 400hPa)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Middle level </a:t>
                      </a:r>
                      <a:r>
                        <a:rPr lang="en-US" sz="1400" u="none" strike="noStrike" dirty="0" smtClean="0">
                          <a:effectLst/>
                        </a:rPr>
                        <a:t>winds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(</a:t>
                      </a:r>
                      <a:r>
                        <a:rPr lang="en-US" sz="1400" u="none" strike="noStrike" dirty="0">
                          <a:effectLst/>
                        </a:rPr>
                        <a:t>between 400-700hPa)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Low level </a:t>
                      </a:r>
                      <a:r>
                        <a:rPr lang="en-US" sz="1400" u="none" strike="noStrike" dirty="0" smtClean="0">
                          <a:effectLst/>
                        </a:rPr>
                        <a:t>winds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(below 700hPa)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3497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2012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2013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2012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2013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2012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2013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3349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Jan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-2.12423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-1.94587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-3.50365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-3.9023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-0.56508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-0.58041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3349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Feb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-1.93563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-1.94897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-3.35226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-3.06902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-0.39329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-0.31534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3349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Mar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-2.04533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-2.21874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-3.15719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-2.69138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-0.39004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-0.36816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3349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Apr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-2.18449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-2.7657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-3.02689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-3.17522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-0.4454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-0.32753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3349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May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-2.43691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-2.61128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-2.76822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-2.6329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-0.35193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-0.08515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3349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Jun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-2.47499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-2.7072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-2.57676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-2.50116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-0.44933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-0.17935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3349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Jul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-2.22251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-2.92635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-2.38746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-2.74717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-0.34463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-0.26356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3349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Aug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-2.41222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-2.8553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-2.91576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-3.28757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-0.43861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-0.26695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3349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Sep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-2.15256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-2.90911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-2.8914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-3.10136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-0.34482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-0.19641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3349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Oct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-2.07584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-2.46678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-3.08267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-2.67326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-0.32728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-0.3544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3349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Nov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-2.27077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-2.26952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-3.47111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-3.54425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-0.38728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-0.22208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3349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Dec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-2.09586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 dirty="0">
                          <a:effectLst/>
                        </a:rPr>
                        <a:t>-2.08142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-3.97566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 dirty="0">
                          <a:effectLst/>
                        </a:rPr>
                        <a:t>-3.86096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 dirty="0">
                          <a:effectLst/>
                        </a:rPr>
                        <a:t>-0.51668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 dirty="0">
                          <a:effectLst/>
                        </a:rPr>
                        <a:t>-0.31554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1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Current status of CMA winds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3455" y="1845734"/>
            <a:ext cx="7883236" cy="634230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Standard </a:t>
            </a:r>
            <a:r>
              <a:rPr lang="en-US" altLang="zh-CN" dirty="0"/>
              <a:t>deviation of </a:t>
            </a:r>
            <a:r>
              <a:rPr lang="en-US" altLang="zh-CN" dirty="0" smtClean="0"/>
              <a:t>departures </a:t>
            </a:r>
            <a:r>
              <a:rPr lang="en-US" altLang="zh-CN" dirty="0"/>
              <a:t>from </a:t>
            </a:r>
            <a:r>
              <a:rPr lang="en-US" altLang="zh-CN" dirty="0" smtClean="0"/>
              <a:t>FY-2E </a:t>
            </a:r>
            <a:r>
              <a:rPr lang="en-US" altLang="zh-CN" dirty="0"/>
              <a:t>IR wind speed and those of </a:t>
            </a:r>
            <a:r>
              <a:rPr lang="en-US" altLang="zh-CN" dirty="0" smtClean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 smtClean="0"/>
              <a:t>QI&gt;0.8)</a:t>
            </a:r>
            <a:endParaRPr lang="zh-CN" altLang="en-US" dirty="0"/>
          </a:p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909015"/>
              </p:ext>
            </p:extLst>
          </p:nvPr>
        </p:nvGraphicFramePr>
        <p:xfrm>
          <a:off x="628650" y="2479968"/>
          <a:ext cx="7886697" cy="38461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6671"/>
                <a:gridCol w="1126671"/>
                <a:gridCol w="1126671"/>
                <a:gridCol w="1126671"/>
                <a:gridCol w="1126671"/>
                <a:gridCol w="1126671"/>
                <a:gridCol w="1126671"/>
              </a:tblGrid>
              <a:tr h="700017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High level winds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(Above 400hPa)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Middle level </a:t>
                      </a:r>
                      <a:r>
                        <a:rPr lang="en-US" sz="1400" u="none" strike="noStrike" dirty="0" smtClean="0">
                          <a:effectLst/>
                        </a:rPr>
                        <a:t>winds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(</a:t>
                      </a:r>
                      <a:r>
                        <a:rPr lang="en-US" sz="1400" u="none" strike="noStrike" dirty="0">
                          <a:effectLst/>
                        </a:rPr>
                        <a:t>between 400-700hPa)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Low level </a:t>
                      </a:r>
                      <a:r>
                        <a:rPr lang="en-US" sz="1400" u="none" strike="noStrike" dirty="0" smtClean="0">
                          <a:effectLst/>
                        </a:rPr>
                        <a:t>winds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(below 700hPa)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42013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2012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2013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2012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2013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2012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2013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4201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Jan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4.892085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4.64946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6.179803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6.048372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3.320474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3.028624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4201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Feb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4.583046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4.721529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6.082641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6.010609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2.934222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3.125594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4201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Mar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4.809744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4.814942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5.896808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5.813749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2.737408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2.747139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4201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Apr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4.889798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4.91965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5.926031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5.793845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2.594708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2.705312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4201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May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4.759254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4.887551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5.48489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5.657166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2.594291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2.66821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4201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Jun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5.071055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4.940804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5.364794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5.404209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2.542841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2.53057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4201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Jul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4.855787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5.063397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5.460641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5.505674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2.508121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2.808593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4201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Aug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4.820954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5.030996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5.336308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5.524529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2.537602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2.799735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4201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Sep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4.530054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4.967143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5.299152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5.623036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2.662271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2.885943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4201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Oct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4.561009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4.850967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5.562412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5.711941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2.932993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2.839276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4201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Nov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4.508193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4.501802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5.990277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5.61666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2.834245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2.752524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24201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Dec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4.549424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4.506401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 dirty="0">
                          <a:effectLst/>
                        </a:rPr>
                        <a:t>6.05042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5.962793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3.160056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 dirty="0">
                          <a:effectLst/>
                        </a:rPr>
                        <a:t>3.117601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2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1637</TotalTime>
  <Words>2854</Words>
  <Application>Microsoft Office PowerPoint</Application>
  <PresentationFormat>全屏显示(4:3)</PresentationFormat>
  <Paragraphs>596</Paragraphs>
  <Slides>27</Slides>
  <Notes>26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 Unicode MS</vt:lpstr>
      <vt:lpstr>ＭＳ Ｐゴシック</vt:lpstr>
      <vt:lpstr>宋体</vt:lpstr>
      <vt:lpstr>Arial</vt:lpstr>
      <vt:lpstr>Calibri</vt:lpstr>
      <vt:lpstr>Calibri Light</vt:lpstr>
      <vt:lpstr>Verdana</vt:lpstr>
      <vt:lpstr>Wingdings</vt:lpstr>
      <vt:lpstr>回顾</vt:lpstr>
      <vt:lpstr>Image</vt:lpstr>
      <vt:lpstr>Status of operational AMVs from FY-2 satellites since the 11th winds workshop</vt:lpstr>
      <vt:lpstr>Content of talk:</vt:lpstr>
      <vt:lpstr> FY-2 Satellite Operations </vt:lpstr>
      <vt:lpstr>FY-2 Satellite Operations Planning</vt:lpstr>
      <vt:lpstr>Content of talk:</vt:lpstr>
      <vt:lpstr> Current status of CMA winds</vt:lpstr>
      <vt:lpstr>Example of FY-2E AMVs</vt:lpstr>
      <vt:lpstr>Current status of CMA winds</vt:lpstr>
      <vt:lpstr>Current status of CMA winds</vt:lpstr>
      <vt:lpstr>Current status of CMA winds</vt:lpstr>
      <vt:lpstr>High-level (above 400hPa) IR AMVs STD and wind speed bias</vt:lpstr>
      <vt:lpstr>High-level (above 400hPa) WV AMVs STD and wind speed bias</vt:lpstr>
      <vt:lpstr>In earth shadow period</vt:lpstr>
      <vt:lpstr>Content of talk:</vt:lpstr>
      <vt:lpstr>A new calibration system was updated to operational system</vt:lpstr>
      <vt:lpstr>Eliminate the influence of abnormal satellite image (upcoming) -- influences of abnormal images</vt:lpstr>
      <vt:lpstr>Eliminate the influence of abnormal satellite image (upcoming) -- a new quality control algorithm performed</vt:lpstr>
      <vt:lpstr>Remove noise in the satellite image(upcoming)</vt:lpstr>
      <vt:lpstr>Remove noise in the satellite image(upcoming) --Identify and eliminate the noise</vt:lpstr>
      <vt:lpstr>Second tracking algorithm (upcoming)</vt:lpstr>
      <vt:lpstr>Height assignment in inversion layer </vt:lpstr>
      <vt:lpstr>Height assignment in target box full of cloud</vt:lpstr>
      <vt:lpstr>Content of talk:</vt:lpstr>
      <vt:lpstr>Historical dataset reprocessing plan </vt:lpstr>
      <vt:lpstr>Historical dataset reprocessing plan  --historical AMVs data information</vt:lpstr>
      <vt:lpstr>Historical dataset reprocessing plan  --Main work</vt:lpstr>
      <vt:lpstr>Thank you !</vt:lpstr>
    </vt:vector>
  </TitlesOfParts>
  <Company>NSMC/CMA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operational AMVs from FY-2 satellites since the 11th winds workshop</dc:title>
  <dc:creator>xiaohu zhang</dc:creator>
  <cp:lastModifiedBy>xiaohu zhang</cp:lastModifiedBy>
  <cp:revision>205</cp:revision>
  <dcterms:created xsi:type="dcterms:W3CDTF">2014-06-11T15:12:10Z</dcterms:created>
  <dcterms:modified xsi:type="dcterms:W3CDTF">2014-06-16T03:49:07Z</dcterms:modified>
</cp:coreProperties>
</file>