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79" r:id="rId2"/>
    <p:sldId id="344" r:id="rId3"/>
    <p:sldId id="334" r:id="rId4"/>
    <p:sldId id="338" r:id="rId5"/>
    <p:sldId id="346" r:id="rId6"/>
    <p:sldId id="321" r:id="rId7"/>
    <p:sldId id="345" r:id="rId8"/>
    <p:sldId id="349" r:id="rId9"/>
    <p:sldId id="363" r:id="rId10"/>
    <p:sldId id="330" r:id="rId11"/>
    <p:sldId id="365" r:id="rId12"/>
    <p:sldId id="352" r:id="rId13"/>
    <p:sldId id="350" r:id="rId14"/>
    <p:sldId id="351" r:id="rId15"/>
    <p:sldId id="364" r:id="rId16"/>
    <p:sldId id="278" r:id="rId17"/>
    <p:sldId id="301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2" r:id="rId27"/>
    <p:sldId id="318" r:id="rId28"/>
  </p:sldIdLst>
  <p:sldSz cx="10080625" cy="7559675"/>
  <p:notesSz cx="7772400" cy="10058400"/>
  <p:custShowLst>
    <p:custShow name="Custom Show 1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7E7"/>
    <a:srgbClr val="FF6666"/>
    <a:srgbClr val="FF0000"/>
    <a:srgbClr val="00FF00"/>
    <a:srgbClr val="66FF66"/>
    <a:srgbClr val="66CCFF"/>
    <a:srgbClr val="FF4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400" name="Rectangle 1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Text Box 1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15426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16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16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16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1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5438" y="1004888"/>
            <a:ext cx="4576762" cy="3432175"/>
          </a:xfrm>
          <a:ln/>
        </p:spPr>
      </p:sp>
      <p:sp>
        <p:nvSpPr>
          <p:cNvPr id="18435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Text Box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2263" y="1008063"/>
            <a:ext cx="4576762" cy="3432175"/>
          </a:xfrm>
          <a:ln/>
        </p:spPr>
      </p:sp>
      <p:sp>
        <p:nvSpPr>
          <p:cNvPr id="24579" name="Text Box 1027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6313"/>
            <a:ext cx="5394325" cy="3814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593" tIns="45796" rIns="91593" bIns="45796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81125" y="762000"/>
            <a:ext cx="5010150" cy="3757613"/>
          </a:xfrm>
          <a:ln/>
        </p:spPr>
      </p:sp>
      <p:sp>
        <p:nvSpPr>
          <p:cNvPr id="6144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27113" y="4805363"/>
            <a:ext cx="5699125" cy="452596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548" tIns="48774" rIns="97548" bIns="48774"/>
          <a:lstStyle/>
          <a:p>
            <a:endParaRPr lang="zh-CN" altLang="en-US">
              <a:latin typeface="Times New Roman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To fly on NPP (</a:t>
            </a: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25 Oct 2011 launch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 as part of the Visible/Infrared Imager/Radiometers Suite (</a:t>
            </a: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VIIRS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), 1330 LTAN orbtit.</a:t>
            </a: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740 m resolution (</a:t>
            </a:r>
            <a:r>
              <a:rPr lang="en-US" i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across the full 3000 km swath).</a:t>
            </a: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 i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Calibrated radiance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across 7 orders of magnitude radiance range, using 3 stages of dynamically selected gain, sensitive down to ~10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-5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W/m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-sr-µm.</a:t>
            </a: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14-bit quantization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(vs. 6-bit for the OLS).</a:t>
            </a: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Minimal stray light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(solar glare) effects compared to OLS.</a:t>
            </a:r>
            <a:endParaRPr lang="en-US" sz="8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Clr>
                <a:srgbClr val="FFFF00"/>
              </a:buClr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First opportunity to combine low-light visible with numerous near-IR and thermal-IR bands for </a:t>
            </a: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multi-spectral applications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b="1" baseline="30000">
              <a:solidFill>
                <a:srgbClr val="FFFF00"/>
              </a:solidFill>
              <a:latin typeface="Times New Roman" charset="0"/>
              <a:ea typeface="ＭＳ Ｐゴシック" charset="0"/>
              <a:cs typeface="Arial" charset="0"/>
            </a:endParaRPr>
          </a:p>
          <a:p>
            <a:r>
              <a:rPr lang="en-US" b="1" baseline="30000">
                <a:solidFill>
                  <a:srgbClr val="FFFF00"/>
                </a:solidFill>
                <a:latin typeface="Times New Roman" charset="0"/>
                <a:ea typeface="ＭＳ Ｐゴシック" charset="0"/>
                <a:cs typeface="Arial" charset="0"/>
              </a:rPr>
              <a:t>*</a:t>
            </a:r>
            <a:r>
              <a:rPr lang="en-US" baseline="30000">
                <a:latin typeface="Times New Roman" charset="0"/>
                <a:ea typeface="ＭＳ Ｐゴシック" charset="0"/>
                <a:cs typeface="Arial" charset="0"/>
              </a:rPr>
              <a:t> </a:t>
            </a:r>
            <a:r>
              <a:rPr lang="en-US">
                <a:latin typeface="Times New Roman" charset="0"/>
                <a:ea typeface="ＭＳ Ｐゴシック" charset="0"/>
                <a:cs typeface="Arial" charset="0"/>
              </a:rPr>
              <a:t>Lee, T. F., S. D. Miller, F. J. Turk, C. Schueler, R. Julian, S. Deyo, P. Dills, and S. Wang, 2006:  </a:t>
            </a:r>
            <a:r>
              <a:rPr lang="en-US">
                <a:solidFill>
                  <a:srgbClr val="3366FF"/>
                </a:solidFill>
                <a:latin typeface="Times New Roman" charset="0"/>
                <a:ea typeface="ＭＳ Ｐゴシック" charset="0"/>
                <a:cs typeface="Arial" charset="0"/>
              </a:rPr>
              <a:t>The NPOESS/VIIRS day/night visible sensor</a:t>
            </a:r>
            <a:r>
              <a:rPr lang="en-US">
                <a:latin typeface="Times New Roman" charset="0"/>
                <a:ea typeface="ＭＳ Ｐゴシック" charset="0"/>
                <a:cs typeface="Arial" charset="0"/>
              </a:rPr>
              <a:t>, </a:t>
            </a:r>
            <a:r>
              <a:rPr lang="en-US" i="1">
                <a:latin typeface="Times New Roman" charset="0"/>
                <a:ea typeface="ＭＳ Ｐゴシック" charset="0"/>
                <a:cs typeface="Arial" charset="0"/>
              </a:rPr>
              <a:t>Bull. Amer. Meteor. Soc</a:t>
            </a:r>
            <a:r>
              <a:rPr lang="en-US">
                <a:latin typeface="Times New Roman" charset="0"/>
                <a:ea typeface="ＭＳ Ｐゴシック" charset="0"/>
                <a:cs typeface="Arial" charset="0"/>
              </a:rPr>
              <a:t>., </a:t>
            </a:r>
            <a:r>
              <a:rPr lang="en-US" b="1">
                <a:latin typeface="Times New Roman" charset="0"/>
                <a:ea typeface="ＭＳ Ｐゴシック" charset="0"/>
                <a:cs typeface="Arial" charset="0"/>
              </a:rPr>
              <a:t>87</a:t>
            </a:r>
            <a:r>
              <a:rPr lang="en-US">
                <a:latin typeface="Times New Roman" charset="0"/>
                <a:ea typeface="ＭＳ Ｐゴシック" charset="0"/>
                <a:cs typeface="Arial" charset="0"/>
              </a:rPr>
              <a:t>(2), 191-199.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402138" y="9555163"/>
            <a:ext cx="3368675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36" tIns="50068" rIns="100136" bIns="50068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8E2BD0-157A-3043-8F12-270370B5AEFA}" type="slidenum">
              <a:rPr lang="en-US" sz="1100">
                <a:solidFill>
                  <a:schemeClr val="tx1"/>
                </a:solidFill>
              </a:rPr>
              <a:pPr eaLnBrk="1" hangingPunct="1"/>
              <a:t>7</a:t>
            </a:fld>
            <a:endParaRPr lang="en-US"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54063"/>
            <a:ext cx="5030788" cy="3771900"/>
          </a:xfrm>
          <a:ln/>
        </p:spPr>
      </p:sp>
      <p:sp>
        <p:nvSpPr>
          <p:cNvPr id="59394" name="Rectangle 1027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8375"/>
            <a:ext cx="6218238" cy="45259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080" tIns="50540" rIns="101080" bIns="50540"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6" charset="0"/>
                <a:ea typeface="HG Mincho Light J" charset="0"/>
                <a:cs typeface="HG Mincho Light J" charset="0"/>
              </a:rPr>
              <a:t>http://www.noaasis.noaa.gov/NOAASIS/ml/life_expectancy.html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6" charset="0"/>
              <a:ea typeface="HG Mincho Light J" charset="0"/>
              <a:cs typeface="HG Mincho Light J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6" charset="0"/>
                <a:ea typeface="HG Mincho Light J" charset="0"/>
                <a:cs typeface="HG Mincho Light J" charset="0"/>
              </a:rPr>
              <a:t>NPP and Aqua fly in tandem for only a few orbits every three days.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5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3213"/>
            <a:ext cx="2265362" cy="644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46863" cy="644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2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6113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3713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1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7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9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16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646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64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000000"/>
          </a:solidFill>
          <a:latin typeface="Arial" charset="0"/>
          <a:ea typeface="ＭＳ Ｐゴシック" charset="0"/>
          <a:cs typeface="HG Mincho Light J;MS Gothic;HG 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000000"/>
          </a:solidFill>
          <a:latin typeface="Arial" charset="0"/>
          <a:ea typeface="ＭＳ Ｐゴシック" charset="0"/>
          <a:cs typeface="HG Mincho Light J;MS Gothic;HG 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000000"/>
          </a:solidFill>
          <a:latin typeface="Arial" charset="0"/>
          <a:ea typeface="ＭＳ Ｐゴシック" charset="0"/>
          <a:cs typeface="HG Mincho Light J;MS Gothic;HG 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000000"/>
          </a:solidFill>
          <a:latin typeface="Arial" charset="0"/>
          <a:ea typeface="ＭＳ Ｐゴシック" charset="0"/>
          <a:cs typeface="HG Mincho Light J;MS Gothic;HG 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6" charset="0"/>
        <a:defRPr sz="4400">
          <a:solidFill>
            <a:srgbClr val="000000"/>
          </a:solidFill>
          <a:latin typeface="Times New Roman" pitchFamily="16" charset="0"/>
          <a:ea typeface="ＭＳ Ｐゴシック" pitchFamily="16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6" charset="0"/>
        <a:defRPr sz="4400">
          <a:solidFill>
            <a:srgbClr val="000000"/>
          </a:solidFill>
          <a:latin typeface="Times New Roman" pitchFamily="16" charset="0"/>
          <a:ea typeface="ＭＳ Ｐゴシック" pitchFamily="16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6" charset="0"/>
        <a:defRPr sz="4400">
          <a:solidFill>
            <a:srgbClr val="000000"/>
          </a:solidFill>
          <a:latin typeface="Times New Roman" pitchFamily="16" charset="0"/>
          <a:ea typeface="ＭＳ Ｐゴシック" pitchFamily="16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16" charset="0"/>
        <a:defRPr sz="4400">
          <a:solidFill>
            <a:srgbClr val="000000"/>
          </a:solidFill>
          <a:latin typeface="Times New Roman" pitchFamily="16" charset="0"/>
          <a:ea typeface="ＭＳ Ｐゴシック" pitchFamily="16" charset="-128"/>
        </a:defRPr>
      </a:lvl9pPr>
    </p:titleStyle>
    <p:bodyStyle>
      <a:lvl1pPr marL="369888" indent="-369888" algn="l" defTabSz="457200" rtl="0" eaLnBrk="0" fontAlgn="base" hangingPunct="0">
        <a:spcBef>
          <a:spcPts val="87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5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811213" indent="-311150" algn="l" defTabSz="45720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100">
          <a:solidFill>
            <a:srgbClr val="000000"/>
          </a:solidFill>
          <a:latin typeface="+mn-lt"/>
          <a:ea typeface="+mn-ea"/>
          <a:cs typeface="+mn-cs"/>
        </a:defRPr>
      </a:lvl2pPr>
      <a:lvl3pPr marL="1252538" indent="-2476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55775" indent="-244475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60600" indent="-249238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7800" indent="-249238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175000" indent="-249238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632200" indent="-249238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089400" indent="-249238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16" charset="0"/>
        <a:buChar char="»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336550"/>
            <a:ext cx="8904288" cy="755650"/>
          </a:xfrm>
        </p:spPr>
        <p:txBody>
          <a:bodyPr lIns="0" tIns="0" rIns="0" bIns="0"/>
          <a:lstStyle/>
          <a:p>
            <a:pPr defTabSz="407988" eaLnBrk="1" hangingPunct="1">
              <a:lnSpc>
                <a:spcPct val="93000"/>
              </a:lnSpc>
              <a:buSzTx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4750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7575" algn="l"/>
              </a:tabLst>
            </a:pPr>
            <a:r>
              <a:rPr lang="en-US" sz="3600">
                <a:solidFill>
                  <a:schemeClr val="tx1"/>
                </a:solidFill>
                <a:latin typeface="Helvetica" charset="0"/>
                <a:cs typeface="HG Mincho Light J;MS Gothic;HG " charset="0"/>
              </a:rPr>
              <a:t>Polar Winds from VIIRS</a:t>
            </a:r>
            <a:endParaRPr lang="en-GB">
              <a:solidFill>
                <a:schemeClr val="tx1"/>
              </a:solidFill>
              <a:latin typeface="Times New Roman" charset="0"/>
              <a:cs typeface="HG Mincho Light J;MS Gothic;HG 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73100" y="1260475"/>
            <a:ext cx="8864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700" u="sng" dirty="0">
                <a:solidFill>
                  <a:schemeClr val="tx1"/>
                </a:solidFill>
                <a:latin typeface="Helvetica" charset="0"/>
              </a:rPr>
              <a:t>Jeff Key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*, Jaime Daniels</a:t>
            </a:r>
            <a:r>
              <a:rPr lang="en-US" sz="1700" baseline="30000" dirty="0" smtClean="0">
                <a:solidFill>
                  <a:schemeClr val="tx1"/>
                </a:solidFill>
                <a:latin typeface="Helvetica" charset="0"/>
              </a:rPr>
              <a:t>#</a:t>
            </a:r>
            <a:r>
              <a:rPr lang="en-US" sz="1700" dirty="0" smtClean="0">
                <a:solidFill>
                  <a:schemeClr val="tx1"/>
                </a:solidFill>
                <a:latin typeface="Helvetica" charset="0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Steve </a:t>
            </a:r>
            <a:r>
              <a:rPr lang="en-US" sz="1700" dirty="0" err="1">
                <a:solidFill>
                  <a:schemeClr val="tx1"/>
                </a:solidFill>
                <a:latin typeface="Helvetica" charset="0"/>
              </a:rPr>
              <a:t>Wanzong</a:t>
            </a:r>
            <a:r>
              <a:rPr lang="en-US" sz="1700" baseline="30000" dirty="0" smtClean="0">
                <a:solidFill>
                  <a:schemeClr val="tx1"/>
                </a:solidFill>
                <a:latin typeface="Helvetica" charset="0"/>
              </a:rPr>
              <a:t>+</a:t>
            </a:r>
            <a:r>
              <a:rPr lang="en-US" sz="1700" dirty="0" smtClean="0">
                <a:solidFill>
                  <a:schemeClr val="tx1"/>
                </a:solidFill>
                <a:latin typeface="Helvetica" charset="0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Andrew Bailey</a:t>
            </a:r>
            <a:r>
              <a:rPr lang="en-US" sz="1700" baseline="30000" dirty="0">
                <a:solidFill>
                  <a:schemeClr val="tx1"/>
                </a:solidFill>
                <a:latin typeface="Helvetica" charset="0"/>
              </a:rPr>
              <a:t>@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Helvetica" charset="0"/>
              </a:rPr>
              <a:t>Hongming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 Qi</a:t>
            </a:r>
            <a:r>
              <a:rPr lang="en-US" sz="1700" baseline="30000" dirty="0">
                <a:solidFill>
                  <a:schemeClr val="tx1"/>
                </a:solidFill>
                <a:latin typeface="Helvetica" charset="0"/>
              </a:rPr>
              <a:t>^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, </a:t>
            </a:r>
            <a:endParaRPr lang="en-US" sz="1700" dirty="0" smtClean="0">
              <a:solidFill>
                <a:schemeClr val="tx1"/>
              </a:solidFill>
              <a:latin typeface="Helvetica" charset="0"/>
            </a:endParaRP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Helvetica" charset="0"/>
              </a:rPr>
              <a:t>Wayne </a:t>
            </a:r>
            <a:r>
              <a:rPr lang="en-US" sz="1700" dirty="0" err="1">
                <a:solidFill>
                  <a:schemeClr val="tx1"/>
                </a:solidFill>
                <a:latin typeface="Helvetica" charset="0"/>
              </a:rPr>
              <a:t>Bresky</a:t>
            </a:r>
            <a:r>
              <a:rPr lang="en-US" sz="1700" baseline="30000" dirty="0">
                <a:solidFill>
                  <a:schemeClr val="tx1"/>
                </a:solidFill>
                <a:latin typeface="Helvetica" charset="0"/>
              </a:rPr>
              <a:t>@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, </a:t>
            </a:r>
            <a:r>
              <a:rPr lang="en-US" sz="1700" dirty="0" smtClean="0">
                <a:solidFill>
                  <a:schemeClr val="tx1"/>
                </a:solidFill>
                <a:latin typeface="Helvetica" charset="0"/>
              </a:rPr>
              <a:t>Dave </a:t>
            </a:r>
            <a:r>
              <a:rPr lang="en-US" sz="1700" dirty="0" err="1">
                <a:solidFill>
                  <a:schemeClr val="tx1"/>
                </a:solidFill>
                <a:latin typeface="Helvetica" charset="0"/>
              </a:rPr>
              <a:t>Santek</a:t>
            </a:r>
            <a:r>
              <a:rPr lang="en-US" sz="1700" baseline="30000" dirty="0">
                <a:solidFill>
                  <a:schemeClr val="tx1"/>
                </a:solidFill>
                <a:latin typeface="Helvetica" charset="0"/>
              </a:rPr>
              <a:t>+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, </a:t>
            </a:r>
            <a:r>
              <a:rPr lang="en-US" sz="1700" dirty="0" smtClean="0">
                <a:solidFill>
                  <a:schemeClr val="tx1"/>
                </a:solidFill>
                <a:latin typeface="Helvetica" charset="0"/>
              </a:rPr>
              <a:t>Chris </a:t>
            </a:r>
            <a:r>
              <a:rPr lang="en-US" sz="1700" dirty="0" err="1">
                <a:solidFill>
                  <a:schemeClr val="tx1"/>
                </a:solidFill>
                <a:latin typeface="Helvetica" charset="0"/>
              </a:rPr>
              <a:t>Velden</a:t>
            </a:r>
            <a:r>
              <a:rPr lang="en-US" sz="1700" baseline="30000" dirty="0">
                <a:solidFill>
                  <a:schemeClr val="tx1"/>
                </a:solidFill>
                <a:latin typeface="Helvetica" charset="0"/>
              </a:rPr>
              <a:t>+</a:t>
            </a:r>
            <a:r>
              <a:rPr lang="en-US" sz="1700" dirty="0" smtClean="0">
                <a:solidFill>
                  <a:schemeClr val="tx1"/>
                </a:solidFill>
                <a:latin typeface="Helvetica" charset="0"/>
              </a:rPr>
              <a:t>, Walter </a:t>
            </a:r>
            <a:r>
              <a:rPr lang="en-US" sz="1700" dirty="0">
                <a:solidFill>
                  <a:schemeClr val="tx1"/>
                </a:solidFill>
                <a:latin typeface="Helvetica" charset="0"/>
              </a:rPr>
              <a:t>Wolf</a:t>
            </a:r>
            <a:r>
              <a:rPr lang="en-US" sz="1700" baseline="30000" dirty="0">
                <a:solidFill>
                  <a:schemeClr val="tx1"/>
                </a:solidFill>
                <a:latin typeface="Helvetica" charset="0"/>
              </a:rPr>
              <a:t>#</a:t>
            </a:r>
          </a:p>
          <a:p>
            <a:pPr algn="ctr"/>
            <a:endParaRPr lang="en-US" sz="1700" dirty="0">
              <a:solidFill>
                <a:schemeClr val="tx1"/>
              </a:solidFill>
              <a:latin typeface="Helvetica" charset="0"/>
            </a:endParaRP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Helvetica" charset="0"/>
              </a:rPr>
              <a:t>*NOAA/National Environmental Satellite, Data, and Information Service, Madison, WI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Helvetica" charset="0"/>
              </a:rPr>
              <a:t>+ Cooperative Institute for Meteorological Satellite Studies, University of Wisconsin-Madison</a:t>
            </a:r>
          </a:p>
          <a:p>
            <a:pPr algn="ctr"/>
            <a:r>
              <a:rPr lang="en-US" sz="1500" baseline="30000" dirty="0">
                <a:solidFill>
                  <a:schemeClr val="tx1"/>
                </a:solidFill>
                <a:latin typeface="Helvetica" charset="0"/>
              </a:rPr>
              <a:t>#</a:t>
            </a:r>
            <a:r>
              <a:rPr lang="en-US" sz="1300" dirty="0">
                <a:solidFill>
                  <a:schemeClr val="tx1"/>
                </a:solidFill>
                <a:latin typeface="Helvetica" charset="0"/>
              </a:rPr>
              <a:t>NOAA/National Environmental Satellite, Data, and Information Service, Camp Springs, MD</a:t>
            </a:r>
          </a:p>
          <a:p>
            <a:pPr algn="ctr"/>
            <a:r>
              <a:rPr lang="en-US" sz="1500" baseline="30000" dirty="0">
                <a:solidFill>
                  <a:schemeClr val="tx1"/>
                </a:solidFill>
                <a:latin typeface="Helvetica" charset="0"/>
              </a:rPr>
              <a:t>^</a:t>
            </a:r>
            <a:r>
              <a:rPr lang="en-US" sz="1300" dirty="0">
                <a:solidFill>
                  <a:schemeClr val="tx1"/>
                </a:solidFill>
                <a:latin typeface="Helvetica" charset="0"/>
              </a:rPr>
              <a:t>NOAA/National Environmental Satellite, Data, and Information Service, Camp Springs, MD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  <a:latin typeface="Helvetica" charset="0"/>
                <a:cs typeface="Helvetica" charset="0"/>
              </a:rPr>
              <a:t>@I.M. Systems Group (IMSG), Rockville, MD USA</a:t>
            </a:r>
            <a:endParaRPr lang="en-US" sz="1300" dirty="0">
              <a:solidFill>
                <a:schemeClr val="tx1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05600"/>
            <a:ext cx="67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81800"/>
            <a:ext cx="9175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449513" y="7056438"/>
            <a:ext cx="538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12</a:t>
            </a:r>
            <a:r>
              <a:rPr lang="en-US" sz="1000" baseline="30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th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International Winds Workshop, </a:t>
            </a:r>
            <a:r>
              <a:rPr lang="en-US" sz="1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Copenhagen, 16-20 June 2014</a:t>
            </a:r>
            <a:endParaRPr lang="en-US" sz="1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9" name="Picture 8" descr="Screen Shot 2014-01-29 at Jan 29, 4.21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81" y="3613963"/>
            <a:ext cx="3798701" cy="307546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6225" y="220663"/>
            <a:ext cx="68484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VIIRS Polar Winds Status</a:t>
            </a:r>
            <a:endParaRPr lang="en-GB" sz="28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45058" name="Rectangle 1028"/>
          <p:cNvSpPr>
            <a:spLocks noChangeArrowheads="1"/>
          </p:cNvSpPr>
          <p:nvPr/>
        </p:nvSpPr>
        <p:spPr bwMode="auto">
          <a:xfrm>
            <a:off x="354587" y="1482480"/>
            <a:ext cx="399583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31775" indent="-231775" eaLnBrk="0" hangingPunct="0"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The VIIRS polar winds product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became </a:t>
            </a:r>
            <a:r>
              <a:rPr lang="en-GB" sz="2000" u="sng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operational </a:t>
            </a:r>
            <a:r>
              <a:rPr lang="en-GB" sz="2000" u="sng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in NESDIS </a:t>
            </a:r>
            <a:r>
              <a:rPr lang="en-GB" sz="2000" u="sng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on </a:t>
            </a:r>
            <a:r>
              <a:rPr lang="en-GB" sz="2000" u="sng" dirty="0" smtClean="0">
                <a:solidFill>
                  <a:schemeClr val="accent6"/>
                </a:solidFill>
                <a:latin typeface="Arial" charset="0"/>
                <a:cs typeface="HG Mincho Light J;MS Gothic;HG " charset="0"/>
              </a:rPr>
              <a:t>8 May 2014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.</a:t>
            </a: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Many changes to the processing have been made, including the conversion of VIIRS data to a polar stereographic projection, conversion to AREA files, and integration into GEOCAT, all without McIDAS. </a:t>
            </a:r>
          </a:p>
          <a:p>
            <a:pPr marL="231775" indent="-231775" eaLnBrk="0" hangingPunct="0"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This is the first GOES-R algorithm to become operational.  </a:t>
            </a: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/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32" y="1422719"/>
            <a:ext cx="5332337" cy="5424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191" y="4524053"/>
            <a:ext cx="2688167" cy="133288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rPr>
              <a:t>Statistics are similar for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rPr>
              <a:t>comparisons with 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rPr>
              <a:t>aircraft winds.</a:t>
            </a:r>
            <a:endParaRPr lang="en-US" sz="13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sz="13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endParaRPr lang="en-US" sz="13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161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7704"/>
            <a:ext cx="2100130" cy="5039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18954" indent="-314982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9929" indent="-251986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63900" indent="-251986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67872" indent="-251986"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DB0E83-8B6A-DE46-B93B-0964DA908AE9}" type="slidenum">
              <a:rPr lang="en-US" sz="1500">
                <a:solidFill>
                  <a:srgbClr val="FFFF00"/>
                </a:solidFill>
              </a:rPr>
              <a:pPr/>
              <a:t>11</a:t>
            </a:fld>
            <a:endParaRPr lang="en-US" sz="150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56198"/>
              </p:ext>
            </p:extLst>
          </p:nvPr>
        </p:nvGraphicFramePr>
        <p:xfrm>
          <a:off x="3387778" y="1134997"/>
          <a:ext cx="4700979" cy="6379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852"/>
                <a:gridCol w="1450385"/>
                <a:gridCol w="1387742"/>
              </a:tblGrid>
              <a:tr h="4636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All Levels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(100-1000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</a:rPr>
                        <a:t>hPa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VIIRS Polar Wind vs.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effectLst/>
                        </a:rPr>
                        <a:t>Radiosonde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</a:rPr>
                        <a:t> Winds (m/s)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NHEM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SHEM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Accuracy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5.67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5.71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Precision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3.41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3.25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 bias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0.38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-0.04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17.61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14.22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Sample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9650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866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463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High Level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(100-400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</a:rPr>
                        <a:t>hPa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NHEM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SHEM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Accuracy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6.21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6.81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Precision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3.55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3.36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 bias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-0.06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-0.23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23.62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18.05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Sample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3054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301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463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Mid Level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(400-700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</a:rPr>
                        <a:t>hPa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)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NHEM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SHEM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Accuracy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5.65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5.24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Precision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3.40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3.12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 bias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0.56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16.69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12.51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Sample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4468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471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463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Low Level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(700-1000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</a:rPr>
                        <a:t>hPa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) 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NHEM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</a:rPr>
                        <a:t>SHEM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Accuracy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4.95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4.55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Precision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3.08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2.39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 bias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0.64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0.04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Speed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10.91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10.52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Sample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2128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07" marR="493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4" name="Title 8"/>
          <p:cNvSpPr txBox="1">
            <a:spLocks/>
          </p:cNvSpPr>
          <p:nvPr/>
        </p:nvSpPr>
        <p:spPr>
          <a:xfrm>
            <a:off x="504031" y="86927"/>
            <a:ext cx="9072563" cy="1511935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100" dirty="0" smtClean="0">
                <a:latin typeface="+mn-lt"/>
              </a:rPr>
              <a:t>Validation: Radiosondes </a:t>
            </a:r>
            <a:r>
              <a:rPr lang="en-US" sz="3500" dirty="0">
                <a:latin typeface="Arial Black" charset="0"/>
              </a:rPr>
              <a:t/>
            </a:r>
            <a:br>
              <a:rPr lang="en-US" sz="3500" dirty="0">
                <a:latin typeface="Arial Black" charset="0"/>
              </a:rPr>
            </a:br>
            <a:r>
              <a:rPr lang="en-US" i="1" dirty="0">
                <a:latin typeface="Book Antiqua" charset="0"/>
              </a:rPr>
              <a:t>September, 2013 – January, 2014</a:t>
            </a:r>
            <a:r>
              <a:rPr lang="en-US" sz="1400" dirty="0">
                <a:latin typeface="Arial Black" charset="0"/>
              </a:rPr>
              <a:t/>
            </a:r>
            <a:br>
              <a:rPr lang="en-US" sz="1400" dirty="0">
                <a:latin typeface="Arial Black" charset="0"/>
              </a:rPr>
            </a:br>
            <a:endParaRPr lang="en-US" sz="1400" dirty="0">
              <a:latin typeface="Arial Black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42855"/>
              </p:ext>
            </p:extLst>
          </p:nvPr>
        </p:nvGraphicFramePr>
        <p:xfrm>
          <a:off x="516347" y="2081220"/>
          <a:ext cx="2257640" cy="1007956"/>
        </p:xfrm>
        <a:graphic>
          <a:graphicData uri="http://schemas.openxmlformats.org/drawingml/2006/table">
            <a:tbl>
              <a:tblPr/>
              <a:tblGrid>
                <a:gridCol w="1343678"/>
                <a:gridCol w="913962"/>
              </a:tblGrid>
              <a:tr h="50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Measurement Accuracy</a:t>
                      </a:r>
                    </a:p>
                  </a:txBody>
                  <a:tcPr marL="100775" marR="100775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7.5m/s</a:t>
                      </a:r>
                    </a:p>
                  </a:txBody>
                  <a:tcPr marL="100775" marR="100775" marT="50398" marB="5039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50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Measurement Precision</a:t>
                      </a:r>
                    </a:p>
                  </a:txBody>
                  <a:tcPr marL="100775" marR="100775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4.2m/s</a:t>
                      </a:r>
                    </a:p>
                  </a:txBody>
                  <a:tcPr marL="100775" marR="100775" marT="50398" marB="50398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2341" y="1667954"/>
            <a:ext cx="1704644" cy="378777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rPr>
              <a:t>Requirements:</a:t>
            </a:r>
            <a:endParaRPr lang="en-US" sz="1800" dirty="0">
              <a:solidFill>
                <a:srgbClr val="000000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47979" y="1040384"/>
            <a:ext cx="5309681" cy="19051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6225" y="220663"/>
            <a:ext cx="68484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Direct Broadcast VIIRS </a:t>
            </a:r>
            <a:r>
              <a:rPr lang="en-GB" sz="2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Polar 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Winds</a:t>
            </a:r>
            <a:endParaRPr lang="en-GB" sz="2800" dirty="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45058" name="Rectangle 1028"/>
          <p:cNvSpPr>
            <a:spLocks noChangeArrowheads="1"/>
          </p:cNvSpPr>
          <p:nvPr/>
        </p:nvSpPr>
        <p:spPr bwMode="auto">
          <a:xfrm>
            <a:off x="256037" y="1092443"/>
            <a:ext cx="9525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31775" indent="-231775" eaLnBrk="0" hangingPunct="0">
              <a:buFontTx/>
              <a:buChar char="•"/>
            </a:pPr>
            <a:r>
              <a:rPr lang="en-GB" sz="2000" u="sng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DB winds generated at </a:t>
            </a:r>
            <a:r>
              <a:rPr lang="en-GB" sz="2000" u="sng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Fairbanks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,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Alaska (the only site so far). </a:t>
            </a: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Uses the heritage algorithm (“windco”), not nested tracking.</a:t>
            </a:r>
            <a:endParaRPr lang="en-US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8821" y="7021341"/>
            <a:ext cx="65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+mn-lt"/>
              </a:rPr>
              <a:t>Graphical comparison of DB (left) and operational (right) VIIRS winds 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742" y="1941682"/>
            <a:ext cx="4848743" cy="4932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40" y="1941681"/>
            <a:ext cx="4859130" cy="4942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5425" y="2094280"/>
            <a:ext cx="6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+mn-lt"/>
              </a:rPr>
              <a:t>DB</a:t>
            </a:r>
            <a:endParaRPr lang="en-US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9525" y="1962944"/>
            <a:ext cx="1330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+mn-lt"/>
              </a:rPr>
              <a:t>NESDIS</a:t>
            </a:r>
          </a:p>
          <a:p>
            <a:r>
              <a:rPr lang="en-US" dirty="0" smtClean="0">
                <a:solidFill>
                  <a:srgbClr val="00FF00"/>
                </a:solidFill>
                <a:latin typeface="+mn-lt"/>
              </a:rPr>
              <a:t>ops</a:t>
            </a:r>
            <a:endParaRPr lang="en-US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619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6225" y="220663"/>
            <a:ext cx="68484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Direct Broadcast VIIRS </a:t>
            </a:r>
            <a:r>
              <a:rPr lang="en-GB" sz="2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Polar 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Winds</a:t>
            </a:r>
            <a:endParaRPr lang="en-GB" sz="2800" dirty="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2" name="Picture 1" descr="AIT_Fairbanks_AMVS_blow_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3" y="1950879"/>
            <a:ext cx="4776305" cy="4703455"/>
          </a:xfrm>
          <a:prstGeom prst="rect">
            <a:avLst/>
          </a:prstGeom>
        </p:spPr>
      </p:pic>
      <p:pic>
        <p:nvPicPr>
          <p:cNvPr id="3" name="Picture 2" descr="AIT_Fairbanks_AMV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49" y="1954888"/>
            <a:ext cx="4771130" cy="4698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703" y="1386690"/>
            <a:ext cx="863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Graphical comparison of DB (cyan) and operational (yellow) VIIRS winds together. </a:t>
            </a:r>
            <a:endParaRPr lang="en-US" sz="18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5059" y="2057523"/>
            <a:ext cx="30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CCFF"/>
                </a:solidFill>
                <a:latin typeface="+mn-lt"/>
              </a:rPr>
              <a:t>DB (cyan)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NESDIS ops (yellow)</a:t>
            </a:r>
            <a:endParaRPr lang="en-US" sz="1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655351"/>
            <a:ext cx="304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66CCFF"/>
                </a:solidFill>
                <a:latin typeface="+mn-lt"/>
              </a:rPr>
              <a:t>DB (cyan)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NESDIS ops (yellow)</a:t>
            </a:r>
            <a:endParaRPr lang="en-US" sz="1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9373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6225" y="220663"/>
            <a:ext cx="68484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Latency</a:t>
            </a:r>
            <a:endParaRPr lang="en-GB" sz="2800" dirty="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45058" name="Rectangle 1028"/>
          <p:cNvSpPr>
            <a:spLocks noChangeArrowheads="1"/>
          </p:cNvSpPr>
          <p:nvPr/>
        </p:nvSpPr>
        <p:spPr bwMode="auto">
          <a:xfrm>
            <a:off x="234381" y="1801381"/>
            <a:ext cx="2913283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31775" indent="-231775" eaLnBrk="0" hangingPunct="0"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The time it takes to generate winds after the time of the last image in an orbit triplet is, on average, approximately 0.8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hrs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 for DB winds and 2.0-2.5 </a:t>
            </a:r>
            <a:r>
              <a:rPr lang="en-GB" sz="1800" dirty="0" err="1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hrs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 for the operational winds.</a:t>
            </a:r>
          </a:p>
          <a:p>
            <a:pPr marL="231775" indent="-231775" eaLnBrk="0" hangingPunct="0">
              <a:buFontTx/>
              <a:buChar char="•"/>
            </a:pPr>
            <a:endParaRPr lang="en-GB" sz="18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100 minutes (1.7 hrs) must be added to these numbers to obtain the actual latency of the wind observation because its time is that of the middle image/orbit.</a:t>
            </a:r>
            <a:endParaRPr lang="en-GB" sz="18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eaLnBrk="0" hangingPunct="0"/>
            <a:endParaRPr lang="en-GB" sz="18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5" name="Picture 4" descr="both_hi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71" y="1202522"/>
            <a:ext cx="7151554" cy="57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1"/>
            <a:ext cx="8604250" cy="739774"/>
          </a:xfrm>
        </p:spPr>
        <p:txBody>
          <a:bodyPr lIns="0" tIns="0" rIns="0" bIns="0"/>
          <a:lstStyle/>
          <a:p>
            <a:pPr>
              <a:lnSpc>
                <a:spcPts val="4363"/>
              </a:lnSpc>
              <a:tabLst>
                <a:tab pos="0" algn="l"/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  <a:tab pos="9143052" algn="l"/>
              </a:tabLst>
            </a:pPr>
            <a:r>
              <a:rPr lang="en-GB" sz="3200" dirty="0" smtClean="0">
                <a:latin typeface="Arial" charset="0"/>
                <a:cs typeface="HG Mincho Light J;MS Gothic;HG " charset="0"/>
              </a:rPr>
              <a:t>All Polar </a:t>
            </a:r>
            <a:r>
              <a:rPr lang="en-GB" sz="3200" dirty="0">
                <a:latin typeface="Arial" charset="0"/>
                <a:cs typeface="HG Mincho Light J;MS Gothic;HG " charset="0"/>
              </a:rPr>
              <a:t>Winds </a:t>
            </a:r>
            <a:r>
              <a:rPr lang="en-GB" sz="3200" dirty="0" smtClean="0">
                <a:latin typeface="Arial" charset="0"/>
                <a:cs typeface="HG Mincho Light J;MS Gothic;HG " charset="0"/>
              </a:rPr>
              <a:t>Products: History</a:t>
            </a:r>
            <a:endParaRPr lang="en-GB" sz="4100" dirty="0">
              <a:latin typeface="Arial" charset="0"/>
              <a:cs typeface="HG Mincho Light J;MS Gothic;HG " charset="0"/>
            </a:endParaRPr>
          </a:p>
        </p:txBody>
      </p:sp>
      <p:sp>
        <p:nvSpPr>
          <p:cNvPr id="18435" name="Line 7"/>
          <p:cNvSpPr>
            <a:spLocks noChangeShapeType="1"/>
          </p:cNvSpPr>
          <p:nvPr/>
        </p:nvSpPr>
        <p:spPr bwMode="auto">
          <a:xfrm>
            <a:off x="214026" y="3881512"/>
            <a:ext cx="9745319" cy="2854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 flipV="1">
            <a:off x="356595" y="3886200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38" name="Line 28"/>
          <p:cNvSpPr>
            <a:spLocks noChangeShapeType="1"/>
          </p:cNvSpPr>
          <p:nvPr/>
        </p:nvSpPr>
        <p:spPr bwMode="auto">
          <a:xfrm flipV="1">
            <a:off x="1628927" y="3871930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39" name="Line 31"/>
          <p:cNvSpPr>
            <a:spLocks noChangeShapeType="1"/>
          </p:cNvSpPr>
          <p:nvPr/>
        </p:nvSpPr>
        <p:spPr bwMode="auto">
          <a:xfrm flipV="1">
            <a:off x="2972601" y="3871929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0" name="Line 33"/>
          <p:cNvSpPr>
            <a:spLocks noChangeShapeType="1"/>
          </p:cNvSpPr>
          <p:nvPr/>
        </p:nvSpPr>
        <p:spPr bwMode="auto">
          <a:xfrm flipV="1">
            <a:off x="971361" y="3900471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1" name="Line 34"/>
          <p:cNvSpPr>
            <a:spLocks noChangeShapeType="1"/>
          </p:cNvSpPr>
          <p:nvPr/>
        </p:nvSpPr>
        <p:spPr bwMode="auto">
          <a:xfrm flipV="1">
            <a:off x="2286496" y="3857660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2" name="Line 36"/>
          <p:cNvSpPr>
            <a:spLocks noChangeShapeType="1"/>
          </p:cNvSpPr>
          <p:nvPr/>
        </p:nvSpPr>
        <p:spPr bwMode="auto">
          <a:xfrm flipV="1">
            <a:off x="4244934" y="3886200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3" name="Line 38"/>
          <p:cNvSpPr>
            <a:spLocks noChangeShapeType="1"/>
          </p:cNvSpPr>
          <p:nvPr/>
        </p:nvSpPr>
        <p:spPr bwMode="auto">
          <a:xfrm flipV="1">
            <a:off x="3573101" y="3886200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4" name="Line 40"/>
          <p:cNvSpPr>
            <a:spLocks noChangeShapeType="1"/>
          </p:cNvSpPr>
          <p:nvPr/>
        </p:nvSpPr>
        <p:spPr bwMode="auto">
          <a:xfrm flipV="1">
            <a:off x="7671795" y="3886200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5" name="Line 41"/>
          <p:cNvSpPr>
            <a:spLocks noChangeShapeType="1"/>
          </p:cNvSpPr>
          <p:nvPr/>
        </p:nvSpPr>
        <p:spPr bwMode="auto">
          <a:xfrm flipV="1">
            <a:off x="9594508" y="3902075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6" name="Line 42"/>
          <p:cNvSpPr>
            <a:spLocks noChangeShapeType="1"/>
          </p:cNvSpPr>
          <p:nvPr/>
        </p:nvSpPr>
        <p:spPr bwMode="auto">
          <a:xfrm flipV="1">
            <a:off x="4888234" y="3914741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47" name="Text Box 43"/>
          <p:cNvSpPr txBox="1">
            <a:spLocks noChangeArrowheads="1"/>
          </p:cNvSpPr>
          <p:nvPr/>
        </p:nvSpPr>
        <p:spPr bwMode="auto">
          <a:xfrm>
            <a:off x="51796" y="4114800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>
                <a:solidFill>
                  <a:schemeClr val="accent2"/>
                </a:solidFill>
                <a:latin typeface="Helvetica" charset="0"/>
              </a:rPr>
              <a:t>2001</a:t>
            </a:r>
            <a:endParaRPr lang="en-US"/>
          </a:p>
        </p:txBody>
      </p:sp>
      <p:sp>
        <p:nvSpPr>
          <p:cNvPr id="18448" name="Text Box 44"/>
          <p:cNvSpPr txBox="1">
            <a:spLocks noChangeArrowheads="1"/>
          </p:cNvSpPr>
          <p:nvPr/>
        </p:nvSpPr>
        <p:spPr bwMode="auto">
          <a:xfrm>
            <a:off x="675976" y="4114800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2002</a:t>
            </a:r>
            <a:endParaRPr lang="en-US" dirty="0"/>
          </a:p>
        </p:txBody>
      </p:sp>
      <p:sp>
        <p:nvSpPr>
          <p:cNvPr id="18449" name="Text Box 45"/>
          <p:cNvSpPr txBox="1">
            <a:spLocks noChangeArrowheads="1"/>
          </p:cNvSpPr>
          <p:nvPr/>
        </p:nvSpPr>
        <p:spPr bwMode="auto">
          <a:xfrm>
            <a:off x="2005376" y="4114800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2004</a:t>
            </a:r>
            <a:endParaRPr lang="en-US" dirty="0"/>
          </a:p>
        </p:txBody>
      </p:sp>
      <p:sp>
        <p:nvSpPr>
          <p:cNvPr id="18450" name="Text Box 46"/>
          <p:cNvSpPr txBox="1">
            <a:spLocks noChangeArrowheads="1"/>
          </p:cNvSpPr>
          <p:nvPr/>
        </p:nvSpPr>
        <p:spPr bwMode="auto">
          <a:xfrm>
            <a:off x="1319270" y="4114800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2003</a:t>
            </a:r>
            <a:endParaRPr lang="en-US" dirty="0"/>
          </a:p>
        </p:txBody>
      </p:sp>
      <p:sp>
        <p:nvSpPr>
          <p:cNvPr id="18451" name="Text Box 47"/>
          <p:cNvSpPr txBox="1">
            <a:spLocks noChangeArrowheads="1"/>
          </p:cNvSpPr>
          <p:nvPr/>
        </p:nvSpPr>
        <p:spPr bwMode="auto">
          <a:xfrm>
            <a:off x="3306247" y="4129071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2006</a:t>
            </a:r>
            <a:endParaRPr lang="en-US" dirty="0"/>
          </a:p>
        </p:txBody>
      </p:sp>
      <p:sp>
        <p:nvSpPr>
          <p:cNvPr id="18452" name="Text Box 48"/>
          <p:cNvSpPr txBox="1">
            <a:spLocks noChangeArrowheads="1"/>
          </p:cNvSpPr>
          <p:nvPr/>
        </p:nvSpPr>
        <p:spPr bwMode="auto">
          <a:xfrm>
            <a:off x="2648677" y="4129071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2005</a:t>
            </a:r>
            <a:endParaRPr lang="en-US" dirty="0"/>
          </a:p>
        </p:txBody>
      </p:sp>
      <p:sp>
        <p:nvSpPr>
          <p:cNvPr id="18453" name="Text Box 49"/>
          <p:cNvSpPr txBox="1">
            <a:spLocks noChangeArrowheads="1"/>
          </p:cNvSpPr>
          <p:nvPr/>
        </p:nvSpPr>
        <p:spPr bwMode="auto">
          <a:xfrm>
            <a:off x="3992350" y="4129071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2007</a:t>
            </a:r>
            <a:endParaRPr lang="en-US" dirty="0"/>
          </a:p>
        </p:txBody>
      </p:sp>
      <p:sp>
        <p:nvSpPr>
          <p:cNvPr id="18454" name="Text Box 50"/>
          <p:cNvSpPr txBox="1">
            <a:spLocks noChangeArrowheads="1"/>
          </p:cNvSpPr>
          <p:nvPr/>
        </p:nvSpPr>
        <p:spPr bwMode="auto">
          <a:xfrm>
            <a:off x="4649921" y="4129071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2008</a:t>
            </a:r>
            <a:endParaRPr lang="en-US" dirty="0"/>
          </a:p>
        </p:txBody>
      </p:sp>
      <p:sp>
        <p:nvSpPr>
          <p:cNvPr id="18455" name="Text Box 51"/>
          <p:cNvSpPr txBox="1">
            <a:spLocks noChangeArrowheads="1"/>
          </p:cNvSpPr>
          <p:nvPr/>
        </p:nvSpPr>
        <p:spPr bwMode="auto">
          <a:xfrm>
            <a:off x="5293218" y="4129070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2009</a:t>
            </a:r>
            <a:endParaRPr lang="en-US" dirty="0"/>
          </a:p>
        </p:txBody>
      </p:sp>
      <p:sp>
        <p:nvSpPr>
          <p:cNvPr id="18456" name="Text Box 53"/>
          <p:cNvSpPr txBox="1">
            <a:spLocks noChangeArrowheads="1"/>
          </p:cNvSpPr>
          <p:nvPr/>
        </p:nvSpPr>
        <p:spPr bwMode="auto">
          <a:xfrm>
            <a:off x="207822" y="1447801"/>
            <a:ext cx="1752600" cy="753895"/>
          </a:xfrm>
          <a:prstGeom prst="rect">
            <a:avLst/>
          </a:prstGeom>
          <a:noFill/>
          <a:ln w="158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10-day MODIS winds case study made available</a:t>
            </a:r>
            <a:endParaRPr lang="en-US"/>
          </a:p>
        </p:txBody>
      </p:sp>
      <p:sp>
        <p:nvSpPr>
          <p:cNvPr id="18457" name="Line 54"/>
          <p:cNvSpPr>
            <a:spLocks noChangeShapeType="1"/>
          </p:cNvSpPr>
          <p:nvPr/>
        </p:nvSpPr>
        <p:spPr bwMode="auto">
          <a:xfrm>
            <a:off x="762000" y="218126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58" name="Line 55"/>
          <p:cNvSpPr>
            <a:spLocks noChangeShapeType="1"/>
          </p:cNvSpPr>
          <p:nvPr/>
        </p:nvSpPr>
        <p:spPr bwMode="auto">
          <a:xfrm flipH="1">
            <a:off x="1378085" y="3886198"/>
            <a:ext cx="7359" cy="1775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59" name="Line 56"/>
          <p:cNvSpPr>
            <a:spLocks noChangeShapeType="1"/>
          </p:cNvSpPr>
          <p:nvPr/>
        </p:nvSpPr>
        <p:spPr bwMode="auto">
          <a:xfrm>
            <a:off x="1452237" y="3260418"/>
            <a:ext cx="0" cy="625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61" name="Line 58"/>
          <p:cNvSpPr>
            <a:spLocks noChangeShapeType="1"/>
          </p:cNvSpPr>
          <p:nvPr/>
        </p:nvSpPr>
        <p:spPr bwMode="auto">
          <a:xfrm>
            <a:off x="3887307" y="390047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62" name="Text Box 59"/>
          <p:cNvSpPr txBox="1">
            <a:spLocks noChangeArrowheads="1"/>
          </p:cNvSpPr>
          <p:nvPr/>
        </p:nvSpPr>
        <p:spPr bwMode="auto">
          <a:xfrm>
            <a:off x="1001648" y="2506523"/>
            <a:ext cx="1421181" cy="753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" charset="0"/>
              </a:rPr>
              <a:t>Real-time Terra and Aqua MODIS winds</a:t>
            </a:r>
          </a:p>
        </p:txBody>
      </p:sp>
      <p:sp>
        <p:nvSpPr>
          <p:cNvPr id="18463" name="Text Box 60"/>
          <p:cNvSpPr txBox="1">
            <a:spLocks noChangeArrowheads="1"/>
          </p:cNvSpPr>
          <p:nvPr/>
        </p:nvSpPr>
        <p:spPr bwMode="auto">
          <a:xfrm>
            <a:off x="737595" y="5608003"/>
            <a:ext cx="1447800" cy="974419"/>
          </a:xfrm>
          <a:prstGeom prst="rect">
            <a:avLst/>
          </a:prstGeom>
          <a:noFill/>
          <a:ln w="158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ECMWF and NASA DAO demonstrate positive impact</a:t>
            </a:r>
            <a:endParaRPr lang="en-US"/>
          </a:p>
        </p:txBody>
      </p:sp>
      <p:sp>
        <p:nvSpPr>
          <p:cNvPr id="18464" name="Text Box 62"/>
          <p:cNvSpPr txBox="1">
            <a:spLocks noChangeArrowheads="1"/>
          </p:cNvSpPr>
          <p:nvPr/>
        </p:nvSpPr>
        <p:spPr bwMode="auto">
          <a:xfrm>
            <a:off x="403342" y="4653048"/>
            <a:ext cx="914400" cy="753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Daily AVHRR winds</a:t>
            </a:r>
            <a:endParaRPr lang="en-US"/>
          </a:p>
        </p:txBody>
      </p:sp>
      <p:sp>
        <p:nvSpPr>
          <p:cNvPr id="18469" name="Text Box 71"/>
          <p:cNvSpPr txBox="1">
            <a:spLocks noChangeArrowheads="1"/>
          </p:cNvSpPr>
          <p:nvPr/>
        </p:nvSpPr>
        <p:spPr bwMode="auto">
          <a:xfrm>
            <a:off x="2310773" y="6019801"/>
            <a:ext cx="1752600" cy="75389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Terra MODIS winds in ECMWF operational system</a:t>
            </a:r>
            <a:endParaRPr lang="en-US"/>
          </a:p>
        </p:txBody>
      </p:sp>
      <p:cxnSp>
        <p:nvCxnSpPr>
          <p:cNvPr id="18470" name="AutoShape 72"/>
          <p:cNvCxnSpPr>
            <a:cxnSpLocks noChangeShapeType="1"/>
          </p:cNvCxnSpPr>
          <p:nvPr/>
        </p:nvCxnSpPr>
        <p:spPr bwMode="auto">
          <a:xfrm rot="16200000" flipH="1">
            <a:off x="1135506" y="4617787"/>
            <a:ext cx="2135854" cy="6726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1" name="Text Box 73"/>
          <p:cNvSpPr txBox="1">
            <a:spLocks noChangeArrowheads="1"/>
          </p:cNvSpPr>
          <p:nvPr/>
        </p:nvSpPr>
        <p:spPr bwMode="auto">
          <a:xfrm>
            <a:off x="2640599" y="2362201"/>
            <a:ext cx="1219200" cy="75389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MODIS DB winds at McMurdo</a:t>
            </a:r>
          </a:p>
        </p:txBody>
      </p:sp>
      <p:sp>
        <p:nvSpPr>
          <p:cNvPr id="18472" name="Line 75"/>
          <p:cNvSpPr>
            <a:spLocks noChangeShapeType="1"/>
          </p:cNvSpPr>
          <p:nvPr/>
        </p:nvSpPr>
        <p:spPr bwMode="auto">
          <a:xfrm flipV="1">
            <a:off x="329167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73" name="Text Box 76"/>
          <p:cNvSpPr txBox="1">
            <a:spLocks noChangeArrowheads="1"/>
          </p:cNvSpPr>
          <p:nvPr/>
        </p:nvSpPr>
        <p:spPr bwMode="auto">
          <a:xfrm>
            <a:off x="3729439" y="4905342"/>
            <a:ext cx="1143000" cy="75389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MODIS DB winds at Tromsø</a:t>
            </a:r>
          </a:p>
        </p:txBody>
      </p:sp>
      <p:sp>
        <p:nvSpPr>
          <p:cNvPr id="18474" name="Text Box 77"/>
          <p:cNvSpPr txBox="1">
            <a:spLocks noChangeArrowheads="1"/>
          </p:cNvSpPr>
          <p:nvPr/>
        </p:nvSpPr>
        <p:spPr bwMode="auto">
          <a:xfrm>
            <a:off x="3826105" y="1462071"/>
            <a:ext cx="990600" cy="753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Real-time AVHRR winds</a:t>
            </a:r>
          </a:p>
        </p:txBody>
      </p:sp>
      <p:sp>
        <p:nvSpPr>
          <p:cNvPr id="18476" name="Text Box 80"/>
          <p:cNvSpPr txBox="1">
            <a:spLocks noChangeArrowheads="1"/>
          </p:cNvSpPr>
          <p:nvPr/>
        </p:nvSpPr>
        <p:spPr bwMode="auto">
          <a:xfrm>
            <a:off x="4266254" y="5973609"/>
            <a:ext cx="1295400" cy="738656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DB winds distributed via EUMETCast</a:t>
            </a:r>
          </a:p>
        </p:txBody>
      </p:sp>
      <p:sp>
        <p:nvSpPr>
          <p:cNvPr id="18477" name="Text Box 81"/>
          <p:cNvSpPr txBox="1">
            <a:spLocks noChangeArrowheads="1"/>
          </p:cNvSpPr>
          <p:nvPr/>
        </p:nvSpPr>
        <p:spPr bwMode="auto">
          <a:xfrm>
            <a:off x="4247578" y="2377763"/>
            <a:ext cx="1371600" cy="533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Mixed-satellite MODIS winds</a:t>
            </a:r>
          </a:p>
        </p:txBody>
      </p:sp>
      <p:sp>
        <p:nvSpPr>
          <p:cNvPr id="18478" name="Text Box 83"/>
          <p:cNvSpPr txBox="1">
            <a:spLocks noChangeArrowheads="1"/>
          </p:cNvSpPr>
          <p:nvPr/>
        </p:nvSpPr>
        <p:spPr bwMode="auto">
          <a:xfrm>
            <a:off x="5002845" y="5112778"/>
            <a:ext cx="1143000" cy="75389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MODIS DB winds at Sodankylä</a:t>
            </a:r>
          </a:p>
        </p:txBody>
      </p:sp>
      <p:sp>
        <p:nvSpPr>
          <p:cNvPr id="18482" name="Text Box 88"/>
          <p:cNvSpPr txBox="1">
            <a:spLocks noChangeArrowheads="1"/>
          </p:cNvSpPr>
          <p:nvPr/>
        </p:nvSpPr>
        <p:spPr bwMode="auto">
          <a:xfrm>
            <a:off x="4578046" y="3039895"/>
            <a:ext cx="1371600" cy="533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Metop AVHRR winds</a:t>
            </a:r>
          </a:p>
        </p:txBody>
      </p:sp>
      <p:sp>
        <p:nvSpPr>
          <p:cNvPr id="18484" name="Text Box 91"/>
          <p:cNvSpPr txBox="1">
            <a:spLocks noChangeArrowheads="1"/>
          </p:cNvSpPr>
          <p:nvPr/>
        </p:nvSpPr>
        <p:spPr bwMode="auto">
          <a:xfrm>
            <a:off x="5863344" y="5969008"/>
            <a:ext cx="1143000" cy="97441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AVHRR HRPT winds from Barrow</a:t>
            </a:r>
          </a:p>
        </p:txBody>
      </p:sp>
      <p:cxnSp>
        <p:nvCxnSpPr>
          <p:cNvPr id="18485" name="AutoShape 92"/>
          <p:cNvCxnSpPr>
            <a:cxnSpLocks noChangeShapeType="1"/>
          </p:cNvCxnSpPr>
          <p:nvPr/>
        </p:nvCxnSpPr>
        <p:spPr bwMode="auto">
          <a:xfrm rot="16200000" flipV="1">
            <a:off x="5886795" y="3986276"/>
            <a:ext cx="790851" cy="724053"/>
          </a:xfrm>
          <a:prstGeom prst="bentConnector3">
            <a:avLst>
              <a:gd name="adj1" fmla="val 257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86" name="Text Box 93"/>
          <p:cNvSpPr txBox="1">
            <a:spLocks noChangeArrowheads="1"/>
          </p:cNvSpPr>
          <p:nvPr/>
        </p:nvSpPr>
        <p:spPr bwMode="auto">
          <a:xfrm>
            <a:off x="2648065" y="4857681"/>
            <a:ext cx="990600" cy="974419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NESDIS MODIS  winds on GTS</a:t>
            </a:r>
          </a:p>
        </p:txBody>
      </p:sp>
      <p:sp>
        <p:nvSpPr>
          <p:cNvPr id="18487" name="Line 94"/>
          <p:cNvSpPr>
            <a:spLocks noChangeShapeType="1"/>
          </p:cNvSpPr>
          <p:nvPr/>
        </p:nvSpPr>
        <p:spPr bwMode="auto">
          <a:xfrm flipV="1">
            <a:off x="2729734" y="3929012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488" name="Text Box 91"/>
          <p:cNvSpPr txBox="1">
            <a:spLocks noChangeArrowheads="1"/>
          </p:cNvSpPr>
          <p:nvPr/>
        </p:nvSpPr>
        <p:spPr bwMode="auto">
          <a:xfrm>
            <a:off x="6434844" y="4743728"/>
            <a:ext cx="1143000" cy="97441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AVHRR HRPT winds from Rothera</a:t>
            </a:r>
          </a:p>
        </p:txBody>
      </p:sp>
      <p:sp>
        <p:nvSpPr>
          <p:cNvPr id="18490" name="Text Box 83"/>
          <p:cNvSpPr txBox="1">
            <a:spLocks noChangeArrowheads="1"/>
          </p:cNvSpPr>
          <p:nvPr/>
        </p:nvSpPr>
        <p:spPr bwMode="auto">
          <a:xfrm>
            <a:off x="5772333" y="1725187"/>
            <a:ext cx="1143000" cy="75389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Helvetica" charset="0"/>
              </a:rPr>
              <a:t>MODIS DB winds at Fairbanks</a:t>
            </a:r>
          </a:p>
        </p:txBody>
      </p:sp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852964" y="3853088"/>
            <a:ext cx="3160" cy="7990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cxnSp>
        <p:nvCxnSpPr>
          <p:cNvPr id="73" name="AutoShape 70"/>
          <p:cNvCxnSpPr>
            <a:cxnSpLocks noChangeShapeType="1"/>
          </p:cNvCxnSpPr>
          <p:nvPr/>
        </p:nvCxnSpPr>
        <p:spPr bwMode="auto">
          <a:xfrm rot="5400000" flipH="1" flipV="1">
            <a:off x="3831005" y="3217968"/>
            <a:ext cx="941839" cy="32817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 Box 51"/>
          <p:cNvSpPr txBox="1">
            <a:spLocks noChangeArrowheads="1"/>
          </p:cNvSpPr>
          <p:nvPr/>
        </p:nvSpPr>
        <p:spPr bwMode="auto">
          <a:xfrm>
            <a:off x="9283820" y="4124497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2015</a:t>
            </a:r>
            <a:endParaRPr lang="en-US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37189" y="4119925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2014</a:t>
            </a:r>
            <a:endParaRPr lang="en-US" dirty="0"/>
          </a:p>
        </p:txBody>
      </p:sp>
      <p:sp>
        <p:nvSpPr>
          <p:cNvPr id="78" name="Text Box 51"/>
          <p:cNvSpPr txBox="1">
            <a:spLocks noChangeArrowheads="1"/>
          </p:cNvSpPr>
          <p:nvPr/>
        </p:nvSpPr>
        <p:spPr bwMode="auto">
          <a:xfrm>
            <a:off x="7976290" y="4129623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2013</a:t>
            </a:r>
            <a:endParaRPr lang="en-US" dirty="0"/>
          </a:p>
        </p:txBody>
      </p:sp>
      <p:sp>
        <p:nvSpPr>
          <p:cNvPr id="79" name="Text Box 51"/>
          <p:cNvSpPr txBox="1">
            <a:spLocks noChangeArrowheads="1"/>
          </p:cNvSpPr>
          <p:nvPr/>
        </p:nvSpPr>
        <p:spPr bwMode="auto">
          <a:xfrm>
            <a:off x="5987819" y="4124497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2010</a:t>
            </a:r>
            <a:endParaRPr lang="en-US" dirty="0"/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6701240" y="4110226"/>
            <a:ext cx="653555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2011</a:t>
            </a:r>
            <a:endParaRPr lang="en-US" dirty="0"/>
          </a:p>
        </p:txBody>
      </p:sp>
      <p:sp>
        <p:nvSpPr>
          <p:cNvPr id="81" name="Text Box 51"/>
          <p:cNvSpPr txBox="1">
            <a:spLocks noChangeArrowheads="1"/>
          </p:cNvSpPr>
          <p:nvPr/>
        </p:nvSpPr>
        <p:spPr bwMode="auto">
          <a:xfrm>
            <a:off x="7329049" y="4110226"/>
            <a:ext cx="669629" cy="3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700" dirty="0">
                <a:solidFill>
                  <a:schemeClr val="accent2"/>
                </a:solidFill>
                <a:latin typeface="Helvetica" charset="0"/>
              </a:rPr>
              <a:t>2012</a:t>
            </a:r>
            <a:endParaRPr lang="en-US" dirty="0"/>
          </a:p>
        </p:txBody>
      </p:sp>
      <p:sp>
        <p:nvSpPr>
          <p:cNvPr id="82" name="Line 41"/>
          <p:cNvSpPr>
            <a:spLocks noChangeShapeType="1"/>
          </p:cNvSpPr>
          <p:nvPr/>
        </p:nvSpPr>
        <p:spPr bwMode="auto">
          <a:xfrm flipV="1">
            <a:off x="8990683" y="3940313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 flipV="1">
            <a:off x="8309321" y="3938708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84" name="Line 40"/>
          <p:cNvSpPr>
            <a:spLocks noChangeShapeType="1"/>
          </p:cNvSpPr>
          <p:nvPr/>
        </p:nvSpPr>
        <p:spPr bwMode="auto">
          <a:xfrm flipV="1">
            <a:off x="7006344" y="3905595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85" name="Line 40"/>
          <p:cNvSpPr>
            <a:spLocks noChangeShapeType="1"/>
          </p:cNvSpPr>
          <p:nvPr/>
        </p:nvSpPr>
        <p:spPr bwMode="auto">
          <a:xfrm flipV="1">
            <a:off x="6321461" y="3891324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 flipV="1">
            <a:off x="5608041" y="3934135"/>
            <a:ext cx="0" cy="152401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70" name="Text Box 88"/>
          <p:cNvSpPr txBox="1">
            <a:spLocks noChangeArrowheads="1"/>
          </p:cNvSpPr>
          <p:nvPr/>
        </p:nvSpPr>
        <p:spPr bwMode="auto">
          <a:xfrm>
            <a:off x="8601471" y="4911849"/>
            <a:ext cx="705872" cy="533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" charset="0"/>
              </a:rPr>
              <a:t>VIIRS winds</a:t>
            </a:r>
          </a:p>
        </p:txBody>
      </p:sp>
      <p:cxnSp>
        <p:nvCxnSpPr>
          <p:cNvPr id="71" name="AutoShape 87"/>
          <p:cNvCxnSpPr>
            <a:cxnSpLocks noChangeShapeType="1"/>
          </p:cNvCxnSpPr>
          <p:nvPr/>
        </p:nvCxnSpPr>
        <p:spPr bwMode="auto">
          <a:xfrm flipV="1">
            <a:off x="9215453" y="3952876"/>
            <a:ext cx="0" cy="9445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88"/>
          <p:cNvSpPr txBox="1">
            <a:spLocks noChangeArrowheads="1"/>
          </p:cNvSpPr>
          <p:nvPr/>
        </p:nvSpPr>
        <p:spPr bwMode="auto">
          <a:xfrm>
            <a:off x="7346634" y="2189706"/>
            <a:ext cx="1008402" cy="533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" charset="0"/>
              </a:rPr>
              <a:t>LEO-GEO winds</a:t>
            </a:r>
          </a:p>
        </p:txBody>
      </p:sp>
      <p:sp>
        <p:nvSpPr>
          <p:cNvPr id="74" name="Text Box 88"/>
          <p:cNvSpPr txBox="1">
            <a:spLocks noChangeArrowheads="1"/>
          </p:cNvSpPr>
          <p:nvPr/>
        </p:nvSpPr>
        <p:spPr bwMode="auto">
          <a:xfrm>
            <a:off x="6196246" y="2586860"/>
            <a:ext cx="1010681" cy="753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" charset="0"/>
              </a:rPr>
              <a:t>AVHRR historical winds (v2)</a:t>
            </a:r>
          </a:p>
        </p:txBody>
      </p:sp>
      <p:cxnSp>
        <p:nvCxnSpPr>
          <p:cNvPr id="75" name="AutoShape 87"/>
          <p:cNvCxnSpPr>
            <a:cxnSpLocks noChangeShapeType="1"/>
          </p:cNvCxnSpPr>
          <p:nvPr/>
        </p:nvCxnSpPr>
        <p:spPr bwMode="auto">
          <a:xfrm flipV="1">
            <a:off x="4663917" y="3573268"/>
            <a:ext cx="0" cy="3129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86"/>
          <p:cNvCxnSpPr>
            <a:cxnSpLocks noChangeShapeType="1"/>
            <a:stCxn id="18476" idx="0"/>
          </p:cNvCxnSpPr>
          <p:nvPr/>
        </p:nvCxnSpPr>
        <p:spPr bwMode="auto">
          <a:xfrm rot="16200000" flipV="1">
            <a:off x="3621310" y="4680965"/>
            <a:ext cx="2063553" cy="521736"/>
          </a:xfrm>
          <a:prstGeom prst="bentConnector3">
            <a:avLst>
              <a:gd name="adj1" fmla="val 6047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86"/>
          <p:cNvCxnSpPr>
            <a:cxnSpLocks noChangeShapeType="1"/>
          </p:cNvCxnSpPr>
          <p:nvPr/>
        </p:nvCxnSpPr>
        <p:spPr bwMode="auto">
          <a:xfrm rot="16200000" flipV="1">
            <a:off x="4143492" y="4250097"/>
            <a:ext cx="1208981" cy="50972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86"/>
          <p:cNvCxnSpPr>
            <a:cxnSpLocks noChangeShapeType="1"/>
          </p:cNvCxnSpPr>
          <p:nvPr/>
        </p:nvCxnSpPr>
        <p:spPr bwMode="auto">
          <a:xfrm rot="16200000" flipV="1">
            <a:off x="4657179" y="4304723"/>
            <a:ext cx="2097078" cy="12314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70"/>
          <p:cNvCxnSpPr>
            <a:cxnSpLocks noChangeShapeType="1"/>
          </p:cNvCxnSpPr>
          <p:nvPr/>
        </p:nvCxnSpPr>
        <p:spPr bwMode="auto">
          <a:xfrm rot="5400000" flipH="1" flipV="1">
            <a:off x="5074371" y="2874581"/>
            <a:ext cx="1339842" cy="616953"/>
          </a:xfrm>
          <a:prstGeom prst="bentConnector3">
            <a:avLst>
              <a:gd name="adj1" fmla="val 1470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70"/>
          <p:cNvCxnSpPr>
            <a:cxnSpLocks noChangeShapeType="1"/>
          </p:cNvCxnSpPr>
          <p:nvPr/>
        </p:nvCxnSpPr>
        <p:spPr bwMode="auto">
          <a:xfrm rot="5400000" flipH="1" flipV="1">
            <a:off x="6871518" y="3198197"/>
            <a:ext cx="1181447" cy="231213"/>
          </a:xfrm>
          <a:prstGeom prst="bentConnector3">
            <a:avLst>
              <a:gd name="adj1" fmla="val 1514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Text Box 88"/>
          <p:cNvSpPr txBox="1">
            <a:spLocks noChangeArrowheads="1"/>
          </p:cNvSpPr>
          <p:nvPr/>
        </p:nvSpPr>
        <p:spPr bwMode="auto">
          <a:xfrm>
            <a:off x="8592009" y="2398959"/>
            <a:ext cx="1054718" cy="7538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" charset="0"/>
              </a:rPr>
              <a:t>VIIRS DB winds at Fairbanks</a:t>
            </a:r>
          </a:p>
        </p:txBody>
      </p:sp>
      <p:cxnSp>
        <p:nvCxnSpPr>
          <p:cNvPr id="124" name="AutoShape 87"/>
          <p:cNvCxnSpPr>
            <a:cxnSpLocks noChangeShapeType="1"/>
          </p:cNvCxnSpPr>
          <p:nvPr/>
        </p:nvCxnSpPr>
        <p:spPr bwMode="auto">
          <a:xfrm flipV="1">
            <a:off x="9095200" y="3166557"/>
            <a:ext cx="0" cy="7053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Line 54"/>
          <p:cNvSpPr>
            <a:spLocks noChangeShapeType="1"/>
          </p:cNvSpPr>
          <p:nvPr/>
        </p:nvSpPr>
        <p:spPr bwMode="auto">
          <a:xfrm>
            <a:off x="3992350" y="2215965"/>
            <a:ext cx="0" cy="1670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33" name="Text Box 88"/>
          <p:cNvSpPr txBox="1">
            <a:spLocks noChangeArrowheads="1"/>
          </p:cNvSpPr>
          <p:nvPr/>
        </p:nvSpPr>
        <p:spPr bwMode="auto">
          <a:xfrm>
            <a:off x="8885529" y="5718147"/>
            <a:ext cx="1054718" cy="141546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HG Mincho Light J;MS Gothic;HG 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HG Mincho Light J;MS Gothic;HG " charset="0"/>
                <a:cs typeface="HG Mincho Light J;MS Gothic;HG 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Helvetica" charset="0"/>
              </a:rPr>
              <a:t>MODIS, AVHRR winds with nested tracking algorithm</a:t>
            </a:r>
          </a:p>
        </p:txBody>
      </p:sp>
      <p:cxnSp>
        <p:nvCxnSpPr>
          <p:cNvPr id="134" name="AutoShape 87"/>
          <p:cNvCxnSpPr>
            <a:cxnSpLocks noChangeShapeType="1"/>
          </p:cNvCxnSpPr>
          <p:nvPr/>
        </p:nvCxnSpPr>
        <p:spPr bwMode="auto">
          <a:xfrm flipV="1">
            <a:off x="9808994" y="3900472"/>
            <a:ext cx="0" cy="181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70"/>
          <p:cNvCxnSpPr>
            <a:cxnSpLocks noChangeShapeType="1"/>
          </p:cNvCxnSpPr>
          <p:nvPr/>
        </p:nvCxnSpPr>
        <p:spPr bwMode="auto">
          <a:xfrm rot="5400000" flipH="1" flipV="1">
            <a:off x="5802801" y="3384643"/>
            <a:ext cx="526950" cy="459361"/>
          </a:xfrm>
          <a:prstGeom prst="bentConnector3">
            <a:avLst>
              <a:gd name="adj1" fmla="val 269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1904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604250" cy="7397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latin typeface="Arial" charset="0"/>
                <a:cs typeface="HG Mincho Light J;MS Gothic;HG " charset="0"/>
              </a:rPr>
              <a:t>The Polar Wind Product Suite</a:t>
            </a:r>
            <a:endParaRPr lang="en-GB" sz="4100">
              <a:latin typeface="Arial" charset="0"/>
              <a:cs typeface="HG Mincho Light J;MS Gothic;HG 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8463" y="1169988"/>
            <a:ext cx="4622800" cy="6019800"/>
          </a:xfr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 u="sng" dirty="0" smtClean="0">
                <a:latin typeface="Arial" charset="0"/>
                <a:cs typeface="HG Mincho Light J;MS Gothic;HG " charset="0"/>
              </a:rPr>
              <a:t>MODIS</a:t>
            </a:r>
            <a:endParaRPr lang="en-GB" sz="1800" b="1" u="sng" dirty="0"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>
                <a:latin typeface="Arial" charset="0"/>
                <a:cs typeface="HG Mincho Light J;MS Gothic;HG " charset="0"/>
              </a:rPr>
              <a:t>Aqua and Terra </a:t>
            </a:r>
            <a:r>
              <a:rPr lang="en-GB" sz="1800" dirty="0" smtClean="0">
                <a:latin typeface="Arial" charset="0"/>
                <a:cs typeface="HG Mincho Light J;MS Gothic;HG " charset="0"/>
              </a:rPr>
              <a:t>separately</a:t>
            </a:r>
            <a:endParaRPr lang="en-GB" sz="1800" dirty="0"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>
                <a:latin typeface="Arial" charset="0"/>
                <a:cs typeface="HG Mincho Light J;MS Gothic;HG " charset="0"/>
              </a:rPr>
              <a:t>Aqua </a:t>
            </a:r>
            <a:r>
              <a:rPr lang="en-GB" sz="1800" dirty="0">
                <a:latin typeface="Arial" charset="0"/>
                <a:cs typeface="HG Mincho Light J;MS Gothic;HG " charset="0"/>
              </a:rPr>
              <a:t>and Terra </a:t>
            </a:r>
            <a:r>
              <a:rPr lang="en-GB" sz="1800" dirty="0" smtClean="0">
                <a:latin typeface="Arial" charset="0"/>
                <a:cs typeface="HG Mincho Light J;MS Gothic;HG " charset="0"/>
              </a:rPr>
              <a:t>combined</a:t>
            </a:r>
            <a:endParaRPr lang="en-GB" sz="1800" dirty="0"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>
                <a:latin typeface="Arial" charset="0"/>
                <a:cs typeface="HG Mincho Light J;MS Gothic;HG " charset="0"/>
              </a:rPr>
              <a:t>Direct broadcast (DB) at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McMurdo, Antarctica (Terra, Aqua)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Tromsø, Norway (</a:t>
            </a:r>
            <a:r>
              <a:rPr lang="en-GB" sz="1600" dirty="0" smtClean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Terra)</a:t>
            </a:r>
            <a:endParaRPr lang="en-GB" sz="1600" dirty="0">
              <a:solidFill>
                <a:srgbClr val="0000FF"/>
              </a:solidFill>
              <a:latin typeface="Arial" charset="0"/>
              <a:ea typeface="HG Mincho Light J;MS Gothic;HG " charset="0"/>
              <a:cs typeface="HG Mincho Light J;MS Gothic;HG 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Sodankylä, Finland (</a:t>
            </a:r>
            <a:r>
              <a:rPr lang="en-GB" sz="1600" dirty="0" smtClean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Terra)</a:t>
            </a:r>
            <a:endParaRPr lang="en-GB" sz="1600" dirty="0">
              <a:solidFill>
                <a:srgbClr val="0000FF"/>
              </a:solidFill>
              <a:latin typeface="Arial" charset="0"/>
              <a:ea typeface="HG Mincho Light J;MS Gothic;HG " charset="0"/>
              <a:cs typeface="HG Mincho Light J;MS Gothic;HG " charset="0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Fairbanks, Alaska </a:t>
            </a:r>
            <a:r>
              <a:rPr lang="en-GB" sz="1600" dirty="0" smtClean="0">
                <a:latin typeface="Arial" charset="0"/>
                <a:ea typeface="HG Mincho Light J;MS Gothic;HG " charset="0"/>
                <a:cs typeface="HG Mincho Light J;MS Gothic;HG " charset="0"/>
              </a:rPr>
              <a:t>(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MODIS</a:t>
            </a:r>
            <a:r>
              <a:rPr lang="en-GB" sz="1600" dirty="0" smtClean="0">
                <a:latin typeface="Arial" charset="0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discontinued</a:t>
            </a:r>
            <a:r>
              <a:rPr lang="en-GB" sz="1600" dirty="0" smtClean="0">
                <a:latin typeface="Arial" charset="0"/>
                <a:ea typeface="HG Mincho Light J;MS Gothic;HG " charset="0"/>
                <a:cs typeface="HG Mincho Light J;MS Gothic;HG " charset="0"/>
              </a:rPr>
              <a:t>)</a:t>
            </a:r>
            <a:endParaRPr lang="en-GB" sz="1600" dirty="0">
              <a:latin typeface="Arial" charset="0"/>
              <a:ea typeface="HG Mincho Light J;MS Gothic;HG 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>
                <a:solidFill>
                  <a:schemeClr val="bg1"/>
                </a:solidFill>
                <a:latin typeface="Times New Roman" charset="0"/>
                <a:cs typeface="HG Mincho Light J;MS Gothic;HG " charset="0"/>
              </a:rPr>
              <a:t>EW</a:t>
            </a:r>
            <a:endParaRPr lang="en-GB" sz="1800" u="sng" dirty="0"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 u="sng" dirty="0" smtClean="0">
                <a:latin typeface="Arial" charset="0"/>
                <a:cs typeface="HG Mincho Light J;MS Gothic;HG " charset="0"/>
              </a:rPr>
              <a:t>AVHRR</a:t>
            </a:r>
            <a:endParaRPr lang="en-GB" sz="1800" b="1" u="sng" dirty="0"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>
                <a:latin typeface="Arial" charset="0"/>
                <a:cs typeface="HG Mincho Light J;MS Gothic;HG " charset="0"/>
              </a:rPr>
              <a:t>Global Area Coverage (GAC) for NOAA-15, -16, -17, -18, </a:t>
            </a: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-19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dirty="0" smtClean="0">
                <a:latin typeface="Arial" charset="0"/>
                <a:cs typeface="HG Mincho Light J;MS Gothic;HG " charset="0"/>
              </a:rPr>
              <a:t>Metop-A, -B</a:t>
            </a:r>
            <a:endParaRPr lang="en-GB" sz="1800" dirty="0"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>
                <a:latin typeface="Arial" charset="0"/>
                <a:cs typeface="HG Mincho Light J;MS Gothic;HG " charset="0"/>
              </a:rPr>
              <a:t>HRPT (High Resolution Picture Transmission = direct readout) at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Barrow, Alaska, </a:t>
            </a:r>
            <a:r>
              <a:rPr lang="en-GB" sz="1600" dirty="0" smtClean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NOAA-</a:t>
            </a: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18, -19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Rothera, Antarctica, </a:t>
            </a:r>
            <a:r>
              <a:rPr lang="en-GB" sz="1600" dirty="0" smtClean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NOAA-</a:t>
            </a:r>
            <a:r>
              <a:rPr lang="en-GB" sz="1600" dirty="0">
                <a:solidFill>
                  <a:srgbClr val="0000FF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18, -19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Historical GAC winds, 1982-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2012. </a:t>
            </a: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Two satellites throughout most of the time series. </a:t>
            </a:r>
            <a:endParaRPr lang="en-GB" sz="1800" i="1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>
              <a:latin typeface="Arial" charset="0"/>
              <a:cs typeface="HG Mincho Light J;MS Gothic;HG " charset="0"/>
            </a:endParaRPr>
          </a:p>
        </p:txBody>
      </p:sp>
      <p:pic>
        <p:nvPicPr>
          <p:cNvPr id="19459" name="Picture 5" descr="wind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09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1"/>
          <p:cNvSpPr txBox="1">
            <a:spLocks noChangeArrowheads="1"/>
          </p:cNvSpPr>
          <p:nvPr/>
        </p:nvSpPr>
        <p:spPr bwMode="auto">
          <a:xfrm>
            <a:off x="3650541" y="1455384"/>
            <a:ext cx="11430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Operational</a:t>
            </a: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3704550" y="4547056"/>
            <a:ext cx="11430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Operational</a:t>
            </a: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2129620" y="4815309"/>
            <a:ext cx="11430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  <a:latin typeface="Arial" charset="0"/>
                <a:cs typeface="Arial" charset="0"/>
              </a:rPr>
              <a:t>Operational</a:t>
            </a:r>
          </a:p>
        </p:txBody>
      </p:sp>
      <p:sp>
        <p:nvSpPr>
          <p:cNvPr id="19463" name="Rectangle 2"/>
          <p:cNvSpPr txBox="1">
            <a:spLocks noChangeArrowheads="1"/>
          </p:cNvSpPr>
          <p:nvPr/>
        </p:nvSpPr>
        <p:spPr bwMode="auto">
          <a:xfrm>
            <a:off x="5487988" y="1200150"/>
            <a:ext cx="4203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9888" indent="-369888" defTabSz="457200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 b="1" u="sng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LEO-</a:t>
            </a:r>
            <a:r>
              <a:rPr lang="en-GB" sz="1800" b="1" u="sng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GEO</a:t>
            </a:r>
            <a:endParaRPr lang="en-GB" sz="1800" b="1" u="sng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Combination of may geostationary and polar-orbiting imagers</a:t>
            </a:r>
            <a:endParaRPr lang="en-GB" sz="1800" dirty="0">
              <a:solidFill>
                <a:schemeClr val="accent2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Fills the 60-70 degree latitude gap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dirty="0">
                <a:cs typeface="HG Mincho Light J;MS Gothic;HG " charset="0"/>
              </a:rPr>
              <a:t>EW</a:t>
            </a:r>
            <a:endParaRPr lang="en-GB" sz="1800" u="sng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 b="1" u="sng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VIIRS</a:t>
            </a:r>
            <a:endParaRPr lang="en-US" sz="1800" b="1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S-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NPP (GOES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-R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algorithm)</a:t>
            </a:r>
            <a:endParaRPr lang="en-US" sz="18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Direct broadcast at Fairbanks (heritage algorithm)</a:t>
            </a:r>
            <a:endParaRPr lang="en-US" sz="18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sz="18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18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Notes: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NOAA-17 was decommissioned on 10 April 2013. AVHRR unusable since March 2010.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NOAA-16 was decommissioned on 9 June 2014.</a:t>
            </a:r>
            <a:endParaRPr lang="en-GB" sz="16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</p:txBody>
      </p:sp>
      <p:cxnSp>
        <p:nvCxnSpPr>
          <p:cNvPr id="19464" name="Straight Connector 9"/>
          <p:cNvCxnSpPr>
            <a:cxnSpLocks noChangeShapeType="1"/>
          </p:cNvCxnSpPr>
          <p:nvPr/>
        </p:nvCxnSpPr>
        <p:spPr bwMode="auto">
          <a:xfrm rot="5400000">
            <a:off x="2043113" y="4295775"/>
            <a:ext cx="6075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751278" y="3004227"/>
            <a:ext cx="114300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Operational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49250" y="381000"/>
            <a:ext cx="7154863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3200">
                <a:solidFill>
                  <a:schemeClr val="tx1"/>
                </a:solidFill>
                <a:latin typeface="Helvetica" charset="0"/>
                <a:cs typeface="HG Mincho Light J" charset="0"/>
              </a:rPr>
              <a:t>Operational NWP Users of Polar Winds</a:t>
            </a:r>
          </a:p>
        </p:txBody>
      </p:sp>
      <p:pic>
        <p:nvPicPr>
          <p:cNvPr id="23555" name="Picture 4" descr="diffwind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03188"/>
            <a:ext cx="11017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258763" y="1212850"/>
            <a:ext cx="9494837" cy="6340475"/>
            <a:chOff x="400" y="636"/>
            <a:chExt cx="5192" cy="3997"/>
          </a:xfrm>
        </p:grpSpPr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415" y="854"/>
              <a:ext cx="5177" cy="1427"/>
            </a:xfrm>
            <a:prstGeom prst="roundRect">
              <a:avLst>
                <a:gd name="adj" fmla="val 6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endParaRPr lang="en-US">
                <a:cs typeface="HG Mincho Light J;MS Gothic;HG 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00" y="636"/>
              <a:ext cx="5177" cy="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52400" indent="-1524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European Centre for Medium-Range Weather Forecasts (ECMWF) - since Jan 2003.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NASA Global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Modeling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and Assimilation Office (GMAO) -  since early 2003.</a:t>
              </a: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Deutscher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Wetterdienst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(DWD) – MODIS since Nov 2003. DB and AVHRR.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Japan Meteorological Agency (JMA), Arctic only - since May 2004.</a:t>
              </a: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Canadian Meteorological Centre (CMC) – since Sep 2004. DB winds since Mar 2009.</a:t>
              </a: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US Navy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, Naval Research Lab, 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Fleet Numerical Meteorology and Oceanography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Center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(FNMOC) –since Oct 2004. DB winds since Apr 2006. AVHRR 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GAC, </a:t>
              </a:r>
              <a:r>
                <a:rPr lang="en-US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Metop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since Nov 2007.</a:t>
              </a: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Met 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Office – MODIS since Feb 2005. DB since Feb 2009. AVHRR GAC since May 2008.</a:t>
              </a: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National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Centers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for Environmental Prediction (NCEP) and the Joint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Center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for Satellite Data Assimilation - since Nov 2005.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é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t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é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o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-France 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- since Jun 2006.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National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Center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for Atmospheric Research (NCAR), Antarctic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Mesoscale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Model (AMPS) - since Oct 2006.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Australian Bureau of Meteorology – since late 2007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China Meteorological Administration (CMA) – since mid-2009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US" sz="1800" dirty="0" err="1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HydroMeteorological</a:t>
              </a:r>
              <a:r>
                <a:rPr lang="en-US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Center 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of Russia (</a:t>
              </a:r>
              <a:r>
                <a:rPr lang="en-US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Hydrometcenter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) – since 2010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5229" y="835025"/>
            <a:ext cx="37734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  <a:latin typeface="+mn-lt"/>
              </a:rPr>
              <a:t>13 NWP centers in 9 countries: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49250" y="381000"/>
            <a:ext cx="6773289" cy="4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159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5575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  <a:buClr>
                <a:srgbClr val="000000"/>
              </a:buClr>
              <a:buSzPct val="241000"/>
              <a:buFont typeface="StarBats" charset="0"/>
              <a:buNone/>
            </a:pPr>
            <a:r>
              <a:rPr lang="en-GB" sz="3200" dirty="0" smtClean="0">
                <a:solidFill>
                  <a:schemeClr val="tx1"/>
                </a:solidFill>
                <a:latin typeface="Helvetica" charset="0"/>
                <a:cs typeface="HG Mincho Light J" charset="0"/>
              </a:rPr>
              <a:t>Polar Winds User Survey (May 2014)</a:t>
            </a:r>
            <a:endParaRPr lang="en-GB" sz="3200" dirty="0">
              <a:solidFill>
                <a:schemeClr val="tx1"/>
              </a:solidFill>
              <a:latin typeface="Helvetica" charset="0"/>
              <a:cs typeface="HG Mincho Light J" charset="0"/>
            </a:endParaRPr>
          </a:p>
        </p:txBody>
      </p:sp>
      <p:pic>
        <p:nvPicPr>
          <p:cNvPr id="23555" name="Picture 4" descr="diffwind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03188"/>
            <a:ext cx="11017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218531" y="1239817"/>
            <a:ext cx="9535069" cy="4912797"/>
            <a:chOff x="378" y="653"/>
            <a:chExt cx="5214" cy="3097"/>
          </a:xfrm>
        </p:grpSpPr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415" y="854"/>
              <a:ext cx="5177" cy="1427"/>
            </a:xfrm>
            <a:prstGeom prst="roundRect">
              <a:avLst>
                <a:gd name="adj" fmla="val 6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endParaRPr lang="en-US">
                <a:cs typeface="HG Mincho Light J;MS Gothic;HG 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78" y="653"/>
              <a:ext cx="5177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52400" indent="-1524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defTabSz="915988" eaLnBrk="0" hangingPunct="0"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52400" algn="l"/>
                  <a:tab pos="600075" algn="l"/>
                  <a:tab pos="1049338" algn="l"/>
                  <a:tab pos="1498600" algn="l"/>
                  <a:tab pos="1947863" algn="l"/>
                  <a:tab pos="2397125" algn="l"/>
                  <a:tab pos="2846388" algn="l"/>
                  <a:tab pos="3295650" algn="l"/>
                  <a:tab pos="3744913" algn="l"/>
                  <a:tab pos="4194175" algn="l"/>
                  <a:tab pos="4645025" algn="l"/>
                  <a:tab pos="5092700" algn="l"/>
                  <a:tab pos="5541963" algn="l"/>
                  <a:tab pos="5991225" algn="l"/>
                  <a:tab pos="6442075" algn="l"/>
                  <a:tab pos="6889750" algn="l"/>
                  <a:tab pos="7339013" algn="l"/>
                  <a:tab pos="7788275" algn="l"/>
                  <a:tab pos="8237538" algn="l"/>
                  <a:tab pos="8686800" algn="l"/>
                  <a:tab pos="9136063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indent="0"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Respondents: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European 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Centre for Medium-Range Weather Forecasts (ECMWF) </a:t>
              </a:r>
              <a:endParaRPr lang="en-GB" sz="1800" dirty="0" smtClean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NASA 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Global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Modeling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and Assimilation Office (GMAO) </a:t>
              </a:r>
              <a:endParaRPr lang="en-GB" sz="1800" dirty="0" smtClean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err="1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Deutscher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Wetterdienst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(DWD) </a:t>
              </a: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Japan 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Meteorological Agency (JMA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)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Meteorological Services of Canada (MSC)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Naval Research Lab/FNMOC (two survey entries)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Met Office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463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National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Centers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for Environmental Prediction (NCEP) and the Joint </a:t>
              </a:r>
              <a:r>
                <a:rPr lang="en-GB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Center</a:t>
              </a:r>
              <a:r>
                <a:rPr lang="en-GB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for Satellite Data 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Assimilation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M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é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t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é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o</a:t>
              </a:r>
              <a:r>
                <a:rPr lang="en-GB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-France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  <a:p>
              <a:pPr>
                <a:lnSpc>
                  <a:spcPct val="95000"/>
                </a:lnSpc>
                <a:spcAft>
                  <a:spcPts val="1325"/>
                </a:spcAft>
                <a:buClr>
                  <a:srgbClr val="000000"/>
                </a:buClr>
                <a:buSzPct val="70000"/>
                <a:buFontTx/>
                <a:buChar char="•"/>
              </a:pPr>
              <a:r>
                <a:rPr lang="en-US" sz="1800" dirty="0" err="1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HydroMeteorological</a:t>
              </a:r>
              <a:r>
                <a:rPr lang="en-US" sz="1800" dirty="0" smtClean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 Center 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of Russia (</a:t>
              </a:r>
              <a:r>
                <a:rPr lang="en-US" sz="1800" dirty="0" err="1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Hydrometcenter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cs typeface="HG Mincho Light J" charset="0"/>
                </a:rPr>
                <a:t>) – since 2010</a:t>
              </a:r>
              <a:endParaRPr lang="en-GB" sz="1800" dirty="0">
                <a:solidFill>
                  <a:srgbClr val="000000"/>
                </a:solidFill>
                <a:latin typeface="Helvetica" charset="0"/>
                <a:cs typeface="HG Mincho Light J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555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4" y="265190"/>
            <a:ext cx="8149370" cy="101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0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3413" y="422275"/>
            <a:ext cx="6848475" cy="625475"/>
          </a:xfrm>
        </p:spPr>
        <p:txBody>
          <a:bodyPr lIns="0" tIns="0" rIns="0" bIns="0"/>
          <a:lstStyle/>
          <a:p>
            <a:pPr algn="l"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Unique Characteristics of VIIRS</a:t>
            </a:r>
            <a:endParaRPr lang="en-GB" sz="32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25602" name="Rectangle 1028"/>
          <p:cNvSpPr>
            <a:spLocks noChangeArrowheads="1"/>
          </p:cNvSpPr>
          <p:nvPr/>
        </p:nvSpPr>
        <p:spPr bwMode="auto">
          <a:xfrm>
            <a:off x="376238" y="1616075"/>
            <a:ext cx="91455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eaLnBrk="0" hangingPunct="0"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Visible Infrared Imaging Radiometer Suite (VIIRS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 on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Suomi National Polar-orbiting Partnership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(S-NPP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satellite was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launched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28 October 2011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VIIRS will be on the JPSS series of satellites, replacing AVHRR as NOAA’s operational polar-orbiting imager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.</a:t>
            </a:r>
            <a:endParaRPr lang="en-GB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/>
            <a:endParaRPr lang="en-GB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VIIRS’ 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unique </a:t>
            </a:r>
            <a:r>
              <a:rPr lang="en-GB" altLang="ja-JP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characteristics 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relevant to a </a:t>
            </a:r>
            <a:r>
              <a:rPr lang="en-GB" altLang="ja-JP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polar winds product include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:</a:t>
            </a:r>
          </a:p>
          <a:p>
            <a:pPr eaLnBrk="0" hangingPunct="0"/>
            <a:endParaRPr lang="en-GB" altLang="ja-JP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688975" lvl="1" indent="-231775" eaLnBrk="0" hangingPunct="0">
              <a:buFontTx/>
              <a:buChar char="•"/>
            </a:pP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Higher </a:t>
            </a:r>
            <a:r>
              <a:rPr lang="en-GB" sz="2000" b="1" dirty="0" smtClean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spatial resolution </a:t>
            </a: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(750 m for most bands; 375 m for some)</a:t>
            </a:r>
          </a:p>
          <a:p>
            <a:pPr marL="688975" lvl="1" indent="-231775" eaLnBrk="0" hangingPunct="0">
              <a:buFontTx/>
              <a:buChar char="•"/>
            </a:pP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Wider </a:t>
            </a:r>
            <a:r>
              <a:rPr lang="en-GB" sz="2000" b="1" dirty="0" smtClean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swath than MODIS</a:t>
            </a:r>
            <a:endParaRPr lang="en-GB" sz="2000" b="1" dirty="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  <a:p>
            <a:pPr marL="688975" lvl="1" indent="-231775" eaLnBrk="0" hangingPunct="0">
              <a:buFontTx/>
              <a:buChar char="•"/>
            </a:pP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Constrained pixel growth: better resolution at edge of swath</a:t>
            </a:r>
          </a:p>
          <a:p>
            <a:pPr marL="688975" lvl="1" indent="-231775" eaLnBrk="0" hangingPunct="0">
              <a:buFontTx/>
              <a:buChar char="•"/>
            </a:pP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Day-night band (DNB)</a:t>
            </a:r>
          </a:p>
          <a:p>
            <a:pPr marL="688975" lvl="1" indent="-231775" eaLnBrk="0" hangingPunct="0"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Disadvantage: No thermal water vapor band so no clear-sky WV winds</a:t>
            </a:r>
          </a:p>
          <a:p>
            <a:pPr marL="231775" indent="-231775" eaLnBrk="0" hangingPunct="0">
              <a:buFontTx/>
              <a:buChar char="•"/>
            </a:pPr>
            <a:endParaRPr lang="en-GB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 eaLnBrk="0" hangingPunct="0"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The VIIRS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polar winds processing </a:t>
            </a:r>
            <a:r>
              <a:rPr lang="en-GB" sz="2000" b="1" dirty="0" smtClean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utilizes </a:t>
            </a: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the </a:t>
            </a:r>
            <a:r>
              <a:rPr lang="en-GB" sz="2000" b="1" dirty="0" smtClean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GOES</a:t>
            </a:r>
            <a:r>
              <a:rPr lang="en-GB" sz="2000" b="1" dirty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-R AMV algorithm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. </a:t>
            </a:r>
          </a:p>
          <a:p>
            <a:pPr marL="231775" indent="-231775" eaLnBrk="0" hangingPunct="0">
              <a:buFontTx/>
              <a:buChar char="•"/>
            </a:pP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25603" name="Picture 1" descr="n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088"/>
            <a:ext cx="178752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4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0927" cy="10133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405" y="5882890"/>
            <a:ext cx="2499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+mn-lt"/>
              </a:rPr>
              <a:t>(“NESDIS and EUMETSAT”)</a:t>
            </a:r>
            <a:endParaRPr lang="en-US" sz="14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341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4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99" y="153532"/>
            <a:ext cx="10463109" cy="87792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5582958"/>
            <a:ext cx="9949798" cy="1800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9" y="0"/>
            <a:ext cx="9355802" cy="1110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0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80625" cy="9436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755368"/>
            <a:ext cx="9949798" cy="101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5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7"/>
            <a:ext cx="10322950" cy="9295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345382"/>
            <a:ext cx="9949798" cy="12142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pic>
        <p:nvPicPr>
          <p:cNvPr id="2" name="Picture 1" descr="Screen Shot 2014-06-04 at 4.0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3" y="167488"/>
            <a:ext cx="9357732" cy="9841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917633"/>
            <a:ext cx="9949798" cy="7118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6194" y="1558665"/>
            <a:ext cx="9467406" cy="2263662"/>
          </a:xfrm>
          <a:prstGeom prst="roundRect">
            <a:avLst>
              <a:gd name="adj" fmla="val 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endParaRPr lang="en-US">
              <a:cs typeface="HG Mincho Light J;MS Gothic;HG 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93" y="265370"/>
            <a:ext cx="9437030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Survey Comments: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 MODIS AMVs are in operations, AVHRR are under investigation (work by D.Santek) and soon to be added to ops, VIIRS are currently being added to the BUFR data stream. 3)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Ascii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and NETCDF formats are fine for research purposes only 5) MODIS WV winds are about 90% in terms of counts of the all number of MODIS winds (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WV+CloudDrift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Currently, we are using data in ASCII. Transition to BUFR will be needed soon for operational reasons. To accomplish this transition, we will need a BUFR reader and a period of parallel ASCII and BUFR data transmission. Thanks for your data, we like them!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AVHRR winds and VIIRS winds of Q4 is not used in the JMA operational NWP system. JMA has a plan for use these winds.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In our operational run we use polar winds that are used in NCEP, since we share and get data that are used in their GFS/GDAS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run.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We are using extra AVHRR polar winds for our next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reanalysis (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MERRA2).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Thanks for your work pioneering these products.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i="1" dirty="0">
                <a:solidFill>
                  <a:srgbClr val="800000"/>
                </a:solidFill>
                <a:latin typeface="+mn-lt"/>
              </a:rPr>
              <a:t>Polar winds will become increasingly vital as commercial and DOD entities ramp up </a:t>
            </a:r>
            <a:r>
              <a:rPr lang="en-US" sz="1800" i="1" dirty="0" smtClean="0">
                <a:solidFill>
                  <a:srgbClr val="800000"/>
                </a:solidFill>
                <a:latin typeface="+mn-lt"/>
              </a:rPr>
              <a:t>their </a:t>
            </a:r>
            <a:r>
              <a:rPr lang="en-US" sz="1800" i="1" dirty="0">
                <a:solidFill>
                  <a:srgbClr val="800000"/>
                </a:solidFill>
                <a:latin typeface="+mn-lt"/>
              </a:rPr>
              <a:t>operations within this domain as sea ice retreat provides new opportunities.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are currently monitoring the direct broadcast MODIS winds but do not assimilate them. </a:t>
            </a:r>
          </a:p>
        </p:txBody>
      </p:sp>
    </p:spTree>
    <p:extLst>
      <p:ext uri="{BB962C8B-B14F-4D97-AF65-F5344CB8AC3E}">
        <p14:creationId xmlns:p14="http://schemas.microsoft.com/office/powerpoint/2010/main" val="3713504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1260475" y="587375"/>
            <a:ext cx="7727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defTabSz="1008063" eaLnBrk="0" hangingPunct="0"/>
            <a:r>
              <a:rPr lang="en-US" altLang="zh-CN" sz="2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rPr>
              <a:t>Summary</a:t>
            </a:r>
            <a:endParaRPr lang="en-US" altLang="zh-CN" sz="2600" b="1" i="1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60418" name="Picture 3" descr="pbears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458788"/>
            <a:ext cx="1563687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773113" y="1750167"/>
            <a:ext cx="8686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5425" indent="-2254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2625" indent="-2254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31775" indent="-231775">
              <a:buFontTx/>
              <a:buChar char="•"/>
              <a:defRPr/>
            </a:pP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Several unique characteristics of VIIRS are expected to influence the quality of the polar winds product: </a:t>
            </a:r>
            <a:r>
              <a:rPr lang="en-GB" altLang="ja-JP" sz="2000" dirty="0" smtClean="0">
                <a:solidFill>
                  <a:srgbClr val="800000"/>
                </a:solidFill>
                <a:latin typeface="Arial" charset="0"/>
                <a:cs typeface="HG Mincho Light J;MS Gothic;HG " charset="0"/>
              </a:rPr>
              <a:t>wider swath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, </a:t>
            </a:r>
            <a:r>
              <a:rPr lang="en-GB" altLang="ja-JP" sz="2000" dirty="0" smtClean="0">
                <a:solidFill>
                  <a:srgbClr val="800000"/>
                </a:solidFill>
                <a:latin typeface="Arial" charset="0"/>
                <a:cs typeface="HG Mincho Light J;MS Gothic;HG " charset="0"/>
              </a:rPr>
              <a:t>higher spatial resolution 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across the swath. We have not 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expoited </a:t>
            </a:r>
            <a:r>
              <a:rPr lang="en-GB" altLang="ja-JP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the day-night band (DNB) yet.</a:t>
            </a:r>
          </a:p>
          <a:p>
            <a:pPr marL="0" indent="0">
              <a:defRPr/>
            </a:pPr>
            <a:endParaRPr lang="en-GB" altLang="ja-JP" sz="20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>
              <a:buFontTx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VIIRS polar winds became operational in May 2014. It uses the</a:t>
            </a:r>
            <a:r>
              <a:rPr lang="en-GB" sz="2000" b="1" dirty="0" smtClean="0">
                <a:solidFill>
                  <a:srgbClr val="0000FF"/>
                </a:solidFill>
                <a:latin typeface="Arial" charset="0"/>
                <a:cs typeface="HG Mincho Light J;MS Gothic;HG " charset="0"/>
              </a:rPr>
              <a:t> </a:t>
            </a:r>
            <a:r>
              <a:rPr lang="en-GB" sz="2000" dirty="0" smtClean="0">
                <a:solidFill>
                  <a:srgbClr val="800000"/>
                </a:solidFill>
                <a:latin typeface="Arial" charset="0"/>
                <a:cs typeface="HG Mincho Light J;MS Gothic;HG " charset="0"/>
              </a:rPr>
              <a:t>GOES-R AMV algorithm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. </a:t>
            </a:r>
          </a:p>
          <a:p>
            <a:pPr marL="231775" indent="-231775">
              <a:buFontTx/>
              <a:buChar char="•"/>
              <a:defRPr/>
            </a:pPr>
            <a:endParaRPr lang="en-GB" sz="2000" dirty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>
              <a:buFontTx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Validation </a:t>
            </a:r>
            <a:r>
              <a:rPr lang="en-GB" sz="2000" dirty="0" smtClean="0">
                <a:solidFill>
                  <a:srgbClr val="800000"/>
                </a:solidFill>
                <a:latin typeface="Arial" charset="0"/>
                <a:cs typeface="HG Mincho Light J;MS Gothic;HG " charset="0"/>
              </a:rPr>
              <a:t>statistics are good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, being similar to MODIS winds.</a:t>
            </a:r>
          </a:p>
          <a:p>
            <a:pPr marL="0" indent="0">
              <a:defRPr/>
            </a:pPr>
            <a:endParaRPr lang="en-GB" sz="20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>
              <a:buFontTx/>
              <a:buChar char="•"/>
              <a:defRPr/>
            </a:pPr>
            <a:r>
              <a:rPr lang="en-GB" sz="2000" dirty="0" smtClean="0">
                <a:solidFill>
                  <a:srgbClr val="800000"/>
                </a:solidFill>
                <a:latin typeface="Arial" charset="0"/>
                <a:cs typeface="HG Mincho Light J;MS Gothic;HG " charset="0"/>
              </a:rPr>
              <a:t>Direct broadcast VIIRS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winds are generated on-site at Fairbanks,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Alaska.</a:t>
            </a:r>
            <a:endParaRPr lang="en-GB" sz="20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0" indent="0">
              <a:defRPr/>
            </a:pPr>
            <a:endParaRPr lang="en-GB" sz="20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>
              <a:buFontTx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The recent survey indicates that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all polar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winds products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are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utilized in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NWP operations, though not all are used by every center.</a:t>
            </a:r>
            <a:endParaRPr lang="en-GB" sz="20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0" indent="0">
              <a:defRPr/>
            </a:pPr>
            <a:endParaRPr lang="en-GB" sz="2000" dirty="0" smtClean="0">
              <a:solidFill>
                <a:srgbClr val="000000"/>
              </a:solidFill>
              <a:latin typeface="Arial" charset="0"/>
              <a:cs typeface="HG Mincho Light J;MS Gothic;HG " charset="0"/>
            </a:endParaRPr>
          </a:p>
          <a:p>
            <a:pPr marL="231775" indent="-231775">
              <a:buFontTx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Future work: MODIS and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(maybe) AVHRR products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will be converted to the nested-tracking (GOES-R) algorithm.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60420" name="Picture 7" descr="wind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modis_orbi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060575"/>
            <a:ext cx="45958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4963" y="241300"/>
            <a:ext cx="68484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VIIRS Coverage: Wider Swath</a:t>
            </a:r>
            <a:endParaRPr lang="en-GB" sz="32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27651" name="Rectangle 1028"/>
          <p:cNvSpPr>
            <a:spLocks noChangeArrowheads="1"/>
          </p:cNvSpPr>
          <p:nvPr/>
        </p:nvSpPr>
        <p:spPr bwMode="auto">
          <a:xfrm>
            <a:off x="469900" y="2633663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eaLnBrk="0" hangingPunct="0"/>
            <a:r>
              <a:rPr lang="en-GB" sz="1800" b="1">
                <a:latin typeface="Arial" charset="0"/>
                <a:cs typeface="HG Mincho Light J;MS Gothic;HG " charset="0"/>
              </a:rPr>
              <a:t>MODIS</a:t>
            </a:r>
          </a:p>
        </p:txBody>
      </p:sp>
      <p:pic>
        <p:nvPicPr>
          <p:cNvPr id="27652" name="Picture 5" descr="viirs-orbi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052638"/>
            <a:ext cx="4591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1028"/>
          <p:cNvSpPr>
            <a:spLocks noChangeArrowheads="1"/>
          </p:cNvSpPr>
          <p:nvPr/>
        </p:nvSpPr>
        <p:spPr bwMode="auto">
          <a:xfrm>
            <a:off x="5340350" y="2528888"/>
            <a:ext cx="1096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eaLnBrk="0" hangingPunct="0"/>
            <a:r>
              <a:rPr lang="en-GB" sz="1800" b="1">
                <a:latin typeface="Arial" charset="0"/>
                <a:cs typeface="HG Mincho Light J;MS Gothic;HG " charset="0"/>
              </a:rPr>
              <a:t>VIIRS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430213" y="1023938"/>
            <a:ext cx="9329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VIIRS has a wider swath (3000 km) than MODIS (2320 km), so the coverage will be better and will extend further south.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862763"/>
            <a:ext cx="677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2"/>
                </a:solidFill>
                <a:latin typeface="+mn-lt"/>
              </a:rPr>
              <a:t>A wider swath means more winds with each 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orbit.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flectance_EDR_lo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86" y="3576334"/>
            <a:ext cx="5216795" cy="39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69988" y="347663"/>
            <a:ext cx="7758112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Improved Resolution at Edge of Swath</a:t>
            </a:r>
            <a:endParaRPr lang="en-GB" sz="32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29698" name="Rectangle 1027"/>
          <p:cNvSpPr>
            <a:spLocks noChangeArrowheads="1"/>
          </p:cNvSpPr>
          <p:nvPr/>
        </p:nvSpPr>
        <p:spPr bwMode="auto">
          <a:xfrm>
            <a:off x="533400" y="1179513"/>
            <a:ext cx="903446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eaLnBrk="0" hangingPunct="0"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VIIRS method of aggregating detectors and deleting portions of the scans near the swath edge results in smaller pixels at large scan angles.</a:t>
            </a:r>
          </a:p>
          <a:p>
            <a:pPr marL="231775" indent="-231775" eaLnBrk="0" hangingPunct="0"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For thermal bands, </a:t>
            </a:r>
            <a:r>
              <a:rPr lang="en-GB" sz="18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VIIRS is 0.56 km</a:t>
            </a:r>
            <a:r>
              <a:rPr lang="en-GB" sz="1800" baseline="300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2</a:t>
            </a:r>
            <a:r>
              <a:rPr lang="en-GB" sz="18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 (0.75 x 0.75 km) at nadir and 2.25 km</a:t>
            </a:r>
            <a:r>
              <a:rPr lang="en-GB" sz="1800" baseline="300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2</a:t>
            </a:r>
            <a:r>
              <a:rPr lang="en-GB" sz="18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at the edge of the swath (0.37 -&gt; 0.8 km for imager bands; 0.74 -&gt; 0.74 km for DNB)</a:t>
            </a:r>
          </a:p>
          <a:p>
            <a:pPr marL="231775" indent="-231775" eaLnBrk="0" hangingPunct="0"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In contrast, </a:t>
            </a:r>
            <a:r>
              <a:rPr lang="en-GB" sz="18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AVHRR and MODIS are 1 km</a:t>
            </a:r>
            <a:r>
              <a:rPr lang="en-GB" sz="1800" baseline="300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2</a:t>
            </a:r>
            <a:r>
              <a:rPr lang="en-GB" sz="18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 at nadir and 9.7 km</a:t>
            </a:r>
            <a:r>
              <a:rPr lang="en-GB" sz="1800" baseline="300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2</a:t>
            </a:r>
            <a:r>
              <a:rPr lang="en-GB" sz="1800" dirty="0">
                <a:solidFill>
                  <a:srgbClr val="3333CC"/>
                </a:solidFill>
                <a:latin typeface="Arial" charset="0"/>
                <a:cs typeface="HG Mincho Light J;MS Gothic;HG 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at edge of swath.</a:t>
            </a:r>
          </a:p>
          <a:p>
            <a:pPr marL="231775" indent="-231775" eaLnBrk="0" hangingPunct="0">
              <a:buFontTx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Additionally, VIIRS scan processing reduces the bow-tie effect.</a:t>
            </a:r>
          </a:p>
        </p:txBody>
      </p:sp>
      <p:pic>
        <p:nvPicPr>
          <p:cNvPr id="29699" name="Picture 3" descr="VIIRS_bowtie_redu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0" y="5366729"/>
            <a:ext cx="4377750" cy="178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VIIRS_detector_aggreg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64" y="3242039"/>
            <a:ext cx="4893621" cy="191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65384" y="6498785"/>
            <a:ext cx="67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Nadir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701" y="6472001"/>
            <a:ext cx="67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Nadir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68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69988" y="347663"/>
            <a:ext cx="7758112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Effects of Scan Angle on Winds</a:t>
            </a:r>
            <a:endParaRPr lang="en-GB" sz="32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36866" name="Rectangle 1027"/>
          <p:cNvSpPr>
            <a:spLocks noChangeArrowheads="1"/>
          </p:cNvSpPr>
          <p:nvPr/>
        </p:nvSpPr>
        <p:spPr bwMode="auto">
          <a:xfrm>
            <a:off x="817123" y="1287604"/>
            <a:ext cx="90344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Does the improved resolution away from nadir matter for wind retrieval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?</a:t>
            </a: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36867" name="Picture 1" descr="CDWNUMvsScanAng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457450"/>
            <a:ext cx="49149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CDWNUMvsScanAngNONQ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2527300"/>
            <a:ext cx="49752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7389" y="2121711"/>
            <a:ext cx="33210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Good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MODIS Winds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(QI &gt; 0.6)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4177" y="2156636"/>
            <a:ext cx="40266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-so-good MODIS Winds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(QI &lt; 0.6)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066" y="6862763"/>
            <a:ext cx="9798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accent2"/>
                </a:solidFill>
                <a:latin typeface="+mn-lt"/>
              </a:rPr>
              <a:t>So it 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is clear </a:t>
            </a:r>
            <a:r>
              <a:rPr lang="en-US" sz="2000" i="1" dirty="0">
                <a:solidFill>
                  <a:schemeClr val="accent2"/>
                </a:solidFill>
                <a:latin typeface="+mn-lt"/>
              </a:rPr>
              <a:t>that many of the winds toward the swath edges are filtered out by QC.</a:t>
            </a:r>
          </a:p>
        </p:txBody>
      </p:sp>
      <p:pic>
        <p:nvPicPr>
          <p:cNvPr id="6" name="Picture 5" descr="QIvsScanAngN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2" y="542104"/>
            <a:ext cx="7623175" cy="628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68450" y="347663"/>
            <a:ext cx="68484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VIIRS Day-Night Band (DNB)</a:t>
            </a:r>
            <a:endParaRPr lang="en-GB" sz="28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51250" y="1507304"/>
            <a:ext cx="4277473" cy="451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Satellite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-based low light detection was pioneered by the Operational Linescan System (OLS), which has flown continuously on the Defense Meteorological Satellite Program (DMSP) since 1967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HG Mincho Light J;MS Gothic;HG " charset="0"/>
              </a:rPr>
              <a:t>.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endParaRPr lang="en-US" sz="20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VIIRS has a </a:t>
            </a:r>
            <a:r>
              <a:rPr lang="ja-JP" altLang="en-US" sz="2000" dirty="0" smtClean="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  <a:latin typeface="Arial" charset="0"/>
              </a:rPr>
              <a:t>Day/Night Band</a:t>
            </a:r>
            <a:r>
              <a:rPr lang="ja-JP" altLang="en-US" sz="2000" dirty="0">
                <a:solidFill>
                  <a:srgbClr val="000000"/>
                </a:solidFill>
                <a:latin typeface="Arial" charset="0"/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  <a:latin typeface="Arial" charset="0"/>
              </a:rPr>
              <a:t> (DNB), which offers marked advances over the heritage DMSP/OLS</a:t>
            </a: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endParaRPr lang="en-US" altLang="ja-JP" sz="20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/>
            </a:pP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We are not yet using this band for AMVs.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4769259" y="1434041"/>
            <a:ext cx="4914191" cy="5227120"/>
            <a:chOff x="2341563" y="1555750"/>
            <a:chExt cx="4616287" cy="4925479"/>
          </a:xfrm>
        </p:grpSpPr>
        <p:pic>
          <p:nvPicPr>
            <p:cNvPr id="14" name="Picture 4" descr="20110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04" r="27100"/>
            <a:stretch>
              <a:fillRect/>
            </a:stretch>
          </p:blipFill>
          <p:spPr bwMode="auto">
            <a:xfrm>
              <a:off x="2385850" y="1609192"/>
              <a:ext cx="4572000" cy="487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 rot="1660006">
              <a:off x="5125940" y="2644657"/>
              <a:ext cx="1723964" cy="3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ysClr val="window" lastClr="FFFFFF"/>
                  </a:solidFill>
                  <a:latin typeface="+mn-lt"/>
                </a:rPr>
                <a:t>Aurora Borealis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359293" y="3898646"/>
              <a:ext cx="901668" cy="3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ysClr val="window" lastClr="FFFFFF"/>
                  </a:solidFill>
                  <a:latin typeface="+mn-lt"/>
                </a:rPr>
                <a:t>Barrow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5598998" y="4192302"/>
              <a:ext cx="215892" cy="369848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265455" y="3179586"/>
              <a:ext cx="731811" cy="5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ysClr val="window" lastClr="FFFFFF"/>
                  </a:solidFill>
                  <a:latin typeface="+mn-lt"/>
                </a:rPr>
                <a:t>Sea Ice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376576" y="4716120"/>
              <a:ext cx="1208044" cy="46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ysClr val="window" lastClr="FFFFFF"/>
                  </a:solidFill>
                  <a:latin typeface="+mn-lt"/>
                </a:rPr>
                <a:t>Open Water Channels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4130612" y="5233589"/>
              <a:ext cx="265104" cy="92065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3997267" y="5478038"/>
              <a:ext cx="265104" cy="634931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4130612" y="5478038"/>
              <a:ext cx="649265" cy="634931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3644854" y="5325654"/>
              <a:ext cx="144458" cy="423817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 flipV="1">
              <a:off x="2936854" y="4173254"/>
              <a:ext cx="547669" cy="542866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 flipH="1" flipV="1">
              <a:off x="3074962" y="5211366"/>
              <a:ext cx="569892" cy="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 flipV="1">
              <a:off x="2732074" y="4625643"/>
              <a:ext cx="644502" cy="126986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4584621" y="4944695"/>
              <a:ext cx="327013" cy="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41563" y="1555750"/>
              <a:ext cx="3160600" cy="338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+mn-lt"/>
                </a:rPr>
                <a:t>DMSP F-16 1/12/2011 0516UTC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108227" y="6799720"/>
            <a:ext cx="3262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+mn-lt"/>
              </a:rPr>
              <a:t>(Courtesy of Steve Miller, CIRA)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24713" y="6888163"/>
            <a:ext cx="2100262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6D56A2-E169-4943-853D-9EF13E45BA7B}" type="slidenum">
              <a:rPr lang="en-US" sz="1500">
                <a:solidFill>
                  <a:srgbClr val="FFFF00"/>
                </a:solidFill>
              </a:rPr>
              <a:pPr eaLnBrk="1" hangingPunct="1"/>
              <a:t>7</a:t>
            </a:fld>
            <a:endParaRPr lang="en-US" sz="1500">
              <a:solidFill>
                <a:srgbClr val="FFFF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  <a:cs typeface="ＭＳ Ｐゴシック" charset="0"/>
              </a:rPr>
              <a:t>GOES-R ABI and VIIRS Algorithm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450975"/>
            <a:ext cx="9240838" cy="5383213"/>
          </a:xfrm>
        </p:spPr>
        <p:txBody>
          <a:bodyPr/>
          <a:lstStyle/>
          <a:p>
            <a:pPr marL="587375" indent="-587375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>
                <a:latin typeface="Arial" charset="0"/>
                <a:cs typeface="ＭＳ Ｐゴシック" charset="0"/>
              </a:rPr>
              <a:t>Unique features of the ABI wind retrieval methodology: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2000" b="1" i="1" dirty="0" smtClean="0">
              <a:latin typeface="Arial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i="1" dirty="0" smtClean="0">
                <a:latin typeface="Arial" charset="0"/>
                <a:cs typeface="ＭＳ Ｐゴシック" charset="0"/>
              </a:rPr>
              <a:t>Feature Tracking: </a:t>
            </a:r>
            <a:r>
              <a:rPr lang="en-US" sz="2000" dirty="0" smtClean="0">
                <a:latin typeface="Arial" charset="0"/>
                <a:cs typeface="ＭＳ Ｐゴシック" charset="0"/>
              </a:rPr>
              <a:t>The </a:t>
            </a:r>
            <a:r>
              <a:rPr lang="en-US" sz="2000" dirty="0">
                <a:latin typeface="Arial" charset="0"/>
                <a:cs typeface="ＭＳ Ｐゴシック" charset="0"/>
              </a:rPr>
              <a:t>Sum-of-Squared Differences (SS) </a:t>
            </a:r>
            <a:r>
              <a:rPr lang="en-US" sz="2000" dirty="0" smtClean="0">
                <a:latin typeface="Arial" charset="0"/>
                <a:cs typeface="ＭＳ Ｐゴシック" charset="0"/>
              </a:rPr>
              <a:t>method is </a:t>
            </a:r>
            <a:r>
              <a:rPr lang="en-US" sz="2000" dirty="0">
                <a:latin typeface="Arial" charset="0"/>
                <a:cs typeface="ＭＳ Ｐゴシック" charset="0"/>
              </a:rPr>
              <a:t>used in conjunction with </a:t>
            </a:r>
            <a:r>
              <a:rPr lang="en-US" sz="2000" dirty="0" smtClean="0">
                <a:latin typeface="Arial" charset="0"/>
                <a:cs typeface="ＭＳ Ｐゴシック" charset="0"/>
              </a:rPr>
              <a:t>the </a:t>
            </a:r>
            <a:r>
              <a:rPr lang="en-US" sz="2000" dirty="0">
                <a:latin typeface="Arial" charset="0"/>
                <a:cs typeface="ＭＳ Ｐゴシック" charset="0"/>
              </a:rPr>
              <a:t>“</a:t>
            </a:r>
            <a:r>
              <a:rPr lang="en-US" sz="2000" b="1" dirty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nested tracking</a:t>
            </a:r>
            <a:r>
              <a:rPr lang="en-US" sz="2000" dirty="0">
                <a:latin typeface="Arial" charset="0"/>
                <a:cs typeface="ＭＳ Ｐゴシック" charset="0"/>
              </a:rPr>
              <a:t>” algorithm that is very effective at capturing the dominant motion in each target scene being tracked to track the feature backward and forward in time</a:t>
            </a:r>
            <a:r>
              <a:rPr lang="en-US" sz="2000" dirty="0" smtClean="0">
                <a:latin typeface="Arial" charset="0"/>
                <a:cs typeface="ＭＳ Ｐゴシック" charset="0"/>
              </a:rPr>
              <a:t>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2000" i="1" dirty="0">
              <a:solidFill>
                <a:srgbClr val="7F7F7F"/>
              </a:solidFill>
              <a:latin typeface="Arial" charset="0"/>
              <a:cs typeface="ＭＳ Ｐゴシック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i="1" dirty="0">
                <a:latin typeface="Arial" charset="0"/>
                <a:cs typeface="ＭＳ Ｐゴシック" charset="0"/>
              </a:rPr>
              <a:t>Target Height </a:t>
            </a:r>
            <a:r>
              <a:rPr lang="en-US" sz="2000" b="1" i="1" dirty="0" smtClean="0">
                <a:latin typeface="Arial" charset="0"/>
                <a:cs typeface="ＭＳ Ｐゴシック" charset="0"/>
              </a:rPr>
              <a:t>Assignment: </a:t>
            </a:r>
            <a:r>
              <a:rPr lang="en-US" sz="2000" b="1" dirty="0" smtClean="0">
                <a:solidFill>
                  <a:srgbClr val="3333CC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Externally-generated cloud heights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are used. This approach offers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the best opportunity to assign the most representative heights to targets being tracked in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time and contains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diagnostic performance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HG Mincho Light J;MS Gothic;HG " charset="0"/>
                <a:cs typeface="HG Mincho Light J;MS Gothic;HG " charset="0"/>
              </a:rPr>
              <a:t>metrics.</a:t>
            </a:r>
            <a:endParaRPr lang="en-US" sz="2000" dirty="0">
              <a:solidFill>
                <a:schemeClr val="tx1"/>
              </a:solidFill>
              <a:latin typeface="Arial" charset="0"/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5588" y="347663"/>
            <a:ext cx="9553575" cy="625475"/>
          </a:xfrm>
        </p:spPr>
        <p:txBody>
          <a:bodyPr lIns="0" tIns="0" rIns="0" bIns="0"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Clouds Heights: Externally-Generated vs Windco</a:t>
            </a:r>
            <a:endParaRPr lang="en-GB" sz="320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43010" name="Rectangle 1027"/>
          <p:cNvSpPr>
            <a:spLocks noChangeArrowheads="1"/>
          </p:cNvSpPr>
          <p:nvPr/>
        </p:nvSpPr>
        <p:spPr bwMode="auto">
          <a:xfrm>
            <a:off x="533400" y="1179513"/>
            <a:ext cx="903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1775" indent="-231775" eaLnBrk="0" hangingPunct="0">
              <a:buFontTx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Windco quality control eliminates many of the cases where heights are significantly different, but biases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remain:</a:t>
            </a:r>
            <a:endParaRPr lang="en-GB" sz="2000" dirty="0">
              <a:solidFill>
                <a:schemeClr val="tx1"/>
              </a:solidFill>
              <a:latin typeface="Arial" charset="0"/>
              <a:cs typeface="HG Mincho Light J;MS Gothic;HG 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4788" y="2178050"/>
            <a:ext cx="2474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Thick Clouds, QI &gt; 0.6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4313" y="2165350"/>
            <a:ext cx="2371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Thin Clouds, QI &gt; 0.6</a:t>
            </a:r>
          </a:p>
        </p:txBody>
      </p:sp>
      <p:pic>
        <p:nvPicPr>
          <p:cNvPr id="43013" name="Picture 2" descr="VIIRSproxyvsAQUACDWhighemissQC_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11438"/>
            <a:ext cx="4860925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 descr="VIIRSproxyvsAQUACDWlowemissQC_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605088"/>
            <a:ext cx="4762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40426" y="6463485"/>
            <a:ext cx="9241277" cy="53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i="1" dirty="0" smtClean="0">
                <a:solidFill>
                  <a:schemeClr val="tx1"/>
                </a:solidFill>
                <a:latin typeface="Arial" charset="0"/>
                <a:cs typeface="HG Mincho Light J" charset="0"/>
              </a:rPr>
              <a:t>Animation 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HG Mincho Light J" charset="0"/>
              </a:rPr>
              <a:t>of Terra, Aqua, NPP and others (not NOAA-xx) at https://www.youtube.com/watch?v=WT-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HG Mincho Light J" charset="0"/>
              </a:rPr>
              <a:t>WhWHPyk4.</a:t>
            </a:r>
            <a:endParaRPr lang="en-US" sz="1400" dirty="0">
              <a:solidFill>
                <a:srgbClr val="000000"/>
              </a:solidFill>
              <a:latin typeface="Arial" charset="0"/>
              <a:cs typeface="HG Mincho Light J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" charset="0"/>
                <a:cs typeface="HG Mincho Light J" charset="0"/>
              </a:rPr>
              <a:t> </a:t>
            </a:r>
          </a:p>
        </p:txBody>
      </p:sp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4097618" y="431093"/>
            <a:ext cx="1377796" cy="5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Helvetica" charset="0"/>
                <a:cs typeface="HG Mincho Light J" charset="0"/>
              </a:rPr>
              <a:t>Orbits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07691"/>
              </p:ext>
            </p:extLst>
          </p:nvPr>
        </p:nvGraphicFramePr>
        <p:xfrm>
          <a:off x="3391170" y="1458629"/>
          <a:ext cx="622840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306"/>
                <a:gridCol w="40540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Satellite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Equator Crossing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NOAA-15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07:30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NOAA-16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14:00 (</a:t>
                      </a:r>
                      <a:r>
                        <a:rPr lang="en-US" sz="2000" dirty="0" smtClean="0"/>
                        <a:t>decommissioned 06/2014)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NOAA-17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10:00 </a:t>
                      </a:r>
                      <a:r>
                        <a:rPr lang="en-US" sz="2000" dirty="0" smtClean="0"/>
                        <a:t>(decommissioned 04/2013)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NOAA-18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14:00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NOAA-19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13:30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Metop-A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6600"/>
                          </a:solidFill>
                        </a:rPr>
                        <a:t>09:</a:t>
                      </a:r>
                      <a:r>
                        <a:rPr lang="en-US" sz="2000" dirty="0" smtClean="0">
                          <a:solidFill>
                            <a:srgbClr val="FF66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Metop-B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6600"/>
                          </a:solidFill>
                        </a:rPr>
                        <a:t>09:</a:t>
                      </a:r>
                      <a:r>
                        <a:rPr lang="en-US" sz="2000" dirty="0" smtClean="0">
                          <a:solidFill>
                            <a:srgbClr val="FF6600"/>
                          </a:solidFill>
                        </a:rPr>
                        <a:t>30</a:t>
                      </a:r>
                      <a:endParaRPr lang="en-US" sz="20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Terra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6600"/>
                          </a:solidFill>
                        </a:rPr>
                        <a:t>10:30</a:t>
                      </a:r>
                      <a:endParaRPr lang="en-US" sz="20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Aqua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13:30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S-NPP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13: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30 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5851" y="2242905"/>
            <a:ext cx="2850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VIIRS provides similar time coverage as Aqua, NOAA-19, and NOAA-18.</a:t>
            </a:r>
          </a:p>
        </p:txBody>
      </p:sp>
    </p:spTree>
    <p:extLst>
      <p:ext uri="{BB962C8B-B14F-4D97-AF65-F5344CB8AC3E}">
        <p14:creationId xmlns:p14="http://schemas.microsoft.com/office/powerpoint/2010/main" val="124173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G Mincho Light J;MS Gothic;HG "/>
        <a:cs typeface="HG Mincho Light J;MS Gothic;HG "/>
      </a:majorFont>
      <a:minorFont>
        <a:latin typeface="Arial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2449</Words>
  <Application>Microsoft Macintosh PowerPoint</Application>
  <PresentationFormat>Custom</PresentationFormat>
  <Paragraphs>338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Blank Presentation</vt:lpstr>
      <vt:lpstr>Polar Winds from VIIRS</vt:lpstr>
      <vt:lpstr>Unique Characteristics of VIIRS</vt:lpstr>
      <vt:lpstr>VIIRS Coverage: Wider Swath</vt:lpstr>
      <vt:lpstr>Improved Resolution at Edge of Swath</vt:lpstr>
      <vt:lpstr>Effects of Scan Angle on Winds</vt:lpstr>
      <vt:lpstr>VIIRS Day-Night Band (DNB)</vt:lpstr>
      <vt:lpstr>GOES-R ABI and VIIRS Algorithm</vt:lpstr>
      <vt:lpstr>Clouds Heights: Externally-Generated vs Windco</vt:lpstr>
      <vt:lpstr>PowerPoint Presentation</vt:lpstr>
      <vt:lpstr>VIIRS Polar Winds Status</vt:lpstr>
      <vt:lpstr>PowerPoint Presentation</vt:lpstr>
      <vt:lpstr>Direct Broadcast VIIRS Polar Winds</vt:lpstr>
      <vt:lpstr>Direct Broadcast VIIRS Polar Winds</vt:lpstr>
      <vt:lpstr>Latency</vt:lpstr>
      <vt:lpstr>All Polar Winds Products: History</vt:lpstr>
      <vt:lpstr>The Polar Wind Product Suite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Jeff 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AVHRR Polar Winds Project</dc:title>
  <cp:lastModifiedBy>Jeff Key</cp:lastModifiedBy>
  <cp:revision>289</cp:revision>
  <dcterms:created xsi:type="dcterms:W3CDTF">2012-02-17T16:53:11Z</dcterms:created>
  <dcterms:modified xsi:type="dcterms:W3CDTF">2014-06-16T13:07:20Z</dcterms:modified>
</cp:coreProperties>
</file>