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4" r:id="rId2"/>
    <p:sldMasterId id="2147483756" r:id="rId3"/>
    <p:sldMasterId id="2147483768" r:id="rId4"/>
    <p:sldMasterId id="2147483781" r:id="rId5"/>
    <p:sldMasterId id="2147483696" r:id="rId6"/>
    <p:sldMasterId id="2147483708" r:id="rId7"/>
    <p:sldMasterId id="2147483720" r:id="rId8"/>
    <p:sldMasterId id="2147483684" r:id="rId9"/>
  </p:sldMasterIdLst>
  <p:notesMasterIdLst>
    <p:notesMasterId r:id="rId31"/>
  </p:notesMasterIdLst>
  <p:sldIdLst>
    <p:sldId id="261" r:id="rId10"/>
    <p:sldId id="262" r:id="rId11"/>
    <p:sldId id="263" r:id="rId12"/>
    <p:sldId id="270" r:id="rId13"/>
    <p:sldId id="280" r:id="rId14"/>
    <p:sldId id="281" r:id="rId15"/>
    <p:sldId id="284" r:id="rId16"/>
    <p:sldId id="283" r:id="rId17"/>
    <p:sldId id="285" r:id="rId18"/>
    <p:sldId id="267" r:id="rId19"/>
    <p:sldId id="268" r:id="rId20"/>
    <p:sldId id="277" r:id="rId21"/>
    <p:sldId id="266" r:id="rId22"/>
    <p:sldId id="269" r:id="rId23"/>
    <p:sldId id="274" r:id="rId24"/>
    <p:sldId id="275" r:id="rId25"/>
    <p:sldId id="279" r:id="rId26"/>
    <p:sldId id="259" r:id="rId27"/>
    <p:sldId id="276" r:id="rId28"/>
    <p:sldId id="260" r:id="rId29"/>
    <p:sldId id="278"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F58"/>
    <a:srgbClr val="30E8E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8" d="100"/>
          <a:sy n="78" d="100"/>
        </p:scale>
        <p:origin x="-1734" y="-270"/>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262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08F9E8B6-2C21-46D7-BA75-9AB91533AAE1}" type="datetimeFigureOut">
              <a:rPr lang="en-US"/>
              <a:pPr>
                <a:defRPr/>
              </a:pPr>
              <a:t>6/19/2014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FECF7D42-90AE-4D84-817E-7BA2DF329E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9ADEF6-2AD2-4347-94D9-226404287E10}" type="slidenum">
              <a:rPr lang="en-GB">
                <a:ea typeface="ＭＳ Ｐゴシック"/>
                <a:cs typeface="ＭＳ Ｐゴシック"/>
              </a:rPr>
              <a:pPr fontAlgn="base">
                <a:spcBef>
                  <a:spcPct val="0"/>
                </a:spcBef>
                <a:spcAft>
                  <a:spcPct val="0"/>
                </a:spcAft>
              </a:pPr>
              <a:t>1</a:t>
            </a:fld>
            <a:endParaRPr lang="en-GB">
              <a:ea typeface="ＭＳ Ｐゴシック"/>
              <a:cs typeface="ＭＳ Ｐゴシック"/>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1EE6EF-1454-43FD-8291-087F14C5373D}" type="slidenum">
              <a:rPr lang="en-GB">
                <a:ea typeface="ＭＳ Ｐゴシック"/>
                <a:cs typeface="ＭＳ Ｐゴシック"/>
              </a:rPr>
              <a:pPr fontAlgn="base">
                <a:spcBef>
                  <a:spcPct val="0"/>
                </a:spcBef>
                <a:spcAft>
                  <a:spcPct val="0"/>
                </a:spcAft>
              </a:pPr>
              <a:t>3</a:t>
            </a:fld>
            <a:endParaRPr lang="en-GB">
              <a:ea typeface="ＭＳ Ｐゴシック"/>
              <a:cs typeface="ＭＳ Ｐゴシック"/>
            </a:endParaRPr>
          </a:p>
        </p:txBody>
      </p:sp>
      <p:sp>
        <p:nvSpPr>
          <p:cNvPr id="119811" name="Rectangle 8"/>
          <p:cNvSpPr txBox="1">
            <a:spLocks noGrp="1" noChangeArrowheads="1"/>
          </p:cNvSpPr>
          <p:nvPr/>
        </p:nvSpPr>
        <p:spPr bwMode="auto">
          <a:xfrm>
            <a:off x="3886200" y="8683625"/>
            <a:ext cx="2968625" cy="454025"/>
          </a:xfrm>
          <a:prstGeom prst="rect">
            <a:avLst/>
          </a:prstGeom>
          <a:noFill/>
          <a:ln w="9525">
            <a:noFill/>
            <a:miter lim="800000"/>
            <a:headEnd/>
            <a:tailEnd/>
          </a:ln>
        </p:spPr>
        <p:txBody>
          <a:bodyPr lIns="90000" tIns="46800" rIns="90000" bIns="46800" anchor="b"/>
          <a:lstStyle/>
          <a:p>
            <a:pPr algn="r">
              <a:buSzPct val="45000"/>
              <a:tabLst>
                <a:tab pos="723900" algn="l"/>
                <a:tab pos="1447800" algn="l"/>
                <a:tab pos="2171700" algn="l"/>
                <a:tab pos="2895600" algn="l"/>
              </a:tabLst>
            </a:pPr>
            <a:fld id="{61431609-31BD-44EC-AD14-8C1C9612B90C}" type="slidenum">
              <a:rPr lang="en-GB" sz="1200">
                <a:solidFill>
                  <a:srgbClr val="000000"/>
                </a:solidFill>
                <a:latin typeface="Times New Roman" pitchFamily="18" charset="0"/>
                <a:ea typeface="DejaVu Sans"/>
                <a:cs typeface="DejaVu Sans"/>
              </a:rPr>
              <a:pPr algn="r">
                <a:buSzPct val="45000"/>
                <a:tabLst>
                  <a:tab pos="723900" algn="l"/>
                  <a:tab pos="1447800" algn="l"/>
                  <a:tab pos="2171700" algn="l"/>
                  <a:tab pos="2895600" algn="l"/>
                </a:tabLst>
              </a:pPr>
              <a:t>3</a:t>
            </a:fld>
            <a:endParaRPr lang="en-GB" sz="1200">
              <a:solidFill>
                <a:srgbClr val="000000"/>
              </a:solidFill>
              <a:latin typeface="Times New Roman" pitchFamily="18" charset="0"/>
              <a:ea typeface="DejaVu Sans"/>
              <a:cs typeface="DejaVu Sans"/>
            </a:endParaRPr>
          </a:p>
        </p:txBody>
      </p:sp>
      <p:sp>
        <p:nvSpPr>
          <p:cNvPr id="119812" name="Text Box 1"/>
          <p:cNvSpPr txBox="1">
            <a:spLocks noChangeArrowheads="1"/>
          </p:cNvSpPr>
          <p:nvPr/>
        </p:nvSpPr>
        <p:spPr bwMode="auto">
          <a:xfrm>
            <a:off x="3886200" y="8686800"/>
            <a:ext cx="2971800" cy="455613"/>
          </a:xfrm>
          <a:prstGeom prst="rect">
            <a:avLst/>
          </a:prstGeom>
          <a:noFill/>
          <a:ln w="9525">
            <a:noFill/>
            <a:miter lim="800000"/>
            <a:headEnd/>
            <a:tailEnd/>
          </a:ln>
        </p:spPr>
        <p:txBody>
          <a:bodyPr lIns="90000" tIns="46800" rIns="90000" bIns="46800" anchor="b"/>
          <a:lstStyle/>
          <a:p>
            <a: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0EC8D75-1215-4C85-B2AB-5A45C8C612D5}" type="slidenum">
              <a:rPr lang="en-GB" sz="1200">
                <a:solidFill>
                  <a:srgbClr val="000000"/>
                </a:solidFill>
                <a:ea typeface="DejaVu Sans"/>
                <a:cs typeface="DejaVu Sans"/>
              </a:rPr>
              <a: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GB" sz="1200">
              <a:solidFill>
                <a:srgbClr val="000000"/>
              </a:solidFill>
              <a:ea typeface="DejaVu Sans"/>
              <a:cs typeface="DejaVu Sans"/>
            </a:endParaRPr>
          </a:p>
        </p:txBody>
      </p:sp>
      <p:sp>
        <p:nvSpPr>
          <p:cNvPr id="119813" name="Text Box 2"/>
          <p:cNvSpPr>
            <a:spLocks noGrp="1" noRot="1" noChangeAspect="1" noChangeArrowheads="1"/>
          </p:cNvSpPr>
          <p:nvPr>
            <p:ph type="sldImg"/>
          </p:nvPr>
        </p:nvSpPr>
        <p:spPr bwMode="auto">
          <a:noFill/>
          <a:ln>
            <a:solidFill>
              <a:srgbClr val="000000"/>
            </a:solidFill>
            <a:miter lim="800000"/>
            <a:headEnd/>
            <a:tailEnd/>
          </a:ln>
        </p:spPr>
      </p:sp>
      <p:sp>
        <p:nvSpPr>
          <p:cNvPr id="119814" name="Text Box 3"/>
          <p:cNvSpPr>
            <a:spLocks noGrp="1" noChangeArrowheads="1"/>
          </p:cNvSpPr>
          <p:nvPr>
            <p:ph type="body" idx="1"/>
          </p:nvPr>
        </p:nvSpPr>
        <p:spPr bwMode="auto">
          <a:xfrm>
            <a:off x="685800" y="4343400"/>
            <a:ext cx="5487988" cy="4114800"/>
          </a:xfrm>
          <a:noFill/>
        </p:spPr>
        <p:txBody>
          <a:bodyPr wrap="square" lIns="90000" tIns="46800" rIns="90000" bIns="46800" numCol="1" anchor="t" anchorCtr="0" compatLnSpc="1">
            <a:prstTxWarp prst="textNoShape">
              <a:avLst/>
            </a:prstTxWarp>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The Nowcasting model domain at present can be nested (1-way) in either one of 2 operational limited area models.</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This means that the Lateral Boundary Conditions (LBCs) are given by either</a:t>
            </a:r>
          </a:p>
          <a:p>
            <a:pPr>
              <a:spcBef>
                <a:spcPts val="450"/>
              </a:spcBef>
              <a:buClr>
                <a:srgbClr val="808080"/>
              </a:buClr>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solidFill>
                  <a:srgbClr val="808080"/>
                </a:solidFill>
              </a:rPr>
              <a:t>UK4</a:t>
            </a:r>
            <a:r>
              <a:rPr lang="en-US" smtClean="0"/>
              <a:t> model (4 km) or</a:t>
            </a:r>
          </a:p>
          <a:p>
            <a:pPr>
              <a:spcBef>
                <a:spcPts val="450"/>
              </a:spcBef>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 </a:t>
            </a:r>
            <a:r>
              <a:rPr lang="en-US" smtClean="0">
                <a:solidFill>
                  <a:srgbClr val="808080"/>
                </a:solidFill>
              </a:rPr>
              <a:t>UKV</a:t>
            </a:r>
            <a:r>
              <a:rPr lang="en-US" smtClean="0"/>
              <a:t> model (1.5 km variable resolution with grid stretched from 1.5 to 4 km at the boundary)</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BBA5DB-6A3F-4099-AAD2-A7FB759A9AB9}" type="slidenum">
              <a:rPr lang="en-GB">
                <a:ea typeface="ＭＳ Ｐゴシック"/>
                <a:cs typeface="ＭＳ Ｐゴシック"/>
              </a:rPr>
              <a:pPr fontAlgn="base">
                <a:spcBef>
                  <a:spcPct val="0"/>
                </a:spcBef>
                <a:spcAft>
                  <a:spcPct val="0"/>
                </a:spcAft>
              </a:pPr>
              <a:t>4</a:t>
            </a:fld>
            <a:endParaRPr lang="en-GB">
              <a:ea typeface="ＭＳ Ｐゴシック"/>
              <a:cs typeface="ＭＳ Ｐゴシック"/>
            </a:endParaRPr>
          </a:p>
        </p:txBody>
      </p:sp>
      <p:sp>
        <p:nvSpPr>
          <p:cNvPr id="121859" name="Rectangle 8"/>
          <p:cNvSpPr txBox="1">
            <a:spLocks noGrp="1" noChangeArrowheads="1"/>
          </p:cNvSpPr>
          <p:nvPr/>
        </p:nvSpPr>
        <p:spPr bwMode="auto">
          <a:xfrm>
            <a:off x="3886200" y="8683625"/>
            <a:ext cx="2968625" cy="454025"/>
          </a:xfrm>
          <a:prstGeom prst="rect">
            <a:avLst/>
          </a:prstGeom>
          <a:noFill/>
          <a:ln w="9525">
            <a:noFill/>
            <a:miter lim="800000"/>
            <a:headEnd/>
            <a:tailEnd/>
          </a:ln>
        </p:spPr>
        <p:txBody>
          <a:bodyPr lIns="90000" tIns="46800" rIns="90000" bIns="46800" anchor="b"/>
          <a:lstStyle/>
          <a:p>
            <a:pPr algn="r">
              <a:buSzPct val="45000"/>
              <a:tabLst>
                <a:tab pos="723900" algn="l"/>
                <a:tab pos="1447800" algn="l"/>
                <a:tab pos="2171700" algn="l"/>
                <a:tab pos="2895600" algn="l"/>
              </a:tabLst>
            </a:pPr>
            <a:fld id="{BAAB0522-EF6B-41D9-BD6B-A7F90DA9C919}" type="slidenum">
              <a:rPr lang="en-GB" sz="1200">
                <a:solidFill>
                  <a:srgbClr val="000000"/>
                </a:solidFill>
                <a:latin typeface="Times New Roman" pitchFamily="18" charset="0"/>
                <a:ea typeface="DejaVu Sans"/>
                <a:cs typeface="DejaVu Sans"/>
              </a:rPr>
              <a:pPr algn="r">
                <a:buSzPct val="45000"/>
                <a:tabLst>
                  <a:tab pos="723900" algn="l"/>
                  <a:tab pos="1447800" algn="l"/>
                  <a:tab pos="2171700" algn="l"/>
                  <a:tab pos="2895600" algn="l"/>
                </a:tabLst>
              </a:pPr>
              <a:t>4</a:t>
            </a:fld>
            <a:endParaRPr lang="en-GB" sz="1200">
              <a:solidFill>
                <a:srgbClr val="000000"/>
              </a:solidFill>
              <a:latin typeface="Times New Roman" pitchFamily="18" charset="0"/>
              <a:ea typeface="DejaVu Sans"/>
              <a:cs typeface="DejaVu Sans"/>
            </a:endParaRPr>
          </a:p>
        </p:txBody>
      </p:sp>
      <p:sp>
        <p:nvSpPr>
          <p:cNvPr id="121860" name="Text Box 1"/>
          <p:cNvSpPr>
            <a:spLocks noGrp="1" noRot="1" noChangeAspect="1" noChangeArrowheads="1"/>
          </p:cNvSpPr>
          <p:nvPr>
            <p:ph type="sldImg"/>
          </p:nvPr>
        </p:nvSpPr>
        <p:spPr bwMode="auto">
          <a:noFill/>
          <a:ln>
            <a:solidFill>
              <a:srgbClr val="000000"/>
            </a:solidFill>
            <a:miter lim="800000"/>
            <a:headEnd/>
            <a:tailEnd/>
          </a:ln>
        </p:spPr>
      </p:sp>
      <p:sp>
        <p:nvSpPr>
          <p:cNvPr id="121861" name="Text Box 2"/>
          <p:cNvSpPr>
            <a:spLocks noGrp="1" noChangeArrowheads="1"/>
          </p:cNvSpPr>
          <p:nvPr>
            <p:ph type="body" idx="1"/>
          </p:nvPr>
        </p:nvSpPr>
        <p:spPr bwMode="auto">
          <a:xfrm>
            <a:off x="685800" y="4343400"/>
            <a:ext cx="5486400" cy="4111625"/>
          </a:xfrm>
          <a:noFill/>
        </p:spPr>
        <p:txBody>
          <a:bodyPr wrap="none" lIns="90000" tIns="46800" rIns="90000" bIns="46800" numCol="1" anchor="ctr"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Click to edit Master title style</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Click to edit Master subtitle style</a:t>
            </a:r>
          </a:p>
        </p:txBody>
      </p:sp>
      <p:sp>
        <p:nvSpPr>
          <p:cNvPr id="4" name="Rectangle 3"/>
          <p:cNvSpPr>
            <a:spLocks noGrp="1" noChangeArrowheads="1"/>
          </p:cNvSpPr>
          <p:nvPr>
            <p:ph type="ftr" sz="quarter" idx="10"/>
          </p:nvPr>
        </p:nvSpPr>
        <p:spPr/>
        <p:txBody>
          <a:bodyPr/>
          <a:lstStyle>
            <a:lvl1pPr>
              <a:defRPr/>
            </a:lvl1pPr>
          </a:lstStyle>
          <a:p>
            <a:pPr>
              <a:defRPr/>
            </a:pPr>
            <a:r>
              <a:rPr lang="en-GB"/>
              <a:t>© Crown copyright   Met Office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latin typeface="+mn-lt"/>
                <a:ea typeface="+mn-ea"/>
                <a:cs typeface="+mn-cs"/>
              </a:defRPr>
            </a:lvl1pPr>
          </a:lstStyle>
          <a:p>
            <a:pPr>
              <a:defRPr/>
            </a:pPr>
            <a:fld id="{8A2C2EE4-3DF6-4543-B87F-212AA7819424}" type="slidenum">
              <a:rPr lang="en-GB"/>
              <a:pPr>
                <a:defRPr/>
              </a:pPr>
              <a:t>‹#›</a:t>
            </a:fld>
            <a:endParaRPr lang="en-GB"/>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0" y="349250"/>
            <a:ext cx="69723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14500" y="1774825"/>
            <a:ext cx="3409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850" y="1774825"/>
            <a:ext cx="3409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B85D507-DBB0-49EC-AAEE-27BF7665CEF3}"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569A3-1B6E-4967-AA92-31D3B49133D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F20D8A-B139-42D0-97B1-9871E71B3273}"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454C18-4310-4C7A-8D18-3806012E4C8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2105DBC-3EDE-4DE5-A3A3-DA1AA1FA0CB8}"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42E548-5AC1-45DF-8AE0-50A88A3FF96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89DDC0-3557-4CCE-88A6-102E18F2BAFF}"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1AE665-F5D2-42B7-8EB6-152AC863303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58D7E1-414C-4914-B014-4E258EA2C4F8}" type="datetimeFigureOut">
              <a:rPr lang="en-US"/>
              <a:pPr>
                <a:defRPr/>
              </a:pPr>
              <a:t>6/19/2014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A3067B-6704-4552-B9CA-005B341D85B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9CC1FF0-4B2A-483D-9BAC-B1F7C0308C28}" type="datetimeFigureOut">
              <a:rPr lang="en-US"/>
              <a:pPr>
                <a:defRPr/>
              </a:pPr>
              <a:t>6/19/2014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9660DD0-3969-4141-9214-50FFA49BAFE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A53FC0-0B1D-448B-B500-C28ACA6C2CCE}" type="datetimeFigureOut">
              <a:rPr lang="en-US"/>
              <a:pPr>
                <a:defRPr/>
              </a:pPr>
              <a:t>6/19/2014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9CEEC9-A17D-40C4-94AE-8B6C480E55B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41A419-BBD1-42C2-8C1E-AC6814B9B91B}"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740A2-3FBD-4711-B176-0A8C4D1A9E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8F94BB-2F68-437B-BC44-BE7536FFAD4D}"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8A76C7-A378-4867-AC00-75A0CDD650B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3B4EE3-E8B5-4876-8AED-A5946B07A238}"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67E7E5-BDF2-4140-8F8A-CAAE18FCE92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0FB32D-91EE-4C05-BF59-214511789012}"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BF78AB-F10A-4415-BB99-3FC18F4901B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EC30483-9023-4086-95FD-DE560AFA633F}"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3CC0A7-AB01-4414-B76E-69AB5E70C96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701F5C-48C6-4D7D-8474-8CB5BEAC7021}"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7B1558-C100-49C8-8796-B9EAD838A611}"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602D68B-335F-4216-90E0-D2B8F41026CF}"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4FDA5A-DB91-40C4-9F6F-DFF704FB753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E7EB849-4CD8-4457-90E2-084F6786BCD2}"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4568DA-6B3B-41F9-96B3-347AF38F1E4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954E23-38E8-4846-8C84-73801D3A1DB6}" type="datetimeFigureOut">
              <a:rPr lang="en-US"/>
              <a:pPr>
                <a:defRPr/>
              </a:pPr>
              <a:t>6/19/2014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0A9E27-5883-449D-B47D-172C8B9A853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2E4F0E3-4A1F-4B82-9801-D33C99143858}" type="datetimeFigureOut">
              <a:rPr lang="en-US"/>
              <a:pPr>
                <a:defRPr/>
              </a:pPr>
              <a:t>6/19/2014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9328E4-33FF-4787-8EF2-72393AC23B9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B7DDA7-345B-4092-8F49-1331262CFFBF}" type="datetimeFigureOut">
              <a:rPr lang="en-US"/>
              <a:pPr>
                <a:defRPr/>
              </a:pPr>
              <a:t>6/19/2014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AA5EBE-40D5-4C1E-A58C-B82769E2ED5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7CB7CF-CEE8-4CD2-8C39-6A4A31134247}"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1A273A-8AC7-4A33-A5D1-3AAA5AC3C35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688F92-3D78-4DC3-B20B-ACE4BF4CE20C}"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0C274B-0035-4A13-8FCE-4B1A159FF2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466600-B984-4D78-85C8-2CD04A8A0376}"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A06551-8E5A-46A8-98A7-06A63067580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3A6CE6-F865-4AB5-B216-F417954BD484}"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0B67B8-5582-4F15-A3F1-A4DDB745CEE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Click to edit Master title style</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Click to edit Master subtitle style</a:t>
            </a:r>
          </a:p>
        </p:txBody>
      </p:sp>
      <p:sp>
        <p:nvSpPr>
          <p:cNvPr id="4" name="Rectangle 3"/>
          <p:cNvSpPr>
            <a:spLocks noGrp="1" noChangeArrowheads="1"/>
          </p:cNvSpPr>
          <p:nvPr>
            <p:ph type="ftr" sz="quarter" idx="10"/>
          </p:nvPr>
        </p:nvSpPr>
        <p:spPr/>
        <p:txBody>
          <a:bodyPr/>
          <a:lstStyle>
            <a:lvl1pPr>
              <a:defRPr/>
            </a:lvl1pPr>
          </a:lstStyle>
          <a:p>
            <a:pPr>
              <a:defRPr/>
            </a:pPr>
            <a:r>
              <a:rPr lang="en-GB"/>
              <a:t>© Crown copyright   Met Office</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47ACE4-57E4-41ED-BD77-A70730F22212}"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19B4BA-6229-417A-8C82-A51801EC486A}"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74A56E-8AB2-4ECC-81C7-1FD254EF973F}"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388238-7197-49AC-B142-7E50C0AF6B71}"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31CA71-5FE7-4097-A2D6-D5FA2F960330}"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9FDBB0-14FB-4A34-92B4-A8704C0E8E8E}"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3693C9-49CE-4F4F-86CB-5CC096ABC0CF}"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EA0926-7251-4EEA-837A-D5A293E5A5D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D3BF06-AB4D-465B-B949-2F20F9E27E48}" type="datetimeFigureOut">
              <a:rPr lang="en-US"/>
              <a:pPr>
                <a:defRPr/>
              </a:pPr>
              <a:t>6/19/2014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68B849E-79A0-423A-8EF1-C8EB9F7E809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D733650-62B5-434F-8F01-F9C3A199C278}" type="datetimeFigureOut">
              <a:rPr lang="en-US"/>
              <a:pPr>
                <a:defRPr/>
              </a:pPr>
              <a:t>6/19/2014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D8D72D-FB49-4358-8DD9-4F3CF291FC16}"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82FEB0-8CD4-4A20-83A1-30A29DD2324A}" type="datetimeFigureOut">
              <a:rPr lang="en-US"/>
              <a:pPr>
                <a:defRPr/>
              </a:pPr>
              <a:t>6/19/2014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936C3B-9106-481B-B217-B7F5BA1DAB8D}"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129A70-7230-42BB-AB45-10E6A68F9C88}"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AE4D8E-D32E-4798-AE42-73A39992469D}"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7D4F98-26DF-4FC5-BE7F-12E43CD5966B}"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0E2D0C-1967-4081-89B6-CBBD870D44BD}"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CEFEF2-E63C-4F92-8FE5-BFE832CE569E}"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7C8C69-9EA8-4602-BCE6-F6EF47089E7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5CA4B22-1667-4FEB-83FF-379C8E09D369}"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B4088C-7FEC-426B-B879-4EB75A17A7A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Click to edit Master title style</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Click to edit Master subtitle style</a:t>
            </a:r>
          </a:p>
        </p:txBody>
      </p:sp>
      <p:sp>
        <p:nvSpPr>
          <p:cNvPr id="4" name="Rectangle 3"/>
          <p:cNvSpPr>
            <a:spLocks noGrp="1" noChangeArrowheads="1"/>
          </p:cNvSpPr>
          <p:nvPr>
            <p:ph type="ftr" sz="quarter" idx="10"/>
          </p:nvPr>
        </p:nvSpPr>
        <p:spPr/>
        <p:txBody>
          <a:bodyPr/>
          <a:lstStyle>
            <a:lvl1pPr>
              <a:defRPr/>
            </a:lvl1pPr>
          </a:lstStyle>
          <a:p>
            <a:pPr>
              <a:defRPr/>
            </a:pPr>
            <a:r>
              <a:rPr lang="en-GB"/>
              <a:t>© Crown copyright   Met Office</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8177C6-E9ED-4FDA-BBCF-2B2CB798344A}"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40E870-8B90-4261-9406-B7BC7424FBDD}"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5D69B0-0FA1-4ED4-8FD1-C8BBCA859CAA}"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C5FD4E-F794-4472-83C0-6EB602C602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2CDC98-F58F-4911-996E-981A88548E5F}"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7FAECD-FE44-4E30-9E28-7278B682BA6F}"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54F4F8-6879-4096-8341-E49EF2FF6AFA}"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D88F74-DB17-4178-85A1-B0C3FCF2DFED}"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517799-668B-49D6-8A5C-EC1316BC0EAD}" type="datetimeFigureOut">
              <a:rPr lang="en-US"/>
              <a:pPr>
                <a:defRPr/>
              </a:pPr>
              <a:t>6/19/2014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83BCDF-10AC-47F1-AB65-F9F3BB256AA5}"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410DFB-6821-4AA6-AC1D-3284C3DC1831}" type="datetimeFigureOut">
              <a:rPr lang="en-US"/>
              <a:pPr>
                <a:defRPr/>
              </a:pPr>
              <a:t>6/19/2014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51F55A-EDDC-45EF-A971-7B7E23B80BE9}"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FBAF9F-0164-4F4A-8E45-ACF92CEE0E76}" type="datetimeFigureOut">
              <a:rPr lang="en-US"/>
              <a:pPr>
                <a:defRPr/>
              </a:pPr>
              <a:t>6/19/2014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6F65FE-9488-4C52-9727-BA827E90650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865038-393C-4CD8-BF21-1C4EE7D017D7}"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203E75-C527-48E9-A4C8-06C41CD829D4}"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BF65B1-1CBF-450D-835A-8885A8E19FE3}" type="datetimeFigureOut">
              <a:rPr lang="en-US"/>
              <a:pPr>
                <a:defRPr/>
              </a:pPr>
              <a:t>6/19/2014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26864A-775F-4273-951B-9C6F3CB6A01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E59D48-BCDC-4090-BCE0-E1E58BF109AA}"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E4630-85DA-44F1-B00E-F53D549B1B0E}"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0A5C9-EFAD-4CC1-81D5-54AD1525DDD4}" type="datetimeFigureOut">
              <a:rPr lang="en-US"/>
              <a:pPr>
                <a:defRPr/>
              </a:pPr>
              <a:t>6/19/2014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A5EDE5-C7BC-495D-BFE0-7418B68BD789}"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Click to edit Master title style</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Click to edit Master subtitle style</a:t>
            </a:r>
          </a:p>
        </p:txBody>
      </p:sp>
      <p:sp>
        <p:nvSpPr>
          <p:cNvPr id="4" name="Rectangle 3"/>
          <p:cNvSpPr>
            <a:spLocks noGrp="1" noChangeArrowheads="1"/>
          </p:cNvSpPr>
          <p:nvPr>
            <p:ph type="ftr" sz="quarter" idx="10"/>
          </p:nvPr>
        </p:nvSpPr>
        <p:spPr/>
        <p:txBody>
          <a:bodyPr/>
          <a:lstStyle>
            <a:lvl1pPr>
              <a:defRPr/>
            </a:lvl1pPr>
          </a:lstStyle>
          <a:p>
            <a:pPr>
              <a:defRPr/>
            </a:pPr>
            <a:r>
              <a:rPr lang="en-GB"/>
              <a:t>© Crown copyright   Met Office</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23850" y="3578225"/>
            <a:ext cx="8591550" cy="2019300"/>
          </a:xfrm>
        </p:spPr>
        <p:txBody>
          <a:bodyPr anchor="b"/>
          <a:lstStyle>
            <a:lvl1pPr>
              <a:defRPr/>
            </a:lvl1pPr>
          </a:lstStyle>
          <a:p>
            <a:pPr lvl="0"/>
            <a:r>
              <a:rPr lang="en-US" noProof="0" smtClean="0"/>
              <a:t>Click to edit Master title style</a:t>
            </a:r>
          </a:p>
        </p:txBody>
      </p:sp>
      <p:sp>
        <p:nvSpPr>
          <p:cNvPr id="106499" name="Rectangle 3"/>
          <p:cNvSpPr>
            <a:spLocks noGrp="1" noChangeArrowheads="1"/>
          </p:cNvSpPr>
          <p:nvPr>
            <p:ph type="subTitle" idx="1"/>
          </p:nvPr>
        </p:nvSpPr>
        <p:spPr>
          <a:xfrm>
            <a:off x="323850" y="5645150"/>
            <a:ext cx="7896225" cy="663575"/>
          </a:xfrm>
        </p:spPr>
        <p:txBody>
          <a:bodyPr/>
          <a:lstStyle>
            <a:lvl1pPr marL="0" indent="0">
              <a:buFontTx/>
              <a:buNone/>
              <a:defRPr sz="2000"/>
            </a:lvl1pPr>
          </a:lstStyle>
          <a:p>
            <a:pPr lvl="0"/>
            <a:r>
              <a:rPr lang="en-US" noProof="0" smtClean="0"/>
              <a:t>Click to edit Master subtitle style</a:t>
            </a:r>
          </a:p>
        </p:txBody>
      </p:sp>
      <p:sp>
        <p:nvSpPr>
          <p:cNvPr id="4" name="Rectangle 3"/>
          <p:cNvSpPr>
            <a:spLocks noGrp="1" noChangeArrowheads="1"/>
          </p:cNvSpPr>
          <p:nvPr>
            <p:ph type="ftr" sz="quarter" idx="10"/>
          </p:nvPr>
        </p:nvSpPr>
        <p:spPr/>
        <p:txBody>
          <a:bodyPr/>
          <a:lstStyle>
            <a:lvl1pPr>
              <a:defRPr/>
            </a:lvl1pPr>
          </a:lstStyle>
          <a:p>
            <a:pPr>
              <a:defRPr/>
            </a:pPr>
            <a:r>
              <a:rPr lang="en-GB"/>
              <a:t>© Crown copyright   Met Office</a:t>
            </a: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GB"/>
              <a:t>© Crown copyright   Met Office</a:t>
            </a:r>
            <a:endParaRPr lang="en-GB" sz="1400">
              <a:latin typeface="Times"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lnSpc>
                <a:spcPct val="100000"/>
              </a:lnSpc>
              <a:spcBef>
                <a:spcPts val="0"/>
              </a:spcBef>
              <a:spcAft>
                <a:spcPts val="0"/>
              </a:spcAft>
              <a:defRPr sz="1000">
                <a:solidFill>
                  <a:schemeClr val="tx1"/>
                </a:solidFill>
                <a:latin typeface="+mn-lt"/>
                <a:ea typeface="+mn-ea"/>
                <a:cs typeface="+mn-cs"/>
              </a:defRPr>
            </a:lvl1pPr>
          </a:lstStyle>
          <a:p>
            <a:pPr>
              <a:defRPr/>
            </a:pPr>
            <a:r>
              <a:rPr lang="en-GB"/>
              <a:t>© Crown copyright   Met Office</a:t>
            </a:r>
            <a:endParaRPr lang="en-GB" sz="1400">
              <a:latin typeface="Times" charset="0"/>
            </a:endParaRPr>
          </a:p>
        </p:txBody>
      </p:sp>
    </p:spTree>
  </p:cSld>
  <p:clrMap bg1="dk2" tx1="lt1" bg2="dk1" tx2="lt2" accent1="accent1" accent2="accent2" accent3="accent3" accent4="accent4" accent5="accent5" accent6="accent6" hlink="hlink" folHlink="folHlink"/>
  <p:sldLayoutIdLst>
    <p:sldLayoutId id="2147483884"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ＭＳ Ｐゴシック" charset="0"/>
        </a:defRPr>
      </a:lvl1pPr>
      <a:lvl2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ea typeface="ＭＳ Ｐゴシック" charset="0"/>
        </a:defRPr>
      </a:lvl6pPr>
      <a:lvl7pPr marL="914400" algn="l" rtl="0" fontAlgn="base">
        <a:lnSpc>
          <a:spcPct val="85000"/>
        </a:lnSpc>
        <a:spcBef>
          <a:spcPct val="0"/>
        </a:spcBef>
        <a:spcAft>
          <a:spcPct val="0"/>
        </a:spcAft>
        <a:defRPr sz="4000">
          <a:solidFill>
            <a:srgbClr val="FFFFFF"/>
          </a:solidFill>
          <a:latin typeface="Arial" charset="0"/>
          <a:ea typeface="ＭＳ Ｐゴシック" charset="0"/>
        </a:defRPr>
      </a:lvl7pPr>
      <a:lvl8pPr marL="1371600" algn="l" rtl="0" fontAlgn="base">
        <a:lnSpc>
          <a:spcPct val="85000"/>
        </a:lnSpc>
        <a:spcBef>
          <a:spcPct val="0"/>
        </a:spcBef>
        <a:spcAft>
          <a:spcPct val="0"/>
        </a:spcAft>
        <a:defRPr sz="4000">
          <a:solidFill>
            <a:srgbClr val="FFFFFF"/>
          </a:solidFill>
          <a:latin typeface="Arial" charset="0"/>
          <a:ea typeface="ＭＳ Ｐゴシック" charset="0"/>
        </a:defRPr>
      </a:lvl8pPr>
      <a:lvl9pPr marL="1828800" algn="l" rtl="0" fontAlgn="base">
        <a:lnSpc>
          <a:spcPct val="85000"/>
        </a:lnSpc>
        <a:spcBef>
          <a:spcPct val="0"/>
        </a:spcBef>
        <a:spcAft>
          <a:spcPct val="0"/>
        </a:spcAft>
        <a:defRPr sz="4000">
          <a:solidFill>
            <a:srgbClr val="FFFFFF"/>
          </a:solidFill>
          <a:latin typeface="Arial" charset="0"/>
          <a:ea typeface="ＭＳ Ｐゴシック"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5pPr>
      <a:lvl6pPr marL="2155825" indent="-169863" algn="l" rtl="0" fontAlgn="base">
        <a:lnSpc>
          <a:spcPct val="90000"/>
        </a:lnSpc>
        <a:spcBef>
          <a:spcPct val="35000"/>
        </a:spcBef>
        <a:spcAft>
          <a:spcPct val="35000"/>
        </a:spcAft>
        <a:buChar char="•"/>
        <a:defRPr sz="2000">
          <a:solidFill>
            <a:srgbClr val="FFFFFF"/>
          </a:solidFill>
          <a:latin typeface="+mn-lt"/>
          <a:ea typeface="+mn-ea"/>
        </a:defRPr>
      </a:lvl6pPr>
      <a:lvl7pPr marL="2613025" indent="-169863" algn="l" rtl="0" fontAlgn="base">
        <a:lnSpc>
          <a:spcPct val="90000"/>
        </a:lnSpc>
        <a:spcBef>
          <a:spcPct val="35000"/>
        </a:spcBef>
        <a:spcAft>
          <a:spcPct val="35000"/>
        </a:spcAft>
        <a:buChar char="•"/>
        <a:defRPr sz="2000">
          <a:solidFill>
            <a:srgbClr val="FFFFFF"/>
          </a:solidFill>
          <a:latin typeface="+mn-lt"/>
          <a:ea typeface="+mn-ea"/>
        </a:defRPr>
      </a:lvl7pPr>
      <a:lvl8pPr marL="3070225" indent="-169863" algn="l" rtl="0" fontAlgn="base">
        <a:lnSpc>
          <a:spcPct val="90000"/>
        </a:lnSpc>
        <a:spcBef>
          <a:spcPct val="35000"/>
        </a:spcBef>
        <a:spcAft>
          <a:spcPct val="35000"/>
        </a:spcAft>
        <a:buChar char="•"/>
        <a:defRPr sz="2000">
          <a:solidFill>
            <a:srgbClr val="FFFFFF"/>
          </a:solidFill>
          <a:latin typeface="+mn-lt"/>
          <a:ea typeface="+mn-ea"/>
        </a:defRPr>
      </a:lvl8pPr>
      <a:lvl9pPr marL="3527425" indent="-169863" algn="l" rtl="0" fontAlgn="base">
        <a:lnSpc>
          <a:spcPct val="90000"/>
        </a:lnSpc>
        <a:spcBef>
          <a:spcPct val="35000"/>
        </a:spcBef>
        <a:spcAft>
          <a:spcPct val="3500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CCCA8CC0-DEB2-456F-ABEA-D8AC0451833A}" type="datetimeFigureOut">
              <a:rPr lang="en-US"/>
              <a:pPr>
                <a:defRPr/>
              </a:pPr>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61E96C11-3B35-4947-B13B-8632F7BF79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D14A8EE-1BE7-4977-B8FB-CC47741D2C1F}" type="datetimeFigureOut">
              <a:rPr lang="en-US"/>
              <a:pPr>
                <a:defRPr/>
              </a:pPr>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6752C9A6-01A0-4720-BB11-828931DA1E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37891"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lnSpc>
                <a:spcPct val="100000"/>
              </a:lnSpc>
              <a:spcBef>
                <a:spcPts val="0"/>
              </a:spcBef>
              <a:spcAft>
                <a:spcPts val="0"/>
              </a:spcAft>
              <a:defRPr sz="1000">
                <a:solidFill>
                  <a:schemeClr val="tx1"/>
                </a:solidFill>
                <a:latin typeface="+mn-lt"/>
                <a:ea typeface="+mn-ea"/>
                <a:cs typeface="+mn-cs"/>
              </a:defRPr>
            </a:lvl1pPr>
          </a:lstStyle>
          <a:p>
            <a:pPr>
              <a:defRPr/>
            </a:pPr>
            <a:r>
              <a:rPr lang="en-GB"/>
              <a:t>© Crown copyright   Met Office</a:t>
            </a:r>
            <a:endParaRPr lang="en-GB" sz="1400">
              <a:latin typeface="Times" charset="0"/>
            </a:endParaRPr>
          </a:p>
        </p:txBody>
      </p:sp>
    </p:spTree>
  </p:cSld>
  <p:clrMap bg1="dk2" tx1="lt1" bg2="dk1" tx2="lt2" accent1="accent1" accent2="accent2" accent3="accent3" accent4="accent4" accent5="accent5" accent6="accent6" hlink="hlink" folHlink="folHlink"/>
  <p:sldLayoutIdLst>
    <p:sldLayoutId id="2147483885"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ＭＳ Ｐゴシック" charset="0"/>
        </a:defRPr>
      </a:lvl1pPr>
      <a:lvl2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ea typeface="ＭＳ Ｐゴシック" charset="0"/>
        </a:defRPr>
      </a:lvl6pPr>
      <a:lvl7pPr marL="914400" algn="l" rtl="0" fontAlgn="base">
        <a:lnSpc>
          <a:spcPct val="85000"/>
        </a:lnSpc>
        <a:spcBef>
          <a:spcPct val="0"/>
        </a:spcBef>
        <a:spcAft>
          <a:spcPct val="0"/>
        </a:spcAft>
        <a:defRPr sz="4000">
          <a:solidFill>
            <a:srgbClr val="FFFFFF"/>
          </a:solidFill>
          <a:latin typeface="Arial" charset="0"/>
          <a:ea typeface="ＭＳ Ｐゴシック" charset="0"/>
        </a:defRPr>
      </a:lvl7pPr>
      <a:lvl8pPr marL="1371600" algn="l" rtl="0" fontAlgn="base">
        <a:lnSpc>
          <a:spcPct val="85000"/>
        </a:lnSpc>
        <a:spcBef>
          <a:spcPct val="0"/>
        </a:spcBef>
        <a:spcAft>
          <a:spcPct val="0"/>
        </a:spcAft>
        <a:defRPr sz="4000">
          <a:solidFill>
            <a:srgbClr val="FFFFFF"/>
          </a:solidFill>
          <a:latin typeface="Arial" charset="0"/>
          <a:ea typeface="ＭＳ Ｐゴシック" charset="0"/>
        </a:defRPr>
      </a:lvl8pPr>
      <a:lvl9pPr marL="1828800" algn="l" rtl="0" fontAlgn="base">
        <a:lnSpc>
          <a:spcPct val="85000"/>
        </a:lnSpc>
        <a:spcBef>
          <a:spcPct val="0"/>
        </a:spcBef>
        <a:spcAft>
          <a:spcPct val="0"/>
        </a:spcAft>
        <a:defRPr sz="4000">
          <a:solidFill>
            <a:srgbClr val="FFFFFF"/>
          </a:solidFill>
          <a:latin typeface="Arial" charset="0"/>
          <a:ea typeface="ＭＳ Ｐゴシック"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5pPr>
      <a:lvl6pPr marL="2155825" indent="-169863" algn="l" rtl="0" fontAlgn="base">
        <a:lnSpc>
          <a:spcPct val="90000"/>
        </a:lnSpc>
        <a:spcBef>
          <a:spcPct val="35000"/>
        </a:spcBef>
        <a:spcAft>
          <a:spcPct val="35000"/>
        </a:spcAft>
        <a:buChar char="•"/>
        <a:defRPr sz="2000">
          <a:solidFill>
            <a:srgbClr val="FFFFFF"/>
          </a:solidFill>
          <a:latin typeface="+mn-lt"/>
          <a:ea typeface="+mn-ea"/>
        </a:defRPr>
      </a:lvl6pPr>
      <a:lvl7pPr marL="2613025" indent="-169863" algn="l" rtl="0" fontAlgn="base">
        <a:lnSpc>
          <a:spcPct val="90000"/>
        </a:lnSpc>
        <a:spcBef>
          <a:spcPct val="35000"/>
        </a:spcBef>
        <a:spcAft>
          <a:spcPct val="35000"/>
        </a:spcAft>
        <a:buChar char="•"/>
        <a:defRPr sz="2000">
          <a:solidFill>
            <a:srgbClr val="FFFFFF"/>
          </a:solidFill>
          <a:latin typeface="+mn-lt"/>
          <a:ea typeface="+mn-ea"/>
        </a:defRPr>
      </a:lvl7pPr>
      <a:lvl8pPr marL="3070225" indent="-169863" algn="l" rtl="0" fontAlgn="base">
        <a:lnSpc>
          <a:spcPct val="90000"/>
        </a:lnSpc>
        <a:spcBef>
          <a:spcPct val="35000"/>
        </a:spcBef>
        <a:spcAft>
          <a:spcPct val="35000"/>
        </a:spcAft>
        <a:buChar char="•"/>
        <a:defRPr sz="2000">
          <a:solidFill>
            <a:srgbClr val="FFFFFF"/>
          </a:solidFill>
          <a:latin typeface="+mn-lt"/>
          <a:ea typeface="+mn-ea"/>
        </a:defRPr>
      </a:lvl8pPr>
      <a:lvl9pPr marL="3527425" indent="-169863" algn="l" rtl="0" fontAlgn="base">
        <a:lnSpc>
          <a:spcPct val="90000"/>
        </a:lnSpc>
        <a:spcBef>
          <a:spcPct val="35000"/>
        </a:spcBef>
        <a:spcAft>
          <a:spcPct val="3500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22D92712-D04B-4E3F-B405-5EFCF37AF65E}" type="datetimeFigureOut">
              <a:rPr lang="en-US"/>
              <a:pPr>
                <a:defRPr/>
              </a:pPr>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E06537F-8A95-44B6-A043-D2FF8816F6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63491"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lnSpc>
                <a:spcPct val="100000"/>
              </a:lnSpc>
              <a:spcBef>
                <a:spcPts val="0"/>
              </a:spcBef>
              <a:spcAft>
                <a:spcPts val="0"/>
              </a:spcAft>
              <a:defRPr sz="1000">
                <a:solidFill>
                  <a:schemeClr val="tx1"/>
                </a:solidFill>
                <a:latin typeface="+mn-lt"/>
                <a:ea typeface="+mn-ea"/>
                <a:cs typeface="+mn-cs"/>
              </a:defRPr>
            </a:lvl1pPr>
          </a:lstStyle>
          <a:p>
            <a:pPr>
              <a:defRPr/>
            </a:pPr>
            <a:r>
              <a:rPr lang="en-GB"/>
              <a:t>© Crown copyright   Met Office</a:t>
            </a:r>
            <a:endParaRPr lang="en-GB" sz="1400">
              <a:latin typeface="Times" charset="0"/>
            </a:endParaRPr>
          </a:p>
        </p:txBody>
      </p:sp>
    </p:spTree>
  </p:cSld>
  <p:clrMap bg1="dk2" tx1="lt1" bg2="dk1" tx2="lt2" accent1="accent1" accent2="accent2" accent3="accent3" accent4="accent4" accent5="accent5" accent6="accent6" hlink="hlink" folHlink="folHlink"/>
  <p:sldLayoutIdLst>
    <p:sldLayoutId id="2147483886"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ＭＳ Ｐゴシック" charset="0"/>
        </a:defRPr>
      </a:lvl1pPr>
      <a:lvl2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ea typeface="ＭＳ Ｐゴシック" charset="0"/>
        </a:defRPr>
      </a:lvl6pPr>
      <a:lvl7pPr marL="914400" algn="l" rtl="0" fontAlgn="base">
        <a:lnSpc>
          <a:spcPct val="85000"/>
        </a:lnSpc>
        <a:spcBef>
          <a:spcPct val="0"/>
        </a:spcBef>
        <a:spcAft>
          <a:spcPct val="0"/>
        </a:spcAft>
        <a:defRPr sz="4000">
          <a:solidFill>
            <a:srgbClr val="FFFFFF"/>
          </a:solidFill>
          <a:latin typeface="Arial" charset="0"/>
          <a:ea typeface="ＭＳ Ｐゴシック" charset="0"/>
        </a:defRPr>
      </a:lvl7pPr>
      <a:lvl8pPr marL="1371600" algn="l" rtl="0" fontAlgn="base">
        <a:lnSpc>
          <a:spcPct val="85000"/>
        </a:lnSpc>
        <a:spcBef>
          <a:spcPct val="0"/>
        </a:spcBef>
        <a:spcAft>
          <a:spcPct val="0"/>
        </a:spcAft>
        <a:defRPr sz="4000">
          <a:solidFill>
            <a:srgbClr val="FFFFFF"/>
          </a:solidFill>
          <a:latin typeface="Arial" charset="0"/>
          <a:ea typeface="ＭＳ Ｐゴシック" charset="0"/>
        </a:defRPr>
      </a:lvl8pPr>
      <a:lvl9pPr marL="1828800" algn="l" rtl="0" fontAlgn="base">
        <a:lnSpc>
          <a:spcPct val="85000"/>
        </a:lnSpc>
        <a:spcBef>
          <a:spcPct val="0"/>
        </a:spcBef>
        <a:spcAft>
          <a:spcPct val="0"/>
        </a:spcAft>
        <a:defRPr sz="4000">
          <a:solidFill>
            <a:srgbClr val="FFFFFF"/>
          </a:solidFill>
          <a:latin typeface="Arial" charset="0"/>
          <a:ea typeface="ＭＳ Ｐゴシック"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5pPr>
      <a:lvl6pPr marL="2155825" indent="-169863" algn="l" rtl="0" fontAlgn="base">
        <a:lnSpc>
          <a:spcPct val="90000"/>
        </a:lnSpc>
        <a:spcBef>
          <a:spcPct val="35000"/>
        </a:spcBef>
        <a:spcAft>
          <a:spcPct val="35000"/>
        </a:spcAft>
        <a:buChar char="•"/>
        <a:defRPr sz="2000">
          <a:solidFill>
            <a:srgbClr val="FFFFFF"/>
          </a:solidFill>
          <a:latin typeface="+mn-lt"/>
          <a:ea typeface="+mn-ea"/>
        </a:defRPr>
      </a:lvl6pPr>
      <a:lvl7pPr marL="2613025" indent="-169863" algn="l" rtl="0" fontAlgn="base">
        <a:lnSpc>
          <a:spcPct val="90000"/>
        </a:lnSpc>
        <a:spcBef>
          <a:spcPct val="35000"/>
        </a:spcBef>
        <a:spcAft>
          <a:spcPct val="35000"/>
        </a:spcAft>
        <a:buChar char="•"/>
        <a:defRPr sz="2000">
          <a:solidFill>
            <a:srgbClr val="FFFFFF"/>
          </a:solidFill>
          <a:latin typeface="+mn-lt"/>
          <a:ea typeface="+mn-ea"/>
        </a:defRPr>
      </a:lvl7pPr>
      <a:lvl8pPr marL="3070225" indent="-169863" algn="l" rtl="0" fontAlgn="base">
        <a:lnSpc>
          <a:spcPct val="90000"/>
        </a:lnSpc>
        <a:spcBef>
          <a:spcPct val="35000"/>
        </a:spcBef>
        <a:spcAft>
          <a:spcPct val="35000"/>
        </a:spcAft>
        <a:buChar char="•"/>
        <a:defRPr sz="2000">
          <a:solidFill>
            <a:srgbClr val="FFFFFF"/>
          </a:solidFill>
          <a:latin typeface="+mn-lt"/>
          <a:ea typeface="+mn-ea"/>
        </a:defRPr>
      </a:lvl8pPr>
      <a:lvl9pPr marL="3527425" indent="-169863" algn="l" rtl="0" fontAlgn="base">
        <a:lnSpc>
          <a:spcPct val="90000"/>
        </a:lnSpc>
        <a:spcBef>
          <a:spcPct val="35000"/>
        </a:spcBef>
        <a:spcAft>
          <a:spcPct val="3500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A6AA5BE-3D90-4F84-A184-70899D559190}" type="datetimeFigureOut">
              <a:rPr lang="en-US"/>
              <a:pPr>
                <a:defRPr/>
              </a:pPr>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C2DBB60C-58FF-483B-B132-B6DF9791E7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88067"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lnSpc>
                <a:spcPct val="100000"/>
              </a:lnSpc>
              <a:spcBef>
                <a:spcPts val="0"/>
              </a:spcBef>
              <a:spcAft>
                <a:spcPts val="0"/>
              </a:spcAft>
              <a:defRPr sz="1000">
                <a:solidFill>
                  <a:schemeClr val="tx1"/>
                </a:solidFill>
                <a:latin typeface="+mn-lt"/>
                <a:ea typeface="+mn-ea"/>
                <a:cs typeface="+mn-cs"/>
              </a:defRPr>
            </a:lvl1pPr>
          </a:lstStyle>
          <a:p>
            <a:pPr>
              <a:defRPr/>
            </a:pPr>
            <a:r>
              <a:rPr lang="en-GB"/>
              <a:t>© Crown copyright   Met Office</a:t>
            </a:r>
            <a:endParaRPr lang="en-GB" sz="1400">
              <a:latin typeface="Times" charset="0"/>
            </a:endParaRPr>
          </a:p>
        </p:txBody>
      </p:sp>
    </p:spTree>
  </p:cSld>
  <p:clrMap bg1="dk2" tx1="lt1" bg2="dk1" tx2="lt2" accent1="accent1" accent2="accent2" accent3="accent3" accent4="accent4" accent5="accent5" accent6="accent6" hlink="hlink" folHlink="folHlink"/>
  <p:sldLayoutIdLst>
    <p:sldLayoutId id="2147483887"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ＭＳ Ｐゴシック" charset="0"/>
        </a:defRPr>
      </a:lvl1pPr>
      <a:lvl2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ea typeface="ＭＳ Ｐゴシック" charset="0"/>
        </a:defRPr>
      </a:lvl6pPr>
      <a:lvl7pPr marL="914400" algn="l" rtl="0" fontAlgn="base">
        <a:lnSpc>
          <a:spcPct val="85000"/>
        </a:lnSpc>
        <a:spcBef>
          <a:spcPct val="0"/>
        </a:spcBef>
        <a:spcAft>
          <a:spcPct val="0"/>
        </a:spcAft>
        <a:defRPr sz="4000">
          <a:solidFill>
            <a:srgbClr val="FFFFFF"/>
          </a:solidFill>
          <a:latin typeface="Arial" charset="0"/>
          <a:ea typeface="ＭＳ Ｐゴシック" charset="0"/>
        </a:defRPr>
      </a:lvl7pPr>
      <a:lvl8pPr marL="1371600" algn="l" rtl="0" fontAlgn="base">
        <a:lnSpc>
          <a:spcPct val="85000"/>
        </a:lnSpc>
        <a:spcBef>
          <a:spcPct val="0"/>
        </a:spcBef>
        <a:spcAft>
          <a:spcPct val="0"/>
        </a:spcAft>
        <a:defRPr sz="4000">
          <a:solidFill>
            <a:srgbClr val="FFFFFF"/>
          </a:solidFill>
          <a:latin typeface="Arial" charset="0"/>
          <a:ea typeface="ＭＳ Ｐゴシック" charset="0"/>
        </a:defRPr>
      </a:lvl8pPr>
      <a:lvl9pPr marL="1828800" algn="l" rtl="0" fontAlgn="base">
        <a:lnSpc>
          <a:spcPct val="85000"/>
        </a:lnSpc>
        <a:spcBef>
          <a:spcPct val="0"/>
        </a:spcBef>
        <a:spcAft>
          <a:spcPct val="0"/>
        </a:spcAft>
        <a:defRPr sz="4000">
          <a:solidFill>
            <a:srgbClr val="FFFFFF"/>
          </a:solidFill>
          <a:latin typeface="Arial" charset="0"/>
          <a:ea typeface="ＭＳ Ｐゴシック"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5pPr>
      <a:lvl6pPr marL="2155825" indent="-169863" algn="l" rtl="0" fontAlgn="base">
        <a:lnSpc>
          <a:spcPct val="90000"/>
        </a:lnSpc>
        <a:spcBef>
          <a:spcPct val="35000"/>
        </a:spcBef>
        <a:spcAft>
          <a:spcPct val="35000"/>
        </a:spcAft>
        <a:buChar char="•"/>
        <a:defRPr sz="2000">
          <a:solidFill>
            <a:srgbClr val="FFFFFF"/>
          </a:solidFill>
          <a:latin typeface="+mn-lt"/>
          <a:ea typeface="+mn-ea"/>
        </a:defRPr>
      </a:lvl6pPr>
      <a:lvl7pPr marL="2613025" indent="-169863" algn="l" rtl="0" fontAlgn="base">
        <a:lnSpc>
          <a:spcPct val="90000"/>
        </a:lnSpc>
        <a:spcBef>
          <a:spcPct val="35000"/>
        </a:spcBef>
        <a:spcAft>
          <a:spcPct val="35000"/>
        </a:spcAft>
        <a:buChar char="•"/>
        <a:defRPr sz="2000">
          <a:solidFill>
            <a:srgbClr val="FFFFFF"/>
          </a:solidFill>
          <a:latin typeface="+mn-lt"/>
          <a:ea typeface="+mn-ea"/>
        </a:defRPr>
      </a:lvl7pPr>
      <a:lvl8pPr marL="3070225" indent="-169863" algn="l" rtl="0" fontAlgn="base">
        <a:lnSpc>
          <a:spcPct val="90000"/>
        </a:lnSpc>
        <a:spcBef>
          <a:spcPct val="35000"/>
        </a:spcBef>
        <a:spcAft>
          <a:spcPct val="35000"/>
        </a:spcAft>
        <a:buChar char="•"/>
        <a:defRPr sz="2000">
          <a:solidFill>
            <a:srgbClr val="FFFFFF"/>
          </a:solidFill>
          <a:latin typeface="+mn-lt"/>
          <a:ea typeface="+mn-ea"/>
        </a:defRPr>
      </a:lvl8pPr>
      <a:lvl9pPr marL="3527425" indent="-169863" algn="l" rtl="0" fontAlgn="base">
        <a:lnSpc>
          <a:spcPct val="90000"/>
        </a:lnSpc>
        <a:spcBef>
          <a:spcPct val="35000"/>
        </a:spcBef>
        <a:spcAft>
          <a:spcPct val="3500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0355"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5476"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lnSpc>
                <a:spcPct val="100000"/>
              </a:lnSpc>
              <a:spcBef>
                <a:spcPts val="0"/>
              </a:spcBef>
              <a:spcAft>
                <a:spcPts val="0"/>
              </a:spcAft>
              <a:defRPr sz="1000">
                <a:solidFill>
                  <a:schemeClr val="tx1"/>
                </a:solidFill>
                <a:latin typeface="+mn-lt"/>
                <a:ea typeface="+mn-ea"/>
                <a:cs typeface="+mn-cs"/>
              </a:defRPr>
            </a:lvl1pPr>
          </a:lstStyle>
          <a:p>
            <a:pPr>
              <a:defRPr/>
            </a:pPr>
            <a:r>
              <a:rPr lang="en-GB"/>
              <a:t>© Crown copyright   Met Office</a:t>
            </a:r>
            <a:endParaRPr lang="en-GB" sz="1400">
              <a:latin typeface="Times" charset="0"/>
            </a:endParaRPr>
          </a:p>
        </p:txBody>
      </p:sp>
    </p:spTree>
  </p:cSld>
  <p:clrMap bg1="dk2" tx1="lt1" bg2="dk1" tx2="lt2" accent1="accent1" accent2="accent2" accent3="accent3" accent4="accent4" accent5="accent5" accent6="accent6" hlink="hlink" folHlink="folHlink"/>
  <p:sldLayoutIdLst>
    <p:sldLayoutId id="2147483888"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9" r:id="rId12"/>
    <p:sldLayoutId id="2147483890" r:id="rId13"/>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ＭＳ Ｐゴシック" charset="0"/>
        </a:defRPr>
      </a:lvl1pPr>
      <a:lvl2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4000">
          <a:solidFill>
            <a:srgbClr val="FFFFFF"/>
          </a:solidFill>
          <a:latin typeface="Arial" charset="0"/>
          <a:ea typeface="ＭＳ Ｐゴシック" charset="0"/>
        </a:defRPr>
      </a:lvl6pPr>
      <a:lvl7pPr marL="914400" algn="l" rtl="0" fontAlgn="base">
        <a:lnSpc>
          <a:spcPct val="85000"/>
        </a:lnSpc>
        <a:spcBef>
          <a:spcPct val="0"/>
        </a:spcBef>
        <a:spcAft>
          <a:spcPct val="0"/>
        </a:spcAft>
        <a:defRPr sz="4000">
          <a:solidFill>
            <a:srgbClr val="FFFFFF"/>
          </a:solidFill>
          <a:latin typeface="Arial" charset="0"/>
          <a:ea typeface="ＭＳ Ｐゴシック" charset="0"/>
        </a:defRPr>
      </a:lvl7pPr>
      <a:lvl8pPr marL="1371600" algn="l" rtl="0" fontAlgn="base">
        <a:lnSpc>
          <a:spcPct val="85000"/>
        </a:lnSpc>
        <a:spcBef>
          <a:spcPct val="0"/>
        </a:spcBef>
        <a:spcAft>
          <a:spcPct val="0"/>
        </a:spcAft>
        <a:defRPr sz="4000">
          <a:solidFill>
            <a:srgbClr val="FFFFFF"/>
          </a:solidFill>
          <a:latin typeface="Arial" charset="0"/>
          <a:ea typeface="ＭＳ Ｐゴシック" charset="0"/>
        </a:defRPr>
      </a:lvl8pPr>
      <a:lvl9pPr marL="1828800" algn="l" rtl="0" fontAlgn="base">
        <a:lnSpc>
          <a:spcPct val="85000"/>
        </a:lnSpc>
        <a:spcBef>
          <a:spcPct val="0"/>
        </a:spcBef>
        <a:spcAft>
          <a:spcPct val="0"/>
        </a:spcAft>
        <a:defRPr sz="4000">
          <a:solidFill>
            <a:srgbClr val="FFFFFF"/>
          </a:solidFill>
          <a:latin typeface="Arial" charset="0"/>
          <a:ea typeface="ＭＳ Ｐゴシック"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ＭＳ Ｐゴシック" charset="0"/>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ea typeface="+mn-ea"/>
          <a:cs typeface="ＭＳ Ｐゴシック"/>
        </a:defRPr>
      </a:lvl5pPr>
      <a:lvl6pPr marL="2155825" indent="-169863" algn="l" rtl="0" fontAlgn="base">
        <a:lnSpc>
          <a:spcPct val="90000"/>
        </a:lnSpc>
        <a:spcBef>
          <a:spcPct val="35000"/>
        </a:spcBef>
        <a:spcAft>
          <a:spcPct val="35000"/>
        </a:spcAft>
        <a:buChar char="•"/>
        <a:defRPr sz="2000">
          <a:solidFill>
            <a:srgbClr val="FFFFFF"/>
          </a:solidFill>
          <a:latin typeface="+mn-lt"/>
          <a:ea typeface="+mn-ea"/>
        </a:defRPr>
      </a:lvl6pPr>
      <a:lvl7pPr marL="2613025" indent="-169863" algn="l" rtl="0" fontAlgn="base">
        <a:lnSpc>
          <a:spcPct val="90000"/>
        </a:lnSpc>
        <a:spcBef>
          <a:spcPct val="35000"/>
        </a:spcBef>
        <a:spcAft>
          <a:spcPct val="35000"/>
        </a:spcAft>
        <a:buChar char="•"/>
        <a:defRPr sz="2000">
          <a:solidFill>
            <a:srgbClr val="FFFFFF"/>
          </a:solidFill>
          <a:latin typeface="+mn-lt"/>
          <a:ea typeface="+mn-ea"/>
        </a:defRPr>
      </a:lvl7pPr>
      <a:lvl8pPr marL="3070225" indent="-169863" algn="l" rtl="0" fontAlgn="base">
        <a:lnSpc>
          <a:spcPct val="90000"/>
        </a:lnSpc>
        <a:spcBef>
          <a:spcPct val="35000"/>
        </a:spcBef>
        <a:spcAft>
          <a:spcPct val="35000"/>
        </a:spcAft>
        <a:buChar char="•"/>
        <a:defRPr sz="2000">
          <a:solidFill>
            <a:srgbClr val="FFFFFF"/>
          </a:solidFill>
          <a:latin typeface="+mn-lt"/>
          <a:ea typeface="+mn-ea"/>
        </a:defRPr>
      </a:lvl8pPr>
      <a:lvl9pPr marL="3527425" indent="-169863" algn="l" rtl="0" fontAlgn="base">
        <a:lnSpc>
          <a:spcPct val="90000"/>
        </a:lnSpc>
        <a:spcBef>
          <a:spcPct val="35000"/>
        </a:spcBef>
        <a:spcAft>
          <a:spcPct val="35000"/>
        </a:spcAft>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96.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ctrTitle"/>
          </p:nvPr>
        </p:nvSpPr>
        <p:spPr>
          <a:xfrm>
            <a:off x="323850" y="3500438"/>
            <a:ext cx="8820150" cy="1579562"/>
          </a:xfrm>
        </p:spPr>
        <p:txBody>
          <a:bodyPr>
            <a:normAutofit/>
          </a:bodyPr>
          <a:lstStyle/>
          <a:p>
            <a:pPr eaLnBrk="1" hangingPunct="1">
              <a:defRPr/>
            </a:pPr>
            <a:r>
              <a:rPr lang="en-GB" altLang="ko-KR" sz="2800" dirty="0" smtClean="0"/>
              <a:t>Operational use of NWC SAF AMV package in the Met Office </a:t>
            </a:r>
            <a:r>
              <a:rPr lang="en-GB" altLang="ko-KR" sz="2800" dirty="0" err="1" smtClean="0"/>
              <a:t>mesoscale</a:t>
            </a:r>
            <a:r>
              <a:rPr lang="en-GB" altLang="ko-KR" sz="2800" dirty="0" smtClean="0"/>
              <a:t> forecasting system</a:t>
            </a:r>
            <a:r>
              <a:rPr lang="ko-KR" altLang="en-US" sz="2800" dirty="0" smtClean="0"/>
              <a:t/>
            </a:r>
            <a:br>
              <a:rPr lang="ko-KR" altLang="en-US" sz="2800" dirty="0" smtClean="0"/>
            </a:br>
            <a:r>
              <a:rPr lang="en-GB" altLang="ja-JP" sz="2800" dirty="0" smtClean="0"/>
              <a:t/>
            </a:r>
            <a:br>
              <a:rPr lang="en-GB" altLang="ja-JP" sz="2800" dirty="0" smtClean="0"/>
            </a:br>
            <a:endParaRPr lang="en-US" sz="2800" dirty="0" smtClean="0"/>
          </a:p>
        </p:txBody>
      </p:sp>
      <p:sp>
        <p:nvSpPr>
          <p:cNvPr id="115714" name="Footer Placeholder 4"/>
          <p:cNvSpPr>
            <a:spLocks noGrp="1" noChangeArrowheads="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p>
        </p:txBody>
      </p:sp>
      <p:sp>
        <p:nvSpPr>
          <p:cNvPr id="115715" name="Rectangle 6"/>
          <p:cNvSpPr>
            <a:spLocks noChangeArrowheads="1"/>
          </p:cNvSpPr>
          <p:nvPr/>
        </p:nvSpPr>
        <p:spPr bwMode="auto">
          <a:xfrm>
            <a:off x="323850" y="4797425"/>
            <a:ext cx="8820150" cy="382588"/>
          </a:xfrm>
          <a:prstGeom prst="rect">
            <a:avLst/>
          </a:prstGeom>
          <a:noFill/>
          <a:ln w="9525">
            <a:noFill/>
            <a:miter lim="800000"/>
            <a:headEnd/>
            <a:tailEnd/>
          </a:ln>
        </p:spPr>
        <p:txBody>
          <a:bodyPr/>
          <a:lstStyle/>
          <a:p>
            <a:pPr eaLnBrk="0" hangingPunct="0">
              <a:spcBef>
                <a:spcPct val="30000"/>
              </a:spcBef>
            </a:pPr>
            <a:r>
              <a:rPr lang="en-US" sz="2800" i="1"/>
              <a:t>Graeme Kelly, Peter Lean, Crispian Batstone,</a:t>
            </a:r>
          </a:p>
          <a:p>
            <a:pPr eaLnBrk="0" hangingPunct="0">
              <a:spcBef>
                <a:spcPct val="30000"/>
              </a:spcBef>
            </a:pPr>
            <a:r>
              <a:rPr lang="en-US" sz="2800" i="1"/>
              <a:t> and  James Cotton.</a:t>
            </a:r>
          </a:p>
          <a:p>
            <a:pPr eaLnBrk="0" hangingPunct="0">
              <a:spcBef>
                <a:spcPct val="30000"/>
              </a:spcBef>
            </a:pPr>
            <a:r>
              <a:rPr lang="en-US" i="1"/>
              <a:t> </a:t>
            </a:r>
          </a:p>
          <a:p>
            <a:pPr eaLnBrk="0" hangingPunct="0">
              <a:spcBef>
                <a:spcPct val="30000"/>
              </a:spcBef>
            </a:pPr>
            <a:endParaRPr lang="en-US"/>
          </a:p>
        </p:txBody>
      </p:sp>
      <p:sp>
        <p:nvSpPr>
          <p:cNvPr id="115716" name="Rectangle 7"/>
          <p:cNvSpPr>
            <a:spLocks noChangeArrowheads="1"/>
          </p:cNvSpPr>
          <p:nvPr/>
        </p:nvSpPr>
        <p:spPr bwMode="auto">
          <a:xfrm>
            <a:off x="5724525" y="404813"/>
            <a:ext cx="3311525" cy="936625"/>
          </a:xfrm>
          <a:prstGeom prst="rect">
            <a:avLst/>
          </a:prstGeom>
          <a:noFill/>
          <a:ln w="9525">
            <a:noFill/>
            <a:miter lim="800000"/>
            <a:headEnd/>
            <a:tailEnd/>
          </a:ln>
        </p:spPr>
        <p:txBody>
          <a:bodyPr/>
          <a:lstStyle/>
          <a:p>
            <a:pPr eaLnBrk="0" hangingPunct="0">
              <a:spcBef>
                <a:spcPct val="30000"/>
              </a:spcBef>
            </a:pPr>
            <a:endParaRPr lang="en-US" b="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defRPr/>
            </a:pPr>
            <a:r>
              <a:rPr lang="en-US" dirty="0" smtClean="0">
                <a:latin typeface="Calibri" charset="0"/>
                <a:cs typeface="+mj-cs"/>
              </a:rPr>
              <a:t>Forecast impact</a:t>
            </a:r>
          </a:p>
        </p:txBody>
      </p:sp>
      <p:sp>
        <p:nvSpPr>
          <p:cNvPr id="25602" name="Content Placeholder 2"/>
          <p:cNvSpPr>
            <a:spLocks noGrp="1"/>
          </p:cNvSpPr>
          <p:nvPr>
            <p:ph idx="1"/>
          </p:nvPr>
        </p:nvSpPr>
        <p:spPr/>
        <p:txBody>
          <a:bodyPr>
            <a:normAutofit/>
          </a:bodyPr>
          <a:lstStyle/>
          <a:p>
            <a:pPr eaLnBrk="1" hangingPunct="1">
              <a:defRPr/>
            </a:pPr>
            <a:r>
              <a:rPr lang="en-GB" sz="2000" dirty="0" smtClean="0">
                <a:latin typeface="Calibri" charset="0"/>
                <a:cs typeface="+mn-cs"/>
              </a:rPr>
              <a:t>The NWCSAF AMV package (v2011) was initially setup in research mode and some NWP trials were run 28 days. </a:t>
            </a:r>
          </a:p>
          <a:p>
            <a:pPr eaLnBrk="1" hangingPunct="1">
              <a:defRPr/>
            </a:pPr>
            <a:endParaRPr lang="en-GB" sz="2000" dirty="0" smtClean="0">
              <a:latin typeface="Calibri" charset="0"/>
              <a:cs typeface="+mn-cs"/>
            </a:endParaRPr>
          </a:p>
          <a:p>
            <a:pPr eaLnBrk="1" hangingPunct="1">
              <a:defRPr/>
            </a:pPr>
            <a:r>
              <a:rPr lang="en-GB" sz="2000" dirty="0" smtClean="0">
                <a:latin typeface="Calibri" charset="0"/>
                <a:cs typeface="+mn-cs"/>
              </a:rPr>
              <a:t>The results were essentially neutral using the current AMV setup for EUMETSAT AMVs. A number of 7 day trials were run with various settings of the time and space thinning parameters. </a:t>
            </a:r>
          </a:p>
          <a:p>
            <a:pPr eaLnBrk="1" hangingPunct="1">
              <a:defRPr/>
            </a:pPr>
            <a:endParaRPr lang="en-GB" sz="2000" dirty="0" smtClean="0">
              <a:latin typeface="Calibri" charset="0"/>
              <a:cs typeface="+mn-cs"/>
            </a:endParaRPr>
          </a:p>
          <a:p>
            <a:pPr eaLnBrk="1" hangingPunct="1">
              <a:defRPr/>
            </a:pPr>
            <a:r>
              <a:rPr lang="en-GB" sz="2000" dirty="0" smtClean="0">
                <a:latin typeface="Calibri" charset="0"/>
                <a:cs typeface="+mn-cs"/>
              </a:rPr>
              <a:t>The results appeared to degrade if the thinning was reduced below 20km and the time window was larger than one hour. In addition the sensitivity to various setting of AMV QI were tested.</a:t>
            </a:r>
            <a:r>
              <a:rPr lang="en-GB" dirty="0" smtClean="0">
                <a:latin typeface="Calibri" charset="0"/>
                <a:cs typeface="+mn-cs"/>
              </a:rPr>
              <a:t> </a:t>
            </a:r>
            <a:endParaRPr lang="en-US" dirty="0" smtClean="0">
              <a:latin typeface="Calibri" charset="0"/>
              <a:cs typeface="+mn-cs"/>
            </a:endParaRPr>
          </a:p>
          <a:p>
            <a:pPr eaLnBrk="1" hangingPunct="1">
              <a:defRPr/>
            </a:pPr>
            <a:endParaRPr lang="en-US" dirty="0" smtClean="0">
              <a:latin typeface="Calibri" charset="0"/>
              <a:cs typeface="+mn-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defRPr/>
            </a:pPr>
            <a:r>
              <a:rPr lang="en-US" smtClean="0">
                <a:latin typeface="Calibri" charset="0"/>
                <a:cs typeface="+mj-cs"/>
              </a:rPr>
              <a:t>Forecast impact</a:t>
            </a:r>
          </a:p>
        </p:txBody>
      </p:sp>
      <p:sp>
        <p:nvSpPr>
          <p:cNvPr id="26626" name="Content Placeholder 2"/>
          <p:cNvSpPr>
            <a:spLocks noGrp="1"/>
          </p:cNvSpPr>
          <p:nvPr>
            <p:ph idx="1"/>
          </p:nvPr>
        </p:nvSpPr>
        <p:spPr>
          <a:xfrm>
            <a:off x="1752600" y="1870774"/>
            <a:ext cx="6934200" cy="4751387"/>
          </a:xfrm>
        </p:spPr>
        <p:txBody>
          <a:bodyPr>
            <a:normAutofit fontScale="92500" lnSpcReduction="10000"/>
          </a:bodyPr>
          <a:lstStyle/>
          <a:p>
            <a:pPr eaLnBrk="1" hangingPunct="1">
              <a:defRPr/>
            </a:pPr>
            <a:r>
              <a:rPr lang="en-GB" dirty="0" smtClean="0">
                <a:latin typeface="Calibri" charset="0"/>
                <a:cs typeface="+mn-cs"/>
              </a:rPr>
              <a:t>A 28day NDP 4DVAR was run with the rapid scan MSG imagery producing AMVs from every second image. AMVs were sent to Met Office data base and available for all times slots for 4DVAR with 45min data cut-off. </a:t>
            </a:r>
          </a:p>
          <a:p>
            <a:pPr eaLnBrk="1" hangingPunct="1">
              <a:defRPr/>
            </a:pPr>
            <a:endParaRPr lang="en-GB" dirty="0" smtClean="0">
              <a:latin typeface="Calibri" charset="0"/>
              <a:cs typeface="+mn-cs"/>
            </a:endParaRPr>
          </a:p>
          <a:p>
            <a:pPr eaLnBrk="1" hangingPunct="1">
              <a:defRPr/>
            </a:pPr>
            <a:r>
              <a:rPr lang="en-GB" dirty="0" smtClean="0">
                <a:latin typeface="Calibri" charset="0"/>
                <a:cs typeface="+mn-cs"/>
              </a:rPr>
              <a:t>Given the small region of the NDP over southern England it was not surprising that there was no significant impact of AMVs but this experiment useful to check feasibility of the setup and check AMV could be processed quickly enough to meet the data cut off time. </a:t>
            </a:r>
          </a:p>
          <a:p>
            <a:pPr eaLnBrk="1" hangingPunct="1">
              <a:defRPr/>
            </a:pPr>
            <a:endParaRPr lang="en-GB" dirty="0" smtClean="0">
              <a:latin typeface="Calibri" charset="0"/>
              <a:cs typeface="+mn-cs"/>
            </a:endParaRPr>
          </a:p>
          <a:p>
            <a:pPr eaLnBrk="1" hangingPunct="1">
              <a:defRPr/>
            </a:pPr>
            <a:r>
              <a:rPr lang="en-GB" dirty="0" smtClean="0">
                <a:latin typeface="Calibri" charset="0"/>
                <a:cs typeface="+mn-cs"/>
              </a:rPr>
              <a:t>The UKV data assimilation is in the of process of being upgraded to 4DVAR.</a:t>
            </a:r>
            <a:endParaRPr lang="en-US" dirty="0" smtClean="0">
              <a:latin typeface="Calibri" charset="0"/>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p:cNvSpPr>
          <p:nvPr>
            <p:ph type="title"/>
          </p:nvPr>
        </p:nvSpPr>
        <p:spPr>
          <a:xfrm>
            <a:off x="179388" y="112713"/>
            <a:ext cx="8785225" cy="889000"/>
          </a:xfrm>
        </p:spPr>
        <p:txBody>
          <a:bodyPr/>
          <a:lstStyle/>
          <a:p>
            <a:pPr algn="ctr">
              <a:defRPr/>
            </a:pPr>
            <a:r>
              <a:rPr lang="en-GB" sz="3200" b="1" dirty="0" smtClean="0">
                <a:effectLst>
                  <a:outerShdw blurRad="38100" dist="38100" dir="2700000" algn="tl">
                    <a:srgbClr val="DDDDDD"/>
                  </a:outerShdw>
                </a:effectLst>
              </a:rPr>
              <a:t>            UK </a:t>
            </a:r>
            <a:r>
              <a:rPr lang="en-GB" sz="3200" b="1" dirty="0">
                <a:effectLst>
                  <a:outerShdw blurRad="38100" dist="38100" dir="2700000" algn="tl">
                    <a:srgbClr val="DDDDDD"/>
                  </a:outerShdw>
                </a:effectLst>
              </a:rPr>
              <a:t>Index </a:t>
            </a:r>
            <a:r>
              <a:rPr lang="en-GB" sz="3200" b="1" dirty="0" smtClean="0">
                <a:effectLst>
                  <a:outerShdw blurRad="38100" dist="38100" dir="2700000" algn="tl">
                    <a:srgbClr val="DDDDDD"/>
                  </a:outerShdw>
                </a:effectLst>
              </a:rPr>
              <a:t>Metric for</a:t>
            </a:r>
            <a:r>
              <a:rPr lang="en-GB" sz="3200" dirty="0" smtClean="0"/>
              <a:t> forecast verification</a:t>
            </a:r>
            <a:r>
              <a:rPr lang="en-GB" sz="3200" dirty="0"/>
              <a:t/>
            </a:r>
            <a:br>
              <a:rPr lang="en-GB" sz="3200" dirty="0"/>
            </a:br>
            <a:endParaRPr lang="en-US" sz="3200" dirty="0"/>
          </a:p>
        </p:txBody>
      </p:sp>
      <p:sp>
        <p:nvSpPr>
          <p:cNvPr id="147459" name="Rectangle 3"/>
          <p:cNvSpPr>
            <a:spLocks noGrp="1"/>
          </p:cNvSpPr>
          <p:nvPr>
            <p:ph type="body" sz="half" idx="1"/>
          </p:nvPr>
        </p:nvSpPr>
        <p:spPr>
          <a:xfrm>
            <a:off x="4787900" y="1268413"/>
            <a:ext cx="4105275" cy="5041900"/>
          </a:xfrm>
        </p:spPr>
        <p:txBody>
          <a:bodyPr/>
          <a:lstStyle/>
          <a:p>
            <a:pPr marL="0" indent="0">
              <a:spcBef>
                <a:spcPct val="50000"/>
              </a:spcBef>
              <a:buFontTx/>
              <a:buNone/>
            </a:pPr>
            <a:endParaRPr lang="en-GB" sz="1000" smtClean="0">
              <a:cs typeface="ＭＳ Ｐゴシック"/>
            </a:endParaRPr>
          </a:p>
          <a:p>
            <a:pPr marL="0" indent="0"/>
            <a:r>
              <a:rPr lang="en-GB" sz="2000" smtClean="0">
                <a:cs typeface="ＭＳ Ｐゴシック"/>
              </a:rPr>
              <a:t>ETS Equitable Threat Score</a:t>
            </a:r>
          </a:p>
          <a:p>
            <a:pPr marL="0" indent="0"/>
            <a:r>
              <a:rPr lang="en-GB" sz="2000" smtClean="0">
                <a:cs typeface="ＭＳ Ｐゴシック"/>
              </a:rPr>
              <a:t>RMS root mean square</a:t>
            </a:r>
          </a:p>
          <a:p>
            <a:pPr marL="0" indent="0"/>
            <a:r>
              <a:rPr lang="en-GB" sz="2000" smtClean="0">
                <a:cs typeface="ＭＳ Ｐゴシック"/>
              </a:rPr>
              <a:t>Weighted Basket of Indices</a:t>
            </a:r>
          </a:p>
          <a:p>
            <a:pPr marL="0" indent="0"/>
            <a:r>
              <a:rPr lang="en-GB" sz="2000" smtClean="0">
                <a:cs typeface="ＭＳ Ｐゴシック"/>
              </a:rPr>
              <a:t>6 elements</a:t>
            </a:r>
          </a:p>
          <a:p>
            <a:pPr marL="0" indent="0"/>
            <a:r>
              <a:rPr lang="en-GB" sz="2000" smtClean="0">
                <a:cs typeface="ＭＳ Ｐゴシック"/>
              </a:rPr>
              <a:t>Combo of </a:t>
            </a:r>
            <a:r>
              <a:rPr lang="en-GB" sz="2000" b="1" smtClean="0">
                <a:solidFill>
                  <a:schemeClr val="folHlink"/>
                </a:solidFill>
                <a:cs typeface="ＭＳ Ｐゴシック"/>
              </a:rPr>
              <a:t>ETS</a:t>
            </a:r>
            <a:r>
              <a:rPr lang="en-GB" sz="2000" smtClean="0">
                <a:cs typeface="ＭＳ Ｐゴシック"/>
              </a:rPr>
              <a:t> &amp; </a:t>
            </a:r>
            <a:r>
              <a:rPr lang="en-GB" sz="2000" b="1" smtClean="0">
                <a:solidFill>
                  <a:srgbClr val="FF6600"/>
                </a:solidFill>
                <a:cs typeface="ＭＳ Ｐゴシック"/>
              </a:rPr>
              <a:t>RMS</a:t>
            </a:r>
            <a:r>
              <a:rPr lang="en-GB" sz="2000" smtClean="0">
                <a:cs typeface="ＭＳ Ｐゴシック"/>
              </a:rPr>
              <a:t> scores</a:t>
            </a:r>
          </a:p>
          <a:p>
            <a:pPr marL="0" indent="0"/>
            <a:endParaRPr lang="en-GB" sz="2000" smtClean="0">
              <a:cs typeface="ＭＳ Ｐゴシック"/>
            </a:endParaRPr>
          </a:p>
          <a:p>
            <a:pPr marL="0" indent="0"/>
            <a:r>
              <a:rPr lang="en-GB" sz="2000" b="1" smtClean="0">
                <a:cs typeface="ＭＳ Ｐゴシック"/>
              </a:rPr>
              <a:t>UK4 Impact trials verified to      </a:t>
            </a:r>
            <a:r>
              <a:rPr lang="en-GB" sz="2000" b="1" smtClean="0">
                <a:solidFill>
                  <a:srgbClr val="CC00CC"/>
                </a:solidFill>
                <a:cs typeface="ＭＳ Ｐゴシック"/>
              </a:rPr>
              <a:t>T+24</a:t>
            </a:r>
            <a:r>
              <a:rPr lang="en-GB" sz="2000" b="1" smtClean="0">
                <a:cs typeface="ＭＳ Ｐゴシック"/>
              </a:rPr>
              <a:t> at </a:t>
            </a:r>
            <a:r>
              <a:rPr lang="en-GB" sz="2000" b="1" smtClean="0">
                <a:solidFill>
                  <a:srgbClr val="FF9900"/>
                </a:solidFill>
                <a:cs typeface="ＭＳ Ｐゴシック"/>
              </a:rPr>
              <a:t>00, 06, 12, 18 UTC</a:t>
            </a:r>
          </a:p>
          <a:p>
            <a:pPr marL="0" indent="0">
              <a:buFontTx/>
              <a:buNone/>
            </a:pPr>
            <a:endParaRPr lang="en-GB" sz="2000" smtClean="0">
              <a:cs typeface="ＭＳ Ｐゴシック"/>
            </a:endParaRPr>
          </a:p>
        </p:txBody>
      </p:sp>
      <p:graphicFrame>
        <p:nvGraphicFramePr>
          <p:cNvPr id="147567" name="Group 111"/>
          <p:cNvGraphicFramePr>
            <a:graphicFrameLocks noGrp="1"/>
          </p:cNvGraphicFramePr>
          <p:nvPr>
            <p:ph sz="half" idx="2"/>
          </p:nvPr>
        </p:nvGraphicFramePr>
        <p:xfrm>
          <a:off x="328613" y="1600200"/>
          <a:ext cx="4319587" cy="4918267"/>
        </p:xfrm>
        <a:graphic>
          <a:graphicData uri="http://schemas.openxmlformats.org/drawingml/2006/table">
            <a:tbl>
              <a:tblPr/>
              <a:tblGrid>
                <a:gridCol w="2009775"/>
                <a:gridCol w="2309812"/>
              </a:tblGrid>
              <a:tr h="180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chemeClr val="tx1"/>
                          </a:solidFill>
                          <a:effectLst/>
                          <a:latin typeface="Arial" charset="0"/>
                          <a:ea typeface="ＭＳ Ｐゴシック" charset="0"/>
                        </a:rPr>
                        <a:t>Element</a:t>
                      </a:r>
                    </a:p>
                  </a:txBody>
                  <a:tcPr horzOverflow="overflow">
                    <a:lnL w="1905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folHlink"/>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chemeClr val="tx1"/>
                          </a:solidFill>
                          <a:effectLst/>
                          <a:latin typeface="Arial" charset="0"/>
                          <a:ea typeface="ＭＳ Ｐゴシック" charset="0"/>
                        </a:rPr>
                        <a:t>ETS Threshold</a:t>
                      </a:r>
                    </a:p>
                  </a:txBody>
                  <a:tcPr horzOverflow="overflow">
                    <a:lnL w="12700" cap="flat" cmpd="sng" algn="ctr">
                      <a:solidFill>
                        <a:schemeClr val="tx1"/>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19050" cap="flat" cmpd="sng" algn="ctr">
                      <a:solidFill>
                        <a:schemeClr val="folHlink"/>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1.5m Visibility</a:t>
                      </a:r>
                    </a:p>
                  </a:txBody>
                  <a:tcPr horzOverflow="overflow">
                    <a:lnL w="1905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0" i="0" u="none" strike="noStrike" cap="none" normalizeH="0" baseline="0">
                          <a:ln>
                            <a:noFill/>
                          </a:ln>
                          <a:solidFill>
                            <a:schemeClr val="folHlink"/>
                          </a:solidFill>
                          <a:effectLst/>
                          <a:latin typeface="Arial" charset="0"/>
                          <a:ea typeface="ＭＳ Ｐゴシック" charset="0"/>
                        </a:rPr>
                        <a:t>200m, 1000m,</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0" i="0" u="none" strike="noStrike" cap="none" normalizeH="0" baseline="0">
                          <a:ln>
                            <a:noFill/>
                          </a:ln>
                          <a:solidFill>
                            <a:schemeClr val="folHlink"/>
                          </a:solidFill>
                          <a:effectLst/>
                          <a:latin typeface="Arial" charset="0"/>
                          <a:ea typeface="ＭＳ Ｐゴシック" charset="0"/>
                        </a:rPr>
                        <a:t>5000m</a:t>
                      </a:r>
                    </a:p>
                  </a:txBody>
                  <a:tcPr horzOverflow="overflow">
                    <a:lnL w="12700" cap="flat" cmpd="sng" algn="ctr">
                      <a:solidFill>
                        <a:schemeClr val="tx1"/>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88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6 hour ppn accumulation</a:t>
                      </a:r>
                    </a:p>
                  </a:txBody>
                  <a:tcPr horzOverflow="overflow">
                    <a:lnL w="1905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0" i="0" u="none" strike="noStrike" cap="none" normalizeH="0" baseline="0">
                          <a:ln>
                            <a:noFill/>
                          </a:ln>
                          <a:solidFill>
                            <a:schemeClr val="folHlink"/>
                          </a:solidFill>
                          <a:effectLst/>
                          <a:latin typeface="Arial" charset="0"/>
                          <a:ea typeface="ＭＳ Ｐゴシック" charset="0"/>
                        </a:rPr>
                        <a:t>0.5mm, 1.0mm, 4.0mm</a:t>
                      </a:r>
                    </a:p>
                  </a:txBody>
                  <a:tcPr horzOverflow="overflow">
                    <a:lnL w="12700" cap="flat" cmpd="sng" algn="ctr">
                      <a:solidFill>
                        <a:schemeClr val="tx1"/>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2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Cloud Cover</a:t>
                      </a:r>
                    </a:p>
                  </a:txBody>
                  <a:tcPr horzOverflow="overflow">
                    <a:lnL w="1905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0" i="0" u="none" strike="noStrike" cap="none" normalizeH="0" baseline="0">
                          <a:ln>
                            <a:noFill/>
                          </a:ln>
                          <a:solidFill>
                            <a:schemeClr val="folHlink"/>
                          </a:solidFill>
                          <a:effectLst/>
                          <a:latin typeface="Arial" charset="0"/>
                          <a:ea typeface="ＭＳ Ｐゴシック" charset="0"/>
                        </a:rPr>
                        <a:t>0.3, 0.6, 0.8</a:t>
                      </a:r>
                    </a:p>
                  </a:txBody>
                  <a:tcPr horzOverflow="overflow">
                    <a:lnL w="12700" cap="flat" cmpd="sng" algn="ctr">
                      <a:solidFill>
                        <a:schemeClr val="tx1"/>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2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Cloud Base Height</a:t>
                      </a:r>
                    </a:p>
                  </a:txBody>
                  <a:tcPr horzOverflow="overflow">
                    <a:lnL w="1905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0" i="0" u="none" strike="noStrike" cap="none" normalizeH="0" baseline="0">
                          <a:ln>
                            <a:noFill/>
                          </a:ln>
                          <a:solidFill>
                            <a:schemeClr val="folHlink"/>
                          </a:solidFill>
                          <a:effectLst/>
                          <a:latin typeface="Arial" charset="0"/>
                          <a:ea typeface="ＭＳ Ｐゴシック" charset="0"/>
                        </a:rPr>
                        <a:t>100m, 500m, 1000m</a:t>
                      </a:r>
                    </a:p>
                  </a:txBody>
                  <a:tcPr horzOverflow="overflow">
                    <a:lnL w="12700" cap="flat" cmpd="sng" algn="ctr">
                      <a:solidFill>
                        <a:schemeClr val="tx1"/>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folHlink"/>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1.5m Temperature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folHlink"/>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sng" strike="noStrike" cap="none" normalizeH="0" baseline="0" dirty="0">
                          <a:ln>
                            <a:noFill/>
                          </a:ln>
                          <a:solidFill>
                            <a:srgbClr val="FF6600"/>
                          </a:solidFill>
                          <a:effectLst/>
                          <a:latin typeface="Arial" charset="0"/>
                          <a:ea typeface="ＭＳ Ｐゴシック" charset="0"/>
                        </a:rPr>
                        <a:t>1-RMS</a:t>
                      </a:r>
                      <a:r>
                        <a:rPr kumimoji="0" lang="en-GB" sz="1600" b="0" i="0" u="sng" strike="noStrike" cap="none" normalizeH="0" baseline="30000" dirty="0">
                          <a:ln>
                            <a:noFill/>
                          </a:ln>
                          <a:solidFill>
                            <a:srgbClr val="FF6600"/>
                          </a:solidFill>
                          <a:effectLst/>
                          <a:latin typeface="Arial" charset="0"/>
                          <a:ea typeface="ＭＳ Ｐゴシック" charset="0"/>
                        </a:rPr>
                        <a:t>2</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dirty="0">
                          <a:ln>
                            <a:noFill/>
                          </a:ln>
                          <a:solidFill>
                            <a:srgbClr val="FF6600"/>
                          </a:solidFill>
                          <a:effectLst/>
                          <a:latin typeface="Arial" charset="0"/>
                          <a:ea typeface="ＭＳ Ｐゴシック" charset="0"/>
                        </a:rPr>
                        <a:t>RMS</a:t>
                      </a:r>
                      <a:r>
                        <a:rPr kumimoji="0" lang="en-GB" sz="1600" b="0" i="0" u="none" strike="noStrike" cap="none" normalizeH="0" baseline="30000" dirty="0">
                          <a:ln>
                            <a:noFill/>
                          </a:ln>
                          <a:solidFill>
                            <a:srgbClr val="FF6600"/>
                          </a:solidFill>
                          <a:effectLst/>
                          <a:latin typeface="Arial" charset="0"/>
                          <a:ea typeface="ＭＳ Ｐゴシック" charset="0"/>
                        </a:rPr>
                        <a:t>2</a:t>
                      </a:r>
                      <a:r>
                        <a:rPr kumimoji="0" lang="en-GB" sz="1600" b="0" i="0" u="none" strike="noStrike" cap="none" normalizeH="0" baseline="0" dirty="0">
                          <a:ln>
                            <a:noFill/>
                          </a:ln>
                          <a:solidFill>
                            <a:srgbClr val="FF6600"/>
                          </a:solidFill>
                          <a:effectLst/>
                          <a:latin typeface="Arial" charset="0"/>
                          <a:ea typeface="ＭＳ Ｐゴシック" charset="0"/>
                        </a:rPr>
                        <a:t>(</a:t>
                      </a:r>
                      <a:r>
                        <a:rPr kumimoji="0" lang="en-GB" sz="1600" b="0" i="0" u="none" strike="noStrike" cap="none" normalizeH="0" baseline="0" dirty="0" err="1">
                          <a:ln>
                            <a:noFill/>
                          </a:ln>
                          <a:solidFill>
                            <a:srgbClr val="FF6600"/>
                          </a:solidFill>
                          <a:effectLst/>
                          <a:latin typeface="Arial" charset="0"/>
                          <a:ea typeface="ＭＳ Ｐゴシック" charset="0"/>
                        </a:rPr>
                        <a:t>pst</a:t>
                      </a:r>
                      <a:r>
                        <a:rPr kumimoji="0" lang="en-GB" sz="1600" b="0" i="0" u="none" strike="noStrike" cap="none" normalizeH="0" baseline="0" dirty="0">
                          <a:ln>
                            <a:noFill/>
                          </a:ln>
                          <a:solidFill>
                            <a:srgbClr val="FF6600"/>
                          </a:solidFill>
                          <a:effectLst/>
                          <a:latin typeface="Arial" charset="0"/>
                          <a:ea typeface="ＭＳ Ｐゴシック" charset="0"/>
                        </a:rPr>
                        <a:t>)</a:t>
                      </a:r>
                      <a:endParaRPr kumimoji="0" lang="en-GB" sz="1600" b="0" i="0" u="none" strike="noStrike" cap="none" normalizeH="0" baseline="30000" dirty="0">
                        <a:ln>
                          <a:noFill/>
                        </a:ln>
                        <a:solidFill>
                          <a:srgbClr val="FF6600"/>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folHlink"/>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GB" sz="2000" b="1" i="0" u="none" strike="noStrike" cap="none" normalizeH="0" baseline="0">
                          <a:ln>
                            <a:noFill/>
                          </a:ln>
                          <a:solidFill>
                            <a:srgbClr val="00CC00"/>
                          </a:solidFill>
                          <a:effectLst/>
                          <a:latin typeface="Arial" charset="0"/>
                          <a:ea typeface="ＭＳ Ｐゴシック" charset="0"/>
                        </a:rPr>
                        <a:t>10m wind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sng" strike="noStrike" cap="none" normalizeH="0" baseline="0" dirty="0">
                          <a:ln>
                            <a:noFill/>
                          </a:ln>
                          <a:solidFill>
                            <a:srgbClr val="FF6600"/>
                          </a:solidFill>
                          <a:effectLst/>
                          <a:latin typeface="Arial" charset="0"/>
                          <a:ea typeface="ＭＳ Ｐゴシック" charset="0"/>
                        </a:rPr>
                        <a:t>1-RMS</a:t>
                      </a:r>
                      <a:r>
                        <a:rPr kumimoji="0" lang="en-GB" sz="1600" b="0" i="0" u="sng" strike="noStrike" cap="none" normalizeH="0" baseline="30000" dirty="0">
                          <a:ln>
                            <a:noFill/>
                          </a:ln>
                          <a:solidFill>
                            <a:srgbClr val="FF6600"/>
                          </a:solidFill>
                          <a:effectLst/>
                          <a:latin typeface="Arial" charset="0"/>
                          <a:ea typeface="ＭＳ Ｐゴシック" charset="0"/>
                        </a:rPr>
                        <a:t>2</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GB" sz="1600" b="0" i="0" u="none" strike="noStrike" cap="none" normalizeH="0" baseline="0" dirty="0">
                          <a:ln>
                            <a:noFill/>
                          </a:ln>
                          <a:solidFill>
                            <a:srgbClr val="FF6600"/>
                          </a:solidFill>
                          <a:effectLst/>
                          <a:latin typeface="Arial" charset="0"/>
                          <a:ea typeface="ＭＳ Ｐゴシック" charset="0"/>
                        </a:rPr>
                        <a:t>RMS</a:t>
                      </a:r>
                      <a:r>
                        <a:rPr kumimoji="0" lang="en-GB" sz="1600" b="0" i="0" u="none" strike="noStrike" cap="none" normalizeH="0" baseline="30000" dirty="0">
                          <a:ln>
                            <a:noFill/>
                          </a:ln>
                          <a:solidFill>
                            <a:srgbClr val="FF6600"/>
                          </a:solidFill>
                          <a:effectLst/>
                          <a:latin typeface="Arial" charset="0"/>
                          <a:ea typeface="ＭＳ Ｐゴシック" charset="0"/>
                        </a:rPr>
                        <a:t>2</a:t>
                      </a:r>
                      <a:r>
                        <a:rPr kumimoji="0" lang="en-GB" sz="1600" b="0" i="0" u="none" strike="noStrike" cap="none" normalizeH="0" baseline="0" dirty="0">
                          <a:ln>
                            <a:noFill/>
                          </a:ln>
                          <a:solidFill>
                            <a:srgbClr val="FF6600"/>
                          </a:solidFill>
                          <a:effectLst/>
                          <a:latin typeface="Arial" charset="0"/>
                          <a:ea typeface="ＭＳ Ｐゴシック" charset="0"/>
                        </a:rPr>
                        <a:t>(</a:t>
                      </a:r>
                      <a:r>
                        <a:rPr kumimoji="0" lang="en-GB" sz="1600" b="0" i="0" u="none" strike="noStrike" cap="none" normalizeH="0" baseline="0" dirty="0" err="1">
                          <a:ln>
                            <a:noFill/>
                          </a:ln>
                          <a:solidFill>
                            <a:srgbClr val="FF6600"/>
                          </a:solidFill>
                          <a:effectLst/>
                          <a:latin typeface="Arial" charset="0"/>
                          <a:ea typeface="ＭＳ Ｐゴシック" charset="0"/>
                        </a:rPr>
                        <a:t>pst</a:t>
                      </a:r>
                      <a:r>
                        <a:rPr kumimoji="0" lang="en-GB" sz="1600" b="0" i="0" u="none" strike="noStrike" cap="none" normalizeH="0" baseline="0" dirty="0">
                          <a:ln>
                            <a:noFill/>
                          </a:ln>
                          <a:solidFill>
                            <a:srgbClr val="FF6600"/>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7459">
                                            <p:txEl>
                                              <p:pRg st="7" end="7"/>
                                            </p:txEl>
                                          </p:spTgt>
                                        </p:tgtEl>
                                        <p:attrNameLst>
                                          <p:attrName>style.visibility</p:attrName>
                                        </p:attrNameLst>
                                      </p:cBhvr>
                                      <p:to>
                                        <p:strVal val="visible"/>
                                      </p:to>
                                    </p:set>
                                    <p:anim calcmode="lin" valueType="num">
                                      <p:cBhvr additive="base">
                                        <p:cTn id="7" dur="500" fill="hold"/>
                                        <p:tgtEl>
                                          <p:spTgt spid="147459">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00238" y="746125"/>
            <a:ext cx="6934200" cy="1371600"/>
          </a:xfrm>
        </p:spPr>
        <p:txBody>
          <a:bodyPr/>
          <a:lstStyle/>
          <a:p>
            <a:pPr eaLnBrk="1" hangingPunct="1">
              <a:defRPr/>
            </a:pPr>
            <a:r>
              <a:rPr lang="en-GB" sz="3200" dirty="0" smtClean="0">
                <a:latin typeface="Calibri" charset="0"/>
                <a:cs typeface="+mj-cs"/>
              </a:rPr>
              <a:t>UKV  15 Nov 2012 to 31 Dec 2012</a:t>
            </a:r>
          </a:p>
        </p:txBody>
      </p:sp>
      <p:sp>
        <p:nvSpPr>
          <p:cNvPr id="130050" name="Footer Placeholder 2"/>
          <p:cNvSpPr>
            <a:spLocks noGrp="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mtClean="0">
              <a:latin typeface="Times" pitchFamily="18" charset="0"/>
              <a:cs typeface="ＭＳ Ｐゴシック"/>
            </a:endParaRPr>
          </a:p>
        </p:txBody>
      </p:sp>
      <p:pic>
        <p:nvPicPr>
          <p:cNvPr id="130051" name="Picture 7" descr="nov12_amv"/>
          <p:cNvPicPr>
            <a:picLocks noChangeAspect="1" noChangeArrowheads="1"/>
          </p:cNvPicPr>
          <p:nvPr/>
        </p:nvPicPr>
        <p:blipFill>
          <a:blip r:embed="rId2"/>
          <a:srcRect/>
          <a:stretch>
            <a:fillRect/>
          </a:stretch>
        </p:blipFill>
        <p:spPr bwMode="auto">
          <a:xfrm>
            <a:off x="2495550" y="2570163"/>
            <a:ext cx="4694238" cy="3036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957388" y="274638"/>
            <a:ext cx="6746875" cy="1143000"/>
          </a:xfrm>
        </p:spPr>
        <p:txBody>
          <a:bodyPr/>
          <a:lstStyle/>
          <a:p>
            <a:pPr eaLnBrk="1" hangingPunct="1">
              <a:defRPr/>
            </a:pPr>
            <a:r>
              <a:rPr lang="en-US" dirty="0" smtClean="0">
                <a:latin typeface="Calibri" charset="0"/>
                <a:cs typeface="+mj-cs"/>
              </a:rPr>
              <a:t>Forecast impact</a:t>
            </a:r>
          </a:p>
        </p:txBody>
      </p:sp>
      <p:sp>
        <p:nvSpPr>
          <p:cNvPr id="27650" name="Content Placeholder 2"/>
          <p:cNvSpPr>
            <a:spLocks noGrp="1"/>
          </p:cNvSpPr>
          <p:nvPr>
            <p:ph idx="1"/>
          </p:nvPr>
        </p:nvSpPr>
        <p:spPr/>
        <p:txBody>
          <a:bodyPr>
            <a:normAutofit/>
          </a:bodyPr>
          <a:lstStyle/>
          <a:p>
            <a:pPr eaLnBrk="1" hangingPunct="1">
              <a:defRPr/>
            </a:pPr>
            <a:r>
              <a:rPr lang="en-GB" dirty="0" smtClean="0">
                <a:latin typeface="Calibri" charset="0"/>
                <a:cs typeface="+mn-cs"/>
              </a:rPr>
              <a:t>Following the installation of the NWCSAF package (v2012) AMVs could now be calculated from addition MSG channels including water vapour. </a:t>
            </a:r>
          </a:p>
          <a:p>
            <a:pPr eaLnBrk="1" hangingPunct="1">
              <a:defRPr/>
            </a:pPr>
            <a:r>
              <a:rPr lang="en-GB" dirty="0" smtClean="0">
                <a:latin typeface="Calibri" charset="0"/>
                <a:cs typeface="+mn-cs"/>
              </a:rPr>
              <a:t>A series of three 40day trials were run with the new package to testing thinning (20km and 10km) and temporal thinning (30min and 60min) with the UKV suite. </a:t>
            </a:r>
            <a:endParaRPr lang="en-US" dirty="0" smtClean="0">
              <a:latin typeface="Calibri" charset="0"/>
              <a:cs typeface="+mn-cs"/>
            </a:endParaRPr>
          </a:p>
          <a:p>
            <a:pPr eaLnBrk="1" hangingPunct="1">
              <a:defRPr/>
            </a:pPr>
            <a:r>
              <a:rPr lang="en-GB" dirty="0" smtClean="0">
                <a:latin typeface="Calibri" charset="0"/>
                <a:cs typeface="+mn-cs"/>
              </a:rPr>
              <a:t>The best UKV trial ( 20km and 30min thinning) it trial was then extended to 47 days.</a:t>
            </a:r>
          </a:p>
          <a:p>
            <a:pPr eaLnBrk="1" hangingPunct="1">
              <a:defRPr/>
            </a:pPr>
            <a:r>
              <a:rPr lang="en-GB" dirty="0" smtClean="0">
                <a:latin typeface="Calibri" charset="0"/>
                <a:cs typeface="+mn-cs"/>
              </a:rPr>
              <a:t>A further 30 day trial run with an updated version of NWCSAF package. </a:t>
            </a:r>
            <a:endParaRPr lang="en-US" dirty="0" smtClean="0">
              <a:latin typeface="Calibri" charset="0"/>
              <a:cs typeface="+mn-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oter Placeholder 2"/>
          <p:cNvSpPr>
            <a:spLocks noGrp="1"/>
          </p:cNvSpPr>
          <p:nvPr>
            <p:ph type="ftr" sz="quarter" idx="10"/>
          </p:nvPr>
        </p:nvSpPr>
        <p:spPr>
          <a:xfrm>
            <a:off x="457200" y="6356350"/>
            <a:ext cx="2133600" cy="365125"/>
          </a:xfrm>
          <a:noFill/>
          <a:ln>
            <a:miter lim="800000"/>
            <a:headEnd/>
            <a:tailEnd/>
          </a:ln>
        </p:spPr>
        <p:txBody>
          <a:bodyPr/>
          <a:lstStyle/>
          <a:p>
            <a:pPr eaLnBrk="1" fontAlgn="base" hangingPunct="1">
              <a:spcBef>
                <a:spcPct val="0"/>
              </a:spcBef>
              <a:spcAft>
                <a:spcPct val="0"/>
              </a:spcAft>
            </a:pPr>
            <a:r>
              <a:rPr lang="en-GB" smtClean="0">
                <a:solidFill>
                  <a:srgbClr val="898989"/>
                </a:solidFill>
                <a:latin typeface="Calibri" pitchFamily="34" charset="0"/>
                <a:cs typeface="ＭＳ Ｐゴシック"/>
              </a:rPr>
              <a:t>© Crown copyright   Met Office</a:t>
            </a:r>
            <a:endParaRPr lang="en-GB" sz="1400" smtClean="0">
              <a:solidFill>
                <a:srgbClr val="898989"/>
              </a:solidFill>
              <a:latin typeface="Times" pitchFamily="18" charset="0"/>
              <a:cs typeface="ＭＳ Ｐゴシック"/>
            </a:endParaRPr>
          </a:p>
        </p:txBody>
      </p:sp>
      <p:sp>
        <p:nvSpPr>
          <p:cNvPr id="132098" name="Rectangle 4"/>
          <p:cNvSpPr>
            <a:spLocks noGrp="1" noChangeArrowheads="1"/>
          </p:cNvSpPr>
          <p:nvPr>
            <p:ph type="title"/>
          </p:nvPr>
        </p:nvSpPr>
        <p:spPr>
          <a:xfrm>
            <a:off x="1866900" y="58738"/>
            <a:ext cx="6819900" cy="1135062"/>
          </a:xfrm>
        </p:spPr>
        <p:txBody>
          <a:bodyPr/>
          <a:lstStyle/>
          <a:p>
            <a:r>
              <a:rPr lang="en-GB" smtClean="0">
                <a:latin typeface="Calibri" pitchFamily="34" charset="0"/>
                <a:cs typeface="ＭＳ Ｐゴシック"/>
              </a:rPr>
              <a:t>The best of three UKV 40 day trials extended to 47 days</a:t>
            </a:r>
          </a:p>
        </p:txBody>
      </p:sp>
      <p:pic>
        <p:nvPicPr>
          <p:cNvPr id="132099" name="Picture 6" descr="ukv40"/>
          <p:cNvPicPr>
            <a:picLocks noChangeAspect="1" noChangeArrowheads="1"/>
          </p:cNvPicPr>
          <p:nvPr/>
        </p:nvPicPr>
        <p:blipFill>
          <a:blip r:embed="rId2"/>
          <a:srcRect/>
          <a:stretch>
            <a:fillRect/>
          </a:stretch>
        </p:blipFill>
        <p:spPr bwMode="auto">
          <a:xfrm>
            <a:off x="2660650" y="2052638"/>
            <a:ext cx="3886200" cy="30654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73"/>
          <p:cNvSpPr txBox="1">
            <a:spLocks noChangeArrowheads="1"/>
          </p:cNvSpPr>
          <p:nvPr/>
        </p:nvSpPr>
        <p:spPr bwMode="auto">
          <a:xfrm>
            <a:off x="533400" y="1482725"/>
            <a:ext cx="4800600" cy="4079875"/>
          </a:xfrm>
          <a:prstGeom prst="rect">
            <a:avLst/>
          </a:prstGeom>
          <a:noFill/>
          <a:ln w="9525">
            <a:noFill/>
            <a:miter lim="800000"/>
            <a:headEnd/>
            <a:tailEnd/>
          </a:ln>
        </p:spPr>
        <p:txBody>
          <a:bodyPr>
            <a:spAutoFit/>
          </a:bodyPr>
          <a:lstStyle/>
          <a:p>
            <a:pPr>
              <a:spcBef>
                <a:spcPct val="50000"/>
              </a:spcBef>
              <a:buFontTx/>
              <a:buChar char="•"/>
            </a:pPr>
            <a:r>
              <a:rPr lang="en-GB"/>
              <a:t> Results demonstrated that lowering assigned height by around 40hPa gives an improved fit to the model background.</a:t>
            </a:r>
          </a:p>
          <a:p>
            <a:pPr>
              <a:spcBef>
                <a:spcPct val="50000"/>
              </a:spcBef>
              <a:buFontTx/>
              <a:buChar char="•"/>
            </a:pPr>
            <a:endParaRPr lang="en-GB"/>
          </a:p>
          <a:p>
            <a:pPr>
              <a:spcBef>
                <a:spcPct val="50000"/>
              </a:spcBef>
              <a:buFontTx/>
              <a:buChar char="•"/>
            </a:pPr>
            <a:r>
              <a:rPr lang="en-GB"/>
              <a:t> Easy-win : no changes required to observation operator</a:t>
            </a:r>
          </a:p>
          <a:p>
            <a:pPr>
              <a:spcBef>
                <a:spcPct val="50000"/>
              </a:spcBef>
              <a:buFontTx/>
              <a:buChar char="•"/>
            </a:pPr>
            <a:endParaRPr lang="en-GB"/>
          </a:p>
          <a:p>
            <a:pPr>
              <a:spcBef>
                <a:spcPct val="50000"/>
              </a:spcBef>
              <a:buFontTx/>
              <a:buChar char="•"/>
            </a:pPr>
            <a:r>
              <a:rPr lang="en-GB"/>
              <a:t> NWP assimilation trial setup: </a:t>
            </a:r>
          </a:p>
          <a:p>
            <a:pPr lvl="1">
              <a:spcBef>
                <a:spcPct val="50000"/>
              </a:spcBef>
              <a:buFontTx/>
              <a:buChar char="•"/>
            </a:pPr>
            <a:r>
              <a:rPr lang="en-GB"/>
              <a:t> 2 weeks Nov 2013.</a:t>
            </a:r>
          </a:p>
          <a:p>
            <a:pPr lvl="1">
              <a:spcBef>
                <a:spcPct val="50000"/>
              </a:spcBef>
              <a:buFontTx/>
              <a:buChar char="•"/>
            </a:pPr>
            <a:r>
              <a:rPr lang="en-GB"/>
              <a:t> UKV 3d VAR, 3 hour cycling.</a:t>
            </a:r>
          </a:p>
          <a:p>
            <a:pPr lvl="1">
              <a:spcBef>
                <a:spcPct val="50000"/>
              </a:spcBef>
              <a:buFontTx/>
              <a:buChar char="•"/>
            </a:pPr>
            <a:r>
              <a:rPr lang="en-GB"/>
              <a:t> Lowered all assigned heights by 40hPa</a:t>
            </a:r>
          </a:p>
        </p:txBody>
      </p:sp>
      <p:pic>
        <p:nvPicPr>
          <p:cNvPr id="53322" name="Picture 74" descr="rm1"/>
          <p:cNvPicPr>
            <a:picLocks noChangeAspect="1" noChangeArrowheads="1"/>
          </p:cNvPicPr>
          <p:nvPr/>
        </p:nvPicPr>
        <p:blipFill>
          <a:blip r:embed="rId2"/>
          <a:srcRect/>
          <a:stretch>
            <a:fillRect/>
          </a:stretch>
        </p:blipFill>
        <p:spPr bwMode="auto">
          <a:xfrm>
            <a:off x="5410200" y="1143000"/>
            <a:ext cx="3500438" cy="5535613"/>
          </a:xfrm>
          <a:prstGeom prst="rect">
            <a:avLst/>
          </a:prstGeom>
          <a:noFill/>
          <a:ln w="9525">
            <a:noFill/>
            <a:miter lim="800000"/>
            <a:headEnd/>
            <a:tailEnd/>
          </a:ln>
        </p:spPr>
      </p:pic>
      <p:sp>
        <p:nvSpPr>
          <p:cNvPr id="53323" name="Text Box 75"/>
          <p:cNvSpPr txBox="1">
            <a:spLocks noChangeArrowheads="1"/>
          </p:cNvSpPr>
          <p:nvPr/>
        </p:nvSpPr>
        <p:spPr bwMode="auto">
          <a:xfrm>
            <a:off x="533400" y="5813425"/>
            <a:ext cx="4267200" cy="1054100"/>
          </a:xfrm>
          <a:prstGeom prst="rect">
            <a:avLst/>
          </a:prstGeom>
          <a:solidFill>
            <a:schemeClr val="bg2"/>
          </a:solidFill>
          <a:ln w="9525">
            <a:noFill/>
            <a:miter lim="800000"/>
            <a:headEnd/>
            <a:tailEnd/>
          </a:ln>
        </p:spPr>
        <p:txBody>
          <a:bodyPr>
            <a:spAutoFit/>
          </a:bodyPr>
          <a:lstStyle/>
          <a:p>
            <a:pPr>
              <a:spcBef>
                <a:spcPct val="50000"/>
              </a:spcBef>
              <a:buFontTx/>
              <a:buChar char="•"/>
            </a:pPr>
            <a:r>
              <a:rPr lang="en-GB">
                <a:solidFill>
                  <a:srgbClr val="9FFFB8"/>
                </a:solidFill>
              </a:rPr>
              <a:t> +ve impact on tropospheric winds during t+0 – t+12h</a:t>
            </a:r>
          </a:p>
          <a:p>
            <a:pPr>
              <a:spcBef>
                <a:spcPct val="50000"/>
              </a:spcBef>
              <a:buFontTx/>
              <a:buChar char="•"/>
            </a:pPr>
            <a:r>
              <a:rPr lang="en-GB">
                <a:solidFill>
                  <a:srgbClr val="9FFFB8"/>
                </a:solidFill>
              </a:rPr>
              <a:t> broadly neutral for other variables.</a:t>
            </a:r>
          </a:p>
        </p:txBody>
      </p:sp>
      <p:pic>
        <p:nvPicPr>
          <p:cNvPr id="53324" name="Picture 76" descr="Sondeobs_wspd_prof_T6"/>
          <p:cNvPicPr>
            <a:picLocks noChangeAspect="1" noChangeArrowheads="1"/>
          </p:cNvPicPr>
          <p:nvPr/>
        </p:nvPicPr>
        <p:blipFill>
          <a:blip r:embed="rId3"/>
          <a:srcRect/>
          <a:stretch>
            <a:fillRect/>
          </a:stretch>
        </p:blipFill>
        <p:spPr bwMode="auto">
          <a:xfrm>
            <a:off x="5422900" y="1181100"/>
            <a:ext cx="3492500" cy="5524500"/>
          </a:xfrm>
          <a:prstGeom prst="rect">
            <a:avLst/>
          </a:prstGeom>
          <a:noFill/>
          <a:ln w="9525">
            <a:noFill/>
            <a:miter lim="800000"/>
            <a:headEnd/>
            <a:tailEnd/>
          </a:ln>
        </p:spPr>
      </p:pic>
      <p:sp>
        <p:nvSpPr>
          <p:cNvPr id="133125" name="Rectangle 2"/>
          <p:cNvSpPr>
            <a:spLocks noChangeArrowheads="1"/>
          </p:cNvSpPr>
          <p:nvPr/>
        </p:nvSpPr>
        <p:spPr bwMode="auto">
          <a:xfrm>
            <a:off x="2011363" y="149225"/>
            <a:ext cx="7070725" cy="914400"/>
          </a:xfrm>
          <a:prstGeom prst="rect">
            <a:avLst/>
          </a:prstGeom>
          <a:solidFill>
            <a:schemeClr val="tx1"/>
          </a:solidFill>
          <a:ln w="9525">
            <a:noFill/>
            <a:miter lim="800000"/>
            <a:headEnd/>
            <a:tailEnd/>
          </a:ln>
        </p:spPr>
        <p:txBody>
          <a:bodyPr anchor="ctr"/>
          <a:lstStyle/>
          <a:p>
            <a:r>
              <a:rPr lang="en-GB" sz="2400">
                <a:solidFill>
                  <a:schemeClr val="bg1"/>
                </a:solidFill>
              </a:rPr>
              <a:t> NWP assimilation trials using a lower assigned height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3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1905000" y="841375"/>
            <a:ext cx="6934200" cy="1371600"/>
          </a:xfrm>
        </p:spPr>
        <p:txBody>
          <a:bodyPr/>
          <a:lstStyle/>
          <a:p>
            <a:r>
              <a:rPr lang="en-US" sz="2800" smtClean="0">
                <a:cs typeface="ＭＳ Ｐゴシック"/>
              </a:rPr>
              <a:t>Table of monthly stats in UKV region. Height bias (40 hPa) lower was introduced to UK AMVs after March 2014</a:t>
            </a:r>
          </a:p>
        </p:txBody>
      </p:sp>
      <p:sp>
        <p:nvSpPr>
          <p:cNvPr id="134146" name="Footer Placeholder 2"/>
          <p:cNvSpPr>
            <a:spLocks noGrp="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graphicFrame>
        <p:nvGraphicFramePr>
          <p:cNvPr id="134247" name="Group 103"/>
          <p:cNvGraphicFramePr>
            <a:graphicFrameLocks noGrp="1"/>
          </p:cNvGraphicFramePr>
          <p:nvPr/>
        </p:nvGraphicFramePr>
        <p:xfrm>
          <a:off x="2144713" y="2613025"/>
          <a:ext cx="6211887" cy="2334260"/>
        </p:xfrm>
        <a:graphic>
          <a:graphicData uri="http://schemas.openxmlformats.org/drawingml/2006/table">
            <a:tbl>
              <a:tblPr/>
              <a:tblGrid>
                <a:gridCol w="1355725"/>
                <a:gridCol w="706437"/>
                <a:gridCol w="704850"/>
                <a:gridCol w="704850"/>
                <a:gridCol w="704850"/>
                <a:gridCol w="704850"/>
                <a:gridCol w="704850"/>
                <a:gridCol w="625475"/>
              </a:tblGrid>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a:cs typeface="ＭＳ Ｐゴシック"/>
                        </a:rPr>
                        <a:t>  </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2013</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DEC </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2014</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JAN </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a:cs typeface="ＭＳ Ｐゴシック"/>
                        </a:rPr>
                        <a:t>        2014</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a:cs typeface="ＭＳ Ｐゴシック"/>
                        </a:rPr>
                        <a:t>        FEB                    </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2014</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MAR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2014</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APR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2014</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      MAY</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UK BIAS</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-3.38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-2.99</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-2.68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-1.31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-1.31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-0.42</a:t>
                      </a:r>
                    </a:p>
                  </a:txBody>
                  <a:tcPr marL="12700" marR="12700" marT="12700" marB="0" anchor="b" horzOverflow="overflow">
                    <a:lnL>
                      <a:noFill/>
                    </a:lnL>
                    <a:lnR>
                      <a:noFill/>
                    </a:lnR>
                    <a:lnT>
                      <a:noFill/>
                    </a:lnT>
                    <a:lnB>
                      <a:noFill/>
                    </a:lnB>
                    <a:lnTlToBr>
                      <a:noFill/>
                    </a:lnTlToBr>
                    <a:lnBlToTr>
                      <a:noFill/>
                    </a:lnBlToTr>
                    <a:noFill/>
                  </a:tcPr>
                </a:tc>
              </a:tr>
              <a:tr h="152400">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EUM BIAS</a:t>
                      </a:r>
                    </a:p>
                  </a:txBody>
                  <a:tcPr marL="12700" marR="12700" marT="12700" marB="0" anchor="b"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-3.93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-3.61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-3.23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-3.04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-2.33</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UK STD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5.39</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4.36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4.37</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4.08</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EUM STD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6.86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6.59</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6.13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6.97</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4.70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5.01</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UK NUM</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807017</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64456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553310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533615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728237</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574661</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EUM NUM</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19323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12030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12546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14059</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15502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a:cs typeface="ＭＳ Ｐゴシック"/>
                        </a:rPr>
                        <a:t>14932</a:t>
                      </a:r>
                    </a:p>
                  </a:txBody>
                  <a:tcPr marL="12700" marR="12700" marT="12700" marB="0" anchor="b" horzOverflow="overflow">
                    <a:lnL>
                      <a:noFill/>
                    </a:lnL>
                    <a:lnR>
                      <a:noFill/>
                    </a:lnR>
                    <a:lnT>
                      <a:noFill/>
                    </a:lnT>
                    <a:lnB>
                      <a:noFill/>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a:cs typeface="ＭＳ Ｐゴシック"/>
                      </a:endParaRPr>
                    </a:p>
                  </a:txBody>
                  <a:tcPr marL="12700" marR="12700" marT="12700" marB="0" anchor="b" horzOverflow="overflow">
                    <a:lnL>
                      <a:noFill/>
                    </a:lnL>
                    <a:lnR>
                      <a:noFill/>
                    </a:lnR>
                    <a:lnT>
                      <a:noFill/>
                    </a:lnT>
                    <a:lnB>
                      <a:noFill/>
                    </a:lnB>
                    <a:lnTlToBr>
                      <a:noFill/>
                    </a:lnTlToBr>
                    <a:lnBlToTr>
                      <a:noFill/>
                    </a:lnBlToTr>
                    <a:noFill/>
                  </a:tcPr>
                </a:tc>
              </a:tr>
            </a:tbl>
          </a:graphicData>
        </a:graphic>
      </p:graphicFrame>
      <p:sp>
        <p:nvSpPr>
          <p:cNvPr id="134235" name="TextBox 4"/>
          <p:cNvSpPr txBox="1">
            <a:spLocks noChangeArrowheads="1"/>
          </p:cNvSpPr>
          <p:nvPr/>
        </p:nvSpPr>
        <p:spPr bwMode="auto">
          <a:xfrm>
            <a:off x="863600" y="5670550"/>
            <a:ext cx="8296275" cy="646331"/>
          </a:xfrm>
          <a:prstGeom prst="rect">
            <a:avLst/>
          </a:prstGeom>
          <a:noFill/>
          <a:ln w="9525">
            <a:noFill/>
            <a:miter lim="800000"/>
            <a:headEnd/>
            <a:tailEnd/>
          </a:ln>
        </p:spPr>
        <p:txBody>
          <a:bodyPr>
            <a:spAutoFit/>
          </a:bodyPr>
          <a:lstStyle/>
          <a:p>
            <a:r>
              <a:rPr lang="en-US" dirty="0"/>
              <a:t>Note: from </a:t>
            </a:r>
            <a:r>
              <a:rPr lang="en-US" dirty="0" smtClean="0"/>
              <a:t>March </a:t>
            </a:r>
            <a:r>
              <a:rPr lang="en-US" dirty="0"/>
              <a:t>clear improvement in BIAS and STD for UK </a:t>
            </a:r>
            <a:r>
              <a:rPr lang="en-US" dirty="0" smtClean="0"/>
              <a:t>AMVs</a:t>
            </a:r>
          </a:p>
          <a:p>
            <a:r>
              <a:rPr lang="en-US" dirty="0" smtClean="0"/>
              <a:t>after the reduction of 40 </a:t>
            </a:r>
            <a:r>
              <a:rPr lang="en-US" dirty="0" err="1" smtClean="0"/>
              <a:t>hPa</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3"/>
          <p:cNvSpPr>
            <a:spLocks noGrp="1"/>
          </p:cNvSpPr>
          <p:nvPr>
            <p:ph type="title"/>
          </p:nvPr>
        </p:nvSpPr>
        <p:spPr>
          <a:xfrm>
            <a:off x="1974850" y="547688"/>
            <a:ext cx="6934200" cy="1371600"/>
          </a:xfrm>
        </p:spPr>
        <p:txBody>
          <a:bodyPr/>
          <a:lstStyle/>
          <a:p>
            <a:r>
              <a:rPr lang="en-US" sz="2800" smtClean="0">
                <a:cs typeface="ＭＳ Ｐゴシック"/>
              </a:rPr>
              <a:t>Adjusted AMV lowering AMV heights by 40 hPa 28 Sept 2013 to 28 Oct 2013</a:t>
            </a:r>
            <a:br>
              <a:rPr lang="en-US" sz="2800" smtClean="0">
                <a:cs typeface="ＭＳ Ｐゴシック"/>
              </a:rPr>
            </a:br>
            <a:r>
              <a:rPr lang="en-US" sz="2000" smtClean="0">
                <a:cs typeface="ＭＳ Ｐゴシック"/>
              </a:rPr>
              <a:t>AMV’s usage above 400hPa</a:t>
            </a:r>
          </a:p>
        </p:txBody>
      </p:sp>
      <p:pic>
        <p:nvPicPr>
          <p:cNvPr id="135170" name="Picture 5" descr="ps28 old.GIF"/>
          <p:cNvPicPr>
            <a:picLocks noChangeAspect="1"/>
          </p:cNvPicPr>
          <p:nvPr/>
        </p:nvPicPr>
        <p:blipFill>
          <a:blip r:embed="rId2"/>
          <a:srcRect b="6319"/>
          <a:stretch>
            <a:fillRect/>
          </a:stretch>
        </p:blipFill>
        <p:spPr bwMode="auto">
          <a:xfrm>
            <a:off x="2663825" y="2644775"/>
            <a:ext cx="4668838" cy="3817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752600" y="347663"/>
            <a:ext cx="6934200" cy="1547812"/>
          </a:xfrm>
        </p:spPr>
        <p:txBody>
          <a:bodyPr/>
          <a:lstStyle/>
          <a:p>
            <a:r>
              <a:rPr lang="en-US" sz="2800" smtClean="0">
                <a:cs typeface="ＭＳ Ｐゴシック"/>
              </a:rPr>
              <a:t>Forecast impact of adding extra AMV’s (900-401) hPa over sea. (28 Sept 2013 to 28 Oct 2013)</a:t>
            </a:r>
            <a:br>
              <a:rPr lang="en-US" sz="2800" smtClean="0">
                <a:cs typeface="ＭＳ Ｐゴシック"/>
              </a:rPr>
            </a:br>
            <a:r>
              <a:rPr lang="en-US" sz="2000" smtClean="0">
                <a:cs typeface="ＭＳ Ｐゴシック"/>
              </a:rPr>
              <a:t>AMV’s usage above 400hPa</a:t>
            </a:r>
            <a:r>
              <a:rPr lang="en-US" sz="2800" smtClean="0">
                <a:cs typeface="ＭＳ Ｐゴシック"/>
              </a:rPr>
              <a:t/>
            </a:r>
            <a:br>
              <a:rPr lang="en-US" sz="2800" smtClean="0">
                <a:cs typeface="ＭＳ Ｐゴシック"/>
              </a:rPr>
            </a:br>
            <a:r>
              <a:rPr lang="en-US" sz="2800" smtClean="0">
                <a:cs typeface="ＭＳ Ｐゴシック"/>
              </a:rPr>
              <a:t/>
            </a:r>
            <a:br>
              <a:rPr lang="en-US" sz="2800" smtClean="0">
                <a:cs typeface="ＭＳ Ｐゴシック"/>
              </a:rPr>
            </a:br>
            <a:r>
              <a:rPr lang="en-US" sz="1600" smtClean="0">
                <a:cs typeface="ＭＳ Ｐゴシック"/>
              </a:rPr>
              <a:t>(forecast control use amv’s &gt; 400hpa adjusted heights by 40 hPa)</a:t>
            </a:r>
          </a:p>
        </p:txBody>
      </p:sp>
      <p:sp>
        <p:nvSpPr>
          <p:cNvPr id="136194" name="Footer Placeholder 2"/>
          <p:cNvSpPr>
            <a:spLocks noGrp="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pic>
        <p:nvPicPr>
          <p:cNvPr id="136195" name="Picture 4" descr="image002.png"/>
          <p:cNvPicPr>
            <a:picLocks noChangeAspect="1"/>
          </p:cNvPicPr>
          <p:nvPr/>
        </p:nvPicPr>
        <p:blipFill>
          <a:blip r:embed="rId2"/>
          <a:srcRect t="27963" r="9442" b="7497"/>
          <a:stretch>
            <a:fillRect/>
          </a:stretch>
        </p:blipFill>
        <p:spPr bwMode="auto">
          <a:xfrm>
            <a:off x="1522413" y="2509838"/>
            <a:ext cx="6823075" cy="4043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GB" b="1" dirty="0" smtClean="0">
                <a:cs typeface="+mj-cs"/>
              </a:rPr>
              <a:t>OVERVIEW</a:t>
            </a:r>
            <a:r>
              <a:rPr lang="en-US" dirty="0" smtClean="0">
                <a:cs typeface="+mj-cs"/>
              </a:rPr>
              <a:t/>
            </a:r>
            <a:br>
              <a:rPr lang="en-US" dirty="0" smtClean="0">
                <a:cs typeface="+mj-cs"/>
              </a:rPr>
            </a:br>
            <a:endParaRPr lang="en-US" dirty="0" smtClean="0">
              <a:cs typeface="+mj-cs"/>
            </a:endParaRP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a:buChar char="•"/>
              <a:defRPr/>
            </a:pPr>
            <a:r>
              <a:rPr lang="en-GB" dirty="0" smtClean="0">
                <a:cs typeface="+mn-cs"/>
              </a:rPr>
              <a:t>Satellite derived Atmospheric Motion Vectors (AMVs) have given positive benefit to the Global and Regional NWP forecasts for many years,  however their use in </a:t>
            </a:r>
            <a:r>
              <a:rPr lang="en-GB" dirty="0" err="1" smtClean="0">
                <a:cs typeface="+mn-cs"/>
              </a:rPr>
              <a:t>Nowcasting</a:t>
            </a:r>
            <a:r>
              <a:rPr lang="en-GB" dirty="0" smtClean="0">
                <a:cs typeface="+mn-cs"/>
              </a:rPr>
              <a:t> and </a:t>
            </a:r>
            <a:r>
              <a:rPr lang="en-GB" dirty="0" err="1" smtClean="0">
                <a:cs typeface="+mn-cs"/>
              </a:rPr>
              <a:t>mesoscale</a:t>
            </a:r>
            <a:r>
              <a:rPr lang="en-GB" dirty="0" smtClean="0">
                <a:cs typeface="+mn-cs"/>
              </a:rPr>
              <a:t> forecasting systems has been limited due large AMV tracking boxes and timeliness. </a:t>
            </a:r>
          </a:p>
          <a:p>
            <a:pPr eaLnBrk="1" fontAlgn="auto" hangingPunct="1">
              <a:spcAft>
                <a:spcPts val="0"/>
              </a:spcAft>
              <a:buFont typeface="Arial"/>
              <a:buChar char="•"/>
              <a:defRPr/>
            </a:pPr>
            <a:endParaRPr lang="en-GB" dirty="0" smtClean="0">
              <a:cs typeface="+mn-cs"/>
            </a:endParaRPr>
          </a:p>
          <a:p>
            <a:pPr eaLnBrk="1" fontAlgn="auto" hangingPunct="1">
              <a:spcAft>
                <a:spcPts val="0"/>
              </a:spcAft>
              <a:buFont typeface="Arial"/>
              <a:buChar char="•"/>
              <a:defRPr/>
            </a:pPr>
            <a:r>
              <a:rPr lang="en-GB" dirty="0" smtClean="0">
                <a:cs typeface="+mn-cs"/>
              </a:rPr>
              <a:t>This NWCSAF package allows AMVs to be produced with smaller tracking boxes producing AMVs that are more suitable. In addition the NWCSAF package can be run locally over a small region to provide AMVs within a few minutes of the satellite image reception.</a:t>
            </a:r>
            <a:endParaRPr lang="en-US" dirty="0" smtClean="0">
              <a:cs typeface="+mn-cs"/>
            </a:endParaRPr>
          </a:p>
          <a:p>
            <a:pPr eaLnBrk="1" fontAlgn="auto" hangingPunct="1">
              <a:spcAft>
                <a:spcPts val="0"/>
              </a:spcAft>
              <a:buFont typeface="Arial"/>
              <a:buChar char="•"/>
              <a:defRPr/>
            </a:pPr>
            <a:endParaRPr lang="en-US" dirty="0" smtClean="0">
              <a:cs typeface="+mn-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3"/>
          <p:cNvSpPr>
            <a:spLocks noGrp="1"/>
          </p:cNvSpPr>
          <p:nvPr>
            <p:ph type="title"/>
          </p:nvPr>
        </p:nvSpPr>
        <p:spPr/>
        <p:txBody>
          <a:bodyPr/>
          <a:lstStyle/>
          <a:p>
            <a:r>
              <a:rPr lang="en-US" sz="2400" smtClean="0">
                <a:cs typeface="ＭＳ Ｐゴシック"/>
              </a:rPr>
              <a:t>Forecast impact of adding extra AMV’s (900-401) hPa over sea and adjusted AMV’s above 400 hPa (28 Sept 2013 to 28 Oct 2013)</a:t>
            </a:r>
            <a:br>
              <a:rPr lang="en-US" sz="2400" smtClean="0">
                <a:cs typeface="ＭＳ Ｐゴシック"/>
              </a:rPr>
            </a:br>
            <a:r>
              <a:rPr lang="en-US" sz="2400" smtClean="0">
                <a:cs typeface="ＭＳ Ｐゴシック"/>
              </a:rPr>
              <a:t/>
            </a:r>
            <a:br>
              <a:rPr lang="en-US" sz="2400" smtClean="0">
                <a:cs typeface="ＭＳ Ｐゴシック"/>
              </a:rPr>
            </a:br>
            <a:r>
              <a:rPr lang="en-US" sz="1800" smtClean="0">
                <a:cs typeface="ＭＳ Ｐゴシック"/>
              </a:rPr>
              <a:t>AMV’s usage above 400hPa</a:t>
            </a:r>
            <a:r>
              <a:rPr lang="en-US" sz="2400" smtClean="0">
                <a:cs typeface="ＭＳ Ｐゴシック"/>
              </a:rPr>
              <a:t> </a:t>
            </a:r>
            <a:br>
              <a:rPr lang="en-US" sz="2400" smtClean="0">
                <a:cs typeface="ＭＳ Ｐゴシック"/>
              </a:rPr>
            </a:br>
            <a:r>
              <a:rPr lang="en-US" sz="1600" smtClean="0">
                <a:cs typeface="ＭＳ Ｐゴシック"/>
              </a:rPr>
              <a:t>(forecast control use amv’s &gt; 400hpa adjusted heights by 40 hPa)</a:t>
            </a:r>
          </a:p>
        </p:txBody>
      </p:sp>
      <p:pic>
        <p:nvPicPr>
          <p:cNvPr id="137218" name="Picture 2" descr="image001.png"/>
          <p:cNvPicPr>
            <a:picLocks noChangeAspect="1"/>
          </p:cNvPicPr>
          <p:nvPr/>
        </p:nvPicPr>
        <p:blipFill>
          <a:blip r:embed="rId2"/>
          <a:srcRect l="1299" t="26790" r="7848" b="10216"/>
          <a:stretch>
            <a:fillRect/>
          </a:stretch>
        </p:blipFill>
        <p:spPr bwMode="auto">
          <a:xfrm>
            <a:off x="1960563" y="2366963"/>
            <a:ext cx="6350000" cy="4319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2687638" y="347663"/>
            <a:ext cx="5999162" cy="1371600"/>
          </a:xfrm>
        </p:spPr>
        <p:txBody>
          <a:bodyPr/>
          <a:lstStyle/>
          <a:p>
            <a:r>
              <a:rPr lang="en-US" smtClean="0">
                <a:cs typeface="ＭＳ Ｐゴシック"/>
              </a:rPr>
              <a:t>Final comments</a:t>
            </a:r>
          </a:p>
        </p:txBody>
      </p:sp>
      <p:sp>
        <p:nvSpPr>
          <p:cNvPr id="138242" name="Footer Placeholder 2"/>
          <p:cNvSpPr>
            <a:spLocks noGrp="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sp>
        <p:nvSpPr>
          <p:cNvPr id="138243" name="TextBox 3"/>
          <p:cNvSpPr txBox="1">
            <a:spLocks noChangeArrowheads="1"/>
          </p:cNvSpPr>
          <p:nvPr/>
        </p:nvSpPr>
        <p:spPr bwMode="auto">
          <a:xfrm>
            <a:off x="544513" y="2820988"/>
            <a:ext cx="7966075" cy="3139321"/>
          </a:xfrm>
          <a:prstGeom prst="rect">
            <a:avLst/>
          </a:prstGeom>
          <a:noFill/>
          <a:ln w="9525">
            <a:noFill/>
            <a:miter lim="800000"/>
            <a:headEnd/>
            <a:tailEnd/>
          </a:ln>
        </p:spPr>
        <p:txBody>
          <a:bodyPr>
            <a:spAutoFit/>
          </a:bodyPr>
          <a:lstStyle/>
          <a:p>
            <a:pPr marL="342900" indent="-342900">
              <a:buFontTx/>
              <a:buAutoNum type="arabicPeriod"/>
            </a:pPr>
            <a:r>
              <a:rPr lang="en-US" dirty="0"/>
              <a:t>In January 2014 the locally produced AMVs, using the NWCSAF package, replaced the EUMETSAT AMVs in the operational UKV data assimilation. </a:t>
            </a:r>
          </a:p>
          <a:p>
            <a:pPr marL="342900" indent="-342900">
              <a:buFontTx/>
              <a:buAutoNum type="arabicPeriod"/>
            </a:pPr>
            <a:endParaRPr lang="en-US" dirty="0"/>
          </a:p>
          <a:p>
            <a:pPr marL="342900" indent="-342900">
              <a:buFontTx/>
              <a:buAutoNum type="arabicPeriod"/>
            </a:pPr>
            <a:r>
              <a:rPr lang="en-US" dirty="0"/>
              <a:t> In March 2014 the UK AMVs &gt; 400 </a:t>
            </a:r>
            <a:r>
              <a:rPr lang="en-US" dirty="0" err="1"/>
              <a:t>hPa</a:t>
            </a:r>
            <a:r>
              <a:rPr lang="en-US" dirty="0"/>
              <a:t> assigned heights were reduced by 40 </a:t>
            </a:r>
            <a:r>
              <a:rPr lang="en-US" dirty="0" err="1"/>
              <a:t>hPa</a:t>
            </a:r>
            <a:r>
              <a:rPr lang="en-US" dirty="0"/>
              <a:t> .</a:t>
            </a:r>
          </a:p>
          <a:p>
            <a:pPr marL="342900" indent="-342900">
              <a:buFontTx/>
              <a:buAutoNum type="arabicPeriod"/>
            </a:pPr>
            <a:endParaRPr lang="en-US" dirty="0"/>
          </a:p>
          <a:p>
            <a:pPr marL="342900" indent="-342900">
              <a:buFontTx/>
              <a:buAutoNum type="arabicPeriod"/>
            </a:pPr>
            <a:r>
              <a:rPr lang="en-US" dirty="0"/>
              <a:t>The use of UK AMVs over </a:t>
            </a:r>
            <a:r>
              <a:rPr lang="en-US" dirty="0" smtClean="0"/>
              <a:t>sea &gt;900 </a:t>
            </a:r>
            <a:r>
              <a:rPr lang="en-US" dirty="0" err="1" smtClean="0"/>
              <a:t>hPa</a:t>
            </a:r>
            <a:r>
              <a:rPr lang="en-US" dirty="0" smtClean="0"/>
              <a:t> has </a:t>
            </a:r>
            <a:r>
              <a:rPr lang="en-US" dirty="0"/>
              <a:t>been successfully tested and </a:t>
            </a:r>
            <a:r>
              <a:rPr lang="en-US" dirty="0" smtClean="0"/>
              <a:t>has been introduced </a:t>
            </a:r>
            <a:r>
              <a:rPr lang="en-US" dirty="0"/>
              <a:t>to </a:t>
            </a:r>
            <a:r>
              <a:rPr lang="en-US" dirty="0" smtClean="0"/>
              <a:t>the operational </a:t>
            </a:r>
            <a:r>
              <a:rPr lang="en-US" dirty="0"/>
              <a:t>UKV data assimilation</a:t>
            </a:r>
            <a:r>
              <a:rPr lang="en-US" dirty="0" smtClean="0"/>
              <a:t>.</a:t>
            </a:r>
          </a:p>
          <a:p>
            <a:pPr marL="342900" indent="-342900">
              <a:buFontTx/>
              <a:buAutoNum type="arabicPeriod"/>
            </a:pPr>
            <a:endParaRPr lang="en-US" dirty="0" smtClean="0"/>
          </a:p>
          <a:p>
            <a:pPr marL="342900" indent="-342900">
              <a:buFontTx/>
              <a:buAutoNum type="arabicPeriod"/>
            </a:pPr>
            <a:r>
              <a:rPr lang="en-US" dirty="0" smtClean="0"/>
              <a:t>Testing of UK AMVs will begin in the near future using 4DVAR.</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oter Placeholder 1"/>
          <p:cNvSpPr>
            <a:spLocks noGrp="1"/>
          </p:cNvSpPr>
          <p:nvPr>
            <p:ph type="ftr" sz="quarter" idx="10"/>
          </p:nvPr>
        </p:nvSpPr>
        <p:spPr>
          <a:xfrm>
            <a:off x="3124200" y="6356350"/>
            <a:ext cx="2895600" cy="365125"/>
          </a:xfrm>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sp>
        <p:nvSpPr>
          <p:cNvPr id="118786" name="Text Box 1"/>
          <p:cNvSpPr txBox="1">
            <a:spLocks noChangeArrowheads="1"/>
          </p:cNvSpPr>
          <p:nvPr/>
        </p:nvSpPr>
        <p:spPr bwMode="auto">
          <a:xfrm>
            <a:off x="323850" y="6553200"/>
            <a:ext cx="2895600" cy="228600"/>
          </a:xfrm>
          <a:prstGeom prst="rect">
            <a:avLst/>
          </a:prstGeom>
          <a:noFill/>
          <a:ln w="9525">
            <a:noFill/>
            <a:miter lim="800000"/>
            <a:headEnd/>
            <a:tailEnd/>
          </a:ln>
        </p:spPr>
        <p:txBody>
          <a:bodyPr lIns="90000" tIns="46800" rIns="90000" bIns="46800"/>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FFFFFF"/>
                </a:solidFill>
                <a:ea typeface="DejaVu Sans"/>
                <a:cs typeface="DejaVu Sans"/>
              </a:rPr>
              <a:t>© Crown copyright   Met Office</a:t>
            </a:r>
          </a:p>
        </p:txBody>
      </p:sp>
      <p:sp>
        <p:nvSpPr>
          <p:cNvPr id="118787" name="Text Box 2"/>
          <p:cNvSpPr txBox="1">
            <a:spLocks noChangeArrowheads="1"/>
          </p:cNvSpPr>
          <p:nvPr/>
        </p:nvSpPr>
        <p:spPr bwMode="auto">
          <a:xfrm>
            <a:off x="1752600" y="347663"/>
            <a:ext cx="6934200" cy="820737"/>
          </a:xfrm>
          <a:prstGeom prst="rect">
            <a:avLst/>
          </a:prstGeom>
          <a:noFill/>
          <a:ln w="9525">
            <a:noFill/>
            <a:miter lim="800000"/>
            <a:headEnd/>
            <a:tailEnd/>
          </a:ln>
        </p:spPr>
        <p:txBody>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a:solidFill>
                  <a:srgbClr val="FFFFFF"/>
                </a:solidFill>
                <a:ea typeface="DejaVu Sans"/>
                <a:cs typeface="DejaVu Sans"/>
              </a:rPr>
              <a:t>UKV,UK4 &amp; Nowcasting Model Domains</a:t>
            </a:r>
          </a:p>
        </p:txBody>
      </p:sp>
      <p:graphicFrame>
        <p:nvGraphicFramePr>
          <p:cNvPr id="13315" name="Group 3"/>
          <p:cNvGraphicFramePr>
            <a:graphicFrameLocks noGrp="1"/>
          </p:cNvGraphicFramePr>
          <p:nvPr/>
        </p:nvGraphicFramePr>
        <p:xfrm>
          <a:off x="228600" y="1430338"/>
          <a:ext cx="8713788" cy="1462087"/>
        </p:xfrm>
        <a:graphic>
          <a:graphicData uri="http://schemas.openxmlformats.org/drawingml/2006/table">
            <a:tbl>
              <a:tblPr/>
              <a:tblGrid>
                <a:gridCol w="1679575"/>
                <a:gridCol w="1439863"/>
                <a:gridCol w="1657350"/>
                <a:gridCol w="1081087"/>
                <a:gridCol w="1150938"/>
                <a:gridCol w="1704975"/>
              </a:tblGrid>
              <a:tr h="550779">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B9DB0E"/>
                          </a:solidFill>
                          <a:effectLst/>
                          <a:latin typeface="Arial" charset="0"/>
                          <a:ea typeface="ＭＳ Ｐゴシック" charset="0"/>
                        </a:rPr>
                        <a:t>Model</a:t>
                      </a:r>
                    </a:p>
                  </a:txBody>
                  <a:tcPr marL="90000" marR="90000" marT="123539" marB="46795" anchor="ctr" horzOverflow="overflow">
                    <a:lnL w="64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B9DB0E"/>
                          </a:solidFill>
                          <a:effectLst/>
                          <a:latin typeface="Arial" charset="0"/>
                          <a:ea typeface="ＭＳ Ｐゴシック" charset="0"/>
                        </a:rPr>
                        <a:t>Resolution</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B9DB0E"/>
                          </a:solidFill>
                          <a:effectLst/>
                          <a:latin typeface="Arial" charset="0"/>
                          <a:ea typeface="ＭＳ Ｐゴシック" charset="0"/>
                        </a:rPr>
                        <a:t>VAR</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B9DB0E"/>
                          </a:solidFill>
                          <a:effectLst/>
                          <a:latin typeface="Arial" charset="0"/>
                          <a:ea typeface="ＭＳ Ｐゴシック" charset="0"/>
                        </a:rPr>
                        <a:t>Time Window</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B9DB0E"/>
                          </a:solidFill>
                          <a:effectLst/>
                          <a:latin typeface="Arial" charset="0"/>
                          <a:ea typeface="ＭＳ Ｐゴシック" charset="0"/>
                        </a:rPr>
                        <a:t>Cycling</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B9DB0E"/>
                          </a:solidFill>
                          <a:effectLst/>
                          <a:latin typeface="Arial" charset="0"/>
                          <a:ea typeface="ＭＳ Ｐゴシック" charset="0"/>
                        </a:rPr>
                        <a:t>Forecast Length</a:t>
                      </a:r>
                    </a:p>
                  </a:txBody>
                  <a:tcPr marL="90000" marR="90000" marT="123539" marB="46795" anchor="ctr" horzOverflow="overflow">
                    <a:lnL w="2880" cap="flat" cmpd="sng" algn="ctr">
                      <a:solidFill>
                        <a:srgbClr val="FFFFFF"/>
                      </a:solidFill>
                      <a:prstDash val="solid"/>
                      <a:round/>
                      <a:headEnd type="none" w="med" len="med"/>
                      <a:tailEnd type="none" w="med" len="med"/>
                    </a:lnL>
                    <a:lnR w="6480" cap="flat" cmpd="sng" algn="ctr">
                      <a:solidFill>
                        <a:srgbClr val="FFFFFF"/>
                      </a:solidFill>
                      <a:prstDash val="solid"/>
                      <a:round/>
                      <a:headEnd type="none" w="med" len="med"/>
                      <a:tailEnd type="none" w="med" len="med"/>
                    </a:lnR>
                    <a:lnT w="64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r>
              <a:tr h="360529">
                <a:tc>
                  <a:txBody>
                    <a:bodyPr/>
                    <a:lstStyle/>
                    <a:p>
                      <a:pPr marL="0" marR="0" lvl="0" indent="0" algn="l"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dirty="0" smtClean="0">
                          <a:ln>
                            <a:noFill/>
                          </a:ln>
                          <a:solidFill>
                            <a:srgbClr val="FFFFFF"/>
                          </a:solidFill>
                          <a:effectLst/>
                          <a:latin typeface="Arial" charset="0"/>
                          <a:ea typeface="ＭＳ Ｐゴシック" charset="0"/>
                        </a:rPr>
                        <a:t>UKV</a:t>
                      </a:r>
                      <a:endParaRPr kumimoji="0" lang="en-US" sz="1600" b="0" i="0" u="none" strike="noStrike" cap="none" normalizeH="0" baseline="0" dirty="0">
                        <a:ln>
                          <a:noFill/>
                        </a:ln>
                        <a:solidFill>
                          <a:srgbClr val="FFFFFF"/>
                        </a:solidFill>
                        <a:effectLst/>
                        <a:latin typeface="Arial" charset="0"/>
                        <a:ea typeface="ＭＳ Ｐゴシック" charset="0"/>
                      </a:endParaRPr>
                    </a:p>
                  </a:txBody>
                  <a:tcPr marL="90000" marR="90000" marT="123539" marB="46795" horzOverflow="overflow">
                    <a:lnL w="64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4 km / 1.5km</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dirty="0">
                          <a:ln>
                            <a:noFill/>
                          </a:ln>
                          <a:solidFill>
                            <a:srgbClr val="FFFFFF"/>
                          </a:solidFill>
                          <a:effectLst/>
                          <a:latin typeface="Arial" charset="0"/>
                          <a:ea typeface="ＭＳ Ｐゴシック" charset="0"/>
                        </a:rPr>
                        <a:t>3D-Var </a:t>
                      </a:r>
                      <a:r>
                        <a:rPr kumimoji="0" lang="en-US" sz="1600" b="0" i="0" u="none" strike="noStrike" cap="none" normalizeH="0" baseline="0" dirty="0" smtClean="0">
                          <a:ln>
                            <a:noFill/>
                          </a:ln>
                          <a:solidFill>
                            <a:srgbClr val="FFFFFF"/>
                          </a:solidFill>
                          <a:effectLst/>
                          <a:latin typeface="Arial" charset="0"/>
                          <a:ea typeface="ＭＳ Ｐゴシック" charset="0"/>
                        </a:rPr>
                        <a:t>/</a:t>
                      </a:r>
                      <a:r>
                        <a:rPr kumimoji="0" lang="en-US" sz="1600" b="0" i="0" u="none" strike="noStrike" cap="none" normalizeH="0" baseline="0" dirty="0">
                          <a:ln>
                            <a:noFill/>
                          </a:ln>
                          <a:solidFill>
                            <a:srgbClr val="FFFFFF"/>
                          </a:solidFill>
                          <a:effectLst/>
                          <a:latin typeface="Arial" charset="0"/>
                          <a:ea typeface="ＭＳ Ｐゴシック" charset="0"/>
                        </a:rPr>
                        <a:t>3km</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3 hr</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3 hr</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T+36 </a:t>
                      </a:r>
                    </a:p>
                  </a:txBody>
                  <a:tcPr marL="90000" marR="90000" marT="123539" marB="46795" anchor="ctr" horzOverflow="overflow">
                    <a:lnL w="2880" cap="flat" cmpd="sng" algn="ctr">
                      <a:solidFill>
                        <a:srgbClr val="FFFFFF"/>
                      </a:solidFill>
                      <a:prstDash val="solid"/>
                      <a:round/>
                      <a:headEnd type="none" w="med" len="med"/>
                      <a:tailEnd type="none" w="med" len="med"/>
                    </a:lnL>
                    <a:lnR w="64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noFill/>
                  </a:tcPr>
                </a:tc>
              </a:tr>
              <a:tr h="550779">
                <a:tc>
                  <a:txBody>
                    <a:bodyPr/>
                    <a:lstStyle/>
                    <a:p>
                      <a:pPr marL="0" marR="0" lvl="0" indent="0" algn="l"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South UK Fixed</a:t>
                      </a:r>
                    </a:p>
                  </a:txBody>
                  <a:tcPr marL="90000" marR="90000" marT="123539" marB="46795" horzOverflow="overflow">
                    <a:lnL w="64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1.5 km</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dirty="0" smtClean="0">
                          <a:ln>
                            <a:noFill/>
                          </a:ln>
                          <a:solidFill>
                            <a:srgbClr val="FFFFFF"/>
                          </a:solidFill>
                          <a:effectLst/>
                          <a:latin typeface="Arial" charset="0"/>
                          <a:ea typeface="ＭＳ Ｐゴシック" charset="0"/>
                        </a:rPr>
                        <a:t>4D-Var </a:t>
                      </a:r>
                      <a:r>
                        <a:rPr kumimoji="0" lang="en-US" sz="1600" b="0" i="0" u="none" strike="noStrike" cap="none" normalizeH="0" baseline="0" dirty="0">
                          <a:ln>
                            <a:noFill/>
                          </a:ln>
                          <a:solidFill>
                            <a:srgbClr val="FFFFFF"/>
                          </a:solidFill>
                          <a:effectLst/>
                          <a:latin typeface="Arial" charset="0"/>
                          <a:ea typeface="ＭＳ Ｐゴシック" charset="0"/>
                        </a:rPr>
                        <a:t>1.5/3km</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1 hr</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1 hr</a:t>
                      </a:r>
                    </a:p>
                  </a:txBody>
                  <a:tcPr marL="90000" marR="90000" marT="123539" marB="46795" anchor="ctr"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8000"/>
                        </a:lnSpc>
                        <a:spcBef>
                          <a:spcPts val="700"/>
                        </a:spcBef>
                        <a:spcAft>
                          <a:spcPts val="70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FFFFFF"/>
                          </a:solidFill>
                          <a:effectLst/>
                          <a:latin typeface="Arial" charset="0"/>
                          <a:ea typeface="ＭＳ Ｐゴシック" charset="0"/>
                        </a:rPr>
                        <a:t>T+6 or T+12 </a:t>
                      </a:r>
                    </a:p>
                  </a:txBody>
                  <a:tcPr marL="90000" marR="90000" marT="123539" marB="46795" anchor="ctr" horzOverflow="overflow">
                    <a:lnL w="2880" cap="flat" cmpd="sng" algn="ctr">
                      <a:solidFill>
                        <a:srgbClr val="FFFFFF"/>
                      </a:solidFill>
                      <a:prstDash val="solid"/>
                      <a:round/>
                      <a:headEnd type="none" w="med" len="med"/>
                      <a:tailEnd type="none" w="med" len="med"/>
                    </a:lnL>
                    <a:lnR w="64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6480" cap="flat" cmpd="sng" algn="ctr">
                      <a:solidFill>
                        <a:srgbClr val="FFFFFF"/>
                      </a:solidFill>
                      <a:prstDash val="solid"/>
                      <a:round/>
                      <a:headEnd type="none" w="med" len="med"/>
                      <a:tailEnd type="none" w="med" len="med"/>
                    </a:lnB>
                    <a:lnTlToBr>
                      <a:noFill/>
                    </a:lnTlToBr>
                    <a:lnBlToTr>
                      <a:noFill/>
                    </a:lnBlToTr>
                    <a:noFill/>
                  </a:tcPr>
                </a:tc>
              </a:tr>
            </a:tbl>
          </a:graphicData>
        </a:graphic>
      </p:graphicFrame>
      <p:pic>
        <p:nvPicPr>
          <p:cNvPr id="118818" name="Picture 67"/>
          <p:cNvPicPr>
            <a:picLocks noChangeAspect="1" noChangeArrowheads="1"/>
          </p:cNvPicPr>
          <p:nvPr/>
        </p:nvPicPr>
        <p:blipFill>
          <a:blip r:embed="rId3"/>
          <a:srcRect/>
          <a:stretch>
            <a:fillRect/>
          </a:stretch>
        </p:blipFill>
        <p:spPr bwMode="auto">
          <a:xfrm>
            <a:off x="236538" y="2932113"/>
            <a:ext cx="3349625" cy="3925887"/>
          </a:xfrm>
          <a:prstGeom prst="rect">
            <a:avLst/>
          </a:prstGeom>
          <a:noFill/>
          <a:ln w="9525">
            <a:noFill/>
            <a:miter lim="800000"/>
            <a:headEnd/>
            <a:tailEnd/>
          </a:ln>
        </p:spPr>
      </p:pic>
      <p:pic>
        <p:nvPicPr>
          <p:cNvPr id="118819" name="Picture 68"/>
          <p:cNvPicPr>
            <a:picLocks noChangeAspect="1" noChangeArrowheads="1"/>
          </p:cNvPicPr>
          <p:nvPr/>
        </p:nvPicPr>
        <p:blipFill>
          <a:blip r:embed="rId4"/>
          <a:srcRect/>
          <a:stretch>
            <a:fillRect/>
          </a:stretch>
        </p:blipFill>
        <p:spPr bwMode="auto">
          <a:xfrm>
            <a:off x="4533900" y="2978150"/>
            <a:ext cx="4389438" cy="38798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ooter Placeholder 1"/>
          <p:cNvSpPr>
            <a:spLocks noGrp="1"/>
          </p:cNvSpPr>
          <p:nvPr>
            <p:ph type="ftr" sz="quarter" idx="10"/>
          </p:nvPr>
        </p:nvSpPr>
        <p:spPr>
          <a:xfrm>
            <a:off x="3124200" y="6356350"/>
            <a:ext cx="2895600" cy="365125"/>
          </a:xfrm>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sp>
        <p:nvSpPr>
          <p:cNvPr id="14337" name="Rectangle 1"/>
          <p:cNvSpPr>
            <a:spLocks noGrp="1" noChangeArrowheads="1"/>
          </p:cNvSpPr>
          <p:nvPr>
            <p:ph type="title" idx="4294967295"/>
          </p:nvPr>
        </p:nvSpPr>
        <p:spPr>
          <a:xfrm>
            <a:off x="2206625" y="476250"/>
            <a:ext cx="6937375" cy="923925"/>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dirty="0" smtClean="0">
                <a:cs typeface="+mj-cs"/>
              </a:rPr>
              <a:t>UKV 1.5km DA cycling</a:t>
            </a:r>
          </a:p>
        </p:txBody>
      </p:sp>
      <p:sp>
        <p:nvSpPr>
          <p:cNvPr id="14338" name="Rectangle 2"/>
          <p:cNvSpPr>
            <a:spLocks noGrp="1" noChangeArrowheads="1"/>
          </p:cNvSpPr>
          <p:nvPr>
            <p:ph type="body" idx="4294967295"/>
          </p:nvPr>
        </p:nvSpPr>
        <p:spPr>
          <a:xfrm>
            <a:off x="611188" y="1676400"/>
            <a:ext cx="8532812" cy="4959350"/>
          </a:xfrm>
        </p:spPr>
        <p:txBody>
          <a:bodyPr lIns="90000" tIns="46800" rIns="90000" bIns="46800"/>
          <a:lstStyle/>
          <a:p>
            <a:pPr marL="457200" indent="-457200"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cs typeface="+mn-cs"/>
              </a:rPr>
              <a:t>8 three-hour cycles per day</a:t>
            </a:r>
          </a:p>
          <a:p>
            <a:pPr marL="457200" indent="-457200"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cs typeface="+mn-cs"/>
              </a:rPr>
              <a:t>Data times for long (t+36) forecasts 03, 09, 15, 21 UTC</a:t>
            </a:r>
          </a:p>
          <a:p>
            <a:pPr marL="819150" lvl="1" indent="-379413"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t>Observation cut-off </a:t>
            </a:r>
            <a:r>
              <a:rPr lang="en-GB" b="1" dirty="0" err="1" smtClean="0"/>
              <a:t>hh</a:t>
            </a:r>
            <a:r>
              <a:rPr lang="en-GB" b="1" dirty="0" smtClean="0"/>
              <a:t>+ 30min</a:t>
            </a:r>
          </a:p>
          <a:p>
            <a:pPr marL="819150" lvl="1" indent="-379413"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t>Lateral boundaries from Global model</a:t>
            </a:r>
          </a:p>
          <a:p>
            <a:pPr marL="457200" indent="-457200"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cs typeface="+mn-cs"/>
              </a:rPr>
              <a:t>Intermediate cycles at 00, 06, 12, 18 UTC</a:t>
            </a:r>
          </a:p>
          <a:p>
            <a:pPr marL="819150" lvl="1" indent="-379413"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t>Observation cut-off </a:t>
            </a:r>
            <a:r>
              <a:rPr lang="en-GB" b="1" dirty="0" err="1" smtClean="0"/>
              <a:t>hh</a:t>
            </a:r>
            <a:r>
              <a:rPr lang="en-GB" b="1" dirty="0" smtClean="0"/>
              <a:t>+ 2hr 40min</a:t>
            </a:r>
          </a:p>
          <a:p>
            <a:pPr marL="819150" lvl="1" indent="-379413"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r>
              <a:rPr lang="en-GB" b="1" dirty="0" smtClean="0"/>
              <a:t>Lateral boundaries from </a:t>
            </a:r>
            <a:r>
              <a:rPr lang="en-GB" b="1" dirty="0" err="1" smtClean="0"/>
              <a:t>hh</a:t>
            </a:r>
            <a:r>
              <a:rPr lang="en-GB" b="1" dirty="0" smtClean="0"/>
              <a:t> Global run</a:t>
            </a:r>
          </a:p>
          <a:p>
            <a:pPr marL="819150" lvl="1" indent="-379413" defTabSz="457200" eaLnBrk="1" hangingPunct="1">
              <a:lnSpc>
                <a:spcPct val="100000"/>
              </a:lnSpc>
              <a:buFont typeface="Wingdings" charset="0"/>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endParaRPr lang="en-GB" b="1" dirty="0" smtClean="0"/>
          </a:p>
          <a:p>
            <a:pPr marL="819150" lvl="1" indent="-379413" defTabSz="457200" eaLnBrk="1" hangingPunct="1">
              <a:lnSpc>
                <a:spcPct val="100000"/>
              </a:lnSpc>
              <a:spcBef>
                <a:spcPts val="613"/>
              </a:spcBef>
              <a:spcAft>
                <a:spcPts val="613"/>
              </a:spcAft>
              <a:buFontTx/>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endParaRPr lang="en-GB" sz="1400" b="1" dirty="0" smtClean="0"/>
          </a:p>
          <a:p>
            <a:pPr marL="819150" lvl="1" indent="-379413" defTabSz="457200" eaLnBrk="1" hangingPunct="1">
              <a:lnSpc>
                <a:spcPct val="100000"/>
              </a:lnSpc>
              <a:spcBef>
                <a:spcPts val="613"/>
              </a:spcBef>
              <a:spcAft>
                <a:spcPts val="613"/>
              </a:spcAft>
              <a:buFontTx/>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endParaRPr lang="en-GB" sz="1400" b="1" dirty="0" smtClean="0"/>
          </a:p>
          <a:p>
            <a:pPr marL="819150" lvl="1" indent="-379413" defTabSz="457200" eaLnBrk="1" hangingPunct="1">
              <a:lnSpc>
                <a:spcPct val="100000"/>
              </a:lnSpc>
              <a:spcBef>
                <a:spcPts val="350"/>
              </a:spcBef>
              <a:spcAft>
                <a:spcPts val="613"/>
              </a:spcAft>
              <a:buFontTx/>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pPr>
            <a:endParaRPr lang="en-GB" sz="1400" b="1" dirty="0" smtClean="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132013" y="750888"/>
            <a:ext cx="6554787" cy="968375"/>
          </a:xfrm>
        </p:spPr>
        <p:txBody>
          <a:bodyPr/>
          <a:lstStyle/>
          <a:p>
            <a:pPr eaLnBrk="1" hangingPunct="1">
              <a:defRPr/>
            </a:pPr>
            <a:r>
              <a:rPr lang="en-US" dirty="0" smtClean="0">
                <a:latin typeface="Calibri" charset="0"/>
                <a:cs typeface="+mj-cs"/>
              </a:rPr>
              <a:t>New web monitoring</a:t>
            </a:r>
          </a:p>
        </p:txBody>
      </p:sp>
      <p:pic>
        <p:nvPicPr>
          <p:cNvPr id="122882" name="Content Placeholder 4"/>
          <p:cNvPicPr>
            <a:picLocks noGrp="1" noChangeAspect="1"/>
          </p:cNvPicPr>
          <p:nvPr>
            <p:ph idx="1"/>
          </p:nvPr>
        </p:nvPicPr>
        <p:blipFill>
          <a:blip r:embed="rId2"/>
          <a:srcRect t="-44229" b="-44229"/>
          <a:stretch>
            <a:fillRect/>
          </a:stretch>
        </p:blipFill>
        <p:spPr>
          <a:xfrm>
            <a:off x="1295400" y="1295400"/>
            <a:ext cx="7205663" cy="3962400"/>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4"/>
          <p:cNvSpPr>
            <a:spLocks noGrp="1"/>
          </p:cNvSpPr>
          <p:nvPr>
            <p:ph type="title"/>
          </p:nvPr>
        </p:nvSpPr>
        <p:spPr>
          <a:xfrm>
            <a:off x="2116138" y="288925"/>
            <a:ext cx="6934200" cy="1371600"/>
          </a:xfrm>
        </p:spPr>
        <p:txBody>
          <a:bodyPr/>
          <a:lstStyle/>
          <a:p>
            <a:r>
              <a:rPr lang="en-US" sz="2800" smtClean="0">
                <a:cs typeface="ＭＳ Ｐゴシック"/>
              </a:rPr>
              <a:t>NWCSAF CLOUD PRODUCT</a:t>
            </a:r>
            <a:br>
              <a:rPr lang="en-US" sz="2800" smtClean="0">
                <a:cs typeface="ＭＳ Ｐゴシック"/>
              </a:rPr>
            </a:br>
            <a:r>
              <a:rPr lang="en-US" sz="2800" smtClean="0">
                <a:cs typeface="ＭＳ Ｐゴシック"/>
              </a:rPr>
              <a:t>St Jude day storm</a:t>
            </a:r>
          </a:p>
        </p:txBody>
      </p:sp>
      <p:sp>
        <p:nvSpPr>
          <p:cNvPr id="123906" name="Footer Placeholder 3"/>
          <p:cNvSpPr>
            <a:spLocks noGrp="1"/>
          </p:cNvSpPr>
          <p:nvPr>
            <p:ph type="ftr" sz="quarter" idx="10"/>
          </p:nvPr>
        </p:nvSpPr>
        <p:spPr>
          <a:noFill/>
          <a:ln>
            <a:miter lim="800000"/>
            <a:headEnd/>
            <a:tailEnd/>
          </a:ln>
        </p:spPr>
        <p:txBody>
          <a:bodyPr/>
          <a:lstStyle/>
          <a:p>
            <a:pPr fontAlgn="base">
              <a:spcBef>
                <a:spcPct val="0"/>
              </a:spcBef>
              <a:spcAft>
                <a:spcPct val="0"/>
              </a:spcAft>
            </a:pPr>
            <a:r>
              <a:rPr lang="en-GB" smtClean="0">
                <a:cs typeface="ＭＳ Ｐゴシック"/>
              </a:rPr>
              <a:t>© Crown copyright   Met Office</a:t>
            </a:r>
            <a:endParaRPr lang="en-GB" sz="1400" smtClean="0">
              <a:latin typeface="Times" pitchFamily="18" charset="0"/>
              <a:cs typeface="ＭＳ Ｐゴシック"/>
            </a:endParaRPr>
          </a:p>
        </p:txBody>
      </p:sp>
      <p:pic>
        <p:nvPicPr>
          <p:cNvPr id="123907" name="Picture 5" descr="cloud.06.00.type_h.gif"/>
          <p:cNvPicPr>
            <a:picLocks noChangeAspect="1"/>
          </p:cNvPicPr>
          <p:nvPr/>
        </p:nvPicPr>
        <p:blipFill>
          <a:blip r:embed="rId2"/>
          <a:srcRect/>
          <a:stretch>
            <a:fillRect/>
          </a:stretch>
        </p:blipFill>
        <p:spPr bwMode="auto">
          <a:xfrm>
            <a:off x="114300" y="1995488"/>
            <a:ext cx="4718050" cy="3622675"/>
          </a:xfrm>
          <a:prstGeom prst="rect">
            <a:avLst/>
          </a:prstGeom>
          <a:noFill/>
          <a:ln w="9525">
            <a:noFill/>
            <a:miter lim="800000"/>
            <a:headEnd/>
            <a:tailEnd/>
          </a:ln>
        </p:spPr>
      </p:pic>
      <p:pic>
        <p:nvPicPr>
          <p:cNvPr id="123908" name="Picture 6" descr="img_m8_ch9.0600.gif"/>
          <p:cNvPicPr>
            <a:picLocks noChangeAspect="1"/>
          </p:cNvPicPr>
          <p:nvPr/>
        </p:nvPicPr>
        <p:blipFill>
          <a:blip r:embed="rId3"/>
          <a:srcRect/>
          <a:stretch>
            <a:fillRect/>
          </a:stretch>
        </p:blipFill>
        <p:spPr bwMode="auto">
          <a:xfrm>
            <a:off x="4826000" y="1995488"/>
            <a:ext cx="4116388" cy="3498850"/>
          </a:xfrm>
          <a:prstGeom prst="rect">
            <a:avLst/>
          </a:prstGeom>
          <a:noFill/>
          <a:ln w="9525">
            <a:noFill/>
            <a:miter lim="800000"/>
            <a:headEnd/>
            <a:tailEnd/>
          </a:ln>
        </p:spPr>
      </p:pic>
      <p:sp>
        <p:nvSpPr>
          <p:cNvPr id="123909" name="TextBox 7"/>
          <p:cNvSpPr txBox="1">
            <a:spLocks noChangeArrowheads="1"/>
          </p:cNvSpPr>
          <p:nvPr/>
        </p:nvSpPr>
        <p:spPr bwMode="auto">
          <a:xfrm>
            <a:off x="473075" y="6007100"/>
            <a:ext cx="8469313" cy="368300"/>
          </a:xfrm>
          <a:prstGeom prst="rect">
            <a:avLst/>
          </a:prstGeom>
          <a:noFill/>
          <a:ln w="9525">
            <a:noFill/>
            <a:miter lim="800000"/>
            <a:headEnd/>
            <a:tailEnd/>
          </a:ln>
        </p:spPr>
        <p:txBody>
          <a:bodyPr>
            <a:spAutoFit/>
          </a:bodyPr>
          <a:lstStyle/>
          <a:p>
            <a:r>
              <a:rPr lang="en-US"/>
              <a:t>Meteosat 8 cloud type 06z 28 OCT                Meteosat 8 channel 9 06z 28 OCT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high.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14365" y="935513"/>
            <a:ext cx="6899022" cy="5864169"/>
          </a:xfrm>
          <a:prstGeom prst="rect">
            <a:avLst/>
          </a:prstGeom>
        </p:spPr>
      </p:pic>
      <p:sp>
        <p:nvSpPr>
          <p:cNvPr id="3" name="TextBox 2"/>
          <p:cNvSpPr txBox="1"/>
          <p:nvPr/>
        </p:nvSpPr>
        <p:spPr>
          <a:xfrm>
            <a:off x="148325" y="1495426"/>
            <a:ext cx="1891143" cy="3139321"/>
          </a:xfrm>
          <a:prstGeom prst="rect">
            <a:avLst/>
          </a:prstGeom>
          <a:noFill/>
        </p:spPr>
        <p:txBody>
          <a:bodyPr wrap="square" rtlCol="0">
            <a:spAutoFit/>
          </a:bodyPr>
          <a:lstStyle/>
          <a:p>
            <a:r>
              <a:rPr lang="en-US" dirty="0"/>
              <a:t>RAPID SCAN </a:t>
            </a:r>
          </a:p>
          <a:p>
            <a:r>
              <a:rPr lang="en-US" dirty="0"/>
              <a:t>M8 5 MINUTE UKAMVs</a:t>
            </a:r>
          </a:p>
          <a:p>
            <a:endParaRPr lang="en-US" dirty="0"/>
          </a:p>
          <a:p>
            <a:r>
              <a:rPr lang="en-US" dirty="0"/>
              <a:t>During the passage of the</a:t>
            </a:r>
          </a:p>
          <a:p>
            <a:r>
              <a:rPr lang="en-US" dirty="0"/>
              <a:t> St JUDE day storm</a:t>
            </a:r>
          </a:p>
          <a:p>
            <a:r>
              <a:rPr lang="en-US" dirty="0"/>
              <a:t>2013 OCT 2013</a:t>
            </a:r>
          </a:p>
          <a:p>
            <a:r>
              <a:rPr lang="en-US" dirty="0"/>
              <a:t>0305-0855</a:t>
            </a:r>
          </a:p>
          <a:p>
            <a:endParaRPr lang="en-US" dirty="0"/>
          </a:p>
        </p:txBody>
      </p:sp>
      <p:sp>
        <p:nvSpPr>
          <p:cNvPr id="4" name="TextBox 3"/>
          <p:cNvSpPr txBox="1"/>
          <p:nvPr/>
        </p:nvSpPr>
        <p:spPr>
          <a:xfrm>
            <a:off x="148325" y="4634747"/>
            <a:ext cx="3936928" cy="2308324"/>
          </a:xfrm>
          <a:prstGeom prst="rect">
            <a:avLst/>
          </a:prstGeom>
          <a:noFill/>
        </p:spPr>
        <p:txBody>
          <a:bodyPr wrap="square" rtlCol="0">
            <a:spAutoFit/>
          </a:bodyPr>
          <a:lstStyle/>
          <a:p>
            <a:r>
              <a:rPr lang="en-US" dirty="0" smtClean="0"/>
              <a:t>All UKAMVs</a:t>
            </a:r>
          </a:p>
          <a:p>
            <a:endParaRPr lang="en-US" dirty="0" smtClean="0"/>
          </a:p>
          <a:p>
            <a:r>
              <a:rPr lang="en-US" dirty="0" smtClean="0">
                <a:solidFill>
                  <a:srgbClr val="30E8E8"/>
                </a:solidFill>
              </a:rPr>
              <a:t>Blue</a:t>
            </a:r>
            <a:r>
              <a:rPr lang="en-US" dirty="0" smtClean="0">
                <a:solidFill>
                  <a:srgbClr val="0070C0"/>
                </a:solidFill>
              </a:rPr>
              <a:t> </a:t>
            </a:r>
            <a:r>
              <a:rPr lang="en-US" dirty="0" smtClean="0"/>
              <a:t>        0-30kts</a:t>
            </a:r>
          </a:p>
          <a:p>
            <a:r>
              <a:rPr lang="en-US" dirty="0" smtClean="0">
                <a:solidFill>
                  <a:srgbClr val="FFFF00"/>
                </a:solidFill>
              </a:rPr>
              <a:t>Yellow</a:t>
            </a:r>
            <a:r>
              <a:rPr lang="en-US" dirty="0" smtClean="0"/>
              <a:t>      31-60kts</a:t>
            </a:r>
          </a:p>
          <a:p>
            <a:r>
              <a:rPr lang="en-US" dirty="0" smtClean="0">
                <a:solidFill>
                  <a:srgbClr val="92D050"/>
                </a:solidFill>
              </a:rPr>
              <a:t>Green</a:t>
            </a:r>
            <a:r>
              <a:rPr lang="en-US" dirty="0" smtClean="0"/>
              <a:t>     61-90kts</a:t>
            </a:r>
          </a:p>
          <a:p>
            <a:r>
              <a:rPr lang="en-US" dirty="0" smtClean="0">
                <a:solidFill>
                  <a:srgbClr val="FF0000"/>
                </a:solidFill>
              </a:rPr>
              <a:t>Red</a:t>
            </a:r>
            <a:r>
              <a:rPr lang="en-US" dirty="0" smtClean="0"/>
              <a:t>        91-120kts</a:t>
            </a:r>
          </a:p>
          <a:p>
            <a:r>
              <a:rPr lang="en-US" dirty="0" smtClean="0">
                <a:solidFill>
                  <a:srgbClr val="0070C0"/>
                </a:solidFill>
              </a:rPr>
              <a:t>Navy</a:t>
            </a:r>
            <a:r>
              <a:rPr lang="en-US" dirty="0" smtClean="0"/>
              <a:t>     121-150kts</a:t>
            </a:r>
          </a:p>
          <a:p>
            <a:endParaRPr lang="en-GB" dirty="0"/>
          </a:p>
        </p:txBody>
      </p:sp>
    </p:spTree>
    <p:extLst>
      <p:ext uri="{BB962C8B-B14F-4D97-AF65-F5344CB8AC3E}">
        <p14:creationId xmlns:p14="http://schemas.microsoft.com/office/powerpoint/2010/main" xmlns="" val="8624713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rlow.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17176" y="187287"/>
            <a:ext cx="7047452" cy="6564146"/>
          </a:xfrm>
          <a:prstGeom prst="rect">
            <a:avLst/>
          </a:prstGeom>
        </p:spPr>
      </p:pic>
      <p:sp>
        <p:nvSpPr>
          <p:cNvPr id="2" name="TextBox 1"/>
          <p:cNvSpPr txBox="1"/>
          <p:nvPr/>
        </p:nvSpPr>
        <p:spPr>
          <a:xfrm>
            <a:off x="157596" y="1498294"/>
            <a:ext cx="1696465" cy="3416320"/>
          </a:xfrm>
          <a:prstGeom prst="rect">
            <a:avLst/>
          </a:prstGeom>
          <a:noFill/>
        </p:spPr>
        <p:txBody>
          <a:bodyPr wrap="square" rtlCol="0">
            <a:spAutoFit/>
          </a:bodyPr>
          <a:lstStyle/>
          <a:p>
            <a:r>
              <a:rPr lang="en-US" dirty="0"/>
              <a:t>RAPID SCAN </a:t>
            </a:r>
          </a:p>
          <a:p>
            <a:r>
              <a:rPr lang="en-US" dirty="0"/>
              <a:t>M8 5 MINUTE UKAMVs</a:t>
            </a:r>
          </a:p>
          <a:p>
            <a:endParaRPr lang="en-US" dirty="0"/>
          </a:p>
          <a:p>
            <a:r>
              <a:rPr lang="en-US" dirty="0"/>
              <a:t>During the passage of the</a:t>
            </a:r>
          </a:p>
          <a:p>
            <a:r>
              <a:rPr lang="en-US" dirty="0"/>
              <a:t> St JUDE day storm</a:t>
            </a:r>
          </a:p>
          <a:p>
            <a:r>
              <a:rPr lang="en-US" dirty="0"/>
              <a:t>2013 OCT 2013</a:t>
            </a:r>
          </a:p>
          <a:p>
            <a:r>
              <a:rPr lang="en-US" dirty="0"/>
              <a:t>0305-0855</a:t>
            </a:r>
          </a:p>
          <a:p>
            <a:endParaRPr lang="en-US" dirty="0"/>
          </a:p>
        </p:txBody>
      </p:sp>
      <p:sp>
        <p:nvSpPr>
          <p:cNvPr id="4" name="TextBox 3"/>
          <p:cNvSpPr txBox="1"/>
          <p:nvPr/>
        </p:nvSpPr>
        <p:spPr>
          <a:xfrm>
            <a:off x="0" y="4585626"/>
            <a:ext cx="2198038" cy="2308324"/>
          </a:xfrm>
          <a:prstGeom prst="rect">
            <a:avLst/>
          </a:prstGeom>
          <a:noFill/>
        </p:spPr>
        <p:txBody>
          <a:bodyPr wrap="none" rtlCol="0">
            <a:spAutoFit/>
          </a:bodyPr>
          <a:lstStyle/>
          <a:p>
            <a:r>
              <a:rPr lang="en-US" dirty="0" smtClean="0"/>
              <a:t>All UKAMVs </a:t>
            </a:r>
          </a:p>
          <a:p>
            <a:endParaRPr lang="en-US" dirty="0" smtClean="0"/>
          </a:p>
          <a:p>
            <a:r>
              <a:rPr lang="en-US" dirty="0" smtClean="0">
                <a:solidFill>
                  <a:srgbClr val="30E8E8"/>
                </a:solidFill>
              </a:rPr>
              <a:t>Blue</a:t>
            </a:r>
            <a:r>
              <a:rPr lang="en-US" dirty="0" smtClean="0">
                <a:solidFill>
                  <a:srgbClr val="0070C0"/>
                </a:solidFill>
              </a:rPr>
              <a:t> </a:t>
            </a:r>
            <a:r>
              <a:rPr lang="en-US" dirty="0" smtClean="0"/>
              <a:t>        0-30kts</a:t>
            </a:r>
          </a:p>
          <a:p>
            <a:r>
              <a:rPr lang="en-US" dirty="0" smtClean="0">
                <a:solidFill>
                  <a:srgbClr val="FFFF00"/>
                </a:solidFill>
              </a:rPr>
              <a:t>Yellow</a:t>
            </a:r>
            <a:r>
              <a:rPr lang="en-US" dirty="0" smtClean="0"/>
              <a:t>      31-60kts</a:t>
            </a:r>
          </a:p>
          <a:p>
            <a:r>
              <a:rPr lang="en-US" dirty="0" smtClean="0">
                <a:solidFill>
                  <a:srgbClr val="92D050"/>
                </a:solidFill>
              </a:rPr>
              <a:t>Green</a:t>
            </a:r>
            <a:r>
              <a:rPr lang="en-US" dirty="0" smtClean="0"/>
              <a:t>     61-90kts</a:t>
            </a:r>
          </a:p>
          <a:p>
            <a:r>
              <a:rPr lang="en-US" dirty="0" smtClean="0">
                <a:solidFill>
                  <a:srgbClr val="FF0000"/>
                </a:solidFill>
              </a:rPr>
              <a:t>Red</a:t>
            </a:r>
            <a:r>
              <a:rPr lang="en-US" dirty="0" smtClean="0"/>
              <a:t>        91-120kts</a:t>
            </a:r>
          </a:p>
          <a:p>
            <a:r>
              <a:rPr lang="en-US" dirty="0" smtClean="0">
                <a:solidFill>
                  <a:srgbClr val="0070C0"/>
                </a:solidFill>
              </a:rPr>
              <a:t>Navy</a:t>
            </a:r>
            <a:r>
              <a:rPr lang="en-US" dirty="0" smtClean="0"/>
              <a:t>     121-150kts</a:t>
            </a:r>
          </a:p>
          <a:p>
            <a:endParaRPr lang="en-GB" dirty="0"/>
          </a:p>
        </p:txBody>
      </p:sp>
    </p:spTree>
    <p:extLst>
      <p:ext uri="{BB962C8B-B14F-4D97-AF65-F5344CB8AC3E}">
        <p14:creationId xmlns:p14="http://schemas.microsoft.com/office/powerpoint/2010/main" xmlns="" val="16857379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vshigh.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6623" y="3446780"/>
            <a:ext cx="4013200" cy="3411220"/>
          </a:xfrm>
          <a:prstGeom prst="rect">
            <a:avLst/>
          </a:prstGeom>
        </p:spPr>
      </p:pic>
      <p:pic>
        <p:nvPicPr>
          <p:cNvPr id="6" name="Picture 5" descr="wvslow.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9357" y="3418417"/>
            <a:ext cx="4021667" cy="3418417"/>
          </a:xfrm>
          <a:prstGeom prst="rect">
            <a:avLst/>
          </a:prstGeom>
        </p:spPr>
      </p:pic>
      <p:pic>
        <p:nvPicPr>
          <p:cNvPr id="7" name="Picture 6" descr="wvsmed.gi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99357" y="-1"/>
            <a:ext cx="4013201" cy="3411221"/>
          </a:xfrm>
          <a:prstGeom prst="rect">
            <a:avLst/>
          </a:prstGeom>
        </p:spPr>
      </p:pic>
      <p:sp>
        <p:nvSpPr>
          <p:cNvPr id="2" name="TextBox 1"/>
          <p:cNvSpPr txBox="1"/>
          <p:nvPr/>
        </p:nvSpPr>
        <p:spPr>
          <a:xfrm>
            <a:off x="2079876" y="628535"/>
            <a:ext cx="2239947" cy="2308324"/>
          </a:xfrm>
          <a:prstGeom prst="rect">
            <a:avLst/>
          </a:prstGeom>
          <a:noFill/>
        </p:spPr>
        <p:txBody>
          <a:bodyPr wrap="square" rtlCol="0">
            <a:spAutoFit/>
          </a:bodyPr>
          <a:lstStyle/>
          <a:p>
            <a:r>
              <a:rPr lang="en-US" sz="1600" dirty="0" smtClean="0"/>
              <a:t>RAPID SCAN </a:t>
            </a:r>
          </a:p>
          <a:p>
            <a:r>
              <a:rPr lang="en-US" sz="1600" dirty="0" smtClean="0"/>
              <a:t>M8 5 MINUTE UKAMVs</a:t>
            </a:r>
          </a:p>
          <a:p>
            <a:endParaRPr lang="en-US" sz="1600" dirty="0" smtClean="0"/>
          </a:p>
          <a:p>
            <a:r>
              <a:rPr lang="en-US" sz="1600" dirty="0" smtClean="0"/>
              <a:t>During the passage of the</a:t>
            </a:r>
          </a:p>
          <a:p>
            <a:r>
              <a:rPr lang="en-US" sz="1600" dirty="0" smtClean="0"/>
              <a:t> St JUDE day storm</a:t>
            </a:r>
          </a:p>
          <a:p>
            <a:r>
              <a:rPr lang="en-US" sz="1600" dirty="0" smtClean="0"/>
              <a:t>2013 OCT 2013</a:t>
            </a:r>
          </a:p>
          <a:p>
            <a:r>
              <a:rPr lang="en-US" sz="1600" dirty="0" smtClean="0"/>
              <a:t>0305-0855</a:t>
            </a:r>
            <a:endParaRPr lang="en-US" sz="1600" dirty="0"/>
          </a:p>
        </p:txBody>
      </p:sp>
      <p:sp>
        <p:nvSpPr>
          <p:cNvPr id="3" name="TextBox 2"/>
          <p:cNvSpPr txBox="1"/>
          <p:nvPr/>
        </p:nvSpPr>
        <p:spPr>
          <a:xfrm>
            <a:off x="148326" y="1569398"/>
            <a:ext cx="1844790" cy="1815882"/>
          </a:xfrm>
          <a:prstGeom prst="rect">
            <a:avLst/>
          </a:prstGeom>
          <a:noFill/>
        </p:spPr>
        <p:txBody>
          <a:bodyPr wrap="square" rtlCol="0">
            <a:spAutoFit/>
          </a:bodyPr>
          <a:lstStyle/>
          <a:p>
            <a:r>
              <a:rPr lang="en-US" sz="1400" dirty="0" smtClean="0"/>
              <a:t>All UKAMVs  increasing speed</a:t>
            </a:r>
          </a:p>
          <a:p>
            <a:endParaRPr lang="en-US" sz="1400" dirty="0" smtClean="0"/>
          </a:p>
          <a:p>
            <a:r>
              <a:rPr lang="en-US" sz="1400" dirty="0" smtClean="0">
                <a:solidFill>
                  <a:srgbClr val="30E8E8"/>
                </a:solidFill>
              </a:rPr>
              <a:t>Blue</a:t>
            </a:r>
            <a:r>
              <a:rPr lang="en-US" sz="1400" dirty="0" smtClean="0">
                <a:solidFill>
                  <a:srgbClr val="0070C0"/>
                </a:solidFill>
              </a:rPr>
              <a:t> </a:t>
            </a:r>
            <a:r>
              <a:rPr lang="en-US" sz="1400" dirty="0" smtClean="0"/>
              <a:t>        0-30kts</a:t>
            </a:r>
          </a:p>
          <a:p>
            <a:r>
              <a:rPr lang="en-US" sz="1400" dirty="0" smtClean="0">
                <a:solidFill>
                  <a:srgbClr val="FFFF00"/>
                </a:solidFill>
              </a:rPr>
              <a:t>Yellow</a:t>
            </a:r>
            <a:r>
              <a:rPr lang="en-US" sz="1400" dirty="0" smtClean="0"/>
              <a:t>      31-60kts</a:t>
            </a:r>
          </a:p>
          <a:p>
            <a:r>
              <a:rPr lang="en-US" sz="1400" dirty="0" smtClean="0">
                <a:solidFill>
                  <a:srgbClr val="92D050"/>
                </a:solidFill>
              </a:rPr>
              <a:t>Green</a:t>
            </a:r>
            <a:r>
              <a:rPr lang="en-US" sz="1400" dirty="0" smtClean="0"/>
              <a:t>     61-90kts</a:t>
            </a:r>
          </a:p>
          <a:p>
            <a:r>
              <a:rPr lang="en-US" sz="1400" dirty="0" smtClean="0">
                <a:solidFill>
                  <a:srgbClr val="FF0000"/>
                </a:solidFill>
              </a:rPr>
              <a:t>Red</a:t>
            </a:r>
            <a:r>
              <a:rPr lang="en-US" sz="1400" dirty="0" smtClean="0"/>
              <a:t>        91-120kts</a:t>
            </a:r>
          </a:p>
          <a:p>
            <a:r>
              <a:rPr lang="en-US" sz="1400" dirty="0" smtClean="0">
                <a:solidFill>
                  <a:srgbClr val="0070C0"/>
                </a:solidFill>
              </a:rPr>
              <a:t>Navy</a:t>
            </a:r>
            <a:r>
              <a:rPr lang="en-US" sz="1400" dirty="0" smtClean="0"/>
              <a:t>     121-150kts</a:t>
            </a:r>
            <a:endParaRPr lang="en-US" sz="1400" dirty="0"/>
          </a:p>
        </p:txBody>
      </p:sp>
    </p:spTree>
    <p:extLst>
      <p:ext uri="{BB962C8B-B14F-4D97-AF65-F5344CB8AC3E}">
        <p14:creationId xmlns:p14="http://schemas.microsoft.com/office/powerpoint/2010/main" xmlns="" val="30559666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3_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7041</TotalTime>
  <Words>1170</Words>
  <Application>Microsoft Office PowerPoint</Application>
  <PresentationFormat>On-screen Show (4:3)</PresentationFormat>
  <Paragraphs>227</Paragraphs>
  <Slides>21</Slides>
  <Notes>3</Notes>
  <HiddenSlides>0</HiddenSlides>
  <MMClips>0</MMClips>
  <ScaleCrop>false</ScaleCrop>
  <HeadingPairs>
    <vt:vector size="4" baseType="variant">
      <vt:variant>
        <vt:lpstr>Theme</vt:lpstr>
      </vt:variant>
      <vt:variant>
        <vt:i4>9</vt:i4>
      </vt:variant>
      <vt:variant>
        <vt:lpstr>Slide Titles</vt:lpstr>
      </vt:variant>
      <vt:variant>
        <vt:i4>21</vt:i4>
      </vt:variant>
    </vt:vector>
  </HeadingPairs>
  <TitlesOfParts>
    <vt:vector size="30" baseType="lpstr">
      <vt:lpstr>3_Blank Presentation</vt:lpstr>
      <vt:lpstr>1_Custom Design</vt:lpstr>
      <vt:lpstr>2_Custom Design</vt:lpstr>
      <vt:lpstr>4_Blank Presentation</vt:lpstr>
      <vt:lpstr>3_Custom Design</vt:lpstr>
      <vt:lpstr>1_Blank Presentation</vt:lpstr>
      <vt:lpstr>Custom Design</vt:lpstr>
      <vt:lpstr>2_Blank Presentation</vt:lpstr>
      <vt:lpstr>Blank Presentation</vt:lpstr>
      <vt:lpstr>Operational use of NWC SAF AMV package in the Met Office mesoscale forecasting system  </vt:lpstr>
      <vt:lpstr>OVERVIEW </vt:lpstr>
      <vt:lpstr>Slide 3</vt:lpstr>
      <vt:lpstr>UKV 1.5km DA cycling</vt:lpstr>
      <vt:lpstr>New web monitoring</vt:lpstr>
      <vt:lpstr>NWCSAF CLOUD PRODUCT St Jude day storm</vt:lpstr>
      <vt:lpstr>Slide 7</vt:lpstr>
      <vt:lpstr>Slide 8</vt:lpstr>
      <vt:lpstr>Slide 9</vt:lpstr>
      <vt:lpstr>Forecast impact</vt:lpstr>
      <vt:lpstr>Forecast impact</vt:lpstr>
      <vt:lpstr>            UK Index Metric for forecast verification </vt:lpstr>
      <vt:lpstr>UKV  15 Nov 2012 to 31 Dec 2012</vt:lpstr>
      <vt:lpstr>Forecast impact</vt:lpstr>
      <vt:lpstr>The best of three UKV 40 day trials extended to 47 days</vt:lpstr>
      <vt:lpstr>Slide 16</vt:lpstr>
      <vt:lpstr>Table of monthly stats in UKV region. Height bias (40 hPa) lower was introduced to UK AMVs after March 2014</vt:lpstr>
      <vt:lpstr>Adjusted AMV lowering AMV heights by 40 hPa 28 Sept 2013 to 28 Oct 2013 AMV’s usage above 400hPa</vt:lpstr>
      <vt:lpstr>Forecast impact of adding extra AMV’s (900-401) hPa over sea. (28 Sept 2013 to 28 Oct 2013) AMV’s usage above 400hPa  (forecast control use amv’s &gt; 400hpa adjusted heights by 40 hPa)</vt:lpstr>
      <vt:lpstr>Forecast impact of adding extra AMV’s (900-401) hPa over sea and adjusted AMV’s above 400 hPa (28 Sept 2013 to 28 Oct 2013)  AMV’s usage above 400hPa  (forecast control use amv’s &gt; 400hpa adjusted heights by 40 hPa)</vt:lpstr>
      <vt:lpstr>Final comments</vt:lpstr>
    </vt:vector>
  </TitlesOfParts>
  <Company>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graeme kelly</dc:creator>
  <cp:lastModifiedBy>graeme.a.kelly</cp:lastModifiedBy>
  <cp:revision>56</cp:revision>
  <dcterms:created xsi:type="dcterms:W3CDTF">2013-11-18T20:33:31Z</dcterms:created>
  <dcterms:modified xsi:type="dcterms:W3CDTF">2014-06-20T04:28:07Z</dcterms:modified>
</cp:coreProperties>
</file>