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5262" r:id="rId2"/>
  </p:sldMasterIdLst>
  <p:notesMasterIdLst>
    <p:notesMasterId r:id="rId21"/>
  </p:notesMasterIdLst>
  <p:handoutMasterIdLst>
    <p:handoutMasterId r:id="rId22"/>
  </p:handoutMasterIdLst>
  <p:sldIdLst>
    <p:sldId id="256" r:id="rId3"/>
    <p:sldId id="403" r:id="rId4"/>
    <p:sldId id="430" r:id="rId5"/>
    <p:sldId id="439" r:id="rId6"/>
    <p:sldId id="431" r:id="rId7"/>
    <p:sldId id="440" r:id="rId8"/>
    <p:sldId id="434" r:id="rId9"/>
    <p:sldId id="436" r:id="rId10"/>
    <p:sldId id="446" r:id="rId11"/>
    <p:sldId id="445" r:id="rId12"/>
    <p:sldId id="447" r:id="rId13"/>
    <p:sldId id="441" r:id="rId14"/>
    <p:sldId id="450" r:id="rId15"/>
    <p:sldId id="448" r:id="rId16"/>
    <p:sldId id="449" r:id="rId17"/>
    <p:sldId id="404" r:id="rId18"/>
    <p:sldId id="442" r:id="rId19"/>
    <p:sldId id="451" r:id="rId20"/>
  </p:sldIdLst>
  <p:sldSz cx="9906000" cy="6858000" type="A4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900" b="1" kern="1200">
        <a:solidFill>
          <a:schemeClr val="bg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  <p:clrMru>
    <a:srgbClr val="3BCCFF"/>
    <a:srgbClr val="00BBE7"/>
    <a:srgbClr val="080808"/>
    <a:srgbClr val="CB333B"/>
    <a:srgbClr val="C4D600"/>
    <a:srgbClr val="B5C800"/>
    <a:srgbClr val="FFFFFF"/>
    <a:srgbClr val="00B5E2"/>
    <a:srgbClr val="7FA5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106" autoAdjust="0"/>
    <p:restoredTop sz="95046" autoAdjust="0"/>
  </p:normalViewPr>
  <p:slideViewPr>
    <p:cSldViewPr snapToGrid="0" showGuides="1">
      <p:cViewPr>
        <p:scale>
          <a:sx n="90" d="100"/>
          <a:sy n="90" d="100"/>
        </p:scale>
        <p:origin x="-1596" y="12"/>
      </p:cViewPr>
      <p:guideLst>
        <p:guide orient="horz" pos="1164"/>
        <p:guide orient="horz" pos="1410"/>
        <p:guide orient="horz" pos="2715"/>
        <p:guide orient="horz" pos="2389"/>
        <p:guide orient="horz" pos="2064"/>
        <p:guide orient="horz" pos="1735"/>
        <p:guide orient="horz" pos="3369"/>
        <p:guide orient="horz" pos="3698"/>
        <p:guide pos="4214"/>
        <p:guide pos="358"/>
        <p:guide pos="912"/>
        <p:guide pos="4879"/>
        <p:guide pos="5556"/>
        <p:guide pos="1423"/>
        <p:guide pos="402"/>
        <p:guide pos="179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52" d="100"/>
          <a:sy n="52" d="100"/>
        </p:scale>
        <p:origin x="-1848" y="-78"/>
      </p:cViewPr>
      <p:guideLst>
        <p:guide orient="horz" pos="3127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6832600" y="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34550"/>
            <a:ext cx="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6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6646863" y="9736138"/>
            <a:ext cx="185737" cy="18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>
              <a:defRPr/>
            </a:pPr>
            <a:fld id="{3998D7B9-96C0-46CA-87B5-9D094518339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2950"/>
            <a:ext cx="537527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4875" y="4713288"/>
            <a:ext cx="4987925" cy="447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2975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80" tIns="45990" rIns="91980" bIns="45990" numCol="1" anchor="b" anchorCtr="0" compatLnSpc="1">
            <a:prstTxWarp prst="textNoShape">
              <a:avLst/>
            </a:prstTxWarp>
          </a:bodyPr>
          <a:lstStyle>
            <a:lvl1pPr algn="r" defTabSz="920450" eaLnBrk="0" hangingPunct="0">
              <a:spcBef>
                <a:spcPct val="0"/>
              </a:spcBef>
              <a:defRPr sz="1200" b="0">
                <a:solidFill>
                  <a:schemeClr val="tx1"/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fld id="{0D21AE84-5974-4939-8492-A8EF79818EDC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9163"/>
            <a:fld id="{BC2338A1-3052-4F92-A8FC-E819D7924C0D}" type="slidenum">
              <a:rPr lang="de-DE" smtClean="0"/>
              <a:pPr defTabSz="919163"/>
              <a:t>1</a:t>
            </a:fld>
            <a:endParaRPr lang="de-DE" smtClean="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56FA01C-F756-460B-B22B-01F287AE016D}" type="slidenum">
              <a:rPr lang="en-GB"/>
              <a:pPr/>
              <a:t>3</a:t>
            </a:fld>
            <a:endParaRPr lang="en-GB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D86F34A-48C2-4DB4-B44C-33045723FBED}" type="slidenum">
              <a:rPr lang="de-DE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b="0">
              <a:solidFill>
                <a:srgbClr val="5F758D"/>
              </a:solidFill>
              <a:latin typeface="Century Gothic" pitchFamily="34" charset="0"/>
            </a:endParaRPr>
          </a:p>
        </p:txBody>
      </p:sp>
      <p:sp>
        <p:nvSpPr>
          <p:cNvPr id="5" name="AutoShape 5"/>
          <p:cNvSpPr>
            <a:spLocks noChangeAspect="1" noChangeArrowheads="1" noTextEdit="1"/>
          </p:cNvSpPr>
          <p:nvPr/>
        </p:nvSpPr>
        <p:spPr bwMode="auto">
          <a:xfrm>
            <a:off x="0" y="3244850"/>
            <a:ext cx="9906000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defRPr/>
            </a:pPr>
            <a:endParaRPr lang="en-GB"/>
          </a:p>
        </p:txBody>
      </p:sp>
      <p:grpSp>
        <p:nvGrpSpPr>
          <p:cNvPr id="6" name="Group 6"/>
          <p:cNvGrpSpPr>
            <a:grpSpLocks/>
          </p:cNvGrpSpPr>
          <p:nvPr/>
        </p:nvGrpSpPr>
        <p:grpSpPr bwMode="auto">
          <a:xfrm>
            <a:off x="0" y="3092450"/>
            <a:ext cx="9906000" cy="128588"/>
            <a:chOff x="3" y="2044"/>
            <a:chExt cx="6237" cy="179"/>
          </a:xfrm>
        </p:grpSpPr>
        <p:sp>
          <p:nvSpPr>
            <p:cNvPr id="7" name="Rectangle 7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8" name="Rectangle 8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9" name="Rectangle 9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0" name="Rectangle 10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1" name="Rectangle 11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grpSp>
        <p:nvGrpSpPr>
          <p:cNvPr id="12" name="Group 53"/>
          <p:cNvGrpSpPr>
            <a:grpSpLocks noChangeAspect="1"/>
          </p:cNvGrpSpPr>
          <p:nvPr userDrawn="1"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13" name="AutoShape 5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4" name="Freeform 54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5" name="Freeform 55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6" name="Freeform 56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7" name="Freeform 57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8" name="Freeform 58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19" name="Freeform 59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0" name="Freeform 60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21" name="Freeform 61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22" name="Picture 62"/>
            <p:cNvPicPr>
              <a:picLocks noChangeAspect="1" noChangeArrowheads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287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965575" y="666750"/>
            <a:ext cx="5676900" cy="1319213"/>
          </a:xfrm>
        </p:spPr>
        <p:txBody>
          <a:bodyPr anchor="b"/>
          <a:lstStyle>
            <a:lvl1pPr>
              <a:defRPr sz="3200" baseline="0"/>
            </a:lvl1pPr>
          </a:lstStyle>
          <a:p>
            <a:endParaRPr lang="en-GB" dirty="0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956050" y="1992313"/>
            <a:ext cx="5694363" cy="1093787"/>
          </a:xfrm>
        </p:spPr>
        <p:txBody>
          <a:bodyPr/>
          <a:lstStyle>
            <a:lvl1pPr marL="0" indent="0">
              <a:defRPr sz="1800" baseline="0">
                <a:solidFill>
                  <a:schemeClr val="bg1"/>
                </a:solidFill>
                <a:latin typeface="Century Gothic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23" name="Rectangle 61"/>
          <p:cNvSpPr>
            <a:spLocks noChangeArrowheads="1"/>
          </p:cNvSpPr>
          <p:nvPr userDrawn="1"/>
        </p:nvSpPr>
        <p:spPr bwMode="auto">
          <a:xfrm>
            <a:off x="1394449" y="6523038"/>
            <a:ext cx="2875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>
                <a:solidFill>
                  <a:srgbClr val="0066FF"/>
                </a:solidFill>
              </a:rPr>
              <a:t>IWW12</a:t>
            </a:r>
            <a:r>
              <a:rPr lang="de-DE" sz="900" b="0" dirty="0" smtClean="0">
                <a:solidFill>
                  <a:srgbClr val="5F758D"/>
                </a:solidFill>
                <a:latin typeface="Century Gothic" pitchFamily="34" charset="0"/>
              </a:rPr>
              <a:t>,</a:t>
            </a:r>
            <a:r>
              <a:rPr lang="de-DE" b="0" dirty="0" smtClean="0">
                <a:solidFill>
                  <a:srgbClr val="5F758D"/>
                </a:solidFill>
                <a:latin typeface="Century Gothic" pitchFamily="34" charset="0"/>
              </a:rPr>
              <a:t> </a:t>
            </a:r>
            <a:r>
              <a:rPr lang="en-GB" sz="900" dirty="0" smtClean="0">
                <a:solidFill>
                  <a:srgbClr val="0066FF"/>
                </a:solidFill>
              </a:rPr>
              <a:t>Copenhagen, Denmark, </a:t>
            </a:r>
            <a:r>
              <a:rPr lang="de-DE" sz="900" dirty="0" smtClean="0">
                <a:solidFill>
                  <a:srgbClr val="0066FF"/>
                </a:solidFill>
              </a:rPr>
              <a:t>16-20 June 2014</a:t>
            </a:r>
          </a:p>
          <a:p>
            <a:pPr eaLnBrk="0" hangingPunct="0">
              <a:defRPr/>
            </a:pPr>
            <a:endParaRPr lang="de-DE" b="0" dirty="0">
              <a:solidFill>
                <a:srgbClr val="5F758D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8200" y="238125"/>
            <a:ext cx="2287588" cy="59451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2263" y="238125"/>
            <a:ext cx="6713537" cy="59451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438" y="238125"/>
            <a:ext cx="9150350" cy="8397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322263" y="1401763"/>
            <a:ext cx="9148762" cy="47815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en-GB" noProof="0" smtClean="0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2263" y="1401763"/>
            <a:ext cx="4497387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2050" y="1401763"/>
            <a:ext cx="4498975" cy="47815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5438" y="238125"/>
            <a:ext cx="9150350" cy="839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327719" name="Rectangle 39"/>
          <p:cNvSpPr>
            <a:spLocks noChangeArrowheads="1"/>
          </p:cNvSpPr>
          <p:nvPr/>
        </p:nvSpPr>
        <p:spPr bwMode="auto">
          <a:xfrm>
            <a:off x="334963" y="6523038"/>
            <a:ext cx="4572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>
              <a:defRPr/>
            </a:pPr>
            <a:r>
              <a:rPr lang="de-DE" b="0">
                <a:solidFill>
                  <a:srgbClr val="5F758D"/>
                </a:solidFill>
                <a:latin typeface="Century Gothic" pitchFamily="34" charset="0"/>
              </a:rPr>
              <a:t>Slide: </a:t>
            </a:r>
            <a:fld id="{04E3E9C7-698E-42BF-9AF5-FD0E48921D0E}" type="slidenum">
              <a:rPr lang="de-DE" b="0">
                <a:solidFill>
                  <a:srgbClr val="5F758D"/>
                </a:solidFill>
                <a:latin typeface="Century Gothic" pitchFamily="34" charset="0"/>
              </a:rPr>
              <a:pPr eaLnBrk="0" hangingPunct="0">
                <a:defRPr/>
              </a:pPr>
              <a:t>‹#›</a:t>
            </a:fld>
            <a:endParaRPr lang="de-DE" b="0">
              <a:solidFill>
                <a:srgbClr val="5F758D"/>
              </a:solidFill>
              <a:latin typeface="Century Gothic" pitchFamily="34" charset="0"/>
            </a:endParaRPr>
          </a:p>
        </p:txBody>
      </p:sp>
      <p:grpSp>
        <p:nvGrpSpPr>
          <p:cNvPr id="5124" name="Group 41"/>
          <p:cNvGrpSpPr>
            <a:grpSpLocks noChangeAspect="1"/>
          </p:cNvGrpSpPr>
          <p:nvPr/>
        </p:nvGrpSpPr>
        <p:grpSpPr bwMode="auto">
          <a:xfrm>
            <a:off x="7737475" y="6307138"/>
            <a:ext cx="1814513" cy="447675"/>
            <a:chOff x="4874" y="3973"/>
            <a:chExt cx="1143" cy="282"/>
          </a:xfrm>
        </p:grpSpPr>
        <p:sp>
          <p:nvSpPr>
            <p:cNvPr id="327722" name="AutoShape 42"/>
            <p:cNvSpPr>
              <a:spLocks noChangeAspect="1" noChangeArrowheads="1" noTextEdit="1"/>
            </p:cNvSpPr>
            <p:nvPr userDrawn="1"/>
          </p:nvSpPr>
          <p:spPr bwMode="auto">
            <a:xfrm>
              <a:off x="4874" y="3973"/>
              <a:ext cx="1143" cy="2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3" name="Freeform 43"/>
            <p:cNvSpPr>
              <a:spLocks noEditPoints="1"/>
            </p:cNvSpPr>
            <p:nvPr userDrawn="1"/>
          </p:nvSpPr>
          <p:spPr bwMode="auto">
            <a:xfrm>
              <a:off x="5774" y="4079"/>
              <a:ext cx="100" cy="103"/>
            </a:xfrm>
            <a:custGeom>
              <a:avLst/>
              <a:gdLst/>
              <a:ahLst/>
              <a:cxnLst>
                <a:cxn ang="0">
                  <a:pos x="128" y="0"/>
                </a:cxn>
                <a:cxn ang="0">
                  <a:pos x="76" y="0"/>
                </a:cxn>
                <a:cxn ang="0">
                  <a:pos x="0" y="207"/>
                </a:cxn>
                <a:cxn ang="0">
                  <a:pos x="54" y="207"/>
                </a:cxn>
                <a:cxn ang="0">
                  <a:pos x="69" y="163"/>
                </a:cxn>
                <a:cxn ang="0">
                  <a:pos x="130" y="163"/>
                </a:cxn>
                <a:cxn ang="0">
                  <a:pos x="146" y="207"/>
                </a:cxn>
                <a:cxn ang="0">
                  <a:pos x="200" y="207"/>
                </a:cxn>
                <a:cxn ang="0">
                  <a:pos x="128" y="0"/>
                </a:cxn>
                <a:cxn ang="0">
                  <a:pos x="81" y="125"/>
                </a:cxn>
                <a:cxn ang="0">
                  <a:pos x="100" y="57"/>
                </a:cxn>
                <a:cxn ang="0">
                  <a:pos x="119" y="125"/>
                </a:cxn>
                <a:cxn ang="0">
                  <a:pos x="81" y="125"/>
                </a:cxn>
              </a:cxnLst>
              <a:rect l="0" t="0" r="r" b="b"/>
              <a:pathLst>
                <a:path w="200" h="207">
                  <a:moveTo>
                    <a:pt x="128" y="0"/>
                  </a:moveTo>
                  <a:cubicBezTo>
                    <a:pt x="76" y="0"/>
                    <a:pt x="76" y="0"/>
                    <a:pt x="76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69" y="163"/>
                    <a:pt x="69" y="163"/>
                    <a:pt x="69" y="163"/>
                  </a:cubicBezTo>
                  <a:cubicBezTo>
                    <a:pt x="130" y="163"/>
                    <a:pt x="130" y="163"/>
                    <a:pt x="130" y="163"/>
                  </a:cubicBezTo>
                  <a:cubicBezTo>
                    <a:pt x="146" y="207"/>
                    <a:pt x="146" y="207"/>
                    <a:pt x="146" y="207"/>
                  </a:cubicBezTo>
                  <a:cubicBezTo>
                    <a:pt x="200" y="207"/>
                    <a:pt x="200" y="207"/>
                    <a:pt x="200" y="207"/>
                  </a:cubicBezTo>
                  <a:lnTo>
                    <a:pt x="128" y="0"/>
                  </a:lnTo>
                  <a:close/>
                  <a:moveTo>
                    <a:pt x="81" y="125"/>
                  </a:moveTo>
                  <a:cubicBezTo>
                    <a:pt x="87" y="103"/>
                    <a:pt x="96" y="78"/>
                    <a:pt x="100" y="57"/>
                  </a:cubicBezTo>
                  <a:cubicBezTo>
                    <a:pt x="104" y="78"/>
                    <a:pt x="113" y="103"/>
                    <a:pt x="119" y="125"/>
                  </a:cubicBezTo>
                  <a:lnTo>
                    <a:pt x="81" y="125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4" name="Freeform 44"/>
            <p:cNvSpPr>
              <a:spLocks/>
            </p:cNvSpPr>
            <p:nvPr userDrawn="1"/>
          </p:nvSpPr>
          <p:spPr bwMode="auto">
            <a:xfrm>
              <a:off x="5676" y="4077"/>
              <a:ext cx="85" cy="107"/>
            </a:xfrm>
            <a:custGeom>
              <a:avLst/>
              <a:gdLst/>
              <a:ahLst/>
              <a:cxnLst>
                <a:cxn ang="0">
                  <a:pos x="113" y="84"/>
                </a:cxn>
                <a:cxn ang="0">
                  <a:pos x="86" y="78"/>
                </a:cxn>
                <a:cxn ang="0">
                  <a:pos x="65" y="60"/>
                </a:cxn>
                <a:cxn ang="0">
                  <a:pos x="92" y="41"/>
                </a:cxn>
                <a:cxn ang="0">
                  <a:pos x="145" y="56"/>
                </a:cxn>
                <a:cxn ang="0">
                  <a:pos x="168" y="21"/>
                </a:cxn>
                <a:cxn ang="0">
                  <a:pos x="91" y="0"/>
                </a:cxn>
                <a:cxn ang="0">
                  <a:pos x="8" y="65"/>
                </a:cxn>
                <a:cxn ang="0">
                  <a:pos x="17" y="96"/>
                </a:cxn>
                <a:cxn ang="0">
                  <a:pos x="61" y="125"/>
                </a:cxn>
                <a:cxn ang="0">
                  <a:pos x="87" y="131"/>
                </a:cxn>
                <a:cxn ang="0">
                  <a:pos x="113" y="153"/>
                </a:cxn>
                <a:cxn ang="0">
                  <a:pos x="77" y="173"/>
                </a:cxn>
                <a:cxn ang="0">
                  <a:pos x="17" y="158"/>
                </a:cxn>
                <a:cxn ang="0">
                  <a:pos x="0" y="197"/>
                </a:cxn>
                <a:cxn ang="0">
                  <a:pos x="74" y="214"/>
                </a:cxn>
                <a:cxn ang="0">
                  <a:pos x="170" y="143"/>
                </a:cxn>
                <a:cxn ang="0">
                  <a:pos x="113" y="84"/>
                </a:cxn>
              </a:cxnLst>
              <a:rect l="0" t="0" r="r" b="b"/>
              <a:pathLst>
                <a:path w="170" h="214">
                  <a:moveTo>
                    <a:pt x="113" y="84"/>
                  </a:moveTo>
                  <a:cubicBezTo>
                    <a:pt x="86" y="78"/>
                    <a:pt x="86" y="78"/>
                    <a:pt x="86" y="78"/>
                  </a:cubicBezTo>
                  <a:cubicBezTo>
                    <a:pt x="69" y="74"/>
                    <a:pt x="65" y="69"/>
                    <a:pt x="65" y="60"/>
                  </a:cubicBezTo>
                  <a:cubicBezTo>
                    <a:pt x="65" y="48"/>
                    <a:pt x="76" y="41"/>
                    <a:pt x="92" y="41"/>
                  </a:cubicBezTo>
                  <a:cubicBezTo>
                    <a:pt x="108" y="41"/>
                    <a:pt x="125" y="46"/>
                    <a:pt x="145" y="56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49" y="9"/>
                    <a:pt x="118" y="0"/>
                    <a:pt x="91" y="0"/>
                  </a:cubicBezTo>
                  <a:cubicBezTo>
                    <a:pt x="42" y="0"/>
                    <a:pt x="8" y="28"/>
                    <a:pt x="8" y="65"/>
                  </a:cubicBezTo>
                  <a:cubicBezTo>
                    <a:pt x="8" y="76"/>
                    <a:pt x="11" y="86"/>
                    <a:pt x="17" y="96"/>
                  </a:cubicBezTo>
                  <a:cubicBezTo>
                    <a:pt x="25" y="110"/>
                    <a:pt x="39" y="120"/>
                    <a:pt x="61" y="125"/>
                  </a:cubicBezTo>
                  <a:cubicBezTo>
                    <a:pt x="87" y="131"/>
                    <a:pt x="87" y="131"/>
                    <a:pt x="87" y="131"/>
                  </a:cubicBezTo>
                  <a:cubicBezTo>
                    <a:pt x="105" y="135"/>
                    <a:pt x="113" y="143"/>
                    <a:pt x="113" y="153"/>
                  </a:cubicBezTo>
                  <a:cubicBezTo>
                    <a:pt x="113" y="167"/>
                    <a:pt x="101" y="173"/>
                    <a:pt x="77" y="173"/>
                  </a:cubicBezTo>
                  <a:cubicBezTo>
                    <a:pt x="55" y="173"/>
                    <a:pt x="38" y="167"/>
                    <a:pt x="17" y="158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25" y="208"/>
                    <a:pt x="50" y="214"/>
                    <a:pt x="74" y="214"/>
                  </a:cubicBezTo>
                  <a:cubicBezTo>
                    <a:pt x="132" y="214"/>
                    <a:pt x="170" y="186"/>
                    <a:pt x="170" y="143"/>
                  </a:cubicBezTo>
                  <a:cubicBezTo>
                    <a:pt x="170" y="112"/>
                    <a:pt x="148" y="92"/>
                    <a:pt x="113" y="84"/>
                  </a:cubicBez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5" name="Freeform 45"/>
            <p:cNvSpPr>
              <a:spLocks/>
            </p:cNvSpPr>
            <p:nvPr userDrawn="1"/>
          </p:nvSpPr>
          <p:spPr bwMode="auto">
            <a:xfrm>
              <a:off x="5356" y="4079"/>
              <a:ext cx="121" cy="103"/>
            </a:xfrm>
            <a:custGeom>
              <a:avLst/>
              <a:gdLst/>
              <a:ahLst/>
              <a:cxnLst>
                <a:cxn ang="0">
                  <a:pos x="158" y="0"/>
                </a:cxn>
                <a:cxn ang="0">
                  <a:pos x="131" y="94"/>
                </a:cxn>
                <a:cxn ang="0">
                  <a:pos x="122" y="133"/>
                </a:cxn>
                <a:cxn ang="0">
                  <a:pos x="113" y="96"/>
                </a:cxn>
                <a:cxn ang="0">
                  <a:pos x="87" y="0"/>
                </a:cxn>
                <a:cxn ang="0">
                  <a:pos x="22" y="0"/>
                </a:cxn>
                <a:cxn ang="0">
                  <a:pos x="0" y="207"/>
                </a:cxn>
                <a:cxn ang="0">
                  <a:pos x="52" y="207"/>
                </a:cxn>
                <a:cxn ang="0">
                  <a:pos x="58" y="106"/>
                </a:cxn>
                <a:cxn ang="0">
                  <a:pos x="60" y="62"/>
                </a:cxn>
                <a:cxn ang="0">
                  <a:pos x="70" y="106"/>
                </a:cxn>
                <a:cxn ang="0">
                  <a:pos x="98" y="207"/>
                </a:cxn>
                <a:cxn ang="0">
                  <a:pos x="142" y="207"/>
                </a:cxn>
                <a:cxn ang="0">
                  <a:pos x="173" y="103"/>
                </a:cxn>
                <a:cxn ang="0">
                  <a:pos x="183" y="66"/>
                </a:cxn>
                <a:cxn ang="0">
                  <a:pos x="186" y="104"/>
                </a:cxn>
                <a:cxn ang="0">
                  <a:pos x="192" y="207"/>
                </a:cxn>
                <a:cxn ang="0">
                  <a:pos x="243" y="207"/>
                </a:cxn>
                <a:cxn ang="0">
                  <a:pos x="222" y="0"/>
                </a:cxn>
                <a:cxn ang="0">
                  <a:pos x="158" y="0"/>
                </a:cxn>
              </a:cxnLst>
              <a:rect l="0" t="0" r="r" b="b"/>
              <a:pathLst>
                <a:path w="243" h="207">
                  <a:moveTo>
                    <a:pt x="158" y="0"/>
                  </a:moveTo>
                  <a:cubicBezTo>
                    <a:pt x="131" y="94"/>
                    <a:pt x="131" y="94"/>
                    <a:pt x="131" y="94"/>
                  </a:cubicBezTo>
                  <a:cubicBezTo>
                    <a:pt x="127" y="106"/>
                    <a:pt x="124" y="121"/>
                    <a:pt x="122" y="133"/>
                  </a:cubicBezTo>
                  <a:cubicBezTo>
                    <a:pt x="119" y="120"/>
                    <a:pt x="117" y="110"/>
                    <a:pt x="113" y="96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52" y="207"/>
                    <a:pt x="52" y="207"/>
                    <a:pt x="52" y="207"/>
                  </a:cubicBezTo>
                  <a:cubicBezTo>
                    <a:pt x="58" y="106"/>
                    <a:pt x="58" y="106"/>
                    <a:pt x="58" y="106"/>
                  </a:cubicBezTo>
                  <a:cubicBezTo>
                    <a:pt x="59" y="93"/>
                    <a:pt x="60" y="76"/>
                    <a:pt x="60" y="62"/>
                  </a:cubicBezTo>
                  <a:cubicBezTo>
                    <a:pt x="63" y="79"/>
                    <a:pt x="67" y="97"/>
                    <a:pt x="70" y="106"/>
                  </a:cubicBezTo>
                  <a:cubicBezTo>
                    <a:pt x="98" y="207"/>
                    <a:pt x="98" y="207"/>
                    <a:pt x="98" y="207"/>
                  </a:cubicBezTo>
                  <a:cubicBezTo>
                    <a:pt x="142" y="207"/>
                    <a:pt x="142" y="207"/>
                    <a:pt x="142" y="207"/>
                  </a:cubicBezTo>
                  <a:cubicBezTo>
                    <a:pt x="173" y="103"/>
                    <a:pt x="173" y="103"/>
                    <a:pt x="173" y="103"/>
                  </a:cubicBezTo>
                  <a:cubicBezTo>
                    <a:pt x="176" y="92"/>
                    <a:pt x="181" y="78"/>
                    <a:pt x="183" y="66"/>
                  </a:cubicBezTo>
                  <a:cubicBezTo>
                    <a:pt x="184" y="81"/>
                    <a:pt x="185" y="93"/>
                    <a:pt x="186" y="104"/>
                  </a:cubicBezTo>
                  <a:cubicBezTo>
                    <a:pt x="192" y="207"/>
                    <a:pt x="192" y="207"/>
                    <a:pt x="192" y="207"/>
                  </a:cubicBezTo>
                  <a:cubicBezTo>
                    <a:pt x="243" y="207"/>
                    <a:pt x="243" y="207"/>
                    <a:pt x="243" y="207"/>
                  </a:cubicBezTo>
                  <a:cubicBezTo>
                    <a:pt x="222" y="0"/>
                    <a:pt x="222" y="0"/>
                    <a:pt x="222" y="0"/>
                  </a:cubicBezTo>
                  <a:lnTo>
                    <a:pt x="158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6" name="Freeform 46"/>
            <p:cNvSpPr>
              <a:spLocks/>
            </p:cNvSpPr>
            <p:nvPr userDrawn="1"/>
          </p:nvSpPr>
          <p:spPr bwMode="auto">
            <a:xfrm>
              <a:off x="5250" y="4079"/>
              <a:ext cx="84" cy="105"/>
            </a:xfrm>
            <a:custGeom>
              <a:avLst/>
              <a:gdLst/>
              <a:ahLst/>
              <a:cxnLst>
                <a:cxn ang="0">
                  <a:pos x="115" y="131"/>
                </a:cxn>
                <a:cxn ang="0">
                  <a:pos x="108" y="161"/>
                </a:cxn>
                <a:cxn ang="0">
                  <a:pos x="84" y="170"/>
                </a:cxn>
                <a:cxn ang="0">
                  <a:pos x="57" y="159"/>
                </a:cxn>
                <a:cxn ang="0">
                  <a:pos x="53" y="135"/>
                </a:cxn>
                <a:cxn ang="0">
                  <a:pos x="53" y="0"/>
                </a:cxn>
                <a:cxn ang="0">
                  <a:pos x="0" y="0"/>
                </a:cxn>
                <a:cxn ang="0">
                  <a:pos x="0" y="141"/>
                </a:cxn>
                <a:cxn ang="0">
                  <a:pos x="12" y="184"/>
                </a:cxn>
                <a:cxn ang="0">
                  <a:pos x="86" y="211"/>
                </a:cxn>
                <a:cxn ang="0">
                  <a:pos x="150" y="189"/>
                </a:cxn>
                <a:cxn ang="0">
                  <a:pos x="168" y="138"/>
                </a:cxn>
                <a:cxn ang="0">
                  <a:pos x="168" y="0"/>
                </a:cxn>
                <a:cxn ang="0">
                  <a:pos x="115" y="0"/>
                </a:cxn>
                <a:cxn ang="0">
                  <a:pos x="115" y="131"/>
                </a:cxn>
              </a:cxnLst>
              <a:rect l="0" t="0" r="r" b="b"/>
              <a:pathLst>
                <a:path w="168" h="211">
                  <a:moveTo>
                    <a:pt x="115" y="131"/>
                  </a:moveTo>
                  <a:cubicBezTo>
                    <a:pt x="115" y="152"/>
                    <a:pt x="112" y="158"/>
                    <a:pt x="108" y="161"/>
                  </a:cubicBezTo>
                  <a:cubicBezTo>
                    <a:pt x="103" y="166"/>
                    <a:pt x="94" y="170"/>
                    <a:pt x="84" y="170"/>
                  </a:cubicBezTo>
                  <a:cubicBezTo>
                    <a:pt x="72" y="170"/>
                    <a:pt x="62" y="166"/>
                    <a:pt x="57" y="159"/>
                  </a:cubicBezTo>
                  <a:cubicBezTo>
                    <a:pt x="53" y="154"/>
                    <a:pt x="53" y="147"/>
                    <a:pt x="53" y="135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0" y="160"/>
                    <a:pt x="3" y="173"/>
                    <a:pt x="12" y="184"/>
                  </a:cubicBezTo>
                  <a:cubicBezTo>
                    <a:pt x="25" y="202"/>
                    <a:pt x="52" y="211"/>
                    <a:pt x="86" y="211"/>
                  </a:cubicBezTo>
                  <a:cubicBezTo>
                    <a:pt x="118" y="211"/>
                    <a:pt x="139" y="200"/>
                    <a:pt x="150" y="189"/>
                  </a:cubicBezTo>
                  <a:cubicBezTo>
                    <a:pt x="162" y="178"/>
                    <a:pt x="168" y="168"/>
                    <a:pt x="168" y="138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15" y="0"/>
                    <a:pt x="115" y="0"/>
                    <a:pt x="115" y="0"/>
                  </a:cubicBezTo>
                  <a:lnTo>
                    <a:pt x="115" y="131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7" name="Freeform 47"/>
            <p:cNvSpPr>
              <a:spLocks/>
            </p:cNvSpPr>
            <p:nvPr userDrawn="1"/>
          </p:nvSpPr>
          <p:spPr bwMode="auto">
            <a:xfrm>
              <a:off x="5878" y="4079"/>
              <a:ext cx="84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3" y="41"/>
                </a:cxn>
                <a:cxn ang="0">
                  <a:pos x="53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7" y="0"/>
                </a:cxn>
                <a:cxn ang="0">
                  <a:pos x="0" y="0"/>
                </a:cxn>
              </a:cxnLst>
              <a:rect l="0" t="0" r="r" b="b"/>
              <a:pathLst>
                <a:path w="167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53" y="207"/>
                    <a:pt x="53" y="207"/>
                    <a:pt x="53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7" y="0"/>
                    <a:pt x="1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8" name="Freeform 48"/>
            <p:cNvSpPr>
              <a:spLocks/>
            </p:cNvSpPr>
            <p:nvPr userDrawn="1"/>
          </p:nvSpPr>
          <p:spPr bwMode="auto">
            <a:xfrm>
              <a:off x="5160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1" y="79"/>
                </a:cxn>
                <a:cxn ang="0">
                  <a:pos x="51" y="40"/>
                </a:cxn>
                <a:cxn ang="0">
                  <a:pos x="112" y="40"/>
                </a:cxn>
                <a:cxn ang="0">
                  <a:pos x="130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3" y="207"/>
                </a:cxn>
                <a:cxn ang="0">
                  <a:pos x="133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3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40"/>
                    <a:pt x="51" y="40"/>
                    <a:pt x="51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0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3" y="207"/>
                    <a:pt x="133" y="207"/>
                    <a:pt x="133" y="207"/>
                  </a:cubicBezTo>
                  <a:cubicBezTo>
                    <a:pt x="133" y="165"/>
                    <a:pt x="133" y="165"/>
                    <a:pt x="133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29" name="Freeform 49"/>
            <p:cNvSpPr>
              <a:spLocks/>
            </p:cNvSpPr>
            <p:nvPr userDrawn="1"/>
          </p:nvSpPr>
          <p:spPr bwMode="auto">
            <a:xfrm>
              <a:off x="5503" y="4079"/>
              <a:ext cx="67" cy="103"/>
            </a:xfrm>
            <a:custGeom>
              <a:avLst/>
              <a:gdLst/>
              <a:ahLst/>
              <a:cxnLst>
                <a:cxn ang="0">
                  <a:pos x="52" y="119"/>
                </a:cxn>
                <a:cxn ang="0">
                  <a:pos x="112" y="119"/>
                </a:cxn>
                <a:cxn ang="0">
                  <a:pos x="112" y="79"/>
                </a:cxn>
                <a:cxn ang="0">
                  <a:pos x="52" y="79"/>
                </a:cxn>
                <a:cxn ang="0">
                  <a:pos x="52" y="40"/>
                </a:cxn>
                <a:cxn ang="0">
                  <a:pos x="112" y="40"/>
                </a:cxn>
                <a:cxn ang="0">
                  <a:pos x="131" y="4"/>
                </a:cxn>
                <a:cxn ang="0">
                  <a:pos x="131" y="0"/>
                </a:cxn>
                <a:cxn ang="0">
                  <a:pos x="0" y="0"/>
                </a:cxn>
                <a:cxn ang="0">
                  <a:pos x="0" y="207"/>
                </a:cxn>
                <a:cxn ang="0">
                  <a:pos x="134" y="207"/>
                </a:cxn>
                <a:cxn ang="0">
                  <a:pos x="134" y="165"/>
                </a:cxn>
                <a:cxn ang="0">
                  <a:pos x="52" y="165"/>
                </a:cxn>
                <a:cxn ang="0">
                  <a:pos x="52" y="119"/>
                </a:cxn>
              </a:cxnLst>
              <a:rect l="0" t="0" r="r" b="b"/>
              <a:pathLst>
                <a:path w="134" h="207">
                  <a:moveTo>
                    <a:pt x="52" y="119"/>
                  </a:moveTo>
                  <a:cubicBezTo>
                    <a:pt x="112" y="119"/>
                    <a:pt x="112" y="119"/>
                    <a:pt x="112" y="119"/>
                  </a:cubicBezTo>
                  <a:cubicBezTo>
                    <a:pt x="112" y="79"/>
                    <a:pt x="112" y="79"/>
                    <a:pt x="112" y="79"/>
                  </a:cubicBezTo>
                  <a:cubicBezTo>
                    <a:pt x="52" y="79"/>
                    <a:pt x="52" y="79"/>
                    <a:pt x="52" y="79"/>
                  </a:cubicBezTo>
                  <a:cubicBezTo>
                    <a:pt x="52" y="40"/>
                    <a:pt x="52" y="40"/>
                    <a:pt x="52" y="40"/>
                  </a:cubicBezTo>
                  <a:cubicBezTo>
                    <a:pt x="112" y="40"/>
                    <a:pt x="112" y="40"/>
                    <a:pt x="112" y="40"/>
                  </a:cubicBezTo>
                  <a:cubicBezTo>
                    <a:pt x="121" y="33"/>
                    <a:pt x="128" y="13"/>
                    <a:pt x="131" y="4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134" y="207"/>
                    <a:pt x="134" y="207"/>
                    <a:pt x="134" y="207"/>
                  </a:cubicBezTo>
                  <a:cubicBezTo>
                    <a:pt x="134" y="165"/>
                    <a:pt x="134" y="165"/>
                    <a:pt x="134" y="165"/>
                  </a:cubicBezTo>
                  <a:cubicBezTo>
                    <a:pt x="52" y="165"/>
                    <a:pt x="52" y="165"/>
                    <a:pt x="52" y="165"/>
                  </a:cubicBezTo>
                  <a:lnTo>
                    <a:pt x="52" y="119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0" name="Freeform 50"/>
            <p:cNvSpPr>
              <a:spLocks/>
            </p:cNvSpPr>
            <p:nvPr userDrawn="1"/>
          </p:nvSpPr>
          <p:spPr bwMode="auto">
            <a:xfrm>
              <a:off x="5586" y="4079"/>
              <a:ext cx="83" cy="10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1"/>
                </a:cxn>
                <a:cxn ang="0">
                  <a:pos x="54" y="41"/>
                </a:cxn>
                <a:cxn ang="0">
                  <a:pos x="54" y="207"/>
                </a:cxn>
                <a:cxn ang="0">
                  <a:pos x="106" y="207"/>
                </a:cxn>
                <a:cxn ang="0">
                  <a:pos x="106" y="41"/>
                </a:cxn>
                <a:cxn ang="0">
                  <a:pos x="147" y="41"/>
                </a:cxn>
                <a:cxn ang="0">
                  <a:pos x="168" y="0"/>
                </a:cxn>
                <a:cxn ang="0">
                  <a:pos x="0" y="0"/>
                </a:cxn>
              </a:cxnLst>
              <a:rect l="0" t="0" r="r" b="b"/>
              <a:pathLst>
                <a:path w="168" h="207">
                  <a:moveTo>
                    <a:pt x="0" y="0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54" y="41"/>
                    <a:pt x="54" y="41"/>
                    <a:pt x="54" y="41"/>
                  </a:cubicBezTo>
                  <a:cubicBezTo>
                    <a:pt x="54" y="207"/>
                    <a:pt x="54" y="207"/>
                    <a:pt x="54" y="207"/>
                  </a:cubicBezTo>
                  <a:cubicBezTo>
                    <a:pt x="106" y="207"/>
                    <a:pt x="106" y="207"/>
                    <a:pt x="106" y="207"/>
                  </a:cubicBezTo>
                  <a:cubicBezTo>
                    <a:pt x="106" y="41"/>
                    <a:pt x="106" y="41"/>
                    <a:pt x="106" y="41"/>
                  </a:cubicBezTo>
                  <a:cubicBezTo>
                    <a:pt x="147" y="41"/>
                    <a:pt x="147" y="41"/>
                    <a:pt x="147" y="41"/>
                  </a:cubicBezTo>
                  <a:cubicBezTo>
                    <a:pt x="159" y="33"/>
                    <a:pt x="168" y="0"/>
                    <a:pt x="16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266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pic>
          <p:nvPicPr>
            <p:cNvPr id="5142" name="Picture 51"/>
            <p:cNvPicPr>
              <a:picLocks noChangeAspect="1" noChangeArrowheads="1"/>
            </p:cNvPicPr>
            <p:nvPr userDrawn="1"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929" y="4026"/>
              <a:ext cx="176" cy="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125" name="Group 52"/>
          <p:cNvGrpSpPr>
            <a:grpSpLocks/>
          </p:cNvGrpSpPr>
          <p:nvPr/>
        </p:nvGrpSpPr>
        <p:grpSpPr bwMode="auto">
          <a:xfrm>
            <a:off x="4763" y="1090613"/>
            <a:ext cx="9901237" cy="128587"/>
            <a:chOff x="3" y="2044"/>
            <a:chExt cx="6237" cy="179"/>
          </a:xfrm>
        </p:grpSpPr>
        <p:sp>
          <p:nvSpPr>
            <p:cNvPr id="327733" name="Rectangle 53"/>
            <p:cNvSpPr>
              <a:spLocks noChangeArrowheads="1"/>
            </p:cNvSpPr>
            <p:nvPr userDrawn="1"/>
          </p:nvSpPr>
          <p:spPr bwMode="auto">
            <a:xfrm>
              <a:off x="3" y="2044"/>
              <a:ext cx="2433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4" name="Rectangle 54"/>
            <p:cNvSpPr>
              <a:spLocks noChangeArrowheads="1"/>
            </p:cNvSpPr>
            <p:nvPr userDrawn="1"/>
          </p:nvSpPr>
          <p:spPr bwMode="auto">
            <a:xfrm>
              <a:off x="2557" y="2044"/>
              <a:ext cx="445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5" name="Rectangle 55"/>
            <p:cNvSpPr>
              <a:spLocks noChangeArrowheads="1"/>
            </p:cNvSpPr>
            <p:nvPr userDrawn="1"/>
          </p:nvSpPr>
          <p:spPr bwMode="auto">
            <a:xfrm>
              <a:off x="3149" y="2044"/>
              <a:ext cx="14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6" name="Rectangle 56"/>
            <p:cNvSpPr>
              <a:spLocks noChangeArrowheads="1"/>
            </p:cNvSpPr>
            <p:nvPr userDrawn="1"/>
          </p:nvSpPr>
          <p:spPr bwMode="auto">
            <a:xfrm>
              <a:off x="3476" y="2044"/>
              <a:ext cx="89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  <p:sp>
          <p:nvSpPr>
            <p:cNvPr id="327737" name="Rectangle 57"/>
            <p:cNvSpPr>
              <a:spLocks noChangeArrowheads="1"/>
            </p:cNvSpPr>
            <p:nvPr userDrawn="1"/>
          </p:nvSpPr>
          <p:spPr bwMode="auto">
            <a:xfrm>
              <a:off x="4398" y="2044"/>
              <a:ext cx="1842" cy="179"/>
            </a:xfrm>
            <a:prstGeom prst="rect">
              <a:avLst/>
            </a:prstGeom>
            <a:solidFill>
              <a:schemeClr val="bg1">
                <a:alpha val="39999"/>
              </a:schemeClr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50000"/>
                </a:spcBef>
                <a:defRPr/>
              </a:pPr>
              <a:endParaRPr lang="en-GB"/>
            </a:p>
          </p:txBody>
        </p:sp>
      </p:grpSp>
      <p:sp>
        <p:nvSpPr>
          <p:cNvPr id="5126" name="Rectangle 5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2263" y="1401763"/>
            <a:ext cx="9148762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24" name="Rectangle 61"/>
          <p:cNvSpPr>
            <a:spLocks noChangeArrowheads="1"/>
          </p:cNvSpPr>
          <p:nvPr userDrawn="1"/>
        </p:nvSpPr>
        <p:spPr bwMode="auto">
          <a:xfrm>
            <a:off x="1394449" y="6523038"/>
            <a:ext cx="2875787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900" dirty="0" smtClean="0">
                <a:solidFill>
                  <a:srgbClr val="0066FF"/>
                </a:solidFill>
              </a:rPr>
              <a:t>IWW12</a:t>
            </a:r>
            <a:r>
              <a:rPr lang="de-DE" sz="900" b="0" dirty="0" smtClean="0">
                <a:solidFill>
                  <a:srgbClr val="5F758D"/>
                </a:solidFill>
                <a:latin typeface="Century Gothic" pitchFamily="34" charset="0"/>
              </a:rPr>
              <a:t>,</a:t>
            </a:r>
            <a:r>
              <a:rPr lang="de-DE" b="0" dirty="0" smtClean="0">
                <a:solidFill>
                  <a:srgbClr val="5F758D"/>
                </a:solidFill>
                <a:latin typeface="Century Gothic" pitchFamily="34" charset="0"/>
              </a:rPr>
              <a:t> </a:t>
            </a:r>
            <a:r>
              <a:rPr lang="en-GB" sz="900" dirty="0" smtClean="0">
                <a:solidFill>
                  <a:srgbClr val="0066FF"/>
                </a:solidFill>
              </a:rPr>
              <a:t>Copenhagen, Denmark, </a:t>
            </a:r>
            <a:r>
              <a:rPr lang="de-DE" sz="900" dirty="0" smtClean="0">
                <a:solidFill>
                  <a:srgbClr val="0066FF"/>
                </a:solidFill>
              </a:rPr>
              <a:t>16-20 June 2014</a:t>
            </a:r>
          </a:p>
          <a:p>
            <a:pPr eaLnBrk="0" hangingPunct="0">
              <a:defRPr/>
            </a:pPr>
            <a:endParaRPr lang="de-DE" b="0" dirty="0">
              <a:solidFill>
                <a:srgbClr val="5F758D"/>
              </a:solidFill>
              <a:latin typeface="Century Gothic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1" r:id="rId1"/>
    <p:sldLayoutId id="2147485239" r:id="rId2"/>
    <p:sldLayoutId id="2147485240" r:id="rId3"/>
    <p:sldLayoutId id="2147485241" r:id="rId4"/>
    <p:sldLayoutId id="2147485242" r:id="rId5"/>
    <p:sldLayoutId id="2147485243" r:id="rId6"/>
    <p:sldLayoutId id="2147485244" r:id="rId7"/>
    <p:sldLayoutId id="2147485245" r:id="rId8"/>
    <p:sldLayoutId id="2147485246" r:id="rId9"/>
    <p:sldLayoutId id="2147485247" r:id="rId10"/>
    <p:sldLayoutId id="2147485248" r:id="rId11"/>
    <p:sldLayoutId id="2147485249" r:id="rId12"/>
    <p:sldLayoutId id="2147485275" r:id="rId13"/>
  </p:sldLayoutIdLst>
  <p:transition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Century Gothic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FDCF6-2CBB-4508-9995-B9D05C8D01AC}" type="datetimeFigureOut">
              <a:rPr lang="en-GB" smtClean="0"/>
              <a:pPr/>
              <a:t>16/06/2014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3EAE43-30EA-499E-9F70-4FE5CD92350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63" r:id="rId1"/>
    <p:sldLayoutId id="2147485264" r:id="rId2"/>
    <p:sldLayoutId id="2147485265" r:id="rId3"/>
    <p:sldLayoutId id="2147485266" r:id="rId4"/>
    <p:sldLayoutId id="2147485267" r:id="rId5"/>
    <p:sldLayoutId id="2147485268" r:id="rId6"/>
    <p:sldLayoutId id="2147485269" r:id="rId7"/>
    <p:sldLayoutId id="2147485270" r:id="rId8"/>
    <p:sldLayoutId id="2147485271" r:id="rId9"/>
    <p:sldLayoutId id="2147485272" r:id="rId10"/>
    <p:sldLayoutId id="2147485273" r:id="rId11"/>
    <p:sldLayoutId id="214748527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2800" dirty="0" smtClean="0"/>
              <a:t>AN OVERVIEW OF 10 YEARS OF RESEARCH ACTIVITIES ON AMVs AT EUMETSAT</a:t>
            </a:r>
          </a:p>
        </p:txBody>
      </p:sp>
      <p:sp>
        <p:nvSpPr>
          <p:cNvPr id="9219" name="Rectangle 41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R. Borde</a:t>
            </a:r>
          </a:p>
          <a:p>
            <a:r>
              <a:rPr lang="de-DE" sz="1200" dirty="0" smtClean="0"/>
              <a:t>and</a:t>
            </a:r>
          </a:p>
          <a:p>
            <a:r>
              <a:rPr lang="de-DE" sz="1200" dirty="0" smtClean="0"/>
              <a:t>J. Schmetz, K. Holmlund, A. Arriaga, A. De Smet, G. Dew, J.B. Gustafson, M. Doutriaux-Boucher, M. Carranza, O. Hautecoeur, Ph. Watts, H.J. Lutz, R. Huckle from EUMETSAT</a:t>
            </a:r>
          </a:p>
          <a:p>
            <a:r>
              <a:rPr lang="de-DE" sz="1200" dirty="0" smtClean="0"/>
              <a:t>P. Dubuisson (LOA), G. Seze (LMD), R. Oyama (JMA) E.H. Sohn (KMA), J. Garcia-Pereda (AEMET), N. Bormann (ECMWF), A. Hernandez (AEMET), A. Horvath (TROPOS), R.G. Negri (INPE)...etc.</a:t>
            </a:r>
            <a:endParaRPr lang="en-GB" sz="1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825854" y="2306638"/>
            <a:ext cx="2806700" cy="1727200"/>
            <a:chOff x="3017" y="754"/>
            <a:chExt cx="1814" cy="1678"/>
          </a:xfrm>
        </p:grpSpPr>
        <p:sp>
          <p:nvSpPr>
            <p:cNvPr id="260099" name="AutoShape 3"/>
            <p:cNvSpPr>
              <a:spLocks noChangeArrowheads="1"/>
            </p:cNvSpPr>
            <p:nvPr/>
          </p:nvSpPr>
          <p:spPr bwMode="auto">
            <a:xfrm>
              <a:off x="3017" y="754"/>
              <a:ext cx="1814" cy="137"/>
            </a:xfrm>
            <a:prstGeom prst="leftArrow">
              <a:avLst>
                <a:gd name="adj1" fmla="val 50000"/>
                <a:gd name="adj2" fmla="val 33102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0100" name="AutoShape 4"/>
            <p:cNvSpPr>
              <a:spLocks noChangeArrowheads="1"/>
            </p:cNvSpPr>
            <p:nvPr/>
          </p:nvSpPr>
          <p:spPr bwMode="auto">
            <a:xfrm>
              <a:off x="3606" y="1525"/>
              <a:ext cx="1225" cy="137"/>
            </a:xfrm>
            <a:prstGeom prst="leftArrow">
              <a:avLst>
                <a:gd name="adj1" fmla="val 50000"/>
                <a:gd name="adj2" fmla="val 223540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60101" name="AutoShape 5"/>
            <p:cNvSpPr>
              <a:spLocks noChangeArrowheads="1"/>
            </p:cNvSpPr>
            <p:nvPr/>
          </p:nvSpPr>
          <p:spPr bwMode="auto">
            <a:xfrm>
              <a:off x="4378" y="2296"/>
              <a:ext cx="453" cy="136"/>
            </a:xfrm>
            <a:prstGeom prst="leftArrow">
              <a:avLst>
                <a:gd name="adj1" fmla="val 50000"/>
                <a:gd name="adj2" fmla="val 83272"/>
              </a:avLst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79"/>
          <p:cNvGrpSpPr>
            <a:grpSpLocks/>
          </p:cNvGrpSpPr>
          <p:nvPr/>
        </p:nvGrpSpPr>
        <p:grpSpPr bwMode="auto">
          <a:xfrm>
            <a:off x="5420783" y="2233613"/>
            <a:ext cx="3276204" cy="4046538"/>
            <a:chOff x="3152" y="1071"/>
            <a:chExt cx="1905" cy="2549"/>
          </a:xfrm>
        </p:grpSpPr>
        <p:grpSp>
          <p:nvGrpSpPr>
            <p:cNvPr id="4" name="Group 31"/>
            <p:cNvGrpSpPr>
              <a:grpSpLocks/>
            </p:cNvGrpSpPr>
            <p:nvPr/>
          </p:nvGrpSpPr>
          <p:grpSpPr bwMode="auto">
            <a:xfrm>
              <a:off x="3152" y="1071"/>
              <a:ext cx="1905" cy="2177"/>
              <a:chOff x="703" y="527"/>
              <a:chExt cx="1905" cy="2177"/>
            </a:xfrm>
          </p:grpSpPr>
          <p:grpSp>
            <p:nvGrpSpPr>
              <p:cNvPr id="5" name="Group 6"/>
              <p:cNvGrpSpPr>
                <a:grpSpLocks/>
              </p:cNvGrpSpPr>
              <p:nvPr/>
            </p:nvGrpSpPr>
            <p:grpSpPr bwMode="auto">
              <a:xfrm>
                <a:off x="1431" y="1163"/>
                <a:ext cx="176" cy="231"/>
                <a:chOff x="1927" y="1480"/>
                <a:chExt cx="319" cy="363"/>
              </a:xfrm>
            </p:grpSpPr>
            <p:sp>
              <p:nvSpPr>
                <p:cNvPr id="260103" name="AutoShape 7"/>
                <p:cNvSpPr>
                  <a:spLocks noChangeArrowheads="1"/>
                </p:cNvSpPr>
                <p:nvPr/>
              </p:nvSpPr>
              <p:spPr bwMode="auto">
                <a:xfrm>
                  <a:off x="2200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04" name="AutoShape 8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6" name="Group 9"/>
              <p:cNvGrpSpPr>
                <a:grpSpLocks/>
              </p:cNvGrpSpPr>
              <p:nvPr/>
            </p:nvGrpSpPr>
            <p:grpSpPr bwMode="auto">
              <a:xfrm rot="-992070">
                <a:off x="1356" y="758"/>
                <a:ext cx="176" cy="232"/>
                <a:chOff x="1927" y="890"/>
                <a:chExt cx="319" cy="363"/>
              </a:xfrm>
            </p:grpSpPr>
            <p:sp>
              <p:nvSpPr>
                <p:cNvPr id="260106" name="AutoShape 10"/>
                <p:cNvSpPr>
                  <a:spLocks noChangeArrowheads="1"/>
                </p:cNvSpPr>
                <p:nvPr/>
              </p:nvSpPr>
              <p:spPr bwMode="auto">
                <a:xfrm>
                  <a:off x="2200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07" name="AutoShape 11"/>
                <p:cNvSpPr>
                  <a:spLocks noChangeArrowheads="1"/>
                </p:cNvSpPr>
                <p:nvPr/>
              </p:nvSpPr>
              <p:spPr bwMode="auto">
                <a:xfrm>
                  <a:off x="1927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 rot="12620430">
                <a:off x="904" y="758"/>
                <a:ext cx="176" cy="232"/>
                <a:chOff x="1927" y="890"/>
                <a:chExt cx="319" cy="363"/>
              </a:xfrm>
            </p:grpSpPr>
            <p:sp>
              <p:nvSpPr>
                <p:cNvPr id="260109" name="AutoShape 13"/>
                <p:cNvSpPr>
                  <a:spLocks noChangeArrowheads="1"/>
                </p:cNvSpPr>
                <p:nvPr/>
              </p:nvSpPr>
              <p:spPr bwMode="auto">
                <a:xfrm flipH="1">
                  <a:off x="2200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10" name="AutoShape 14"/>
                <p:cNvSpPr>
                  <a:spLocks noChangeArrowheads="1"/>
                </p:cNvSpPr>
                <p:nvPr/>
              </p:nvSpPr>
              <p:spPr bwMode="auto">
                <a:xfrm>
                  <a:off x="1927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 rot="10800000">
                <a:off x="803" y="1221"/>
                <a:ext cx="177" cy="231"/>
                <a:chOff x="1927" y="1480"/>
                <a:chExt cx="319" cy="363"/>
              </a:xfrm>
            </p:grpSpPr>
            <p:sp>
              <p:nvSpPr>
                <p:cNvPr id="260112" name="AutoShape 16"/>
                <p:cNvSpPr>
                  <a:spLocks noChangeArrowheads="1"/>
                </p:cNvSpPr>
                <p:nvPr/>
              </p:nvSpPr>
              <p:spPr bwMode="auto">
                <a:xfrm>
                  <a:off x="2200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13" name="AutoShape 17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 rot="10800000">
                <a:off x="904" y="1654"/>
                <a:ext cx="176" cy="232"/>
                <a:chOff x="1927" y="1480"/>
                <a:chExt cx="319" cy="363"/>
              </a:xfrm>
            </p:grpSpPr>
            <p:sp>
              <p:nvSpPr>
                <p:cNvPr id="260115" name="AutoShape 19"/>
                <p:cNvSpPr>
                  <a:spLocks noChangeArrowheads="1"/>
                </p:cNvSpPr>
                <p:nvPr/>
              </p:nvSpPr>
              <p:spPr bwMode="auto">
                <a:xfrm>
                  <a:off x="2200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16" name="AutoShape 20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703" y="527"/>
                <a:ext cx="1905" cy="2177"/>
                <a:chOff x="703" y="527"/>
                <a:chExt cx="3442" cy="3416"/>
              </a:xfrm>
            </p:grpSpPr>
            <p:sp>
              <p:nvSpPr>
                <p:cNvPr id="260118" name="Freeform 22"/>
                <p:cNvSpPr>
                  <a:spLocks/>
                </p:cNvSpPr>
                <p:nvPr/>
              </p:nvSpPr>
              <p:spPr bwMode="auto">
                <a:xfrm>
                  <a:off x="1338" y="1298"/>
                  <a:ext cx="2739" cy="1936"/>
                </a:xfrm>
                <a:custGeom>
                  <a:avLst/>
                  <a:gdLst/>
                  <a:ahLst/>
                  <a:cxnLst>
                    <a:cxn ang="0">
                      <a:pos x="577" y="675"/>
                    </a:cxn>
                    <a:cxn ang="0">
                      <a:pos x="557" y="513"/>
                    </a:cxn>
                    <a:cxn ang="0">
                      <a:pos x="509" y="208"/>
                    </a:cxn>
                    <a:cxn ang="0">
                      <a:pos x="482" y="167"/>
                    </a:cxn>
                    <a:cxn ang="0">
                      <a:pos x="319" y="4"/>
                    </a:cxn>
                    <a:cxn ang="0">
                      <a:pos x="116" y="38"/>
                    </a:cxn>
                    <a:cxn ang="0">
                      <a:pos x="89" y="65"/>
                    </a:cxn>
                    <a:cxn ang="0">
                      <a:pos x="62" y="106"/>
                    </a:cxn>
                    <a:cxn ang="0">
                      <a:pos x="48" y="126"/>
                    </a:cxn>
                    <a:cxn ang="0">
                      <a:pos x="55" y="621"/>
                    </a:cxn>
                    <a:cxn ang="0">
                      <a:pos x="69" y="804"/>
                    </a:cxn>
                    <a:cxn ang="0">
                      <a:pos x="136" y="912"/>
                    </a:cxn>
                    <a:cxn ang="0">
                      <a:pos x="143" y="1048"/>
                    </a:cxn>
                    <a:cxn ang="0">
                      <a:pos x="204" y="1224"/>
                    </a:cxn>
                    <a:cxn ang="0">
                      <a:pos x="238" y="1360"/>
                    </a:cxn>
                    <a:cxn ang="0">
                      <a:pos x="286" y="1434"/>
                    </a:cxn>
                    <a:cxn ang="0">
                      <a:pos x="319" y="1475"/>
                    </a:cxn>
                    <a:cxn ang="0">
                      <a:pos x="401" y="1529"/>
                    </a:cxn>
                    <a:cxn ang="0">
                      <a:pos x="482" y="1583"/>
                    </a:cxn>
                    <a:cxn ang="0">
                      <a:pos x="577" y="1631"/>
                    </a:cxn>
                    <a:cxn ang="0">
                      <a:pos x="1017" y="1746"/>
                    </a:cxn>
                    <a:cxn ang="0">
                      <a:pos x="1106" y="1766"/>
                    </a:cxn>
                    <a:cxn ang="0">
                      <a:pos x="1207" y="1800"/>
                    </a:cxn>
                    <a:cxn ang="0">
                      <a:pos x="1302" y="1814"/>
                    </a:cxn>
                    <a:cxn ang="0">
                      <a:pos x="1580" y="1841"/>
                    </a:cxn>
                    <a:cxn ang="0">
                      <a:pos x="1682" y="1861"/>
                    </a:cxn>
                    <a:cxn ang="0">
                      <a:pos x="1776" y="1895"/>
                    </a:cxn>
                    <a:cxn ang="0">
                      <a:pos x="1986" y="1902"/>
                    </a:cxn>
                    <a:cxn ang="0">
                      <a:pos x="2739" y="1936"/>
                    </a:cxn>
                  </a:cxnLst>
                  <a:rect l="0" t="0" r="r" b="b"/>
                  <a:pathLst>
                    <a:path w="2739" h="1936">
                      <a:moveTo>
                        <a:pt x="577" y="675"/>
                      </a:moveTo>
                      <a:cubicBezTo>
                        <a:pt x="562" y="531"/>
                        <a:pt x="573" y="584"/>
                        <a:pt x="557" y="513"/>
                      </a:cubicBezTo>
                      <a:cubicBezTo>
                        <a:pt x="553" y="429"/>
                        <a:pt x="560" y="291"/>
                        <a:pt x="509" y="208"/>
                      </a:cubicBezTo>
                      <a:cubicBezTo>
                        <a:pt x="500" y="194"/>
                        <a:pt x="490" y="181"/>
                        <a:pt x="482" y="167"/>
                      </a:cubicBezTo>
                      <a:cubicBezTo>
                        <a:pt x="438" y="83"/>
                        <a:pt x="416" y="36"/>
                        <a:pt x="319" y="4"/>
                      </a:cubicBezTo>
                      <a:cubicBezTo>
                        <a:pt x="252" y="8"/>
                        <a:pt x="175" y="0"/>
                        <a:pt x="116" y="38"/>
                      </a:cubicBezTo>
                      <a:cubicBezTo>
                        <a:pt x="97" y="96"/>
                        <a:pt x="126" y="28"/>
                        <a:pt x="89" y="65"/>
                      </a:cubicBezTo>
                      <a:cubicBezTo>
                        <a:pt x="77" y="77"/>
                        <a:pt x="71" y="92"/>
                        <a:pt x="62" y="106"/>
                      </a:cubicBezTo>
                      <a:cubicBezTo>
                        <a:pt x="57" y="113"/>
                        <a:pt x="48" y="126"/>
                        <a:pt x="48" y="126"/>
                      </a:cubicBezTo>
                      <a:cubicBezTo>
                        <a:pt x="3" y="285"/>
                        <a:pt x="0" y="465"/>
                        <a:pt x="55" y="621"/>
                      </a:cubicBezTo>
                      <a:cubicBezTo>
                        <a:pt x="59" y="682"/>
                        <a:pt x="51" y="746"/>
                        <a:pt x="69" y="804"/>
                      </a:cubicBezTo>
                      <a:cubicBezTo>
                        <a:pt x="80" y="840"/>
                        <a:pt x="119" y="876"/>
                        <a:pt x="136" y="912"/>
                      </a:cubicBezTo>
                      <a:cubicBezTo>
                        <a:pt x="138" y="957"/>
                        <a:pt x="139" y="1003"/>
                        <a:pt x="143" y="1048"/>
                      </a:cubicBezTo>
                      <a:cubicBezTo>
                        <a:pt x="148" y="1112"/>
                        <a:pt x="183" y="1165"/>
                        <a:pt x="204" y="1224"/>
                      </a:cubicBezTo>
                      <a:cubicBezTo>
                        <a:pt x="210" y="1273"/>
                        <a:pt x="212" y="1318"/>
                        <a:pt x="238" y="1360"/>
                      </a:cubicBezTo>
                      <a:cubicBezTo>
                        <a:pt x="246" y="1392"/>
                        <a:pt x="255" y="1424"/>
                        <a:pt x="286" y="1434"/>
                      </a:cubicBezTo>
                      <a:cubicBezTo>
                        <a:pt x="298" y="1447"/>
                        <a:pt x="306" y="1463"/>
                        <a:pt x="319" y="1475"/>
                      </a:cubicBezTo>
                      <a:cubicBezTo>
                        <a:pt x="342" y="1497"/>
                        <a:pt x="376" y="1509"/>
                        <a:pt x="401" y="1529"/>
                      </a:cubicBezTo>
                      <a:cubicBezTo>
                        <a:pt x="428" y="1551"/>
                        <a:pt x="448" y="1573"/>
                        <a:pt x="482" y="1583"/>
                      </a:cubicBezTo>
                      <a:cubicBezTo>
                        <a:pt x="512" y="1601"/>
                        <a:pt x="544" y="1620"/>
                        <a:pt x="577" y="1631"/>
                      </a:cubicBezTo>
                      <a:cubicBezTo>
                        <a:pt x="702" y="1723"/>
                        <a:pt x="869" y="1739"/>
                        <a:pt x="1017" y="1746"/>
                      </a:cubicBezTo>
                      <a:cubicBezTo>
                        <a:pt x="1046" y="1756"/>
                        <a:pt x="1078" y="1755"/>
                        <a:pt x="1106" y="1766"/>
                      </a:cubicBezTo>
                      <a:cubicBezTo>
                        <a:pt x="1183" y="1797"/>
                        <a:pt x="1143" y="1790"/>
                        <a:pt x="1207" y="1800"/>
                      </a:cubicBezTo>
                      <a:cubicBezTo>
                        <a:pt x="1239" y="1805"/>
                        <a:pt x="1302" y="1814"/>
                        <a:pt x="1302" y="1814"/>
                      </a:cubicBezTo>
                      <a:cubicBezTo>
                        <a:pt x="1391" y="1845"/>
                        <a:pt x="1486" y="1838"/>
                        <a:pt x="1580" y="1841"/>
                      </a:cubicBezTo>
                      <a:cubicBezTo>
                        <a:pt x="1604" y="1845"/>
                        <a:pt x="1664" y="1855"/>
                        <a:pt x="1682" y="1861"/>
                      </a:cubicBezTo>
                      <a:cubicBezTo>
                        <a:pt x="1711" y="1871"/>
                        <a:pt x="1744" y="1893"/>
                        <a:pt x="1776" y="1895"/>
                      </a:cubicBezTo>
                      <a:cubicBezTo>
                        <a:pt x="1846" y="1899"/>
                        <a:pt x="1916" y="1900"/>
                        <a:pt x="1986" y="1902"/>
                      </a:cubicBezTo>
                      <a:cubicBezTo>
                        <a:pt x="2235" y="1928"/>
                        <a:pt x="2489" y="1936"/>
                        <a:pt x="2739" y="19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0119" name="Freeform 23"/>
                <p:cNvSpPr>
                  <a:spLocks/>
                </p:cNvSpPr>
                <p:nvPr/>
              </p:nvSpPr>
              <p:spPr bwMode="auto">
                <a:xfrm>
                  <a:off x="703" y="527"/>
                  <a:ext cx="3442" cy="3416"/>
                </a:xfrm>
                <a:custGeom>
                  <a:avLst/>
                  <a:gdLst/>
                  <a:ahLst/>
                  <a:cxnLst>
                    <a:cxn ang="0">
                      <a:pos x="1830" y="1415"/>
                    </a:cxn>
                    <a:cxn ang="0">
                      <a:pos x="1802" y="724"/>
                    </a:cxn>
                    <a:cxn ang="0">
                      <a:pos x="1769" y="609"/>
                    </a:cxn>
                    <a:cxn ang="0">
                      <a:pos x="1728" y="548"/>
                    </a:cxn>
                    <a:cxn ang="0">
                      <a:pos x="1714" y="527"/>
                    </a:cxn>
                    <a:cxn ang="0">
                      <a:pos x="1694" y="480"/>
                    </a:cxn>
                    <a:cxn ang="0">
                      <a:pos x="1667" y="439"/>
                    </a:cxn>
                    <a:cxn ang="0">
                      <a:pos x="1640" y="371"/>
                    </a:cxn>
                    <a:cxn ang="0">
                      <a:pos x="1613" y="331"/>
                    </a:cxn>
                    <a:cxn ang="0">
                      <a:pos x="1531" y="209"/>
                    </a:cxn>
                    <a:cxn ang="0">
                      <a:pos x="1457" y="141"/>
                    </a:cxn>
                    <a:cxn ang="0">
                      <a:pos x="1416" y="107"/>
                    </a:cxn>
                    <a:cxn ang="0">
                      <a:pos x="1057" y="26"/>
                    </a:cxn>
                    <a:cxn ang="0">
                      <a:pos x="413" y="66"/>
                    </a:cxn>
                    <a:cxn ang="0">
                      <a:pos x="325" y="134"/>
                    </a:cxn>
                    <a:cxn ang="0">
                      <a:pos x="271" y="182"/>
                    </a:cxn>
                    <a:cxn ang="0">
                      <a:pos x="257" y="202"/>
                    </a:cxn>
                    <a:cxn ang="0">
                      <a:pos x="237" y="216"/>
                    </a:cxn>
                    <a:cxn ang="0">
                      <a:pos x="203" y="256"/>
                    </a:cxn>
                    <a:cxn ang="0">
                      <a:pos x="129" y="378"/>
                    </a:cxn>
                    <a:cxn ang="0">
                      <a:pos x="102" y="432"/>
                    </a:cxn>
                    <a:cxn ang="0">
                      <a:pos x="95" y="459"/>
                    </a:cxn>
                    <a:cxn ang="0">
                      <a:pos x="54" y="541"/>
                    </a:cxn>
                    <a:cxn ang="0">
                      <a:pos x="34" y="615"/>
                    </a:cxn>
                    <a:cxn ang="0">
                      <a:pos x="20" y="1029"/>
                    </a:cxn>
                    <a:cxn ang="0">
                      <a:pos x="47" y="1686"/>
                    </a:cxn>
                    <a:cxn ang="0">
                      <a:pos x="102" y="2018"/>
                    </a:cxn>
                    <a:cxn ang="0">
                      <a:pos x="129" y="2086"/>
                    </a:cxn>
                    <a:cxn ang="0">
                      <a:pos x="163" y="2208"/>
                    </a:cxn>
                    <a:cxn ang="0">
                      <a:pos x="264" y="2398"/>
                    </a:cxn>
                    <a:cxn ang="0">
                      <a:pos x="373" y="2587"/>
                    </a:cxn>
                    <a:cxn ang="0">
                      <a:pos x="549" y="2797"/>
                    </a:cxn>
                    <a:cxn ang="0">
                      <a:pos x="671" y="2892"/>
                    </a:cxn>
                    <a:cxn ang="0">
                      <a:pos x="847" y="3007"/>
                    </a:cxn>
                    <a:cxn ang="0">
                      <a:pos x="949" y="3055"/>
                    </a:cxn>
                    <a:cxn ang="0">
                      <a:pos x="1071" y="3116"/>
                    </a:cxn>
                    <a:cxn ang="0">
                      <a:pos x="1619" y="3231"/>
                    </a:cxn>
                    <a:cxn ang="0">
                      <a:pos x="1897" y="3251"/>
                    </a:cxn>
                    <a:cxn ang="0">
                      <a:pos x="2094" y="3292"/>
                    </a:cxn>
                    <a:cxn ang="0">
                      <a:pos x="2351" y="3312"/>
                    </a:cxn>
                    <a:cxn ang="0">
                      <a:pos x="2609" y="3326"/>
                    </a:cxn>
                    <a:cxn ang="0">
                      <a:pos x="2873" y="3346"/>
                    </a:cxn>
                    <a:cxn ang="0">
                      <a:pos x="3043" y="3380"/>
                    </a:cxn>
                    <a:cxn ang="0">
                      <a:pos x="3442" y="3394"/>
                    </a:cxn>
                  </a:cxnLst>
                  <a:rect l="0" t="0" r="r" b="b"/>
                  <a:pathLst>
                    <a:path w="3442" h="3416">
                      <a:moveTo>
                        <a:pt x="1830" y="1415"/>
                      </a:moveTo>
                      <a:cubicBezTo>
                        <a:pt x="1829" y="1360"/>
                        <a:pt x="1903" y="920"/>
                        <a:pt x="1802" y="724"/>
                      </a:cubicBezTo>
                      <a:cubicBezTo>
                        <a:pt x="1794" y="687"/>
                        <a:pt x="1787" y="642"/>
                        <a:pt x="1769" y="609"/>
                      </a:cubicBezTo>
                      <a:cubicBezTo>
                        <a:pt x="1757" y="588"/>
                        <a:pt x="1741" y="568"/>
                        <a:pt x="1728" y="548"/>
                      </a:cubicBezTo>
                      <a:cubicBezTo>
                        <a:pt x="1723" y="541"/>
                        <a:pt x="1714" y="527"/>
                        <a:pt x="1714" y="527"/>
                      </a:cubicBezTo>
                      <a:cubicBezTo>
                        <a:pt x="1707" y="504"/>
                        <a:pt x="1708" y="504"/>
                        <a:pt x="1694" y="480"/>
                      </a:cubicBezTo>
                      <a:cubicBezTo>
                        <a:pt x="1686" y="466"/>
                        <a:pt x="1667" y="439"/>
                        <a:pt x="1667" y="439"/>
                      </a:cubicBezTo>
                      <a:cubicBezTo>
                        <a:pt x="1661" y="416"/>
                        <a:pt x="1652" y="392"/>
                        <a:pt x="1640" y="371"/>
                      </a:cubicBezTo>
                      <a:cubicBezTo>
                        <a:pt x="1632" y="357"/>
                        <a:pt x="1618" y="346"/>
                        <a:pt x="1613" y="331"/>
                      </a:cubicBezTo>
                      <a:cubicBezTo>
                        <a:pt x="1598" y="287"/>
                        <a:pt x="1565" y="242"/>
                        <a:pt x="1531" y="209"/>
                      </a:cubicBezTo>
                      <a:cubicBezTo>
                        <a:pt x="1519" y="168"/>
                        <a:pt x="1489" y="164"/>
                        <a:pt x="1457" y="141"/>
                      </a:cubicBezTo>
                      <a:cubicBezTo>
                        <a:pt x="1437" y="127"/>
                        <a:pt x="1438" y="117"/>
                        <a:pt x="1416" y="107"/>
                      </a:cubicBezTo>
                      <a:cubicBezTo>
                        <a:pt x="1316" y="62"/>
                        <a:pt x="1166" y="38"/>
                        <a:pt x="1057" y="26"/>
                      </a:cubicBezTo>
                      <a:cubicBezTo>
                        <a:pt x="693" y="31"/>
                        <a:pt x="646" y="0"/>
                        <a:pt x="413" y="66"/>
                      </a:cubicBezTo>
                      <a:cubicBezTo>
                        <a:pt x="382" y="88"/>
                        <a:pt x="355" y="111"/>
                        <a:pt x="325" y="134"/>
                      </a:cubicBezTo>
                      <a:cubicBezTo>
                        <a:pt x="310" y="158"/>
                        <a:pt x="294" y="166"/>
                        <a:pt x="271" y="182"/>
                      </a:cubicBezTo>
                      <a:cubicBezTo>
                        <a:pt x="266" y="189"/>
                        <a:pt x="263" y="196"/>
                        <a:pt x="257" y="202"/>
                      </a:cubicBezTo>
                      <a:cubicBezTo>
                        <a:pt x="251" y="208"/>
                        <a:pt x="242" y="210"/>
                        <a:pt x="237" y="216"/>
                      </a:cubicBezTo>
                      <a:cubicBezTo>
                        <a:pt x="196" y="265"/>
                        <a:pt x="250" y="226"/>
                        <a:pt x="203" y="256"/>
                      </a:cubicBezTo>
                      <a:cubicBezTo>
                        <a:pt x="178" y="297"/>
                        <a:pt x="158" y="340"/>
                        <a:pt x="129" y="378"/>
                      </a:cubicBezTo>
                      <a:cubicBezTo>
                        <a:pt x="112" y="444"/>
                        <a:pt x="136" y="363"/>
                        <a:pt x="102" y="432"/>
                      </a:cubicBezTo>
                      <a:cubicBezTo>
                        <a:pt x="98" y="440"/>
                        <a:pt x="98" y="450"/>
                        <a:pt x="95" y="459"/>
                      </a:cubicBezTo>
                      <a:cubicBezTo>
                        <a:pt x="84" y="488"/>
                        <a:pt x="68" y="513"/>
                        <a:pt x="54" y="541"/>
                      </a:cubicBezTo>
                      <a:cubicBezTo>
                        <a:pt x="43" y="563"/>
                        <a:pt x="40" y="591"/>
                        <a:pt x="34" y="615"/>
                      </a:cubicBezTo>
                      <a:cubicBezTo>
                        <a:pt x="18" y="785"/>
                        <a:pt x="20" y="745"/>
                        <a:pt x="20" y="1029"/>
                      </a:cubicBezTo>
                      <a:cubicBezTo>
                        <a:pt x="20" y="1234"/>
                        <a:pt x="0" y="1474"/>
                        <a:pt x="47" y="1686"/>
                      </a:cubicBezTo>
                      <a:cubicBezTo>
                        <a:pt x="54" y="1794"/>
                        <a:pt x="51" y="1919"/>
                        <a:pt x="102" y="2018"/>
                      </a:cubicBezTo>
                      <a:cubicBezTo>
                        <a:pt x="108" y="2044"/>
                        <a:pt x="122" y="2061"/>
                        <a:pt x="129" y="2086"/>
                      </a:cubicBezTo>
                      <a:cubicBezTo>
                        <a:pt x="140" y="2125"/>
                        <a:pt x="145" y="2171"/>
                        <a:pt x="163" y="2208"/>
                      </a:cubicBezTo>
                      <a:cubicBezTo>
                        <a:pt x="195" y="2274"/>
                        <a:pt x="229" y="2335"/>
                        <a:pt x="264" y="2398"/>
                      </a:cubicBezTo>
                      <a:cubicBezTo>
                        <a:pt x="300" y="2462"/>
                        <a:pt x="319" y="2535"/>
                        <a:pt x="373" y="2587"/>
                      </a:cubicBezTo>
                      <a:cubicBezTo>
                        <a:pt x="393" y="2676"/>
                        <a:pt x="474" y="2750"/>
                        <a:pt x="549" y="2797"/>
                      </a:cubicBezTo>
                      <a:cubicBezTo>
                        <a:pt x="574" y="2837"/>
                        <a:pt x="631" y="2868"/>
                        <a:pt x="671" y="2892"/>
                      </a:cubicBezTo>
                      <a:cubicBezTo>
                        <a:pt x="731" y="2928"/>
                        <a:pt x="785" y="2975"/>
                        <a:pt x="847" y="3007"/>
                      </a:cubicBezTo>
                      <a:cubicBezTo>
                        <a:pt x="880" y="3024"/>
                        <a:pt x="916" y="3037"/>
                        <a:pt x="949" y="3055"/>
                      </a:cubicBezTo>
                      <a:cubicBezTo>
                        <a:pt x="997" y="3081"/>
                        <a:pt x="1020" y="3103"/>
                        <a:pt x="1071" y="3116"/>
                      </a:cubicBezTo>
                      <a:cubicBezTo>
                        <a:pt x="1231" y="3213"/>
                        <a:pt x="1438" y="3218"/>
                        <a:pt x="1619" y="3231"/>
                      </a:cubicBezTo>
                      <a:cubicBezTo>
                        <a:pt x="1711" y="3247"/>
                        <a:pt x="1804" y="3247"/>
                        <a:pt x="1897" y="3251"/>
                      </a:cubicBezTo>
                      <a:cubicBezTo>
                        <a:pt x="1963" y="3261"/>
                        <a:pt x="2028" y="3283"/>
                        <a:pt x="2094" y="3292"/>
                      </a:cubicBezTo>
                      <a:cubicBezTo>
                        <a:pt x="2179" y="3304"/>
                        <a:pt x="2265" y="3308"/>
                        <a:pt x="2351" y="3312"/>
                      </a:cubicBezTo>
                      <a:cubicBezTo>
                        <a:pt x="2462" y="3335"/>
                        <a:pt x="2352" y="3314"/>
                        <a:pt x="2609" y="3326"/>
                      </a:cubicBezTo>
                      <a:cubicBezTo>
                        <a:pt x="2697" y="3330"/>
                        <a:pt x="2784" y="3342"/>
                        <a:pt x="2873" y="3346"/>
                      </a:cubicBezTo>
                      <a:cubicBezTo>
                        <a:pt x="2930" y="3361"/>
                        <a:pt x="2984" y="3371"/>
                        <a:pt x="3043" y="3380"/>
                      </a:cubicBezTo>
                      <a:cubicBezTo>
                        <a:pt x="3145" y="3416"/>
                        <a:pt x="3402" y="3394"/>
                        <a:pt x="3442" y="3394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60122" name="AutoShape 26"/>
              <p:cNvSpPr>
                <a:spLocks noChangeArrowheads="1"/>
              </p:cNvSpPr>
              <p:nvPr/>
            </p:nvSpPr>
            <p:spPr bwMode="auto">
              <a:xfrm rot="-5400000">
                <a:off x="1718" y="1540"/>
                <a:ext cx="29" cy="201"/>
              </a:xfrm>
              <a:prstGeom prst="upArrow">
                <a:avLst>
                  <a:gd name="adj1" fmla="val 50000"/>
                  <a:gd name="adj2" fmla="val 173276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0123" name="AutoShape 27"/>
              <p:cNvSpPr>
                <a:spLocks noChangeArrowheads="1"/>
              </p:cNvSpPr>
              <p:nvPr/>
            </p:nvSpPr>
            <p:spPr bwMode="auto">
              <a:xfrm>
                <a:off x="1506" y="1481"/>
                <a:ext cx="26" cy="231"/>
              </a:xfrm>
              <a:prstGeom prst="upArrow">
                <a:avLst>
                  <a:gd name="adj1" fmla="val 50000"/>
                  <a:gd name="adj2" fmla="val 222115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0124" name="AutoShape 28"/>
              <p:cNvSpPr>
                <a:spLocks noChangeArrowheads="1"/>
              </p:cNvSpPr>
              <p:nvPr/>
            </p:nvSpPr>
            <p:spPr bwMode="auto">
              <a:xfrm rot="5400000" flipH="1">
                <a:off x="1316" y="1540"/>
                <a:ext cx="29" cy="201"/>
              </a:xfrm>
              <a:prstGeom prst="upArrow">
                <a:avLst>
                  <a:gd name="adj1" fmla="val 50000"/>
                  <a:gd name="adj2" fmla="val 173276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0172" name="Text Box 76"/>
            <p:cNvSpPr txBox="1">
              <a:spLocks noChangeArrowheads="1"/>
            </p:cNvSpPr>
            <p:nvPr/>
          </p:nvSpPr>
          <p:spPr bwMode="auto">
            <a:xfrm>
              <a:off x="3969" y="3475"/>
              <a:ext cx="10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60178" name="Text Box 82"/>
          <p:cNvSpPr txBox="1">
            <a:spLocks noChangeArrowheads="1"/>
          </p:cNvSpPr>
          <p:nvPr/>
        </p:nvSpPr>
        <p:spPr bwMode="auto">
          <a:xfrm>
            <a:off x="6698589" y="6051550"/>
            <a:ext cx="19949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60179" name="Text Box 83"/>
          <p:cNvSpPr txBox="1">
            <a:spLocks noChangeArrowheads="1"/>
          </p:cNvSpPr>
          <p:nvPr/>
        </p:nvSpPr>
        <p:spPr bwMode="auto">
          <a:xfrm>
            <a:off x="6652154" y="6049963"/>
            <a:ext cx="2327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</a:t>
            </a:r>
          </a:p>
        </p:txBody>
      </p:sp>
      <p:sp>
        <p:nvSpPr>
          <p:cNvPr id="260180" name="Text Box 84"/>
          <p:cNvSpPr txBox="1">
            <a:spLocks noChangeArrowheads="1"/>
          </p:cNvSpPr>
          <p:nvPr/>
        </p:nvSpPr>
        <p:spPr bwMode="auto">
          <a:xfrm>
            <a:off x="3393150" y="6122988"/>
            <a:ext cx="447558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t+dt</a:t>
            </a:r>
          </a:p>
        </p:txBody>
      </p:sp>
      <p:grpSp>
        <p:nvGrpSpPr>
          <p:cNvPr id="11" name="Group 85"/>
          <p:cNvGrpSpPr>
            <a:grpSpLocks/>
          </p:cNvGrpSpPr>
          <p:nvPr/>
        </p:nvGrpSpPr>
        <p:grpSpPr bwMode="auto">
          <a:xfrm>
            <a:off x="5420783" y="2233613"/>
            <a:ext cx="3276204" cy="4046538"/>
            <a:chOff x="3152" y="1071"/>
            <a:chExt cx="1905" cy="2549"/>
          </a:xfrm>
        </p:grpSpPr>
        <p:grpSp>
          <p:nvGrpSpPr>
            <p:cNvPr id="12" name="Group 86"/>
            <p:cNvGrpSpPr>
              <a:grpSpLocks/>
            </p:cNvGrpSpPr>
            <p:nvPr/>
          </p:nvGrpSpPr>
          <p:grpSpPr bwMode="auto">
            <a:xfrm>
              <a:off x="3152" y="1071"/>
              <a:ext cx="1905" cy="2177"/>
              <a:chOff x="703" y="527"/>
              <a:chExt cx="1905" cy="2177"/>
            </a:xfrm>
          </p:grpSpPr>
          <p:grpSp>
            <p:nvGrpSpPr>
              <p:cNvPr id="13" name="Group 87"/>
              <p:cNvGrpSpPr>
                <a:grpSpLocks/>
              </p:cNvGrpSpPr>
              <p:nvPr/>
            </p:nvGrpSpPr>
            <p:grpSpPr bwMode="auto">
              <a:xfrm>
                <a:off x="1431" y="1163"/>
                <a:ext cx="176" cy="231"/>
                <a:chOff x="1927" y="1480"/>
                <a:chExt cx="319" cy="363"/>
              </a:xfrm>
            </p:grpSpPr>
            <p:sp>
              <p:nvSpPr>
                <p:cNvPr id="260184" name="AutoShape 88"/>
                <p:cNvSpPr>
                  <a:spLocks noChangeArrowheads="1"/>
                </p:cNvSpPr>
                <p:nvPr/>
              </p:nvSpPr>
              <p:spPr bwMode="auto">
                <a:xfrm>
                  <a:off x="2200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85" name="AutoShape 89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4" name="Group 90"/>
              <p:cNvGrpSpPr>
                <a:grpSpLocks/>
              </p:cNvGrpSpPr>
              <p:nvPr/>
            </p:nvGrpSpPr>
            <p:grpSpPr bwMode="auto">
              <a:xfrm rot="-992070">
                <a:off x="1356" y="758"/>
                <a:ext cx="176" cy="232"/>
                <a:chOff x="1927" y="890"/>
                <a:chExt cx="319" cy="363"/>
              </a:xfrm>
            </p:grpSpPr>
            <p:sp>
              <p:nvSpPr>
                <p:cNvPr id="260187" name="AutoShape 91"/>
                <p:cNvSpPr>
                  <a:spLocks noChangeArrowheads="1"/>
                </p:cNvSpPr>
                <p:nvPr/>
              </p:nvSpPr>
              <p:spPr bwMode="auto">
                <a:xfrm>
                  <a:off x="2200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88" name="AutoShape 92"/>
                <p:cNvSpPr>
                  <a:spLocks noChangeArrowheads="1"/>
                </p:cNvSpPr>
                <p:nvPr/>
              </p:nvSpPr>
              <p:spPr bwMode="auto">
                <a:xfrm>
                  <a:off x="1927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5" name="Group 93"/>
              <p:cNvGrpSpPr>
                <a:grpSpLocks/>
              </p:cNvGrpSpPr>
              <p:nvPr/>
            </p:nvGrpSpPr>
            <p:grpSpPr bwMode="auto">
              <a:xfrm rot="12620430">
                <a:off x="904" y="758"/>
                <a:ext cx="176" cy="232"/>
                <a:chOff x="1927" y="890"/>
                <a:chExt cx="319" cy="363"/>
              </a:xfrm>
            </p:grpSpPr>
            <p:sp>
              <p:nvSpPr>
                <p:cNvPr id="260190" name="AutoShape 94"/>
                <p:cNvSpPr>
                  <a:spLocks noChangeArrowheads="1"/>
                </p:cNvSpPr>
                <p:nvPr/>
              </p:nvSpPr>
              <p:spPr bwMode="auto">
                <a:xfrm flipH="1">
                  <a:off x="2200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91" name="AutoShape 95"/>
                <p:cNvSpPr>
                  <a:spLocks noChangeArrowheads="1"/>
                </p:cNvSpPr>
                <p:nvPr/>
              </p:nvSpPr>
              <p:spPr bwMode="auto">
                <a:xfrm>
                  <a:off x="1927" y="89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6" name="Group 96"/>
              <p:cNvGrpSpPr>
                <a:grpSpLocks/>
              </p:cNvGrpSpPr>
              <p:nvPr/>
            </p:nvGrpSpPr>
            <p:grpSpPr bwMode="auto">
              <a:xfrm rot="10800000">
                <a:off x="803" y="1221"/>
                <a:ext cx="177" cy="231"/>
                <a:chOff x="1927" y="1480"/>
                <a:chExt cx="319" cy="363"/>
              </a:xfrm>
            </p:grpSpPr>
            <p:sp>
              <p:nvSpPr>
                <p:cNvPr id="260193" name="AutoShape 97"/>
                <p:cNvSpPr>
                  <a:spLocks noChangeArrowheads="1"/>
                </p:cNvSpPr>
                <p:nvPr/>
              </p:nvSpPr>
              <p:spPr bwMode="auto">
                <a:xfrm>
                  <a:off x="2200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94" name="AutoShape 98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7" name="Group 99"/>
              <p:cNvGrpSpPr>
                <a:grpSpLocks/>
              </p:cNvGrpSpPr>
              <p:nvPr/>
            </p:nvGrpSpPr>
            <p:grpSpPr bwMode="auto">
              <a:xfrm rot="10800000">
                <a:off x="904" y="1654"/>
                <a:ext cx="176" cy="232"/>
                <a:chOff x="1927" y="1480"/>
                <a:chExt cx="319" cy="363"/>
              </a:xfrm>
            </p:grpSpPr>
            <p:sp>
              <p:nvSpPr>
                <p:cNvPr id="260196" name="AutoShape 100"/>
                <p:cNvSpPr>
                  <a:spLocks noChangeArrowheads="1"/>
                </p:cNvSpPr>
                <p:nvPr/>
              </p:nvSpPr>
              <p:spPr bwMode="auto">
                <a:xfrm>
                  <a:off x="2200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260197" name="AutoShape 101"/>
                <p:cNvSpPr>
                  <a:spLocks noChangeArrowheads="1"/>
                </p:cNvSpPr>
                <p:nvPr/>
              </p:nvSpPr>
              <p:spPr bwMode="auto">
                <a:xfrm>
                  <a:off x="1927" y="1480"/>
                  <a:ext cx="46" cy="363"/>
                </a:xfrm>
                <a:prstGeom prst="upArrow">
                  <a:avLst>
                    <a:gd name="adj1" fmla="val 50000"/>
                    <a:gd name="adj2" fmla="val 197283"/>
                  </a:avLst>
                </a:prstGeom>
                <a:solidFill>
                  <a:srgbClr val="33CCFF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</p:grpSp>
          <p:grpSp>
            <p:nvGrpSpPr>
              <p:cNvPr id="18" name="Group 102"/>
              <p:cNvGrpSpPr>
                <a:grpSpLocks/>
              </p:cNvGrpSpPr>
              <p:nvPr/>
            </p:nvGrpSpPr>
            <p:grpSpPr bwMode="auto">
              <a:xfrm>
                <a:off x="703" y="527"/>
                <a:ext cx="1905" cy="2177"/>
                <a:chOff x="703" y="527"/>
                <a:chExt cx="3442" cy="3416"/>
              </a:xfrm>
            </p:grpSpPr>
            <p:sp>
              <p:nvSpPr>
                <p:cNvPr id="260199" name="Freeform 103"/>
                <p:cNvSpPr>
                  <a:spLocks/>
                </p:cNvSpPr>
                <p:nvPr/>
              </p:nvSpPr>
              <p:spPr bwMode="auto">
                <a:xfrm>
                  <a:off x="1338" y="1298"/>
                  <a:ext cx="2739" cy="1936"/>
                </a:xfrm>
                <a:custGeom>
                  <a:avLst/>
                  <a:gdLst/>
                  <a:ahLst/>
                  <a:cxnLst>
                    <a:cxn ang="0">
                      <a:pos x="577" y="675"/>
                    </a:cxn>
                    <a:cxn ang="0">
                      <a:pos x="557" y="513"/>
                    </a:cxn>
                    <a:cxn ang="0">
                      <a:pos x="509" y="208"/>
                    </a:cxn>
                    <a:cxn ang="0">
                      <a:pos x="482" y="167"/>
                    </a:cxn>
                    <a:cxn ang="0">
                      <a:pos x="319" y="4"/>
                    </a:cxn>
                    <a:cxn ang="0">
                      <a:pos x="116" y="38"/>
                    </a:cxn>
                    <a:cxn ang="0">
                      <a:pos x="89" y="65"/>
                    </a:cxn>
                    <a:cxn ang="0">
                      <a:pos x="62" y="106"/>
                    </a:cxn>
                    <a:cxn ang="0">
                      <a:pos x="48" y="126"/>
                    </a:cxn>
                    <a:cxn ang="0">
                      <a:pos x="55" y="621"/>
                    </a:cxn>
                    <a:cxn ang="0">
                      <a:pos x="69" y="804"/>
                    </a:cxn>
                    <a:cxn ang="0">
                      <a:pos x="136" y="912"/>
                    </a:cxn>
                    <a:cxn ang="0">
                      <a:pos x="143" y="1048"/>
                    </a:cxn>
                    <a:cxn ang="0">
                      <a:pos x="204" y="1224"/>
                    </a:cxn>
                    <a:cxn ang="0">
                      <a:pos x="238" y="1360"/>
                    </a:cxn>
                    <a:cxn ang="0">
                      <a:pos x="286" y="1434"/>
                    </a:cxn>
                    <a:cxn ang="0">
                      <a:pos x="319" y="1475"/>
                    </a:cxn>
                    <a:cxn ang="0">
                      <a:pos x="401" y="1529"/>
                    </a:cxn>
                    <a:cxn ang="0">
                      <a:pos x="482" y="1583"/>
                    </a:cxn>
                    <a:cxn ang="0">
                      <a:pos x="577" y="1631"/>
                    </a:cxn>
                    <a:cxn ang="0">
                      <a:pos x="1017" y="1746"/>
                    </a:cxn>
                    <a:cxn ang="0">
                      <a:pos x="1106" y="1766"/>
                    </a:cxn>
                    <a:cxn ang="0">
                      <a:pos x="1207" y="1800"/>
                    </a:cxn>
                    <a:cxn ang="0">
                      <a:pos x="1302" y="1814"/>
                    </a:cxn>
                    <a:cxn ang="0">
                      <a:pos x="1580" y="1841"/>
                    </a:cxn>
                    <a:cxn ang="0">
                      <a:pos x="1682" y="1861"/>
                    </a:cxn>
                    <a:cxn ang="0">
                      <a:pos x="1776" y="1895"/>
                    </a:cxn>
                    <a:cxn ang="0">
                      <a:pos x="1986" y="1902"/>
                    </a:cxn>
                    <a:cxn ang="0">
                      <a:pos x="2739" y="1936"/>
                    </a:cxn>
                  </a:cxnLst>
                  <a:rect l="0" t="0" r="r" b="b"/>
                  <a:pathLst>
                    <a:path w="2739" h="1936">
                      <a:moveTo>
                        <a:pt x="577" y="675"/>
                      </a:moveTo>
                      <a:cubicBezTo>
                        <a:pt x="562" y="531"/>
                        <a:pt x="573" y="584"/>
                        <a:pt x="557" y="513"/>
                      </a:cubicBezTo>
                      <a:cubicBezTo>
                        <a:pt x="553" y="429"/>
                        <a:pt x="560" y="291"/>
                        <a:pt x="509" y="208"/>
                      </a:cubicBezTo>
                      <a:cubicBezTo>
                        <a:pt x="500" y="194"/>
                        <a:pt x="490" y="181"/>
                        <a:pt x="482" y="167"/>
                      </a:cubicBezTo>
                      <a:cubicBezTo>
                        <a:pt x="438" y="83"/>
                        <a:pt x="416" y="36"/>
                        <a:pt x="319" y="4"/>
                      </a:cubicBezTo>
                      <a:cubicBezTo>
                        <a:pt x="252" y="8"/>
                        <a:pt x="175" y="0"/>
                        <a:pt x="116" y="38"/>
                      </a:cubicBezTo>
                      <a:cubicBezTo>
                        <a:pt x="97" y="96"/>
                        <a:pt x="126" y="28"/>
                        <a:pt x="89" y="65"/>
                      </a:cubicBezTo>
                      <a:cubicBezTo>
                        <a:pt x="77" y="77"/>
                        <a:pt x="71" y="92"/>
                        <a:pt x="62" y="106"/>
                      </a:cubicBezTo>
                      <a:cubicBezTo>
                        <a:pt x="57" y="113"/>
                        <a:pt x="48" y="126"/>
                        <a:pt x="48" y="126"/>
                      </a:cubicBezTo>
                      <a:cubicBezTo>
                        <a:pt x="3" y="285"/>
                        <a:pt x="0" y="465"/>
                        <a:pt x="55" y="621"/>
                      </a:cubicBezTo>
                      <a:cubicBezTo>
                        <a:pt x="59" y="682"/>
                        <a:pt x="51" y="746"/>
                        <a:pt x="69" y="804"/>
                      </a:cubicBezTo>
                      <a:cubicBezTo>
                        <a:pt x="80" y="840"/>
                        <a:pt x="119" y="876"/>
                        <a:pt x="136" y="912"/>
                      </a:cubicBezTo>
                      <a:cubicBezTo>
                        <a:pt x="138" y="957"/>
                        <a:pt x="139" y="1003"/>
                        <a:pt x="143" y="1048"/>
                      </a:cubicBezTo>
                      <a:cubicBezTo>
                        <a:pt x="148" y="1112"/>
                        <a:pt x="183" y="1165"/>
                        <a:pt x="204" y="1224"/>
                      </a:cubicBezTo>
                      <a:cubicBezTo>
                        <a:pt x="210" y="1273"/>
                        <a:pt x="212" y="1318"/>
                        <a:pt x="238" y="1360"/>
                      </a:cubicBezTo>
                      <a:cubicBezTo>
                        <a:pt x="246" y="1392"/>
                        <a:pt x="255" y="1424"/>
                        <a:pt x="286" y="1434"/>
                      </a:cubicBezTo>
                      <a:cubicBezTo>
                        <a:pt x="298" y="1447"/>
                        <a:pt x="306" y="1463"/>
                        <a:pt x="319" y="1475"/>
                      </a:cubicBezTo>
                      <a:cubicBezTo>
                        <a:pt x="342" y="1497"/>
                        <a:pt x="376" y="1509"/>
                        <a:pt x="401" y="1529"/>
                      </a:cubicBezTo>
                      <a:cubicBezTo>
                        <a:pt x="428" y="1551"/>
                        <a:pt x="448" y="1573"/>
                        <a:pt x="482" y="1583"/>
                      </a:cubicBezTo>
                      <a:cubicBezTo>
                        <a:pt x="512" y="1601"/>
                        <a:pt x="544" y="1620"/>
                        <a:pt x="577" y="1631"/>
                      </a:cubicBezTo>
                      <a:cubicBezTo>
                        <a:pt x="702" y="1723"/>
                        <a:pt x="869" y="1739"/>
                        <a:pt x="1017" y="1746"/>
                      </a:cubicBezTo>
                      <a:cubicBezTo>
                        <a:pt x="1046" y="1756"/>
                        <a:pt x="1078" y="1755"/>
                        <a:pt x="1106" y="1766"/>
                      </a:cubicBezTo>
                      <a:cubicBezTo>
                        <a:pt x="1183" y="1797"/>
                        <a:pt x="1143" y="1790"/>
                        <a:pt x="1207" y="1800"/>
                      </a:cubicBezTo>
                      <a:cubicBezTo>
                        <a:pt x="1239" y="1805"/>
                        <a:pt x="1302" y="1814"/>
                        <a:pt x="1302" y="1814"/>
                      </a:cubicBezTo>
                      <a:cubicBezTo>
                        <a:pt x="1391" y="1845"/>
                        <a:pt x="1486" y="1838"/>
                        <a:pt x="1580" y="1841"/>
                      </a:cubicBezTo>
                      <a:cubicBezTo>
                        <a:pt x="1604" y="1845"/>
                        <a:pt x="1664" y="1855"/>
                        <a:pt x="1682" y="1861"/>
                      </a:cubicBezTo>
                      <a:cubicBezTo>
                        <a:pt x="1711" y="1871"/>
                        <a:pt x="1744" y="1893"/>
                        <a:pt x="1776" y="1895"/>
                      </a:cubicBezTo>
                      <a:cubicBezTo>
                        <a:pt x="1846" y="1899"/>
                        <a:pt x="1916" y="1900"/>
                        <a:pt x="1986" y="1902"/>
                      </a:cubicBezTo>
                      <a:cubicBezTo>
                        <a:pt x="2235" y="1928"/>
                        <a:pt x="2489" y="1936"/>
                        <a:pt x="2739" y="1936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260200" name="Freeform 104"/>
                <p:cNvSpPr>
                  <a:spLocks/>
                </p:cNvSpPr>
                <p:nvPr/>
              </p:nvSpPr>
              <p:spPr bwMode="auto">
                <a:xfrm>
                  <a:off x="703" y="527"/>
                  <a:ext cx="3442" cy="3416"/>
                </a:xfrm>
                <a:custGeom>
                  <a:avLst/>
                  <a:gdLst/>
                  <a:ahLst/>
                  <a:cxnLst>
                    <a:cxn ang="0">
                      <a:pos x="1830" y="1415"/>
                    </a:cxn>
                    <a:cxn ang="0">
                      <a:pos x="1802" y="724"/>
                    </a:cxn>
                    <a:cxn ang="0">
                      <a:pos x="1769" y="609"/>
                    </a:cxn>
                    <a:cxn ang="0">
                      <a:pos x="1728" y="548"/>
                    </a:cxn>
                    <a:cxn ang="0">
                      <a:pos x="1714" y="527"/>
                    </a:cxn>
                    <a:cxn ang="0">
                      <a:pos x="1694" y="480"/>
                    </a:cxn>
                    <a:cxn ang="0">
                      <a:pos x="1667" y="439"/>
                    </a:cxn>
                    <a:cxn ang="0">
                      <a:pos x="1640" y="371"/>
                    </a:cxn>
                    <a:cxn ang="0">
                      <a:pos x="1613" y="331"/>
                    </a:cxn>
                    <a:cxn ang="0">
                      <a:pos x="1531" y="209"/>
                    </a:cxn>
                    <a:cxn ang="0">
                      <a:pos x="1457" y="141"/>
                    </a:cxn>
                    <a:cxn ang="0">
                      <a:pos x="1416" y="107"/>
                    </a:cxn>
                    <a:cxn ang="0">
                      <a:pos x="1057" y="26"/>
                    </a:cxn>
                    <a:cxn ang="0">
                      <a:pos x="413" y="66"/>
                    </a:cxn>
                    <a:cxn ang="0">
                      <a:pos x="325" y="134"/>
                    </a:cxn>
                    <a:cxn ang="0">
                      <a:pos x="271" y="182"/>
                    </a:cxn>
                    <a:cxn ang="0">
                      <a:pos x="257" y="202"/>
                    </a:cxn>
                    <a:cxn ang="0">
                      <a:pos x="237" y="216"/>
                    </a:cxn>
                    <a:cxn ang="0">
                      <a:pos x="203" y="256"/>
                    </a:cxn>
                    <a:cxn ang="0">
                      <a:pos x="129" y="378"/>
                    </a:cxn>
                    <a:cxn ang="0">
                      <a:pos x="102" y="432"/>
                    </a:cxn>
                    <a:cxn ang="0">
                      <a:pos x="95" y="459"/>
                    </a:cxn>
                    <a:cxn ang="0">
                      <a:pos x="54" y="541"/>
                    </a:cxn>
                    <a:cxn ang="0">
                      <a:pos x="34" y="615"/>
                    </a:cxn>
                    <a:cxn ang="0">
                      <a:pos x="20" y="1029"/>
                    </a:cxn>
                    <a:cxn ang="0">
                      <a:pos x="47" y="1686"/>
                    </a:cxn>
                    <a:cxn ang="0">
                      <a:pos x="102" y="2018"/>
                    </a:cxn>
                    <a:cxn ang="0">
                      <a:pos x="129" y="2086"/>
                    </a:cxn>
                    <a:cxn ang="0">
                      <a:pos x="163" y="2208"/>
                    </a:cxn>
                    <a:cxn ang="0">
                      <a:pos x="264" y="2398"/>
                    </a:cxn>
                    <a:cxn ang="0">
                      <a:pos x="373" y="2587"/>
                    </a:cxn>
                    <a:cxn ang="0">
                      <a:pos x="549" y="2797"/>
                    </a:cxn>
                    <a:cxn ang="0">
                      <a:pos x="671" y="2892"/>
                    </a:cxn>
                    <a:cxn ang="0">
                      <a:pos x="847" y="3007"/>
                    </a:cxn>
                    <a:cxn ang="0">
                      <a:pos x="949" y="3055"/>
                    </a:cxn>
                    <a:cxn ang="0">
                      <a:pos x="1071" y="3116"/>
                    </a:cxn>
                    <a:cxn ang="0">
                      <a:pos x="1619" y="3231"/>
                    </a:cxn>
                    <a:cxn ang="0">
                      <a:pos x="1897" y="3251"/>
                    </a:cxn>
                    <a:cxn ang="0">
                      <a:pos x="2094" y="3292"/>
                    </a:cxn>
                    <a:cxn ang="0">
                      <a:pos x="2351" y="3312"/>
                    </a:cxn>
                    <a:cxn ang="0">
                      <a:pos x="2609" y="3326"/>
                    </a:cxn>
                    <a:cxn ang="0">
                      <a:pos x="2873" y="3346"/>
                    </a:cxn>
                    <a:cxn ang="0">
                      <a:pos x="3043" y="3380"/>
                    </a:cxn>
                    <a:cxn ang="0">
                      <a:pos x="3442" y="3394"/>
                    </a:cxn>
                  </a:cxnLst>
                  <a:rect l="0" t="0" r="r" b="b"/>
                  <a:pathLst>
                    <a:path w="3442" h="3416">
                      <a:moveTo>
                        <a:pt x="1830" y="1415"/>
                      </a:moveTo>
                      <a:cubicBezTo>
                        <a:pt x="1829" y="1360"/>
                        <a:pt x="1903" y="920"/>
                        <a:pt x="1802" y="724"/>
                      </a:cubicBezTo>
                      <a:cubicBezTo>
                        <a:pt x="1794" y="687"/>
                        <a:pt x="1787" y="642"/>
                        <a:pt x="1769" y="609"/>
                      </a:cubicBezTo>
                      <a:cubicBezTo>
                        <a:pt x="1757" y="588"/>
                        <a:pt x="1741" y="568"/>
                        <a:pt x="1728" y="548"/>
                      </a:cubicBezTo>
                      <a:cubicBezTo>
                        <a:pt x="1723" y="541"/>
                        <a:pt x="1714" y="527"/>
                        <a:pt x="1714" y="527"/>
                      </a:cubicBezTo>
                      <a:cubicBezTo>
                        <a:pt x="1707" y="504"/>
                        <a:pt x="1708" y="504"/>
                        <a:pt x="1694" y="480"/>
                      </a:cubicBezTo>
                      <a:cubicBezTo>
                        <a:pt x="1686" y="466"/>
                        <a:pt x="1667" y="439"/>
                        <a:pt x="1667" y="439"/>
                      </a:cubicBezTo>
                      <a:cubicBezTo>
                        <a:pt x="1661" y="416"/>
                        <a:pt x="1652" y="392"/>
                        <a:pt x="1640" y="371"/>
                      </a:cubicBezTo>
                      <a:cubicBezTo>
                        <a:pt x="1632" y="357"/>
                        <a:pt x="1618" y="346"/>
                        <a:pt x="1613" y="331"/>
                      </a:cubicBezTo>
                      <a:cubicBezTo>
                        <a:pt x="1598" y="287"/>
                        <a:pt x="1565" y="242"/>
                        <a:pt x="1531" y="209"/>
                      </a:cubicBezTo>
                      <a:cubicBezTo>
                        <a:pt x="1519" y="168"/>
                        <a:pt x="1489" y="164"/>
                        <a:pt x="1457" y="141"/>
                      </a:cubicBezTo>
                      <a:cubicBezTo>
                        <a:pt x="1437" y="127"/>
                        <a:pt x="1438" y="117"/>
                        <a:pt x="1416" y="107"/>
                      </a:cubicBezTo>
                      <a:cubicBezTo>
                        <a:pt x="1316" y="62"/>
                        <a:pt x="1166" y="38"/>
                        <a:pt x="1057" y="26"/>
                      </a:cubicBezTo>
                      <a:cubicBezTo>
                        <a:pt x="693" y="31"/>
                        <a:pt x="646" y="0"/>
                        <a:pt x="413" y="66"/>
                      </a:cubicBezTo>
                      <a:cubicBezTo>
                        <a:pt x="382" y="88"/>
                        <a:pt x="355" y="111"/>
                        <a:pt x="325" y="134"/>
                      </a:cubicBezTo>
                      <a:cubicBezTo>
                        <a:pt x="310" y="158"/>
                        <a:pt x="294" y="166"/>
                        <a:pt x="271" y="182"/>
                      </a:cubicBezTo>
                      <a:cubicBezTo>
                        <a:pt x="266" y="189"/>
                        <a:pt x="263" y="196"/>
                        <a:pt x="257" y="202"/>
                      </a:cubicBezTo>
                      <a:cubicBezTo>
                        <a:pt x="251" y="208"/>
                        <a:pt x="242" y="210"/>
                        <a:pt x="237" y="216"/>
                      </a:cubicBezTo>
                      <a:cubicBezTo>
                        <a:pt x="196" y="265"/>
                        <a:pt x="250" y="226"/>
                        <a:pt x="203" y="256"/>
                      </a:cubicBezTo>
                      <a:cubicBezTo>
                        <a:pt x="178" y="297"/>
                        <a:pt x="158" y="340"/>
                        <a:pt x="129" y="378"/>
                      </a:cubicBezTo>
                      <a:cubicBezTo>
                        <a:pt x="112" y="444"/>
                        <a:pt x="136" y="363"/>
                        <a:pt x="102" y="432"/>
                      </a:cubicBezTo>
                      <a:cubicBezTo>
                        <a:pt x="98" y="440"/>
                        <a:pt x="98" y="450"/>
                        <a:pt x="95" y="459"/>
                      </a:cubicBezTo>
                      <a:cubicBezTo>
                        <a:pt x="84" y="488"/>
                        <a:pt x="68" y="513"/>
                        <a:pt x="54" y="541"/>
                      </a:cubicBezTo>
                      <a:cubicBezTo>
                        <a:pt x="43" y="563"/>
                        <a:pt x="40" y="591"/>
                        <a:pt x="34" y="615"/>
                      </a:cubicBezTo>
                      <a:cubicBezTo>
                        <a:pt x="18" y="785"/>
                        <a:pt x="20" y="745"/>
                        <a:pt x="20" y="1029"/>
                      </a:cubicBezTo>
                      <a:cubicBezTo>
                        <a:pt x="20" y="1234"/>
                        <a:pt x="0" y="1474"/>
                        <a:pt x="47" y="1686"/>
                      </a:cubicBezTo>
                      <a:cubicBezTo>
                        <a:pt x="54" y="1794"/>
                        <a:pt x="51" y="1919"/>
                        <a:pt x="102" y="2018"/>
                      </a:cubicBezTo>
                      <a:cubicBezTo>
                        <a:pt x="108" y="2044"/>
                        <a:pt x="122" y="2061"/>
                        <a:pt x="129" y="2086"/>
                      </a:cubicBezTo>
                      <a:cubicBezTo>
                        <a:pt x="140" y="2125"/>
                        <a:pt x="145" y="2171"/>
                        <a:pt x="163" y="2208"/>
                      </a:cubicBezTo>
                      <a:cubicBezTo>
                        <a:pt x="195" y="2274"/>
                        <a:pt x="229" y="2335"/>
                        <a:pt x="264" y="2398"/>
                      </a:cubicBezTo>
                      <a:cubicBezTo>
                        <a:pt x="300" y="2462"/>
                        <a:pt x="319" y="2535"/>
                        <a:pt x="373" y="2587"/>
                      </a:cubicBezTo>
                      <a:cubicBezTo>
                        <a:pt x="393" y="2676"/>
                        <a:pt x="474" y="2750"/>
                        <a:pt x="549" y="2797"/>
                      </a:cubicBezTo>
                      <a:cubicBezTo>
                        <a:pt x="574" y="2837"/>
                        <a:pt x="631" y="2868"/>
                        <a:pt x="671" y="2892"/>
                      </a:cubicBezTo>
                      <a:cubicBezTo>
                        <a:pt x="731" y="2928"/>
                        <a:pt x="785" y="2975"/>
                        <a:pt x="847" y="3007"/>
                      </a:cubicBezTo>
                      <a:cubicBezTo>
                        <a:pt x="880" y="3024"/>
                        <a:pt x="916" y="3037"/>
                        <a:pt x="949" y="3055"/>
                      </a:cubicBezTo>
                      <a:cubicBezTo>
                        <a:pt x="997" y="3081"/>
                        <a:pt x="1020" y="3103"/>
                        <a:pt x="1071" y="3116"/>
                      </a:cubicBezTo>
                      <a:cubicBezTo>
                        <a:pt x="1231" y="3213"/>
                        <a:pt x="1438" y="3218"/>
                        <a:pt x="1619" y="3231"/>
                      </a:cubicBezTo>
                      <a:cubicBezTo>
                        <a:pt x="1711" y="3247"/>
                        <a:pt x="1804" y="3247"/>
                        <a:pt x="1897" y="3251"/>
                      </a:cubicBezTo>
                      <a:cubicBezTo>
                        <a:pt x="1963" y="3261"/>
                        <a:pt x="2028" y="3283"/>
                        <a:pt x="2094" y="3292"/>
                      </a:cubicBezTo>
                      <a:cubicBezTo>
                        <a:pt x="2179" y="3304"/>
                        <a:pt x="2265" y="3308"/>
                        <a:pt x="2351" y="3312"/>
                      </a:cubicBezTo>
                      <a:cubicBezTo>
                        <a:pt x="2462" y="3335"/>
                        <a:pt x="2352" y="3314"/>
                        <a:pt x="2609" y="3326"/>
                      </a:cubicBezTo>
                      <a:cubicBezTo>
                        <a:pt x="2697" y="3330"/>
                        <a:pt x="2784" y="3342"/>
                        <a:pt x="2873" y="3346"/>
                      </a:cubicBezTo>
                      <a:cubicBezTo>
                        <a:pt x="2930" y="3361"/>
                        <a:pt x="2984" y="3371"/>
                        <a:pt x="3043" y="3380"/>
                      </a:cubicBezTo>
                      <a:cubicBezTo>
                        <a:pt x="3145" y="3416"/>
                        <a:pt x="3402" y="3394"/>
                        <a:pt x="3442" y="3394"/>
                      </a:cubicBezTo>
                    </a:path>
                  </a:pathLst>
                </a:custGeom>
                <a:noFill/>
                <a:ln w="19050" cmpd="sng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</p:grpSp>
          <p:sp>
            <p:nvSpPr>
              <p:cNvPr id="260201" name="AutoShape 105"/>
              <p:cNvSpPr>
                <a:spLocks noChangeArrowheads="1"/>
              </p:cNvSpPr>
              <p:nvPr/>
            </p:nvSpPr>
            <p:spPr bwMode="auto">
              <a:xfrm rot="-5400000">
                <a:off x="1718" y="1540"/>
                <a:ext cx="29" cy="201"/>
              </a:xfrm>
              <a:prstGeom prst="upArrow">
                <a:avLst>
                  <a:gd name="adj1" fmla="val 50000"/>
                  <a:gd name="adj2" fmla="val 173276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0202" name="AutoShape 106"/>
              <p:cNvSpPr>
                <a:spLocks noChangeArrowheads="1"/>
              </p:cNvSpPr>
              <p:nvPr/>
            </p:nvSpPr>
            <p:spPr bwMode="auto">
              <a:xfrm>
                <a:off x="1506" y="1481"/>
                <a:ext cx="26" cy="231"/>
              </a:xfrm>
              <a:prstGeom prst="upArrow">
                <a:avLst>
                  <a:gd name="adj1" fmla="val 50000"/>
                  <a:gd name="adj2" fmla="val 222115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260203" name="AutoShape 107"/>
              <p:cNvSpPr>
                <a:spLocks noChangeArrowheads="1"/>
              </p:cNvSpPr>
              <p:nvPr/>
            </p:nvSpPr>
            <p:spPr bwMode="auto">
              <a:xfrm rot="5400000" flipH="1">
                <a:off x="1316" y="1540"/>
                <a:ext cx="29" cy="201"/>
              </a:xfrm>
              <a:prstGeom prst="upArrow">
                <a:avLst>
                  <a:gd name="adj1" fmla="val 50000"/>
                  <a:gd name="adj2" fmla="val 173276"/>
                </a:avLst>
              </a:prstGeom>
              <a:solidFill>
                <a:srgbClr val="33CC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GB"/>
              </a:p>
            </p:txBody>
          </p:sp>
        </p:grpSp>
        <p:sp>
          <p:nvSpPr>
            <p:cNvPr id="260204" name="Text Box 108"/>
            <p:cNvSpPr txBox="1">
              <a:spLocks noChangeArrowheads="1"/>
            </p:cNvSpPr>
            <p:nvPr/>
          </p:nvSpPr>
          <p:spPr bwMode="auto">
            <a:xfrm>
              <a:off x="3969" y="3475"/>
              <a:ext cx="107" cy="1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sp>
        <p:nvSpPr>
          <p:cNvPr id="260205" name="Text Box 109"/>
          <p:cNvSpPr txBox="1">
            <a:spLocks noChangeArrowheads="1"/>
          </p:cNvSpPr>
          <p:nvPr/>
        </p:nvSpPr>
        <p:spPr bwMode="auto">
          <a:xfrm>
            <a:off x="6652154" y="6049963"/>
            <a:ext cx="23275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/>
              <a:t>t</a:t>
            </a:r>
          </a:p>
        </p:txBody>
      </p:sp>
      <p:sp>
        <p:nvSpPr>
          <p:cNvPr id="260207" name="Text Box 111"/>
          <p:cNvSpPr txBox="1">
            <a:spLocks noChangeArrowheads="1"/>
          </p:cNvSpPr>
          <p:nvPr/>
        </p:nvSpPr>
        <p:spPr bwMode="auto">
          <a:xfrm>
            <a:off x="271727" y="2882900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0209" name="Text Box 113" descr="Stationery"/>
          <p:cNvSpPr txBox="1">
            <a:spLocks noChangeArrowheads="1"/>
          </p:cNvSpPr>
          <p:nvPr/>
        </p:nvSpPr>
        <p:spPr bwMode="auto">
          <a:xfrm>
            <a:off x="147901" y="4489450"/>
            <a:ext cx="4452673" cy="138499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0" dirty="0">
                <a:solidFill>
                  <a:srgbClr val="00B050"/>
                </a:solidFill>
              </a:rPr>
              <a:t>So </a:t>
            </a:r>
            <a:r>
              <a:rPr lang="en-GB" sz="2800" b="0" dirty="0" smtClean="0">
                <a:solidFill>
                  <a:srgbClr val="00B050"/>
                </a:solidFill>
              </a:rPr>
              <a:t>the speed </a:t>
            </a:r>
            <a:r>
              <a:rPr lang="en-GB" sz="2800" b="0" dirty="0" smtClean="0">
                <a:solidFill>
                  <a:srgbClr val="FF0000"/>
                </a:solidFill>
              </a:rPr>
              <a:t>AT</a:t>
            </a:r>
            <a:r>
              <a:rPr lang="en-GB" sz="2800" b="0" dirty="0" smtClean="0">
                <a:solidFill>
                  <a:srgbClr val="00B050"/>
                </a:solidFill>
              </a:rPr>
              <a:t> the cloud top may be different to the speed </a:t>
            </a:r>
            <a:r>
              <a:rPr lang="en-GB" sz="2800" b="0" dirty="0" smtClean="0">
                <a:solidFill>
                  <a:srgbClr val="FF0000"/>
                </a:solidFill>
              </a:rPr>
              <a:t>OF</a:t>
            </a:r>
            <a:r>
              <a:rPr lang="en-GB" sz="2800" b="0" dirty="0" smtClean="0">
                <a:solidFill>
                  <a:srgbClr val="00B050"/>
                </a:solidFill>
              </a:rPr>
              <a:t> the cloud top.</a:t>
            </a:r>
            <a:endParaRPr lang="en-GB" sz="2800" b="0" dirty="0">
              <a:solidFill>
                <a:srgbClr val="00B050"/>
              </a:solidFill>
            </a:endParaRPr>
          </a:p>
        </p:txBody>
      </p:sp>
      <p:grpSp>
        <p:nvGrpSpPr>
          <p:cNvPr id="19" name="Group 116"/>
          <p:cNvGrpSpPr>
            <a:grpSpLocks/>
          </p:cNvGrpSpPr>
          <p:nvPr/>
        </p:nvGrpSpPr>
        <p:grpSpPr bwMode="auto">
          <a:xfrm>
            <a:off x="3314039" y="914401"/>
            <a:ext cx="3056070" cy="1449388"/>
            <a:chOff x="1927" y="240"/>
            <a:chExt cx="1777" cy="913"/>
          </a:xfrm>
        </p:grpSpPr>
        <p:sp>
          <p:nvSpPr>
            <p:cNvPr id="260206" name="Text Box 110"/>
            <p:cNvSpPr txBox="1">
              <a:spLocks noChangeArrowheads="1"/>
            </p:cNvSpPr>
            <p:nvPr/>
          </p:nvSpPr>
          <p:spPr bwMode="auto">
            <a:xfrm>
              <a:off x="1927" y="240"/>
              <a:ext cx="177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800" dirty="0"/>
                <a:t>Nearly the same shape…</a:t>
              </a:r>
            </a:p>
          </p:txBody>
        </p:sp>
        <p:sp>
          <p:nvSpPr>
            <p:cNvPr id="260210" name="AutoShape 114"/>
            <p:cNvSpPr>
              <a:spLocks noChangeArrowheads="1"/>
            </p:cNvSpPr>
            <p:nvPr/>
          </p:nvSpPr>
          <p:spPr bwMode="auto">
            <a:xfrm rot="2817708">
              <a:off x="2942" y="738"/>
              <a:ext cx="671" cy="15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211" name="AutoShape 115"/>
            <p:cNvSpPr>
              <a:spLocks noChangeArrowheads="1"/>
            </p:cNvSpPr>
            <p:nvPr/>
          </p:nvSpPr>
          <p:spPr bwMode="auto">
            <a:xfrm rot="18782292" flipH="1">
              <a:off x="2125" y="738"/>
              <a:ext cx="671" cy="159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grpSp>
        <p:nvGrpSpPr>
          <p:cNvPr id="20" name="Group 120"/>
          <p:cNvGrpSpPr>
            <a:grpSpLocks/>
          </p:cNvGrpSpPr>
          <p:nvPr/>
        </p:nvGrpSpPr>
        <p:grpSpPr bwMode="auto">
          <a:xfrm>
            <a:off x="1" y="2216151"/>
            <a:ext cx="3236648" cy="1655763"/>
            <a:chOff x="0" y="1162"/>
            <a:chExt cx="1837" cy="1043"/>
          </a:xfrm>
        </p:grpSpPr>
        <p:sp>
          <p:nvSpPr>
            <p:cNvPr id="260208" name="Text Box 112"/>
            <p:cNvSpPr txBox="1">
              <a:spLocks noChangeArrowheads="1"/>
            </p:cNvSpPr>
            <p:nvPr/>
          </p:nvSpPr>
          <p:spPr bwMode="auto">
            <a:xfrm>
              <a:off x="0" y="1207"/>
              <a:ext cx="120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n-GB" sz="1600" dirty="0">
                  <a:solidFill>
                    <a:schemeClr val="tx2"/>
                  </a:solidFill>
                </a:rPr>
                <a:t>…but not the same wind speed </a:t>
              </a:r>
              <a:r>
                <a:rPr lang="en-GB" sz="1600" dirty="0" smtClean="0">
                  <a:solidFill>
                    <a:schemeClr val="tx2"/>
                  </a:solidFill>
                </a:rPr>
                <a:t>within the cloud</a:t>
              </a:r>
              <a:r>
                <a:rPr lang="en-GB" sz="1600" dirty="0">
                  <a:solidFill>
                    <a:schemeClr val="tx2"/>
                  </a:solidFill>
                </a:rPr>
                <a:t>...</a:t>
              </a:r>
            </a:p>
          </p:txBody>
        </p:sp>
        <p:sp>
          <p:nvSpPr>
            <p:cNvPr id="260213" name="AutoShape 117"/>
            <p:cNvSpPr>
              <a:spLocks noChangeArrowheads="1"/>
            </p:cNvSpPr>
            <p:nvPr/>
          </p:nvSpPr>
          <p:spPr bwMode="auto">
            <a:xfrm>
              <a:off x="1202" y="1162"/>
              <a:ext cx="635" cy="181"/>
            </a:xfrm>
            <a:prstGeom prst="notchedRightArrow">
              <a:avLst>
                <a:gd name="adj1" fmla="val 50000"/>
                <a:gd name="adj2" fmla="val 8770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214" name="AutoShape 118"/>
            <p:cNvSpPr>
              <a:spLocks noChangeArrowheads="1"/>
            </p:cNvSpPr>
            <p:nvPr/>
          </p:nvSpPr>
          <p:spPr bwMode="auto">
            <a:xfrm>
              <a:off x="1202" y="1570"/>
              <a:ext cx="635" cy="181"/>
            </a:xfrm>
            <a:prstGeom prst="notchedRightArrow">
              <a:avLst>
                <a:gd name="adj1" fmla="val 50000"/>
                <a:gd name="adj2" fmla="val 8770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260215" name="AutoShape 119"/>
            <p:cNvSpPr>
              <a:spLocks noChangeArrowheads="1"/>
            </p:cNvSpPr>
            <p:nvPr/>
          </p:nvSpPr>
          <p:spPr bwMode="auto">
            <a:xfrm>
              <a:off x="1202" y="2024"/>
              <a:ext cx="635" cy="181"/>
            </a:xfrm>
            <a:prstGeom prst="notchedRightArrow">
              <a:avLst>
                <a:gd name="adj1" fmla="val 50000"/>
                <a:gd name="adj2" fmla="val 87707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</p:grpSp>
      <p:pic>
        <p:nvPicPr>
          <p:cNvPr id="260217" name="Picture 121" descr="TR41">
            <a:hlinkClick r:id="" action="ppaction://noaction"/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09989" y="2522539"/>
            <a:ext cx="701675" cy="541337"/>
          </a:xfrm>
          <a:prstGeom prst="rect">
            <a:avLst/>
          </a:prstGeom>
          <a:noFill/>
        </p:spPr>
      </p:pic>
      <p:sp>
        <p:nvSpPr>
          <p:cNvPr id="260218" name="Line 122"/>
          <p:cNvSpPr>
            <a:spLocks noChangeShapeType="1"/>
          </p:cNvSpPr>
          <p:nvPr/>
        </p:nvSpPr>
        <p:spPr bwMode="auto">
          <a:xfrm>
            <a:off x="9360827" y="3027364"/>
            <a:ext cx="1719" cy="5238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71" name="Text Box 39"/>
          <p:cNvSpPr txBox="1">
            <a:spLocks noChangeArrowheads="1"/>
          </p:cNvSpPr>
          <p:nvPr/>
        </p:nvSpPr>
        <p:spPr bwMode="auto">
          <a:xfrm>
            <a:off x="7607433" y="4979989"/>
            <a:ext cx="21755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600" dirty="0">
                <a:solidFill>
                  <a:schemeClr val="tx2"/>
                </a:solidFill>
              </a:rPr>
              <a:t>Cirrus </a:t>
            </a:r>
            <a:r>
              <a:rPr lang="en-GB" sz="1600" dirty="0" err="1">
                <a:solidFill>
                  <a:schemeClr val="tx2"/>
                </a:solidFill>
              </a:rPr>
              <a:t>uncinus</a:t>
            </a:r>
            <a:endParaRPr lang="en-GB" sz="1600" dirty="0">
              <a:solidFill>
                <a:schemeClr val="tx2"/>
              </a:solidFill>
            </a:endParaRPr>
          </a:p>
          <a:p>
            <a:r>
              <a:rPr lang="en-GB" sz="1600" dirty="0">
                <a:solidFill>
                  <a:schemeClr val="tx2"/>
                </a:solidFill>
              </a:rPr>
              <a:t>(</a:t>
            </a:r>
            <a:r>
              <a:rPr lang="en-GB" sz="1600" dirty="0" err="1">
                <a:solidFill>
                  <a:schemeClr val="tx2"/>
                </a:solidFill>
              </a:rPr>
              <a:t>Heymsfield</a:t>
            </a:r>
            <a:r>
              <a:rPr lang="en-GB" sz="1600" dirty="0">
                <a:solidFill>
                  <a:schemeClr val="tx2"/>
                </a:solidFill>
              </a:rPr>
              <a:t>, 1975)</a:t>
            </a:r>
          </a:p>
        </p:txBody>
      </p:sp>
      <p:sp>
        <p:nvSpPr>
          <p:cNvPr id="72" name="Rectangle 3"/>
          <p:cNvSpPr txBox="1">
            <a:spLocks noChangeArrowheads="1"/>
          </p:cNvSpPr>
          <p:nvPr/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Possible explanation...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" dur="500"/>
                                        <p:tgtEl>
                                          <p:spTgt spid="260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0" dur="indefinite"/>
                                        <p:tgtEl>
                                          <p:spTgt spid="260205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1" dur="indefinite"/>
                                        <p:tgtEl>
                                          <p:spTgt spid="26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6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602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60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260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79" grpId="0"/>
      <p:bldP spid="260179" grpId="1"/>
      <p:bldP spid="260180" grpId="0"/>
      <p:bldP spid="260205" grpId="0"/>
      <p:bldP spid="26020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38126" y="1208088"/>
            <a:ext cx="9505950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Collaboration between EUMETSAT, ECMWF and CIMSS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4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Bormann et al., 2014: Atmospheric Motion Vectors from Model Simulations. Part I: Methods and Characterization as Single-Level Estimates of Wind. J. Appl. Meteor. </a:t>
            </a:r>
            <a:r>
              <a:rPr lang="en-US" sz="14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Climatol</a:t>
            </a:r>
            <a:r>
              <a:rPr lang="en-US" sz="14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., 53, 47–64</a:t>
            </a:r>
          </a:p>
          <a:p>
            <a:pPr marL="342900" lvl="0" indent="-342900">
              <a:spcBef>
                <a:spcPct val="20000"/>
              </a:spcBef>
            </a:pPr>
            <a:r>
              <a:rPr lang="en-IE" sz="14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Hernandez-</a:t>
            </a:r>
            <a:r>
              <a:rPr lang="en-IE" sz="14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Carrascal</a:t>
            </a:r>
            <a:r>
              <a:rPr lang="en-IE" sz="14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and Bormann, 2014: Atmospheric Motion Vectors from Model Simulations. Part II: Interpretation as Spatial and Vertical Averages of Wind and Role of Clouds. </a:t>
            </a:r>
            <a:r>
              <a:rPr lang="en-IE" sz="1400" b="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J. Appl. Meteor. </a:t>
            </a:r>
            <a:r>
              <a:rPr lang="en-IE" sz="1400" b="0" i="1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Climatol</a:t>
            </a:r>
            <a:r>
              <a:rPr lang="en-IE" sz="1400" b="0" i="1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r>
              <a:rPr lang="en-IE" sz="14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 </a:t>
            </a:r>
            <a:r>
              <a:rPr lang="en-IE" sz="14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53</a:t>
            </a:r>
            <a:r>
              <a:rPr lang="en-IE" sz="14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65–82.</a:t>
            </a:r>
            <a:endParaRPr lang="fr-FR" sz="1400" b="0" kern="0" dirty="0" smtClean="0">
              <a:solidFill>
                <a:schemeClr val="tx1">
                  <a:lumMod val="60000"/>
                  <a:lumOff val="40000"/>
                </a:schemeClr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-1" y="0"/>
            <a:ext cx="97250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sz="3200" kern="0" dirty="0" smtClean="0">
                <a:latin typeface="+mj-lt"/>
                <a:ea typeface="+mj-ea"/>
                <a:cs typeface="+mj-cs"/>
              </a:rPr>
              <a:t>Use of s</a:t>
            </a:r>
            <a:r>
              <a:rPr kumimoji="0" lang="en-GB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imulated</a:t>
            </a:r>
            <a:r>
              <a:rPr lang="en-GB" sz="3200" kern="0" dirty="0" smtClean="0">
                <a:latin typeface="+mj-lt"/>
                <a:ea typeface="+mj-ea"/>
                <a:cs typeface="+mj-cs"/>
              </a:rPr>
              <a:t> images, 2010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External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study</a:t>
            </a:r>
            <a:r>
              <a:rPr kumimoji="0" lang="fr-FR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ECMWF</a:t>
            </a:r>
            <a:r>
              <a:rPr lang="fr-FR" sz="3200" kern="0" noProof="0" dirty="0" smtClean="0">
                <a:latin typeface="+mj-lt"/>
                <a:ea typeface="+mj-ea"/>
                <a:cs typeface="+mj-cs"/>
              </a:rPr>
              <a:t>,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S</a:t>
            </a:r>
            <a:r>
              <a:rPr lang="fr-FR" sz="3200" kern="0" noProof="0" dirty="0" err="1" smtClean="0">
                <a:latin typeface="+mj-lt"/>
                <a:ea typeface="+mj-ea"/>
                <a:cs typeface="+mj-cs"/>
              </a:rPr>
              <a:t>ee</a:t>
            </a:r>
            <a:r>
              <a:rPr lang="fr-FR" sz="3200" kern="0" noProof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kern="0" noProof="0" dirty="0" err="1" smtClean="0">
                <a:latin typeface="+mj-lt"/>
                <a:ea typeface="+mj-ea"/>
                <a:cs typeface="+mj-cs"/>
              </a:rPr>
              <a:t>Angeles’s</a:t>
            </a:r>
            <a:r>
              <a:rPr lang="fr-FR" sz="3200" kern="0" noProof="0" dirty="0" smtClean="0">
                <a:latin typeface="+mj-lt"/>
                <a:ea typeface="+mj-ea"/>
                <a:cs typeface="+mj-cs"/>
              </a:rPr>
              <a:t> talk.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718632"/>
            <a:ext cx="5734050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0" kern="0" dirty="0" smtClean="0">
                <a:solidFill>
                  <a:srgbClr val="FF0000"/>
                </a:solidFill>
              </a:rPr>
              <a:t>Some interesting results:</a:t>
            </a:r>
            <a:endParaRPr lang="fr-FR" sz="2400" b="0" kern="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Better agreement doing averaging, but quite small.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Large improvement re-assigning AMVs to lower heights.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dirty="0" err="1" smtClean="0">
                <a:solidFill>
                  <a:schemeClr val="tx2"/>
                </a:solidFill>
              </a:rPr>
              <a:t>At</a:t>
            </a:r>
            <a:r>
              <a:rPr lang="fr-FR" sz="1800" b="0" dirty="0" smtClean="0">
                <a:solidFill>
                  <a:schemeClr val="tx2"/>
                </a:solidFill>
              </a:rPr>
              <a:t> High </a:t>
            </a:r>
            <a:r>
              <a:rPr lang="fr-FR" sz="1800" b="0" dirty="0" err="1" smtClean="0">
                <a:solidFill>
                  <a:schemeClr val="tx2"/>
                </a:solidFill>
              </a:rPr>
              <a:t>Levels</a:t>
            </a:r>
            <a:r>
              <a:rPr lang="fr-FR" sz="1800" b="0" dirty="0" smtClean="0">
                <a:solidFill>
                  <a:schemeClr val="tx2"/>
                </a:solidFill>
              </a:rPr>
              <a:t>, </a:t>
            </a:r>
            <a:r>
              <a:rPr lang="fr-FR" sz="1800" b="0" dirty="0" err="1" smtClean="0">
                <a:solidFill>
                  <a:schemeClr val="tx2"/>
                </a:solidFill>
              </a:rPr>
              <a:t>AMVs</a:t>
            </a:r>
            <a:r>
              <a:rPr lang="fr-FR" sz="1800" b="0" dirty="0" smtClean="0">
                <a:solidFill>
                  <a:schemeClr val="tx2"/>
                </a:solidFill>
              </a:rPr>
              <a:t> more </a:t>
            </a:r>
            <a:r>
              <a:rPr lang="fr-FR" sz="1800" b="0" dirty="0" err="1" smtClean="0">
                <a:solidFill>
                  <a:schemeClr val="tx2"/>
                </a:solidFill>
              </a:rPr>
              <a:t>representative</a:t>
            </a:r>
            <a:r>
              <a:rPr lang="fr-FR" sz="1800" b="0" dirty="0" smtClean="0">
                <a:solidFill>
                  <a:schemeClr val="tx2"/>
                </a:solidFill>
              </a:rPr>
              <a:t> </a:t>
            </a:r>
            <a:r>
              <a:rPr lang="fr-FR" sz="1800" b="0" dirty="0" err="1" smtClean="0">
                <a:solidFill>
                  <a:schemeClr val="tx2"/>
                </a:solidFill>
              </a:rPr>
              <a:t>at</a:t>
            </a:r>
            <a:r>
              <a:rPr lang="fr-FR" sz="1800" b="0" dirty="0" smtClean="0">
                <a:solidFill>
                  <a:schemeClr val="tx2"/>
                </a:solidFill>
              </a:rPr>
              <a:t> a </a:t>
            </a:r>
            <a:r>
              <a:rPr lang="fr-FR" sz="1800" b="0" dirty="0" err="1" smtClean="0">
                <a:solidFill>
                  <a:schemeClr val="tx2"/>
                </a:solidFill>
              </a:rPr>
              <a:t>level</a:t>
            </a:r>
            <a:r>
              <a:rPr lang="fr-FR" sz="1800" b="0" dirty="0" smtClean="0">
                <a:solidFill>
                  <a:schemeClr val="tx2"/>
                </a:solidFill>
              </a:rPr>
              <a:t> </a:t>
            </a:r>
            <a:r>
              <a:rPr lang="fr-FR" sz="1800" b="0" dirty="0" err="1" smtClean="0">
                <a:solidFill>
                  <a:schemeClr val="tx2"/>
                </a:solidFill>
              </a:rPr>
              <a:t>within</a:t>
            </a:r>
            <a:r>
              <a:rPr lang="fr-FR" sz="1800" b="0" dirty="0" smtClean="0">
                <a:solidFill>
                  <a:schemeClr val="tx2"/>
                </a:solidFill>
              </a:rPr>
              <a:t> the </a:t>
            </a:r>
            <a:r>
              <a:rPr lang="fr-FR" sz="1800" b="0" dirty="0" err="1" smtClean="0">
                <a:solidFill>
                  <a:schemeClr val="tx2"/>
                </a:solidFill>
              </a:rPr>
              <a:t>cloud</a:t>
            </a:r>
            <a:r>
              <a:rPr lang="fr-FR" sz="1800" b="0" dirty="0" smtClean="0">
                <a:solidFill>
                  <a:schemeClr val="tx2"/>
                </a:solidFill>
              </a:rPr>
              <a:t>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dirty="0" err="1" smtClean="0">
                <a:solidFill>
                  <a:schemeClr val="tx2"/>
                </a:solidFill>
              </a:rPr>
              <a:t>At</a:t>
            </a:r>
            <a:r>
              <a:rPr lang="fr-FR" sz="1800" b="0" dirty="0" smtClean="0">
                <a:solidFill>
                  <a:schemeClr val="tx2"/>
                </a:solidFill>
              </a:rPr>
              <a:t> </a:t>
            </a:r>
            <a:r>
              <a:rPr lang="fr-FR" sz="1800" b="0" dirty="0" err="1" smtClean="0">
                <a:solidFill>
                  <a:schemeClr val="tx2"/>
                </a:solidFill>
              </a:rPr>
              <a:t>Low</a:t>
            </a:r>
            <a:r>
              <a:rPr lang="fr-FR" sz="1800" b="0" dirty="0" smtClean="0">
                <a:solidFill>
                  <a:schemeClr val="tx2"/>
                </a:solidFill>
              </a:rPr>
              <a:t> </a:t>
            </a:r>
            <a:r>
              <a:rPr lang="fr-FR" sz="1800" b="0" dirty="0" err="1" smtClean="0">
                <a:solidFill>
                  <a:schemeClr val="tx2"/>
                </a:solidFill>
              </a:rPr>
              <a:t>Levels</a:t>
            </a:r>
            <a:r>
              <a:rPr lang="fr-FR" sz="1800" b="0" dirty="0" smtClean="0">
                <a:solidFill>
                  <a:schemeClr val="tx2"/>
                </a:solidFill>
              </a:rPr>
              <a:t>, </a:t>
            </a:r>
            <a:r>
              <a:rPr lang="fr-FR" sz="1800" b="0" dirty="0" err="1" smtClean="0">
                <a:solidFill>
                  <a:schemeClr val="tx2"/>
                </a:solidFill>
              </a:rPr>
              <a:t>AMVs</a:t>
            </a:r>
            <a:r>
              <a:rPr lang="fr-FR" sz="1800" b="0" dirty="0" smtClean="0">
                <a:solidFill>
                  <a:schemeClr val="tx2"/>
                </a:solidFill>
              </a:rPr>
              <a:t> more </a:t>
            </a:r>
            <a:r>
              <a:rPr lang="fr-FR" sz="1800" b="0" dirty="0" err="1" smtClean="0">
                <a:solidFill>
                  <a:schemeClr val="tx2"/>
                </a:solidFill>
              </a:rPr>
              <a:t>representative</a:t>
            </a:r>
            <a:r>
              <a:rPr lang="fr-FR" sz="1800" b="0" dirty="0" smtClean="0">
                <a:solidFill>
                  <a:schemeClr val="tx2"/>
                </a:solidFill>
              </a:rPr>
              <a:t> of a </a:t>
            </a:r>
            <a:r>
              <a:rPr lang="fr-FR" sz="1800" b="0" dirty="0" err="1" smtClean="0">
                <a:solidFill>
                  <a:schemeClr val="tx2"/>
                </a:solidFill>
              </a:rPr>
              <a:t>wind</a:t>
            </a:r>
            <a:r>
              <a:rPr lang="fr-FR" sz="1800" b="0" dirty="0" smtClean="0">
                <a:solidFill>
                  <a:schemeClr val="tx2"/>
                </a:solidFill>
              </a:rPr>
              <a:t> </a:t>
            </a:r>
            <a:r>
              <a:rPr lang="fr-FR" sz="1800" b="0" dirty="0" err="1" smtClean="0">
                <a:solidFill>
                  <a:schemeClr val="tx2"/>
                </a:solidFill>
              </a:rPr>
              <a:t>average</a:t>
            </a:r>
            <a:r>
              <a:rPr lang="fr-FR" sz="1800" b="0" dirty="0" smtClean="0">
                <a:solidFill>
                  <a:schemeClr val="tx2"/>
                </a:solidFill>
              </a:rPr>
              <a:t> over the layer.</a:t>
            </a:r>
            <a:endParaRPr lang="en-GB" sz="1800" b="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...Etc.</a:t>
            </a:r>
            <a:endParaRPr lang="fr-FR" sz="1800" b="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 CTH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probably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 not the best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parameter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 !!</a:t>
            </a:r>
            <a:endParaRPr lang="en-GB" sz="2000" b="0" dirty="0" smtClean="0">
              <a:solidFill>
                <a:schemeClr val="tx2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691193" y="2781300"/>
            <a:ext cx="3799522" cy="3609022"/>
            <a:chOff x="5662618" y="2781300"/>
            <a:chExt cx="3799522" cy="3609022"/>
          </a:xfrm>
        </p:grpSpPr>
        <p:pic>
          <p:nvPicPr>
            <p:cNvPr id="1028" name="Picture 4" descr="wrf_ch9_PT3_QInofc80_2dhisto_speed-0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662618" y="2781300"/>
              <a:ext cx="1846897" cy="1680210"/>
            </a:xfrm>
            <a:prstGeom prst="rect">
              <a:avLst/>
            </a:prstGeom>
            <a:noFill/>
          </p:spPr>
        </p:pic>
        <p:pic>
          <p:nvPicPr>
            <p:cNvPr id="1027" name="Picture 3" descr="wrf_ch9_PT3_QInofc80_2dhisto_speed-0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15243" y="2781300"/>
              <a:ext cx="1846897" cy="1680210"/>
            </a:xfrm>
            <a:prstGeom prst="rect">
              <a:avLst/>
            </a:prstGeom>
            <a:noFill/>
          </p:spPr>
        </p:pic>
        <p:pic>
          <p:nvPicPr>
            <p:cNvPr id="1026" name="Picture 2" descr="wrf_ch9_PT3_QInofc80_2dhisto_speed-0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76917" y="4710112"/>
              <a:ext cx="1846897" cy="1680210"/>
            </a:xfrm>
            <a:prstGeom prst="rect">
              <a:avLst/>
            </a:prstGeom>
            <a:noFill/>
          </p:spPr>
        </p:pic>
        <p:pic>
          <p:nvPicPr>
            <p:cNvPr id="1025" name="Picture 6" descr="wrf_ch9_PT3_QInofc80_2dhisto_speed-0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615243" y="4710112"/>
              <a:ext cx="1846897" cy="168021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6200738" y="2551584"/>
            <a:ext cx="28087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IR10.8, with a model-independent QI &gt; 80</a:t>
            </a:r>
            <a:r>
              <a:rPr lang="en-GB" dirty="0" smtClean="0"/>
              <a:t>%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6032422" y="4894734"/>
            <a:ext cx="146065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averaged over the top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146722" y="2951634"/>
            <a:ext cx="97975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AMV pressure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870747" y="4904259"/>
            <a:ext cx="1460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averaged over the top</a:t>
            </a:r>
          </a:p>
          <a:p>
            <a:r>
              <a:rPr lang="fr-FR" dirty="0" smtClean="0">
                <a:solidFill>
                  <a:schemeClr val="tx1"/>
                </a:solidFill>
              </a:rPr>
              <a:t>ICE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7899322" y="2981324"/>
            <a:ext cx="1282778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solidFill>
                  <a:schemeClr val="tx1"/>
                </a:solidFill>
              </a:rPr>
              <a:t>AMV pressure, ICE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3900" y="1493838"/>
            <a:ext cx="8982471" cy="125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2400" b="0" kern="0" dirty="0" smtClean="0">
                <a:solidFill>
                  <a:srgbClr val="FF0000"/>
                </a:solidFill>
              </a:rPr>
              <a:t>Test the impact of the use of ‘wind guess’ on AMV tracking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Borde, R., J. García-Pereda, 2014: Impact of Wind Guess on the Tracking of Atmospheric Motion Vectors. J. Atmos. Oceanic Technol., 31, 458–467</a:t>
            </a:r>
            <a:r>
              <a:rPr lang="en-GB" sz="16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.</a:t>
            </a:r>
            <a:endParaRPr lang="en-GB" sz="1600" b="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GB" sz="2400" b="0" kern="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 smtClean="0">
                <a:latin typeface="+mj-lt"/>
                <a:ea typeface="+mj-ea"/>
                <a:cs typeface="+mj-cs"/>
              </a:rPr>
              <a:t>Use of NWCSAF HRW for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testing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, 2011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 smtClean="0">
                <a:latin typeface="+mj-lt"/>
                <a:ea typeface="+mj-ea"/>
                <a:cs typeface="+mj-cs"/>
              </a:rPr>
              <a:t>AEMET,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external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study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,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see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Javier’s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talk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2617788"/>
            <a:ext cx="4458625" cy="3754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000" lvl="1" indent="-3429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smtClean="0">
                <a:solidFill>
                  <a:schemeClr val="tx2"/>
                </a:solidFill>
              </a:rPr>
              <a:t>Use of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wind</a:t>
            </a:r>
            <a:r>
              <a:rPr lang="fr-FR" sz="1800" b="0" kern="0" dirty="0" smtClean="0">
                <a:solidFill>
                  <a:schemeClr val="tx2"/>
                </a:solidFill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guess</a:t>
            </a:r>
            <a:r>
              <a:rPr lang="fr-FR" sz="1800" b="0" kern="0" dirty="0" smtClean="0">
                <a:solidFill>
                  <a:schemeClr val="tx2"/>
                </a:solidFill>
              </a:rPr>
              <a:t> impacts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AMVs</a:t>
            </a:r>
            <a:r>
              <a:rPr lang="fr-FR" sz="1800" b="0" kern="0" dirty="0" smtClean="0">
                <a:solidFill>
                  <a:schemeClr val="tx2"/>
                </a:solidFill>
              </a:rPr>
              <a:t> extraction.</a:t>
            </a:r>
          </a:p>
          <a:p>
            <a:pPr marL="180000" lvl="1" indent="-3429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err="1" smtClean="0">
                <a:solidFill>
                  <a:schemeClr val="tx2"/>
                </a:solidFill>
              </a:rPr>
              <a:t>Very</a:t>
            </a:r>
            <a:r>
              <a:rPr lang="fr-FR" sz="1800" b="0" kern="0" dirty="0" smtClean="0">
                <a:solidFill>
                  <a:schemeClr val="tx2"/>
                </a:solidFill>
              </a:rPr>
              <a:t> large impact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when</a:t>
            </a:r>
            <a:r>
              <a:rPr lang="fr-FR" sz="1800" b="0" kern="0" dirty="0" smtClean="0">
                <a:solidFill>
                  <a:schemeClr val="tx2"/>
                </a:solidFill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using</a:t>
            </a:r>
            <a:r>
              <a:rPr lang="fr-FR" sz="1800" b="0" kern="0" dirty="0" smtClean="0">
                <a:solidFill>
                  <a:schemeClr val="tx2"/>
                </a:solidFill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small</a:t>
            </a:r>
            <a:r>
              <a:rPr lang="fr-FR" sz="1800" b="0" kern="0" dirty="0" smtClean="0">
                <a:solidFill>
                  <a:schemeClr val="tx2"/>
                </a:solidFill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target</a:t>
            </a:r>
            <a:r>
              <a:rPr lang="fr-FR" sz="1800" b="0" kern="0" dirty="0" smtClean="0">
                <a:solidFill>
                  <a:schemeClr val="tx2"/>
                </a:solidFill>
              </a:rPr>
              <a:t> boxes.</a:t>
            </a:r>
          </a:p>
          <a:p>
            <a:pPr marL="180000" lvl="1" indent="-3429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err="1" smtClean="0">
                <a:solidFill>
                  <a:schemeClr val="tx2"/>
                </a:solidFill>
              </a:rPr>
              <a:t>NBias</a:t>
            </a:r>
            <a:r>
              <a:rPr lang="fr-FR" sz="1800" b="0" kern="0" dirty="0" smtClean="0">
                <a:solidFill>
                  <a:schemeClr val="tx2"/>
                </a:solidFill>
              </a:rPr>
              <a:t> and NRMS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smaller</a:t>
            </a:r>
            <a:r>
              <a:rPr lang="fr-FR" sz="1800" b="0" kern="0" dirty="0" smtClean="0">
                <a:solidFill>
                  <a:schemeClr val="tx2"/>
                </a:solidFill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without</a:t>
            </a:r>
            <a:r>
              <a:rPr lang="fr-FR" sz="1800" b="0" kern="0" dirty="0" smtClean="0">
                <a:solidFill>
                  <a:schemeClr val="tx2"/>
                </a:solidFill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using</a:t>
            </a:r>
            <a:r>
              <a:rPr lang="fr-FR" sz="1800" b="0" kern="0" dirty="0" smtClean="0">
                <a:solidFill>
                  <a:schemeClr val="tx2"/>
                </a:solidFill>
              </a:rPr>
              <a:t> the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guess</a:t>
            </a:r>
            <a:r>
              <a:rPr lang="fr-FR" sz="1800" b="0" kern="0" dirty="0" smtClean="0">
                <a:solidFill>
                  <a:schemeClr val="tx2"/>
                </a:solidFill>
              </a:rPr>
              <a:t>.</a:t>
            </a:r>
          </a:p>
          <a:p>
            <a:pPr marL="180000" lvl="1" indent="-342900">
              <a:spcBef>
                <a:spcPts val="12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err="1" smtClean="0">
                <a:solidFill>
                  <a:schemeClr val="tx2"/>
                </a:solidFill>
              </a:rPr>
              <a:t>Better</a:t>
            </a:r>
            <a:r>
              <a:rPr lang="fr-FR" sz="1800" b="0" kern="0" dirty="0" smtClean="0">
                <a:solidFill>
                  <a:schemeClr val="tx2"/>
                </a:solidFill>
              </a:rPr>
              <a:t> to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limit</a:t>
            </a:r>
            <a:r>
              <a:rPr lang="fr-FR" sz="1800" b="0" kern="0" dirty="0" smtClean="0">
                <a:solidFill>
                  <a:schemeClr val="tx2"/>
                </a:solidFill>
              </a:rPr>
              <a:t> the use of the FC model in AMV extraction.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GB" sz="2400" b="0" kern="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 descr="QIAbsDistr15mi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0550" y="2686050"/>
            <a:ext cx="550545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3900" y="1493838"/>
            <a:ext cx="8982471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Test the impact of target box sizes and temporal gap on AMV; </a:t>
            </a:r>
            <a:r>
              <a:rPr lang="en-GB" sz="1600" b="0" kern="0" dirty="0" smtClean="0">
                <a:solidFill>
                  <a:srgbClr val="FF0000"/>
                </a:solidFill>
                <a:latin typeface="+mn-lt"/>
              </a:rPr>
              <a:t>following the work </a:t>
            </a:r>
            <a:r>
              <a:rPr lang="en-GB" sz="1600" b="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by </a:t>
            </a:r>
            <a:r>
              <a:rPr lang="en-GB" sz="1600" b="0" kern="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Sohn</a:t>
            </a:r>
            <a:r>
              <a:rPr lang="en-GB" sz="1600" b="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and Borde, 2008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GB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J. Garcia-</a:t>
            </a:r>
            <a:r>
              <a:rPr lang="en-GB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Perreda</a:t>
            </a:r>
            <a:r>
              <a:rPr lang="en-GB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Borde R., 2014, ‘The impact of the Tracer size and the Temporal gap between images in the extraction of Atmospheric Motion Vectors, To be published into </a:t>
            </a:r>
            <a:r>
              <a:rPr lang="en-US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J. </a:t>
            </a:r>
            <a:endParaRPr lang="fr-FR" sz="2400" b="0" kern="0" dirty="0" smtClean="0">
              <a:solidFill>
                <a:schemeClr val="tx2"/>
              </a:solidFill>
              <a:latin typeface="+mn-lt"/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GB" sz="2400" b="0" kern="0" dirty="0" smtClean="0">
              <a:solidFill>
                <a:schemeClr val="tx2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 smtClean="0">
                <a:latin typeface="+mj-lt"/>
                <a:ea typeface="+mj-ea"/>
                <a:cs typeface="+mj-cs"/>
              </a:rPr>
              <a:t>Use of NWCSAF HRW for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testing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, 2011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 smtClean="0">
                <a:latin typeface="+mj-lt"/>
                <a:ea typeface="+mj-ea"/>
                <a:cs typeface="+mj-cs"/>
              </a:rPr>
              <a:t>AEMET,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external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study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,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see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Javier’s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talk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22901" y="3173413"/>
            <a:ext cx="4430050" cy="3684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20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Close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relationships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between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target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box, temporal gap, size/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lifetime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of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feature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tracked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, and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quality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of the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tracking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.</a:t>
            </a:r>
          </a:p>
          <a:p>
            <a:pPr marL="720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fr-FR" sz="1800" b="0" kern="0" dirty="0" smtClean="0">
              <a:solidFill>
                <a:schemeClr val="tx2"/>
              </a:solidFill>
              <a:latin typeface="+mn-lt"/>
            </a:endParaRPr>
          </a:p>
          <a:p>
            <a:pPr marL="720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Very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difficult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define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optimized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configuration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that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improve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all the </a:t>
            </a:r>
            <a:r>
              <a:rPr kumimoji="0" lang="fr-FR" sz="1800" b="0" i="0" u="none" strike="noStrike" kern="0" cap="none" spc="0" normalizeH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parameters</a:t>
            </a:r>
            <a:r>
              <a:rPr kumimoji="0" lang="fr-FR" sz="1800" b="0" i="0" u="none" strike="noStrike" kern="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lang="fr-FR" sz="2400" b="0" kern="0" dirty="0" smtClean="0">
              <a:solidFill>
                <a:schemeClr val="tx2"/>
              </a:solidFill>
              <a:latin typeface="+mn-lt"/>
            </a:endParaRPr>
          </a:p>
          <a:p>
            <a:pPr marL="720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en-GB" sz="2400" b="0" kern="0" dirty="0" smtClean="0">
              <a:solidFill>
                <a:schemeClr val="tx2"/>
              </a:solidFill>
            </a:endParaRPr>
          </a:p>
          <a:p>
            <a:pPr marL="720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200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76750" y="2895600"/>
            <a:ext cx="54292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3900" y="1493838"/>
            <a:ext cx="8982471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Single </a:t>
            </a:r>
            <a:r>
              <a:rPr lang="en-GB" sz="2400" b="0" kern="0" dirty="0" err="1" smtClean="0">
                <a:solidFill>
                  <a:srgbClr val="FF0000"/>
                </a:solidFill>
                <a:latin typeface="+mn-lt"/>
              </a:rPr>
              <a:t>Metop</a:t>
            </a: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 polar winds, 2010</a:t>
            </a:r>
            <a:endParaRPr kumimoji="0" lang="en-GB" sz="16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Use image pairs to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increase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the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coverage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area.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Last version in May 2014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1800" b="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fr-FR" sz="1800" b="0" dirty="0" err="1" smtClean="0">
                <a:solidFill>
                  <a:srgbClr val="00B050"/>
                </a:solidFill>
                <a:sym typeface="Wingdings" pitchFamily="2" charset="2"/>
              </a:rPr>
              <a:t>Quality</a:t>
            </a:r>
            <a:r>
              <a:rPr lang="fr-FR" sz="1800" b="0" dirty="0" smtClean="0">
                <a:solidFill>
                  <a:srgbClr val="00B050"/>
                </a:solidFill>
                <a:sym typeface="Wingdings" pitchFamily="2" charset="2"/>
              </a:rPr>
              <a:t> has </a:t>
            </a:r>
            <a:r>
              <a:rPr lang="fr-FR" sz="1800" b="0" dirty="0" err="1" smtClean="0">
                <a:solidFill>
                  <a:srgbClr val="00B050"/>
                </a:solidFill>
                <a:sym typeface="Wingdings" pitchFamily="2" charset="2"/>
              </a:rPr>
              <a:t>improved</a:t>
            </a:r>
            <a:r>
              <a:rPr lang="fr-FR" sz="1800" b="0" dirty="0" smtClean="0">
                <a:solidFill>
                  <a:srgbClr val="00B050"/>
                </a:solidFill>
                <a:sym typeface="Wingdings" pitchFamily="2" charset="2"/>
              </a:rPr>
              <a:t>, </a:t>
            </a:r>
            <a:r>
              <a:rPr lang="fr-FR" sz="1800" b="0" dirty="0" err="1" smtClean="0">
                <a:solidFill>
                  <a:srgbClr val="00B050"/>
                </a:solidFill>
                <a:sym typeface="Wingdings" pitchFamily="2" charset="2"/>
              </a:rPr>
              <a:t>planned</a:t>
            </a:r>
            <a:r>
              <a:rPr lang="fr-FR" sz="1800" b="0" dirty="0" smtClean="0">
                <a:solidFill>
                  <a:srgbClr val="00B050"/>
                </a:solidFill>
                <a:sym typeface="Wingdings" pitchFamily="2" charset="2"/>
              </a:rPr>
              <a:t> to </a:t>
            </a:r>
            <a:r>
              <a:rPr lang="fr-FR" sz="1800" b="0" dirty="0" err="1" smtClean="0">
                <a:solidFill>
                  <a:srgbClr val="00B050"/>
                </a:solidFill>
                <a:sym typeface="Wingdings" pitchFamily="2" charset="2"/>
              </a:rPr>
              <a:t>be</a:t>
            </a:r>
            <a:r>
              <a:rPr lang="fr-FR" sz="1800" b="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sz="1800" b="0" dirty="0" err="1" smtClean="0">
                <a:solidFill>
                  <a:srgbClr val="00B050"/>
                </a:solidFill>
                <a:sym typeface="Wingdings" pitchFamily="2" charset="2"/>
              </a:rPr>
              <a:t>assimilated</a:t>
            </a:r>
            <a:r>
              <a:rPr lang="fr-FR" sz="1800" b="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sz="1800" b="0" dirty="0" err="1" smtClean="0">
                <a:solidFill>
                  <a:srgbClr val="00B050"/>
                </a:solidFill>
                <a:sym typeface="Wingdings" pitchFamily="2" charset="2"/>
              </a:rPr>
              <a:t>at</a:t>
            </a:r>
            <a:r>
              <a:rPr lang="fr-FR" sz="1800" b="0" dirty="0" smtClean="0">
                <a:solidFill>
                  <a:srgbClr val="00B050"/>
                </a:solidFill>
                <a:sym typeface="Wingdings" pitchFamily="2" charset="2"/>
              </a:rPr>
              <a:t> ECMWF</a:t>
            </a:r>
            <a:endParaRPr lang="en-GB" sz="1800" b="0" dirty="0" smtClean="0">
              <a:solidFill>
                <a:srgbClr val="00B05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fr-FR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Kirsti’s</a:t>
            </a: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talk, 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fr-FR" sz="2400" b="0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2400" b="0" kern="0" dirty="0" smtClean="0">
                <a:solidFill>
                  <a:srgbClr val="FF0000"/>
                </a:solidFill>
              </a:rPr>
              <a:t>Dual </a:t>
            </a:r>
            <a:r>
              <a:rPr lang="en-GB" sz="2400" b="0" kern="0" dirty="0" err="1" smtClean="0">
                <a:solidFill>
                  <a:srgbClr val="FF0000"/>
                </a:solidFill>
              </a:rPr>
              <a:t>Metop</a:t>
            </a:r>
            <a:r>
              <a:rPr lang="en-GB" sz="2400" b="0" kern="0" dirty="0" smtClean="0">
                <a:solidFill>
                  <a:srgbClr val="FF0000"/>
                </a:solidFill>
              </a:rPr>
              <a:t> winds, 2014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smtClean="0">
                <a:solidFill>
                  <a:schemeClr val="tx2"/>
                </a:solidFill>
              </a:rPr>
              <a:t>Global </a:t>
            </a:r>
            <a:r>
              <a:rPr lang="fr-FR" sz="1800" b="0" kern="0" dirty="0" err="1" smtClean="0">
                <a:solidFill>
                  <a:schemeClr val="tx2"/>
                </a:solidFill>
              </a:rPr>
              <a:t>coverage</a:t>
            </a:r>
            <a:r>
              <a:rPr lang="fr-FR" sz="1800" b="0" kern="0" dirty="0" smtClean="0">
                <a:solidFill>
                  <a:schemeClr val="tx2"/>
                </a:solidFill>
              </a:rPr>
              <a:t> area.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err="1" smtClean="0">
                <a:solidFill>
                  <a:schemeClr val="tx2"/>
                </a:solidFill>
              </a:rPr>
              <a:t>Operational</a:t>
            </a:r>
            <a:r>
              <a:rPr lang="fr-FR" sz="1800" b="0" kern="0" dirty="0" smtClean="0">
                <a:solidFill>
                  <a:schemeClr val="tx2"/>
                </a:solidFill>
              </a:rPr>
              <a:t> July 2014</a:t>
            </a:r>
            <a:endParaRPr lang="en-GB" sz="1800" b="0" kern="0" dirty="0" smtClean="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fr-FR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Olivier’s</a:t>
            </a: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talk, </a:t>
            </a:r>
            <a:r>
              <a:rPr lang="fr-FR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this</a:t>
            </a: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session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		</a:t>
            </a:r>
            <a:r>
              <a:rPr lang="fr-FR" sz="1600" b="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1600" b="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Akos Horvath poster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en-GB" sz="1600" b="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 smtClean="0">
                <a:latin typeface="+mj-lt"/>
                <a:ea typeface="+mj-ea"/>
                <a:cs typeface="+mj-cs"/>
              </a:rPr>
              <a:t>AVHRR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winds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1" descr="C:\Users\borde\AppData\Local\Microsoft\Windows\Temporary Internet Files\Content.Word\AVHRR_image+AMV_qi60_lon15.00_lat45.00_20131125084903Z-20131125101003Z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5351" y="3057525"/>
            <a:ext cx="3782378" cy="343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418175" y="1484313"/>
            <a:ext cx="8982471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GB" sz="2000" b="0" kern="0" dirty="0" smtClean="0">
                <a:solidFill>
                  <a:srgbClr val="FF0000"/>
                </a:solidFill>
                <a:latin typeface="+mn-lt"/>
              </a:rPr>
              <a:t>Possibility to derive ‘correct’ information using only image pairs</a:t>
            </a:r>
            <a:endParaRPr kumimoji="0" lang="en-GB" sz="2000" b="0" i="0" u="none" strike="noStrike" kern="0" cap="none" spc="0" normalizeH="0" baseline="0" noProof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2000" b="0" kern="0" dirty="0" smtClean="0">
                <a:solidFill>
                  <a:schemeClr val="tx2"/>
                </a:solidFill>
                <a:latin typeface="+mn-lt"/>
              </a:rPr>
              <a:t>Good agreement </a:t>
            </a:r>
            <a:r>
              <a:rPr lang="fr-FR" sz="2000" b="0" kern="0" dirty="0" err="1" smtClean="0">
                <a:solidFill>
                  <a:schemeClr val="tx2"/>
                </a:solidFill>
                <a:latin typeface="+mn-lt"/>
              </a:rPr>
              <a:t>with</a:t>
            </a:r>
            <a:r>
              <a:rPr lang="fr-FR" sz="20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  <a:latin typeface="+mn-lt"/>
              </a:rPr>
              <a:t>other</a:t>
            </a:r>
            <a:r>
              <a:rPr lang="fr-FR" sz="20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  <a:latin typeface="+mn-lt"/>
              </a:rPr>
              <a:t>wind</a:t>
            </a:r>
            <a:r>
              <a:rPr lang="fr-FR" sz="2000" b="0" kern="0" dirty="0" smtClean="0">
                <a:solidFill>
                  <a:schemeClr val="tx2"/>
                </a:solidFill>
                <a:latin typeface="+mn-lt"/>
              </a:rPr>
              <a:t> observations.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fr-FR" sz="2000" b="0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spcAft>
                <a:spcPts val="1200"/>
              </a:spcAft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2000" b="0" kern="0" dirty="0" smtClean="0">
                <a:solidFill>
                  <a:srgbClr val="FF0000"/>
                </a:solidFill>
              </a:rPr>
              <a:t>Strange feature of QI estimation observed between single and dual </a:t>
            </a:r>
            <a:r>
              <a:rPr lang="en-GB" sz="2000" b="0" kern="0" dirty="0" err="1" smtClean="0">
                <a:solidFill>
                  <a:srgbClr val="FF0000"/>
                </a:solidFill>
              </a:rPr>
              <a:t>Metop</a:t>
            </a:r>
            <a:r>
              <a:rPr lang="en-GB" sz="2000" b="0" kern="0" dirty="0" smtClean="0">
                <a:solidFill>
                  <a:srgbClr val="FF0000"/>
                </a:solidFill>
              </a:rPr>
              <a:t> winds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b="0" kern="0" dirty="0" smtClean="0">
                <a:solidFill>
                  <a:schemeClr val="tx2"/>
                </a:solidFill>
              </a:rPr>
              <a:t>Use of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vector</a:t>
            </a:r>
            <a:r>
              <a:rPr lang="fr-FR" sz="2000" b="0" kern="0" dirty="0" smtClean="0">
                <a:solidFill>
                  <a:schemeClr val="tx2"/>
                </a:solidFill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consistency</a:t>
            </a:r>
            <a:r>
              <a:rPr lang="fr-FR" sz="2000" b="0" kern="0" dirty="0" smtClean="0">
                <a:solidFill>
                  <a:schemeClr val="tx2"/>
                </a:solidFill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like</a:t>
            </a:r>
            <a:r>
              <a:rPr lang="fr-FR" sz="2000" b="0" kern="0" dirty="0" smtClean="0">
                <a:solidFill>
                  <a:schemeClr val="tx2"/>
                </a:solidFill>
              </a:rPr>
              <a:t>:</a:t>
            </a: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fr-FR" sz="2000" b="0" kern="0" dirty="0" smtClean="0">
              <a:solidFill>
                <a:schemeClr val="tx2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kumimoji="0" lang="fr-FR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If </a:t>
            </a:r>
            <a:r>
              <a:rPr kumimoji="0" lang="fr-FR" sz="20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dt</a:t>
            </a:r>
            <a:r>
              <a:rPr kumimoji="0" lang="fr-FR" sz="2000" b="0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is</a:t>
            </a:r>
            <a:r>
              <a:rPr lang="fr-FR" sz="2000" b="0" kern="0" dirty="0" smtClean="0">
                <a:solidFill>
                  <a:schemeClr val="tx2"/>
                </a:solidFill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divided</a:t>
            </a:r>
            <a:r>
              <a:rPr lang="fr-FR" sz="2000" b="0" kern="0" dirty="0" smtClean="0">
                <a:solidFill>
                  <a:schemeClr val="tx2"/>
                </a:solidFill>
              </a:rPr>
              <a:t> by 2., </a:t>
            </a:r>
            <a:r>
              <a:rPr lang="fr-FR" sz="2000" b="0" i="1" kern="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fr-FR" sz="2000" b="0" i="1" kern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is</a:t>
            </a:r>
            <a:r>
              <a:rPr lang="fr-FR" sz="2000" b="0" kern="0" dirty="0" smtClean="0">
                <a:solidFill>
                  <a:schemeClr val="tx2"/>
                </a:solidFill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artificially</a:t>
            </a:r>
            <a:r>
              <a:rPr lang="fr-FR" sz="2000" b="0" kern="0" dirty="0" smtClean="0">
                <a:solidFill>
                  <a:schemeClr val="tx2"/>
                </a:solidFill>
              </a:rPr>
              <a:t> </a:t>
            </a:r>
            <a:r>
              <a:rPr lang="fr-FR" sz="2000" b="0" kern="0" dirty="0" err="1" smtClean="0">
                <a:solidFill>
                  <a:schemeClr val="tx2"/>
                </a:solidFill>
              </a:rPr>
              <a:t>multiplied</a:t>
            </a:r>
            <a:r>
              <a:rPr lang="fr-FR" sz="2000" b="0" kern="0" dirty="0" smtClean="0">
                <a:solidFill>
                  <a:schemeClr val="tx2"/>
                </a:solidFill>
              </a:rPr>
              <a:t> by 2. !!!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		 This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feature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probably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 impacts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also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 RSS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AMVs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		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Needs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 to </a:t>
            </a:r>
            <a:r>
              <a:rPr lang="fr-FR" sz="2000" b="0" dirty="0" err="1" smtClean="0">
                <a:solidFill>
                  <a:srgbClr val="00B050"/>
                </a:solidFill>
                <a:sym typeface="Wingdings" pitchFamily="2" charset="2"/>
              </a:rPr>
              <a:t>revisit</a:t>
            </a:r>
            <a:r>
              <a:rPr lang="fr-FR" sz="2000" b="0" dirty="0" smtClean="0">
                <a:solidFill>
                  <a:srgbClr val="00B050"/>
                </a:solidFill>
                <a:sym typeface="Wingdings" pitchFamily="2" charset="2"/>
              </a:rPr>
              <a:t> the QI estimation.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fr-FR" sz="2400" b="0" dirty="0" smtClean="0">
              <a:solidFill>
                <a:srgbClr val="00B050"/>
              </a:solidFill>
              <a:sym typeface="Wingdings" pitchFamily="2" charset="2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endParaRPr lang="en-GB" sz="2400" b="0" dirty="0" smtClean="0">
              <a:solidFill>
                <a:srgbClr val="00B050"/>
              </a:solidFill>
            </a:endParaRPr>
          </a:p>
          <a:p>
            <a:pPr marL="342900" lvl="0" indent="-342900">
              <a:spcBef>
                <a:spcPct val="20000"/>
              </a:spcBef>
              <a:buClr>
                <a:srgbClr val="FF0000"/>
              </a:buClr>
              <a:defRPr/>
            </a:pPr>
            <a:endParaRPr kumimoji="0" lang="en-GB" sz="24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 smtClean="0">
                <a:latin typeface="+mj-lt"/>
                <a:ea typeface="+mj-ea"/>
                <a:cs typeface="+mj-cs"/>
              </a:rPr>
              <a:t>AVHRR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winds</a:t>
            </a:r>
            <a:endParaRPr lang="fr-FR" sz="3200" kern="0" dirty="0" smtClean="0"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fr-FR" sz="3200" kern="0" dirty="0" err="1" smtClean="0">
                <a:latin typeface="+mj-lt"/>
                <a:ea typeface="+mj-ea"/>
                <a:cs typeface="+mj-cs"/>
              </a:rPr>
              <a:t>Some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kern="0" dirty="0" err="1" smtClean="0">
                <a:latin typeface="+mj-lt"/>
                <a:ea typeface="+mj-ea"/>
                <a:cs typeface="+mj-cs"/>
              </a:rPr>
              <a:t>interesting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 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questions for </a:t>
            </a:r>
            <a:r>
              <a:rPr lang="fr-FR" sz="3200" kern="0" dirty="0" smtClean="0">
                <a:latin typeface="+mj-lt"/>
                <a:ea typeface="+mj-ea"/>
                <a:cs typeface="+mj-cs"/>
              </a:rPr>
              <a:t>the future…</a:t>
            </a: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0" y="0"/>
            <a:ext cx="9906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48135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19600" y="3190875"/>
            <a:ext cx="1123950" cy="7524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9259225" cy="418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>
                <a:solidFill>
                  <a:srgbClr val="FF0000"/>
                </a:solidFill>
              </a:rPr>
              <a:t>Do the right thing to do the things rights !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fr-FR" sz="2000" dirty="0" smtClean="0">
              <a:solidFill>
                <a:srgbClr val="FF000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000" dirty="0" err="1" smtClean="0"/>
              <a:t>Consider</a:t>
            </a:r>
            <a:r>
              <a:rPr lang="fr-FR" sz="2000" dirty="0" smtClean="0"/>
              <a:t> </a:t>
            </a:r>
            <a:r>
              <a:rPr lang="fr-FR" sz="2000" dirty="0" err="1" smtClean="0"/>
              <a:t>sounded</a:t>
            </a:r>
            <a:r>
              <a:rPr lang="fr-FR" sz="2000" dirty="0" smtClean="0"/>
              <a:t> </a:t>
            </a:r>
            <a:r>
              <a:rPr lang="fr-FR" sz="2000" dirty="0" err="1" smtClean="0"/>
              <a:t>scientific</a:t>
            </a:r>
            <a:r>
              <a:rPr lang="fr-FR" sz="2000" dirty="0" smtClean="0"/>
              <a:t> </a:t>
            </a:r>
            <a:r>
              <a:rPr lang="fr-FR" sz="2000" dirty="0" err="1" smtClean="0"/>
              <a:t>principles</a:t>
            </a:r>
            <a:r>
              <a:rPr lang="fr-FR" sz="2000" dirty="0" smtClean="0"/>
              <a:t> and </a:t>
            </a:r>
            <a:r>
              <a:rPr lang="fr-FR" sz="2000" dirty="0" err="1" smtClean="0"/>
              <a:t>methods</a:t>
            </a:r>
            <a:endParaRPr lang="en-GB" sz="2000" dirty="0" smtClean="0"/>
          </a:p>
          <a:p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/>
              <a:t>Stop comfort fine tuning </a:t>
            </a:r>
          </a:p>
          <a:p>
            <a:pPr marL="126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Limited to very short term improvements</a:t>
            </a:r>
          </a:p>
          <a:p>
            <a:pPr marL="1260000">
              <a:buClr>
                <a:srgbClr val="00B050"/>
              </a:buClr>
              <a:buFont typeface="Arial" pitchFamily="34" charset="0"/>
              <a:buChar char="•"/>
            </a:pPr>
            <a:r>
              <a:rPr lang="fr-FR" sz="2000" dirty="0" err="1" smtClean="0"/>
              <a:t>Nearly</a:t>
            </a:r>
            <a:r>
              <a:rPr lang="fr-FR" sz="2000" dirty="0" smtClean="0"/>
              <a:t> impossible to </a:t>
            </a:r>
            <a:r>
              <a:rPr lang="fr-FR" sz="2000" dirty="0" err="1" smtClean="0"/>
              <a:t>improve</a:t>
            </a:r>
            <a:r>
              <a:rPr lang="fr-FR" sz="2000" dirty="0" smtClean="0"/>
              <a:t> </a:t>
            </a:r>
            <a:r>
              <a:rPr lang="fr-FR" sz="2000" dirty="0" err="1" smtClean="0"/>
              <a:t>then</a:t>
            </a: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/>
              <a:t>CTH probably not always the most appropriate parameter for AMVs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000" dirty="0" smtClean="0"/>
              <a:t>Avoid the use of the model reference in the algorithms when possible.</a:t>
            </a:r>
          </a:p>
          <a:p>
            <a:pPr lvl="1"/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smtClean="0"/>
              <a:t>Main general lessons learned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982471" cy="418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000" dirty="0" smtClean="0"/>
              <a:t>Set HA </a:t>
            </a:r>
            <a:r>
              <a:rPr lang="fr-FR" sz="2000" dirty="0" err="1" smtClean="0"/>
              <a:t>using</a:t>
            </a:r>
            <a:r>
              <a:rPr lang="fr-FR" sz="2000" dirty="0" smtClean="0"/>
              <a:t> </a:t>
            </a:r>
            <a:r>
              <a:rPr lang="fr-FR" sz="2000" dirty="0" err="1" smtClean="0"/>
              <a:t>microphysics</a:t>
            </a:r>
            <a:r>
              <a:rPr lang="fr-FR" sz="2000" dirty="0" smtClean="0"/>
              <a:t> info. 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See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</a:t>
            </a:r>
            <a:r>
              <a:rPr lang="fr-FR" sz="200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Manuel’s</a:t>
            </a:r>
            <a:r>
              <a:rPr lang="fr-FR" sz="200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 talk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000" dirty="0" err="1" smtClean="0"/>
              <a:t>Investigate</a:t>
            </a:r>
            <a:r>
              <a:rPr lang="fr-FR" sz="2000" dirty="0" smtClean="0"/>
              <a:t> how to </a:t>
            </a:r>
            <a:r>
              <a:rPr lang="fr-FR" sz="2000" dirty="0" err="1" smtClean="0"/>
              <a:t>account</a:t>
            </a:r>
            <a:r>
              <a:rPr lang="fr-FR" sz="2000" dirty="0" smtClean="0"/>
              <a:t> the </a:t>
            </a:r>
            <a:r>
              <a:rPr lang="fr-FR" sz="2000" dirty="0" err="1" smtClean="0"/>
              <a:t>scaling</a:t>
            </a:r>
            <a:r>
              <a:rPr lang="fr-FR" sz="2000" dirty="0" smtClean="0"/>
              <a:t> </a:t>
            </a:r>
            <a:r>
              <a:rPr lang="fr-FR" sz="2000" dirty="0" err="1" smtClean="0"/>
              <a:t>properties</a:t>
            </a:r>
            <a:r>
              <a:rPr lang="fr-FR" sz="2000" dirty="0" smtClean="0"/>
              <a:t> of the </a:t>
            </a:r>
            <a:r>
              <a:rPr lang="fr-FR" sz="2000" dirty="0" err="1" smtClean="0"/>
              <a:t>natural</a:t>
            </a:r>
            <a:r>
              <a:rPr lang="fr-FR" sz="2000" dirty="0" smtClean="0"/>
              <a:t> </a:t>
            </a:r>
            <a:r>
              <a:rPr lang="fr-FR" sz="2000" dirty="0" err="1" smtClean="0"/>
              <a:t>wind</a:t>
            </a:r>
            <a:r>
              <a:rPr lang="fr-FR" sz="2000" dirty="0" smtClean="0"/>
              <a:t> </a:t>
            </a:r>
            <a:r>
              <a:rPr lang="fr-FR" sz="2000" dirty="0" err="1" smtClean="0"/>
              <a:t>fields</a:t>
            </a:r>
            <a:r>
              <a:rPr lang="fr-FR" sz="2000" dirty="0" smtClean="0"/>
              <a:t>:</a:t>
            </a:r>
          </a:p>
          <a:p>
            <a:pPr marL="1260000">
              <a:buClr>
                <a:srgbClr val="00B050"/>
              </a:buClr>
              <a:buFont typeface="Arial" pitchFamily="34" charset="0"/>
              <a:buChar char="•"/>
            </a:pPr>
            <a:r>
              <a:rPr lang="en-GB" sz="2000" dirty="0" smtClean="0"/>
              <a:t>In the tracking (nested tracking ?)</a:t>
            </a:r>
          </a:p>
          <a:p>
            <a:pPr marL="1260000">
              <a:buClr>
                <a:srgbClr val="00B050"/>
              </a:buClr>
              <a:buFont typeface="Arial" pitchFamily="34" charset="0"/>
              <a:buChar char="•"/>
            </a:pPr>
            <a:r>
              <a:rPr lang="fr-FR" sz="2000" dirty="0" smtClean="0"/>
              <a:t>for </a:t>
            </a:r>
            <a:r>
              <a:rPr lang="fr-FR" sz="2000" dirty="0" err="1" smtClean="0"/>
              <a:t>comparisons</a:t>
            </a:r>
            <a:r>
              <a:rPr lang="fr-FR" sz="2000" dirty="0" smtClean="0"/>
              <a:t>/validation </a:t>
            </a:r>
            <a:r>
              <a:rPr lang="fr-FR" sz="2000" dirty="0" err="1" smtClean="0"/>
              <a:t>against</a:t>
            </a:r>
            <a:r>
              <a:rPr lang="fr-FR" sz="2000" dirty="0" smtClean="0"/>
              <a:t> </a:t>
            </a:r>
            <a:r>
              <a:rPr lang="fr-FR" sz="2000" dirty="0" err="1" smtClean="0"/>
              <a:t>other</a:t>
            </a:r>
            <a:r>
              <a:rPr lang="fr-FR" sz="2000" dirty="0" smtClean="0"/>
              <a:t> </a:t>
            </a:r>
            <a:r>
              <a:rPr lang="fr-FR" sz="2000" dirty="0" err="1" smtClean="0"/>
              <a:t>wind</a:t>
            </a:r>
            <a:r>
              <a:rPr lang="fr-FR" sz="2000" dirty="0" smtClean="0"/>
              <a:t> Obs.</a:t>
            </a: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fr-FR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000" dirty="0" err="1" smtClean="0"/>
              <a:t>Revisit</a:t>
            </a:r>
            <a:r>
              <a:rPr lang="fr-FR" sz="2000" dirty="0" smtClean="0"/>
              <a:t> the QI </a:t>
            </a:r>
            <a:r>
              <a:rPr lang="fr-FR" sz="2000" dirty="0" err="1" smtClean="0"/>
              <a:t>definition</a:t>
            </a:r>
            <a:r>
              <a:rPr lang="fr-FR" sz="2000" dirty="0" smtClean="0"/>
              <a:t>, </a:t>
            </a:r>
            <a:r>
              <a:rPr lang="fr-FR" sz="2000" dirty="0" err="1" smtClean="0"/>
              <a:t>what</a:t>
            </a:r>
            <a:r>
              <a:rPr lang="fr-FR" sz="2000" dirty="0" smtClean="0"/>
              <a:t> </a:t>
            </a:r>
            <a:r>
              <a:rPr lang="fr-FR" sz="2000" dirty="0" err="1" smtClean="0"/>
              <a:t>is</a:t>
            </a:r>
            <a:r>
              <a:rPr lang="fr-FR" sz="2000" dirty="0" smtClean="0"/>
              <a:t> a good </a:t>
            </a:r>
            <a:r>
              <a:rPr lang="fr-FR" sz="2000" dirty="0" err="1" smtClean="0"/>
              <a:t>quality</a:t>
            </a:r>
            <a:r>
              <a:rPr lang="fr-FR" sz="2000" dirty="0" smtClean="0"/>
              <a:t> AMV ?</a:t>
            </a:r>
            <a:endParaRPr lang="en-GB" sz="2000" dirty="0" smtClean="0"/>
          </a:p>
          <a:p>
            <a:pPr>
              <a:buClr>
                <a:srgbClr val="FF0000"/>
              </a:buClr>
            </a:pPr>
            <a:endParaRPr lang="en-GB" sz="20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sz="2000" dirty="0" err="1" smtClean="0"/>
              <a:t>Revisit</a:t>
            </a:r>
            <a:r>
              <a:rPr lang="fr-FR" sz="2000" dirty="0" smtClean="0"/>
              <a:t> the use of </a:t>
            </a:r>
            <a:r>
              <a:rPr lang="fr-FR" sz="2000" dirty="0" err="1" smtClean="0"/>
              <a:t>optical</a:t>
            </a:r>
            <a:r>
              <a:rPr lang="fr-FR" sz="2000" dirty="0" smtClean="0"/>
              <a:t> flow </a:t>
            </a:r>
            <a:r>
              <a:rPr lang="fr-FR" sz="2000" dirty="0" err="1" smtClean="0"/>
              <a:t>methods</a:t>
            </a:r>
            <a:r>
              <a:rPr lang="fr-FR" sz="2000" dirty="0" smtClean="0"/>
              <a:t> for MTG IRS </a:t>
            </a:r>
            <a:r>
              <a:rPr lang="fr-FR" sz="2000" dirty="0" err="1" smtClean="0"/>
              <a:t>humidity</a:t>
            </a:r>
            <a:r>
              <a:rPr lang="fr-FR" sz="2000" dirty="0" smtClean="0"/>
              <a:t> </a:t>
            </a:r>
            <a:r>
              <a:rPr lang="fr-FR" sz="2000" dirty="0" err="1" smtClean="0"/>
              <a:t>fields</a:t>
            </a:r>
            <a:r>
              <a:rPr lang="fr-FR" sz="2000" dirty="0" smtClean="0"/>
              <a:t>.</a:t>
            </a:r>
            <a:endParaRPr lang="en-GB" sz="2000" dirty="0" smtClean="0"/>
          </a:p>
          <a:p>
            <a:pPr lvl="1"/>
            <a:endParaRPr lang="en-GB" sz="2000" dirty="0" smtClean="0"/>
          </a:p>
          <a:p>
            <a:endParaRPr lang="en-GB" sz="2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200" dirty="0" err="1" smtClean="0"/>
              <a:t>Some</a:t>
            </a:r>
            <a:r>
              <a:rPr lang="fr-FR" sz="3200" dirty="0" smtClean="0"/>
              <a:t> prospectives for futur investigations </a:t>
            </a:r>
            <a:r>
              <a:rPr lang="fr-FR" sz="3200" dirty="0" err="1" smtClean="0"/>
              <a:t>at</a:t>
            </a:r>
            <a:r>
              <a:rPr lang="fr-FR" sz="3200" dirty="0" smtClean="0"/>
              <a:t> EUMETSAT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322263" y="1401763"/>
            <a:ext cx="9148762" cy="478155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GB" sz="60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GB" sz="6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Thanks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800" b="0" kern="0" noProof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lang="fr-FR" sz="1800" b="0" kern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fr-FR" sz="1800" b="0" i="0" u="none" strike="noStrike" kern="0" cap="none" spc="0" normalizeH="0" baseline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982471" cy="418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MSG 1 was just launched</a:t>
            </a:r>
          </a:p>
          <a:p>
            <a:pPr lvl="1"/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People were really excited about the new capabilities of SEVIRI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HA problem expected to be solved/understood very quickly</a:t>
            </a:r>
          </a:p>
          <a:p>
            <a:pPr lvl="1"/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42950" y="58738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dirty="0" smtClean="0"/>
              <a:t>AN OVERVIEW OF MORE THAN 10 YEARS OF RESEARCH ACTIVITIES ON AMVs AT EUMETSAT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48043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dirty="0" smtClean="0"/>
              <a:t>Many AMV height </a:t>
            </a:r>
            <a:r>
              <a:rPr lang="en-GB" dirty="0"/>
              <a:t>assignment </a:t>
            </a:r>
            <a:r>
              <a:rPr lang="en-GB" dirty="0" smtClean="0"/>
              <a:t>methods computed</a:t>
            </a:r>
            <a:br>
              <a:rPr lang="en-GB" dirty="0" smtClean="0"/>
            </a:br>
            <a:r>
              <a:rPr lang="en-GB" dirty="0" smtClean="0">
                <a:solidFill>
                  <a:srgbClr val="FF0000"/>
                </a:solidFill>
              </a:rPr>
              <a:t>Too many... ???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0200" y="1981200"/>
            <a:ext cx="9203414" cy="31242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2" algn="just">
              <a:buFontTx/>
              <a:buChar char="-"/>
            </a:pPr>
            <a:r>
              <a:rPr lang="en-GB" sz="2000" dirty="0"/>
              <a:t>EBBT method : </a:t>
            </a:r>
            <a:r>
              <a:rPr lang="en-GB" sz="2000" dirty="0" err="1" smtClean="0"/>
              <a:t>chan</a:t>
            </a:r>
            <a:r>
              <a:rPr lang="en-GB" sz="2000" dirty="0" smtClean="0"/>
              <a:t> </a:t>
            </a:r>
            <a:r>
              <a:rPr lang="en-GB" sz="2000" dirty="0"/>
              <a:t>at 10.8 </a:t>
            </a:r>
            <a:r>
              <a:rPr lang="en-GB" sz="2000" dirty="0">
                <a:latin typeface="Symbol" pitchFamily="18" charset="2"/>
              </a:rPr>
              <a:t>m</a:t>
            </a:r>
            <a:r>
              <a:rPr lang="en-GB" sz="2000" dirty="0"/>
              <a:t>m, </a:t>
            </a:r>
          </a:p>
          <a:p>
            <a:pPr lvl="2" algn="just">
              <a:buFontTx/>
              <a:buChar char="-"/>
            </a:pPr>
            <a:r>
              <a:rPr lang="en-GB" sz="2000" dirty="0" smtClean="0"/>
              <a:t>2 STC </a:t>
            </a:r>
            <a:r>
              <a:rPr lang="en-GB" sz="2000" dirty="0" err="1" smtClean="0"/>
              <a:t>config</a:t>
            </a:r>
            <a:r>
              <a:rPr lang="en-GB" sz="2000" dirty="0" smtClean="0"/>
              <a:t>. : </a:t>
            </a:r>
            <a:r>
              <a:rPr lang="en-GB" sz="2000" dirty="0" err="1" smtClean="0"/>
              <a:t>chan</a:t>
            </a:r>
            <a:r>
              <a:rPr lang="en-GB" sz="2000" dirty="0" smtClean="0"/>
              <a:t> 10.8 </a:t>
            </a:r>
            <a:r>
              <a:rPr lang="en-GB" sz="2000" dirty="0"/>
              <a:t>and 6.2 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/>
              <a:t>m;  channels 10.8 and 7.3 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/>
              <a:t>m</a:t>
            </a:r>
            <a:endParaRPr lang="en-GB" sz="2000" dirty="0"/>
          </a:p>
          <a:p>
            <a:pPr lvl="2" algn="just">
              <a:buFontTx/>
              <a:buChar char="-"/>
            </a:pPr>
            <a:r>
              <a:rPr lang="en-GB" sz="2000" dirty="0" smtClean="0"/>
              <a:t>2 IRW </a:t>
            </a:r>
            <a:r>
              <a:rPr lang="en-GB" sz="2000" dirty="0" err="1" smtClean="0"/>
              <a:t>config</a:t>
            </a:r>
            <a:r>
              <a:rPr lang="en-GB" sz="2000" dirty="0" smtClean="0"/>
              <a:t>. : </a:t>
            </a:r>
            <a:r>
              <a:rPr lang="en-GB" sz="2000" dirty="0" err="1" smtClean="0"/>
              <a:t>chan</a:t>
            </a:r>
            <a:r>
              <a:rPr lang="en-GB" sz="2000" dirty="0" smtClean="0"/>
              <a:t> 10.8 and 6.2 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/>
              <a:t>m;  channels 10.8 and 7.3 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/>
              <a:t>m</a:t>
            </a:r>
            <a:endParaRPr lang="en-GB" sz="2000" dirty="0"/>
          </a:p>
          <a:p>
            <a:pPr lvl="2" algn="just">
              <a:buFontTx/>
              <a:buChar char="-"/>
            </a:pPr>
            <a:r>
              <a:rPr lang="en-GB" sz="2000" dirty="0" smtClean="0"/>
              <a:t>3 CO2 </a:t>
            </a:r>
            <a:r>
              <a:rPr lang="en-GB" sz="2000" dirty="0"/>
              <a:t>slicing </a:t>
            </a:r>
            <a:r>
              <a:rPr lang="en-GB" sz="2000" dirty="0" smtClean="0"/>
              <a:t>method </a:t>
            </a:r>
            <a:r>
              <a:rPr lang="en-GB" sz="2000" dirty="0" err="1" smtClean="0"/>
              <a:t>config</a:t>
            </a:r>
            <a:r>
              <a:rPr lang="en-GB" sz="2000" dirty="0" smtClean="0"/>
              <a:t>. </a:t>
            </a:r>
            <a:r>
              <a:rPr lang="en-GB" sz="2000" dirty="0"/>
              <a:t>: </a:t>
            </a:r>
            <a:r>
              <a:rPr lang="en-GB" sz="2000" dirty="0" err="1" smtClean="0"/>
              <a:t>chan</a:t>
            </a:r>
            <a:r>
              <a:rPr lang="en-GB" sz="2000" dirty="0" smtClean="0"/>
              <a:t> </a:t>
            </a:r>
            <a:r>
              <a:rPr lang="en-GB" sz="2000" dirty="0"/>
              <a:t>at 10.8 and 13.4 </a:t>
            </a:r>
            <a:r>
              <a:rPr lang="en-GB" sz="2000" dirty="0">
                <a:latin typeface="Symbol" pitchFamily="18" charset="2"/>
              </a:rPr>
              <a:t>m</a:t>
            </a:r>
            <a:r>
              <a:rPr lang="en-GB" sz="2000" dirty="0"/>
              <a:t>m, </a:t>
            </a:r>
            <a:r>
              <a:rPr lang="en-GB" sz="2000" dirty="0" err="1" smtClean="0"/>
              <a:t>chan</a:t>
            </a:r>
            <a:r>
              <a:rPr lang="en-GB" sz="2000" dirty="0" smtClean="0"/>
              <a:t> </a:t>
            </a:r>
            <a:r>
              <a:rPr lang="en-GB" sz="2000" dirty="0"/>
              <a:t>at 12.0 and 13.4 </a:t>
            </a:r>
            <a:r>
              <a:rPr lang="en-GB" sz="2000" dirty="0" smtClean="0">
                <a:latin typeface="Symbol" pitchFamily="18" charset="2"/>
              </a:rPr>
              <a:t>m</a:t>
            </a:r>
            <a:r>
              <a:rPr lang="en-GB" sz="2000" dirty="0" smtClean="0"/>
              <a:t>m, </a:t>
            </a:r>
            <a:r>
              <a:rPr lang="en-GB" sz="2000" dirty="0" err="1" smtClean="0"/>
              <a:t>chan</a:t>
            </a:r>
            <a:r>
              <a:rPr lang="en-GB" sz="2000" dirty="0" smtClean="0"/>
              <a:t> </a:t>
            </a:r>
            <a:r>
              <a:rPr lang="en-GB" sz="2000" dirty="0"/>
              <a:t>at 10.8, 12 and 13.4 </a:t>
            </a:r>
            <a:r>
              <a:rPr lang="en-GB" sz="2000" dirty="0">
                <a:latin typeface="Symbol" pitchFamily="18" charset="2"/>
              </a:rPr>
              <a:t>m</a:t>
            </a:r>
            <a:r>
              <a:rPr lang="en-GB" sz="2000" dirty="0"/>
              <a:t>m</a:t>
            </a:r>
            <a:r>
              <a:rPr lang="en-GB" sz="2000" dirty="0" smtClean="0"/>
              <a:t>.</a:t>
            </a:r>
          </a:p>
          <a:p>
            <a:pPr lvl="2" algn="just">
              <a:buFontTx/>
              <a:buChar char="-"/>
            </a:pPr>
            <a:r>
              <a:rPr lang="fr-FR" sz="2000" dirty="0" smtClean="0"/>
              <a:t> Inversion </a:t>
            </a:r>
            <a:r>
              <a:rPr lang="fr-FR" sz="2000" dirty="0" err="1" smtClean="0"/>
              <a:t>method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levels</a:t>
            </a:r>
            <a:endParaRPr lang="fr-FR" sz="2000" dirty="0" smtClean="0"/>
          </a:p>
          <a:p>
            <a:pPr lvl="2" algn="just">
              <a:buFontTx/>
              <a:buChar char="-"/>
            </a:pPr>
            <a:r>
              <a:rPr lang="fr-FR" sz="2000" dirty="0" smtClean="0"/>
              <a:t>Cloud Base </a:t>
            </a:r>
            <a:r>
              <a:rPr lang="fr-FR" sz="2000" dirty="0" err="1" smtClean="0"/>
              <a:t>Height</a:t>
            </a:r>
            <a:r>
              <a:rPr lang="fr-FR" sz="2000" dirty="0" smtClean="0"/>
              <a:t> </a:t>
            </a:r>
            <a:r>
              <a:rPr lang="fr-FR" sz="2000" dirty="0" err="1" smtClean="0"/>
              <a:t>Method</a:t>
            </a:r>
            <a:r>
              <a:rPr lang="fr-FR" sz="2000" dirty="0" smtClean="0"/>
              <a:t> </a:t>
            </a:r>
            <a:r>
              <a:rPr lang="fr-FR" sz="2000" dirty="0" err="1" smtClean="0"/>
              <a:t>at</a:t>
            </a:r>
            <a:r>
              <a:rPr lang="fr-FR" sz="2000" dirty="0" smtClean="0"/>
              <a:t> </a:t>
            </a:r>
            <a:r>
              <a:rPr lang="fr-FR" sz="2000" dirty="0" err="1" smtClean="0"/>
              <a:t>low</a:t>
            </a:r>
            <a:r>
              <a:rPr lang="fr-FR" sz="2000" dirty="0" smtClean="0"/>
              <a:t> </a:t>
            </a:r>
            <a:r>
              <a:rPr lang="fr-FR" sz="2000" dirty="0" err="1" smtClean="0"/>
              <a:t>levels</a:t>
            </a:r>
            <a:endParaRPr lang="fr-FR" sz="2000" dirty="0" smtClean="0"/>
          </a:p>
          <a:p>
            <a:pPr lvl="2" algn="just">
              <a:buFontTx/>
              <a:buChar char="-"/>
            </a:pPr>
            <a:r>
              <a:rPr lang="fr-FR" sz="2000" dirty="0" smtClean="0"/>
              <a:t>-…</a:t>
            </a:r>
            <a:endParaRPr lang="en-GB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906449" y="4754894"/>
            <a:ext cx="863986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0" dirty="0" smtClean="0">
                <a:solidFill>
                  <a:srgbClr val="FF0000"/>
                </a:solidFill>
              </a:rPr>
              <a:t>No ‘</a:t>
            </a:r>
            <a:r>
              <a:rPr lang="fr-FR" sz="2400" b="0" dirty="0" err="1" smtClean="0">
                <a:solidFill>
                  <a:srgbClr val="FF0000"/>
                </a:solidFill>
              </a:rPr>
              <a:t>magic</a:t>
            </a:r>
            <a:r>
              <a:rPr lang="fr-FR" sz="2400" b="0" dirty="0" smtClean="0">
                <a:solidFill>
                  <a:srgbClr val="FF0000"/>
                </a:solidFill>
              </a:rPr>
              <a:t>’ </a:t>
            </a:r>
            <a:r>
              <a:rPr lang="fr-FR" sz="2400" b="0" dirty="0" err="1" smtClean="0">
                <a:solidFill>
                  <a:srgbClr val="FF0000"/>
                </a:solidFill>
              </a:rPr>
              <a:t>keys</a:t>
            </a:r>
            <a:r>
              <a:rPr lang="fr-FR" sz="2400" b="0" dirty="0" smtClean="0">
                <a:solidFill>
                  <a:srgbClr val="FF0000"/>
                </a:solidFill>
              </a:rPr>
              <a:t> or </a:t>
            </a:r>
            <a:r>
              <a:rPr lang="fr-FR" sz="2400" b="0" dirty="0" err="1" smtClean="0">
                <a:solidFill>
                  <a:srgbClr val="FF0000"/>
                </a:solidFill>
              </a:rPr>
              <a:t>combinations</a:t>
            </a:r>
            <a:r>
              <a:rPr lang="fr-FR" sz="2400" b="0" dirty="0" smtClean="0">
                <a:solidFill>
                  <a:srgbClr val="FF0000"/>
                </a:solidFill>
              </a:rPr>
              <a:t> of </a:t>
            </a:r>
            <a:r>
              <a:rPr lang="fr-FR" sz="2400" b="0" dirty="0" err="1" smtClean="0">
                <a:solidFill>
                  <a:srgbClr val="FF0000"/>
                </a:solidFill>
              </a:rPr>
              <a:t>methods</a:t>
            </a:r>
            <a:r>
              <a:rPr lang="fr-FR" sz="2400" b="0" dirty="0" smtClean="0">
                <a:solidFill>
                  <a:srgbClr val="FF0000"/>
                </a:solidFill>
              </a:rPr>
              <a:t> have been </a:t>
            </a:r>
            <a:r>
              <a:rPr lang="fr-FR" sz="2400" b="0" dirty="0" err="1" smtClean="0">
                <a:solidFill>
                  <a:srgbClr val="FF0000"/>
                </a:solidFill>
              </a:rPr>
              <a:t>found</a:t>
            </a:r>
            <a:r>
              <a:rPr lang="fr-FR" sz="2400" b="0" dirty="0" smtClean="0">
                <a:solidFill>
                  <a:srgbClr val="FF0000"/>
                </a:solidFill>
              </a:rPr>
              <a:t>.</a:t>
            </a:r>
          </a:p>
          <a:p>
            <a:endParaRPr lang="fr-FR" sz="2400" b="0" dirty="0" smtClean="0">
              <a:solidFill>
                <a:srgbClr val="FF0000"/>
              </a:solidFill>
            </a:endParaRPr>
          </a:p>
          <a:p>
            <a:r>
              <a:rPr lang="fr-FR" sz="2400" b="0" dirty="0" err="1" smtClean="0">
                <a:solidFill>
                  <a:srgbClr val="00B050"/>
                </a:solidFill>
              </a:rPr>
              <a:t>Something</a:t>
            </a:r>
            <a:r>
              <a:rPr lang="fr-FR" sz="2400" b="0" dirty="0" smtClean="0">
                <a:solidFill>
                  <a:srgbClr val="00B050"/>
                </a:solidFill>
              </a:rPr>
              <a:t> crucial </a:t>
            </a:r>
            <a:r>
              <a:rPr lang="fr-FR" sz="2400" b="0" dirty="0" err="1" smtClean="0">
                <a:solidFill>
                  <a:srgbClr val="00B050"/>
                </a:solidFill>
              </a:rPr>
              <a:t>was</a:t>
            </a:r>
            <a:r>
              <a:rPr lang="fr-FR" sz="2400" b="0" dirty="0" smtClean="0">
                <a:solidFill>
                  <a:srgbClr val="00B050"/>
                </a:solidFill>
              </a:rPr>
              <a:t> </a:t>
            </a:r>
            <a:r>
              <a:rPr lang="fr-FR" sz="2400" b="0" dirty="0" err="1" smtClean="0">
                <a:solidFill>
                  <a:srgbClr val="00B050"/>
                </a:solidFill>
              </a:rPr>
              <a:t>missing</a:t>
            </a:r>
            <a:r>
              <a:rPr lang="fr-FR" sz="2400" b="0" dirty="0" smtClean="0">
                <a:solidFill>
                  <a:srgbClr val="00B050"/>
                </a:solidFill>
              </a:rPr>
              <a:t> in </a:t>
            </a:r>
            <a:r>
              <a:rPr lang="fr-FR" sz="2400" b="0" dirty="0" err="1" smtClean="0">
                <a:solidFill>
                  <a:srgbClr val="00B050"/>
                </a:solidFill>
              </a:rPr>
              <a:t>our</a:t>
            </a:r>
            <a:r>
              <a:rPr lang="fr-FR" sz="2400" b="0" dirty="0" smtClean="0">
                <a:solidFill>
                  <a:srgbClr val="00B050"/>
                </a:solidFill>
              </a:rPr>
              <a:t> </a:t>
            </a:r>
            <a:r>
              <a:rPr lang="fr-FR" sz="2400" b="0" dirty="0" err="1" smtClean="0">
                <a:solidFill>
                  <a:srgbClr val="00B050"/>
                </a:solidFill>
              </a:rPr>
              <a:t>strategy</a:t>
            </a:r>
            <a:r>
              <a:rPr lang="fr-FR" sz="2400" b="0" dirty="0" smtClean="0">
                <a:solidFill>
                  <a:srgbClr val="00B050"/>
                </a:solidFill>
              </a:rPr>
              <a:t>:</a:t>
            </a:r>
            <a:endParaRPr lang="fr-FR" sz="2400" b="0" dirty="0" smtClean="0">
              <a:solidFill>
                <a:srgbClr val="FF0000"/>
              </a:solidFill>
            </a:endParaRPr>
          </a:p>
          <a:p>
            <a:r>
              <a:rPr lang="fr-FR" sz="2400" b="0" dirty="0" err="1" smtClean="0">
                <a:solidFill>
                  <a:srgbClr val="FF0000"/>
                </a:solidFill>
              </a:rPr>
              <a:t>We</a:t>
            </a:r>
            <a:r>
              <a:rPr lang="fr-FR" sz="2400" b="0" dirty="0" smtClean="0">
                <a:solidFill>
                  <a:srgbClr val="FF0000"/>
                </a:solidFill>
              </a:rPr>
              <a:t> </a:t>
            </a:r>
            <a:r>
              <a:rPr lang="fr-FR" sz="2400" b="0" dirty="0" err="1" smtClean="0">
                <a:solidFill>
                  <a:srgbClr val="FF0000"/>
                </a:solidFill>
              </a:rPr>
              <a:t>did</a:t>
            </a:r>
            <a:r>
              <a:rPr lang="fr-FR" sz="2400" b="0" dirty="0" smtClean="0">
                <a:solidFill>
                  <a:srgbClr val="FF0000"/>
                </a:solidFill>
              </a:rPr>
              <a:t> not know the </a:t>
            </a:r>
            <a:r>
              <a:rPr lang="fr-FR" sz="2400" b="0" dirty="0" err="1" smtClean="0">
                <a:solidFill>
                  <a:srgbClr val="FF0000"/>
                </a:solidFill>
              </a:rPr>
              <a:t>truth</a:t>
            </a:r>
            <a:r>
              <a:rPr lang="fr-FR" sz="2400" b="0" dirty="0" smtClean="0">
                <a:solidFill>
                  <a:srgbClr val="FF0000"/>
                </a:solidFill>
              </a:rPr>
              <a:t> !! </a:t>
            </a:r>
            <a:endParaRPr lang="en-GB" sz="2400" b="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8982471" cy="418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</a:pPr>
            <a:r>
              <a:rPr lang="fr-FR" sz="2400" dirty="0" err="1" smtClean="0">
                <a:solidFill>
                  <a:srgbClr val="FF0000"/>
                </a:solidFill>
              </a:rPr>
              <a:t>Two</a:t>
            </a:r>
            <a:r>
              <a:rPr lang="fr-FR" sz="2400" dirty="0" smtClean="0">
                <a:solidFill>
                  <a:srgbClr val="FF0000"/>
                </a:solidFill>
              </a:rPr>
              <a:t> important </a:t>
            </a:r>
            <a:r>
              <a:rPr lang="fr-FR" sz="2400" dirty="0" err="1" smtClean="0">
                <a:solidFill>
                  <a:srgbClr val="FF0000"/>
                </a:solidFill>
              </a:rPr>
              <a:t>studies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initiated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</a:p>
          <a:p>
            <a:pPr>
              <a:buClr>
                <a:srgbClr val="FF0000"/>
              </a:buClr>
            </a:pPr>
            <a:r>
              <a:rPr lang="fr-FR" sz="2400" dirty="0" smtClean="0"/>
              <a:t> </a:t>
            </a:r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fr-FR" dirty="0" smtClean="0"/>
              <a:t>Test the </a:t>
            </a:r>
            <a:r>
              <a:rPr lang="fr-FR" dirty="0" err="1" smtClean="0"/>
              <a:t>sensitivity</a:t>
            </a:r>
            <a:r>
              <a:rPr lang="fr-FR" dirty="0" smtClean="0"/>
              <a:t> of the semi-transparent correction </a:t>
            </a:r>
            <a:r>
              <a:rPr lang="fr-FR" dirty="0" err="1" smtClean="0"/>
              <a:t>methods</a:t>
            </a:r>
            <a:r>
              <a:rPr lang="fr-FR" dirty="0" smtClean="0"/>
              <a:t> </a:t>
            </a:r>
            <a:r>
              <a:rPr lang="fr-FR" dirty="0" err="1" smtClean="0"/>
              <a:t>using</a:t>
            </a:r>
            <a:r>
              <a:rPr lang="fr-FR" dirty="0" smtClean="0"/>
              <a:t> </a:t>
            </a:r>
            <a:r>
              <a:rPr lang="fr-FR" dirty="0" err="1" smtClean="0"/>
              <a:t>simulated</a:t>
            </a:r>
            <a:r>
              <a:rPr lang="fr-FR" dirty="0" smtClean="0"/>
              <a:t> MSG radiances</a:t>
            </a:r>
          </a:p>
          <a:p>
            <a:pPr lvl="1"/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Collaboration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with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P. Dubuisson (LOA), 2005</a:t>
            </a:r>
          </a:p>
          <a:p>
            <a:pPr lvl="1"/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Compare the AMV HA against collocated A-train observations</a:t>
            </a:r>
          </a:p>
          <a:p>
            <a:pPr marL="342900" lvl="1" indent="-342900">
              <a:buClr>
                <a:srgbClr val="FF0000"/>
              </a:buClr>
            </a:pP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    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External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study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G. </a:t>
            </a:r>
            <a:r>
              <a:rPr lang="fr-FR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Sèze</a:t>
            </a:r>
            <a:r>
              <a:rPr lang="fr-F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and J. Pelon (LMD), 2006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2400" dirty="0" smtClean="0"/>
          </a:p>
          <a:p>
            <a:pPr lvl="1"/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smtClean="0"/>
              <a:t>How to know the correct altitude ?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b="0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Borde, R. and Ph. Dubuisson, ‘Sensitivity of Atmospheric Motion Vectors Height Assignment methods to semi-transparent cloud properties using simulated Meteosat-8 radiances’,2010,</a:t>
            </a:r>
            <a:r>
              <a:rPr lang="en-GB" sz="1800" b="0" i="1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  </a:t>
            </a:r>
            <a:r>
              <a:rPr lang="en-US" sz="1800" b="0" i="1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J. Appl. Meteor. Climatol.49:6, 1205-1218.</a:t>
            </a:r>
            <a:endParaRPr lang="fr-FR" sz="1800" dirty="0" smtClean="0">
              <a:solidFill>
                <a:schemeClr val="accent4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532284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7684030" y="3429001"/>
            <a:ext cx="737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Cloud top</a:t>
            </a:r>
          </a:p>
          <a:p>
            <a:r>
              <a:rPr lang="en-GB"/>
              <a:t>too high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5511898" y="1380797"/>
            <a:ext cx="4394102" cy="3053180"/>
            <a:chOff x="2925366" y="1484314"/>
            <a:chExt cx="5928122" cy="4119071"/>
          </a:xfrm>
        </p:grpSpPr>
        <p:sp>
          <p:nvSpPr>
            <p:cNvPr id="11268" name="Text Box 7"/>
            <p:cNvSpPr txBox="1">
              <a:spLocks noChangeArrowheads="1"/>
            </p:cNvSpPr>
            <p:nvPr/>
          </p:nvSpPr>
          <p:spPr bwMode="auto">
            <a:xfrm>
              <a:off x="3717356" y="5372553"/>
              <a:ext cx="2135521" cy="230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80808"/>
                  </a:solidFill>
                  <a:latin typeface="Symbol" pitchFamily="18" charset="2"/>
                </a:rPr>
                <a:t>D</a:t>
              </a:r>
              <a:r>
                <a:rPr lang="en-GB" dirty="0">
                  <a:solidFill>
                    <a:srgbClr val="080808"/>
                  </a:solidFill>
                </a:rPr>
                <a:t>P = P(retrieved) – P(simulation)</a:t>
              </a:r>
            </a:p>
          </p:txBody>
        </p:sp>
        <p:pic>
          <p:nvPicPr>
            <p:cNvPr id="11269" name="Picture 8" descr="tau=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25366" y="1484314"/>
              <a:ext cx="4382029" cy="382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270" name="AutoShape 10"/>
            <p:cNvSpPr>
              <a:spLocks noChangeArrowheads="1"/>
            </p:cNvSpPr>
            <p:nvPr/>
          </p:nvSpPr>
          <p:spPr bwMode="auto">
            <a:xfrm>
              <a:off x="7293637" y="2995613"/>
              <a:ext cx="233892" cy="2089150"/>
            </a:xfrm>
            <a:prstGeom prst="downArrow">
              <a:avLst>
                <a:gd name="adj1" fmla="val 50000"/>
                <a:gd name="adj2" fmla="val 241912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11271" name="Line 11"/>
            <p:cNvSpPr>
              <a:spLocks noChangeShapeType="1"/>
            </p:cNvSpPr>
            <p:nvPr/>
          </p:nvSpPr>
          <p:spPr bwMode="auto">
            <a:xfrm>
              <a:off x="3470540" y="2924175"/>
              <a:ext cx="5382948" cy="0"/>
            </a:xfrm>
            <a:prstGeom prst="line">
              <a:avLst/>
            </a:prstGeom>
            <a:noFill/>
            <a:ln w="76200" cmpd="tri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GB"/>
            </a:p>
          </p:txBody>
        </p:sp>
        <p:sp>
          <p:nvSpPr>
            <p:cNvPr id="11273" name="AutoShape 13"/>
            <p:cNvSpPr>
              <a:spLocks noChangeArrowheads="1"/>
            </p:cNvSpPr>
            <p:nvPr/>
          </p:nvSpPr>
          <p:spPr bwMode="auto">
            <a:xfrm flipV="1">
              <a:off x="7293637" y="2060576"/>
              <a:ext cx="235611" cy="792163"/>
            </a:xfrm>
            <a:prstGeom prst="downArrow">
              <a:avLst>
                <a:gd name="adj1" fmla="val 50000"/>
                <a:gd name="adj2" fmla="val 91059"/>
              </a:avLst>
            </a:prstGeom>
            <a:solidFill>
              <a:srgbClr val="00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>
                <a:solidFill>
                  <a:srgbClr val="00FFFF"/>
                </a:solidFill>
              </a:endParaRPr>
            </a:p>
          </p:txBody>
        </p:sp>
        <p:sp>
          <p:nvSpPr>
            <p:cNvPr id="11274" name="Text Box 14"/>
            <p:cNvSpPr txBox="1">
              <a:spLocks noChangeArrowheads="1"/>
            </p:cNvSpPr>
            <p:nvPr/>
          </p:nvSpPr>
          <p:spPr bwMode="auto">
            <a:xfrm>
              <a:off x="7684030" y="2060576"/>
              <a:ext cx="7377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80808"/>
                  </a:solidFill>
                </a:rPr>
                <a:t>Cloud top</a:t>
              </a:r>
            </a:p>
            <a:p>
              <a:r>
                <a:rPr lang="en-GB" dirty="0">
                  <a:solidFill>
                    <a:srgbClr val="080808"/>
                  </a:solidFill>
                </a:rPr>
                <a:t>too low</a:t>
              </a:r>
            </a:p>
          </p:txBody>
        </p:sp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7717165" y="3222753"/>
              <a:ext cx="73770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dirty="0">
                  <a:solidFill>
                    <a:srgbClr val="080808"/>
                  </a:solidFill>
                </a:rPr>
                <a:t>Cloud top</a:t>
              </a:r>
            </a:p>
            <a:p>
              <a:r>
                <a:rPr lang="en-GB" dirty="0">
                  <a:solidFill>
                    <a:srgbClr val="080808"/>
                  </a:solidFill>
                </a:rPr>
                <a:t>too </a:t>
              </a:r>
              <a:r>
                <a:rPr lang="en-GB" dirty="0" smtClean="0">
                  <a:solidFill>
                    <a:srgbClr val="080808"/>
                  </a:solidFill>
                </a:rPr>
                <a:t>high</a:t>
              </a:r>
              <a:endParaRPr lang="en-GB" dirty="0">
                <a:solidFill>
                  <a:srgbClr val="080808"/>
                </a:solidFill>
              </a:endParaRPr>
            </a:p>
          </p:txBody>
        </p:sp>
      </p:grp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39427" y="1393442"/>
            <a:ext cx="5436753" cy="5878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fr-FR" sz="2400" b="0" dirty="0" smtClean="0">
                <a:solidFill>
                  <a:srgbClr val="FF0000"/>
                </a:solidFill>
              </a:rPr>
              <a:t>Main Conclusions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sz="2000" b="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800" b="0" dirty="0" smtClean="0">
                <a:solidFill>
                  <a:schemeClr val="tx1"/>
                </a:solidFill>
              </a:rPr>
              <a:t>STC </a:t>
            </a:r>
            <a:r>
              <a:rPr lang="fr-FR" sz="1800" b="0" dirty="0">
                <a:solidFill>
                  <a:schemeClr val="tx1"/>
                </a:solidFill>
              </a:rPr>
              <a:t>and CO2 </a:t>
            </a:r>
            <a:r>
              <a:rPr lang="fr-FR" sz="1800" b="0" dirty="0" err="1">
                <a:solidFill>
                  <a:schemeClr val="tx1"/>
                </a:solidFill>
              </a:rPr>
              <a:t>methods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retrieve</a:t>
            </a:r>
            <a:r>
              <a:rPr lang="fr-FR" sz="1800" b="0" dirty="0">
                <a:solidFill>
                  <a:schemeClr val="tx1"/>
                </a:solidFill>
              </a:rPr>
              <a:t> correct pressure </a:t>
            </a:r>
            <a:r>
              <a:rPr lang="fr-FR" sz="1800" b="0" dirty="0" err="1">
                <a:solidFill>
                  <a:schemeClr val="tx1"/>
                </a:solidFill>
              </a:rPr>
              <a:t>within</a:t>
            </a:r>
            <a:r>
              <a:rPr lang="fr-FR" sz="1800" b="0" dirty="0">
                <a:solidFill>
                  <a:schemeClr val="tx1"/>
                </a:solidFill>
              </a:rPr>
              <a:t> few </a:t>
            </a:r>
            <a:r>
              <a:rPr lang="fr-FR" sz="1800" b="0" dirty="0" err="1">
                <a:solidFill>
                  <a:schemeClr val="tx1"/>
                </a:solidFill>
              </a:rPr>
              <a:t>hPa</a:t>
            </a:r>
            <a:r>
              <a:rPr lang="fr-FR" sz="1800" b="0" dirty="0">
                <a:solidFill>
                  <a:schemeClr val="tx1"/>
                </a:solidFill>
              </a:rPr>
              <a:t> in </a:t>
            </a:r>
            <a:r>
              <a:rPr lang="fr-FR" sz="1800" b="0" dirty="0" err="1">
                <a:solidFill>
                  <a:schemeClr val="tx1"/>
                </a:solidFill>
              </a:rPr>
              <a:t>ideal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 smtClean="0">
                <a:solidFill>
                  <a:schemeClr val="tx1"/>
                </a:solidFill>
              </a:rPr>
              <a:t>thick</a:t>
            </a:r>
            <a:r>
              <a:rPr lang="fr-FR" sz="1800" b="0" dirty="0" smtClean="0">
                <a:solidFill>
                  <a:schemeClr val="tx1"/>
                </a:solidFill>
              </a:rPr>
              <a:t> case</a:t>
            </a:r>
            <a:endParaRPr lang="fr-FR" sz="1800" b="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sz="1800" b="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Methods</a:t>
            </a:r>
            <a:r>
              <a:rPr lang="fr-FR" sz="1800" b="0" dirty="0">
                <a:solidFill>
                  <a:schemeClr val="tx1"/>
                </a:solidFill>
              </a:rPr>
              <a:t> are </a:t>
            </a:r>
            <a:r>
              <a:rPr lang="fr-FR" sz="1800" b="0" dirty="0" err="1">
                <a:solidFill>
                  <a:schemeClr val="tx1"/>
                </a:solidFill>
              </a:rPr>
              <a:t>very</a:t>
            </a:r>
            <a:r>
              <a:rPr lang="fr-FR" sz="1800" b="0" dirty="0">
                <a:solidFill>
                  <a:schemeClr val="tx1"/>
                </a:solidFill>
              </a:rPr>
              <a:t> sensitive to </a:t>
            </a:r>
            <a:r>
              <a:rPr lang="fr-FR" sz="1800" b="0" dirty="0" err="1">
                <a:solidFill>
                  <a:schemeClr val="tx1"/>
                </a:solidFill>
              </a:rPr>
              <a:t>several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atmospheric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parameters</a:t>
            </a:r>
            <a:r>
              <a:rPr lang="fr-FR" sz="1800" b="0" dirty="0">
                <a:solidFill>
                  <a:schemeClr val="tx1"/>
                </a:solidFill>
              </a:rPr>
              <a:t>, and performances are </a:t>
            </a:r>
            <a:r>
              <a:rPr lang="fr-FR" sz="1800" b="0" dirty="0" err="1" smtClean="0">
                <a:solidFill>
                  <a:schemeClr val="tx1"/>
                </a:solidFill>
              </a:rPr>
              <a:t>really</a:t>
            </a:r>
            <a:r>
              <a:rPr lang="fr-FR" sz="1800" b="0" dirty="0" smtClean="0">
                <a:solidFill>
                  <a:schemeClr val="tx1"/>
                </a:solidFill>
              </a:rPr>
              <a:t> </a:t>
            </a:r>
            <a:r>
              <a:rPr lang="fr-FR" sz="1800" b="0" dirty="0" err="1" smtClean="0">
                <a:solidFill>
                  <a:schemeClr val="tx1"/>
                </a:solidFill>
              </a:rPr>
              <a:t>poor</a:t>
            </a:r>
            <a:r>
              <a:rPr lang="fr-FR" sz="1800" b="0" dirty="0" smtClean="0">
                <a:solidFill>
                  <a:schemeClr val="tx1"/>
                </a:solidFill>
              </a:rPr>
              <a:t> </a:t>
            </a:r>
            <a:r>
              <a:rPr lang="fr-FR" sz="1800" b="0" dirty="0">
                <a:solidFill>
                  <a:schemeClr val="tx1"/>
                </a:solidFill>
              </a:rPr>
              <a:t>for </a:t>
            </a:r>
            <a:r>
              <a:rPr lang="fr-FR" sz="1800" b="0" dirty="0" err="1">
                <a:solidFill>
                  <a:schemeClr val="tx1"/>
                </a:solidFill>
              </a:rPr>
              <a:t>thin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clouds</a:t>
            </a:r>
            <a:r>
              <a:rPr lang="fr-FR" sz="1800" b="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sz="1800" b="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800" b="0" dirty="0">
                <a:solidFill>
                  <a:schemeClr val="tx1"/>
                </a:solidFill>
              </a:rPr>
              <a:t> STC </a:t>
            </a:r>
            <a:r>
              <a:rPr lang="fr-FR" sz="1800" b="0" dirty="0" err="1">
                <a:solidFill>
                  <a:schemeClr val="tx1"/>
                </a:solidFill>
              </a:rPr>
              <a:t>generally</a:t>
            </a:r>
            <a:r>
              <a:rPr lang="fr-FR" sz="1800" b="0" dirty="0">
                <a:solidFill>
                  <a:schemeClr val="tx1"/>
                </a:solidFill>
              </a:rPr>
              <a:t> more </a:t>
            </a:r>
            <a:r>
              <a:rPr lang="fr-FR" sz="1800" b="0" dirty="0" err="1">
                <a:solidFill>
                  <a:schemeClr val="tx1"/>
                </a:solidFill>
              </a:rPr>
              <a:t>accurate</a:t>
            </a:r>
            <a:r>
              <a:rPr lang="fr-FR" sz="1800" b="0" dirty="0">
                <a:solidFill>
                  <a:schemeClr val="tx1"/>
                </a:solidFill>
              </a:rPr>
              <a:t> and more </a:t>
            </a:r>
            <a:r>
              <a:rPr lang="fr-FR" sz="1800" b="0" dirty="0" err="1">
                <a:solidFill>
                  <a:schemeClr val="tx1"/>
                </a:solidFill>
              </a:rPr>
              <a:t>robust</a:t>
            </a:r>
            <a:r>
              <a:rPr lang="fr-FR" sz="1800" b="0" dirty="0">
                <a:solidFill>
                  <a:schemeClr val="tx1"/>
                </a:solidFill>
              </a:rPr>
              <a:t> for </a:t>
            </a:r>
            <a:r>
              <a:rPr lang="fr-FR" sz="1800" b="0" dirty="0" err="1">
                <a:solidFill>
                  <a:schemeClr val="tx1"/>
                </a:solidFill>
              </a:rPr>
              <a:t>grey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clouds</a:t>
            </a:r>
            <a:r>
              <a:rPr lang="fr-FR" sz="1800" b="0" dirty="0">
                <a:solidFill>
                  <a:schemeClr val="tx1"/>
                </a:solidFill>
              </a:rPr>
              <a:t>, but more sensitive to </a:t>
            </a:r>
            <a:r>
              <a:rPr lang="fr-FR" sz="1800" b="0" dirty="0" err="1" smtClean="0">
                <a:solidFill>
                  <a:schemeClr val="tx1"/>
                </a:solidFill>
              </a:rPr>
              <a:t>natural</a:t>
            </a:r>
            <a:r>
              <a:rPr lang="fr-FR" sz="1800" b="0" dirty="0" smtClean="0">
                <a:solidFill>
                  <a:schemeClr val="tx1"/>
                </a:solidFill>
              </a:rPr>
              <a:t> noise </a:t>
            </a:r>
            <a:r>
              <a:rPr lang="fr-FR" sz="1800" b="0" dirty="0" err="1" smtClean="0">
                <a:solidFill>
                  <a:schemeClr val="tx1"/>
                </a:solidFill>
              </a:rPr>
              <a:t>coming</a:t>
            </a:r>
            <a:r>
              <a:rPr lang="fr-FR" sz="1800" b="0" dirty="0" smtClean="0">
                <a:solidFill>
                  <a:schemeClr val="tx1"/>
                </a:solidFill>
              </a:rPr>
              <a:t> </a:t>
            </a:r>
            <a:r>
              <a:rPr lang="fr-FR" sz="1800" b="0" dirty="0" err="1" smtClean="0">
                <a:solidFill>
                  <a:schemeClr val="tx1"/>
                </a:solidFill>
              </a:rPr>
              <a:t>from</a:t>
            </a:r>
            <a:r>
              <a:rPr lang="fr-FR" sz="1800" b="0" dirty="0" smtClean="0">
                <a:solidFill>
                  <a:schemeClr val="tx1"/>
                </a:solidFill>
              </a:rPr>
              <a:t> </a:t>
            </a:r>
            <a:r>
              <a:rPr lang="fr-FR" sz="1800" b="0" dirty="0" err="1" smtClean="0">
                <a:solidFill>
                  <a:schemeClr val="tx1"/>
                </a:solidFill>
              </a:rPr>
              <a:t>geophysical</a:t>
            </a:r>
            <a:r>
              <a:rPr lang="fr-FR" sz="1800" b="0" dirty="0" smtClean="0">
                <a:solidFill>
                  <a:schemeClr val="tx1"/>
                </a:solidFill>
              </a:rPr>
              <a:t> data.</a:t>
            </a:r>
            <a:endParaRPr lang="fr-FR" sz="1800" b="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sz="1800" b="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1800" b="0" dirty="0">
                <a:solidFill>
                  <a:schemeClr val="tx1"/>
                </a:solidFill>
              </a:rPr>
              <a:t> CO2 </a:t>
            </a:r>
            <a:r>
              <a:rPr lang="fr-FR" sz="1800" b="0" dirty="0" err="1">
                <a:solidFill>
                  <a:schemeClr val="tx1"/>
                </a:solidFill>
              </a:rPr>
              <a:t>slicing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depends</a:t>
            </a:r>
            <a:r>
              <a:rPr lang="fr-FR" sz="1800" b="0" dirty="0">
                <a:solidFill>
                  <a:schemeClr val="tx1"/>
                </a:solidFill>
              </a:rPr>
              <a:t> on the </a:t>
            </a:r>
            <a:r>
              <a:rPr lang="fr-FR" sz="1800" b="0" dirty="0" err="1">
                <a:solidFill>
                  <a:schemeClr val="tx1"/>
                </a:solidFill>
              </a:rPr>
              <a:t>cloud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microphysics</a:t>
            </a:r>
            <a:endParaRPr lang="fr-FR" sz="1800" b="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sz="2000" b="0" dirty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fr-FR" sz="20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Multilayer</a:t>
            </a:r>
            <a:r>
              <a:rPr lang="fr-FR" sz="1800" b="0" dirty="0">
                <a:solidFill>
                  <a:schemeClr val="tx1"/>
                </a:solidFill>
              </a:rPr>
              <a:t> situations </a:t>
            </a:r>
            <a:r>
              <a:rPr lang="fr-FR" sz="1800" b="0" dirty="0" err="1">
                <a:solidFill>
                  <a:schemeClr val="tx1"/>
                </a:solidFill>
              </a:rPr>
              <a:t>can</a:t>
            </a:r>
            <a:r>
              <a:rPr lang="fr-FR" sz="1800" b="0" dirty="0">
                <a:solidFill>
                  <a:schemeClr val="tx1"/>
                </a:solidFill>
              </a:rPr>
              <a:t> not </a:t>
            </a:r>
            <a:r>
              <a:rPr lang="fr-FR" sz="1800" b="0" dirty="0" err="1">
                <a:solidFill>
                  <a:schemeClr val="tx1"/>
                </a:solidFill>
              </a:rPr>
              <a:t>be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treated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using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such</a:t>
            </a:r>
            <a:r>
              <a:rPr lang="fr-FR" sz="1800" b="0" dirty="0">
                <a:solidFill>
                  <a:schemeClr val="tx1"/>
                </a:solidFill>
              </a:rPr>
              <a:t> </a:t>
            </a:r>
            <a:r>
              <a:rPr lang="fr-FR" sz="1800" b="0" dirty="0" err="1">
                <a:solidFill>
                  <a:schemeClr val="tx1"/>
                </a:solidFill>
              </a:rPr>
              <a:t>methods</a:t>
            </a:r>
            <a:r>
              <a:rPr lang="fr-FR" sz="1800" b="0" dirty="0">
                <a:solidFill>
                  <a:schemeClr val="tx1"/>
                </a:solidFill>
              </a:rPr>
              <a:t>.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sz="2000" b="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endParaRPr lang="fr-FR" sz="2000" b="0" dirty="0">
              <a:solidFill>
                <a:schemeClr val="tx1"/>
              </a:solidFill>
            </a:endParaRPr>
          </a:p>
          <a:p>
            <a:r>
              <a:rPr lang="fr-FR" sz="2000" b="0" dirty="0">
                <a:solidFill>
                  <a:schemeClr val="tx1"/>
                </a:solidFill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906000" cy="1143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1800" b="0" dirty="0" err="1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Sèze</a:t>
            </a:r>
            <a:r>
              <a:rPr lang="en-GB" sz="1800" b="0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, G., S. </a:t>
            </a:r>
            <a:r>
              <a:rPr lang="en-GB" sz="1800" b="0" dirty="0" err="1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Marchand</a:t>
            </a:r>
            <a:r>
              <a:rPr lang="en-GB" sz="1800" b="0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, J. </a:t>
            </a:r>
            <a:r>
              <a:rPr lang="en-GB" sz="1800" b="0" dirty="0" err="1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Pelon</a:t>
            </a:r>
            <a:r>
              <a:rPr lang="en-GB" sz="1800" b="0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 and R. Borde, (2008), A comparison of AMV cloud top pressure derived from MSG with space-based </a:t>
            </a:r>
            <a:r>
              <a:rPr lang="en-GB" sz="1800" b="0" dirty="0" err="1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Lidar</a:t>
            </a:r>
            <a:r>
              <a:rPr lang="en-GB" sz="1800" b="0" dirty="0" smtClean="0">
                <a:solidFill>
                  <a:schemeClr val="accent4">
                    <a:lumMod val="10000"/>
                    <a:lumOff val="90000"/>
                  </a:schemeClr>
                </a:solidFill>
              </a:rPr>
              <a:t> observations’, Ninth Int. Winds Workshop, Annapolis, USA.</a:t>
            </a:r>
            <a:endParaRPr lang="en-GB" sz="1800" b="0" dirty="0">
              <a:solidFill>
                <a:schemeClr val="accent4">
                  <a:lumMod val="10000"/>
                  <a:lumOff val="90000"/>
                </a:schemeClr>
              </a:solidFill>
            </a:endParaRPr>
          </a:p>
        </p:txBody>
      </p:sp>
      <p:sp>
        <p:nvSpPr>
          <p:cNvPr id="11267" name="Rectangle 5"/>
          <p:cNvSpPr>
            <a:spLocks noChangeArrowheads="1"/>
          </p:cNvSpPr>
          <p:nvPr/>
        </p:nvSpPr>
        <p:spPr bwMode="auto">
          <a:xfrm>
            <a:off x="0" y="532284"/>
            <a:ext cx="184731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272" name="Text Box 12"/>
          <p:cNvSpPr txBox="1">
            <a:spLocks noChangeArrowheads="1"/>
          </p:cNvSpPr>
          <p:nvPr/>
        </p:nvSpPr>
        <p:spPr bwMode="auto">
          <a:xfrm>
            <a:off x="7684030" y="3429001"/>
            <a:ext cx="73770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/>
              <a:t>Cloud top</a:t>
            </a:r>
          </a:p>
          <a:p>
            <a:r>
              <a:rPr lang="en-GB"/>
              <a:t>too high</a:t>
            </a:r>
          </a:p>
        </p:txBody>
      </p: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287052" y="1250567"/>
            <a:ext cx="944749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</a:pPr>
            <a:r>
              <a:rPr lang="fr-FR" sz="2400" b="0" dirty="0" smtClean="0">
                <a:solidFill>
                  <a:srgbClr val="FF0000"/>
                </a:solidFill>
              </a:rPr>
              <a:t>Main Conclusions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endParaRPr lang="fr-FR" sz="2000" b="0" dirty="0" smtClean="0">
              <a:solidFill>
                <a:schemeClr val="tx1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IE" sz="2000" b="0" dirty="0" smtClean="0">
                <a:solidFill>
                  <a:schemeClr val="tx2"/>
                </a:solidFill>
              </a:rPr>
              <a:t> </a:t>
            </a:r>
            <a:r>
              <a:rPr lang="en-IE" sz="1800" b="0" dirty="0" smtClean="0">
                <a:solidFill>
                  <a:schemeClr val="tx2"/>
                </a:solidFill>
              </a:rPr>
              <a:t>SIGNIFICANT DIFFERENCES BETWEEN AMV AND CALIOP PRESSURE LEVELS FOR HIGH CLOUDS WITH CO2 METHOD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IE" sz="1800" b="0" dirty="0" smtClean="0">
                <a:solidFill>
                  <a:schemeClr val="tx2"/>
                </a:solidFill>
              </a:rPr>
              <a:t> Good agreement for upper layer (100hPa), degraded to about 100 </a:t>
            </a:r>
            <a:r>
              <a:rPr lang="en-IE" sz="1800" b="0" dirty="0" err="1" smtClean="0">
                <a:solidFill>
                  <a:schemeClr val="tx2"/>
                </a:solidFill>
              </a:rPr>
              <a:t>hPa</a:t>
            </a:r>
            <a:r>
              <a:rPr lang="en-IE" sz="1800" b="0" dirty="0" smtClean="0">
                <a:solidFill>
                  <a:schemeClr val="tx2"/>
                </a:solidFill>
              </a:rPr>
              <a:t> at 300 </a:t>
            </a:r>
            <a:r>
              <a:rPr lang="en-IE" sz="1800" b="0" dirty="0" err="1" smtClean="0">
                <a:solidFill>
                  <a:schemeClr val="tx2"/>
                </a:solidFill>
              </a:rPr>
              <a:t>hPa</a:t>
            </a:r>
            <a:endParaRPr lang="en-IE" sz="1800" b="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IE" sz="1800" b="0" dirty="0" smtClean="0">
                <a:solidFill>
                  <a:schemeClr val="tx2"/>
                </a:solidFill>
              </a:rPr>
              <a:t> BETTER RESULTS WITH IR/WV METHODS BUT LIDAR MAY BIAS TOWARDS UPPER ALTITUDE (ONLY CLOUD ALTITUDE USED)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IE" sz="1800" b="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800" b="0" dirty="0" smtClean="0">
                <a:solidFill>
                  <a:schemeClr val="tx2"/>
                </a:solidFill>
              </a:rPr>
              <a:t> MIDDLE CLOUDS : POOR AGREEMENT</a:t>
            </a: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1800" b="0" dirty="0" smtClean="0">
              <a:solidFill>
                <a:schemeClr val="tx2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1800" b="0" dirty="0" smtClean="0">
                <a:solidFill>
                  <a:schemeClr val="tx2"/>
                </a:solidFill>
              </a:rPr>
              <a:t> LOW CLOUDS :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IE" sz="1800" b="0" dirty="0" smtClean="0">
                <a:solidFill>
                  <a:schemeClr val="tx2"/>
                </a:solidFill>
              </a:rPr>
              <a:t> Inversion correction methods give good agreement between AMVs and CALIOP lowest cloud top</a:t>
            </a:r>
          </a:p>
          <a:p>
            <a:pPr lvl="1">
              <a:buClr>
                <a:srgbClr val="00B050"/>
              </a:buClr>
              <a:buFont typeface="Arial" pitchFamily="34" charset="0"/>
              <a:buChar char="•"/>
            </a:pPr>
            <a:r>
              <a:rPr lang="en-IE" sz="1800" b="0" dirty="0" smtClean="0">
                <a:solidFill>
                  <a:schemeClr val="tx2"/>
                </a:solidFill>
              </a:rPr>
              <a:t> Results from cloud base assignment methods (2 and 5) are closer to CALIOP </a:t>
            </a:r>
            <a:r>
              <a:rPr lang="en-GB" sz="1800" b="0" dirty="0" smtClean="0">
                <a:solidFill>
                  <a:schemeClr val="tx2"/>
                </a:solidFill>
              </a:rPr>
              <a:t>cloud base observations</a:t>
            </a:r>
            <a:endParaRPr lang="fr-FR" sz="1800" b="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503900" y="1493838"/>
            <a:ext cx="9243949" cy="41894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buClr>
                <a:srgbClr val="FF0000"/>
              </a:buClr>
              <a:buFontTx/>
              <a:buNone/>
            </a:pPr>
            <a:endParaRPr lang="en-GB" sz="2400" dirty="0" smtClean="0"/>
          </a:p>
          <a:p>
            <a:pPr>
              <a:buClr>
                <a:srgbClr val="FF0000"/>
              </a:buClr>
            </a:pPr>
            <a:r>
              <a:rPr lang="fr-FR" sz="2400" dirty="0" smtClean="0">
                <a:solidFill>
                  <a:srgbClr val="FF0000"/>
                </a:solidFill>
              </a:rPr>
              <a:t>I </a:t>
            </a:r>
            <a:r>
              <a:rPr lang="fr-FR" sz="2400" dirty="0" err="1" smtClean="0">
                <a:solidFill>
                  <a:srgbClr val="FF0000"/>
                </a:solidFill>
              </a:rPr>
              <a:t>was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dirty="0" err="1" smtClean="0">
                <a:solidFill>
                  <a:srgbClr val="FF0000"/>
                </a:solidFill>
              </a:rPr>
              <a:t>t</a:t>
            </a:r>
            <a:r>
              <a:rPr lang="fr-FR" sz="2400" dirty="0" err="1" smtClean="0">
                <a:solidFill>
                  <a:srgbClr val="FF0000"/>
                </a:solidFill>
              </a:rPr>
              <a:t>hen</a:t>
            </a:r>
            <a:r>
              <a:rPr lang="fr-FR" sz="2400" dirty="0" smtClean="0">
                <a:solidFill>
                  <a:srgbClr val="FF0000"/>
                </a:solidFill>
              </a:rPr>
              <a:t> </a:t>
            </a:r>
            <a:r>
              <a:rPr lang="fr-FR" sz="2400" dirty="0" err="1" smtClean="0">
                <a:solidFill>
                  <a:srgbClr val="FF0000"/>
                </a:solidFill>
              </a:rPr>
              <a:t>convinced</a:t>
            </a:r>
            <a:r>
              <a:rPr lang="fr-FR" sz="2400" dirty="0" smtClean="0">
                <a:solidFill>
                  <a:srgbClr val="FF0000"/>
                </a:solidFill>
              </a:rPr>
              <a:t> of the </a:t>
            </a:r>
            <a:r>
              <a:rPr lang="fr-FR" sz="2400" dirty="0" err="1" smtClean="0">
                <a:solidFill>
                  <a:srgbClr val="FF0000"/>
                </a:solidFill>
              </a:rPr>
              <a:t>following</a:t>
            </a:r>
            <a:r>
              <a:rPr lang="fr-FR" sz="2400" dirty="0" smtClean="0">
                <a:solidFill>
                  <a:srgbClr val="FF0000"/>
                </a:solidFill>
              </a:rPr>
              <a:t>:</a:t>
            </a:r>
            <a:endParaRPr lang="en-GB" sz="1800" dirty="0" smtClean="0">
              <a:solidFill>
                <a:srgbClr val="0066FF"/>
              </a:solidFill>
            </a:endParaRPr>
          </a:p>
          <a:p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We must use the most accurate CTH method available</a:t>
            </a:r>
          </a:p>
          <a:p>
            <a:pPr>
              <a:buClr>
                <a:srgbClr val="FF0000"/>
              </a:buClr>
            </a:pP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	 Test and use the ‘new’ OCA pixel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based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product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.</a:t>
            </a:r>
            <a:endParaRPr lang="en-GB" sz="2400" dirty="0" smtClean="0">
              <a:solidFill>
                <a:srgbClr val="00B050"/>
              </a:solidFill>
            </a:endParaRPr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endParaRPr lang="en-GB" sz="2400" dirty="0" smtClean="0"/>
          </a:p>
          <a:p>
            <a:pPr>
              <a:buClr>
                <a:srgbClr val="FF0000"/>
              </a:buClr>
              <a:buFont typeface="Wingdings" pitchFamily="2" charset="2"/>
              <a:buChar char="ü"/>
            </a:pPr>
            <a:r>
              <a:rPr lang="en-GB" sz="2400" dirty="0" smtClean="0"/>
              <a:t>We must select carefully the pixels used for HA</a:t>
            </a:r>
          </a:p>
          <a:p>
            <a:pPr>
              <a:buClr>
                <a:srgbClr val="FF0000"/>
              </a:buClr>
            </a:pP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	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Investigate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link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between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tracking</a:t>
            </a:r>
            <a:r>
              <a:rPr lang="fr-FR" dirty="0" smtClean="0">
                <a:solidFill>
                  <a:srgbClr val="00B050"/>
                </a:solidFill>
                <a:sym typeface="Wingdings" pitchFamily="2" charset="2"/>
              </a:rPr>
              <a:t> and HA. CCC </a:t>
            </a:r>
            <a:r>
              <a:rPr lang="fr-FR" dirty="0" err="1" smtClean="0">
                <a:solidFill>
                  <a:srgbClr val="00B050"/>
                </a:solidFill>
                <a:sym typeface="Wingdings" pitchFamily="2" charset="2"/>
              </a:rPr>
              <a:t>method</a:t>
            </a:r>
            <a:endParaRPr lang="fr-FR" dirty="0" smtClean="0">
              <a:solidFill>
                <a:srgbClr val="00B050"/>
              </a:solidFill>
              <a:sym typeface="Wingdings" pitchFamily="2" charset="2"/>
            </a:endParaRPr>
          </a:p>
          <a:p>
            <a:pPr>
              <a:buClr>
                <a:srgbClr val="FF0000"/>
              </a:buClr>
            </a:pP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Borde R., and R. </a:t>
            </a:r>
            <a:r>
              <a:rPr lang="en-GB" sz="16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Oyama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(2008), ‘</a:t>
            </a:r>
            <a:r>
              <a:rPr lang="en-US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A Direct Link between Feature Tracking and Height Assignment of Operational Atmospheric Motion Vectors’</a:t>
            </a:r>
            <a:r>
              <a:rPr lang="en-GB" sz="16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, Ninth Int. Winds Workshop, Annapolis, USA</a:t>
            </a:r>
            <a:endParaRPr lang="en-GB" sz="1600" dirty="0" smtClean="0">
              <a:solidFill>
                <a:srgbClr val="00B050"/>
              </a:solidFill>
            </a:endParaRPr>
          </a:p>
          <a:p>
            <a:pPr lvl="1"/>
            <a:endParaRPr lang="en-GB" sz="2400" dirty="0" smtClean="0"/>
          </a:p>
          <a:p>
            <a:endParaRPr lang="en-GB" sz="24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GB" sz="3200" dirty="0" smtClean="0"/>
              <a:t>Then...</a:t>
            </a:r>
            <a:endParaRPr lang="en-GB" dirty="0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99100" y="1493838"/>
            <a:ext cx="8982471" cy="418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Implemented at EUMETSAT in </a:t>
            </a:r>
            <a:r>
              <a:rPr lang="en-GB" sz="2400" b="0" kern="0" dirty="0" err="1" smtClean="0">
                <a:solidFill>
                  <a:srgbClr val="FF0000"/>
                </a:solidFill>
                <a:latin typeface="+mn-lt"/>
              </a:rPr>
              <a:t>september</a:t>
            </a: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 2012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US" sz="1600" b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rPr>
              <a:t>Borde, R., M. Doutriaux-Boucher, G. Dew, M. Carranza, 2014: A Direct Link between Feature Tracking and Height Assignment of Operational EUMETSAT Atmospheric Motion Vectors. J. Atmos. Oceanic Technol., 31, 33–46.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Consequences</a:t>
            </a: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:</a:t>
            </a:r>
            <a:endParaRPr kumimoji="0" lang="fr-FR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Improvement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at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high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 and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mid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</a:rPr>
              <a:t>-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</a:rPr>
              <a:t>levels</a:t>
            </a:r>
            <a:endParaRPr kumimoji="0" lang="en-GB" sz="18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Degradation at low levels,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lang="fr-FR" sz="1800" b="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		</a:t>
            </a:r>
            <a:r>
              <a:rPr lang="fr-FR" sz="1800" b="0" kern="0" dirty="0" smtClean="0">
                <a:solidFill>
                  <a:srgbClr val="00B050"/>
                </a:solidFill>
                <a:latin typeface="+mn-lt"/>
                <a:sym typeface="Wingdings" pitchFamily="2" charset="2"/>
              </a:rPr>
              <a:t> 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Patch </a:t>
            </a:r>
            <a:r>
              <a:rPr lang="fr-FR" sz="1800" b="0" kern="0" dirty="0" err="1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implemented</a:t>
            </a:r>
            <a:r>
              <a:rPr lang="fr-FR" sz="1800" b="0" kern="0" dirty="0" smtClean="0">
                <a:solidFill>
                  <a:schemeClr val="tx2"/>
                </a:solidFill>
                <a:latin typeface="+mn-lt"/>
                <a:sym typeface="Wingdings" pitchFamily="2" charset="2"/>
              </a:rPr>
              <a:t> in March 2013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r>
              <a:rPr lang="fr-FR" sz="1800" b="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		</a:t>
            </a:r>
            <a:r>
              <a:rPr lang="fr-FR" sz="1800" b="0" kern="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See</a:t>
            </a:r>
            <a:r>
              <a:rPr lang="fr-FR" sz="1800" b="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 </a:t>
            </a:r>
            <a:r>
              <a:rPr lang="fr-FR" sz="1800" b="0" kern="0" dirty="0" err="1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Manuel’s</a:t>
            </a:r>
            <a:r>
              <a:rPr lang="fr-FR" sz="1800" b="0" kern="0" dirty="0" smtClean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sym typeface="Wingdings" pitchFamily="2" charset="2"/>
              </a:rPr>
              <a:t> talk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lang="fr-FR" sz="1800" b="0" kern="0" dirty="0" smtClean="0">
              <a:solidFill>
                <a:schemeClr val="tx2"/>
              </a:solidFill>
              <a:latin typeface="+mn-lt"/>
            </a:endParaRP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ü"/>
              <a:defRPr/>
            </a:pPr>
            <a:r>
              <a:rPr lang="en-GB" sz="2400" b="0" kern="0" dirty="0" smtClean="0">
                <a:solidFill>
                  <a:srgbClr val="FF0000"/>
                </a:solidFill>
              </a:rPr>
              <a:t>Implemented in NWCSAF HRW software in 2011</a:t>
            </a:r>
          </a:p>
          <a:p>
            <a:pPr marL="342900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en-GB" sz="16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J. García-Pereda, R. Borde, and R. </a:t>
            </a:r>
            <a:r>
              <a:rPr lang="en-GB" sz="16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Randriamampianina</a:t>
            </a:r>
            <a:r>
              <a:rPr lang="en-GB" sz="16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‘Latest developments in NWC SAF Resolution Winds (HRW) product’, Eleventh Int. Winds Workshop, Auckland, New-Zealand, 2012.</a:t>
            </a:r>
            <a:endParaRPr lang="en-GB" sz="1600" b="0" kern="0" dirty="0" smtClean="0">
              <a:solidFill>
                <a:schemeClr val="tx1">
                  <a:lumMod val="60000"/>
                  <a:lumOff val="40000"/>
                </a:schemeClr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CCC method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8" descr="Heightg_P1050_700_ch09_2plot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3051" y="2771775"/>
            <a:ext cx="4267200" cy="1926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5791200" y="2578101"/>
            <a:ext cx="34956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1000" b="0" dirty="0" smtClean="0">
                <a:solidFill>
                  <a:srgbClr val="00B050"/>
                </a:solidFill>
              </a:rPr>
              <a:t>AMV </a:t>
            </a:r>
            <a:r>
              <a:rPr lang="en-GB" sz="1000" b="0" dirty="0">
                <a:solidFill>
                  <a:srgbClr val="00B050"/>
                </a:solidFill>
              </a:rPr>
              <a:t>height (</a:t>
            </a:r>
            <a:r>
              <a:rPr lang="en-GB" sz="1000" b="0" dirty="0" err="1">
                <a:solidFill>
                  <a:srgbClr val="00B050"/>
                </a:solidFill>
              </a:rPr>
              <a:t>hPa</a:t>
            </a:r>
            <a:r>
              <a:rPr lang="en-GB" sz="1000" b="0" dirty="0">
                <a:solidFill>
                  <a:srgbClr val="00B050"/>
                </a:solidFill>
              </a:rPr>
              <a:t>) </a:t>
            </a:r>
            <a:r>
              <a:rPr lang="en-GB" sz="1000" b="0" dirty="0" smtClean="0">
                <a:solidFill>
                  <a:srgbClr val="00B050"/>
                </a:solidFill>
              </a:rPr>
              <a:t>QI </a:t>
            </a:r>
            <a:r>
              <a:rPr lang="en-GB" sz="1000" b="0" dirty="0">
                <a:solidFill>
                  <a:srgbClr val="00B050"/>
                </a:solidFill>
              </a:rPr>
              <a:t>&gt; </a:t>
            </a:r>
            <a:r>
              <a:rPr lang="en-GB" sz="1000" b="0" dirty="0" smtClean="0">
                <a:solidFill>
                  <a:srgbClr val="00B050"/>
                </a:solidFill>
              </a:rPr>
              <a:t>0.85, </a:t>
            </a:r>
            <a:r>
              <a:rPr lang="en-GB" sz="1000" b="0" dirty="0" smtClean="0">
                <a:solidFill>
                  <a:schemeClr val="tx1"/>
                </a:solidFill>
              </a:rPr>
              <a:t>period</a:t>
            </a:r>
            <a:r>
              <a:rPr lang="en-GB" sz="1000" b="0" dirty="0">
                <a:solidFill>
                  <a:schemeClr val="tx1"/>
                </a:solidFill>
              </a:rPr>
              <a:t>: 08-26 February </a:t>
            </a:r>
            <a:r>
              <a:rPr lang="en-GB" sz="1000" b="0" dirty="0" smtClean="0">
                <a:solidFill>
                  <a:schemeClr val="tx1"/>
                </a:solidFill>
              </a:rPr>
              <a:t>2013</a:t>
            </a:r>
            <a:endParaRPr lang="en-GB" sz="1000" b="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503900" y="1493838"/>
            <a:ext cx="8982471" cy="145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r>
              <a:rPr lang="en-GB" sz="2400" b="0" kern="0" dirty="0" smtClean="0">
                <a:solidFill>
                  <a:srgbClr val="FF0000"/>
                </a:solidFill>
                <a:latin typeface="+mn-lt"/>
              </a:rPr>
              <a:t>Tested at EUMETSAT using prototype software</a:t>
            </a: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</a:pPr>
            <a:r>
              <a:rPr lang="en-GB" sz="16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Borde, R. and, P. Watts, ‘Potential of the two layer OCA product to improve the AMV heights’, Proc. EUMETSAT User Conference, </a:t>
            </a:r>
            <a:r>
              <a:rPr lang="en-GB" sz="1600" b="0" dirty="0" err="1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Sopot</a:t>
            </a:r>
            <a:r>
              <a:rPr lang="en-GB" sz="1600" b="0" dirty="0" smtClean="0">
                <a:solidFill>
                  <a:schemeClr val="tx1">
                    <a:lumMod val="60000"/>
                    <a:lumOff val="40000"/>
                  </a:schemeClr>
                </a:solidFill>
              </a:rPr>
              <a:t>, Poland, 2012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tabLst/>
              <a:defRPr/>
            </a:pPr>
            <a:endParaRPr lang="fr-FR" sz="2400" b="0" kern="0" dirty="0" smtClean="0">
              <a:solidFill>
                <a:schemeClr val="tx2"/>
              </a:solidFill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itchFamily="2" charset="2"/>
              <a:buChar char="ü"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0" y="0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Use of OCA 2 layers</a:t>
            </a:r>
            <a:endParaRPr kumimoji="0" lang="en-GB" sz="28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Picture 6" descr="Best_Fit_stat_QI80all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9946" y="2808288"/>
            <a:ext cx="4894579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114299" y="2718632"/>
            <a:ext cx="4457701" cy="347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n-GB" sz="2400" b="0" kern="0" dirty="0" smtClean="0">
                <a:solidFill>
                  <a:srgbClr val="FF0000"/>
                </a:solidFill>
              </a:rPr>
              <a:t>Results:</a:t>
            </a:r>
            <a:endParaRPr lang="fr-FR" sz="2400" b="0" kern="0" dirty="0" smtClean="0">
              <a:solidFill>
                <a:srgbClr val="FF0000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Results better using OCA 2L 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But slow speed bias larger at HL with OCA 2L than with OCA </a:t>
            </a:r>
            <a:r>
              <a:rPr lang="en-GB" sz="1800" b="0" dirty="0" smtClean="0">
                <a:solidFill>
                  <a:srgbClr val="FF0000"/>
                </a:solidFill>
              </a:rPr>
              <a:t>???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GB" sz="1800" b="0" dirty="0" smtClean="0">
                <a:solidFill>
                  <a:schemeClr val="tx2"/>
                </a:solidFill>
              </a:rPr>
              <a:t>It appeared really difficult to improve best-fit and speed bias at HL in same time.</a:t>
            </a: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fr-FR" sz="1800" b="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endParaRPr lang="fr-FR" sz="1800" b="0" dirty="0" smtClean="0">
              <a:solidFill>
                <a:schemeClr val="tx2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FF0000"/>
              </a:buClr>
              <a:defRPr/>
            </a:pPr>
            <a:r>
              <a:rPr lang="fr-FR" sz="2400" b="0" dirty="0" smtClean="0">
                <a:solidFill>
                  <a:srgbClr val="00B050"/>
                </a:solidFill>
                <a:sym typeface="Wingdings" pitchFamily="2" charset="2"/>
              </a:rPr>
              <a:t> </a:t>
            </a:r>
            <a:r>
              <a:rPr lang="fr-FR" sz="2800" b="0" dirty="0" err="1" smtClean="0">
                <a:solidFill>
                  <a:srgbClr val="00B050"/>
                </a:solidFill>
                <a:sym typeface="Wingdings" pitchFamily="2" charset="2"/>
              </a:rPr>
              <a:t>What</a:t>
            </a:r>
            <a:r>
              <a:rPr lang="fr-FR" sz="2800" b="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sz="2800" b="0" dirty="0" err="1" smtClean="0">
                <a:solidFill>
                  <a:srgbClr val="00B050"/>
                </a:solidFill>
                <a:sym typeface="Wingdings" pitchFamily="2" charset="2"/>
              </a:rPr>
              <a:t>does</a:t>
            </a:r>
            <a:r>
              <a:rPr lang="fr-FR" sz="2800" b="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sz="2800" b="0" dirty="0" err="1" smtClean="0">
                <a:solidFill>
                  <a:srgbClr val="00B050"/>
                </a:solidFill>
                <a:sym typeface="Wingdings" pitchFamily="2" charset="2"/>
              </a:rPr>
              <a:t>it</a:t>
            </a:r>
            <a:r>
              <a:rPr lang="fr-FR" sz="2800" b="0" dirty="0" smtClean="0">
                <a:solidFill>
                  <a:srgbClr val="00B050"/>
                </a:solidFill>
                <a:sym typeface="Wingdings" pitchFamily="2" charset="2"/>
              </a:rPr>
              <a:t> </a:t>
            </a:r>
            <a:r>
              <a:rPr lang="fr-FR" sz="2800" b="0" dirty="0" err="1" smtClean="0">
                <a:solidFill>
                  <a:srgbClr val="00B050"/>
                </a:solidFill>
                <a:sym typeface="Wingdings" pitchFamily="2" charset="2"/>
              </a:rPr>
              <a:t>mean</a:t>
            </a:r>
            <a:r>
              <a:rPr lang="fr-FR" sz="2800" b="0" dirty="0" smtClean="0">
                <a:solidFill>
                  <a:srgbClr val="00B050"/>
                </a:solidFill>
                <a:sym typeface="Wingdings" pitchFamily="2" charset="2"/>
              </a:rPr>
              <a:t> ?</a:t>
            </a:r>
            <a:endParaRPr lang="en-GB" sz="2800" b="0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ewgraph_Landscape_Template[1]">
  <a:themeElements>
    <a:clrScheme name="1_EUM_template_v03 1">
      <a:dk1>
        <a:srgbClr val="002569"/>
      </a:dk1>
      <a:lt1>
        <a:srgbClr val="FFFFFF"/>
      </a:lt1>
      <a:dk2>
        <a:srgbClr val="002569"/>
      </a:dk2>
      <a:lt2>
        <a:srgbClr val="5F758D"/>
      </a:lt2>
      <a:accent1>
        <a:srgbClr val="FF9A00"/>
      </a:accent1>
      <a:accent2>
        <a:srgbClr val="9F2D20"/>
      </a:accent2>
      <a:accent3>
        <a:srgbClr val="FFFFFF"/>
      </a:accent3>
      <a:accent4>
        <a:srgbClr val="001E59"/>
      </a:accent4>
      <a:accent5>
        <a:srgbClr val="FFCAAA"/>
      </a:accent5>
      <a:accent6>
        <a:srgbClr val="90281C"/>
      </a:accent6>
      <a:hlink>
        <a:srgbClr val="7498C0"/>
      </a:hlink>
      <a:folHlink>
        <a:srgbClr val="929497"/>
      </a:folHlink>
    </a:clrScheme>
    <a:fontScheme name="1_EUM_template_v03">
      <a:majorFont>
        <a:latin typeface="Century Gothic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2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36000" tIns="36000" rIns="36000" bIns="3600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9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1_EUM_template_v03 1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F9A00"/>
        </a:accent1>
        <a:accent2>
          <a:srgbClr val="9F2D20"/>
        </a:accent2>
        <a:accent3>
          <a:srgbClr val="FFFFFF"/>
        </a:accent3>
        <a:accent4>
          <a:srgbClr val="001E59"/>
        </a:accent4>
        <a:accent5>
          <a:srgbClr val="FFCAAA"/>
        </a:accent5>
        <a:accent6>
          <a:srgbClr val="90281C"/>
        </a:accent6>
        <a:hlink>
          <a:srgbClr val="7498C0"/>
        </a:hlink>
        <a:folHlink>
          <a:srgbClr val="92949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2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F6D0A9"/>
        </a:accent1>
        <a:accent2>
          <a:srgbClr val="EBCAE3"/>
        </a:accent2>
        <a:accent3>
          <a:srgbClr val="FFFFFF"/>
        </a:accent3>
        <a:accent4>
          <a:srgbClr val="001E59"/>
        </a:accent4>
        <a:accent5>
          <a:srgbClr val="FAE4D1"/>
        </a:accent5>
        <a:accent6>
          <a:srgbClr val="D5B7CE"/>
        </a:accent6>
        <a:hlink>
          <a:srgbClr val="4E2029"/>
        </a:hlink>
        <a:folHlink>
          <a:srgbClr val="423B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3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5B97B1"/>
        </a:accent1>
        <a:accent2>
          <a:srgbClr val="F39600"/>
        </a:accent2>
        <a:accent3>
          <a:srgbClr val="FFFFFF"/>
        </a:accent3>
        <a:accent4>
          <a:srgbClr val="001E59"/>
        </a:accent4>
        <a:accent5>
          <a:srgbClr val="B5C9D5"/>
        </a:accent5>
        <a:accent6>
          <a:srgbClr val="DC8700"/>
        </a:accent6>
        <a:hlink>
          <a:srgbClr val="FFE4AE"/>
        </a:hlink>
        <a:folHlink>
          <a:srgbClr val="002A3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4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003F80"/>
        </a:accent1>
        <a:accent2>
          <a:srgbClr val="BDD7EE"/>
        </a:accent2>
        <a:accent3>
          <a:srgbClr val="FFFFFF"/>
        </a:accent3>
        <a:accent4>
          <a:srgbClr val="001E59"/>
        </a:accent4>
        <a:accent5>
          <a:srgbClr val="AAAFC0"/>
        </a:accent5>
        <a:accent6>
          <a:srgbClr val="ABC3D8"/>
        </a:accent6>
        <a:hlink>
          <a:srgbClr val="FFD350"/>
        </a:hlink>
        <a:folHlink>
          <a:srgbClr val="EB6F3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UM_template_v03 5">
        <a:dk1>
          <a:srgbClr val="002569"/>
        </a:dk1>
        <a:lt1>
          <a:srgbClr val="FFFFFF"/>
        </a:lt1>
        <a:dk2>
          <a:srgbClr val="002569"/>
        </a:dk2>
        <a:lt2>
          <a:srgbClr val="5F758D"/>
        </a:lt2>
        <a:accent1>
          <a:srgbClr val="C75B12"/>
        </a:accent1>
        <a:accent2>
          <a:srgbClr val="003359"/>
        </a:accent2>
        <a:accent3>
          <a:srgbClr val="FFFFFF"/>
        </a:accent3>
        <a:accent4>
          <a:srgbClr val="001E59"/>
        </a:accent4>
        <a:accent5>
          <a:srgbClr val="E0B5AA"/>
        </a:accent5>
        <a:accent6>
          <a:srgbClr val="002D50"/>
        </a:accent6>
        <a:hlink>
          <a:srgbClr val="92A2BD"/>
        </a:hlink>
        <a:folHlink>
          <a:srgbClr val="C7B37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Viewgraph_Landscape_Template[1]</Template>
  <TotalTime>6342</TotalTime>
  <Words>1451</Words>
  <Application>Microsoft Office PowerPoint</Application>
  <PresentationFormat>A4 Paper (210x297 mm)</PresentationFormat>
  <Paragraphs>214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Viewgraph_Landscape_Template[1]</vt:lpstr>
      <vt:lpstr>Custom Design</vt:lpstr>
      <vt:lpstr>AN OVERVIEW OF 10 YEARS OF RESEARCH ACTIVITIES ON AMVs AT EUMETSAT</vt:lpstr>
      <vt:lpstr>AN OVERVIEW OF MORE THAN 10 YEARS OF RESEARCH ACTIVITIES ON AMVs AT EUMETSAT</vt:lpstr>
      <vt:lpstr>Many AMV height assignment methods computed Too many... ???</vt:lpstr>
      <vt:lpstr>How to know the correct altitude ?</vt:lpstr>
      <vt:lpstr>Borde, R. and Ph. Dubuisson, ‘Sensitivity of Atmospheric Motion Vectors Height Assignment methods to semi-transparent cloud properties using simulated Meteosat-8 radiances’,2010,  J. Appl. Meteor. Climatol.49:6, 1205-1218.</vt:lpstr>
      <vt:lpstr>Sèze, G., S. Marchand, J. Pelon and R. Borde, (2008), A comparison of AMV cloud top pressure derived from MSG with space-based Lidar observations’, Ninth Int. Winds Workshop, Annapolis, USA.</vt:lpstr>
      <vt:lpstr>Then...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Main general lessons learned</vt:lpstr>
      <vt:lpstr>Some prospectives for futur investigations at EUMETSAT</vt:lpstr>
      <vt:lpstr>Slide 18</vt:lpstr>
    </vt:vector>
  </TitlesOfParts>
  <Company>EUMETSAT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EUMETSAT</dc:title>
  <dc:creator>Régis Borde</dc:creator>
  <cp:lastModifiedBy>Régis Borde</cp:lastModifiedBy>
  <cp:revision>71</cp:revision>
  <cp:lastPrinted>2006-03-06T14:11:17Z</cp:lastPrinted>
  <dcterms:created xsi:type="dcterms:W3CDTF">2013-09-12T14:47:30Z</dcterms:created>
  <dcterms:modified xsi:type="dcterms:W3CDTF">2014-06-16T04:49:09Z</dcterms:modified>
</cp:coreProperties>
</file>