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71" r:id="rId4"/>
    <p:sldId id="289" r:id="rId5"/>
    <p:sldId id="297" r:id="rId6"/>
    <p:sldId id="290" r:id="rId7"/>
    <p:sldId id="269" r:id="rId8"/>
    <p:sldId id="270" r:id="rId9"/>
    <p:sldId id="291" r:id="rId10"/>
    <p:sldId id="259" r:id="rId11"/>
    <p:sldId id="265" r:id="rId12"/>
    <p:sldId id="298" r:id="rId13"/>
    <p:sldId id="262" r:id="rId14"/>
    <p:sldId id="263" r:id="rId15"/>
    <p:sldId id="264" r:id="rId16"/>
    <p:sldId id="267" r:id="rId17"/>
    <p:sldId id="276" r:id="rId18"/>
    <p:sldId id="272" r:id="rId19"/>
    <p:sldId id="300" r:id="rId20"/>
    <p:sldId id="301" r:id="rId21"/>
    <p:sldId id="302" r:id="rId22"/>
    <p:sldId id="277" r:id="rId23"/>
    <p:sldId id="278" r:id="rId24"/>
    <p:sldId id="303" r:id="rId25"/>
    <p:sldId id="304" r:id="rId26"/>
    <p:sldId id="305" r:id="rId27"/>
    <p:sldId id="283" r:id="rId28"/>
    <p:sldId id="282" r:id="rId29"/>
    <p:sldId id="284" r:id="rId30"/>
    <p:sldId id="286" r:id="rId31"/>
    <p:sldId id="287" r:id="rId32"/>
    <p:sldId id="292" r:id="rId33"/>
    <p:sldId id="306" r:id="rId34"/>
    <p:sldId id="307" r:id="rId35"/>
    <p:sldId id="308" r:id="rId36"/>
    <p:sldId id="309" r:id="rId37"/>
    <p:sldId id="295" r:id="rId38"/>
    <p:sldId id="310" r:id="rId39"/>
    <p:sldId id="296" r:id="rId40"/>
    <p:sldId id="311" r:id="rId41"/>
    <p:sldId id="312" r:id="rId42"/>
    <p:sldId id="299" r:id="rId43"/>
    <p:sldId id="268" r:id="rId4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8000"/>
    <a:srgbClr val="00CC00"/>
    <a:srgbClr val="FF3300"/>
    <a:srgbClr val="9FFFB8"/>
    <a:srgbClr val="FAFF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6" autoAdjust="0"/>
    <p:restoredTop sz="94660"/>
  </p:normalViewPr>
  <p:slideViewPr>
    <p:cSldViewPr>
      <p:cViewPr varScale="1">
        <p:scale>
          <a:sx n="61" d="100"/>
          <a:sy n="61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8BE921-DB21-4A70-9661-60A714C27A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FAD55C-6047-4A04-A543-11B42E50FE57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Recent results: thought might be of interest here. A work in progress… no firm conclusions yet.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FB3AF-BC96-4CB7-B2B0-577FCC909B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2131-ACA7-4100-B4F2-887BE3455C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1DD23-D84C-4047-867C-473D66286C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34776-8F36-48D4-A924-3D6E662ADC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223EE-16C2-4B50-861A-1EB9C5FCC0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14D60-8A82-45A3-9CE3-4C032CDDDF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25C19-5673-4BD8-B5C8-A57EBC4549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DAB24-FA60-4BD8-9415-E44215C0D9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03501-0240-476C-AE2C-433FE97D0C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0295C-1AA8-4247-B9FF-D7287C9B0A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EAF33-C796-473E-97E9-39194235F7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A0730-DD51-456E-9C5C-8527D066A8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08E73-3374-42E6-82F9-555B15E834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83CEDF-5E04-4793-987A-856D2CCFA5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JMA_sunr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0"/>
            <a:ext cx="9144000" cy="906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5638800"/>
            <a:ext cx="93726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1676400" y="685800"/>
            <a:ext cx="6096000" cy="1981200"/>
          </a:xfrm>
        </p:spPr>
        <p:txBody>
          <a:bodyPr/>
          <a:lstStyle/>
          <a:p>
            <a:pPr eaLnBrk="1" hangingPunct="1"/>
            <a:r>
              <a:rPr lang="en-GB" altLang="ko-KR" sz="3200" dirty="0" smtClean="0"/>
              <a:t>Characterising AMV height </a:t>
            </a:r>
            <a:r>
              <a:rPr lang="en-GB" altLang="ko-KR" sz="2800" dirty="0" smtClean="0">
                <a:solidFill>
                  <a:schemeClr val="bg1"/>
                </a:solidFill>
              </a:rPr>
              <a:t>Characterising AMV height assignment errors in a simulation study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3048000"/>
            <a:ext cx="7620000" cy="2286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Peter Lean</a:t>
            </a:r>
            <a:r>
              <a:rPr lang="en-GB" sz="2000" baseline="30000" dirty="0" smtClean="0">
                <a:solidFill>
                  <a:srgbClr val="969696"/>
                </a:solidFill>
              </a:rPr>
              <a:t>1*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endParaRPr lang="en-GB" sz="2000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2000" dirty="0" smtClean="0">
                <a:solidFill>
                  <a:schemeClr val="bg1"/>
                </a:solidFill>
              </a:rPr>
              <a:t>Stefano Migliorini</a:t>
            </a:r>
            <a:r>
              <a:rPr lang="en-GB" sz="2000" baseline="30000" dirty="0" smtClean="0">
                <a:solidFill>
                  <a:srgbClr val="969696"/>
                </a:solidFill>
              </a:rPr>
              <a:t>1</a:t>
            </a:r>
            <a:r>
              <a:rPr lang="en-GB" sz="2000" dirty="0" smtClean="0">
                <a:solidFill>
                  <a:schemeClr val="bg1"/>
                </a:solidFill>
              </a:rPr>
              <a:t> and Graeme Kelly</a:t>
            </a:r>
            <a:r>
              <a:rPr lang="en-GB" sz="2000" baseline="30000" dirty="0" smtClean="0">
                <a:solidFill>
                  <a:srgbClr val="969696"/>
                </a:solidFill>
              </a:rPr>
              <a:t>2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2000" baseline="30000" dirty="0" smtClean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1600" dirty="0" smtClean="0">
                <a:solidFill>
                  <a:schemeClr val="bg2"/>
                </a:solidFill>
              </a:rPr>
              <a:t>* EUMETSAT Research Fellow, </a:t>
            </a:r>
            <a:r>
              <a:rPr lang="en-GB" sz="1600" baseline="30000" dirty="0" smtClean="0">
                <a:solidFill>
                  <a:schemeClr val="bg2"/>
                </a:solidFill>
              </a:rPr>
              <a:t>1</a:t>
            </a:r>
            <a:r>
              <a:rPr lang="en-GB" sz="1600" dirty="0" smtClean="0">
                <a:solidFill>
                  <a:schemeClr val="bg2"/>
                </a:solidFill>
              </a:rPr>
              <a:t> University of Reading, UK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1600" baseline="30000" dirty="0" smtClean="0">
                <a:solidFill>
                  <a:schemeClr val="bg2"/>
                </a:solidFill>
              </a:rPr>
              <a:t>2</a:t>
            </a:r>
            <a:r>
              <a:rPr lang="en-GB" sz="1600" dirty="0" smtClean="0">
                <a:solidFill>
                  <a:schemeClr val="bg2"/>
                </a:solidFill>
              </a:rPr>
              <a:t> Met Office, UK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GB" sz="1600" dirty="0" smtClean="0">
              <a:solidFill>
                <a:schemeClr val="bg2"/>
              </a:solidFill>
            </a:endParaRP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6800" y="6019800"/>
            <a:ext cx="17272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6019800"/>
            <a:ext cx="286067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4000" y="5651500"/>
            <a:ext cx="1193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NCEO_logo_lr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6096000"/>
            <a:ext cx="22288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410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GB" sz="2000" smtClean="0"/>
              <a:t>Building upon previous AMV simulation studies: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GB" sz="1800" smtClean="0"/>
              <a:t>Wanzong et al (2006)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GB" sz="1800" smtClean="0"/>
              <a:t>von Bremen et al (2008)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GB" sz="1800" smtClean="0"/>
              <a:t>Stewart and Eyre (2012)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GB" sz="1800" smtClean="0"/>
              <a:t>Hernandez-Carrascal et al (2012)</a:t>
            </a:r>
          </a:p>
          <a:p>
            <a:pPr marL="914400" lvl="1" indent="-457200" eaLnBrk="1" hangingPunct="1">
              <a:lnSpc>
                <a:spcPct val="90000"/>
              </a:lnSpc>
            </a:pPr>
            <a:endParaRPr lang="en-GB" sz="180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GB" sz="2000" smtClean="0"/>
              <a:t>Met Office UKV model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GB" sz="1800" smtClean="0"/>
              <a:t>1.5km grid length NWP model</a:t>
            </a:r>
          </a:p>
          <a:p>
            <a:pPr marL="914400" lvl="1" indent="-457200" eaLnBrk="1" hangingPunct="1">
              <a:lnSpc>
                <a:spcPct val="90000"/>
              </a:lnSpc>
            </a:pPr>
            <a:endParaRPr lang="en-GB" sz="180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GB" sz="2000" smtClean="0"/>
              <a:t>RTTOV 11 radiative transfer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GB" sz="1800" smtClean="0"/>
              <a:t>produces simulated brightness temperatures from model prognostic fields using parameterized treatment of cloud scattering.</a:t>
            </a:r>
          </a:p>
          <a:p>
            <a:pPr marL="914400" lvl="1" indent="-457200" eaLnBrk="1" hangingPunct="1">
              <a:lnSpc>
                <a:spcPct val="90000"/>
              </a:lnSpc>
            </a:pPr>
            <a:endParaRPr lang="en-GB" sz="180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GB" sz="2000" smtClean="0"/>
              <a:t>Nowcasting SAF (NWCSAF) cloud and AMV products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GB" sz="1800" smtClean="0"/>
              <a:t>produces AMVs from the simulated satellite imagery.</a:t>
            </a:r>
          </a:p>
          <a:p>
            <a:pPr marL="914400" lvl="1" indent="-457200" eaLnBrk="1" hangingPunct="1">
              <a:lnSpc>
                <a:spcPct val="90000"/>
              </a:lnSpc>
            </a:pPr>
            <a:endParaRPr lang="en-GB" sz="1800" smtClean="0"/>
          </a:p>
        </p:txBody>
      </p:sp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 Simulation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219200" y="2743200"/>
            <a:ext cx="3200400" cy="10668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000">
                <a:solidFill>
                  <a:schemeClr val="bg1"/>
                </a:solidFill>
              </a:rPr>
              <a:t>Cloud Products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34000" y="2743200"/>
            <a:ext cx="3200400" cy="11430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000">
                <a:solidFill>
                  <a:schemeClr val="bg1"/>
                </a:solidFill>
              </a:rPr>
              <a:t>Feature detection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334000" y="4114800"/>
            <a:ext cx="3200400" cy="11430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000">
                <a:solidFill>
                  <a:schemeClr val="bg1"/>
                </a:solidFill>
              </a:rPr>
              <a:t>Feature tracking</a:t>
            </a:r>
          </a:p>
          <a:p>
            <a:pPr algn="ctr">
              <a:defRPr/>
            </a:pPr>
            <a:r>
              <a:rPr lang="en-GB" sz="1600">
                <a:solidFill>
                  <a:schemeClr val="bg1"/>
                </a:solidFill>
              </a:rPr>
              <a:t>(which previous </a:t>
            </a:r>
          </a:p>
          <a:p>
            <a:pPr algn="ctr">
              <a:defRPr/>
            </a:pPr>
            <a:r>
              <a:rPr lang="en-GB" sz="1600">
                <a:solidFill>
                  <a:schemeClr val="bg1"/>
                </a:solidFill>
              </a:rPr>
              <a:t>features persist?)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334000" y="5486400"/>
            <a:ext cx="3200400" cy="11430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000">
                <a:solidFill>
                  <a:schemeClr val="bg1"/>
                </a:solidFill>
              </a:rPr>
              <a:t>Height Assignment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7653" name="Oval 7"/>
          <p:cNvSpPr>
            <a:spLocks noChangeArrowheads="1"/>
          </p:cNvSpPr>
          <p:nvPr/>
        </p:nvSpPr>
        <p:spPr bwMode="auto">
          <a:xfrm>
            <a:off x="1752600" y="1295400"/>
            <a:ext cx="2057400" cy="990600"/>
          </a:xfrm>
          <a:prstGeom prst="ellipse">
            <a:avLst/>
          </a:prstGeom>
          <a:solidFill>
            <a:srgbClr val="C0C0C0">
              <a:alpha val="5882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NWP</a:t>
            </a:r>
          </a:p>
          <a:p>
            <a:pPr algn="ctr"/>
            <a:r>
              <a:rPr lang="en-GB"/>
              <a:t>background</a:t>
            </a:r>
          </a:p>
        </p:txBody>
      </p:sp>
      <p:sp>
        <p:nvSpPr>
          <p:cNvPr id="27654" name="Line 8"/>
          <p:cNvSpPr>
            <a:spLocks noChangeShapeType="1"/>
          </p:cNvSpPr>
          <p:nvPr/>
        </p:nvSpPr>
        <p:spPr bwMode="auto">
          <a:xfrm>
            <a:off x="2819400" y="2286000"/>
            <a:ext cx="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9"/>
          <p:cNvSpPr>
            <a:spLocks noChangeShapeType="1"/>
          </p:cNvSpPr>
          <p:nvPr/>
        </p:nvSpPr>
        <p:spPr bwMode="auto">
          <a:xfrm>
            <a:off x="6172200" y="2133600"/>
            <a:ext cx="68580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7656" name="Group 10"/>
          <p:cNvGrpSpPr>
            <a:grpSpLocks/>
          </p:cNvGrpSpPr>
          <p:nvPr/>
        </p:nvGrpSpPr>
        <p:grpSpPr bwMode="auto">
          <a:xfrm>
            <a:off x="1447800" y="4114800"/>
            <a:ext cx="2667000" cy="2514600"/>
            <a:chOff x="816" y="2592"/>
            <a:chExt cx="1680" cy="1584"/>
          </a:xfrm>
        </p:grpSpPr>
        <p:sp>
          <p:nvSpPr>
            <p:cNvPr id="27665" name="Oval 11"/>
            <p:cNvSpPr>
              <a:spLocks noChangeArrowheads="1"/>
            </p:cNvSpPr>
            <p:nvPr/>
          </p:nvSpPr>
          <p:spPr bwMode="auto">
            <a:xfrm>
              <a:off x="960" y="3216"/>
              <a:ext cx="1392" cy="336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>
                  <a:solidFill>
                    <a:schemeClr val="bg1"/>
                  </a:solidFill>
                </a:rPr>
                <a:t>Cloud Mask</a:t>
              </a:r>
            </a:p>
          </p:txBody>
        </p:sp>
        <p:sp>
          <p:nvSpPr>
            <p:cNvPr id="27666" name="Oval 12"/>
            <p:cNvSpPr>
              <a:spLocks noChangeArrowheads="1"/>
            </p:cNvSpPr>
            <p:nvPr/>
          </p:nvSpPr>
          <p:spPr bwMode="auto">
            <a:xfrm>
              <a:off x="960" y="2688"/>
              <a:ext cx="1392" cy="336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>
                  <a:solidFill>
                    <a:schemeClr val="bg1"/>
                  </a:solidFill>
                </a:rPr>
                <a:t>Cloud Type</a:t>
              </a:r>
            </a:p>
          </p:txBody>
        </p:sp>
        <p:sp>
          <p:nvSpPr>
            <p:cNvPr id="27667" name="Oval 13"/>
            <p:cNvSpPr>
              <a:spLocks noChangeArrowheads="1"/>
            </p:cNvSpPr>
            <p:nvPr/>
          </p:nvSpPr>
          <p:spPr bwMode="auto">
            <a:xfrm>
              <a:off x="960" y="3696"/>
              <a:ext cx="1392" cy="336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>
                  <a:solidFill>
                    <a:schemeClr val="bg1"/>
                  </a:solidFill>
                </a:rPr>
                <a:t>Cloud Top Height</a:t>
              </a:r>
            </a:p>
          </p:txBody>
        </p:sp>
        <p:sp>
          <p:nvSpPr>
            <p:cNvPr id="27668" name="Rectangle 14"/>
            <p:cNvSpPr>
              <a:spLocks noChangeArrowheads="1"/>
            </p:cNvSpPr>
            <p:nvPr/>
          </p:nvSpPr>
          <p:spPr bwMode="auto">
            <a:xfrm>
              <a:off x="816" y="2592"/>
              <a:ext cx="1680" cy="1584"/>
            </a:xfrm>
            <a:prstGeom prst="rect">
              <a:avLst/>
            </a:prstGeom>
            <a:noFill/>
            <a:ln w="22225">
              <a:solidFill>
                <a:schemeClr val="bg2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7" name="Line 15"/>
          <p:cNvSpPr>
            <a:spLocks noChangeShapeType="1"/>
          </p:cNvSpPr>
          <p:nvPr/>
        </p:nvSpPr>
        <p:spPr bwMode="auto">
          <a:xfrm>
            <a:off x="2819400" y="3810000"/>
            <a:ext cx="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Line 16"/>
          <p:cNvSpPr>
            <a:spLocks noChangeShapeType="1"/>
          </p:cNvSpPr>
          <p:nvPr/>
        </p:nvSpPr>
        <p:spPr bwMode="auto">
          <a:xfrm>
            <a:off x="4114800" y="6096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Line 17"/>
          <p:cNvSpPr>
            <a:spLocks noChangeShapeType="1"/>
          </p:cNvSpPr>
          <p:nvPr/>
        </p:nvSpPr>
        <p:spPr bwMode="auto">
          <a:xfrm>
            <a:off x="6858000" y="3886200"/>
            <a:ext cx="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0" name="Line 18"/>
          <p:cNvSpPr>
            <a:spLocks noChangeShapeType="1"/>
          </p:cNvSpPr>
          <p:nvPr/>
        </p:nvSpPr>
        <p:spPr bwMode="auto">
          <a:xfrm>
            <a:off x="6858000" y="5257800"/>
            <a:ext cx="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Text Box 19"/>
          <p:cNvSpPr txBox="1">
            <a:spLocks noChangeArrowheads="1"/>
          </p:cNvSpPr>
          <p:nvPr/>
        </p:nvSpPr>
        <p:spPr bwMode="auto">
          <a:xfrm>
            <a:off x="3352800" y="990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Standard setup</a:t>
            </a:r>
          </a:p>
        </p:txBody>
      </p:sp>
      <p:sp>
        <p:nvSpPr>
          <p:cNvPr id="27662" name="Line 20"/>
          <p:cNvSpPr>
            <a:spLocks noChangeShapeType="1"/>
          </p:cNvSpPr>
          <p:nvPr/>
        </p:nvSpPr>
        <p:spPr bwMode="auto">
          <a:xfrm flipH="1">
            <a:off x="4038600" y="2133600"/>
            <a:ext cx="76200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Oval 21"/>
          <p:cNvSpPr>
            <a:spLocks noChangeArrowheads="1"/>
          </p:cNvSpPr>
          <p:nvPr/>
        </p:nvSpPr>
        <p:spPr bwMode="auto">
          <a:xfrm>
            <a:off x="4419600" y="1295400"/>
            <a:ext cx="2057400" cy="990600"/>
          </a:xfrm>
          <a:prstGeom prst="ellipse">
            <a:avLst/>
          </a:prstGeom>
          <a:solidFill>
            <a:srgbClr val="CC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SEVIRI </a:t>
            </a:r>
          </a:p>
          <a:p>
            <a:pPr algn="ctr"/>
            <a:r>
              <a:rPr lang="en-GB"/>
              <a:t>observations</a:t>
            </a:r>
          </a:p>
        </p:txBody>
      </p:sp>
      <p:sp>
        <p:nvSpPr>
          <p:cNvPr id="27664" name="Rectangle 2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>
                <a:solidFill>
                  <a:schemeClr val="bg1"/>
                </a:solidFill>
              </a:rPr>
              <a:t> NWCSAF AMV workflow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219200" y="2743200"/>
            <a:ext cx="3200400" cy="10668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000">
                <a:solidFill>
                  <a:schemeClr val="bg1"/>
                </a:solidFill>
              </a:rPr>
              <a:t>Cloud Products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5334000" y="2743200"/>
            <a:ext cx="3200400" cy="11430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000">
                <a:solidFill>
                  <a:schemeClr val="bg1"/>
                </a:solidFill>
              </a:rPr>
              <a:t>Feature detection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5334000" y="4114800"/>
            <a:ext cx="3200400" cy="11430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000">
                <a:solidFill>
                  <a:schemeClr val="bg1"/>
                </a:solidFill>
              </a:rPr>
              <a:t>Feature tracking</a:t>
            </a:r>
          </a:p>
          <a:p>
            <a:pPr algn="ctr">
              <a:defRPr/>
            </a:pPr>
            <a:r>
              <a:rPr lang="en-GB" sz="1600">
                <a:solidFill>
                  <a:schemeClr val="bg1"/>
                </a:solidFill>
              </a:rPr>
              <a:t>(which previous </a:t>
            </a:r>
          </a:p>
          <a:p>
            <a:pPr algn="ctr">
              <a:defRPr/>
            </a:pPr>
            <a:r>
              <a:rPr lang="en-GB" sz="1600">
                <a:solidFill>
                  <a:schemeClr val="bg1"/>
                </a:solidFill>
              </a:rPr>
              <a:t>features persist?)</a:t>
            </a:r>
            <a:endParaRPr lang="en-GB" sz="1000">
              <a:solidFill>
                <a:schemeClr val="bg1"/>
              </a:solidFill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5334000" y="5486400"/>
            <a:ext cx="3200400" cy="11430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000">
                <a:solidFill>
                  <a:schemeClr val="bg1"/>
                </a:solidFill>
              </a:rPr>
              <a:t>Height Assignment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1752600" y="1295400"/>
            <a:ext cx="2057400" cy="990600"/>
          </a:xfrm>
          <a:prstGeom prst="ellipse">
            <a:avLst/>
          </a:prstGeom>
          <a:solidFill>
            <a:srgbClr val="C0C0C0">
              <a:alpha val="58823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NWP</a:t>
            </a:r>
          </a:p>
          <a:p>
            <a:pPr algn="ctr"/>
            <a:r>
              <a:rPr lang="en-GB"/>
              <a:t>background</a:t>
            </a: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>
            <a:off x="2819400" y="2286000"/>
            <a:ext cx="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6172200" y="2133600"/>
            <a:ext cx="68580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8680" name="Group 9"/>
          <p:cNvGrpSpPr>
            <a:grpSpLocks/>
          </p:cNvGrpSpPr>
          <p:nvPr/>
        </p:nvGrpSpPr>
        <p:grpSpPr bwMode="auto">
          <a:xfrm>
            <a:off x="1447800" y="4114800"/>
            <a:ext cx="2667000" cy="2514600"/>
            <a:chOff x="816" y="2592"/>
            <a:chExt cx="1680" cy="1584"/>
          </a:xfrm>
        </p:grpSpPr>
        <p:sp>
          <p:nvSpPr>
            <p:cNvPr id="28701" name="Oval 10"/>
            <p:cNvSpPr>
              <a:spLocks noChangeArrowheads="1"/>
            </p:cNvSpPr>
            <p:nvPr/>
          </p:nvSpPr>
          <p:spPr bwMode="auto">
            <a:xfrm>
              <a:off x="960" y="3216"/>
              <a:ext cx="1392" cy="336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>
                  <a:solidFill>
                    <a:schemeClr val="bg1"/>
                  </a:solidFill>
                </a:rPr>
                <a:t>Cloud Mask</a:t>
              </a:r>
            </a:p>
          </p:txBody>
        </p:sp>
        <p:sp>
          <p:nvSpPr>
            <p:cNvPr id="28702" name="Oval 11"/>
            <p:cNvSpPr>
              <a:spLocks noChangeArrowheads="1"/>
            </p:cNvSpPr>
            <p:nvPr/>
          </p:nvSpPr>
          <p:spPr bwMode="auto">
            <a:xfrm>
              <a:off x="960" y="2688"/>
              <a:ext cx="1392" cy="336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>
                  <a:solidFill>
                    <a:schemeClr val="bg1"/>
                  </a:solidFill>
                </a:rPr>
                <a:t>Cloud Type</a:t>
              </a:r>
            </a:p>
          </p:txBody>
        </p:sp>
        <p:sp>
          <p:nvSpPr>
            <p:cNvPr id="28703" name="Oval 12"/>
            <p:cNvSpPr>
              <a:spLocks noChangeArrowheads="1"/>
            </p:cNvSpPr>
            <p:nvPr/>
          </p:nvSpPr>
          <p:spPr bwMode="auto">
            <a:xfrm>
              <a:off x="960" y="3696"/>
              <a:ext cx="1392" cy="336"/>
            </a:xfrm>
            <a:prstGeom prst="ellipse">
              <a:avLst/>
            </a:prstGeom>
            <a:solidFill>
              <a:srgbClr val="3366CC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>
                  <a:solidFill>
                    <a:schemeClr val="bg1"/>
                  </a:solidFill>
                </a:rPr>
                <a:t>Cloud Top Height</a:t>
              </a:r>
            </a:p>
          </p:txBody>
        </p:sp>
        <p:sp>
          <p:nvSpPr>
            <p:cNvPr id="28704" name="Rectangle 13"/>
            <p:cNvSpPr>
              <a:spLocks noChangeArrowheads="1"/>
            </p:cNvSpPr>
            <p:nvPr/>
          </p:nvSpPr>
          <p:spPr bwMode="auto">
            <a:xfrm>
              <a:off x="816" y="2592"/>
              <a:ext cx="1680" cy="1584"/>
            </a:xfrm>
            <a:prstGeom prst="rect">
              <a:avLst/>
            </a:prstGeom>
            <a:noFill/>
            <a:ln w="22225">
              <a:solidFill>
                <a:schemeClr val="bg2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81" name="Line 14"/>
          <p:cNvSpPr>
            <a:spLocks noChangeShapeType="1"/>
          </p:cNvSpPr>
          <p:nvPr/>
        </p:nvSpPr>
        <p:spPr bwMode="auto">
          <a:xfrm>
            <a:off x="2819400" y="3810000"/>
            <a:ext cx="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15"/>
          <p:cNvSpPr>
            <a:spLocks noChangeShapeType="1"/>
          </p:cNvSpPr>
          <p:nvPr/>
        </p:nvSpPr>
        <p:spPr bwMode="auto">
          <a:xfrm>
            <a:off x="4114800" y="6096000"/>
            <a:ext cx="11430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Line 16"/>
          <p:cNvSpPr>
            <a:spLocks noChangeShapeType="1"/>
          </p:cNvSpPr>
          <p:nvPr/>
        </p:nvSpPr>
        <p:spPr bwMode="auto">
          <a:xfrm>
            <a:off x="6858000" y="3886200"/>
            <a:ext cx="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4" name="Line 17"/>
          <p:cNvSpPr>
            <a:spLocks noChangeShapeType="1"/>
          </p:cNvSpPr>
          <p:nvPr/>
        </p:nvSpPr>
        <p:spPr bwMode="auto">
          <a:xfrm>
            <a:off x="6858000" y="5257800"/>
            <a:ext cx="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Line 19"/>
          <p:cNvSpPr>
            <a:spLocks noChangeShapeType="1"/>
          </p:cNvSpPr>
          <p:nvPr/>
        </p:nvSpPr>
        <p:spPr bwMode="auto">
          <a:xfrm flipH="1">
            <a:off x="4038600" y="2133600"/>
            <a:ext cx="76200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Oval 20"/>
          <p:cNvSpPr>
            <a:spLocks noChangeArrowheads="1"/>
          </p:cNvSpPr>
          <p:nvPr/>
        </p:nvSpPr>
        <p:spPr bwMode="auto">
          <a:xfrm>
            <a:off x="4419600" y="1295400"/>
            <a:ext cx="2057400" cy="990600"/>
          </a:xfrm>
          <a:prstGeom prst="ellipse">
            <a:avLst/>
          </a:prstGeom>
          <a:solidFill>
            <a:srgbClr val="CC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SEVIRI </a:t>
            </a:r>
          </a:p>
          <a:p>
            <a:pPr algn="ctr"/>
            <a:r>
              <a:rPr lang="en-GB"/>
              <a:t>observations</a:t>
            </a:r>
          </a:p>
        </p:txBody>
      </p:sp>
      <p:grpSp>
        <p:nvGrpSpPr>
          <p:cNvPr id="60438" name="Group 22"/>
          <p:cNvGrpSpPr>
            <a:grpSpLocks/>
          </p:cNvGrpSpPr>
          <p:nvPr/>
        </p:nvGrpSpPr>
        <p:grpSpPr bwMode="auto">
          <a:xfrm>
            <a:off x="4114800" y="914400"/>
            <a:ext cx="2743200" cy="1600200"/>
            <a:chOff x="3504" y="576"/>
            <a:chExt cx="1728" cy="1008"/>
          </a:xfrm>
        </p:grpSpPr>
        <p:sp>
          <p:nvSpPr>
            <p:cNvPr id="28699" name="Line 23"/>
            <p:cNvSpPr>
              <a:spLocks noChangeShapeType="1"/>
            </p:cNvSpPr>
            <p:nvPr/>
          </p:nvSpPr>
          <p:spPr bwMode="auto">
            <a:xfrm flipV="1">
              <a:off x="3552" y="576"/>
              <a:ext cx="1680" cy="10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24"/>
            <p:cNvSpPr>
              <a:spLocks noChangeShapeType="1"/>
            </p:cNvSpPr>
            <p:nvPr/>
          </p:nvSpPr>
          <p:spPr bwMode="auto">
            <a:xfrm>
              <a:off x="3504" y="672"/>
              <a:ext cx="1632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3886200" y="914400"/>
            <a:ext cx="4953000" cy="182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21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>
                <a:solidFill>
                  <a:schemeClr val="bg1"/>
                </a:solidFill>
              </a:rPr>
              <a:t> NWCSAF AMV workflow</a:t>
            </a:r>
          </a:p>
        </p:txBody>
      </p:sp>
      <p:grpSp>
        <p:nvGrpSpPr>
          <p:cNvPr id="60450" name="Group 34"/>
          <p:cNvGrpSpPr>
            <a:grpSpLocks/>
          </p:cNvGrpSpPr>
          <p:nvPr/>
        </p:nvGrpSpPr>
        <p:grpSpPr bwMode="auto">
          <a:xfrm>
            <a:off x="3810000" y="1295400"/>
            <a:ext cx="4495800" cy="1447800"/>
            <a:chOff x="2400" y="816"/>
            <a:chExt cx="2832" cy="912"/>
          </a:xfrm>
        </p:grpSpPr>
        <p:grpSp>
          <p:nvGrpSpPr>
            <p:cNvPr id="28692" name="Group 31"/>
            <p:cNvGrpSpPr>
              <a:grpSpLocks/>
            </p:cNvGrpSpPr>
            <p:nvPr/>
          </p:nvGrpSpPr>
          <p:grpSpPr bwMode="auto">
            <a:xfrm>
              <a:off x="2400" y="816"/>
              <a:ext cx="2832" cy="624"/>
              <a:chOff x="2400" y="816"/>
              <a:chExt cx="2832" cy="624"/>
            </a:xfrm>
          </p:grpSpPr>
          <p:sp>
            <p:nvSpPr>
              <p:cNvPr id="28695" name="Line 27"/>
              <p:cNvSpPr>
                <a:spLocks noChangeShapeType="1"/>
              </p:cNvSpPr>
              <p:nvPr/>
            </p:nvSpPr>
            <p:spPr bwMode="auto">
              <a:xfrm>
                <a:off x="2400" y="1104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6" name="Rectangle 28"/>
              <p:cNvSpPr>
                <a:spLocks noChangeArrowheads="1"/>
              </p:cNvSpPr>
              <p:nvPr/>
            </p:nvSpPr>
            <p:spPr bwMode="auto">
              <a:xfrm>
                <a:off x="2640" y="864"/>
                <a:ext cx="576" cy="52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/>
                  <a:t>RTTOV</a:t>
                </a:r>
              </a:p>
            </p:txBody>
          </p:sp>
          <p:sp>
            <p:nvSpPr>
              <p:cNvPr id="28697" name="Line 29"/>
              <p:cNvSpPr>
                <a:spLocks noChangeShapeType="1"/>
              </p:cNvSpPr>
              <p:nvPr/>
            </p:nvSpPr>
            <p:spPr bwMode="auto">
              <a:xfrm>
                <a:off x="3216" y="110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8" name="Oval 30"/>
              <p:cNvSpPr>
                <a:spLocks noChangeArrowheads="1"/>
              </p:cNvSpPr>
              <p:nvPr/>
            </p:nvSpPr>
            <p:spPr bwMode="auto">
              <a:xfrm>
                <a:off x="3504" y="816"/>
                <a:ext cx="1728" cy="624"/>
              </a:xfrm>
              <a:prstGeom prst="ellipse">
                <a:avLst/>
              </a:pr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GB" sz="2400"/>
                  <a:t>Simulated</a:t>
                </a:r>
              </a:p>
              <a:p>
                <a:pPr algn="ctr"/>
                <a:r>
                  <a:rPr lang="en-GB" sz="2400"/>
                  <a:t> Radiances</a:t>
                </a:r>
              </a:p>
            </p:txBody>
          </p:sp>
        </p:grpSp>
        <p:sp>
          <p:nvSpPr>
            <p:cNvPr id="28693" name="Line 32"/>
            <p:cNvSpPr>
              <a:spLocks noChangeShapeType="1"/>
            </p:cNvSpPr>
            <p:nvPr/>
          </p:nvSpPr>
          <p:spPr bwMode="auto">
            <a:xfrm flipH="1">
              <a:off x="2400" y="1392"/>
              <a:ext cx="1488" cy="33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33"/>
            <p:cNvSpPr>
              <a:spLocks noChangeShapeType="1"/>
            </p:cNvSpPr>
            <p:nvPr/>
          </p:nvSpPr>
          <p:spPr bwMode="auto">
            <a:xfrm>
              <a:off x="4320" y="1440"/>
              <a:ext cx="0" cy="28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51" name="Text Box 35"/>
          <p:cNvSpPr txBox="1">
            <a:spLocks noChangeArrowheads="1"/>
          </p:cNvSpPr>
          <p:nvPr/>
        </p:nvSpPr>
        <p:spPr bwMode="auto">
          <a:xfrm>
            <a:off x="1219200" y="1039813"/>
            <a:ext cx="7010400" cy="1627187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4 week suite: Feb 5</a:t>
            </a:r>
            <a:r>
              <a:rPr lang="en-GB" baseline="30000"/>
              <a:t>th</a:t>
            </a:r>
            <a:r>
              <a:rPr lang="en-GB"/>
              <a:t> – March 5</a:t>
            </a:r>
            <a:r>
              <a:rPr lang="en-GB" baseline="30000"/>
              <a:t>th</a:t>
            </a:r>
            <a:r>
              <a:rPr lang="en-GB"/>
              <a:t> 2013</a:t>
            </a:r>
          </a:p>
          <a:p>
            <a:pPr>
              <a:spcBef>
                <a:spcPct val="50000"/>
              </a:spcBef>
            </a:pPr>
            <a:r>
              <a:rPr lang="en-GB"/>
              <a:t>UKV ran daily from 03z to t+22h (PS32 components)</a:t>
            </a:r>
          </a:p>
          <a:p>
            <a:pPr>
              <a:spcBef>
                <a:spcPct val="50000"/>
              </a:spcBef>
            </a:pPr>
            <a:r>
              <a:rPr lang="en-GB"/>
              <a:t>RTTOV11 run on model data at 23:45, 00:00 and 00:15 each day</a:t>
            </a:r>
          </a:p>
          <a:p>
            <a:pPr>
              <a:spcBef>
                <a:spcPct val="50000"/>
              </a:spcBef>
            </a:pPr>
            <a:r>
              <a:rPr lang="en-GB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1" grpId="0" animBg="1"/>
      <p:bldP spid="60451" grpId="0" animBg="1"/>
      <p:bldP spid="6045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eumetsat_wi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>
                <a:solidFill>
                  <a:schemeClr val="bg1"/>
                </a:solidFill>
              </a:rPr>
              <a:t> EUMETSAT AMV product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3" name="Picture 4" descr="seviri_wi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>
                <a:solidFill>
                  <a:schemeClr val="bg1"/>
                </a:solidFill>
              </a:rPr>
              <a:t> NWCSAF mesoscale AMV product (AEMET)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model_wi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800">
                <a:solidFill>
                  <a:schemeClr val="bg1"/>
                </a:solidFill>
              </a:rPr>
              <a:t> Synthetic high resolution AMVs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85800" y="4418013"/>
            <a:ext cx="1752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24x24 pixel tracking box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simulated_month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-762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1219200" y="4876800"/>
            <a:ext cx="68580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Wide range of meteorological situations sampled:</a:t>
            </a:r>
          </a:p>
          <a:p>
            <a:pPr>
              <a:spcBef>
                <a:spcPct val="50000"/>
              </a:spcBef>
            </a:pPr>
            <a:r>
              <a:rPr lang="en-GB"/>
              <a:t>-maritime convection, frontal cloud, thin cirrus, stratocumulus over inversion etc</a:t>
            </a:r>
          </a:p>
          <a:p>
            <a:pPr>
              <a:spcBef>
                <a:spcPct val="50000"/>
              </a:spcBef>
            </a:pPr>
            <a:r>
              <a:rPr lang="en-GB"/>
              <a:t>-6 weeks: long period of study compensates for relatively small domain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 Trial period: simulated brightness temperatures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JMA_sunr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6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7315200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bg1"/>
                </a:solidFill>
              </a:rPr>
              <a:t>How realistic are the simulations?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5" descr="bt_histogram_ba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35000"/>
            <a:ext cx="7924800" cy="66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Realism of simulated brightness temperatures</a:t>
            </a:r>
          </a:p>
        </p:txBody>
      </p:sp>
      <p:sp>
        <p:nvSpPr>
          <p:cNvPr id="34819" name="Text Box 8"/>
          <p:cNvSpPr txBox="1">
            <a:spLocks noChangeArrowheads="1"/>
          </p:cNvSpPr>
          <p:nvPr/>
        </p:nvSpPr>
        <p:spPr bwMode="auto">
          <a:xfrm>
            <a:off x="6019800" y="5638800"/>
            <a:ext cx="31242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1 month of data:</a:t>
            </a:r>
          </a:p>
          <a:p>
            <a:pPr>
              <a:spcBef>
                <a:spcPct val="50000"/>
              </a:spcBef>
            </a:pPr>
            <a:r>
              <a:rPr lang="en-GB"/>
              <a:t>Feb 5</a:t>
            </a:r>
            <a:r>
              <a:rPr lang="en-GB" baseline="30000"/>
              <a:t>th</a:t>
            </a:r>
            <a:r>
              <a:rPr lang="en-GB"/>
              <a:t> – March 5</a:t>
            </a:r>
            <a:r>
              <a:rPr lang="en-GB" baseline="30000"/>
              <a:t>th</a:t>
            </a:r>
            <a:r>
              <a:rPr lang="en-GB"/>
              <a:t>, 2013</a:t>
            </a:r>
          </a:p>
        </p:txBody>
      </p:sp>
      <p:grpSp>
        <p:nvGrpSpPr>
          <p:cNvPr id="23568" name="Group 16"/>
          <p:cNvGrpSpPr>
            <a:grpSpLocks/>
          </p:cNvGrpSpPr>
          <p:nvPr/>
        </p:nvGrpSpPr>
        <p:grpSpPr bwMode="auto">
          <a:xfrm>
            <a:off x="1447800" y="2057400"/>
            <a:ext cx="7467600" cy="4800600"/>
            <a:chOff x="912" y="1296"/>
            <a:chExt cx="4704" cy="3024"/>
          </a:xfrm>
        </p:grpSpPr>
        <p:grpSp>
          <p:nvGrpSpPr>
            <p:cNvPr id="34821" name="Group 14"/>
            <p:cNvGrpSpPr>
              <a:grpSpLocks/>
            </p:cNvGrpSpPr>
            <p:nvPr/>
          </p:nvGrpSpPr>
          <p:grpSpPr bwMode="auto">
            <a:xfrm>
              <a:off x="912" y="1584"/>
              <a:ext cx="3120" cy="2736"/>
              <a:chOff x="912" y="1584"/>
              <a:chExt cx="3120" cy="2736"/>
            </a:xfrm>
          </p:grpSpPr>
          <p:sp>
            <p:nvSpPr>
              <p:cNvPr id="34823" name="Oval 9"/>
              <p:cNvSpPr>
                <a:spLocks noChangeArrowheads="1"/>
              </p:cNvSpPr>
              <p:nvPr/>
            </p:nvSpPr>
            <p:spPr bwMode="auto">
              <a:xfrm>
                <a:off x="3648" y="2736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4" name="Oval 10"/>
              <p:cNvSpPr>
                <a:spLocks noChangeArrowheads="1"/>
              </p:cNvSpPr>
              <p:nvPr/>
            </p:nvSpPr>
            <p:spPr bwMode="auto">
              <a:xfrm>
                <a:off x="2208" y="2736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5" name="Oval 11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6" name="Oval 12"/>
              <p:cNvSpPr>
                <a:spLocks noChangeArrowheads="1"/>
              </p:cNvSpPr>
              <p:nvPr/>
            </p:nvSpPr>
            <p:spPr bwMode="auto">
              <a:xfrm>
                <a:off x="2208" y="3936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7" name="Oval 13"/>
              <p:cNvSpPr>
                <a:spLocks noChangeArrowheads="1"/>
              </p:cNvSpPr>
              <p:nvPr/>
            </p:nvSpPr>
            <p:spPr bwMode="auto">
              <a:xfrm>
                <a:off x="912" y="3936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22" name="Text Box 15"/>
            <p:cNvSpPr txBox="1">
              <a:spLocks noChangeArrowheads="1"/>
            </p:cNvSpPr>
            <p:nvPr/>
          </p:nvSpPr>
          <p:spPr bwMode="auto">
            <a:xfrm>
              <a:off x="4752" y="1296"/>
              <a:ext cx="864" cy="90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chemeClr val="bg1"/>
                  </a:solidFill>
                </a:rPr>
                <a:t>Tendency for more cold pixels in simulations</a:t>
              </a:r>
            </a:p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chemeClr val="bg1"/>
                  </a:solidFill>
                </a:rPr>
                <a:t>(cirrus)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Realism of simulated AMVs:  distribution of assigned heights</a:t>
            </a: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6400800" y="1676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Real AMVs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6400800" y="44196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Synthetic AMVs</a:t>
            </a:r>
          </a:p>
        </p:txBody>
      </p:sp>
      <p:pic>
        <p:nvPicPr>
          <p:cNvPr id="35844" name="Picture 5" descr="r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138" y="1514475"/>
            <a:ext cx="458946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r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138" y="4257675"/>
            <a:ext cx="458946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6553200" y="2590800"/>
            <a:ext cx="2362200" cy="9159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Not as many AMVs from upper level clouds in simulations</a:t>
            </a:r>
          </a:p>
        </p:txBody>
      </p:sp>
      <p:grpSp>
        <p:nvGrpSpPr>
          <p:cNvPr id="63502" name="Group 14"/>
          <p:cNvGrpSpPr>
            <a:grpSpLocks/>
          </p:cNvGrpSpPr>
          <p:nvPr/>
        </p:nvGrpSpPr>
        <p:grpSpPr bwMode="auto">
          <a:xfrm>
            <a:off x="2514600" y="2133600"/>
            <a:ext cx="2819400" cy="3810000"/>
            <a:chOff x="1584" y="1344"/>
            <a:chExt cx="1776" cy="2400"/>
          </a:xfrm>
        </p:grpSpPr>
        <p:sp>
          <p:nvSpPr>
            <p:cNvPr id="35848" name="Line 10"/>
            <p:cNvSpPr>
              <a:spLocks noChangeShapeType="1"/>
            </p:cNvSpPr>
            <p:nvPr/>
          </p:nvSpPr>
          <p:spPr bwMode="auto">
            <a:xfrm flipV="1">
              <a:off x="1584" y="1344"/>
              <a:ext cx="0" cy="24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Text Box 11"/>
            <p:cNvSpPr txBox="1">
              <a:spLocks noChangeArrowheads="1"/>
            </p:cNvSpPr>
            <p:nvPr/>
          </p:nvSpPr>
          <p:spPr bwMode="auto">
            <a:xfrm>
              <a:off x="1680" y="2496"/>
              <a:ext cx="1680" cy="23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Cirrus peak too high</a:t>
              </a:r>
            </a:p>
          </p:txBody>
        </p:sp>
        <p:sp>
          <p:nvSpPr>
            <p:cNvPr id="35850" name="Line 12"/>
            <p:cNvSpPr>
              <a:spLocks noChangeShapeType="1"/>
            </p:cNvSpPr>
            <p:nvPr/>
          </p:nvSpPr>
          <p:spPr bwMode="auto">
            <a:xfrm flipV="1">
              <a:off x="1968" y="1392"/>
              <a:ext cx="0" cy="672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Line 13"/>
            <p:cNvSpPr>
              <a:spLocks noChangeShapeType="1"/>
            </p:cNvSpPr>
            <p:nvPr/>
          </p:nvSpPr>
          <p:spPr bwMode="auto">
            <a:xfrm>
              <a:off x="1584" y="1440"/>
              <a:ext cx="38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tx1"/>
          </a:solidFill>
        </p:spPr>
        <p:txBody>
          <a:bodyPr/>
          <a:lstStyle/>
          <a:p>
            <a:pPr algn="l" eaLnBrk="1" hangingPunct="1"/>
            <a:r>
              <a:rPr lang="en-GB" sz="2400" smtClean="0">
                <a:solidFill>
                  <a:schemeClr val="bg1"/>
                </a:solidFill>
              </a:rPr>
              <a:t> Background:  Atmospheric Motion Vectors (AMVs)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267200" cy="12954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GB" sz="2000" smtClean="0"/>
              <a:t>Wind retrievals from satellite imagery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GB" sz="1600" smtClean="0"/>
              <a:t>actually observations of apparent cloud motion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7200" y="2743200"/>
            <a:ext cx="8458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GB" sz="2000"/>
              <a:t>Method: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en-GB" sz="1600"/>
              <a:t>Feature detection and tracking between consecutive images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en-GB" sz="1600"/>
              <a:t>Height Assignment performed (usually assume AMV represents winds at estimated cloud top height)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57200" y="41148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GB" sz="2000"/>
              <a:t>Vertical representivity: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en-GB" sz="1600"/>
              <a:t>Much discussion about whether AMVs are representative of winds at cloud top or in fact representative of winds within cloud.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en-GB" sz="1600"/>
              <a:t>Current NWP observation operators assume AMV represents wind at single height.</a:t>
            </a:r>
          </a:p>
        </p:txBody>
      </p:sp>
      <p:pic>
        <p:nvPicPr>
          <p:cNvPr id="18437" name="Picture 6" descr="clou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371600"/>
            <a:ext cx="27432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57200" y="57912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GB" sz="2000"/>
              <a:t>Simulation studies:</a:t>
            </a:r>
          </a:p>
          <a:p>
            <a:pPr marL="914400" lvl="1" indent="-457200">
              <a:spcBef>
                <a:spcPct val="20000"/>
              </a:spcBef>
              <a:buFontTx/>
              <a:buChar char="–"/>
            </a:pPr>
            <a:r>
              <a:rPr lang="en-GB" sz="1600"/>
              <a:t>Several previous studies: is this technique capable of providing useful insights into AMV representivity which give real world improvements?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Realism of simulated AMVs:  distribution of QI values</a:t>
            </a:r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6400800" y="1676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Real AMVs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6400800" y="44196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Synthetic AMVs</a:t>
            </a:r>
          </a:p>
        </p:txBody>
      </p:sp>
      <p:pic>
        <p:nvPicPr>
          <p:cNvPr id="36868" name="Picture 5" descr="r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4589463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r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0338" y="4257675"/>
            <a:ext cx="458946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525" name="Group 13"/>
          <p:cNvGrpSpPr>
            <a:grpSpLocks/>
          </p:cNvGrpSpPr>
          <p:nvPr/>
        </p:nvGrpSpPr>
        <p:grpSpPr bwMode="auto">
          <a:xfrm>
            <a:off x="2819400" y="2514600"/>
            <a:ext cx="5943600" cy="3429000"/>
            <a:chOff x="1776" y="1584"/>
            <a:chExt cx="3744" cy="2160"/>
          </a:xfrm>
        </p:grpSpPr>
        <p:sp>
          <p:nvSpPr>
            <p:cNvPr id="36872" name="Line 9"/>
            <p:cNvSpPr>
              <a:spLocks noChangeShapeType="1"/>
            </p:cNvSpPr>
            <p:nvPr/>
          </p:nvSpPr>
          <p:spPr bwMode="auto">
            <a:xfrm flipH="1">
              <a:off x="1776" y="1872"/>
              <a:ext cx="1392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3" name="Line 10"/>
            <p:cNvSpPr>
              <a:spLocks noChangeShapeType="1"/>
            </p:cNvSpPr>
            <p:nvPr/>
          </p:nvSpPr>
          <p:spPr bwMode="auto">
            <a:xfrm flipH="1">
              <a:off x="1776" y="3648"/>
              <a:ext cx="144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74" name="Text Box 11"/>
            <p:cNvSpPr txBox="1">
              <a:spLocks noChangeArrowheads="1"/>
            </p:cNvSpPr>
            <p:nvPr/>
          </p:nvSpPr>
          <p:spPr bwMode="auto">
            <a:xfrm>
              <a:off x="3936" y="1584"/>
              <a:ext cx="1584" cy="101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More AMVs with low QI values in simulated dataset </a:t>
              </a:r>
            </a:p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= increased tracking errors?</a:t>
              </a:r>
            </a:p>
          </p:txBody>
        </p:sp>
      </p:grpSp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6019800" y="990600"/>
            <a:ext cx="3200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Used QI </a:t>
            </a:r>
            <a:r>
              <a:rPr lang="en-GB" sz="1400" b="1"/>
              <a:t>without</a:t>
            </a:r>
            <a:r>
              <a:rPr lang="en-GB" sz="1400"/>
              <a:t> model background consistency check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r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4813"/>
            <a:ext cx="3811588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 descr="r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4813"/>
            <a:ext cx="3811588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 Realism of simulated AMVs:  distribution of cloud types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676400" y="1219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Real AMVs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5791200" y="12192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Synthetic AMVs</a:t>
            </a:r>
          </a:p>
        </p:txBody>
      </p:sp>
      <p:grpSp>
        <p:nvGrpSpPr>
          <p:cNvPr id="37894" name="Group 7"/>
          <p:cNvGrpSpPr>
            <a:grpSpLocks/>
          </p:cNvGrpSpPr>
          <p:nvPr/>
        </p:nvGrpSpPr>
        <p:grpSpPr bwMode="auto">
          <a:xfrm>
            <a:off x="3048000" y="1981200"/>
            <a:ext cx="5181600" cy="4529138"/>
            <a:chOff x="1920" y="1248"/>
            <a:chExt cx="3264" cy="2853"/>
          </a:xfrm>
        </p:grpSpPr>
        <p:grpSp>
          <p:nvGrpSpPr>
            <p:cNvPr id="37895" name="Group 8"/>
            <p:cNvGrpSpPr>
              <a:grpSpLocks/>
            </p:cNvGrpSpPr>
            <p:nvPr/>
          </p:nvGrpSpPr>
          <p:grpSpPr bwMode="auto">
            <a:xfrm>
              <a:off x="2112" y="1248"/>
              <a:ext cx="3072" cy="1392"/>
              <a:chOff x="2112" y="1248"/>
              <a:chExt cx="3072" cy="1392"/>
            </a:xfrm>
          </p:grpSpPr>
          <p:sp>
            <p:nvSpPr>
              <p:cNvPr id="37897" name="Oval 9"/>
              <p:cNvSpPr>
                <a:spLocks noChangeArrowheads="1"/>
              </p:cNvSpPr>
              <p:nvPr/>
            </p:nvSpPr>
            <p:spPr bwMode="auto">
              <a:xfrm>
                <a:off x="2112" y="1248"/>
                <a:ext cx="384" cy="139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98" name="Oval 10"/>
              <p:cNvSpPr>
                <a:spLocks noChangeArrowheads="1"/>
              </p:cNvSpPr>
              <p:nvPr/>
            </p:nvSpPr>
            <p:spPr bwMode="auto">
              <a:xfrm>
                <a:off x="4800" y="1248"/>
                <a:ext cx="384" cy="139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896" name="Text Box 11"/>
            <p:cNvSpPr txBox="1">
              <a:spLocks noChangeArrowheads="1"/>
            </p:cNvSpPr>
            <p:nvPr/>
          </p:nvSpPr>
          <p:spPr bwMode="auto">
            <a:xfrm>
              <a:off x="1920" y="3264"/>
              <a:ext cx="1776" cy="83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Fewer AMVs in simulated dataset, particularly from thin cirrus clouds.</a:t>
              </a:r>
            </a:p>
            <a:p>
              <a:pPr>
                <a:spcBef>
                  <a:spcPct val="50000"/>
                </a:spcBef>
              </a:pPr>
              <a:r>
                <a:rPr lang="en-GB">
                  <a:solidFill>
                    <a:schemeClr val="bg1"/>
                  </a:solidFill>
                </a:rPr>
                <a:t>-fewer trackable features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JMA_sunr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6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7315200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bg1"/>
                </a:solidFill>
              </a:rPr>
              <a:t>Error characteristics of AMVs:</a:t>
            </a:r>
            <a:br>
              <a:rPr lang="en-GB" sz="4000" smtClean="0">
                <a:solidFill>
                  <a:schemeClr val="bg1"/>
                </a:solidFill>
              </a:rPr>
            </a:br>
            <a:r>
              <a:rPr lang="en-GB" sz="4000" smtClean="0">
                <a:solidFill>
                  <a:schemeClr val="bg1"/>
                </a:solidFill>
              </a:rPr>
              <a:t>real v simulations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 Error as function of QI threshold</a:t>
            </a:r>
          </a:p>
        </p:txBody>
      </p:sp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5334000" y="16764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Real AMVs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5334000" y="44196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Synthetic AMVs</a:t>
            </a:r>
          </a:p>
        </p:txBody>
      </p:sp>
      <p:sp>
        <p:nvSpPr>
          <p:cNvPr id="39940" name="Text Box 9"/>
          <p:cNvSpPr txBox="1">
            <a:spLocks noChangeArrowheads="1"/>
          </p:cNvSpPr>
          <p:nvPr/>
        </p:nvSpPr>
        <p:spPr bwMode="auto">
          <a:xfrm>
            <a:off x="5410200" y="990600"/>
            <a:ext cx="3505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bg2"/>
                </a:solidFill>
              </a:rPr>
              <a:t>Used QI </a:t>
            </a:r>
            <a:r>
              <a:rPr lang="en-GB" sz="1600" b="1">
                <a:solidFill>
                  <a:schemeClr val="bg2"/>
                </a:solidFill>
              </a:rPr>
              <a:t>without</a:t>
            </a:r>
            <a:r>
              <a:rPr lang="en-GB" sz="1600">
                <a:solidFill>
                  <a:schemeClr val="bg2"/>
                </a:solidFill>
              </a:rPr>
              <a:t> model background consistency term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562600" y="3048000"/>
            <a:ext cx="2743200" cy="641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</a:rPr>
              <a:t>QI is a provides a good estimate of AMV errors.</a:t>
            </a:r>
          </a:p>
        </p:txBody>
      </p:sp>
      <p:pic>
        <p:nvPicPr>
          <p:cNvPr id="39942" name="Picture 11" descr="r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013" y="1295400"/>
            <a:ext cx="3811587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2" descr="r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381158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 Level of best fit stats: 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		     real 		v	      simulated </a:t>
            </a:r>
          </a:p>
        </p:txBody>
      </p:sp>
      <p:grpSp>
        <p:nvGrpSpPr>
          <p:cNvPr id="40962" name="Group 3"/>
          <p:cNvGrpSpPr>
            <a:grpSpLocks/>
          </p:cNvGrpSpPr>
          <p:nvPr/>
        </p:nvGrpSpPr>
        <p:grpSpPr bwMode="auto">
          <a:xfrm>
            <a:off x="228600" y="1066800"/>
            <a:ext cx="7475538" cy="1524000"/>
            <a:chOff x="144" y="672"/>
            <a:chExt cx="4709" cy="960"/>
          </a:xfrm>
        </p:grpSpPr>
        <p:sp>
          <p:nvSpPr>
            <p:cNvPr id="40975" name="Text Box 4"/>
            <p:cNvSpPr txBox="1">
              <a:spLocks noChangeArrowheads="1"/>
            </p:cNvSpPr>
            <p:nvPr/>
          </p:nvSpPr>
          <p:spPr bwMode="auto">
            <a:xfrm>
              <a:off x="144" y="864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low</a:t>
              </a:r>
            </a:p>
          </p:txBody>
        </p:sp>
        <p:pic>
          <p:nvPicPr>
            <p:cNvPr id="40976" name="Picture 5" descr="l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" y="672"/>
              <a:ext cx="1877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7" name="Picture 6" descr="l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693"/>
              <a:ext cx="1877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6567" name="Group 7"/>
          <p:cNvGrpSpPr>
            <a:grpSpLocks/>
          </p:cNvGrpSpPr>
          <p:nvPr/>
        </p:nvGrpSpPr>
        <p:grpSpPr bwMode="auto">
          <a:xfrm>
            <a:off x="152400" y="2514600"/>
            <a:ext cx="7620000" cy="1490663"/>
            <a:chOff x="96" y="1584"/>
            <a:chExt cx="4800" cy="939"/>
          </a:xfrm>
        </p:grpSpPr>
        <p:pic>
          <p:nvPicPr>
            <p:cNvPr id="40972" name="Picture 8" descr="m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" y="1584"/>
              <a:ext cx="1877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3" name="Picture 9" descr="m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19" y="1584"/>
              <a:ext cx="1877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4" name="Text Box 10"/>
            <p:cNvSpPr txBox="1">
              <a:spLocks noChangeArrowheads="1"/>
            </p:cNvSpPr>
            <p:nvPr/>
          </p:nvSpPr>
          <p:spPr bwMode="auto">
            <a:xfrm>
              <a:off x="96" y="1824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medium</a:t>
              </a:r>
            </a:p>
          </p:txBody>
        </p:sp>
      </p:grpSp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228600" y="3886200"/>
            <a:ext cx="7543800" cy="1524000"/>
            <a:chOff x="144" y="2448"/>
            <a:chExt cx="4752" cy="960"/>
          </a:xfrm>
        </p:grpSpPr>
        <p:pic>
          <p:nvPicPr>
            <p:cNvPr id="40969" name="Picture 12" descr="h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0" y="2469"/>
              <a:ext cx="1877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0" name="Picture 13" descr="hs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19" y="2448"/>
              <a:ext cx="1877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1" name="Text Box 14"/>
            <p:cNvSpPr txBox="1">
              <a:spLocks noChangeArrowheads="1"/>
            </p:cNvSpPr>
            <p:nvPr/>
          </p:nvSpPr>
          <p:spPr bwMode="auto">
            <a:xfrm>
              <a:off x="144" y="2736"/>
              <a:ext cx="6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high</a:t>
              </a:r>
            </a:p>
          </p:txBody>
        </p:sp>
      </p:grpSp>
      <p:grpSp>
        <p:nvGrpSpPr>
          <p:cNvPr id="66575" name="Group 15"/>
          <p:cNvGrpSpPr>
            <a:grpSpLocks/>
          </p:cNvGrpSpPr>
          <p:nvPr/>
        </p:nvGrpSpPr>
        <p:grpSpPr bwMode="auto">
          <a:xfrm>
            <a:off x="152400" y="5334000"/>
            <a:ext cx="7620000" cy="1524000"/>
            <a:chOff x="96" y="3360"/>
            <a:chExt cx="4800" cy="960"/>
          </a:xfrm>
        </p:grpSpPr>
        <p:pic>
          <p:nvPicPr>
            <p:cNvPr id="40966" name="Picture 16" descr="sr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0" y="3381"/>
              <a:ext cx="1877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7" name="Picture 17" descr="ss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19" y="3360"/>
              <a:ext cx="1877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8" name="Text Box 18"/>
            <p:cNvSpPr txBox="1">
              <a:spLocks noChangeArrowheads="1"/>
            </p:cNvSpPr>
            <p:nvPr/>
          </p:nvSpPr>
          <p:spPr bwMode="auto">
            <a:xfrm>
              <a:off x="96" y="3648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 b="1"/>
                <a:t>semi-transparent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000">
                <a:solidFill>
                  <a:schemeClr val="bg1"/>
                </a:solidFill>
              </a:rPr>
              <a:t> Misfit between AMV and model:   simulated v O-B</a:t>
            </a:r>
          </a:p>
        </p:txBody>
      </p:sp>
      <p:graphicFrame>
        <p:nvGraphicFramePr>
          <p:cNvPr id="67587" name="Group 3"/>
          <p:cNvGraphicFramePr>
            <a:graphicFrameLocks noGrp="1"/>
          </p:cNvGraphicFramePr>
          <p:nvPr>
            <p:ph/>
          </p:nvPr>
        </p:nvGraphicFramePr>
        <p:xfrm>
          <a:off x="304800" y="1828800"/>
          <a:ext cx="6477000" cy="2895602"/>
        </p:xfrm>
        <a:graphic>
          <a:graphicData uri="http://schemas.openxmlformats.org/drawingml/2006/table">
            <a:tbl>
              <a:tblPr/>
              <a:tblGrid>
                <a:gridCol w="2032000"/>
                <a:gridCol w="1079500"/>
                <a:gridCol w="1079500"/>
                <a:gridCol w="1079500"/>
                <a:gridCol w="1206500"/>
              </a:tblGrid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Simulated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Cloud category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RSMVD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RMSVD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opaque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-1.66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0.56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 opaque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-2.94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-1.08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opaque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-3.73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semi-transparent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-7.64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-1.27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</a:tbl>
          </a:graphicData>
        </a:graphic>
      </p:graphicFrame>
      <p:pic>
        <p:nvPicPr>
          <p:cNvPr id="67638" name="Picture 54" descr="mrneut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4988" y="3303588"/>
            <a:ext cx="4302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639" name="Group 55"/>
          <p:cNvGrpSpPr>
            <a:grpSpLocks/>
          </p:cNvGrpSpPr>
          <p:nvPr/>
        </p:nvGrpSpPr>
        <p:grpSpPr bwMode="auto">
          <a:xfrm>
            <a:off x="4572000" y="4953000"/>
            <a:ext cx="2590800" cy="809625"/>
            <a:chOff x="2880" y="3216"/>
            <a:chExt cx="1632" cy="510"/>
          </a:xfrm>
        </p:grpSpPr>
        <p:sp>
          <p:nvSpPr>
            <p:cNvPr id="42035" name="AutoShape 56"/>
            <p:cNvSpPr>
              <a:spLocks/>
            </p:cNvSpPr>
            <p:nvPr/>
          </p:nvSpPr>
          <p:spPr bwMode="auto">
            <a:xfrm rot="-5400000">
              <a:off x="3504" y="2592"/>
              <a:ext cx="96" cy="1344"/>
            </a:xfrm>
            <a:prstGeom prst="leftBrace">
              <a:avLst>
                <a:gd name="adj1" fmla="val 11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Text Box 57"/>
            <p:cNvSpPr txBox="1">
              <a:spLocks noChangeArrowheads="1"/>
            </p:cNvSpPr>
            <p:nvPr/>
          </p:nvSpPr>
          <p:spPr bwMode="auto">
            <a:xfrm>
              <a:off x="2880" y="3360"/>
              <a:ext cx="163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/>
                <a:t>includes forecast error and instrument error</a:t>
              </a:r>
            </a:p>
          </p:txBody>
        </p:sp>
      </p:grpSp>
      <p:sp>
        <p:nvSpPr>
          <p:cNvPr id="67642" name="Text Box 58"/>
          <p:cNvSpPr txBox="1">
            <a:spLocks noChangeArrowheads="1"/>
          </p:cNvSpPr>
          <p:nvPr/>
        </p:nvSpPr>
        <p:spPr bwMode="auto">
          <a:xfrm>
            <a:off x="381000" y="5849938"/>
            <a:ext cx="73914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Q. Why are the simulated errors so large? </a:t>
            </a:r>
          </a:p>
          <a:p>
            <a:pPr>
              <a:spcBef>
                <a:spcPct val="50000"/>
              </a:spcBef>
            </a:pPr>
            <a:r>
              <a:rPr lang="en-GB" sz="1600"/>
              <a:t>Due to increased height assignment errors or tracking errors?</a:t>
            </a:r>
          </a:p>
        </p:txBody>
      </p:sp>
      <p:sp>
        <p:nvSpPr>
          <p:cNvPr id="42026" name="Text Box 59"/>
          <p:cNvSpPr txBox="1">
            <a:spLocks noChangeArrowheads="1"/>
          </p:cNvSpPr>
          <p:nvPr/>
        </p:nvSpPr>
        <p:spPr bwMode="auto">
          <a:xfrm>
            <a:off x="7315200" y="10048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QI&gt;80</a:t>
            </a:r>
          </a:p>
        </p:txBody>
      </p:sp>
      <p:grpSp>
        <p:nvGrpSpPr>
          <p:cNvPr id="67644" name="Group 60"/>
          <p:cNvGrpSpPr>
            <a:grpSpLocks/>
          </p:cNvGrpSpPr>
          <p:nvPr/>
        </p:nvGrpSpPr>
        <p:grpSpPr bwMode="auto">
          <a:xfrm>
            <a:off x="2514600" y="2743200"/>
            <a:ext cx="4800600" cy="533400"/>
            <a:chOff x="1584" y="1728"/>
            <a:chExt cx="3024" cy="336"/>
          </a:xfrm>
        </p:grpSpPr>
        <p:pic>
          <p:nvPicPr>
            <p:cNvPr id="42032" name="Picture 61" descr="mrhap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7" y="1728"/>
              <a:ext cx="27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33" name="Rectangle 62"/>
            <p:cNvSpPr>
              <a:spLocks noChangeArrowheads="1"/>
            </p:cNvSpPr>
            <p:nvPr/>
          </p:nvSpPr>
          <p:spPr bwMode="auto">
            <a:xfrm>
              <a:off x="1584" y="1776"/>
              <a:ext cx="480" cy="2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4" name="Rectangle 63"/>
            <p:cNvSpPr>
              <a:spLocks noChangeArrowheads="1"/>
            </p:cNvSpPr>
            <p:nvPr/>
          </p:nvSpPr>
          <p:spPr bwMode="auto">
            <a:xfrm>
              <a:off x="2928" y="1776"/>
              <a:ext cx="480" cy="2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648" name="Group 64"/>
          <p:cNvGrpSpPr>
            <a:grpSpLocks/>
          </p:cNvGrpSpPr>
          <p:nvPr/>
        </p:nvGrpSpPr>
        <p:grpSpPr bwMode="auto">
          <a:xfrm>
            <a:off x="2514600" y="3810000"/>
            <a:ext cx="4919663" cy="838200"/>
            <a:chOff x="1584" y="2400"/>
            <a:chExt cx="3099" cy="528"/>
          </a:xfrm>
        </p:grpSpPr>
        <p:pic>
          <p:nvPicPr>
            <p:cNvPr id="42029" name="Picture 65" descr="mrsa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0" y="2517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30" name="Rectangle 66"/>
            <p:cNvSpPr>
              <a:spLocks noChangeArrowheads="1"/>
            </p:cNvSpPr>
            <p:nvPr/>
          </p:nvSpPr>
          <p:spPr bwMode="auto">
            <a:xfrm>
              <a:off x="1584" y="2400"/>
              <a:ext cx="480" cy="5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1" name="Rectangle 67"/>
            <p:cNvSpPr>
              <a:spLocks noChangeArrowheads="1"/>
            </p:cNvSpPr>
            <p:nvPr/>
          </p:nvSpPr>
          <p:spPr bwMode="auto">
            <a:xfrm>
              <a:off x="2928" y="2400"/>
              <a:ext cx="480" cy="5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 Misfit between AMV and model </a:t>
            </a:r>
            <a:r>
              <a:rPr lang="en-GB" sz="2400" b="1">
                <a:solidFill>
                  <a:schemeClr val="bg1"/>
                </a:solidFill>
              </a:rPr>
              <a:t>at level of best fit</a:t>
            </a:r>
          </a:p>
        </p:txBody>
      </p:sp>
      <p:graphicFrame>
        <p:nvGraphicFramePr>
          <p:cNvPr id="68611" name="Group 3"/>
          <p:cNvGraphicFramePr>
            <a:graphicFrameLocks noGrp="1"/>
          </p:cNvGraphicFramePr>
          <p:nvPr>
            <p:ph/>
          </p:nvPr>
        </p:nvGraphicFramePr>
        <p:xfrm>
          <a:off x="304800" y="1828800"/>
          <a:ext cx="6477000" cy="2895602"/>
        </p:xfrm>
        <a:graphic>
          <a:graphicData uri="http://schemas.openxmlformats.org/drawingml/2006/table">
            <a:tbl>
              <a:tblPr/>
              <a:tblGrid>
                <a:gridCol w="2032000"/>
                <a:gridCol w="1079500"/>
                <a:gridCol w="1079500"/>
                <a:gridCol w="1079500"/>
                <a:gridCol w="1206500"/>
              </a:tblGrid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Simulated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Cloud category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RSMVD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RMSVD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opaque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-0.19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-0.05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 opaque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-0.15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-0.06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opaque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0.07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semi-transparent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-0.16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</a:tbl>
          </a:graphicData>
        </a:graphic>
      </p:graphicFrame>
      <p:sp>
        <p:nvSpPr>
          <p:cNvPr id="43047" name="Text Box 54"/>
          <p:cNvSpPr txBox="1">
            <a:spLocks noChangeArrowheads="1"/>
          </p:cNvSpPr>
          <p:nvPr/>
        </p:nvSpPr>
        <p:spPr bwMode="auto">
          <a:xfrm>
            <a:off x="304800" y="11430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Errors </a:t>
            </a:r>
            <a:r>
              <a:rPr lang="en-GB" b="1"/>
              <a:t>at level of best fit</a:t>
            </a:r>
            <a:r>
              <a:rPr lang="en-GB"/>
              <a:t>:</a:t>
            </a:r>
          </a:p>
        </p:txBody>
      </p:sp>
      <p:sp>
        <p:nvSpPr>
          <p:cNvPr id="43048" name="Text Box 55"/>
          <p:cNvSpPr txBox="1">
            <a:spLocks noChangeArrowheads="1"/>
          </p:cNvSpPr>
          <p:nvPr/>
        </p:nvSpPr>
        <p:spPr bwMode="auto">
          <a:xfrm>
            <a:off x="533400" y="5148263"/>
            <a:ext cx="8305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If increased error in simulated AMVs was due to increased tracking error: wouldn’t expect to find a good fit at any level.</a:t>
            </a:r>
          </a:p>
          <a:p>
            <a:pPr>
              <a:spcBef>
                <a:spcPct val="50000"/>
              </a:spcBef>
            </a:pPr>
            <a:r>
              <a:rPr lang="en-GB" sz="1600"/>
              <a:t>If increased error in simulated AMVs was due to increased height assignment error: expect there would be some height which gives a good fit.</a:t>
            </a:r>
            <a:r>
              <a:rPr lang="en-GB"/>
              <a:t>	</a:t>
            </a:r>
          </a:p>
        </p:txBody>
      </p:sp>
      <p:sp>
        <p:nvSpPr>
          <p:cNvPr id="68664" name="Text Box 56"/>
          <p:cNvSpPr txBox="1">
            <a:spLocks noChangeArrowheads="1"/>
          </p:cNvSpPr>
          <p:nvPr/>
        </p:nvSpPr>
        <p:spPr bwMode="auto">
          <a:xfrm>
            <a:off x="6934200" y="2362200"/>
            <a:ext cx="1981200" cy="1558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chemeClr val="bg1"/>
                </a:solidFill>
              </a:rPr>
              <a:t>Strongly suggests that height assignment errors are increased for simulated high clouds.</a:t>
            </a:r>
          </a:p>
        </p:txBody>
      </p:sp>
      <p:sp>
        <p:nvSpPr>
          <p:cNvPr id="43050" name="Text Box 57"/>
          <p:cNvSpPr txBox="1">
            <a:spLocks noChangeArrowheads="1"/>
          </p:cNvSpPr>
          <p:nvPr/>
        </p:nvSpPr>
        <p:spPr bwMode="auto">
          <a:xfrm>
            <a:off x="7315200" y="10048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QI&gt;80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1219200" y="22098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ym typeface="Symbol" pitchFamily="18" charset="2"/>
              </a:rPr>
              <a:t>d </a:t>
            </a:r>
            <a:r>
              <a:rPr lang="en-GB"/>
              <a:t> = f (ε</a:t>
            </a:r>
            <a:r>
              <a:rPr lang="en-GB" baseline="-25000"/>
              <a:t>y</a:t>
            </a:r>
            <a:r>
              <a:rPr lang="en-GB"/>
              <a:t> , ε</a:t>
            </a:r>
            <a:r>
              <a:rPr lang="en-GB" baseline="-25000"/>
              <a:t>H</a:t>
            </a:r>
            <a:r>
              <a:rPr lang="en-GB"/>
              <a:t> , ε</a:t>
            </a:r>
            <a:r>
              <a:rPr lang="en-GB" baseline="-25000"/>
              <a:t>xf</a:t>
            </a:r>
            <a:r>
              <a:rPr lang="en-GB"/>
              <a:t> , ε</a:t>
            </a:r>
            <a:r>
              <a:rPr lang="en-GB" baseline="-25000"/>
              <a:t>passign</a:t>
            </a:r>
            <a:r>
              <a:rPr lang="en-GB"/>
              <a:t> )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219200" y="1690688"/>
            <a:ext cx="251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ym typeface="Symbol" pitchFamily="18" charset="2"/>
              </a:rPr>
              <a:t>d</a:t>
            </a:r>
            <a:r>
              <a:rPr lang="fr-FR" b="1"/>
              <a:t> </a:t>
            </a:r>
            <a:r>
              <a:rPr lang="fr-FR"/>
              <a:t>= </a:t>
            </a:r>
            <a:r>
              <a:rPr lang="fr-FR" b="1"/>
              <a:t>y</a:t>
            </a:r>
            <a:r>
              <a:rPr lang="fr-FR"/>
              <a:t> − H (</a:t>
            </a:r>
            <a:r>
              <a:rPr lang="fr-FR" b="1"/>
              <a:t>x</a:t>
            </a:r>
            <a:r>
              <a:rPr lang="fr-FR" baseline="-25000"/>
              <a:t>f</a:t>
            </a:r>
            <a:r>
              <a:rPr lang="fr-FR"/>
              <a:t> , p</a:t>
            </a:r>
            <a:r>
              <a:rPr lang="fr-FR" baseline="-25000"/>
              <a:t>assign </a:t>
            </a:r>
            <a:r>
              <a:rPr lang="fr-FR"/>
              <a:t>)</a:t>
            </a:r>
            <a:endParaRPr lang="en-GB"/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000">
                <a:solidFill>
                  <a:schemeClr val="bg1"/>
                </a:solidFill>
              </a:rPr>
              <a:t> Synthetic AMV error budget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219200" y="27432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ε</a:t>
            </a:r>
            <a:r>
              <a:rPr lang="fr-FR" baseline="-25000"/>
              <a:t>passign</a:t>
            </a:r>
            <a:r>
              <a:rPr lang="fr-FR"/>
              <a:t> = g (ε</a:t>
            </a:r>
            <a:r>
              <a:rPr lang="fr-FR" baseline="-25000"/>
              <a:t>instrument</a:t>
            </a:r>
            <a:r>
              <a:rPr lang="fr-FR"/>
              <a:t> , ε</a:t>
            </a:r>
            <a:r>
              <a:rPr lang="fr-FR" baseline="-25000"/>
              <a:t>xf </a:t>
            </a:r>
            <a:r>
              <a:rPr lang="fr-FR"/>
              <a:t>, ε</a:t>
            </a:r>
            <a:r>
              <a:rPr lang="fr-FR" baseline="-25000"/>
              <a:t>technique</a:t>
            </a:r>
            <a:r>
              <a:rPr lang="fr-FR"/>
              <a:t> ) </a:t>
            </a:r>
            <a:endParaRPr lang="en-GB"/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4953000" y="2743200"/>
            <a:ext cx="3657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ε</a:t>
            </a:r>
            <a:r>
              <a:rPr lang="fr-FR" baseline="-25000"/>
              <a:t>passign</a:t>
            </a:r>
            <a:r>
              <a:rPr lang="fr-FR"/>
              <a:t> = g (ε</a:t>
            </a:r>
            <a:r>
              <a:rPr lang="fr-FR" baseline="-25000"/>
              <a:t>RTTOV </a:t>
            </a:r>
            <a:r>
              <a:rPr lang="fr-FR"/>
              <a:t>,  ε</a:t>
            </a:r>
            <a:r>
              <a:rPr lang="fr-FR" baseline="-25000"/>
              <a:t>technique</a:t>
            </a:r>
            <a:r>
              <a:rPr lang="fr-FR"/>
              <a:t> ) </a:t>
            </a:r>
            <a:endParaRPr lang="en-GB"/>
          </a:p>
        </p:txBody>
      </p:sp>
      <p:sp>
        <p:nvSpPr>
          <p:cNvPr id="44038" name="Text Box 10"/>
          <p:cNvSpPr txBox="1">
            <a:spLocks noChangeArrowheads="1"/>
          </p:cNvSpPr>
          <p:nvPr/>
        </p:nvSpPr>
        <p:spPr bwMode="auto">
          <a:xfrm>
            <a:off x="533400" y="3352800"/>
            <a:ext cx="4953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For simulation study to be useful:</a:t>
            </a:r>
          </a:p>
          <a:p>
            <a:pPr>
              <a:spcBef>
                <a:spcPct val="50000"/>
              </a:spcBef>
            </a:pPr>
            <a:r>
              <a:rPr lang="en-GB"/>
              <a:t>	</a:t>
            </a:r>
            <a:r>
              <a:rPr lang="en-GB">
                <a:sym typeface="Symbol" pitchFamily="18" charset="2"/>
              </a:rPr>
              <a:t></a:t>
            </a:r>
            <a:r>
              <a:rPr lang="en-GB"/>
              <a:t> &lt; </a:t>
            </a:r>
            <a:r>
              <a:rPr lang="en-GB" b="1"/>
              <a:t>d</a:t>
            </a:r>
            <a:endParaRPr lang="en-GB" sz="1600"/>
          </a:p>
        </p:txBody>
      </p:sp>
      <p:sp>
        <p:nvSpPr>
          <p:cNvPr id="44039" name="Text Box 17"/>
          <p:cNvSpPr txBox="1">
            <a:spLocks noChangeArrowheads="1"/>
          </p:cNvSpPr>
          <p:nvPr/>
        </p:nvSpPr>
        <p:spPr bwMode="auto">
          <a:xfrm>
            <a:off x="4953000" y="1676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ym typeface="Symbol" pitchFamily="18" charset="2"/>
              </a:rPr>
              <a:t></a:t>
            </a:r>
            <a:r>
              <a:rPr lang="fr-FR" b="1"/>
              <a:t> </a:t>
            </a:r>
            <a:r>
              <a:rPr lang="fr-FR"/>
              <a:t>= </a:t>
            </a:r>
            <a:r>
              <a:rPr lang="fr-FR" b="1"/>
              <a:t>y</a:t>
            </a:r>
            <a:r>
              <a:rPr lang="fr-FR"/>
              <a:t> − H (</a:t>
            </a:r>
            <a:r>
              <a:rPr lang="fr-FR" b="1"/>
              <a:t>x</a:t>
            </a:r>
            <a:r>
              <a:rPr lang="fr-FR" baseline="-25000"/>
              <a:t>t</a:t>
            </a:r>
            <a:r>
              <a:rPr lang="fr-FR"/>
              <a:t> , p</a:t>
            </a:r>
            <a:r>
              <a:rPr lang="fr-FR" baseline="-25000"/>
              <a:t>assign </a:t>
            </a:r>
            <a:r>
              <a:rPr lang="fr-FR"/>
              <a:t>)</a:t>
            </a:r>
            <a:endParaRPr lang="en-GB"/>
          </a:p>
        </p:txBody>
      </p:sp>
      <p:sp>
        <p:nvSpPr>
          <p:cNvPr id="44040" name="Text Box 18"/>
          <p:cNvSpPr txBox="1">
            <a:spLocks noChangeArrowheads="1"/>
          </p:cNvSpPr>
          <p:nvPr/>
        </p:nvSpPr>
        <p:spPr bwMode="auto">
          <a:xfrm>
            <a:off x="4953000" y="219233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ym typeface="Symbol" pitchFamily="18" charset="2"/>
              </a:rPr>
              <a:t> </a:t>
            </a:r>
            <a:r>
              <a:rPr lang="en-GB"/>
              <a:t> = f (ε</a:t>
            </a:r>
            <a:r>
              <a:rPr lang="en-GB" baseline="-25000"/>
              <a:t>y</a:t>
            </a:r>
            <a:r>
              <a:rPr lang="en-GB"/>
              <a:t> , ε</a:t>
            </a:r>
            <a:r>
              <a:rPr lang="en-GB" baseline="-25000"/>
              <a:t>H</a:t>
            </a:r>
            <a:r>
              <a:rPr lang="en-GB"/>
              <a:t> , ε</a:t>
            </a:r>
            <a:r>
              <a:rPr lang="en-GB" baseline="-25000"/>
              <a:t>passign</a:t>
            </a:r>
            <a:r>
              <a:rPr lang="en-GB"/>
              <a:t> )</a:t>
            </a:r>
          </a:p>
        </p:txBody>
      </p:sp>
      <p:sp>
        <p:nvSpPr>
          <p:cNvPr id="44041" name="Text Box 19"/>
          <p:cNvSpPr txBox="1">
            <a:spLocks noChangeArrowheads="1"/>
          </p:cNvSpPr>
          <p:nvPr/>
        </p:nvSpPr>
        <p:spPr bwMode="auto">
          <a:xfrm>
            <a:off x="1524000" y="1219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Real ‘O-B’</a:t>
            </a:r>
          </a:p>
        </p:txBody>
      </p:sp>
      <p:sp>
        <p:nvSpPr>
          <p:cNvPr id="44042" name="Text Box 20"/>
          <p:cNvSpPr txBox="1">
            <a:spLocks noChangeArrowheads="1"/>
          </p:cNvSpPr>
          <p:nvPr/>
        </p:nvSpPr>
        <p:spPr bwMode="auto">
          <a:xfrm>
            <a:off x="5181600" y="12192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bg2"/>
                </a:solidFill>
              </a:rPr>
              <a:t>Simulated ‘Obs-Truth’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457200" y="4419600"/>
            <a:ext cx="84582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We have shown: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600"/>
              <a:t> </a:t>
            </a:r>
            <a:r>
              <a:rPr lang="en-GB" sz="1600">
                <a:sym typeface="Symbol" pitchFamily="18" charset="2"/>
              </a:rPr>
              <a:t></a:t>
            </a:r>
            <a:r>
              <a:rPr lang="en-GB" sz="1600"/>
              <a:t> &lt; </a:t>
            </a:r>
            <a:r>
              <a:rPr lang="en-GB" sz="1600" b="1"/>
              <a:t>d for low clouds:  simulation study is useful.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600" b="1"/>
              <a:t> </a:t>
            </a:r>
            <a:r>
              <a:rPr lang="en-GB" sz="1600">
                <a:sym typeface="Symbol" pitchFamily="18" charset="2"/>
              </a:rPr>
              <a:t></a:t>
            </a:r>
            <a:r>
              <a:rPr lang="en-GB" sz="1600"/>
              <a:t> &gt; </a:t>
            </a:r>
            <a:r>
              <a:rPr lang="en-GB" sz="1600" b="1"/>
              <a:t>d for high clouds: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sz="1600"/>
              <a:t> primarily due to increased </a:t>
            </a:r>
            <a:r>
              <a:rPr lang="fr-FR" sz="1600"/>
              <a:t>ε</a:t>
            </a:r>
            <a:r>
              <a:rPr lang="fr-FR" sz="1600" baseline="-25000"/>
              <a:t>passign</a:t>
            </a:r>
            <a:r>
              <a:rPr lang="fr-FR" sz="1600"/>
              <a:t>, most likely from ε</a:t>
            </a:r>
            <a:r>
              <a:rPr lang="fr-FR" sz="1600" baseline="-25000"/>
              <a:t>technique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FR" sz="1600" baseline="-25000"/>
              <a:t> </a:t>
            </a:r>
            <a:r>
              <a:rPr lang="fr-FR" sz="1600"/>
              <a:t>simulation study results for these clouds not useful.</a:t>
            </a:r>
            <a:endParaRPr lang="en-GB" sz="1600"/>
          </a:p>
          <a:p>
            <a:pPr>
              <a:spcBef>
                <a:spcPct val="50000"/>
              </a:spcBef>
              <a:buFontTx/>
              <a:buChar char="•"/>
            </a:pPr>
            <a:endParaRPr lang="en-GB" sz="1600"/>
          </a:p>
        </p:txBody>
      </p:sp>
      <p:sp>
        <p:nvSpPr>
          <p:cNvPr id="36886" name="Oval 22"/>
          <p:cNvSpPr>
            <a:spLocks noChangeArrowheads="1"/>
          </p:cNvSpPr>
          <p:nvPr/>
        </p:nvSpPr>
        <p:spPr bwMode="auto">
          <a:xfrm>
            <a:off x="6324600" y="2209800"/>
            <a:ext cx="914400" cy="457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5" grpId="0"/>
      <p:bldP spid="3688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JMA_sunr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6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7315200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bg1"/>
                </a:solidFill>
              </a:rPr>
              <a:t>Vertical representivity assumptions</a:t>
            </a:r>
            <a:br>
              <a:rPr lang="en-GB" sz="4000" smtClean="0">
                <a:solidFill>
                  <a:schemeClr val="bg1"/>
                </a:solidFill>
              </a:rPr>
            </a:br>
            <a:r>
              <a:rPr lang="en-GB" sz="4000" smtClean="0">
                <a:solidFill>
                  <a:schemeClr val="bg1"/>
                </a:solidFill>
                <a:sym typeface="Symbol" pitchFamily="18" charset="2"/>
              </a:rPr>
              <a:t></a:t>
            </a:r>
            <a:r>
              <a:rPr lang="en-GB" sz="4000" baseline="-25000" smtClean="0">
                <a:solidFill>
                  <a:schemeClr val="bg1"/>
                </a:solidFill>
                <a:sym typeface="Symbol" pitchFamily="18" charset="2"/>
              </a:rPr>
              <a:t>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2"/>
          <p:cNvSpPr txBox="1">
            <a:spLocks noChangeArrowheads="1"/>
          </p:cNvSpPr>
          <p:nvPr/>
        </p:nvSpPr>
        <p:spPr bwMode="auto">
          <a:xfrm>
            <a:off x="1219200" y="22098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ym typeface="Symbol" pitchFamily="18" charset="2"/>
              </a:rPr>
              <a:t>d </a:t>
            </a:r>
            <a:r>
              <a:rPr lang="en-GB"/>
              <a:t> = f (ε</a:t>
            </a:r>
            <a:r>
              <a:rPr lang="en-GB" baseline="-25000"/>
              <a:t>y</a:t>
            </a:r>
            <a:r>
              <a:rPr lang="en-GB"/>
              <a:t> , ε</a:t>
            </a:r>
            <a:r>
              <a:rPr lang="en-GB" baseline="-25000"/>
              <a:t>H</a:t>
            </a:r>
            <a:r>
              <a:rPr lang="en-GB"/>
              <a:t> , ε</a:t>
            </a:r>
            <a:r>
              <a:rPr lang="en-GB" baseline="-25000"/>
              <a:t>xf</a:t>
            </a:r>
            <a:r>
              <a:rPr lang="en-GB"/>
              <a:t> , ε</a:t>
            </a:r>
            <a:r>
              <a:rPr lang="en-GB" baseline="-25000"/>
              <a:t>passign</a:t>
            </a:r>
            <a:r>
              <a:rPr lang="en-GB"/>
              <a:t> )</a:t>
            </a: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1219200" y="1690688"/>
            <a:ext cx="2514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ym typeface="Symbol" pitchFamily="18" charset="2"/>
              </a:rPr>
              <a:t>d</a:t>
            </a:r>
            <a:r>
              <a:rPr lang="fr-FR" b="1"/>
              <a:t> </a:t>
            </a:r>
            <a:r>
              <a:rPr lang="fr-FR"/>
              <a:t>= </a:t>
            </a:r>
            <a:r>
              <a:rPr lang="fr-FR" b="1"/>
              <a:t>y</a:t>
            </a:r>
            <a:r>
              <a:rPr lang="fr-FR"/>
              <a:t> − H (</a:t>
            </a:r>
            <a:r>
              <a:rPr lang="fr-FR" b="1"/>
              <a:t>x</a:t>
            </a:r>
            <a:r>
              <a:rPr lang="fr-FR" baseline="-25000"/>
              <a:t>f</a:t>
            </a:r>
            <a:r>
              <a:rPr lang="fr-FR"/>
              <a:t> , p</a:t>
            </a:r>
            <a:r>
              <a:rPr lang="fr-FR" baseline="-25000"/>
              <a:t>assign </a:t>
            </a:r>
            <a:r>
              <a:rPr lang="fr-FR"/>
              <a:t>)</a:t>
            </a:r>
            <a:endParaRPr lang="en-GB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 Synthetic AMV error budget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1219200" y="27432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ε</a:t>
            </a:r>
            <a:r>
              <a:rPr lang="fr-FR" baseline="-25000"/>
              <a:t>passign</a:t>
            </a:r>
            <a:r>
              <a:rPr lang="fr-FR"/>
              <a:t> = g (ε</a:t>
            </a:r>
            <a:r>
              <a:rPr lang="fr-FR" baseline="-25000"/>
              <a:t>instrument</a:t>
            </a:r>
            <a:r>
              <a:rPr lang="fr-FR"/>
              <a:t> , ε</a:t>
            </a:r>
            <a:r>
              <a:rPr lang="fr-FR" baseline="-25000"/>
              <a:t>xf </a:t>
            </a:r>
            <a:r>
              <a:rPr lang="fr-FR"/>
              <a:t>, ε</a:t>
            </a:r>
            <a:r>
              <a:rPr lang="fr-FR" baseline="-25000"/>
              <a:t>technique</a:t>
            </a:r>
            <a:r>
              <a:rPr lang="fr-FR"/>
              <a:t> ) </a:t>
            </a:r>
            <a:endParaRPr lang="en-GB"/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4953000" y="2743200"/>
            <a:ext cx="3657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ε</a:t>
            </a:r>
            <a:r>
              <a:rPr lang="fr-FR" baseline="-25000"/>
              <a:t>passign</a:t>
            </a:r>
            <a:r>
              <a:rPr lang="fr-FR"/>
              <a:t> = g (ε</a:t>
            </a:r>
            <a:r>
              <a:rPr lang="fr-FR" baseline="-25000"/>
              <a:t>RTTOV </a:t>
            </a:r>
            <a:r>
              <a:rPr lang="fr-FR"/>
              <a:t>,  ε</a:t>
            </a:r>
            <a:r>
              <a:rPr lang="fr-FR" baseline="-25000"/>
              <a:t>technique</a:t>
            </a:r>
            <a:r>
              <a:rPr lang="fr-FR"/>
              <a:t> ) </a:t>
            </a:r>
            <a:endParaRPr lang="en-GB"/>
          </a:p>
        </p:txBody>
      </p:sp>
      <p:sp>
        <p:nvSpPr>
          <p:cNvPr id="46086" name="Text Box 8"/>
          <p:cNvSpPr txBox="1">
            <a:spLocks noChangeArrowheads="1"/>
          </p:cNvSpPr>
          <p:nvPr/>
        </p:nvSpPr>
        <p:spPr bwMode="auto">
          <a:xfrm>
            <a:off x="4953000" y="1676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ym typeface="Symbol" pitchFamily="18" charset="2"/>
              </a:rPr>
              <a:t></a:t>
            </a:r>
            <a:r>
              <a:rPr lang="fr-FR" b="1"/>
              <a:t> </a:t>
            </a:r>
            <a:r>
              <a:rPr lang="fr-FR"/>
              <a:t>= </a:t>
            </a:r>
            <a:r>
              <a:rPr lang="fr-FR" b="1"/>
              <a:t>y</a:t>
            </a:r>
            <a:r>
              <a:rPr lang="fr-FR"/>
              <a:t> − H (</a:t>
            </a:r>
            <a:r>
              <a:rPr lang="fr-FR" b="1"/>
              <a:t>x</a:t>
            </a:r>
            <a:r>
              <a:rPr lang="fr-FR" baseline="-25000"/>
              <a:t>t</a:t>
            </a:r>
            <a:r>
              <a:rPr lang="fr-FR"/>
              <a:t> , p</a:t>
            </a:r>
            <a:r>
              <a:rPr lang="fr-FR" baseline="-25000"/>
              <a:t>assign </a:t>
            </a:r>
            <a:r>
              <a:rPr lang="fr-FR"/>
              <a:t>)</a:t>
            </a:r>
            <a:endParaRPr lang="en-GB"/>
          </a:p>
        </p:txBody>
      </p:sp>
      <p:sp>
        <p:nvSpPr>
          <p:cNvPr id="46087" name="Text Box 9"/>
          <p:cNvSpPr txBox="1">
            <a:spLocks noChangeArrowheads="1"/>
          </p:cNvSpPr>
          <p:nvPr/>
        </p:nvSpPr>
        <p:spPr bwMode="auto">
          <a:xfrm>
            <a:off x="4953000" y="219233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ym typeface="Symbol" pitchFamily="18" charset="2"/>
              </a:rPr>
              <a:t> </a:t>
            </a:r>
            <a:r>
              <a:rPr lang="en-GB"/>
              <a:t> = f (ε</a:t>
            </a:r>
            <a:r>
              <a:rPr lang="en-GB" baseline="-25000"/>
              <a:t>y</a:t>
            </a:r>
            <a:r>
              <a:rPr lang="en-GB"/>
              <a:t> , ε</a:t>
            </a:r>
            <a:r>
              <a:rPr lang="en-GB" baseline="-25000"/>
              <a:t>H</a:t>
            </a:r>
            <a:r>
              <a:rPr lang="en-GB"/>
              <a:t> , ε</a:t>
            </a:r>
            <a:r>
              <a:rPr lang="en-GB" baseline="-25000"/>
              <a:t>passign</a:t>
            </a:r>
            <a:r>
              <a:rPr lang="en-GB"/>
              <a:t> )</a:t>
            </a:r>
          </a:p>
        </p:txBody>
      </p:sp>
      <p:sp>
        <p:nvSpPr>
          <p:cNvPr id="46088" name="Text Box 10"/>
          <p:cNvSpPr txBox="1">
            <a:spLocks noChangeArrowheads="1"/>
          </p:cNvSpPr>
          <p:nvPr/>
        </p:nvSpPr>
        <p:spPr bwMode="auto">
          <a:xfrm>
            <a:off x="1524000" y="1219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Real ‘O-B’</a:t>
            </a:r>
          </a:p>
        </p:txBody>
      </p:sp>
      <p:sp>
        <p:nvSpPr>
          <p:cNvPr id="46089" name="Text Box 11"/>
          <p:cNvSpPr txBox="1">
            <a:spLocks noChangeArrowheads="1"/>
          </p:cNvSpPr>
          <p:nvPr/>
        </p:nvSpPr>
        <p:spPr bwMode="auto">
          <a:xfrm>
            <a:off x="5181600" y="12192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Simulated ‘Obs-Truth’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57200" y="3429000"/>
            <a:ext cx="84582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Observation operator, H: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 Maps model state into quantity equivalent to AMV observation.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/>
              <a:t> Requires you to make an assumption about what an AMV represents</a:t>
            </a:r>
          </a:p>
          <a:p>
            <a:pPr lvl="1">
              <a:spcBef>
                <a:spcPct val="50000"/>
              </a:spcBef>
            </a:pPr>
            <a:r>
              <a:rPr lang="en-GB" sz="1600"/>
              <a:t>e.g. assumption A: AMV represents wind at cloud top height.</a:t>
            </a:r>
          </a:p>
          <a:p>
            <a:pPr lvl="1">
              <a:spcBef>
                <a:spcPct val="50000"/>
              </a:spcBef>
            </a:pPr>
            <a:r>
              <a:rPr lang="en-GB" sz="1600"/>
              <a:t>       assumption B: AMV represents mean wind in 100hPa layer beneath cloud top.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33400" y="5562600"/>
            <a:ext cx="8458200" cy="119221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Helps understand vertical representivity of AMVs:</a:t>
            </a:r>
          </a:p>
          <a:p>
            <a:pPr>
              <a:spcBef>
                <a:spcPct val="50000"/>
              </a:spcBef>
            </a:pPr>
            <a:r>
              <a:rPr lang="en-GB"/>
              <a:t> - change H, and see how </a:t>
            </a:r>
            <a:r>
              <a:rPr lang="en-GB" b="1"/>
              <a:t>d</a:t>
            </a:r>
            <a:r>
              <a:rPr lang="en-GB"/>
              <a:t> and </a:t>
            </a:r>
            <a:r>
              <a:rPr lang="en-GB">
                <a:sym typeface="Symbol" pitchFamily="18" charset="2"/>
              </a:rPr>
              <a:t></a:t>
            </a:r>
            <a:r>
              <a:rPr lang="en-GB"/>
              <a:t> change.</a:t>
            </a:r>
          </a:p>
          <a:p>
            <a:pPr>
              <a:spcBef>
                <a:spcPct val="50000"/>
              </a:spcBef>
            </a:pPr>
            <a:r>
              <a:rPr lang="en-GB"/>
              <a:t> - indicates if error in observation operator, </a:t>
            </a:r>
            <a:r>
              <a:rPr lang="en-GB">
                <a:sym typeface="Symbol" pitchFamily="18" charset="2"/>
              </a:rPr>
              <a:t></a:t>
            </a:r>
            <a:r>
              <a:rPr lang="en-GB" baseline="-25000"/>
              <a:t>H</a:t>
            </a:r>
            <a:r>
              <a:rPr lang="en-GB"/>
              <a:t> is increased or decreased.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/>
      <p:bldP spid="379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746760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Motivation: Latest generation of NWP models have very realistic representation of cloud features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GB" sz="18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1800" smtClean="0"/>
              <a:t>All AMV observation operators used in NWP data assimilation assume AMVs are representative of winds at cloud top height.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GB" sz="18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1800" smtClean="0"/>
              <a:t>Several studies have shown that AMVs are more representative of winds within a layer beneath the cloud top.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GB" sz="18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1800" smtClean="0"/>
              <a:t>Hernandez-Carascal and Bormann (2014) showed that much of the benefit of the layer averaging could be gained by simply lowering the assigned height.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GB" sz="180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GB" sz="1800" smtClean="0"/>
              <a:t>Here, we compare 3 vertical representivity assumptions: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GB" sz="1600" smtClean="0"/>
              <a:t>AMVs representative of winds at cloud top height (control)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GB" sz="1600" smtClean="0"/>
              <a:t>AMVs representative of winds at single height beneath cloud top.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GB" sz="1600" smtClean="0"/>
              <a:t>AMVs representative of winds in layer beneath cloud top.</a:t>
            </a:r>
            <a:endParaRPr lang="en-GB" sz="2400" smtClean="0"/>
          </a:p>
        </p:txBody>
      </p:sp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 Vertical representivity of AMVs</a:t>
            </a:r>
          </a:p>
        </p:txBody>
      </p:sp>
      <p:sp>
        <p:nvSpPr>
          <p:cNvPr id="47107" name="Line 6"/>
          <p:cNvSpPr>
            <a:spLocks noChangeShapeType="1"/>
          </p:cNvSpPr>
          <p:nvPr/>
        </p:nvSpPr>
        <p:spPr bwMode="auto">
          <a:xfrm>
            <a:off x="914400" y="6705600"/>
            <a:ext cx="1828800" cy="1588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Text Box 16"/>
          <p:cNvSpPr txBox="1">
            <a:spLocks noChangeArrowheads="1"/>
          </p:cNvSpPr>
          <p:nvPr/>
        </p:nvSpPr>
        <p:spPr bwMode="auto">
          <a:xfrm>
            <a:off x="4953000" y="5715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rgbClr val="00CC00"/>
                </a:solidFill>
              </a:rPr>
              <a:t>offset</a:t>
            </a:r>
          </a:p>
        </p:txBody>
      </p:sp>
      <p:sp>
        <p:nvSpPr>
          <p:cNvPr id="47109" name="Text Box 20"/>
          <p:cNvSpPr txBox="1">
            <a:spLocks noChangeArrowheads="1"/>
          </p:cNvSpPr>
          <p:nvPr/>
        </p:nvSpPr>
        <p:spPr bwMode="auto">
          <a:xfrm>
            <a:off x="7924800" y="5638800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chemeClr val="accent2"/>
                </a:solidFill>
              </a:rPr>
              <a:t>thickness</a:t>
            </a:r>
          </a:p>
        </p:txBody>
      </p:sp>
      <p:grpSp>
        <p:nvGrpSpPr>
          <p:cNvPr id="47110" name="Group 28"/>
          <p:cNvGrpSpPr>
            <a:grpSpLocks/>
          </p:cNvGrpSpPr>
          <p:nvPr/>
        </p:nvGrpSpPr>
        <p:grpSpPr bwMode="auto">
          <a:xfrm>
            <a:off x="533400" y="5486400"/>
            <a:ext cx="2209800" cy="968375"/>
            <a:chOff x="336" y="3456"/>
            <a:chExt cx="1392" cy="610"/>
          </a:xfrm>
        </p:grpSpPr>
        <p:sp>
          <p:nvSpPr>
            <p:cNvPr id="47129" name="Freeform 5"/>
            <p:cNvSpPr>
              <a:spLocks/>
            </p:cNvSpPr>
            <p:nvPr/>
          </p:nvSpPr>
          <p:spPr bwMode="auto">
            <a:xfrm>
              <a:off x="739" y="3600"/>
              <a:ext cx="797" cy="466"/>
            </a:xfrm>
            <a:custGeom>
              <a:avLst/>
              <a:gdLst>
                <a:gd name="T0" fmla="*/ 44 w 1529"/>
                <a:gd name="T1" fmla="*/ 1984 h 2057"/>
                <a:gd name="T2" fmla="*/ 87 w 1529"/>
                <a:gd name="T3" fmla="*/ 1721 h 2057"/>
                <a:gd name="T4" fmla="*/ 211 w 1529"/>
                <a:gd name="T5" fmla="*/ 1714 h 2057"/>
                <a:gd name="T6" fmla="*/ 219 w 1529"/>
                <a:gd name="T7" fmla="*/ 1699 h 2057"/>
                <a:gd name="T8" fmla="*/ 219 w 1529"/>
                <a:gd name="T9" fmla="*/ 1481 h 2057"/>
                <a:gd name="T10" fmla="*/ 321 w 1529"/>
                <a:gd name="T11" fmla="*/ 1328 h 2057"/>
                <a:gd name="T12" fmla="*/ 284 w 1529"/>
                <a:gd name="T13" fmla="*/ 1262 h 2057"/>
                <a:gd name="T14" fmla="*/ 241 w 1529"/>
                <a:gd name="T15" fmla="*/ 1153 h 2057"/>
                <a:gd name="T16" fmla="*/ 321 w 1529"/>
                <a:gd name="T17" fmla="*/ 992 h 2057"/>
                <a:gd name="T18" fmla="*/ 423 w 1529"/>
                <a:gd name="T19" fmla="*/ 897 h 2057"/>
                <a:gd name="T20" fmla="*/ 284 w 1529"/>
                <a:gd name="T21" fmla="*/ 679 h 2057"/>
                <a:gd name="T22" fmla="*/ 306 w 1529"/>
                <a:gd name="T23" fmla="*/ 489 h 2057"/>
                <a:gd name="T24" fmla="*/ 364 w 1529"/>
                <a:gd name="T25" fmla="*/ 365 h 2057"/>
                <a:gd name="T26" fmla="*/ 306 w 1529"/>
                <a:gd name="T27" fmla="*/ 285 h 2057"/>
                <a:gd name="T28" fmla="*/ 357 w 1529"/>
                <a:gd name="T29" fmla="*/ 154 h 2057"/>
                <a:gd name="T30" fmla="*/ 481 w 1529"/>
                <a:gd name="T31" fmla="*/ 81 h 2057"/>
                <a:gd name="T32" fmla="*/ 539 w 1529"/>
                <a:gd name="T33" fmla="*/ 44 h 2057"/>
                <a:gd name="T34" fmla="*/ 1239 w 1529"/>
                <a:gd name="T35" fmla="*/ 37 h 2057"/>
                <a:gd name="T36" fmla="*/ 1495 w 1529"/>
                <a:gd name="T37" fmla="*/ 103 h 2057"/>
                <a:gd name="T38" fmla="*/ 1444 w 1529"/>
                <a:gd name="T39" fmla="*/ 219 h 2057"/>
                <a:gd name="T40" fmla="*/ 1465 w 1529"/>
                <a:gd name="T41" fmla="*/ 285 h 2057"/>
                <a:gd name="T42" fmla="*/ 1400 w 1529"/>
                <a:gd name="T43" fmla="*/ 372 h 2057"/>
                <a:gd name="T44" fmla="*/ 1495 w 1529"/>
                <a:gd name="T45" fmla="*/ 416 h 2057"/>
                <a:gd name="T46" fmla="*/ 1400 w 1529"/>
                <a:gd name="T47" fmla="*/ 569 h 2057"/>
                <a:gd name="T48" fmla="*/ 1436 w 1529"/>
                <a:gd name="T49" fmla="*/ 701 h 2057"/>
                <a:gd name="T50" fmla="*/ 1363 w 1529"/>
                <a:gd name="T51" fmla="*/ 839 h 2057"/>
                <a:gd name="T52" fmla="*/ 1414 w 1529"/>
                <a:gd name="T53" fmla="*/ 890 h 2057"/>
                <a:gd name="T54" fmla="*/ 1290 w 1529"/>
                <a:gd name="T55" fmla="*/ 1058 h 2057"/>
                <a:gd name="T56" fmla="*/ 1334 w 1529"/>
                <a:gd name="T57" fmla="*/ 1211 h 2057"/>
                <a:gd name="T58" fmla="*/ 1254 w 1529"/>
                <a:gd name="T59" fmla="*/ 1284 h 2057"/>
                <a:gd name="T60" fmla="*/ 1334 w 1529"/>
                <a:gd name="T61" fmla="*/ 1386 h 2057"/>
                <a:gd name="T62" fmla="*/ 1276 w 1529"/>
                <a:gd name="T63" fmla="*/ 1503 h 2057"/>
                <a:gd name="T64" fmla="*/ 1247 w 1529"/>
                <a:gd name="T65" fmla="*/ 1539 h 2057"/>
                <a:gd name="T66" fmla="*/ 1181 w 1529"/>
                <a:gd name="T67" fmla="*/ 1692 h 2057"/>
                <a:gd name="T68" fmla="*/ 1218 w 1529"/>
                <a:gd name="T69" fmla="*/ 1729 h 2057"/>
                <a:gd name="T70" fmla="*/ 1130 w 1529"/>
                <a:gd name="T71" fmla="*/ 1772 h 2057"/>
                <a:gd name="T72" fmla="*/ 977 w 1529"/>
                <a:gd name="T73" fmla="*/ 1940 h 2057"/>
                <a:gd name="T74" fmla="*/ 452 w 1529"/>
                <a:gd name="T75" fmla="*/ 2057 h 2057"/>
                <a:gd name="T76" fmla="*/ 423 w 1529"/>
                <a:gd name="T77" fmla="*/ 2035 h 20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29"/>
                <a:gd name="T118" fmla="*/ 0 h 2057"/>
                <a:gd name="T119" fmla="*/ 1529 w 1529"/>
                <a:gd name="T120" fmla="*/ 2057 h 20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29" h="2057">
                  <a:moveTo>
                    <a:pt x="423" y="2035"/>
                  </a:moveTo>
                  <a:cubicBezTo>
                    <a:pt x="303" y="2048"/>
                    <a:pt x="152" y="2053"/>
                    <a:pt x="44" y="1984"/>
                  </a:cubicBezTo>
                  <a:cubicBezTo>
                    <a:pt x="0" y="1920"/>
                    <a:pt x="17" y="1826"/>
                    <a:pt x="51" y="1758"/>
                  </a:cubicBezTo>
                  <a:cubicBezTo>
                    <a:pt x="59" y="1742"/>
                    <a:pt x="70" y="1728"/>
                    <a:pt x="87" y="1721"/>
                  </a:cubicBezTo>
                  <a:cubicBezTo>
                    <a:pt x="101" y="1715"/>
                    <a:pt x="131" y="1707"/>
                    <a:pt x="131" y="1707"/>
                  </a:cubicBezTo>
                  <a:cubicBezTo>
                    <a:pt x="158" y="1709"/>
                    <a:pt x="184" y="1710"/>
                    <a:pt x="211" y="1714"/>
                  </a:cubicBezTo>
                  <a:cubicBezTo>
                    <a:pt x="219" y="1715"/>
                    <a:pt x="229" y="1728"/>
                    <a:pt x="233" y="1721"/>
                  </a:cubicBezTo>
                  <a:cubicBezTo>
                    <a:pt x="237" y="1713"/>
                    <a:pt x="223" y="1707"/>
                    <a:pt x="219" y="1699"/>
                  </a:cubicBezTo>
                  <a:cubicBezTo>
                    <a:pt x="214" y="1690"/>
                    <a:pt x="207" y="1666"/>
                    <a:pt x="204" y="1656"/>
                  </a:cubicBezTo>
                  <a:cubicBezTo>
                    <a:pt x="214" y="1595"/>
                    <a:pt x="198" y="1540"/>
                    <a:pt x="219" y="1481"/>
                  </a:cubicBezTo>
                  <a:cubicBezTo>
                    <a:pt x="226" y="1422"/>
                    <a:pt x="233" y="1377"/>
                    <a:pt x="284" y="1342"/>
                  </a:cubicBezTo>
                  <a:cubicBezTo>
                    <a:pt x="268" y="1292"/>
                    <a:pt x="278" y="1345"/>
                    <a:pt x="321" y="1328"/>
                  </a:cubicBezTo>
                  <a:cubicBezTo>
                    <a:pt x="328" y="1325"/>
                    <a:pt x="317" y="1313"/>
                    <a:pt x="313" y="1306"/>
                  </a:cubicBezTo>
                  <a:cubicBezTo>
                    <a:pt x="304" y="1291"/>
                    <a:pt x="284" y="1262"/>
                    <a:pt x="284" y="1262"/>
                  </a:cubicBezTo>
                  <a:cubicBezTo>
                    <a:pt x="274" y="1231"/>
                    <a:pt x="259" y="1207"/>
                    <a:pt x="248" y="1174"/>
                  </a:cubicBezTo>
                  <a:cubicBezTo>
                    <a:pt x="246" y="1167"/>
                    <a:pt x="241" y="1153"/>
                    <a:pt x="241" y="1153"/>
                  </a:cubicBezTo>
                  <a:cubicBezTo>
                    <a:pt x="244" y="1116"/>
                    <a:pt x="235" y="1074"/>
                    <a:pt x="255" y="1043"/>
                  </a:cubicBezTo>
                  <a:cubicBezTo>
                    <a:pt x="270" y="1020"/>
                    <a:pt x="321" y="992"/>
                    <a:pt x="321" y="992"/>
                  </a:cubicBezTo>
                  <a:cubicBezTo>
                    <a:pt x="337" y="966"/>
                    <a:pt x="381" y="938"/>
                    <a:pt x="408" y="919"/>
                  </a:cubicBezTo>
                  <a:cubicBezTo>
                    <a:pt x="413" y="912"/>
                    <a:pt x="423" y="906"/>
                    <a:pt x="423" y="897"/>
                  </a:cubicBezTo>
                  <a:cubicBezTo>
                    <a:pt x="423" y="837"/>
                    <a:pt x="356" y="776"/>
                    <a:pt x="313" y="744"/>
                  </a:cubicBezTo>
                  <a:cubicBezTo>
                    <a:pt x="305" y="720"/>
                    <a:pt x="292" y="702"/>
                    <a:pt x="284" y="679"/>
                  </a:cubicBezTo>
                  <a:cubicBezTo>
                    <a:pt x="287" y="644"/>
                    <a:pt x="291" y="555"/>
                    <a:pt x="299" y="511"/>
                  </a:cubicBezTo>
                  <a:cubicBezTo>
                    <a:pt x="300" y="503"/>
                    <a:pt x="301" y="494"/>
                    <a:pt x="306" y="489"/>
                  </a:cubicBezTo>
                  <a:cubicBezTo>
                    <a:pt x="334" y="461"/>
                    <a:pt x="365" y="455"/>
                    <a:pt x="401" y="445"/>
                  </a:cubicBezTo>
                  <a:cubicBezTo>
                    <a:pt x="411" y="412"/>
                    <a:pt x="391" y="384"/>
                    <a:pt x="364" y="365"/>
                  </a:cubicBezTo>
                  <a:cubicBezTo>
                    <a:pt x="355" y="336"/>
                    <a:pt x="347" y="324"/>
                    <a:pt x="321" y="307"/>
                  </a:cubicBezTo>
                  <a:cubicBezTo>
                    <a:pt x="316" y="300"/>
                    <a:pt x="312" y="291"/>
                    <a:pt x="306" y="285"/>
                  </a:cubicBezTo>
                  <a:cubicBezTo>
                    <a:pt x="300" y="279"/>
                    <a:pt x="285" y="279"/>
                    <a:pt x="284" y="270"/>
                  </a:cubicBezTo>
                  <a:cubicBezTo>
                    <a:pt x="273" y="195"/>
                    <a:pt x="298" y="173"/>
                    <a:pt x="357" y="154"/>
                  </a:cubicBezTo>
                  <a:cubicBezTo>
                    <a:pt x="385" y="112"/>
                    <a:pt x="413" y="104"/>
                    <a:pt x="459" y="95"/>
                  </a:cubicBezTo>
                  <a:cubicBezTo>
                    <a:pt x="466" y="90"/>
                    <a:pt x="475" y="87"/>
                    <a:pt x="481" y="81"/>
                  </a:cubicBezTo>
                  <a:cubicBezTo>
                    <a:pt x="487" y="75"/>
                    <a:pt x="489" y="64"/>
                    <a:pt x="496" y="59"/>
                  </a:cubicBezTo>
                  <a:cubicBezTo>
                    <a:pt x="508" y="50"/>
                    <a:pt x="525" y="51"/>
                    <a:pt x="539" y="44"/>
                  </a:cubicBezTo>
                  <a:cubicBezTo>
                    <a:pt x="625" y="0"/>
                    <a:pt x="685" y="12"/>
                    <a:pt x="795" y="8"/>
                  </a:cubicBezTo>
                  <a:cubicBezTo>
                    <a:pt x="1204" y="23"/>
                    <a:pt x="1046" y="10"/>
                    <a:pt x="1239" y="37"/>
                  </a:cubicBezTo>
                  <a:cubicBezTo>
                    <a:pt x="1320" y="63"/>
                    <a:pt x="1393" y="62"/>
                    <a:pt x="1480" y="66"/>
                  </a:cubicBezTo>
                  <a:cubicBezTo>
                    <a:pt x="1493" y="70"/>
                    <a:pt x="1529" y="74"/>
                    <a:pt x="1495" y="103"/>
                  </a:cubicBezTo>
                  <a:cubicBezTo>
                    <a:pt x="1477" y="118"/>
                    <a:pt x="1451" y="117"/>
                    <a:pt x="1429" y="125"/>
                  </a:cubicBezTo>
                  <a:cubicBezTo>
                    <a:pt x="1417" y="160"/>
                    <a:pt x="1432" y="185"/>
                    <a:pt x="1444" y="219"/>
                  </a:cubicBezTo>
                  <a:cubicBezTo>
                    <a:pt x="1449" y="234"/>
                    <a:pt x="1453" y="248"/>
                    <a:pt x="1458" y="263"/>
                  </a:cubicBezTo>
                  <a:cubicBezTo>
                    <a:pt x="1460" y="270"/>
                    <a:pt x="1465" y="285"/>
                    <a:pt x="1465" y="285"/>
                  </a:cubicBezTo>
                  <a:cubicBezTo>
                    <a:pt x="1457" y="324"/>
                    <a:pt x="1452" y="337"/>
                    <a:pt x="1414" y="351"/>
                  </a:cubicBezTo>
                  <a:cubicBezTo>
                    <a:pt x="1409" y="358"/>
                    <a:pt x="1397" y="364"/>
                    <a:pt x="1400" y="372"/>
                  </a:cubicBezTo>
                  <a:cubicBezTo>
                    <a:pt x="1404" y="382"/>
                    <a:pt x="1419" y="383"/>
                    <a:pt x="1429" y="387"/>
                  </a:cubicBezTo>
                  <a:cubicBezTo>
                    <a:pt x="1453" y="397"/>
                    <a:pt x="1473" y="402"/>
                    <a:pt x="1495" y="416"/>
                  </a:cubicBezTo>
                  <a:cubicBezTo>
                    <a:pt x="1500" y="423"/>
                    <a:pt x="1508" y="429"/>
                    <a:pt x="1509" y="438"/>
                  </a:cubicBezTo>
                  <a:cubicBezTo>
                    <a:pt x="1517" y="532"/>
                    <a:pt x="1460" y="531"/>
                    <a:pt x="1400" y="569"/>
                  </a:cubicBezTo>
                  <a:cubicBezTo>
                    <a:pt x="1380" y="633"/>
                    <a:pt x="1403" y="623"/>
                    <a:pt x="1444" y="649"/>
                  </a:cubicBezTo>
                  <a:cubicBezTo>
                    <a:pt x="1441" y="666"/>
                    <a:pt x="1442" y="685"/>
                    <a:pt x="1436" y="701"/>
                  </a:cubicBezTo>
                  <a:cubicBezTo>
                    <a:pt x="1432" y="712"/>
                    <a:pt x="1420" y="719"/>
                    <a:pt x="1414" y="730"/>
                  </a:cubicBezTo>
                  <a:cubicBezTo>
                    <a:pt x="1395" y="763"/>
                    <a:pt x="1376" y="803"/>
                    <a:pt x="1363" y="839"/>
                  </a:cubicBezTo>
                  <a:cubicBezTo>
                    <a:pt x="1366" y="846"/>
                    <a:pt x="1365" y="855"/>
                    <a:pt x="1371" y="861"/>
                  </a:cubicBezTo>
                  <a:cubicBezTo>
                    <a:pt x="1383" y="873"/>
                    <a:pt x="1414" y="890"/>
                    <a:pt x="1414" y="890"/>
                  </a:cubicBezTo>
                  <a:cubicBezTo>
                    <a:pt x="1452" y="946"/>
                    <a:pt x="1378" y="960"/>
                    <a:pt x="1341" y="992"/>
                  </a:cubicBezTo>
                  <a:cubicBezTo>
                    <a:pt x="1320" y="1010"/>
                    <a:pt x="1290" y="1058"/>
                    <a:pt x="1290" y="1058"/>
                  </a:cubicBezTo>
                  <a:cubicBezTo>
                    <a:pt x="1299" y="1106"/>
                    <a:pt x="1304" y="1111"/>
                    <a:pt x="1341" y="1138"/>
                  </a:cubicBezTo>
                  <a:cubicBezTo>
                    <a:pt x="1339" y="1162"/>
                    <a:pt x="1345" y="1189"/>
                    <a:pt x="1334" y="1211"/>
                  </a:cubicBezTo>
                  <a:cubicBezTo>
                    <a:pt x="1326" y="1227"/>
                    <a:pt x="1305" y="1230"/>
                    <a:pt x="1290" y="1240"/>
                  </a:cubicBezTo>
                  <a:cubicBezTo>
                    <a:pt x="1276" y="1249"/>
                    <a:pt x="1263" y="1270"/>
                    <a:pt x="1254" y="1284"/>
                  </a:cubicBezTo>
                  <a:cubicBezTo>
                    <a:pt x="1240" y="1330"/>
                    <a:pt x="1257" y="1336"/>
                    <a:pt x="1298" y="1349"/>
                  </a:cubicBezTo>
                  <a:cubicBezTo>
                    <a:pt x="1302" y="1352"/>
                    <a:pt x="1340" y="1373"/>
                    <a:pt x="1334" y="1386"/>
                  </a:cubicBezTo>
                  <a:cubicBezTo>
                    <a:pt x="1311" y="1437"/>
                    <a:pt x="1289" y="1414"/>
                    <a:pt x="1269" y="1473"/>
                  </a:cubicBezTo>
                  <a:cubicBezTo>
                    <a:pt x="1271" y="1483"/>
                    <a:pt x="1272" y="1494"/>
                    <a:pt x="1276" y="1503"/>
                  </a:cubicBezTo>
                  <a:cubicBezTo>
                    <a:pt x="1279" y="1511"/>
                    <a:pt x="1292" y="1516"/>
                    <a:pt x="1290" y="1524"/>
                  </a:cubicBezTo>
                  <a:cubicBezTo>
                    <a:pt x="1290" y="1526"/>
                    <a:pt x="1248" y="1539"/>
                    <a:pt x="1247" y="1539"/>
                  </a:cubicBezTo>
                  <a:cubicBezTo>
                    <a:pt x="1226" y="1598"/>
                    <a:pt x="1247" y="1524"/>
                    <a:pt x="1247" y="1583"/>
                  </a:cubicBezTo>
                  <a:cubicBezTo>
                    <a:pt x="1247" y="1630"/>
                    <a:pt x="1215" y="1666"/>
                    <a:pt x="1181" y="1692"/>
                  </a:cubicBezTo>
                  <a:cubicBezTo>
                    <a:pt x="1183" y="1699"/>
                    <a:pt x="1183" y="1709"/>
                    <a:pt x="1188" y="1714"/>
                  </a:cubicBezTo>
                  <a:cubicBezTo>
                    <a:pt x="1196" y="1722"/>
                    <a:pt x="1218" y="1718"/>
                    <a:pt x="1218" y="1729"/>
                  </a:cubicBezTo>
                  <a:cubicBezTo>
                    <a:pt x="1218" y="1740"/>
                    <a:pt x="1197" y="1737"/>
                    <a:pt x="1188" y="1743"/>
                  </a:cubicBezTo>
                  <a:cubicBezTo>
                    <a:pt x="1136" y="1775"/>
                    <a:pt x="1183" y="1759"/>
                    <a:pt x="1130" y="1772"/>
                  </a:cubicBezTo>
                  <a:cubicBezTo>
                    <a:pt x="1100" y="1787"/>
                    <a:pt x="1083" y="1795"/>
                    <a:pt x="1064" y="1823"/>
                  </a:cubicBezTo>
                  <a:cubicBezTo>
                    <a:pt x="1085" y="1880"/>
                    <a:pt x="1027" y="1924"/>
                    <a:pt x="977" y="1940"/>
                  </a:cubicBezTo>
                  <a:cubicBezTo>
                    <a:pt x="942" y="1992"/>
                    <a:pt x="881" y="1995"/>
                    <a:pt x="824" y="2006"/>
                  </a:cubicBezTo>
                  <a:cubicBezTo>
                    <a:pt x="701" y="2031"/>
                    <a:pt x="577" y="2040"/>
                    <a:pt x="452" y="2057"/>
                  </a:cubicBezTo>
                  <a:cubicBezTo>
                    <a:pt x="404" y="2051"/>
                    <a:pt x="361" y="2042"/>
                    <a:pt x="313" y="2042"/>
                  </a:cubicBezTo>
                  <a:lnTo>
                    <a:pt x="423" y="2035"/>
                  </a:lnTo>
                  <a:close/>
                </a:path>
              </a:pathLst>
            </a:custGeom>
            <a:solidFill>
              <a:schemeClr val="bg2">
                <a:alpha val="47842"/>
              </a:scheme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0" name="Line 11"/>
            <p:cNvSpPr>
              <a:spLocks noChangeShapeType="1"/>
            </p:cNvSpPr>
            <p:nvPr/>
          </p:nvSpPr>
          <p:spPr bwMode="auto">
            <a:xfrm>
              <a:off x="672" y="3600"/>
              <a:ext cx="105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Text Box 23"/>
            <p:cNvSpPr txBox="1">
              <a:spLocks noChangeArrowheads="1"/>
            </p:cNvSpPr>
            <p:nvPr/>
          </p:nvSpPr>
          <p:spPr bwMode="auto">
            <a:xfrm>
              <a:off x="336" y="3456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1)</a:t>
              </a:r>
            </a:p>
          </p:txBody>
        </p:sp>
      </p:grpSp>
      <p:grpSp>
        <p:nvGrpSpPr>
          <p:cNvPr id="47111" name="Group 29"/>
          <p:cNvGrpSpPr>
            <a:grpSpLocks/>
          </p:cNvGrpSpPr>
          <p:nvPr/>
        </p:nvGrpSpPr>
        <p:grpSpPr bwMode="auto">
          <a:xfrm>
            <a:off x="2895600" y="5486400"/>
            <a:ext cx="2286000" cy="1220788"/>
            <a:chOff x="1824" y="3456"/>
            <a:chExt cx="1440" cy="769"/>
          </a:xfrm>
        </p:grpSpPr>
        <p:grpSp>
          <p:nvGrpSpPr>
            <p:cNvPr id="47122" name="Group 27"/>
            <p:cNvGrpSpPr>
              <a:grpSpLocks/>
            </p:cNvGrpSpPr>
            <p:nvPr/>
          </p:nvGrpSpPr>
          <p:grpSpPr bwMode="auto">
            <a:xfrm>
              <a:off x="2093" y="3600"/>
              <a:ext cx="1171" cy="625"/>
              <a:chOff x="2093" y="3600"/>
              <a:chExt cx="1171" cy="625"/>
            </a:xfrm>
          </p:grpSpPr>
          <p:sp>
            <p:nvSpPr>
              <p:cNvPr id="47124" name="Freeform 7"/>
              <p:cNvSpPr>
                <a:spLocks/>
              </p:cNvSpPr>
              <p:nvPr/>
            </p:nvSpPr>
            <p:spPr bwMode="auto">
              <a:xfrm>
                <a:off x="2256" y="3600"/>
                <a:ext cx="797" cy="466"/>
              </a:xfrm>
              <a:custGeom>
                <a:avLst/>
                <a:gdLst>
                  <a:gd name="T0" fmla="*/ 44 w 1529"/>
                  <a:gd name="T1" fmla="*/ 1984 h 2057"/>
                  <a:gd name="T2" fmla="*/ 87 w 1529"/>
                  <a:gd name="T3" fmla="*/ 1721 h 2057"/>
                  <a:gd name="T4" fmla="*/ 211 w 1529"/>
                  <a:gd name="T5" fmla="*/ 1714 h 2057"/>
                  <a:gd name="T6" fmla="*/ 219 w 1529"/>
                  <a:gd name="T7" fmla="*/ 1699 h 2057"/>
                  <a:gd name="T8" fmla="*/ 219 w 1529"/>
                  <a:gd name="T9" fmla="*/ 1481 h 2057"/>
                  <a:gd name="T10" fmla="*/ 321 w 1529"/>
                  <a:gd name="T11" fmla="*/ 1328 h 2057"/>
                  <a:gd name="T12" fmla="*/ 284 w 1529"/>
                  <a:gd name="T13" fmla="*/ 1262 h 2057"/>
                  <a:gd name="T14" fmla="*/ 241 w 1529"/>
                  <a:gd name="T15" fmla="*/ 1153 h 2057"/>
                  <a:gd name="T16" fmla="*/ 321 w 1529"/>
                  <a:gd name="T17" fmla="*/ 992 h 2057"/>
                  <a:gd name="T18" fmla="*/ 423 w 1529"/>
                  <a:gd name="T19" fmla="*/ 897 h 2057"/>
                  <a:gd name="T20" fmla="*/ 284 w 1529"/>
                  <a:gd name="T21" fmla="*/ 679 h 2057"/>
                  <a:gd name="T22" fmla="*/ 306 w 1529"/>
                  <a:gd name="T23" fmla="*/ 489 h 2057"/>
                  <a:gd name="T24" fmla="*/ 364 w 1529"/>
                  <a:gd name="T25" fmla="*/ 365 h 2057"/>
                  <a:gd name="T26" fmla="*/ 306 w 1529"/>
                  <a:gd name="T27" fmla="*/ 285 h 2057"/>
                  <a:gd name="T28" fmla="*/ 357 w 1529"/>
                  <a:gd name="T29" fmla="*/ 154 h 2057"/>
                  <a:gd name="T30" fmla="*/ 481 w 1529"/>
                  <a:gd name="T31" fmla="*/ 81 h 2057"/>
                  <a:gd name="T32" fmla="*/ 539 w 1529"/>
                  <a:gd name="T33" fmla="*/ 44 h 2057"/>
                  <a:gd name="T34" fmla="*/ 1239 w 1529"/>
                  <a:gd name="T35" fmla="*/ 37 h 2057"/>
                  <a:gd name="T36" fmla="*/ 1495 w 1529"/>
                  <a:gd name="T37" fmla="*/ 103 h 2057"/>
                  <a:gd name="T38" fmla="*/ 1444 w 1529"/>
                  <a:gd name="T39" fmla="*/ 219 h 2057"/>
                  <a:gd name="T40" fmla="*/ 1465 w 1529"/>
                  <a:gd name="T41" fmla="*/ 285 h 2057"/>
                  <a:gd name="T42" fmla="*/ 1400 w 1529"/>
                  <a:gd name="T43" fmla="*/ 372 h 2057"/>
                  <a:gd name="T44" fmla="*/ 1495 w 1529"/>
                  <a:gd name="T45" fmla="*/ 416 h 2057"/>
                  <a:gd name="T46" fmla="*/ 1400 w 1529"/>
                  <a:gd name="T47" fmla="*/ 569 h 2057"/>
                  <a:gd name="T48" fmla="*/ 1436 w 1529"/>
                  <a:gd name="T49" fmla="*/ 701 h 2057"/>
                  <a:gd name="T50" fmla="*/ 1363 w 1529"/>
                  <a:gd name="T51" fmla="*/ 839 h 2057"/>
                  <a:gd name="T52" fmla="*/ 1414 w 1529"/>
                  <a:gd name="T53" fmla="*/ 890 h 2057"/>
                  <a:gd name="T54" fmla="*/ 1290 w 1529"/>
                  <a:gd name="T55" fmla="*/ 1058 h 2057"/>
                  <a:gd name="T56" fmla="*/ 1334 w 1529"/>
                  <a:gd name="T57" fmla="*/ 1211 h 2057"/>
                  <a:gd name="T58" fmla="*/ 1254 w 1529"/>
                  <a:gd name="T59" fmla="*/ 1284 h 2057"/>
                  <a:gd name="T60" fmla="*/ 1334 w 1529"/>
                  <a:gd name="T61" fmla="*/ 1386 h 2057"/>
                  <a:gd name="T62" fmla="*/ 1276 w 1529"/>
                  <a:gd name="T63" fmla="*/ 1503 h 2057"/>
                  <a:gd name="T64" fmla="*/ 1247 w 1529"/>
                  <a:gd name="T65" fmla="*/ 1539 h 2057"/>
                  <a:gd name="T66" fmla="*/ 1181 w 1529"/>
                  <a:gd name="T67" fmla="*/ 1692 h 2057"/>
                  <a:gd name="T68" fmla="*/ 1218 w 1529"/>
                  <a:gd name="T69" fmla="*/ 1729 h 2057"/>
                  <a:gd name="T70" fmla="*/ 1130 w 1529"/>
                  <a:gd name="T71" fmla="*/ 1772 h 2057"/>
                  <a:gd name="T72" fmla="*/ 977 w 1529"/>
                  <a:gd name="T73" fmla="*/ 1940 h 2057"/>
                  <a:gd name="T74" fmla="*/ 452 w 1529"/>
                  <a:gd name="T75" fmla="*/ 2057 h 2057"/>
                  <a:gd name="T76" fmla="*/ 423 w 1529"/>
                  <a:gd name="T77" fmla="*/ 2035 h 205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29"/>
                  <a:gd name="T118" fmla="*/ 0 h 2057"/>
                  <a:gd name="T119" fmla="*/ 1529 w 1529"/>
                  <a:gd name="T120" fmla="*/ 2057 h 205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29" h="2057">
                    <a:moveTo>
                      <a:pt x="423" y="2035"/>
                    </a:moveTo>
                    <a:cubicBezTo>
                      <a:pt x="303" y="2048"/>
                      <a:pt x="152" y="2053"/>
                      <a:pt x="44" y="1984"/>
                    </a:cubicBezTo>
                    <a:cubicBezTo>
                      <a:pt x="0" y="1920"/>
                      <a:pt x="17" y="1826"/>
                      <a:pt x="51" y="1758"/>
                    </a:cubicBezTo>
                    <a:cubicBezTo>
                      <a:pt x="59" y="1742"/>
                      <a:pt x="70" y="1728"/>
                      <a:pt x="87" y="1721"/>
                    </a:cubicBezTo>
                    <a:cubicBezTo>
                      <a:pt x="101" y="1715"/>
                      <a:pt x="131" y="1707"/>
                      <a:pt x="131" y="1707"/>
                    </a:cubicBezTo>
                    <a:cubicBezTo>
                      <a:pt x="158" y="1709"/>
                      <a:pt x="184" y="1710"/>
                      <a:pt x="211" y="1714"/>
                    </a:cubicBezTo>
                    <a:cubicBezTo>
                      <a:pt x="219" y="1715"/>
                      <a:pt x="229" y="1728"/>
                      <a:pt x="233" y="1721"/>
                    </a:cubicBezTo>
                    <a:cubicBezTo>
                      <a:pt x="237" y="1713"/>
                      <a:pt x="223" y="1707"/>
                      <a:pt x="219" y="1699"/>
                    </a:cubicBezTo>
                    <a:cubicBezTo>
                      <a:pt x="214" y="1690"/>
                      <a:pt x="207" y="1666"/>
                      <a:pt x="204" y="1656"/>
                    </a:cubicBezTo>
                    <a:cubicBezTo>
                      <a:pt x="214" y="1595"/>
                      <a:pt x="198" y="1540"/>
                      <a:pt x="219" y="1481"/>
                    </a:cubicBezTo>
                    <a:cubicBezTo>
                      <a:pt x="226" y="1422"/>
                      <a:pt x="233" y="1377"/>
                      <a:pt x="284" y="1342"/>
                    </a:cubicBezTo>
                    <a:cubicBezTo>
                      <a:pt x="268" y="1292"/>
                      <a:pt x="278" y="1345"/>
                      <a:pt x="321" y="1328"/>
                    </a:cubicBezTo>
                    <a:cubicBezTo>
                      <a:pt x="328" y="1325"/>
                      <a:pt x="317" y="1313"/>
                      <a:pt x="313" y="1306"/>
                    </a:cubicBezTo>
                    <a:cubicBezTo>
                      <a:pt x="304" y="1291"/>
                      <a:pt x="284" y="1262"/>
                      <a:pt x="284" y="1262"/>
                    </a:cubicBezTo>
                    <a:cubicBezTo>
                      <a:pt x="274" y="1231"/>
                      <a:pt x="259" y="1207"/>
                      <a:pt x="248" y="1174"/>
                    </a:cubicBezTo>
                    <a:cubicBezTo>
                      <a:pt x="246" y="1167"/>
                      <a:pt x="241" y="1153"/>
                      <a:pt x="241" y="1153"/>
                    </a:cubicBezTo>
                    <a:cubicBezTo>
                      <a:pt x="244" y="1116"/>
                      <a:pt x="235" y="1074"/>
                      <a:pt x="255" y="1043"/>
                    </a:cubicBezTo>
                    <a:cubicBezTo>
                      <a:pt x="270" y="1020"/>
                      <a:pt x="321" y="992"/>
                      <a:pt x="321" y="992"/>
                    </a:cubicBezTo>
                    <a:cubicBezTo>
                      <a:pt x="337" y="966"/>
                      <a:pt x="381" y="938"/>
                      <a:pt x="408" y="919"/>
                    </a:cubicBezTo>
                    <a:cubicBezTo>
                      <a:pt x="413" y="912"/>
                      <a:pt x="423" y="906"/>
                      <a:pt x="423" y="897"/>
                    </a:cubicBezTo>
                    <a:cubicBezTo>
                      <a:pt x="423" y="837"/>
                      <a:pt x="356" y="776"/>
                      <a:pt x="313" y="744"/>
                    </a:cubicBezTo>
                    <a:cubicBezTo>
                      <a:pt x="305" y="720"/>
                      <a:pt x="292" y="702"/>
                      <a:pt x="284" y="679"/>
                    </a:cubicBezTo>
                    <a:cubicBezTo>
                      <a:pt x="287" y="644"/>
                      <a:pt x="291" y="555"/>
                      <a:pt x="299" y="511"/>
                    </a:cubicBezTo>
                    <a:cubicBezTo>
                      <a:pt x="300" y="503"/>
                      <a:pt x="301" y="494"/>
                      <a:pt x="306" y="489"/>
                    </a:cubicBezTo>
                    <a:cubicBezTo>
                      <a:pt x="334" y="461"/>
                      <a:pt x="365" y="455"/>
                      <a:pt x="401" y="445"/>
                    </a:cubicBezTo>
                    <a:cubicBezTo>
                      <a:pt x="411" y="412"/>
                      <a:pt x="391" y="384"/>
                      <a:pt x="364" y="365"/>
                    </a:cubicBezTo>
                    <a:cubicBezTo>
                      <a:pt x="355" y="336"/>
                      <a:pt x="347" y="324"/>
                      <a:pt x="321" y="307"/>
                    </a:cubicBezTo>
                    <a:cubicBezTo>
                      <a:pt x="316" y="300"/>
                      <a:pt x="312" y="291"/>
                      <a:pt x="306" y="285"/>
                    </a:cubicBezTo>
                    <a:cubicBezTo>
                      <a:pt x="300" y="279"/>
                      <a:pt x="285" y="279"/>
                      <a:pt x="284" y="270"/>
                    </a:cubicBezTo>
                    <a:cubicBezTo>
                      <a:pt x="273" y="195"/>
                      <a:pt x="298" y="173"/>
                      <a:pt x="357" y="154"/>
                    </a:cubicBezTo>
                    <a:cubicBezTo>
                      <a:pt x="385" y="112"/>
                      <a:pt x="413" y="104"/>
                      <a:pt x="459" y="95"/>
                    </a:cubicBezTo>
                    <a:cubicBezTo>
                      <a:pt x="466" y="90"/>
                      <a:pt x="475" y="87"/>
                      <a:pt x="481" y="81"/>
                    </a:cubicBezTo>
                    <a:cubicBezTo>
                      <a:pt x="487" y="75"/>
                      <a:pt x="489" y="64"/>
                      <a:pt x="496" y="59"/>
                    </a:cubicBezTo>
                    <a:cubicBezTo>
                      <a:pt x="508" y="50"/>
                      <a:pt x="525" y="51"/>
                      <a:pt x="539" y="44"/>
                    </a:cubicBezTo>
                    <a:cubicBezTo>
                      <a:pt x="625" y="0"/>
                      <a:pt x="685" y="12"/>
                      <a:pt x="795" y="8"/>
                    </a:cubicBezTo>
                    <a:cubicBezTo>
                      <a:pt x="1204" y="23"/>
                      <a:pt x="1046" y="10"/>
                      <a:pt x="1239" y="37"/>
                    </a:cubicBezTo>
                    <a:cubicBezTo>
                      <a:pt x="1320" y="63"/>
                      <a:pt x="1393" y="62"/>
                      <a:pt x="1480" y="66"/>
                    </a:cubicBezTo>
                    <a:cubicBezTo>
                      <a:pt x="1493" y="70"/>
                      <a:pt x="1529" y="74"/>
                      <a:pt x="1495" y="103"/>
                    </a:cubicBezTo>
                    <a:cubicBezTo>
                      <a:pt x="1477" y="118"/>
                      <a:pt x="1451" y="117"/>
                      <a:pt x="1429" y="125"/>
                    </a:cubicBezTo>
                    <a:cubicBezTo>
                      <a:pt x="1417" y="160"/>
                      <a:pt x="1432" y="185"/>
                      <a:pt x="1444" y="219"/>
                    </a:cubicBezTo>
                    <a:cubicBezTo>
                      <a:pt x="1449" y="234"/>
                      <a:pt x="1453" y="248"/>
                      <a:pt x="1458" y="263"/>
                    </a:cubicBezTo>
                    <a:cubicBezTo>
                      <a:pt x="1460" y="270"/>
                      <a:pt x="1465" y="285"/>
                      <a:pt x="1465" y="285"/>
                    </a:cubicBezTo>
                    <a:cubicBezTo>
                      <a:pt x="1457" y="324"/>
                      <a:pt x="1452" y="337"/>
                      <a:pt x="1414" y="351"/>
                    </a:cubicBezTo>
                    <a:cubicBezTo>
                      <a:pt x="1409" y="358"/>
                      <a:pt x="1397" y="364"/>
                      <a:pt x="1400" y="372"/>
                    </a:cubicBezTo>
                    <a:cubicBezTo>
                      <a:pt x="1404" y="382"/>
                      <a:pt x="1419" y="383"/>
                      <a:pt x="1429" y="387"/>
                    </a:cubicBezTo>
                    <a:cubicBezTo>
                      <a:pt x="1453" y="397"/>
                      <a:pt x="1473" y="402"/>
                      <a:pt x="1495" y="416"/>
                    </a:cubicBezTo>
                    <a:cubicBezTo>
                      <a:pt x="1500" y="423"/>
                      <a:pt x="1508" y="429"/>
                      <a:pt x="1509" y="438"/>
                    </a:cubicBezTo>
                    <a:cubicBezTo>
                      <a:pt x="1517" y="532"/>
                      <a:pt x="1460" y="531"/>
                      <a:pt x="1400" y="569"/>
                    </a:cubicBezTo>
                    <a:cubicBezTo>
                      <a:pt x="1380" y="633"/>
                      <a:pt x="1403" y="623"/>
                      <a:pt x="1444" y="649"/>
                    </a:cubicBezTo>
                    <a:cubicBezTo>
                      <a:pt x="1441" y="666"/>
                      <a:pt x="1442" y="685"/>
                      <a:pt x="1436" y="701"/>
                    </a:cubicBezTo>
                    <a:cubicBezTo>
                      <a:pt x="1432" y="712"/>
                      <a:pt x="1420" y="719"/>
                      <a:pt x="1414" y="730"/>
                    </a:cubicBezTo>
                    <a:cubicBezTo>
                      <a:pt x="1395" y="763"/>
                      <a:pt x="1376" y="803"/>
                      <a:pt x="1363" y="839"/>
                    </a:cubicBezTo>
                    <a:cubicBezTo>
                      <a:pt x="1366" y="846"/>
                      <a:pt x="1365" y="855"/>
                      <a:pt x="1371" y="861"/>
                    </a:cubicBezTo>
                    <a:cubicBezTo>
                      <a:pt x="1383" y="873"/>
                      <a:pt x="1414" y="890"/>
                      <a:pt x="1414" y="890"/>
                    </a:cubicBezTo>
                    <a:cubicBezTo>
                      <a:pt x="1452" y="946"/>
                      <a:pt x="1378" y="960"/>
                      <a:pt x="1341" y="992"/>
                    </a:cubicBezTo>
                    <a:cubicBezTo>
                      <a:pt x="1320" y="1010"/>
                      <a:pt x="1290" y="1058"/>
                      <a:pt x="1290" y="1058"/>
                    </a:cubicBezTo>
                    <a:cubicBezTo>
                      <a:pt x="1299" y="1106"/>
                      <a:pt x="1304" y="1111"/>
                      <a:pt x="1341" y="1138"/>
                    </a:cubicBezTo>
                    <a:cubicBezTo>
                      <a:pt x="1339" y="1162"/>
                      <a:pt x="1345" y="1189"/>
                      <a:pt x="1334" y="1211"/>
                    </a:cubicBezTo>
                    <a:cubicBezTo>
                      <a:pt x="1326" y="1227"/>
                      <a:pt x="1305" y="1230"/>
                      <a:pt x="1290" y="1240"/>
                    </a:cubicBezTo>
                    <a:cubicBezTo>
                      <a:pt x="1276" y="1249"/>
                      <a:pt x="1263" y="1270"/>
                      <a:pt x="1254" y="1284"/>
                    </a:cubicBezTo>
                    <a:cubicBezTo>
                      <a:pt x="1240" y="1330"/>
                      <a:pt x="1257" y="1336"/>
                      <a:pt x="1298" y="1349"/>
                    </a:cubicBezTo>
                    <a:cubicBezTo>
                      <a:pt x="1302" y="1352"/>
                      <a:pt x="1340" y="1373"/>
                      <a:pt x="1334" y="1386"/>
                    </a:cubicBezTo>
                    <a:cubicBezTo>
                      <a:pt x="1311" y="1437"/>
                      <a:pt x="1289" y="1414"/>
                      <a:pt x="1269" y="1473"/>
                    </a:cubicBezTo>
                    <a:cubicBezTo>
                      <a:pt x="1271" y="1483"/>
                      <a:pt x="1272" y="1494"/>
                      <a:pt x="1276" y="1503"/>
                    </a:cubicBezTo>
                    <a:cubicBezTo>
                      <a:pt x="1279" y="1511"/>
                      <a:pt x="1292" y="1516"/>
                      <a:pt x="1290" y="1524"/>
                    </a:cubicBezTo>
                    <a:cubicBezTo>
                      <a:pt x="1290" y="1526"/>
                      <a:pt x="1248" y="1539"/>
                      <a:pt x="1247" y="1539"/>
                    </a:cubicBezTo>
                    <a:cubicBezTo>
                      <a:pt x="1226" y="1598"/>
                      <a:pt x="1247" y="1524"/>
                      <a:pt x="1247" y="1583"/>
                    </a:cubicBezTo>
                    <a:cubicBezTo>
                      <a:pt x="1247" y="1630"/>
                      <a:pt x="1215" y="1666"/>
                      <a:pt x="1181" y="1692"/>
                    </a:cubicBezTo>
                    <a:cubicBezTo>
                      <a:pt x="1183" y="1699"/>
                      <a:pt x="1183" y="1709"/>
                      <a:pt x="1188" y="1714"/>
                    </a:cubicBezTo>
                    <a:cubicBezTo>
                      <a:pt x="1196" y="1722"/>
                      <a:pt x="1218" y="1718"/>
                      <a:pt x="1218" y="1729"/>
                    </a:cubicBezTo>
                    <a:cubicBezTo>
                      <a:pt x="1218" y="1740"/>
                      <a:pt x="1197" y="1737"/>
                      <a:pt x="1188" y="1743"/>
                    </a:cubicBezTo>
                    <a:cubicBezTo>
                      <a:pt x="1136" y="1775"/>
                      <a:pt x="1183" y="1759"/>
                      <a:pt x="1130" y="1772"/>
                    </a:cubicBezTo>
                    <a:cubicBezTo>
                      <a:pt x="1100" y="1787"/>
                      <a:pt x="1083" y="1795"/>
                      <a:pt x="1064" y="1823"/>
                    </a:cubicBezTo>
                    <a:cubicBezTo>
                      <a:pt x="1085" y="1880"/>
                      <a:pt x="1027" y="1924"/>
                      <a:pt x="977" y="1940"/>
                    </a:cubicBezTo>
                    <a:cubicBezTo>
                      <a:pt x="942" y="1992"/>
                      <a:pt x="881" y="1995"/>
                      <a:pt x="824" y="2006"/>
                    </a:cubicBezTo>
                    <a:cubicBezTo>
                      <a:pt x="701" y="2031"/>
                      <a:pt x="577" y="2040"/>
                      <a:pt x="452" y="2057"/>
                    </a:cubicBezTo>
                    <a:cubicBezTo>
                      <a:pt x="404" y="2051"/>
                      <a:pt x="361" y="2042"/>
                      <a:pt x="313" y="2042"/>
                    </a:cubicBezTo>
                    <a:lnTo>
                      <a:pt x="423" y="2035"/>
                    </a:lnTo>
                    <a:close/>
                  </a:path>
                </a:pathLst>
              </a:custGeom>
              <a:solidFill>
                <a:schemeClr val="bg2">
                  <a:alpha val="47842"/>
                </a:scheme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5" name="Line 8"/>
              <p:cNvSpPr>
                <a:spLocks noChangeShapeType="1"/>
              </p:cNvSpPr>
              <p:nvPr/>
            </p:nvSpPr>
            <p:spPr bwMode="auto">
              <a:xfrm>
                <a:off x="2093" y="4224"/>
                <a:ext cx="1152" cy="1"/>
              </a:xfrm>
              <a:prstGeom prst="line">
                <a:avLst/>
              </a:pr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6" name="Line 12"/>
              <p:cNvSpPr>
                <a:spLocks noChangeShapeType="1"/>
              </p:cNvSpPr>
              <p:nvPr/>
            </p:nvSpPr>
            <p:spPr bwMode="auto">
              <a:xfrm>
                <a:off x="2208" y="3600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7" name="Line 14"/>
              <p:cNvSpPr>
                <a:spLocks noChangeShapeType="1"/>
              </p:cNvSpPr>
              <p:nvPr/>
            </p:nvSpPr>
            <p:spPr bwMode="auto">
              <a:xfrm>
                <a:off x="2208" y="3792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00CC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8" name="Line 15"/>
              <p:cNvSpPr>
                <a:spLocks noChangeShapeType="1"/>
              </p:cNvSpPr>
              <p:nvPr/>
            </p:nvSpPr>
            <p:spPr bwMode="auto">
              <a:xfrm>
                <a:off x="3120" y="3600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23" name="Text Box 24"/>
            <p:cNvSpPr txBox="1">
              <a:spLocks noChangeArrowheads="1"/>
            </p:cNvSpPr>
            <p:nvPr/>
          </p:nvSpPr>
          <p:spPr bwMode="auto">
            <a:xfrm>
              <a:off x="1824" y="3456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2)</a:t>
              </a:r>
            </a:p>
          </p:txBody>
        </p:sp>
      </p:grpSp>
      <p:grpSp>
        <p:nvGrpSpPr>
          <p:cNvPr id="47112" name="Group 31"/>
          <p:cNvGrpSpPr>
            <a:grpSpLocks/>
          </p:cNvGrpSpPr>
          <p:nvPr/>
        </p:nvGrpSpPr>
        <p:grpSpPr bwMode="auto">
          <a:xfrm>
            <a:off x="5562600" y="5486400"/>
            <a:ext cx="2438400" cy="1220788"/>
            <a:chOff x="3504" y="3456"/>
            <a:chExt cx="1536" cy="769"/>
          </a:xfrm>
        </p:grpSpPr>
        <p:grpSp>
          <p:nvGrpSpPr>
            <p:cNvPr id="47113" name="Group 26"/>
            <p:cNvGrpSpPr>
              <a:grpSpLocks/>
            </p:cNvGrpSpPr>
            <p:nvPr/>
          </p:nvGrpSpPr>
          <p:grpSpPr bwMode="auto">
            <a:xfrm>
              <a:off x="3677" y="3504"/>
              <a:ext cx="1363" cy="721"/>
              <a:chOff x="3677" y="3504"/>
              <a:chExt cx="1363" cy="721"/>
            </a:xfrm>
          </p:grpSpPr>
          <p:sp>
            <p:nvSpPr>
              <p:cNvPr id="47115" name="Freeform 9"/>
              <p:cNvSpPr>
                <a:spLocks/>
              </p:cNvSpPr>
              <p:nvPr/>
            </p:nvSpPr>
            <p:spPr bwMode="auto">
              <a:xfrm>
                <a:off x="3840" y="3600"/>
                <a:ext cx="797" cy="466"/>
              </a:xfrm>
              <a:custGeom>
                <a:avLst/>
                <a:gdLst>
                  <a:gd name="T0" fmla="*/ 44 w 1529"/>
                  <a:gd name="T1" fmla="*/ 1984 h 2057"/>
                  <a:gd name="T2" fmla="*/ 87 w 1529"/>
                  <a:gd name="T3" fmla="*/ 1721 h 2057"/>
                  <a:gd name="T4" fmla="*/ 211 w 1529"/>
                  <a:gd name="T5" fmla="*/ 1714 h 2057"/>
                  <a:gd name="T6" fmla="*/ 219 w 1529"/>
                  <a:gd name="T7" fmla="*/ 1699 h 2057"/>
                  <a:gd name="T8" fmla="*/ 219 w 1529"/>
                  <a:gd name="T9" fmla="*/ 1481 h 2057"/>
                  <a:gd name="T10" fmla="*/ 321 w 1529"/>
                  <a:gd name="T11" fmla="*/ 1328 h 2057"/>
                  <a:gd name="T12" fmla="*/ 284 w 1529"/>
                  <a:gd name="T13" fmla="*/ 1262 h 2057"/>
                  <a:gd name="T14" fmla="*/ 241 w 1529"/>
                  <a:gd name="T15" fmla="*/ 1153 h 2057"/>
                  <a:gd name="T16" fmla="*/ 321 w 1529"/>
                  <a:gd name="T17" fmla="*/ 992 h 2057"/>
                  <a:gd name="T18" fmla="*/ 423 w 1529"/>
                  <a:gd name="T19" fmla="*/ 897 h 2057"/>
                  <a:gd name="T20" fmla="*/ 284 w 1529"/>
                  <a:gd name="T21" fmla="*/ 679 h 2057"/>
                  <a:gd name="T22" fmla="*/ 306 w 1529"/>
                  <a:gd name="T23" fmla="*/ 489 h 2057"/>
                  <a:gd name="T24" fmla="*/ 364 w 1529"/>
                  <a:gd name="T25" fmla="*/ 365 h 2057"/>
                  <a:gd name="T26" fmla="*/ 306 w 1529"/>
                  <a:gd name="T27" fmla="*/ 285 h 2057"/>
                  <a:gd name="T28" fmla="*/ 357 w 1529"/>
                  <a:gd name="T29" fmla="*/ 154 h 2057"/>
                  <a:gd name="T30" fmla="*/ 481 w 1529"/>
                  <a:gd name="T31" fmla="*/ 81 h 2057"/>
                  <a:gd name="T32" fmla="*/ 539 w 1529"/>
                  <a:gd name="T33" fmla="*/ 44 h 2057"/>
                  <a:gd name="T34" fmla="*/ 1239 w 1529"/>
                  <a:gd name="T35" fmla="*/ 37 h 2057"/>
                  <a:gd name="T36" fmla="*/ 1495 w 1529"/>
                  <a:gd name="T37" fmla="*/ 103 h 2057"/>
                  <a:gd name="T38" fmla="*/ 1444 w 1529"/>
                  <a:gd name="T39" fmla="*/ 219 h 2057"/>
                  <a:gd name="T40" fmla="*/ 1465 w 1529"/>
                  <a:gd name="T41" fmla="*/ 285 h 2057"/>
                  <a:gd name="T42" fmla="*/ 1400 w 1529"/>
                  <a:gd name="T43" fmla="*/ 372 h 2057"/>
                  <a:gd name="T44" fmla="*/ 1495 w 1529"/>
                  <a:gd name="T45" fmla="*/ 416 h 2057"/>
                  <a:gd name="T46" fmla="*/ 1400 w 1529"/>
                  <a:gd name="T47" fmla="*/ 569 h 2057"/>
                  <a:gd name="T48" fmla="*/ 1436 w 1529"/>
                  <a:gd name="T49" fmla="*/ 701 h 2057"/>
                  <a:gd name="T50" fmla="*/ 1363 w 1529"/>
                  <a:gd name="T51" fmla="*/ 839 h 2057"/>
                  <a:gd name="T52" fmla="*/ 1414 w 1529"/>
                  <a:gd name="T53" fmla="*/ 890 h 2057"/>
                  <a:gd name="T54" fmla="*/ 1290 w 1529"/>
                  <a:gd name="T55" fmla="*/ 1058 h 2057"/>
                  <a:gd name="T56" fmla="*/ 1334 w 1529"/>
                  <a:gd name="T57" fmla="*/ 1211 h 2057"/>
                  <a:gd name="T58" fmla="*/ 1254 w 1529"/>
                  <a:gd name="T59" fmla="*/ 1284 h 2057"/>
                  <a:gd name="T60" fmla="*/ 1334 w 1529"/>
                  <a:gd name="T61" fmla="*/ 1386 h 2057"/>
                  <a:gd name="T62" fmla="*/ 1276 w 1529"/>
                  <a:gd name="T63" fmla="*/ 1503 h 2057"/>
                  <a:gd name="T64" fmla="*/ 1247 w 1529"/>
                  <a:gd name="T65" fmla="*/ 1539 h 2057"/>
                  <a:gd name="T66" fmla="*/ 1181 w 1529"/>
                  <a:gd name="T67" fmla="*/ 1692 h 2057"/>
                  <a:gd name="T68" fmla="*/ 1218 w 1529"/>
                  <a:gd name="T69" fmla="*/ 1729 h 2057"/>
                  <a:gd name="T70" fmla="*/ 1130 w 1529"/>
                  <a:gd name="T71" fmla="*/ 1772 h 2057"/>
                  <a:gd name="T72" fmla="*/ 977 w 1529"/>
                  <a:gd name="T73" fmla="*/ 1940 h 2057"/>
                  <a:gd name="T74" fmla="*/ 452 w 1529"/>
                  <a:gd name="T75" fmla="*/ 2057 h 2057"/>
                  <a:gd name="T76" fmla="*/ 423 w 1529"/>
                  <a:gd name="T77" fmla="*/ 2035 h 205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29"/>
                  <a:gd name="T118" fmla="*/ 0 h 2057"/>
                  <a:gd name="T119" fmla="*/ 1529 w 1529"/>
                  <a:gd name="T120" fmla="*/ 2057 h 205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29" h="2057">
                    <a:moveTo>
                      <a:pt x="423" y="2035"/>
                    </a:moveTo>
                    <a:cubicBezTo>
                      <a:pt x="303" y="2048"/>
                      <a:pt x="152" y="2053"/>
                      <a:pt x="44" y="1984"/>
                    </a:cubicBezTo>
                    <a:cubicBezTo>
                      <a:pt x="0" y="1920"/>
                      <a:pt x="17" y="1826"/>
                      <a:pt x="51" y="1758"/>
                    </a:cubicBezTo>
                    <a:cubicBezTo>
                      <a:pt x="59" y="1742"/>
                      <a:pt x="70" y="1728"/>
                      <a:pt x="87" y="1721"/>
                    </a:cubicBezTo>
                    <a:cubicBezTo>
                      <a:pt x="101" y="1715"/>
                      <a:pt x="131" y="1707"/>
                      <a:pt x="131" y="1707"/>
                    </a:cubicBezTo>
                    <a:cubicBezTo>
                      <a:pt x="158" y="1709"/>
                      <a:pt x="184" y="1710"/>
                      <a:pt x="211" y="1714"/>
                    </a:cubicBezTo>
                    <a:cubicBezTo>
                      <a:pt x="219" y="1715"/>
                      <a:pt x="229" y="1728"/>
                      <a:pt x="233" y="1721"/>
                    </a:cubicBezTo>
                    <a:cubicBezTo>
                      <a:pt x="237" y="1713"/>
                      <a:pt x="223" y="1707"/>
                      <a:pt x="219" y="1699"/>
                    </a:cubicBezTo>
                    <a:cubicBezTo>
                      <a:pt x="214" y="1690"/>
                      <a:pt x="207" y="1666"/>
                      <a:pt x="204" y="1656"/>
                    </a:cubicBezTo>
                    <a:cubicBezTo>
                      <a:pt x="214" y="1595"/>
                      <a:pt x="198" y="1540"/>
                      <a:pt x="219" y="1481"/>
                    </a:cubicBezTo>
                    <a:cubicBezTo>
                      <a:pt x="226" y="1422"/>
                      <a:pt x="233" y="1377"/>
                      <a:pt x="284" y="1342"/>
                    </a:cubicBezTo>
                    <a:cubicBezTo>
                      <a:pt x="268" y="1292"/>
                      <a:pt x="278" y="1345"/>
                      <a:pt x="321" y="1328"/>
                    </a:cubicBezTo>
                    <a:cubicBezTo>
                      <a:pt x="328" y="1325"/>
                      <a:pt x="317" y="1313"/>
                      <a:pt x="313" y="1306"/>
                    </a:cubicBezTo>
                    <a:cubicBezTo>
                      <a:pt x="304" y="1291"/>
                      <a:pt x="284" y="1262"/>
                      <a:pt x="284" y="1262"/>
                    </a:cubicBezTo>
                    <a:cubicBezTo>
                      <a:pt x="274" y="1231"/>
                      <a:pt x="259" y="1207"/>
                      <a:pt x="248" y="1174"/>
                    </a:cubicBezTo>
                    <a:cubicBezTo>
                      <a:pt x="246" y="1167"/>
                      <a:pt x="241" y="1153"/>
                      <a:pt x="241" y="1153"/>
                    </a:cubicBezTo>
                    <a:cubicBezTo>
                      <a:pt x="244" y="1116"/>
                      <a:pt x="235" y="1074"/>
                      <a:pt x="255" y="1043"/>
                    </a:cubicBezTo>
                    <a:cubicBezTo>
                      <a:pt x="270" y="1020"/>
                      <a:pt x="321" y="992"/>
                      <a:pt x="321" y="992"/>
                    </a:cubicBezTo>
                    <a:cubicBezTo>
                      <a:pt x="337" y="966"/>
                      <a:pt x="381" y="938"/>
                      <a:pt x="408" y="919"/>
                    </a:cubicBezTo>
                    <a:cubicBezTo>
                      <a:pt x="413" y="912"/>
                      <a:pt x="423" y="906"/>
                      <a:pt x="423" y="897"/>
                    </a:cubicBezTo>
                    <a:cubicBezTo>
                      <a:pt x="423" y="837"/>
                      <a:pt x="356" y="776"/>
                      <a:pt x="313" y="744"/>
                    </a:cubicBezTo>
                    <a:cubicBezTo>
                      <a:pt x="305" y="720"/>
                      <a:pt x="292" y="702"/>
                      <a:pt x="284" y="679"/>
                    </a:cubicBezTo>
                    <a:cubicBezTo>
                      <a:pt x="287" y="644"/>
                      <a:pt x="291" y="555"/>
                      <a:pt x="299" y="511"/>
                    </a:cubicBezTo>
                    <a:cubicBezTo>
                      <a:pt x="300" y="503"/>
                      <a:pt x="301" y="494"/>
                      <a:pt x="306" y="489"/>
                    </a:cubicBezTo>
                    <a:cubicBezTo>
                      <a:pt x="334" y="461"/>
                      <a:pt x="365" y="455"/>
                      <a:pt x="401" y="445"/>
                    </a:cubicBezTo>
                    <a:cubicBezTo>
                      <a:pt x="411" y="412"/>
                      <a:pt x="391" y="384"/>
                      <a:pt x="364" y="365"/>
                    </a:cubicBezTo>
                    <a:cubicBezTo>
                      <a:pt x="355" y="336"/>
                      <a:pt x="347" y="324"/>
                      <a:pt x="321" y="307"/>
                    </a:cubicBezTo>
                    <a:cubicBezTo>
                      <a:pt x="316" y="300"/>
                      <a:pt x="312" y="291"/>
                      <a:pt x="306" y="285"/>
                    </a:cubicBezTo>
                    <a:cubicBezTo>
                      <a:pt x="300" y="279"/>
                      <a:pt x="285" y="279"/>
                      <a:pt x="284" y="270"/>
                    </a:cubicBezTo>
                    <a:cubicBezTo>
                      <a:pt x="273" y="195"/>
                      <a:pt x="298" y="173"/>
                      <a:pt x="357" y="154"/>
                    </a:cubicBezTo>
                    <a:cubicBezTo>
                      <a:pt x="385" y="112"/>
                      <a:pt x="413" y="104"/>
                      <a:pt x="459" y="95"/>
                    </a:cubicBezTo>
                    <a:cubicBezTo>
                      <a:pt x="466" y="90"/>
                      <a:pt x="475" y="87"/>
                      <a:pt x="481" y="81"/>
                    </a:cubicBezTo>
                    <a:cubicBezTo>
                      <a:pt x="487" y="75"/>
                      <a:pt x="489" y="64"/>
                      <a:pt x="496" y="59"/>
                    </a:cubicBezTo>
                    <a:cubicBezTo>
                      <a:pt x="508" y="50"/>
                      <a:pt x="525" y="51"/>
                      <a:pt x="539" y="44"/>
                    </a:cubicBezTo>
                    <a:cubicBezTo>
                      <a:pt x="625" y="0"/>
                      <a:pt x="685" y="12"/>
                      <a:pt x="795" y="8"/>
                    </a:cubicBezTo>
                    <a:cubicBezTo>
                      <a:pt x="1204" y="23"/>
                      <a:pt x="1046" y="10"/>
                      <a:pt x="1239" y="37"/>
                    </a:cubicBezTo>
                    <a:cubicBezTo>
                      <a:pt x="1320" y="63"/>
                      <a:pt x="1393" y="62"/>
                      <a:pt x="1480" y="66"/>
                    </a:cubicBezTo>
                    <a:cubicBezTo>
                      <a:pt x="1493" y="70"/>
                      <a:pt x="1529" y="74"/>
                      <a:pt x="1495" y="103"/>
                    </a:cubicBezTo>
                    <a:cubicBezTo>
                      <a:pt x="1477" y="118"/>
                      <a:pt x="1451" y="117"/>
                      <a:pt x="1429" y="125"/>
                    </a:cubicBezTo>
                    <a:cubicBezTo>
                      <a:pt x="1417" y="160"/>
                      <a:pt x="1432" y="185"/>
                      <a:pt x="1444" y="219"/>
                    </a:cubicBezTo>
                    <a:cubicBezTo>
                      <a:pt x="1449" y="234"/>
                      <a:pt x="1453" y="248"/>
                      <a:pt x="1458" y="263"/>
                    </a:cubicBezTo>
                    <a:cubicBezTo>
                      <a:pt x="1460" y="270"/>
                      <a:pt x="1465" y="285"/>
                      <a:pt x="1465" y="285"/>
                    </a:cubicBezTo>
                    <a:cubicBezTo>
                      <a:pt x="1457" y="324"/>
                      <a:pt x="1452" y="337"/>
                      <a:pt x="1414" y="351"/>
                    </a:cubicBezTo>
                    <a:cubicBezTo>
                      <a:pt x="1409" y="358"/>
                      <a:pt x="1397" y="364"/>
                      <a:pt x="1400" y="372"/>
                    </a:cubicBezTo>
                    <a:cubicBezTo>
                      <a:pt x="1404" y="382"/>
                      <a:pt x="1419" y="383"/>
                      <a:pt x="1429" y="387"/>
                    </a:cubicBezTo>
                    <a:cubicBezTo>
                      <a:pt x="1453" y="397"/>
                      <a:pt x="1473" y="402"/>
                      <a:pt x="1495" y="416"/>
                    </a:cubicBezTo>
                    <a:cubicBezTo>
                      <a:pt x="1500" y="423"/>
                      <a:pt x="1508" y="429"/>
                      <a:pt x="1509" y="438"/>
                    </a:cubicBezTo>
                    <a:cubicBezTo>
                      <a:pt x="1517" y="532"/>
                      <a:pt x="1460" y="531"/>
                      <a:pt x="1400" y="569"/>
                    </a:cubicBezTo>
                    <a:cubicBezTo>
                      <a:pt x="1380" y="633"/>
                      <a:pt x="1403" y="623"/>
                      <a:pt x="1444" y="649"/>
                    </a:cubicBezTo>
                    <a:cubicBezTo>
                      <a:pt x="1441" y="666"/>
                      <a:pt x="1442" y="685"/>
                      <a:pt x="1436" y="701"/>
                    </a:cubicBezTo>
                    <a:cubicBezTo>
                      <a:pt x="1432" y="712"/>
                      <a:pt x="1420" y="719"/>
                      <a:pt x="1414" y="730"/>
                    </a:cubicBezTo>
                    <a:cubicBezTo>
                      <a:pt x="1395" y="763"/>
                      <a:pt x="1376" y="803"/>
                      <a:pt x="1363" y="839"/>
                    </a:cubicBezTo>
                    <a:cubicBezTo>
                      <a:pt x="1366" y="846"/>
                      <a:pt x="1365" y="855"/>
                      <a:pt x="1371" y="861"/>
                    </a:cubicBezTo>
                    <a:cubicBezTo>
                      <a:pt x="1383" y="873"/>
                      <a:pt x="1414" y="890"/>
                      <a:pt x="1414" y="890"/>
                    </a:cubicBezTo>
                    <a:cubicBezTo>
                      <a:pt x="1452" y="946"/>
                      <a:pt x="1378" y="960"/>
                      <a:pt x="1341" y="992"/>
                    </a:cubicBezTo>
                    <a:cubicBezTo>
                      <a:pt x="1320" y="1010"/>
                      <a:pt x="1290" y="1058"/>
                      <a:pt x="1290" y="1058"/>
                    </a:cubicBezTo>
                    <a:cubicBezTo>
                      <a:pt x="1299" y="1106"/>
                      <a:pt x="1304" y="1111"/>
                      <a:pt x="1341" y="1138"/>
                    </a:cubicBezTo>
                    <a:cubicBezTo>
                      <a:pt x="1339" y="1162"/>
                      <a:pt x="1345" y="1189"/>
                      <a:pt x="1334" y="1211"/>
                    </a:cubicBezTo>
                    <a:cubicBezTo>
                      <a:pt x="1326" y="1227"/>
                      <a:pt x="1305" y="1230"/>
                      <a:pt x="1290" y="1240"/>
                    </a:cubicBezTo>
                    <a:cubicBezTo>
                      <a:pt x="1276" y="1249"/>
                      <a:pt x="1263" y="1270"/>
                      <a:pt x="1254" y="1284"/>
                    </a:cubicBezTo>
                    <a:cubicBezTo>
                      <a:pt x="1240" y="1330"/>
                      <a:pt x="1257" y="1336"/>
                      <a:pt x="1298" y="1349"/>
                    </a:cubicBezTo>
                    <a:cubicBezTo>
                      <a:pt x="1302" y="1352"/>
                      <a:pt x="1340" y="1373"/>
                      <a:pt x="1334" y="1386"/>
                    </a:cubicBezTo>
                    <a:cubicBezTo>
                      <a:pt x="1311" y="1437"/>
                      <a:pt x="1289" y="1414"/>
                      <a:pt x="1269" y="1473"/>
                    </a:cubicBezTo>
                    <a:cubicBezTo>
                      <a:pt x="1271" y="1483"/>
                      <a:pt x="1272" y="1494"/>
                      <a:pt x="1276" y="1503"/>
                    </a:cubicBezTo>
                    <a:cubicBezTo>
                      <a:pt x="1279" y="1511"/>
                      <a:pt x="1292" y="1516"/>
                      <a:pt x="1290" y="1524"/>
                    </a:cubicBezTo>
                    <a:cubicBezTo>
                      <a:pt x="1290" y="1526"/>
                      <a:pt x="1248" y="1539"/>
                      <a:pt x="1247" y="1539"/>
                    </a:cubicBezTo>
                    <a:cubicBezTo>
                      <a:pt x="1226" y="1598"/>
                      <a:pt x="1247" y="1524"/>
                      <a:pt x="1247" y="1583"/>
                    </a:cubicBezTo>
                    <a:cubicBezTo>
                      <a:pt x="1247" y="1630"/>
                      <a:pt x="1215" y="1666"/>
                      <a:pt x="1181" y="1692"/>
                    </a:cubicBezTo>
                    <a:cubicBezTo>
                      <a:pt x="1183" y="1699"/>
                      <a:pt x="1183" y="1709"/>
                      <a:pt x="1188" y="1714"/>
                    </a:cubicBezTo>
                    <a:cubicBezTo>
                      <a:pt x="1196" y="1722"/>
                      <a:pt x="1218" y="1718"/>
                      <a:pt x="1218" y="1729"/>
                    </a:cubicBezTo>
                    <a:cubicBezTo>
                      <a:pt x="1218" y="1740"/>
                      <a:pt x="1197" y="1737"/>
                      <a:pt x="1188" y="1743"/>
                    </a:cubicBezTo>
                    <a:cubicBezTo>
                      <a:pt x="1136" y="1775"/>
                      <a:pt x="1183" y="1759"/>
                      <a:pt x="1130" y="1772"/>
                    </a:cubicBezTo>
                    <a:cubicBezTo>
                      <a:pt x="1100" y="1787"/>
                      <a:pt x="1083" y="1795"/>
                      <a:pt x="1064" y="1823"/>
                    </a:cubicBezTo>
                    <a:cubicBezTo>
                      <a:pt x="1085" y="1880"/>
                      <a:pt x="1027" y="1924"/>
                      <a:pt x="977" y="1940"/>
                    </a:cubicBezTo>
                    <a:cubicBezTo>
                      <a:pt x="942" y="1992"/>
                      <a:pt x="881" y="1995"/>
                      <a:pt x="824" y="2006"/>
                    </a:cubicBezTo>
                    <a:cubicBezTo>
                      <a:pt x="701" y="2031"/>
                      <a:pt x="577" y="2040"/>
                      <a:pt x="452" y="2057"/>
                    </a:cubicBezTo>
                    <a:cubicBezTo>
                      <a:pt x="404" y="2051"/>
                      <a:pt x="361" y="2042"/>
                      <a:pt x="313" y="2042"/>
                    </a:cubicBezTo>
                    <a:lnTo>
                      <a:pt x="423" y="2035"/>
                    </a:lnTo>
                    <a:close/>
                  </a:path>
                </a:pathLst>
              </a:custGeom>
              <a:solidFill>
                <a:schemeClr val="bg2">
                  <a:alpha val="47842"/>
                </a:schemeClr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6" name="Line 10"/>
              <p:cNvSpPr>
                <a:spLocks noChangeShapeType="1"/>
              </p:cNvSpPr>
              <p:nvPr/>
            </p:nvSpPr>
            <p:spPr bwMode="auto">
              <a:xfrm>
                <a:off x="3677" y="4224"/>
                <a:ext cx="1152" cy="1"/>
              </a:xfrm>
              <a:prstGeom prst="line">
                <a:avLst/>
              </a:pr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7" name="Line 13"/>
              <p:cNvSpPr>
                <a:spLocks noChangeShapeType="1"/>
              </p:cNvSpPr>
              <p:nvPr/>
            </p:nvSpPr>
            <p:spPr bwMode="auto">
              <a:xfrm>
                <a:off x="3792" y="3600"/>
                <a:ext cx="105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8" name="Rectangle 17"/>
              <p:cNvSpPr>
                <a:spLocks noChangeArrowheads="1"/>
              </p:cNvSpPr>
              <p:nvPr/>
            </p:nvSpPr>
            <p:spPr bwMode="auto">
              <a:xfrm>
                <a:off x="3888" y="3504"/>
                <a:ext cx="912" cy="336"/>
              </a:xfrm>
              <a:prstGeom prst="rect">
                <a:avLst/>
              </a:prstGeom>
              <a:solidFill>
                <a:srgbClr val="00CC00">
                  <a:alpha val="4784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9" name="Line 19"/>
              <p:cNvSpPr>
                <a:spLocks noChangeShapeType="1"/>
              </p:cNvSpPr>
              <p:nvPr/>
            </p:nvSpPr>
            <p:spPr bwMode="auto">
              <a:xfrm>
                <a:off x="4992" y="350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0" name="Line 21"/>
              <p:cNvSpPr>
                <a:spLocks noChangeShapeType="1"/>
              </p:cNvSpPr>
              <p:nvPr/>
            </p:nvSpPr>
            <p:spPr bwMode="auto">
              <a:xfrm>
                <a:off x="4896" y="3696"/>
                <a:ext cx="144" cy="0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1" name="Line 22"/>
              <p:cNvSpPr>
                <a:spLocks noChangeShapeType="1"/>
              </p:cNvSpPr>
              <p:nvPr/>
            </p:nvSpPr>
            <p:spPr bwMode="auto">
              <a:xfrm>
                <a:off x="4944" y="360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14" name="Text Box 25"/>
            <p:cNvSpPr txBox="1">
              <a:spLocks noChangeArrowheads="1"/>
            </p:cNvSpPr>
            <p:nvPr/>
          </p:nvSpPr>
          <p:spPr bwMode="auto">
            <a:xfrm>
              <a:off x="3504" y="3456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/>
                <a:t>3)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6629400" cy="1066800"/>
          </a:xfrm>
        </p:spPr>
        <p:txBody>
          <a:bodyPr/>
          <a:lstStyle/>
          <a:p>
            <a:pPr marL="609600" indent="-609600" eaLnBrk="1" hangingPunct="1">
              <a:spcBef>
                <a:spcPct val="50000"/>
              </a:spcBef>
              <a:buFontTx/>
              <a:buNone/>
            </a:pPr>
            <a:endParaRPr lang="en-GB" sz="2000" smtClean="0"/>
          </a:p>
          <a:p>
            <a:pPr marL="609600" indent="-609600" eaLnBrk="1" hangingPunct="1"/>
            <a:r>
              <a:rPr lang="en-GB" sz="2000" smtClean="0"/>
              <a:t>Finding optimal offset for lower assigned height</a:t>
            </a:r>
            <a:endParaRPr lang="en-GB" smtClean="0"/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Vertical representivity:  single level beneath assigned height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			real		v	simulated</a:t>
            </a:r>
          </a:p>
        </p:txBody>
      </p:sp>
      <p:sp>
        <p:nvSpPr>
          <p:cNvPr id="48131" name="Text Box 10"/>
          <p:cNvSpPr txBox="1">
            <a:spLocks noChangeArrowheads="1"/>
          </p:cNvSpPr>
          <p:nvPr/>
        </p:nvSpPr>
        <p:spPr bwMode="auto">
          <a:xfrm>
            <a:off x="304800" y="19050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Low opaque</a:t>
            </a:r>
          </a:p>
        </p:txBody>
      </p:sp>
      <p:sp>
        <p:nvSpPr>
          <p:cNvPr id="48132" name="Text Box 11"/>
          <p:cNvSpPr txBox="1">
            <a:spLocks noChangeArrowheads="1"/>
          </p:cNvSpPr>
          <p:nvPr/>
        </p:nvSpPr>
        <p:spPr bwMode="auto">
          <a:xfrm>
            <a:off x="304800" y="358140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Medium opaque</a:t>
            </a:r>
          </a:p>
        </p:txBody>
      </p:sp>
      <p:sp>
        <p:nvSpPr>
          <p:cNvPr id="48133" name="Text Box 12"/>
          <p:cNvSpPr txBox="1">
            <a:spLocks noChangeArrowheads="1"/>
          </p:cNvSpPr>
          <p:nvPr/>
        </p:nvSpPr>
        <p:spPr bwMode="auto">
          <a:xfrm>
            <a:off x="381000" y="530225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High opaque</a:t>
            </a:r>
          </a:p>
        </p:txBody>
      </p:sp>
      <p:pic>
        <p:nvPicPr>
          <p:cNvPr id="48134" name="Picture 20" descr="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286067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21" descr="m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5" y="3200400"/>
            <a:ext cx="286067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22" descr="h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876800"/>
            <a:ext cx="2952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23" descr="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524000"/>
            <a:ext cx="286067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Picture 24" descr="m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3200400"/>
            <a:ext cx="286067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9" name="Picture 25" descr="h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876800"/>
            <a:ext cx="286067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93" name="Group 33"/>
          <p:cNvGrpSpPr>
            <a:grpSpLocks/>
          </p:cNvGrpSpPr>
          <p:nvPr/>
        </p:nvGrpSpPr>
        <p:grpSpPr bwMode="auto">
          <a:xfrm>
            <a:off x="3200400" y="2286000"/>
            <a:ext cx="3810000" cy="3962400"/>
            <a:chOff x="2016" y="1440"/>
            <a:chExt cx="2400" cy="2496"/>
          </a:xfrm>
        </p:grpSpPr>
        <p:sp>
          <p:nvSpPr>
            <p:cNvPr id="48141" name="Line 27"/>
            <p:cNvSpPr>
              <a:spLocks noChangeShapeType="1"/>
            </p:cNvSpPr>
            <p:nvPr/>
          </p:nvSpPr>
          <p:spPr bwMode="auto">
            <a:xfrm>
              <a:off x="2064" y="144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Line 28"/>
            <p:cNvSpPr>
              <a:spLocks noChangeShapeType="1"/>
            </p:cNvSpPr>
            <p:nvPr/>
          </p:nvSpPr>
          <p:spPr bwMode="auto">
            <a:xfrm>
              <a:off x="2016" y="240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Line 29"/>
            <p:cNvSpPr>
              <a:spLocks noChangeShapeType="1"/>
            </p:cNvSpPr>
            <p:nvPr/>
          </p:nvSpPr>
          <p:spPr bwMode="auto">
            <a:xfrm>
              <a:off x="2064" y="3456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Line 30"/>
            <p:cNvSpPr>
              <a:spLocks noChangeShapeType="1"/>
            </p:cNvSpPr>
            <p:nvPr/>
          </p:nvSpPr>
          <p:spPr bwMode="auto">
            <a:xfrm>
              <a:off x="4272" y="144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Line 31"/>
            <p:cNvSpPr>
              <a:spLocks noChangeShapeType="1"/>
            </p:cNvSpPr>
            <p:nvPr/>
          </p:nvSpPr>
          <p:spPr bwMode="auto">
            <a:xfrm>
              <a:off x="4416" y="2400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Line 32"/>
            <p:cNvSpPr>
              <a:spLocks noChangeShapeType="1"/>
            </p:cNvSpPr>
            <p:nvPr/>
          </p:nvSpPr>
          <p:spPr bwMode="auto">
            <a:xfrm>
              <a:off x="4224" y="3456"/>
              <a:ext cx="0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458200" cy="1219200"/>
          </a:xfrm>
        </p:spPr>
        <p:txBody>
          <a:bodyPr/>
          <a:lstStyle/>
          <a:p>
            <a:pPr marL="609600" indent="-609600" eaLnBrk="1" hangingPunct="1">
              <a:spcBef>
                <a:spcPct val="50000"/>
              </a:spcBef>
              <a:buFontTx/>
              <a:buNone/>
            </a:pPr>
            <a:endParaRPr lang="en-GB" sz="2000" smtClean="0"/>
          </a:p>
          <a:p>
            <a:pPr marL="609600" indent="-609600" eaLnBrk="1" hangingPunct="1"/>
            <a:r>
              <a:rPr lang="en-GB" sz="2000" smtClean="0"/>
              <a:t>Vary layer thickness and find which thickness gives minimum RMSVD</a:t>
            </a:r>
            <a:endParaRPr lang="en-GB" smtClean="0"/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 Vertical representivity:  layer mean beneath assigned height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4800600" y="5486400"/>
            <a:ext cx="365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Semi-transparent high clouds</a:t>
            </a:r>
          </a:p>
          <a:p>
            <a:pPr>
              <a:spcBef>
                <a:spcPct val="50000"/>
              </a:spcBef>
            </a:pPr>
            <a:r>
              <a:rPr lang="en-GB" sz="1200"/>
              <a:t>For layer centre 30hPa below assigned height.</a:t>
            </a:r>
          </a:p>
        </p:txBody>
      </p:sp>
      <p:pic>
        <p:nvPicPr>
          <p:cNvPr id="49156" name="Picture 7" descr="r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38400"/>
            <a:ext cx="477202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953000" cy="1143000"/>
          </a:xfrm>
        </p:spPr>
        <p:txBody>
          <a:bodyPr/>
          <a:lstStyle/>
          <a:p>
            <a:pPr marL="609600" indent="-609600" eaLnBrk="1" hangingPunct="1">
              <a:spcBef>
                <a:spcPct val="50000"/>
              </a:spcBef>
              <a:buFontTx/>
              <a:buNone/>
            </a:pPr>
            <a:endParaRPr lang="en-GB" sz="1800" smtClean="0"/>
          </a:p>
          <a:p>
            <a:pPr marL="609600" indent="-609600" eaLnBrk="1" hangingPunct="1"/>
            <a:r>
              <a:rPr lang="en-GB" sz="1800" smtClean="0"/>
              <a:t>Optimal offset and layer thickness found from Feb 5</a:t>
            </a:r>
            <a:r>
              <a:rPr lang="en-GB" sz="1800" baseline="30000" smtClean="0"/>
              <a:t>th</a:t>
            </a:r>
            <a:r>
              <a:rPr lang="en-GB" sz="1800" smtClean="0"/>
              <a:t> – Mar 5</a:t>
            </a:r>
            <a:r>
              <a:rPr lang="en-GB" sz="1800" baseline="30000" smtClean="0"/>
              <a:t>th</a:t>
            </a:r>
            <a:r>
              <a:rPr lang="en-GB" sz="1800" smtClean="0"/>
              <a:t> 2013 real data</a:t>
            </a:r>
            <a:endParaRPr lang="en-GB" sz="2800" smtClean="0"/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Vertical representivity:  layer mean beneath assigned height</a:t>
            </a:r>
            <a:br>
              <a:rPr lang="en-GB" sz="2400">
                <a:solidFill>
                  <a:schemeClr val="bg1"/>
                </a:solidFill>
              </a:rPr>
            </a:br>
            <a:r>
              <a:rPr lang="en-GB" sz="2400">
                <a:solidFill>
                  <a:schemeClr val="bg1"/>
                </a:solidFill>
              </a:rPr>
              <a:t>		  	real		v	simulated</a:t>
            </a:r>
          </a:p>
        </p:txBody>
      </p:sp>
      <p:graphicFrame>
        <p:nvGraphicFramePr>
          <p:cNvPr id="69636" name="Group 4"/>
          <p:cNvGraphicFramePr>
            <a:graphicFrameLocks noGrp="1"/>
          </p:cNvGraphicFramePr>
          <p:nvPr>
            <p:ph sz="half" idx="2"/>
          </p:nvPr>
        </p:nvGraphicFramePr>
        <p:xfrm>
          <a:off x="1676400" y="2743200"/>
          <a:ext cx="5486400" cy="3078164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</a:tblGrid>
              <a:tr h="6159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Cloud category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Offset [hPa]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Layer thickness [hPa]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opaque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semi-transparent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</a:tr>
            </a:tbl>
          </a:graphicData>
        </a:graphic>
      </p:graphicFrame>
      <p:sp>
        <p:nvSpPr>
          <p:cNvPr id="50199" name="Text Box 35"/>
          <p:cNvSpPr txBox="1">
            <a:spLocks noChangeArrowheads="1"/>
          </p:cNvSpPr>
          <p:nvPr/>
        </p:nvSpPr>
        <p:spPr bwMode="auto">
          <a:xfrm>
            <a:off x="1447800" y="59436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i.e. layer centred beneath cloud top gives optimal fit to AMVs.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 Improved fit using new vertical representivity assumptions</a:t>
            </a:r>
          </a:p>
        </p:txBody>
      </p:sp>
      <p:graphicFrame>
        <p:nvGraphicFramePr>
          <p:cNvPr id="70659" name="Group 3"/>
          <p:cNvGraphicFramePr>
            <a:graphicFrameLocks noGrp="1"/>
          </p:cNvGraphicFramePr>
          <p:nvPr>
            <p:ph/>
          </p:nvPr>
        </p:nvGraphicFramePr>
        <p:xfrm>
          <a:off x="304800" y="2049463"/>
          <a:ext cx="7924800" cy="2984628"/>
        </p:xfrm>
        <a:graphic>
          <a:graphicData uri="http://schemas.openxmlformats.org/drawingml/2006/table">
            <a:tbl>
              <a:tblPr/>
              <a:tblGrid>
                <a:gridCol w="1811338"/>
                <a:gridCol w="962025"/>
                <a:gridCol w="962025"/>
                <a:gridCol w="963612"/>
                <a:gridCol w="1074738"/>
                <a:gridCol w="1076325"/>
                <a:gridCol w="1074737"/>
              </a:tblGrid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 assigned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Lower assigned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Optimal layer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Cloud category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RSMVD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RMSVD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RMSVD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opaque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-0.56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4.62 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(1.5%)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-0.30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4.27 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(9.0%)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 opaque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-1.08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5.29 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(0.9%)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-0.85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5.14 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(3.7%)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-0.98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opaque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6.03 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(7.8%)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-0.40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5.54 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(15.3%)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-0.38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semi-transparent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-1.27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5.69 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(3.2%)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-0.17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5.40 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(8.2%)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0.08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</a:tbl>
          </a:graphicData>
        </a:graphic>
      </p:graphicFrame>
      <p:grpSp>
        <p:nvGrpSpPr>
          <p:cNvPr id="70722" name="Group 66"/>
          <p:cNvGrpSpPr>
            <a:grpSpLocks/>
          </p:cNvGrpSpPr>
          <p:nvPr/>
        </p:nvGrpSpPr>
        <p:grpSpPr bwMode="auto">
          <a:xfrm>
            <a:off x="1828800" y="3276600"/>
            <a:ext cx="6172200" cy="2424113"/>
            <a:chOff x="1152" y="1920"/>
            <a:chExt cx="3888" cy="1527"/>
          </a:xfrm>
        </p:grpSpPr>
        <p:sp>
          <p:nvSpPr>
            <p:cNvPr id="51260" name="Rectangle 67"/>
            <p:cNvSpPr>
              <a:spLocks noChangeArrowheads="1"/>
            </p:cNvSpPr>
            <p:nvPr/>
          </p:nvSpPr>
          <p:spPr bwMode="auto">
            <a:xfrm>
              <a:off x="3888" y="1920"/>
              <a:ext cx="576" cy="105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61" name="Text Box 68"/>
            <p:cNvSpPr txBox="1">
              <a:spLocks noChangeArrowheads="1"/>
            </p:cNvSpPr>
            <p:nvPr/>
          </p:nvSpPr>
          <p:spPr bwMode="auto">
            <a:xfrm>
              <a:off x="1152" y="3216"/>
              <a:ext cx="38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/>
                <a:t> Optimal layer gives best fit for all categories.</a:t>
              </a:r>
            </a:p>
          </p:txBody>
        </p:sp>
      </p:grpSp>
      <p:grpSp>
        <p:nvGrpSpPr>
          <p:cNvPr id="70725" name="Group 69"/>
          <p:cNvGrpSpPr>
            <a:grpSpLocks/>
          </p:cNvGrpSpPr>
          <p:nvPr/>
        </p:nvGrpSpPr>
        <p:grpSpPr bwMode="auto">
          <a:xfrm>
            <a:off x="1828800" y="4052888"/>
            <a:ext cx="6934200" cy="2347912"/>
            <a:chOff x="1152" y="2448"/>
            <a:chExt cx="4368" cy="1479"/>
          </a:xfrm>
        </p:grpSpPr>
        <p:sp>
          <p:nvSpPr>
            <p:cNvPr id="51257" name="Rectangle 70"/>
            <p:cNvSpPr>
              <a:spLocks noChangeArrowheads="1"/>
            </p:cNvSpPr>
            <p:nvPr/>
          </p:nvSpPr>
          <p:spPr bwMode="auto">
            <a:xfrm>
              <a:off x="2064" y="2448"/>
              <a:ext cx="384" cy="52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8" name="Rectangle 71"/>
            <p:cNvSpPr>
              <a:spLocks noChangeArrowheads="1"/>
            </p:cNvSpPr>
            <p:nvPr/>
          </p:nvSpPr>
          <p:spPr bwMode="auto">
            <a:xfrm>
              <a:off x="4656" y="2448"/>
              <a:ext cx="384" cy="52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9" name="Text Box 72"/>
            <p:cNvSpPr txBox="1">
              <a:spLocks noChangeArrowheads="1"/>
            </p:cNvSpPr>
            <p:nvPr/>
          </p:nvSpPr>
          <p:spPr bwMode="auto">
            <a:xfrm>
              <a:off x="1152" y="3696"/>
              <a:ext cx="43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/>
                <a:t> Slow bias in upper level AMVs is almost completely removed</a:t>
              </a:r>
            </a:p>
          </p:txBody>
        </p:sp>
      </p:grpSp>
      <p:sp>
        <p:nvSpPr>
          <p:cNvPr id="51253" name="Text Box 73"/>
          <p:cNvSpPr txBox="1">
            <a:spLocks noChangeArrowheads="1"/>
          </p:cNvSpPr>
          <p:nvPr/>
        </p:nvSpPr>
        <p:spPr bwMode="auto">
          <a:xfrm>
            <a:off x="304800" y="12192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Results from Feb 5</a:t>
            </a:r>
            <a:r>
              <a:rPr lang="en-GB" baseline="30000"/>
              <a:t>th</a:t>
            </a:r>
            <a:r>
              <a:rPr lang="en-GB"/>
              <a:t> – Mar 5</a:t>
            </a:r>
            <a:r>
              <a:rPr lang="en-GB" baseline="30000"/>
              <a:t>th</a:t>
            </a:r>
            <a:r>
              <a:rPr lang="en-GB"/>
              <a:t>, 2013 (real data) :</a:t>
            </a:r>
          </a:p>
        </p:txBody>
      </p:sp>
      <p:sp>
        <p:nvSpPr>
          <p:cNvPr id="51254" name="Text Box 74"/>
          <p:cNvSpPr txBox="1">
            <a:spLocks noChangeArrowheads="1"/>
          </p:cNvSpPr>
          <p:nvPr/>
        </p:nvSpPr>
        <p:spPr bwMode="auto">
          <a:xfrm>
            <a:off x="7315200" y="10048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QI&gt;80</a:t>
            </a:r>
          </a:p>
        </p:txBody>
      </p:sp>
      <p:sp>
        <p:nvSpPr>
          <p:cNvPr id="70731" name="Rectangle 75"/>
          <p:cNvSpPr>
            <a:spLocks noChangeArrowheads="1"/>
          </p:cNvSpPr>
          <p:nvPr/>
        </p:nvSpPr>
        <p:spPr bwMode="auto">
          <a:xfrm>
            <a:off x="4038600" y="1828800"/>
            <a:ext cx="20574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732" name="Rectangle 76"/>
          <p:cNvSpPr>
            <a:spLocks noChangeArrowheads="1"/>
          </p:cNvSpPr>
          <p:nvPr/>
        </p:nvSpPr>
        <p:spPr bwMode="auto">
          <a:xfrm>
            <a:off x="6096000" y="1828800"/>
            <a:ext cx="22098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1" grpId="0" animBg="1"/>
      <p:bldP spid="707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 Improved fit using new vertical representivity assumptions</a:t>
            </a:r>
          </a:p>
        </p:txBody>
      </p:sp>
      <p:graphicFrame>
        <p:nvGraphicFramePr>
          <p:cNvPr id="71683" name="Group 3"/>
          <p:cNvGraphicFramePr>
            <a:graphicFrameLocks noGrp="1"/>
          </p:cNvGraphicFramePr>
          <p:nvPr>
            <p:ph/>
          </p:nvPr>
        </p:nvGraphicFramePr>
        <p:xfrm>
          <a:off x="304800" y="2049463"/>
          <a:ext cx="7924800" cy="2984628"/>
        </p:xfrm>
        <a:graphic>
          <a:graphicData uri="http://schemas.openxmlformats.org/drawingml/2006/table">
            <a:tbl>
              <a:tblPr/>
              <a:tblGrid>
                <a:gridCol w="1811338"/>
                <a:gridCol w="962025"/>
                <a:gridCol w="962025"/>
                <a:gridCol w="963612"/>
                <a:gridCol w="1074738"/>
                <a:gridCol w="1076325"/>
                <a:gridCol w="1074737"/>
              </a:tblGrid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 assigned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Lower assigned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Optimal layer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Cloud category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RSMVD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RMSVD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RMSVD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[ms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opaque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-1.41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4.18 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(2.6%)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-0.99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3.67 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(14.5%)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-0.33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Medium opaque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-1.23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6.77 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(1.3%)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-0.89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6.09 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(11.2%)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-1.42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opaque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-2.95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7.66 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(13.4%)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-0.13</a:t>
                      </a: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6.96 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(21.4%)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-0.12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semi-transparent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-3.02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7.45 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(13.1%)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-1.41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7.05 </a:t>
                      </a: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(17.7%)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F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-1.04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FFB8"/>
                    </a:solidFill>
                  </a:tcPr>
                </a:tc>
              </a:tr>
            </a:tbl>
          </a:graphicData>
        </a:graphic>
      </p:graphicFrame>
      <p:sp>
        <p:nvSpPr>
          <p:cNvPr id="52275" name="Text Box 66"/>
          <p:cNvSpPr txBox="1">
            <a:spLocks noChangeArrowheads="1"/>
          </p:cNvSpPr>
          <p:nvPr/>
        </p:nvSpPr>
        <p:spPr bwMode="auto">
          <a:xfrm>
            <a:off x="304800" y="927100"/>
            <a:ext cx="8839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Results from Oct 14</a:t>
            </a:r>
            <a:r>
              <a:rPr lang="en-GB" baseline="30000"/>
              <a:t>th</a:t>
            </a:r>
            <a:r>
              <a:rPr lang="en-GB"/>
              <a:t> – Nov 2</a:t>
            </a:r>
            <a:r>
              <a:rPr lang="en-GB" baseline="30000"/>
              <a:t>nd</a:t>
            </a:r>
            <a:r>
              <a:rPr lang="en-GB"/>
              <a:t>, 2013 (real data): </a:t>
            </a:r>
          </a:p>
          <a:p>
            <a:pPr>
              <a:spcBef>
                <a:spcPct val="50000"/>
              </a:spcBef>
            </a:pPr>
            <a:r>
              <a:rPr lang="en-GB"/>
              <a:t>Independent trial period using same optimal offset, thickness paramaters derived from previous case study.</a:t>
            </a:r>
          </a:p>
        </p:txBody>
      </p:sp>
      <p:grpSp>
        <p:nvGrpSpPr>
          <p:cNvPr id="71747" name="Group 67"/>
          <p:cNvGrpSpPr>
            <a:grpSpLocks/>
          </p:cNvGrpSpPr>
          <p:nvPr/>
        </p:nvGrpSpPr>
        <p:grpSpPr bwMode="auto">
          <a:xfrm>
            <a:off x="1828800" y="4129088"/>
            <a:ext cx="6934200" cy="2347912"/>
            <a:chOff x="1152" y="2448"/>
            <a:chExt cx="4368" cy="1479"/>
          </a:xfrm>
        </p:grpSpPr>
        <p:sp>
          <p:nvSpPr>
            <p:cNvPr id="52279" name="Rectangle 68"/>
            <p:cNvSpPr>
              <a:spLocks noChangeArrowheads="1"/>
            </p:cNvSpPr>
            <p:nvPr/>
          </p:nvSpPr>
          <p:spPr bwMode="auto">
            <a:xfrm>
              <a:off x="2064" y="2448"/>
              <a:ext cx="384" cy="52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0" name="Rectangle 69"/>
            <p:cNvSpPr>
              <a:spLocks noChangeArrowheads="1"/>
            </p:cNvSpPr>
            <p:nvPr/>
          </p:nvSpPr>
          <p:spPr bwMode="auto">
            <a:xfrm>
              <a:off x="4656" y="2448"/>
              <a:ext cx="384" cy="52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81" name="Text Box 70"/>
            <p:cNvSpPr txBox="1">
              <a:spLocks noChangeArrowheads="1"/>
            </p:cNvSpPr>
            <p:nvPr/>
          </p:nvSpPr>
          <p:spPr bwMode="auto">
            <a:xfrm>
              <a:off x="1152" y="3696"/>
              <a:ext cx="4368" cy="23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GB">
                  <a:solidFill>
                    <a:schemeClr val="bg1"/>
                  </a:solidFill>
                </a:rPr>
                <a:t> Slow bias still significantly reduced in independent trial period.</a:t>
              </a:r>
            </a:p>
          </p:txBody>
        </p:sp>
      </p:grpSp>
      <p:sp>
        <p:nvSpPr>
          <p:cNvPr id="71751" name="Text Box 71"/>
          <p:cNvSpPr txBox="1">
            <a:spLocks noChangeArrowheads="1"/>
          </p:cNvSpPr>
          <p:nvPr/>
        </p:nvSpPr>
        <p:spPr bwMode="auto">
          <a:xfrm>
            <a:off x="1828800" y="5638800"/>
            <a:ext cx="7086600" cy="366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solidFill>
                  <a:schemeClr val="bg1"/>
                </a:solidFill>
              </a:rPr>
              <a:t> Results indicate that improvement from using layer mean is robust.</a:t>
            </a:r>
          </a:p>
        </p:txBody>
      </p:sp>
      <p:sp>
        <p:nvSpPr>
          <p:cNvPr id="52278" name="Text Box 72"/>
          <p:cNvSpPr txBox="1">
            <a:spLocks noChangeArrowheads="1"/>
          </p:cNvSpPr>
          <p:nvPr/>
        </p:nvSpPr>
        <p:spPr bwMode="auto">
          <a:xfrm>
            <a:off x="7315200" y="100488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QI&gt;80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 Removal of slow bias</a:t>
            </a:r>
          </a:p>
        </p:txBody>
      </p:sp>
      <p:sp>
        <p:nvSpPr>
          <p:cNvPr id="54274" name="Text Box 76"/>
          <p:cNvSpPr txBox="1">
            <a:spLocks noChangeArrowheads="1"/>
          </p:cNvSpPr>
          <p:nvPr/>
        </p:nvSpPr>
        <p:spPr bwMode="auto">
          <a:xfrm>
            <a:off x="990600" y="5486400"/>
            <a:ext cx="28956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NWCSAF AMVs </a:t>
            </a:r>
          </a:p>
          <a:p>
            <a:pPr>
              <a:spcBef>
                <a:spcPct val="50000"/>
              </a:spcBef>
            </a:pPr>
            <a:r>
              <a:rPr lang="en-GB" sz="1600"/>
              <a:t>(re- assigned height)</a:t>
            </a:r>
          </a:p>
        </p:txBody>
      </p:sp>
      <p:sp>
        <p:nvSpPr>
          <p:cNvPr id="54275" name="Text Box 77"/>
          <p:cNvSpPr txBox="1">
            <a:spLocks noChangeArrowheads="1"/>
          </p:cNvSpPr>
          <p:nvPr/>
        </p:nvSpPr>
        <p:spPr bwMode="auto">
          <a:xfrm>
            <a:off x="5562600" y="5545138"/>
            <a:ext cx="33528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NWCSAF AMVs</a:t>
            </a:r>
          </a:p>
          <a:p>
            <a:pPr>
              <a:spcBef>
                <a:spcPct val="50000"/>
              </a:spcBef>
            </a:pPr>
            <a:r>
              <a:rPr lang="en-GB" sz="1600"/>
              <a:t> (standard assigned height)</a:t>
            </a:r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914400" y="4876800"/>
            <a:ext cx="5867400" cy="304800"/>
            <a:chOff x="576" y="3072"/>
            <a:chExt cx="3696" cy="192"/>
          </a:xfrm>
        </p:grpSpPr>
        <p:sp>
          <p:nvSpPr>
            <p:cNvPr id="54279" name="Oval 78"/>
            <p:cNvSpPr>
              <a:spLocks noChangeArrowheads="1"/>
            </p:cNvSpPr>
            <p:nvPr/>
          </p:nvSpPr>
          <p:spPr bwMode="auto">
            <a:xfrm>
              <a:off x="576" y="3072"/>
              <a:ext cx="864" cy="9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0" name="Oval 79"/>
            <p:cNvSpPr>
              <a:spLocks noChangeArrowheads="1"/>
            </p:cNvSpPr>
            <p:nvPr/>
          </p:nvSpPr>
          <p:spPr bwMode="auto">
            <a:xfrm>
              <a:off x="3360" y="3120"/>
              <a:ext cx="912" cy="14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4277" name="Picture 2" descr="M:\Met_Office\Research\NWP\_Public_Write\gkelly\sljok_safm10ir108hl.gif"/>
          <p:cNvPicPr>
            <a:picLocks noChangeAspect="1" noChangeArrowheads="1"/>
          </p:cNvPicPr>
          <p:nvPr/>
        </p:nvPicPr>
        <p:blipFill>
          <a:blip r:embed="rId2" cstate="print"/>
          <a:srcRect l="14050" t="16667" r="22726" b="7576"/>
          <a:stretch>
            <a:fillRect/>
          </a:stretch>
        </p:blipFill>
        <p:spPr bwMode="auto">
          <a:xfrm>
            <a:off x="0" y="1143000"/>
            <a:ext cx="46910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3" descr="M:\Met_Office\Research\NWP\_Public_Write\gkelly\sljol_safm10ir108hl.gif"/>
          <p:cNvPicPr>
            <a:picLocks noChangeAspect="1" noChangeArrowheads="1"/>
          </p:cNvPicPr>
          <p:nvPr/>
        </p:nvPicPr>
        <p:blipFill>
          <a:blip r:embed="rId3" cstate="print"/>
          <a:srcRect l="16624" t="17184" r="23779" b="8305"/>
          <a:stretch>
            <a:fillRect/>
          </a:stretch>
        </p:blipFill>
        <p:spPr bwMode="auto">
          <a:xfrm>
            <a:off x="4805363" y="1143000"/>
            <a:ext cx="43386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Slow bias</a:t>
            </a:r>
          </a:p>
        </p:txBody>
      </p:sp>
      <p:pic>
        <p:nvPicPr>
          <p:cNvPr id="53250" name="Picture 73" descr="r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42481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75" descr="r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40386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76"/>
          <p:cNvSpPr txBox="1">
            <a:spLocks noChangeArrowheads="1"/>
          </p:cNvSpPr>
          <p:nvPr/>
        </p:nvSpPr>
        <p:spPr bwMode="auto">
          <a:xfrm>
            <a:off x="990600" y="5486400"/>
            <a:ext cx="28956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NWCSAF AMVs </a:t>
            </a:r>
          </a:p>
          <a:p>
            <a:pPr>
              <a:spcBef>
                <a:spcPct val="50000"/>
              </a:spcBef>
            </a:pPr>
            <a:r>
              <a:rPr lang="en-GB" sz="1600"/>
              <a:t>(standard assigned height)</a:t>
            </a:r>
          </a:p>
        </p:txBody>
      </p:sp>
      <p:sp>
        <p:nvSpPr>
          <p:cNvPr id="53253" name="Text Box 77"/>
          <p:cNvSpPr txBox="1">
            <a:spLocks noChangeArrowheads="1"/>
          </p:cNvSpPr>
          <p:nvPr/>
        </p:nvSpPr>
        <p:spPr bwMode="auto">
          <a:xfrm>
            <a:off x="5410200" y="5545138"/>
            <a:ext cx="35052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/>
              <a:t>EUMETSAT AMVs</a:t>
            </a:r>
          </a:p>
          <a:p>
            <a:pPr>
              <a:spcBef>
                <a:spcPct val="50000"/>
              </a:spcBef>
            </a:pPr>
            <a:r>
              <a:rPr lang="en-GB" sz="1600"/>
              <a:t> (only within NWCSAF domain)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 smtClean="0"/>
              <a:t>March stats</a:t>
            </a:r>
          </a:p>
          <a:p>
            <a:endParaRPr lang="en-GB" dirty="0"/>
          </a:p>
        </p:txBody>
      </p:sp>
      <p:pic>
        <p:nvPicPr>
          <p:cNvPr id="4" name="Picture 3" descr="amv_eu_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505200"/>
            <a:ext cx="3682343" cy="3200400"/>
          </a:xfrm>
          <a:prstGeom prst="rect">
            <a:avLst/>
          </a:prstGeom>
        </p:spPr>
      </p:pic>
      <p:pic>
        <p:nvPicPr>
          <p:cNvPr id="5" name="Picture 4" descr="april_ir_h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0"/>
            <a:ext cx="5286168" cy="3733800"/>
          </a:xfrm>
          <a:prstGeom prst="rect">
            <a:avLst/>
          </a:prstGeom>
        </p:spPr>
      </p:pic>
      <p:pic>
        <p:nvPicPr>
          <p:cNvPr id="6" name="Picture 5" descr="amv_sea_march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1" y="228601"/>
            <a:ext cx="3347156" cy="3168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 NWP assimilation trials using a lower assigned height</a:t>
            </a:r>
          </a:p>
        </p:txBody>
      </p:sp>
      <p:sp>
        <p:nvSpPr>
          <p:cNvPr id="55298" name="Text Box 73"/>
          <p:cNvSpPr txBox="1">
            <a:spLocks noChangeArrowheads="1"/>
          </p:cNvSpPr>
          <p:nvPr/>
        </p:nvSpPr>
        <p:spPr bwMode="auto">
          <a:xfrm>
            <a:off x="609600" y="1219200"/>
            <a:ext cx="48006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 Results demonstrated that lowering assigned height by around 40hPa gives an improved fit to the model background.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 smtClean="0"/>
              <a:t> </a:t>
            </a:r>
            <a:r>
              <a:rPr lang="en-GB" dirty="0"/>
              <a:t>NWP assimilation trial setup: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dirty="0"/>
              <a:t> 2 weeks Nov 2013.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dirty="0"/>
              <a:t> UKV 3d VAR, 3 hour cycling.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dirty="0"/>
              <a:t> Lowered all assigned heights by 40hPa</a:t>
            </a:r>
          </a:p>
        </p:txBody>
      </p:sp>
      <p:pic>
        <p:nvPicPr>
          <p:cNvPr id="53322" name="Picture 74" descr="r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143000"/>
            <a:ext cx="3500438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323" name="Text Box 75"/>
          <p:cNvSpPr txBox="1">
            <a:spLocks noChangeArrowheads="1"/>
          </p:cNvSpPr>
          <p:nvPr/>
        </p:nvSpPr>
        <p:spPr bwMode="auto">
          <a:xfrm>
            <a:off x="533400" y="5499100"/>
            <a:ext cx="4267200" cy="10541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solidFill>
                  <a:srgbClr val="9FFFB8"/>
                </a:solidFill>
              </a:rPr>
              <a:t> +ve impact on tropospheric winds during t+0 – t+12h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>
                <a:solidFill>
                  <a:srgbClr val="9FFFB8"/>
                </a:solidFill>
              </a:rPr>
              <a:t> broadly neutral for other variables.</a:t>
            </a:r>
          </a:p>
        </p:txBody>
      </p:sp>
      <p:pic>
        <p:nvPicPr>
          <p:cNvPr id="53324" name="Picture 76" descr="Sondeobs_wspd_prof_T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2900" y="1181100"/>
            <a:ext cx="34925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GB" sz="2000" dirty="0" smtClean="0"/>
              <a:t>Understand vertical </a:t>
            </a:r>
            <a:r>
              <a:rPr lang="en-GB" sz="2000" dirty="0" err="1" smtClean="0"/>
              <a:t>representivity</a:t>
            </a:r>
            <a:r>
              <a:rPr lang="en-GB" sz="2000" dirty="0" smtClean="0"/>
              <a:t> of AMVs to help design an improved observation operator for assimilation in NWP models.</a:t>
            </a:r>
          </a:p>
          <a:p>
            <a:pPr marL="609600" indent="-609600" eaLnBrk="1" hangingPunct="1">
              <a:buFontTx/>
              <a:buAutoNum type="arabicPeriod"/>
            </a:pPr>
            <a:endParaRPr lang="en-GB" sz="20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GB" sz="2000" dirty="0" smtClean="0"/>
              <a:t>Compare and contrast simulation study results against standard O-B stats to understand how useful this technique is.</a:t>
            </a:r>
          </a:p>
          <a:p>
            <a:pPr marL="609600" indent="-609600" eaLnBrk="1" hangingPunct="1">
              <a:buFontTx/>
              <a:buAutoNum type="arabicPeriod"/>
            </a:pPr>
            <a:endParaRPr lang="en-GB" sz="20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GB" sz="2000" dirty="0" smtClean="0"/>
              <a:t>Determine if AMV error characteristics depend on cloud type.</a:t>
            </a:r>
          </a:p>
          <a:p>
            <a:pPr marL="609600" indent="-609600" eaLnBrk="1" hangingPunct="1">
              <a:buFontTx/>
              <a:buAutoNum type="arabicPeriod"/>
            </a:pPr>
            <a:endParaRPr lang="en-GB" sz="20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GB" sz="2000" dirty="0" smtClean="0"/>
              <a:t>Apply results to current UK AMV processing.</a:t>
            </a:r>
          </a:p>
        </p:txBody>
      </p:sp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 Aims: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 smtClean="0"/>
              <a:t>UKV trials with 40 </a:t>
            </a:r>
            <a:r>
              <a:rPr lang="en-GB" dirty="0" err="1" smtClean="0"/>
              <a:t>hPa</a:t>
            </a:r>
            <a:r>
              <a:rPr lang="en-GB" dirty="0" smtClean="0"/>
              <a:t> height adjustment</a:t>
            </a:r>
            <a:endParaRPr lang="en-GB" dirty="0"/>
          </a:p>
        </p:txBody>
      </p:sp>
      <p:pic>
        <p:nvPicPr>
          <p:cNvPr id="3" name="Picture 2" descr="amv_40mb_su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143000"/>
            <a:ext cx="5629275" cy="1743075"/>
          </a:xfrm>
          <a:prstGeom prst="rect">
            <a:avLst/>
          </a:prstGeom>
        </p:spPr>
      </p:pic>
      <p:pic>
        <p:nvPicPr>
          <p:cNvPr id="4" name="Picture 3" descr="amv_ver_40m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3124200"/>
            <a:ext cx="43815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en-GB" dirty="0" smtClean="0"/>
              <a:t>UKV  trials data over sea</a:t>
            </a:r>
            <a:endParaRPr lang="en-GB" dirty="0"/>
          </a:p>
        </p:txBody>
      </p:sp>
      <p:pic>
        <p:nvPicPr>
          <p:cNvPr id="3" name="Picture 2" descr="amv_sea_summar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295400"/>
            <a:ext cx="7210425" cy="1619250"/>
          </a:xfrm>
          <a:prstGeom prst="rect">
            <a:avLst/>
          </a:prstGeom>
        </p:spPr>
      </p:pic>
      <p:pic>
        <p:nvPicPr>
          <p:cNvPr id="4" name="Picture 3" descr="amv_se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048000"/>
            <a:ext cx="454342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 dirty="0">
                <a:solidFill>
                  <a:schemeClr val="bg1"/>
                </a:solidFill>
              </a:rPr>
              <a:t> NWCSAF </a:t>
            </a:r>
            <a:r>
              <a:rPr lang="en-GB" sz="2400" dirty="0" smtClean="0">
                <a:solidFill>
                  <a:schemeClr val="bg1"/>
                </a:solidFill>
              </a:rPr>
              <a:t>AMVs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533400" y="1497013"/>
            <a:ext cx="80772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 </a:t>
            </a:r>
            <a:r>
              <a:rPr lang="en-GB" sz="1600" dirty="0"/>
              <a:t>Met Office now produces </a:t>
            </a:r>
            <a:r>
              <a:rPr lang="en-GB" sz="1600" dirty="0" err="1"/>
              <a:t>mesoscale</a:t>
            </a:r>
            <a:r>
              <a:rPr lang="en-GB" sz="1600" dirty="0"/>
              <a:t> AMVs operationally using NWCSAF AMV package.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16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600" dirty="0"/>
              <a:t> NWCSAF AMVs operationally assimilated into UKV model (&gt;400hPa only</a:t>
            </a:r>
            <a:r>
              <a:rPr lang="en-GB" sz="1600" dirty="0" smtClean="0"/>
              <a:t>) with adjusted heights.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16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600" dirty="0" smtClean="0"/>
              <a:t>NWCSAF lower AMVs have been tested over sea and ready to be included with monthly blacklist change</a:t>
            </a:r>
            <a:endParaRPr lang="en-GB" sz="1600" dirty="0"/>
          </a:p>
          <a:p>
            <a:pPr>
              <a:spcBef>
                <a:spcPct val="50000"/>
              </a:spcBef>
              <a:buFontTx/>
              <a:buChar char="•"/>
            </a:pPr>
            <a:endParaRPr lang="en-GB" sz="16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600" dirty="0" smtClean="0"/>
              <a:t> </a:t>
            </a:r>
            <a:r>
              <a:rPr lang="en-GB" sz="1600" dirty="0"/>
              <a:t>Plans: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sz="1600" dirty="0"/>
              <a:t> to start testing a layer average observation operator.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sz="1600" dirty="0"/>
              <a:t> retune observation errors in assimilation based on cloud top height and cloud type.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GB" sz="1600" dirty="0"/>
              <a:t> new O-B stats monitoring package developed during this fellowship to be run in real time at Met Office.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chemeClr val="tx1"/>
          </a:solidFill>
        </p:spPr>
        <p:txBody>
          <a:bodyPr/>
          <a:lstStyle/>
          <a:p>
            <a:pPr algn="l" eaLnBrk="1" hangingPunct="1"/>
            <a:r>
              <a:rPr lang="en-GB" sz="2800" smtClean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3352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600" b="1" smtClean="0"/>
              <a:t>On vertical representivity of AMVs:</a:t>
            </a:r>
          </a:p>
          <a:p>
            <a:pPr eaLnBrk="1" hangingPunct="1">
              <a:lnSpc>
                <a:spcPct val="80000"/>
              </a:lnSpc>
            </a:pPr>
            <a:endParaRPr lang="en-GB" sz="1600" b="1" smtClean="0"/>
          </a:p>
          <a:p>
            <a:pPr lvl="1" eaLnBrk="1" hangingPunct="1">
              <a:lnSpc>
                <a:spcPct val="80000"/>
              </a:lnSpc>
            </a:pPr>
            <a:r>
              <a:rPr lang="en-GB" sz="1400" smtClean="0"/>
              <a:t>Presented further evidence that AMVs representative of layer mean wind with layer centre slightly below cloud top.</a:t>
            </a:r>
          </a:p>
          <a:p>
            <a:pPr lvl="1" eaLnBrk="1" hangingPunct="1">
              <a:lnSpc>
                <a:spcPct val="80000"/>
              </a:lnSpc>
            </a:pPr>
            <a:endParaRPr lang="en-GB" sz="1400" smtClean="0"/>
          </a:p>
          <a:p>
            <a:pPr lvl="1" eaLnBrk="1" hangingPunct="1">
              <a:lnSpc>
                <a:spcPct val="80000"/>
              </a:lnSpc>
            </a:pPr>
            <a:r>
              <a:rPr lang="en-GB" sz="1400" smtClean="0"/>
              <a:t>Slow bias in upper level AMVs almost completely removed by either lowering assigned height or by comparing against optimal layer mean wind.</a:t>
            </a:r>
          </a:p>
          <a:p>
            <a:pPr lvl="1" eaLnBrk="1" hangingPunct="1">
              <a:lnSpc>
                <a:spcPct val="80000"/>
              </a:lnSpc>
            </a:pPr>
            <a:endParaRPr lang="en-GB" sz="1400" smtClean="0"/>
          </a:p>
          <a:p>
            <a:pPr lvl="1" eaLnBrk="1" hangingPunct="1">
              <a:lnSpc>
                <a:spcPct val="80000"/>
              </a:lnSpc>
            </a:pPr>
            <a:r>
              <a:rPr lang="en-GB" sz="1400" smtClean="0"/>
              <a:t>Demonstrated improved usage of AMVs: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200" smtClean="0"/>
              <a:t>Lower assigned height ~40hPa: easy win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000" smtClean="0"/>
              <a:t>significantly reduced slow bias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200" smtClean="0"/>
              <a:t>Layer mean wind: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1000" smtClean="0"/>
              <a:t>gives closest fit between AMVs and model.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1200" smtClean="0"/>
              <a:t>Robust results confirmed in independent trial period.</a:t>
            </a:r>
          </a:p>
          <a:p>
            <a:pPr lvl="2" eaLnBrk="1" hangingPunct="1">
              <a:lnSpc>
                <a:spcPct val="80000"/>
              </a:lnSpc>
            </a:pPr>
            <a:endParaRPr lang="en-GB" sz="1200" smtClean="0"/>
          </a:p>
          <a:p>
            <a:pPr lvl="1" eaLnBrk="1" hangingPunct="1">
              <a:lnSpc>
                <a:spcPct val="80000"/>
              </a:lnSpc>
            </a:pPr>
            <a:r>
              <a:rPr lang="en-GB" sz="1400" smtClean="0"/>
              <a:t>Cloud type dependence of AMV error stats: evidence that cloud type is a predictor of AMV error characteristics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3886200"/>
            <a:ext cx="822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endParaRPr lang="en-GB" sz="1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1600" b="1"/>
              <a:t>On utility of simulation study technique: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1600" b="1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1400"/>
              <a:t>Model simulations are getting more and more realistic.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1200"/>
              <a:t>Synthetic AMVs from</a:t>
            </a:r>
            <a:r>
              <a:rPr lang="en-GB" sz="1200" b="1"/>
              <a:t> low </a:t>
            </a:r>
            <a:r>
              <a:rPr lang="en-GB" sz="1200"/>
              <a:t>and </a:t>
            </a:r>
            <a:r>
              <a:rPr lang="en-GB" sz="1200" b="1"/>
              <a:t>medium</a:t>
            </a:r>
            <a:r>
              <a:rPr lang="en-GB" sz="1200"/>
              <a:t> height clouds had similar error characteristics to real AMVs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1400"/>
              <a:t>Simulations of clouds are still imperfect: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1200"/>
              <a:t>Synthetic AMVs from </a:t>
            </a:r>
            <a:r>
              <a:rPr lang="en-GB" sz="1200" b="1"/>
              <a:t>high cloud</a:t>
            </a:r>
            <a:r>
              <a:rPr lang="en-GB" sz="1200"/>
              <a:t> suffered from large height assignment errors: results not representative of real AMVs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12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1400"/>
              <a:t>In this study of cloudy AMVs, the simulation technique did not yield any more useful results that could not be found from standard O-B stats.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1200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GB" sz="1400"/>
              <a:t>Simulation studies still very useful for simulating future observing systems.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1200"/>
              <a:t>Need to be aware of limitations of technique when drawing conclusions from results.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GB" sz="2000" smtClean="0"/>
              <a:t>AMV error budget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000" smtClean="0"/>
              <a:t>Experiment setup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000" smtClean="0"/>
              <a:t>How realistic are the experiments?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000" smtClean="0"/>
              <a:t>AMV error characteristics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000" smtClean="0"/>
              <a:t>Testing different vertical representivity assumptions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000" smtClean="0"/>
              <a:t>NWP assimilation trial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000" smtClean="0"/>
              <a:t>Conclusions</a:t>
            </a:r>
          </a:p>
          <a:p>
            <a:pPr marL="609600" indent="-609600" eaLnBrk="1" hangingPunct="1">
              <a:buFontTx/>
              <a:buAutoNum type="arabicPeriod"/>
            </a:pPr>
            <a:endParaRPr lang="en-GB" sz="2000" smtClean="0"/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	Talk outline: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JMA_sunr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6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7315200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bg1"/>
                </a:solidFill>
              </a:rPr>
              <a:t>AMV error budget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1219200" y="1219200"/>
            <a:ext cx="68580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Misfit between AMVs and model background: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Innovations   	d </a:t>
            </a:r>
            <a:r>
              <a:rPr lang="fr-FR"/>
              <a:t>= </a:t>
            </a:r>
            <a:r>
              <a:rPr lang="fr-FR" b="1"/>
              <a:t>y</a:t>
            </a:r>
            <a:r>
              <a:rPr lang="fr-FR"/>
              <a:t> − H (</a:t>
            </a:r>
            <a:r>
              <a:rPr lang="fr-FR" b="1"/>
              <a:t>x</a:t>
            </a:r>
            <a:r>
              <a:rPr lang="fr-FR" baseline="-25000"/>
              <a:t>f</a:t>
            </a:r>
            <a:r>
              <a:rPr lang="fr-FR"/>
              <a:t> , p</a:t>
            </a:r>
            <a:r>
              <a:rPr lang="fr-FR" baseline="-25000"/>
              <a:t>assign </a:t>
            </a:r>
            <a:r>
              <a:rPr lang="fr-FR"/>
              <a:t>)</a:t>
            </a:r>
            <a:endParaRPr lang="en-GB"/>
          </a:p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 AMV error budget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219200" y="4111625"/>
            <a:ext cx="7467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ε</a:t>
            </a:r>
            <a:r>
              <a:rPr lang="en-GB" baseline="-25000"/>
              <a:t>y</a:t>
            </a:r>
            <a:r>
              <a:rPr lang="en-GB"/>
              <a:t>	- tracking error</a:t>
            </a:r>
          </a:p>
          <a:p>
            <a:endParaRPr lang="en-GB"/>
          </a:p>
          <a:p>
            <a:r>
              <a:rPr lang="en-GB"/>
              <a:t>ε</a:t>
            </a:r>
            <a:r>
              <a:rPr lang="en-GB" baseline="-25000"/>
              <a:t>H</a:t>
            </a:r>
            <a:r>
              <a:rPr lang="en-GB"/>
              <a:t>	- observation operator error </a:t>
            </a:r>
          </a:p>
          <a:p>
            <a:r>
              <a:rPr lang="en-GB"/>
              <a:t>		= error in assumptions of vertical representivity</a:t>
            </a:r>
          </a:p>
          <a:p>
            <a:endParaRPr lang="en-GB"/>
          </a:p>
          <a:p>
            <a:r>
              <a:rPr lang="en-GB"/>
              <a:t>ε</a:t>
            </a:r>
            <a:r>
              <a:rPr lang="en-GB" baseline="-25000"/>
              <a:t>xf</a:t>
            </a:r>
            <a:r>
              <a:rPr lang="en-GB"/>
              <a:t> 	- background forecast error</a:t>
            </a:r>
          </a:p>
          <a:p>
            <a:endParaRPr lang="en-GB"/>
          </a:p>
          <a:p>
            <a:r>
              <a:rPr lang="en-GB"/>
              <a:t>ε</a:t>
            </a:r>
            <a:r>
              <a:rPr lang="en-GB" baseline="-25000"/>
              <a:t>passign</a:t>
            </a:r>
            <a:r>
              <a:rPr lang="en-GB"/>
              <a:t> 	- error in estimated cloud top</a:t>
            </a: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1905000" y="1828800"/>
            <a:ext cx="1600200" cy="685800"/>
            <a:chOff x="1200" y="1152"/>
            <a:chExt cx="1008" cy="432"/>
          </a:xfrm>
        </p:grpSpPr>
        <p:sp>
          <p:nvSpPr>
            <p:cNvPr id="23569" name="Line 6"/>
            <p:cNvSpPr>
              <a:spLocks noChangeShapeType="1"/>
            </p:cNvSpPr>
            <p:nvPr/>
          </p:nvSpPr>
          <p:spPr bwMode="auto">
            <a:xfrm>
              <a:off x="1968" y="1296"/>
              <a:ext cx="24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Text Box 7"/>
            <p:cNvSpPr txBox="1">
              <a:spLocks noChangeArrowheads="1"/>
            </p:cNvSpPr>
            <p:nvPr/>
          </p:nvSpPr>
          <p:spPr bwMode="auto">
            <a:xfrm>
              <a:off x="1200" y="1152"/>
              <a:ext cx="9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/>
                <a:t>AMV vector</a:t>
              </a:r>
            </a:p>
          </p:txBody>
        </p:sp>
      </p:grp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3657600" y="1797050"/>
            <a:ext cx="1600200" cy="641350"/>
            <a:chOff x="2304" y="1132"/>
            <a:chExt cx="1008" cy="404"/>
          </a:xfrm>
        </p:grpSpPr>
        <p:sp>
          <p:nvSpPr>
            <p:cNvPr id="23567" name="Line 9"/>
            <p:cNvSpPr>
              <a:spLocks noChangeShapeType="1"/>
            </p:cNvSpPr>
            <p:nvPr/>
          </p:nvSpPr>
          <p:spPr bwMode="auto">
            <a:xfrm>
              <a:off x="2448" y="1344"/>
              <a:ext cx="48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Text Box 10"/>
            <p:cNvSpPr txBox="1">
              <a:spLocks noChangeArrowheads="1"/>
            </p:cNvSpPr>
            <p:nvPr/>
          </p:nvSpPr>
          <p:spPr bwMode="auto">
            <a:xfrm>
              <a:off x="2304" y="1132"/>
              <a:ext cx="10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/>
                <a:t>obs operator</a:t>
              </a:r>
            </a:p>
          </p:txBody>
        </p:sp>
      </p:grpSp>
      <p:grpSp>
        <p:nvGrpSpPr>
          <p:cNvPr id="19467" name="Group 11"/>
          <p:cNvGrpSpPr>
            <a:grpSpLocks/>
          </p:cNvGrpSpPr>
          <p:nvPr/>
        </p:nvGrpSpPr>
        <p:grpSpPr bwMode="auto">
          <a:xfrm>
            <a:off x="4419600" y="1752600"/>
            <a:ext cx="2514600" cy="762000"/>
            <a:chOff x="2784" y="1104"/>
            <a:chExt cx="1584" cy="480"/>
          </a:xfrm>
        </p:grpSpPr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 flipH="1">
              <a:off x="2784" y="1344"/>
              <a:ext cx="672" cy="2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Text Box 13"/>
            <p:cNvSpPr txBox="1">
              <a:spLocks noChangeArrowheads="1"/>
            </p:cNvSpPr>
            <p:nvPr/>
          </p:nvSpPr>
          <p:spPr bwMode="auto">
            <a:xfrm>
              <a:off x="3456" y="1104"/>
              <a:ext cx="91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/>
                <a:t>Background forecast</a:t>
              </a:r>
            </a:p>
          </p:txBody>
        </p:sp>
      </p:grpSp>
      <p:grpSp>
        <p:nvGrpSpPr>
          <p:cNvPr id="19470" name="Group 14"/>
          <p:cNvGrpSpPr>
            <a:grpSpLocks/>
          </p:cNvGrpSpPr>
          <p:nvPr/>
        </p:nvGrpSpPr>
        <p:grpSpPr bwMode="auto">
          <a:xfrm>
            <a:off x="5181600" y="2619375"/>
            <a:ext cx="3657600" cy="581025"/>
            <a:chOff x="3264" y="1650"/>
            <a:chExt cx="2304" cy="366"/>
          </a:xfrm>
        </p:grpSpPr>
        <p:sp>
          <p:nvSpPr>
            <p:cNvPr id="23563" name="Line 15"/>
            <p:cNvSpPr>
              <a:spLocks noChangeShapeType="1"/>
            </p:cNvSpPr>
            <p:nvPr/>
          </p:nvSpPr>
          <p:spPr bwMode="auto">
            <a:xfrm flipH="1" flipV="1">
              <a:off x="3264" y="1776"/>
              <a:ext cx="528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Text Box 16"/>
            <p:cNvSpPr txBox="1">
              <a:spLocks noChangeArrowheads="1"/>
            </p:cNvSpPr>
            <p:nvPr/>
          </p:nvSpPr>
          <p:spPr bwMode="auto">
            <a:xfrm>
              <a:off x="3792" y="1650"/>
              <a:ext cx="17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/>
                <a:t>Assigned height     (estimated cloud top height)</a:t>
              </a:r>
            </a:p>
          </p:txBody>
        </p:sp>
      </p:grp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219200" y="2438400"/>
            <a:ext cx="4343400" cy="779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                  Misfit       O  -  B</a:t>
            </a:r>
          </a:p>
          <a:p>
            <a:pPr>
              <a:spcBef>
                <a:spcPct val="50000"/>
              </a:spcBef>
            </a:pPr>
            <a:r>
              <a:rPr lang="en-GB"/>
              <a:t> 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276600" y="35814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ε</a:t>
            </a:r>
            <a:r>
              <a:rPr lang="fr-FR" baseline="-25000"/>
              <a:t>passign</a:t>
            </a:r>
            <a:r>
              <a:rPr lang="fr-FR"/>
              <a:t> = g (ε</a:t>
            </a:r>
            <a:r>
              <a:rPr lang="fr-FR" baseline="-25000"/>
              <a:t>instrument</a:t>
            </a:r>
            <a:r>
              <a:rPr lang="fr-FR"/>
              <a:t> , ε</a:t>
            </a:r>
            <a:r>
              <a:rPr lang="fr-FR" baseline="-25000"/>
              <a:t>xf </a:t>
            </a:r>
            <a:r>
              <a:rPr lang="fr-FR"/>
              <a:t>, ε</a:t>
            </a:r>
            <a:r>
              <a:rPr lang="fr-FR" baseline="-25000"/>
              <a:t>technique</a:t>
            </a:r>
            <a:r>
              <a:rPr lang="fr-FR"/>
              <a:t> ) </a:t>
            </a:r>
            <a:endParaRPr lang="en-GB"/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2895600" y="3106738"/>
            <a:ext cx="4343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d</a:t>
            </a:r>
            <a:r>
              <a:rPr lang="en-GB"/>
              <a:t> = f (ε</a:t>
            </a:r>
            <a:r>
              <a:rPr lang="en-GB" baseline="-25000"/>
              <a:t>y</a:t>
            </a:r>
            <a:r>
              <a:rPr lang="en-GB"/>
              <a:t> , ε</a:t>
            </a:r>
            <a:r>
              <a:rPr lang="en-GB" baseline="-25000"/>
              <a:t>H</a:t>
            </a:r>
            <a:r>
              <a:rPr lang="en-GB"/>
              <a:t> , ε</a:t>
            </a:r>
            <a:r>
              <a:rPr lang="en-GB" baseline="-25000"/>
              <a:t>xf</a:t>
            </a:r>
            <a:r>
              <a:rPr lang="en-GB"/>
              <a:t> , ε</a:t>
            </a:r>
            <a:r>
              <a:rPr lang="en-GB" baseline="-25000"/>
              <a:t>passign</a:t>
            </a:r>
            <a:r>
              <a:rPr lang="en-GB"/>
              <a:t> )</a:t>
            </a:r>
          </a:p>
          <a:p>
            <a:pPr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0" grpId="1"/>
      <p:bldP spid="19473" grpId="0" animBg="1"/>
      <p:bldP spid="19474" grpId="0"/>
      <p:bldP spid="194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2895600" y="3106738"/>
            <a:ext cx="4343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ym typeface="Symbol" pitchFamily="18" charset="2"/>
              </a:rPr>
              <a:t> </a:t>
            </a:r>
            <a:r>
              <a:rPr lang="en-GB"/>
              <a:t> = f (ε</a:t>
            </a:r>
            <a:r>
              <a:rPr lang="en-GB" baseline="-25000"/>
              <a:t>y</a:t>
            </a:r>
            <a:r>
              <a:rPr lang="en-GB"/>
              <a:t> , ε</a:t>
            </a:r>
            <a:r>
              <a:rPr lang="en-GB" baseline="-25000"/>
              <a:t>H</a:t>
            </a:r>
            <a:r>
              <a:rPr lang="en-GB"/>
              <a:t> , ε</a:t>
            </a:r>
            <a:r>
              <a:rPr lang="en-GB" baseline="-25000"/>
              <a:t>xt</a:t>
            </a:r>
            <a:r>
              <a:rPr lang="en-GB"/>
              <a:t> , ε</a:t>
            </a:r>
            <a:r>
              <a:rPr lang="en-GB" baseline="-25000"/>
              <a:t>passign</a:t>
            </a:r>
            <a:r>
              <a:rPr lang="en-GB"/>
              <a:t> )</a:t>
            </a:r>
          </a:p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219200" y="1219200"/>
            <a:ext cx="68580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Misfit between synthetic AMVs and model truth:</a:t>
            </a:r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endParaRPr lang="fr-FR" b="1"/>
          </a:p>
          <a:p>
            <a:pPr>
              <a:spcBef>
                <a:spcPct val="50000"/>
              </a:spcBef>
            </a:pPr>
            <a:r>
              <a:rPr lang="fr-FR" b="1"/>
              <a:t>Errors	  	</a:t>
            </a:r>
            <a:r>
              <a:rPr lang="fr-FR" b="1">
                <a:sym typeface="Symbol" pitchFamily="18" charset="2"/>
              </a:rPr>
              <a:t></a:t>
            </a:r>
            <a:r>
              <a:rPr lang="fr-FR" b="1"/>
              <a:t> </a:t>
            </a:r>
            <a:r>
              <a:rPr lang="fr-FR"/>
              <a:t>= </a:t>
            </a:r>
            <a:r>
              <a:rPr lang="fr-FR" b="1"/>
              <a:t>y</a:t>
            </a:r>
            <a:r>
              <a:rPr lang="fr-FR"/>
              <a:t> − H (</a:t>
            </a:r>
            <a:r>
              <a:rPr lang="fr-FR" b="1"/>
              <a:t>x</a:t>
            </a:r>
            <a:r>
              <a:rPr lang="fr-FR" baseline="-25000"/>
              <a:t>t</a:t>
            </a:r>
            <a:r>
              <a:rPr lang="fr-FR"/>
              <a:t> , p</a:t>
            </a:r>
            <a:r>
              <a:rPr lang="fr-FR" baseline="-25000"/>
              <a:t>assign </a:t>
            </a:r>
            <a:r>
              <a:rPr lang="fr-FR"/>
              <a:t>)</a:t>
            </a:r>
            <a:endParaRPr lang="en-GB"/>
          </a:p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>
                <a:solidFill>
                  <a:schemeClr val="bg1"/>
                </a:solidFill>
              </a:rPr>
              <a:t> Synthetic AMV error budget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276600" y="35814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ε</a:t>
            </a:r>
            <a:r>
              <a:rPr lang="fr-FR" baseline="-25000"/>
              <a:t>passign</a:t>
            </a:r>
            <a:r>
              <a:rPr lang="fr-FR"/>
              <a:t> = g (ε</a:t>
            </a:r>
            <a:r>
              <a:rPr lang="fr-FR" baseline="-25000"/>
              <a:t>instrument</a:t>
            </a:r>
            <a:r>
              <a:rPr lang="fr-FR"/>
              <a:t> , ε</a:t>
            </a:r>
            <a:r>
              <a:rPr lang="fr-FR" baseline="-25000"/>
              <a:t>xt </a:t>
            </a:r>
            <a:r>
              <a:rPr lang="fr-FR"/>
              <a:t>, ε</a:t>
            </a:r>
            <a:r>
              <a:rPr lang="fr-FR" baseline="-25000"/>
              <a:t>technique</a:t>
            </a:r>
            <a:r>
              <a:rPr lang="fr-FR"/>
              <a:t> ) </a:t>
            </a:r>
            <a:endParaRPr lang="en-GB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4648200" y="3581400"/>
            <a:ext cx="2286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276600" y="3595688"/>
            <a:ext cx="44196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ε</a:t>
            </a:r>
            <a:r>
              <a:rPr lang="fr-FR" baseline="-25000"/>
              <a:t>passign</a:t>
            </a:r>
            <a:r>
              <a:rPr lang="fr-FR"/>
              <a:t> = g (ε</a:t>
            </a:r>
            <a:r>
              <a:rPr lang="fr-FR" baseline="-25000"/>
              <a:t>RTTOV   </a:t>
            </a:r>
            <a:r>
              <a:rPr lang="fr-FR"/>
              <a:t>  , ε</a:t>
            </a:r>
            <a:r>
              <a:rPr lang="fr-FR" baseline="-25000"/>
              <a:t>xt </a:t>
            </a:r>
            <a:r>
              <a:rPr lang="fr-FR"/>
              <a:t>, ε</a:t>
            </a:r>
            <a:r>
              <a:rPr lang="fr-FR" baseline="-25000"/>
              <a:t>technique</a:t>
            </a:r>
            <a:r>
              <a:rPr lang="fr-FR"/>
              <a:t> ) </a:t>
            </a:r>
            <a:endParaRPr lang="en-GB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5867400" y="3581400"/>
            <a:ext cx="9144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410200" y="4343400"/>
            <a:ext cx="33528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Cloud top height estimation techniques are very sensitive to cloud properties:</a:t>
            </a:r>
          </a:p>
          <a:p>
            <a:pPr>
              <a:spcBef>
                <a:spcPct val="50000"/>
              </a:spcBef>
            </a:pPr>
            <a:r>
              <a:rPr lang="en-GB"/>
              <a:t> error characteristics from simulated radiances from model clouds may be different from those for real clouds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52400" y="4343400"/>
            <a:ext cx="4953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For simulation study to be useful:</a:t>
            </a:r>
          </a:p>
          <a:p>
            <a:pPr>
              <a:spcBef>
                <a:spcPct val="50000"/>
              </a:spcBef>
            </a:pPr>
            <a:r>
              <a:rPr lang="en-GB"/>
              <a:t>	</a:t>
            </a:r>
            <a:r>
              <a:rPr lang="en-GB">
                <a:sym typeface="Symbol" pitchFamily="18" charset="2"/>
              </a:rPr>
              <a:t></a:t>
            </a:r>
            <a:r>
              <a:rPr lang="en-GB"/>
              <a:t> &lt; </a:t>
            </a:r>
            <a:r>
              <a:rPr lang="en-GB" b="1"/>
              <a:t>d</a:t>
            </a:r>
          </a:p>
          <a:p>
            <a:pPr>
              <a:spcBef>
                <a:spcPct val="50000"/>
              </a:spcBef>
            </a:pPr>
            <a:r>
              <a:rPr lang="en-GB" sz="1600"/>
              <a:t>i.e. AMVs should be closer fit to model truth than in O-B (which includes forecast and instrument errors).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6096000" y="2133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Forecast errors removed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6096000" y="26670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Instrument errors removed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4343400" y="3048000"/>
            <a:ext cx="1447800" cy="990600"/>
            <a:chOff x="2736" y="1920"/>
            <a:chExt cx="912" cy="624"/>
          </a:xfrm>
        </p:grpSpPr>
        <p:sp>
          <p:nvSpPr>
            <p:cNvPr id="24590" name="Line 7"/>
            <p:cNvSpPr>
              <a:spLocks noChangeShapeType="1"/>
            </p:cNvSpPr>
            <p:nvPr/>
          </p:nvSpPr>
          <p:spPr bwMode="auto">
            <a:xfrm flipV="1">
              <a:off x="3504" y="2208"/>
              <a:ext cx="144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8"/>
            <p:cNvSpPr>
              <a:spLocks noChangeShapeType="1"/>
            </p:cNvSpPr>
            <p:nvPr/>
          </p:nvSpPr>
          <p:spPr bwMode="auto">
            <a:xfrm flipV="1">
              <a:off x="2736" y="1920"/>
              <a:ext cx="144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019800" y="3092450"/>
            <a:ext cx="2895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/>
              <a:t>Height assignment errors changed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  <p:bldP spid="20489" grpId="1" animBg="1"/>
      <p:bldP spid="20490" grpId="0" animBg="1"/>
      <p:bldP spid="20492" grpId="0" animBg="1"/>
      <p:bldP spid="20493" grpId="0"/>
      <p:bldP spid="20494" grpId="0"/>
      <p:bldP spid="20496" grpId="0"/>
      <p:bldP spid="20497" grpId="0"/>
      <p:bldP spid="204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JMA_sunr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06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7315200" cy="1143000"/>
          </a:xfrm>
        </p:spPr>
        <p:txBody>
          <a:bodyPr/>
          <a:lstStyle/>
          <a:p>
            <a:pPr eaLnBrk="1" hangingPunct="1"/>
            <a:r>
              <a:rPr lang="en-GB" sz="4000" smtClean="0">
                <a:solidFill>
                  <a:schemeClr val="bg1"/>
                </a:solidFill>
              </a:rPr>
              <a:t>Experiment set 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4957</TotalTime>
  <Words>2302</Words>
  <Application>Microsoft Office PowerPoint</Application>
  <PresentationFormat>On-screen Show (4:3)</PresentationFormat>
  <Paragraphs>481</Paragraphs>
  <Slides>43</Slides>
  <Notes>1</Notes>
  <HiddenSlides>17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Characterising AMV height Characterising AMV height assignment errors in a simulation study</vt:lpstr>
      <vt:lpstr> Background:  Atmospheric Motion Vectors (AMVs)</vt:lpstr>
      <vt:lpstr>Slide 3</vt:lpstr>
      <vt:lpstr>Slide 4</vt:lpstr>
      <vt:lpstr>Slide 5</vt:lpstr>
      <vt:lpstr>AMV error budget</vt:lpstr>
      <vt:lpstr>Slide 7</vt:lpstr>
      <vt:lpstr>Slide 8</vt:lpstr>
      <vt:lpstr>Experiment set up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How realistic are the simulations?</vt:lpstr>
      <vt:lpstr>Slide 18</vt:lpstr>
      <vt:lpstr>Slide 19</vt:lpstr>
      <vt:lpstr>Slide 20</vt:lpstr>
      <vt:lpstr>Slide 21</vt:lpstr>
      <vt:lpstr>Error characteristics of AMVs: real v simulations</vt:lpstr>
      <vt:lpstr>Slide 23</vt:lpstr>
      <vt:lpstr>Slide 24</vt:lpstr>
      <vt:lpstr>Slide 25</vt:lpstr>
      <vt:lpstr>Slide 26</vt:lpstr>
      <vt:lpstr>Slide 27</vt:lpstr>
      <vt:lpstr>Vertical representivity assumptions H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Conclusions</vt:lpstr>
    </vt:vector>
  </TitlesOfParts>
  <Company>Met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Vertical representivity of AMVs: the utility of simulation studies</dc:title>
  <dc:creator>Peter Lean</dc:creator>
  <cp:lastModifiedBy>jdaniels</cp:lastModifiedBy>
  <cp:revision>190</cp:revision>
  <dcterms:created xsi:type="dcterms:W3CDTF">2014-03-11T10:29:10Z</dcterms:created>
  <dcterms:modified xsi:type="dcterms:W3CDTF">2014-06-19T06:39:01Z</dcterms:modified>
</cp:coreProperties>
</file>