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3"/>
  </p:notesMasterIdLst>
  <p:sldIdLst>
    <p:sldId id="256" r:id="rId2"/>
    <p:sldId id="257" r:id="rId3"/>
    <p:sldId id="426" r:id="rId4"/>
    <p:sldId id="285" r:id="rId5"/>
    <p:sldId id="286" r:id="rId6"/>
    <p:sldId id="425" r:id="rId7"/>
    <p:sldId id="427" r:id="rId8"/>
    <p:sldId id="289" r:id="rId9"/>
    <p:sldId id="292" r:id="rId10"/>
    <p:sldId id="295" r:id="rId11"/>
    <p:sldId id="431" r:id="rId12"/>
    <p:sldId id="447" r:id="rId13"/>
    <p:sldId id="428" r:id="rId14"/>
    <p:sldId id="433" r:id="rId15"/>
    <p:sldId id="411" r:id="rId16"/>
    <p:sldId id="339" r:id="rId17"/>
    <p:sldId id="454" r:id="rId18"/>
    <p:sldId id="457" r:id="rId19"/>
    <p:sldId id="456" r:id="rId20"/>
    <p:sldId id="462" r:id="rId21"/>
    <p:sldId id="459" r:id="rId22"/>
    <p:sldId id="461" r:id="rId23"/>
    <p:sldId id="442" r:id="rId24"/>
    <p:sldId id="463" r:id="rId25"/>
    <p:sldId id="464" r:id="rId26"/>
    <p:sldId id="465" r:id="rId27"/>
    <p:sldId id="449" r:id="rId28"/>
    <p:sldId id="466" r:id="rId29"/>
    <p:sldId id="438" r:id="rId30"/>
    <p:sldId id="440" r:id="rId31"/>
    <p:sldId id="284" r:id="rId3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99CC"/>
    <a:srgbClr val="008000"/>
    <a:srgbClr val="00CCFF"/>
    <a:srgbClr val="FF0066"/>
    <a:srgbClr val="009900"/>
    <a:srgbClr val="00FFCC"/>
    <a:srgbClr val="99FFC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0" autoAdjust="0"/>
    <p:restoredTop sz="90862" autoAdjust="0"/>
  </p:normalViewPr>
  <p:slideViewPr>
    <p:cSldViewPr>
      <p:cViewPr varScale="1">
        <p:scale>
          <a:sx n="81" d="100"/>
          <a:sy n="81" d="100"/>
        </p:scale>
        <p:origin x="-14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53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F95D36-4224-4EA8-9867-88AF7E7CB5D2}" type="doc">
      <dgm:prSet loTypeId="urn:microsoft.com/office/officeart/2005/8/layout/chevron1" loCatId="process" qsTypeId="urn:microsoft.com/office/officeart/2005/8/quickstyle/3d9" qsCatId="3D" csTypeId="urn:microsoft.com/office/officeart/2005/8/colors/colorful5" csCatId="colorful" phldr="1"/>
      <dgm:spPr/>
    </dgm:pt>
    <dgm:pt modelId="{229AF7D7-8907-4043-9E91-698BF3DB907D}">
      <dgm:prSet phldrT="[文本]" custT="1"/>
      <dgm:spPr/>
      <dgm:t>
        <a:bodyPr/>
        <a:lstStyle/>
        <a:p>
          <a:r>
            <a:rPr lang="en-US" altLang="zh-CN" sz="2000" dirty="0" smtClean="0">
              <a:solidFill>
                <a:schemeClr val="tx2">
                  <a:lumMod val="60000"/>
                  <a:lumOff val="40000"/>
                </a:schemeClr>
              </a:solidFill>
            </a:rPr>
            <a:t>FY-2F CIBLE</a:t>
          </a:r>
        </a:p>
        <a:p>
          <a:r>
            <a:rPr lang="en-US" altLang="zh-CN" sz="2000" dirty="0" smtClean="0">
              <a:solidFill>
                <a:schemeClr val="tx2">
                  <a:lumMod val="60000"/>
                  <a:lumOff val="40000"/>
                </a:schemeClr>
              </a:solidFill>
            </a:rPr>
            <a:t>2012/07/21</a:t>
          </a:r>
        </a:p>
      </dgm:t>
    </dgm:pt>
    <dgm:pt modelId="{97933034-AD8F-40CB-A36D-FB827CEB6556}" type="parTrans" cxnId="{2CEE2CFD-3248-4187-9FE4-65CC4D110EAF}">
      <dgm:prSet/>
      <dgm:spPr/>
      <dgm:t>
        <a:bodyPr/>
        <a:lstStyle/>
        <a:p>
          <a:endParaRPr lang="zh-CN" altLang="en-US" sz="2000"/>
        </a:p>
      </dgm:t>
    </dgm:pt>
    <dgm:pt modelId="{FC636763-1753-479C-9B0C-DB03B55D962D}" type="sibTrans" cxnId="{2CEE2CFD-3248-4187-9FE4-65CC4D110EAF}">
      <dgm:prSet/>
      <dgm:spPr/>
      <dgm:t>
        <a:bodyPr/>
        <a:lstStyle/>
        <a:p>
          <a:endParaRPr lang="zh-CN" altLang="en-US" sz="2000"/>
        </a:p>
      </dgm:t>
    </dgm:pt>
    <dgm:pt modelId="{7D39446A-2658-4E05-9188-3CC23B23DA16}">
      <dgm:prSet phldrT="[文本]" custT="1"/>
      <dgm:spPr/>
      <dgm:t>
        <a:bodyPr/>
        <a:lstStyle/>
        <a:p>
          <a:r>
            <a:rPr lang="en-US" altLang="zh-CN" sz="2000" dirty="0" smtClean="0">
              <a:solidFill>
                <a:srgbClr val="FF99CC"/>
              </a:solidFill>
            </a:rPr>
            <a:t>FY-2E CIBLE</a:t>
          </a:r>
        </a:p>
        <a:p>
          <a:r>
            <a:rPr lang="en-US" altLang="zh-CN" sz="2000" dirty="0" smtClean="0">
              <a:solidFill>
                <a:srgbClr val="FF99CC"/>
              </a:solidFill>
            </a:rPr>
            <a:t>2013/03/27</a:t>
          </a:r>
          <a:endParaRPr lang="zh-CN" altLang="en-US" sz="2000" dirty="0">
            <a:solidFill>
              <a:srgbClr val="FF99CC"/>
            </a:solidFill>
          </a:endParaRPr>
        </a:p>
      </dgm:t>
    </dgm:pt>
    <dgm:pt modelId="{1ADD2161-9072-49D5-8F62-2BB3C6563D74}" type="parTrans" cxnId="{5412EFB2-358B-40C9-B7D8-5A9E011A381E}">
      <dgm:prSet/>
      <dgm:spPr/>
      <dgm:t>
        <a:bodyPr/>
        <a:lstStyle/>
        <a:p>
          <a:endParaRPr lang="zh-CN" altLang="en-US" sz="2000"/>
        </a:p>
      </dgm:t>
    </dgm:pt>
    <dgm:pt modelId="{8C33F2E4-A018-4FB1-A363-2E3DAA737A68}" type="sibTrans" cxnId="{5412EFB2-358B-40C9-B7D8-5A9E011A381E}">
      <dgm:prSet/>
      <dgm:spPr/>
      <dgm:t>
        <a:bodyPr/>
        <a:lstStyle/>
        <a:p>
          <a:endParaRPr lang="zh-CN" altLang="en-US" sz="2000"/>
        </a:p>
      </dgm:t>
    </dgm:pt>
    <dgm:pt modelId="{5BA46405-65E6-4FD2-A6E6-7AE372BCA3A4}">
      <dgm:prSet phldrT="[文本]" custT="1"/>
      <dgm:spPr/>
      <dgm:t>
        <a:bodyPr/>
        <a:lstStyle/>
        <a:p>
          <a:r>
            <a:rPr lang="en-US" altLang="zh-CN" sz="2000" dirty="0" smtClean="0">
              <a:solidFill>
                <a:schemeClr val="bg1"/>
              </a:solidFill>
            </a:rPr>
            <a:t>FY-2D CIBLE</a:t>
          </a:r>
        </a:p>
        <a:p>
          <a:r>
            <a:rPr lang="en-US" altLang="zh-CN" sz="2000" dirty="0" smtClean="0">
              <a:solidFill>
                <a:schemeClr val="bg1"/>
              </a:solidFill>
            </a:rPr>
            <a:t>2013/05/21</a:t>
          </a:r>
          <a:endParaRPr lang="zh-CN" altLang="en-US" sz="2000" dirty="0">
            <a:solidFill>
              <a:schemeClr val="bg1"/>
            </a:solidFill>
          </a:endParaRPr>
        </a:p>
      </dgm:t>
    </dgm:pt>
    <dgm:pt modelId="{B7089C7F-03B0-4F79-8132-0A45E328F3B6}" type="parTrans" cxnId="{60CB4ADD-53BD-47C2-A552-4473CE3F6E35}">
      <dgm:prSet/>
      <dgm:spPr/>
      <dgm:t>
        <a:bodyPr/>
        <a:lstStyle/>
        <a:p>
          <a:endParaRPr lang="zh-CN" altLang="en-US" sz="2000"/>
        </a:p>
      </dgm:t>
    </dgm:pt>
    <dgm:pt modelId="{4898E9A4-DC51-4692-B453-02A88CB86BE7}" type="sibTrans" cxnId="{60CB4ADD-53BD-47C2-A552-4473CE3F6E35}">
      <dgm:prSet/>
      <dgm:spPr/>
      <dgm:t>
        <a:bodyPr/>
        <a:lstStyle/>
        <a:p>
          <a:endParaRPr lang="zh-CN" altLang="en-US" sz="2000"/>
        </a:p>
      </dgm:t>
    </dgm:pt>
    <dgm:pt modelId="{7BE0DF66-1C28-467A-96F1-E0959BC787CB}" type="pres">
      <dgm:prSet presAssocID="{1AF95D36-4224-4EA8-9867-88AF7E7CB5D2}" presName="Name0" presStyleCnt="0">
        <dgm:presLayoutVars>
          <dgm:dir/>
          <dgm:animLvl val="lvl"/>
          <dgm:resizeHandles val="exact"/>
        </dgm:presLayoutVars>
      </dgm:prSet>
      <dgm:spPr/>
    </dgm:pt>
    <dgm:pt modelId="{CC1E5AD3-2C0E-473D-8060-EB9FAE94AA8E}" type="pres">
      <dgm:prSet presAssocID="{229AF7D7-8907-4043-9E91-698BF3DB907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476807-31DB-4CF4-8F9F-5DCEE4D73E05}" type="pres">
      <dgm:prSet presAssocID="{FC636763-1753-479C-9B0C-DB03B55D962D}" presName="parTxOnlySpace" presStyleCnt="0"/>
      <dgm:spPr/>
    </dgm:pt>
    <dgm:pt modelId="{7DD85DD1-1557-4BB5-88EF-2BD2EA2BC81C}" type="pres">
      <dgm:prSet presAssocID="{7D39446A-2658-4E05-9188-3CC23B23DA1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F218B97-1B74-4383-993C-57A0CD609361}" type="pres">
      <dgm:prSet presAssocID="{8C33F2E4-A018-4FB1-A363-2E3DAA737A68}" presName="parTxOnlySpace" presStyleCnt="0"/>
      <dgm:spPr/>
    </dgm:pt>
    <dgm:pt modelId="{6D43010E-184C-42D9-88E1-6C79646F8DC2}" type="pres">
      <dgm:prSet presAssocID="{5BA46405-65E6-4FD2-A6E6-7AE372BCA3A4}" presName="parTxOnly" presStyleLbl="node1" presStyleIdx="2" presStyleCnt="3" custLinFactNeighborY="-71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0CB4ADD-53BD-47C2-A552-4473CE3F6E35}" srcId="{1AF95D36-4224-4EA8-9867-88AF7E7CB5D2}" destId="{5BA46405-65E6-4FD2-A6E6-7AE372BCA3A4}" srcOrd="2" destOrd="0" parTransId="{B7089C7F-03B0-4F79-8132-0A45E328F3B6}" sibTransId="{4898E9A4-DC51-4692-B453-02A88CB86BE7}"/>
    <dgm:cxn modelId="{C4F6AEE6-6B04-4B6A-83E8-B8B50A014A9D}" type="presOf" srcId="{5BA46405-65E6-4FD2-A6E6-7AE372BCA3A4}" destId="{6D43010E-184C-42D9-88E1-6C79646F8DC2}" srcOrd="0" destOrd="0" presId="urn:microsoft.com/office/officeart/2005/8/layout/chevron1"/>
    <dgm:cxn modelId="{36A03A21-E929-4953-9D2B-D8DF8F792297}" type="presOf" srcId="{1AF95D36-4224-4EA8-9867-88AF7E7CB5D2}" destId="{7BE0DF66-1C28-467A-96F1-E0959BC787CB}" srcOrd="0" destOrd="0" presId="urn:microsoft.com/office/officeart/2005/8/layout/chevron1"/>
    <dgm:cxn modelId="{5412EFB2-358B-40C9-B7D8-5A9E011A381E}" srcId="{1AF95D36-4224-4EA8-9867-88AF7E7CB5D2}" destId="{7D39446A-2658-4E05-9188-3CC23B23DA16}" srcOrd="1" destOrd="0" parTransId="{1ADD2161-9072-49D5-8F62-2BB3C6563D74}" sibTransId="{8C33F2E4-A018-4FB1-A363-2E3DAA737A68}"/>
    <dgm:cxn modelId="{10DB3BAA-46FA-409D-9699-B89318E6B6E5}" type="presOf" srcId="{229AF7D7-8907-4043-9E91-698BF3DB907D}" destId="{CC1E5AD3-2C0E-473D-8060-EB9FAE94AA8E}" srcOrd="0" destOrd="0" presId="urn:microsoft.com/office/officeart/2005/8/layout/chevron1"/>
    <dgm:cxn modelId="{5C053262-D0A2-447D-BEDB-B7139D4D9086}" type="presOf" srcId="{7D39446A-2658-4E05-9188-3CC23B23DA16}" destId="{7DD85DD1-1557-4BB5-88EF-2BD2EA2BC81C}" srcOrd="0" destOrd="0" presId="urn:microsoft.com/office/officeart/2005/8/layout/chevron1"/>
    <dgm:cxn modelId="{2CEE2CFD-3248-4187-9FE4-65CC4D110EAF}" srcId="{1AF95D36-4224-4EA8-9867-88AF7E7CB5D2}" destId="{229AF7D7-8907-4043-9E91-698BF3DB907D}" srcOrd="0" destOrd="0" parTransId="{97933034-AD8F-40CB-A36D-FB827CEB6556}" sibTransId="{FC636763-1753-479C-9B0C-DB03B55D962D}"/>
    <dgm:cxn modelId="{1EB44B2E-F198-493B-A90F-BCDD5F361639}" type="presParOf" srcId="{7BE0DF66-1C28-467A-96F1-E0959BC787CB}" destId="{CC1E5AD3-2C0E-473D-8060-EB9FAE94AA8E}" srcOrd="0" destOrd="0" presId="urn:microsoft.com/office/officeart/2005/8/layout/chevron1"/>
    <dgm:cxn modelId="{3BF94428-46DE-4380-BE82-0194503BD37A}" type="presParOf" srcId="{7BE0DF66-1C28-467A-96F1-E0959BC787CB}" destId="{16476807-31DB-4CF4-8F9F-5DCEE4D73E05}" srcOrd="1" destOrd="0" presId="urn:microsoft.com/office/officeart/2005/8/layout/chevron1"/>
    <dgm:cxn modelId="{6D4C0BD4-0B8F-4050-A9A9-CA3D529133A7}" type="presParOf" srcId="{7BE0DF66-1C28-467A-96F1-E0959BC787CB}" destId="{7DD85DD1-1557-4BB5-88EF-2BD2EA2BC81C}" srcOrd="2" destOrd="0" presId="urn:microsoft.com/office/officeart/2005/8/layout/chevron1"/>
    <dgm:cxn modelId="{944829EA-3F5D-43D3-8B43-C66D8909398A}" type="presParOf" srcId="{7BE0DF66-1C28-467A-96F1-E0959BC787CB}" destId="{CF218B97-1B74-4383-993C-57A0CD609361}" srcOrd="3" destOrd="0" presId="urn:microsoft.com/office/officeart/2005/8/layout/chevron1"/>
    <dgm:cxn modelId="{91B6159E-F371-405F-90F5-7DB8726C2430}" type="presParOf" srcId="{7BE0DF66-1C28-467A-96F1-E0959BC787CB}" destId="{6D43010E-184C-42D9-88E1-6C79646F8DC2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E5AD3-2C0E-473D-8060-EB9FAE94AA8E}">
      <dsp:nvSpPr>
        <dsp:cNvPr id="0" name=""/>
        <dsp:cNvSpPr/>
      </dsp:nvSpPr>
      <dsp:spPr>
        <a:xfrm>
          <a:off x="2421" y="0"/>
          <a:ext cx="2949931" cy="106679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FY-2F CIBLE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2012/07/21</a:t>
          </a:r>
        </a:p>
      </dsp:txBody>
      <dsp:txXfrm>
        <a:off x="535821" y="0"/>
        <a:ext cx="1883132" cy="1066799"/>
      </dsp:txXfrm>
    </dsp:sp>
    <dsp:sp modelId="{7DD85DD1-1557-4BB5-88EF-2BD2EA2BC81C}">
      <dsp:nvSpPr>
        <dsp:cNvPr id="0" name=""/>
        <dsp:cNvSpPr/>
      </dsp:nvSpPr>
      <dsp:spPr>
        <a:xfrm>
          <a:off x="2657359" y="0"/>
          <a:ext cx="2949931" cy="1066799"/>
        </a:xfrm>
        <a:prstGeom prst="chevron">
          <a:avLst/>
        </a:prstGeom>
        <a:solidFill>
          <a:schemeClr val="accent5">
            <a:hueOff val="3600000"/>
            <a:satOff val="0"/>
            <a:lumOff val="-3578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solidFill>
                <a:srgbClr val="FF99CC"/>
              </a:solidFill>
            </a:rPr>
            <a:t>FY-2E CIBLE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solidFill>
                <a:srgbClr val="FF99CC"/>
              </a:solidFill>
            </a:rPr>
            <a:t>2013/03/27</a:t>
          </a:r>
          <a:endParaRPr lang="zh-CN" altLang="en-US" sz="2000" kern="1200" dirty="0">
            <a:solidFill>
              <a:srgbClr val="FF99CC"/>
            </a:solidFill>
          </a:endParaRPr>
        </a:p>
      </dsp:txBody>
      <dsp:txXfrm>
        <a:off x="3190759" y="0"/>
        <a:ext cx="1883132" cy="1066799"/>
      </dsp:txXfrm>
    </dsp:sp>
    <dsp:sp modelId="{6D43010E-184C-42D9-88E1-6C79646F8DC2}">
      <dsp:nvSpPr>
        <dsp:cNvPr id="0" name=""/>
        <dsp:cNvSpPr/>
      </dsp:nvSpPr>
      <dsp:spPr>
        <a:xfrm>
          <a:off x="5312297" y="0"/>
          <a:ext cx="2949931" cy="1066799"/>
        </a:xfrm>
        <a:prstGeom prst="chevron">
          <a:avLst/>
        </a:prstGeom>
        <a:solidFill>
          <a:schemeClr val="accent5">
            <a:hueOff val="7200000"/>
            <a:satOff val="0"/>
            <a:lumOff val="-7156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solidFill>
                <a:schemeClr val="bg1"/>
              </a:solidFill>
            </a:rPr>
            <a:t>FY-2D CIBLE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solidFill>
                <a:schemeClr val="bg1"/>
              </a:solidFill>
            </a:rPr>
            <a:t>2013/05/21</a:t>
          </a:r>
          <a:endParaRPr lang="zh-CN" altLang="en-US" sz="2000" kern="1200" dirty="0">
            <a:solidFill>
              <a:schemeClr val="bg1"/>
            </a:solidFill>
          </a:endParaRPr>
        </a:p>
      </dsp:txBody>
      <dsp:txXfrm>
        <a:off x="5845697" y="0"/>
        <a:ext cx="1883132" cy="1066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754A052-87E4-4A60-9679-4CB908A9A69C}" type="datetimeFigureOut">
              <a:rPr lang="zh-CN" altLang="en-US"/>
              <a:pPr>
                <a:defRPr/>
              </a:pPr>
              <a:t>2014/6/16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CC0DA71-A548-4E21-881E-EC6B54A20B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822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0DA71-A548-4E21-881E-EC6B54A20B02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0DA71-A548-4E21-881E-EC6B54A20B02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pic>
        <p:nvPicPr>
          <p:cNvPr id="5" name="Picture 7" descr="气象局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067425"/>
            <a:ext cx="7191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logopic0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51825" y="6046788"/>
            <a:ext cx="892175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886200" cy="476250"/>
          </a:xfrm>
        </p:spPr>
        <p:txBody>
          <a:bodyPr/>
          <a:lstStyle>
            <a:lvl1pPr>
              <a:defRPr sz="1600" b="1" i="1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20-24 September, C</a:t>
            </a:r>
            <a:r>
              <a:rPr lang="en-US" altLang="zh-CN">
                <a:cs typeface="Arial" charset="0"/>
              </a:rPr>
              <a:t>ó</a:t>
            </a:r>
            <a:r>
              <a:rPr lang="en-US" altLang="zh-CN"/>
              <a:t>rdoba, Spain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D296A-3C38-4C48-B7F3-9397109DC45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5BFFC-E4E8-4A1B-8AC3-639F910181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381000"/>
            <a:ext cx="2135187" cy="56419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381000"/>
            <a:ext cx="6253163" cy="56419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70019-A57B-4286-A3FE-BB0B0314892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A6B41-58FB-499D-A396-D65215071B7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CCD71-A605-487A-9E8B-33A5102769E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752600"/>
            <a:ext cx="4194175" cy="4270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194175" cy="4270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1C04D-33A5-42FE-8A50-CB1656152F4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86DDA-91FD-420C-B615-C85B33B3B86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42EEA-D9B3-4A73-96B4-50865D4E72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52223-6191-45C4-9380-3DBC1A43EED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4A37E-6D23-4EDA-9C44-C1B9909E147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4B51A-C06F-48B3-92B5-626BB6C3EB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3810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752600"/>
            <a:ext cx="8540750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172200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941C6897-463C-4E22-BFEA-2F3C1DBC27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3" r:id="rId1"/>
    <p:sldLayoutId id="2147484693" r:id="rId2"/>
    <p:sldLayoutId id="2147484694" r:id="rId3"/>
    <p:sldLayoutId id="2147484695" r:id="rId4"/>
    <p:sldLayoutId id="2147484696" r:id="rId5"/>
    <p:sldLayoutId id="2147484697" r:id="rId6"/>
    <p:sldLayoutId id="2147484698" r:id="rId7"/>
    <p:sldLayoutId id="2147484699" r:id="rId8"/>
    <p:sldLayoutId id="2147484700" r:id="rId9"/>
    <p:sldLayoutId id="2147484701" r:id="rId10"/>
    <p:sldLayoutId id="2147484702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5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9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0" y="1905000"/>
            <a:ext cx="91440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800" b="1" dirty="0"/>
              <a:t>FY-2 On-orbit Operational Calibration Approach (CIBLE) and its Benefit to </a:t>
            </a:r>
            <a:r>
              <a:rPr lang="en-US" altLang="zh-CN" sz="2800" b="1" dirty="0" smtClean="0"/>
              <a:t>FY-2D/E </a:t>
            </a:r>
            <a:r>
              <a:rPr lang="en-US" altLang="zh-CN" sz="2800" b="1" dirty="0"/>
              <a:t>AMV Products</a:t>
            </a:r>
            <a:endParaRPr lang="en-US" altLang="zh-CN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华文新魏" pitchFamily="2" charset="-122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52400" y="3429000"/>
            <a:ext cx="88392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altLang="zh-CN" sz="1800" b="1" dirty="0" smtClean="0">
              <a:latin typeface="+mj-lt"/>
              <a:ea typeface="楷体_GB2312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1600" b="1" i="1" dirty="0" err="1" smtClean="0">
                <a:latin typeface="+mj-lt"/>
                <a:ea typeface="楷体_GB2312" pitchFamily="49" charset="-122"/>
                <a:cs typeface="Times New Roman" pitchFamily="18" charset="0"/>
              </a:rPr>
              <a:t>Qiang</a:t>
            </a:r>
            <a:r>
              <a:rPr lang="en-US" altLang="zh-CN" sz="1600" b="1" i="1" dirty="0" smtClean="0">
                <a:latin typeface="+mj-lt"/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1600" b="1" i="1" dirty="0" err="1" smtClean="0">
                <a:latin typeface="+mj-lt"/>
                <a:ea typeface="楷体_GB2312" pitchFamily="49" charset="-122"/>
                <a:cs typeface="Times New Roman" pitchFamily="18" charset="0"/>
              </a:rPr>
              <a:t>Guo</a:t>
            </a:r>
            <a:r>
              <a:rPr lang="en-US" altLang="zh-CN" sz="1600" b="1" i="1" dirty="0" smtClean="0">
                <a:latin typeface="+mj-lt"/>
                <a:ea typeface="楷体_GB2312" pitchFamily="49" charset="-122"/>
                <a:cs typeface="Times New Roman" pitchFamily="18" charset="0"/>
              </a:rPr>
              <a:t>*</a:t>
            </a:r>
            <a:r>
              <a:rPr lang="en-US" altLang="zh-CN" sz="1600" b="1" dirty="0" smtClean="0">
                <a:latin typeface="+mj-lt"/>
                <a:ea typeface="楷体_GB2312" pitchFamily="49" charset="-122"/>
                <a:cs typeface="Times New Roman" pitchFamily="18" charset="0"/>
              </a:rPr>
              <a:t>, </a:t>
            </a:r>
            <a:r>
              <a:rPr lang="en-US" altLang="zh-CN" sz="1600" b="1" dirty="0" err="1" smtClean="0">
                <a:latin typeface="+mj-lt"/>
                <a:ea typeface="楷体_GB2312" pitchFamily="49" charset="-122"/>
                <a:cs typeface="Times New Roman" pitchFamily="18" charset="0"/>
              </a:rPr>
              <a:t>Boyang</a:t>
            </a:r>
            <a:r>
              <a:rPr lang="en-US" altLang="zh-CN" sz="1600" b="1" dirty="0" smtClean="0">
                <a:latin typeface="+mj-lt"/>
                <a:ea typeface="楷体_GB2312" pitchFamily="49" charset="-122"/>
                <a:cs typeface="Times New Roman" pitchFamily="18" charset="0"/>
              </a:rPr>
              <a:t> Chen, </a:t>
            </a:r>
            <a:r>
              <a:rPr lang="en-US" altLang="zh-CN" sz="1600" b="1" dirty="0" err="1" smtClean="0">
                <a:latin typeface="+mj-lt"/>
                <a:ea typeface="楷体_GB2312" pitchFamily="49" charset="-122"/>
                <a:cs typeface="Times New Roman" pitchFamily="18" charset="0"/>
              </a:rPr>
              <a:t>Xuan</a:t>
            </a:r>
            <a:r>
              <a:rPr lang="en-US" altLang="zh-CN" sz="1600" b="1" dirty="0" smtClean="0">
                <a:latin typeface="+mj-lt"/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1600" b="1" dirty="0" err="1" smtClean="0">
                <a:latin typeface="+mj-lt"/>
                <a:ea typeface="楷体_GB2312" pitchFamily="49" charset="-122"/>
                <a:cs typeface="Times New Roman" pitchFamily="18" charset="0"/>
              </a:rPr>
              <a:t>Feng</a:t>
            </a:r>
            <a:r>
              <a:rPr lang="en-US" altLang="zh-CN" sz="1600" b="1" dirty="0" smtClean="0">
                <a:latin typeface="+mj-lt"/>
                <a:ea typeface="楷体_GB2312" pitchFamily="49" charset="-122"/>
                <a:cs typeface="Times New Roman" pitchFamily="18" charset="0"/>
              </a:rPr>
              <a:t>, </a:t>
            </a:r>
            <a:r>
              <a:rPr lang="en-US" altLang="zh-CN" sz="1600" b="1" dirty="0" err="1" smtClean="0">
                <a:latin typeface="+mj-lt"/>
                <a:ea typeface="楷体_GB2312" pitchFamily="49" charset="-122"/>
                <a:cs typeface="Times New Roman" pitchFamily="18" charset="0"/>
              </a:rPr>
              <a:t>Changjun</a:t>
            </a:r>
            <a:r>
              <a:rPr lang="en-US" altLang="zh-CN" sz="1600" b="1" dirty="0" smtClean="0">
                <a:latin typeface="+mj-lt"/>
                <a:ea typeface="楷体_GB2312" pitchFamily="49" charset="-122"/>
                <a:cs typeface="Times New Roman" pitchFamily="18" charset="0"/>
              </a:rPr>
              <a:t> Yang, </a:t>
            </a:r>
            <a:r>
              <a:rPr lang="en-US" altLang="zh-CN" sz="1600" b="1" dirty="0" err="1" smtClean="0">
                <a:latin typeface="+mj-lt"/>
                <a:ea typeface="楷体_GB2312" pitchFamily="49" charset="-122"/>
                <a:cs typeface="Times New Roman" pitchFamily="18" charset="0"/>
              </a:rPr>
              <a:t>Xin</a:t>
            </a:r>
            <a:r>
              <a:rPr lang="en-US" altLang="zh-CN" sz="1600" b="1" dirty="0" smtClean="0">
                <a:latin typeface="+mj-lt"/>
                <a:ea typeface="楷体_GB2312" pitchFamily="49" charset="-122"/>
                <a:cs typeface="Times New Roman" pitchFamily="18" charset="0"/>
              </a:rPr>
              <a:t> Wang, </a:t>
            </a:r>
            <a:r>
              <a:rPr lang="en-US" altLang="zh-CN" sz="1600" b="1" dirty="0" err="1" smtClean="0">
                <a:latin typeface="+mj-lt"/>
                <a:ea typeface="楷体_GB2312" pitchFamily="49" charset="-122"/>
                <a:cs typeface="Times New Roman" pitchFamily="18" charset="0"/>
              </a:rPr>
              <a:t>Xiuzhen</a:t>
            </a:r>
            <a:r>
              <a:rPr lang="en-US" altLang="zh-CN" sz="1600" b="1" dirty="0" smtClean="0">
                <a:latin typeface="+mj-lt"/>
                <a:ea typeface="楷体_GB2312" pitchFamily="49" charset="-122"/>
                <a:cs typeface="Times New Roman" pitchFamily="18" charset="0"/>
              </a:rPr>
              <a:t> Han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1400" b="1" dirty="0" smtClean="0">
                <a:latin typeface="+mj-lt"/>
                <a:ea typeface="楷体_GB2312" pitchFamily="49" charset="-122"/>
                <a:cs typeface="Times New Roman" pitchFamily="18" charset="0"/>
              </a:rPr>
              <a:t>(Working Group of Operational Calibration, WGOC for FY-2 Satellite)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zh-CN" sz="1800" b="1" dirty="0" smtClean="0">
              <a:latin typeface="+mj-lt"/>
              <a:ea typeface="楷体_GB2312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1600" b="1" i="1" dirty="0" smtClean="0">
                <a:latin typeface="+mj-lt"/>
                <a:ea typeface="楷体_GB2312" pitchFamily="49" charset="-122"/>
                <a:cs typeface="Times New Roman" pitchFamily="18" charset="0"/>
              </a:rPr>
              <a:t>guoqiang@cma.gov.cn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zh-CN" sz="1800" b="1" dirty="0" smtClean="0">
              <a:latin typeface="+mj-lt"/>
              <a:ea typeface="楷体_GB2312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1800" b="1" dirty="0" smtClean="0">
                <a:latin typeface="+mj-lt"/>
                <a:ea typeface="楷体_GB2312" pitchFamily="49" charset="-122"/>
                <a:cs typeface="Times New Roman" pitchFamily="18" charset="0"/>
              </a:rPr>
              <a:t>National Satellite Meteorological Center (NSMC), CMA</a:t>
            </a: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91577" y="6248400"/>
            <a:ext cx="385875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b="1" i="1" dirty="0">
                <a:solidFill>
                  <a:schemeClr val="accent6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Copenhagen, Denmark</a:t>
            </a:r>
            <a:r>
              <a:rPr lang="en-US" altLang="zh-CN" b="1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June 16, 2014</a:t>
            </a:r>
            <a:endParaRPr lang="zh-CN" altLang="en-US" b="1" dirty="0">
              <a:solidFill>
                <a:schemeClr val="accent6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48000"/>
            <a:ext cx="868680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b="1" u="sng" dirty="0" smtClean="0">
                <a:solidFill>
                  <a:srgbClr val="FF99CC"/>
                </a:solidFill>
              </a:rPr>
              <a:t>C</a:t>
            </a:r>
            <a:r>
              <a:rPr lang="en-US" altLang="zh-CN" b="1" dirty="0" smtClean="0">
                <a:solidFill>
                  <a:schemeClr val="bg1"/>
                </a:solidFill>
              </a:rPr>
              <a:t>alibration of </a:t>
            </a:r>
            <a:r>
              <a:rPr lang="en-US" altLang="zh-CN" b="1" u="sng" dirty="0" smtClean="0">
                <a:solidFill>
                  <a:srgbClr val="FF99CC"/>
                </a:solidFill>
              </a:rPr>
              <a:t>I</a:t>
            </a:r>
            <a:r>
              <a:rPr lang="en-US" altLang="zh-CN" b="1" dirty="0" smtClean="0">
                <a:solidFill>
                  <a:schemeClr val="bg1"/>
                </a:solidFill>
              </a:rPr>
              <a:t>nner </a:t>
            </a:r>
            <a:r>
              <a:rPr lang="en-US" altLang="zh-CN" b="1" u="sng" dirty="0" smtClean="0">
                <a:solidFill>
                  <a:srgbClr val="FF99CC"/>
                </a:solidFill>
              </a:rPr>
              <a:t>B</a:t>
            </a:r>
            <a:r>
              <a:rPr lang="en-US" altLang="zh-CN" b="1" dirty="0" smtClean="0">
                <a:solidFill>
                  <a:schemeClr val="bg1"/>
                </a:solidFill>
              </a:rPr>
              <a:t>lackbody corrected by </a:t>
            </a:r>
            <a:r>
              <a:rPr lang="en-US" altLang="zh-CN" b="1" u="sng" dirty="0" smtClean="0">
                <a:solidFill>
                  <a:srgbClr val="FF99CC"/>
                </a:solidFill>
              </a:rPr>
              <a:t>L</a:t>
            </a:r>
            <a:r>
              <a:rPr lang="en-US" altLang="zh-CN" b="1" dirty="0" smtClean="0">
                <a:solidFill>
                  <a:schemeClr val="bg1"/>
                </a:solidFill>
              </a:rPr>
              <a:t>unar </a:t>
            </a:r>
            <a:r>
              <a:rPr lang="en-US" altLang="zh-CN" b="1" u="sng" dirty="0" smtClean="0">
                <a:solidFill>
                  <a:srgbClr val="FF99CC"/>
                </a:solidFill>
              </a:rPr>
              <a:t>E</a:t>
            </a:r>
            <a:r>
              <a:rPr lang="en-US" altLang="zh-CN" b="1" dirty="0" smtClean="0">
                <a:solidFill>
                  <a:schemeClr val="bg1"/>
                </a:solidFill>
              </a:rPr>
              <a:t>mission (</a:t>
            </a:r>
            <a:r>
              <a:rPr lang="en-US" altLang="zh-CN" b="1" dirty="0" smtClean="0">
                <a:solidFill>
                  <a:srgbClr val="FF99CC"/>
                </a:solidFill>
              </a:rPr>
              <a:t>CIBLE</a:t>
            </a:r>
            <a:r>
              <a:rPr lang="en-US" altLang="zh-CN" b="1" dirty="0" smtClean="0">
                <a:solidFill>
                  <a:schemeClr val="bg1"/>
                </a:solidFill>
              </a:rPr>
              <a:t>)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95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12</a:t>
            </a:r>
            <a:r>
              <a:rPr lang="en-US" altLang="zh-CN" b="1" baseline="30000" dirty="0" smtClean="0">
                <a:solidFill>
                  <a:schemeClr val="bg1"/>
                </a:solidFill>
              </a:rPr>
              <a:t>th</a:t>
            </a:r>
            <a:r>
              <a:rPr lang="en-US" altLang="zh-CN" b="1" dirty="0">
                <a:solidFill>
                  <a:schemeClr val="bg1"/>
                </a:solidFill>
              </a:rPr>
              <a:t> International Winds Workshop (IWW12)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21"/>
          <p:cNvGrpSpPr>
            <a:grpSpLocks/>
          </p:cNvGrpSpPr>
          <p:nvPr/>
        </p:nvGrpSpPr>
        <p:grpSpPr bwMode="auto">
          <a:xfrm>
            <a:off x="228600" y="762000"/>
            <a:ext cx="8661400" cy="5581650"/>
            <a:chOff x="228600" y="762000"/>
            <a:chExt cx="8661400" cy="5581650"/>
          </a:xfrm>
        </p:grpSpPr>
        <p:pic>
          <p:nvPicPr>
            <p:cNvPr id="21508" name="图片 2" descr="FY2E_CSV_MLT_NUL_20110218_0530_IR1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762000"/>
              <a:ext cx="1651162" cy="1800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9" name="图片 3" descr="FY2E_CSV_MLT_NUL_20110221_0800_IR1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81160" y="762000"/>
              <a:ext cx="1651162" cy="1800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0" name="图片 4" descr="FY2E_CSV_MLT_NUL_20110414_0100_IR1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33719" y="762000"/>
              <a:ext cx="1651162" cy="1800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1" name="图片 5" descr="FY2E_CSV_MLT_NUL_20110414_0200_IR1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86279" y="762000"/>
              <a:ext cx="1651162" cy="1800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2" name="图片 6" descr="FY2E_CSV_MLT_NUL_20110417_0300_IR1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238838" y="762000"/>
              <a:ext cx="1651162" cy="1800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3" name="图片 7" descr="FY2E_CSV_MLT_NUL_20110417_0400_IR1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8600" y="2638351"/>
              <a:ext cx="1651162" cy="180014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21514" name="图片 8" descr="FY2E_CSV_MLT_NUL_20110426_1130_IR1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981160" y="2638351"/>
              <a:ext cx="1651162" cy="1800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5" name="图片 9" descr="FY2E_CSV_MLT_NUL_20110426_1200_IR1.jp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733719" y="2638351"/>
              <a:ext cx="1651162" cy="180014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21516" name="图片 10" descr="FY2E_CSV_MLT_NUL_20110510_2300_IR1.jp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486279" y="2638351"/>
              <a:ext cx="1651162" cy="1800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7" name="图片 12" descr="FY2E_CSV_MLT_NUL_20110524_1000_IR1.jp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238838" y="2638351"/>
              <a:ext cx="1651162" cy="1800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8" name="图片 13" descr="FY2E_CSV_MLT_NUL_20110524_1100_IR1.jpg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28600" y="4543505"/>
              <a:ext cx="1651162" cy="180014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21519" name="图片 14" descr="FY2E_CSV_MLT_NUL_20110611_0000_IR1.jpg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981160" y="4543505"/>
              <a:ext cx="1651162" cy="1800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0" name="图片 15" descr="FY2E_CSV_MLT_NUL_20110620_0800_IR1.jpg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733719" y="4543505"/>
              <a:ext cx="1651162" cy="1800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1" name="图片 16" descr="FY2E_CSV_MLT_NUL_20110624_1100_IR1.jpg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486279" y="4543505"/>
              <a:ext cx="1651162" cy="1800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2" name="图片 17" descr="FY2E_CSV_MLT_NUL_20110624_1200_IR1.jpg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7238838" y="4543505"/>
              <a:ext cx="1651162" cy="1800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07" name="TextBox 20"/>
          <p:cNvSpPr txBox="1">
            <a:spLocks noChangeArrowheads="1"/>
          </p:cNvSpPr>
          <p:nvPr/>
        </p:nvSpPr>
        <p:spPr bwMode="auto">
          <a:xfrm>
            <a:off x="0" y="0"/>
            <a:ext cx="842128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dirty="0" smtClean="0"/>
              <a:t>Moon’s position distribution for LC in TEBs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(Examples as for FY-2E)</a:t>
            </a:r>
            <a:endParaRPr lang="zh-CN" altLang="en-US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27"/>
          <p:cNvGrpSpPr>
            <a:grpSpLocks/>
          </p:cNvGrpSpPr>
          <p:nvPr/>
        </p:nvGrpSpPr>
        <p:grpSpPr bwMode="auto">
          <a:xfrm>
            <a:off x="0" y="0"/>
            <a:ext cx="9144000" cy="6629400"/>
            <a:chOff x="0" y="0"/>
            <a:chExt cx="9144000" cy="6629400"/>
          </a:xfrm>
        </p:grpSpPr>
        <p:pic>
          <p:nvPicPr>
            <p:cNvPr id="18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600" y="533399"/>
              <a:ext cx="4343400" cy="2847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0" y="533416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pic>
          <p:nvPicPr>
            <p:cNvPr id="21" name="Picture 2" descr="E:\Data\FY-2F\moon\real\img\合成图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533400"/>
              <a:ext cx="4781481" cy="4781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矩形 21"/>
            <p:cNvSpPr/>
            <p:nvPr/>
          </p:nvSpPr>
          <p:spPr>
            <a:xfrm>
              <a:off x="7772400" y="3352800"/>
              <a:ext cx="1371600" cy="198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US" altLang="zh-CN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 is Moon’s phase and satisfied with:</a:t>
              </a:r>
              <a:endParaRPr lang="zh-CN" alt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4" name="Picture 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96790" y="3352802"/>
              <a:ext cx="3051810" cy="196596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0" y="381000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graphicFrame>
          <p:nvGraphicFramePr>
            <p:cNvPr id="27" name="Object 3"/>
            <p:cNvGraphicFramePr>
              <a:graphicFrameLocks noChangeAspect="1"/>
            </p:cNvGraphicFramePr>
            <p:nvPr/>
          </p:nvGraphicFramePr>
          <p:xfrm>
            <a:off x="7772400" y="4281479"/>
            <a:ext cx="1219200" cy="5191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017" name="公式" r:id="rId6" imgW="926698" imgH="393529" progId="Equation.3">
                    <p:embed/>
                  </p:oleObj>
                </mc:Choice>
                <mc:Fallback>
                  <p:oleObj name="公式" r:id="rId6" imgW="926698" imgH="393529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2400" y="4281479"/>
                          <a:ext cx="1219200" cy="5191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8" name="组合 25"/>
            <p:cNvGrpSpPr>
              <a:grpSpLocks/>
            </p:cNvGrpSpPr>
            <p:nvPr/>
          </p:nvGrpSpPr>
          <p:grpSpPr bwMode="auto">
            <a:xfrm>
              <a:off x="0" y="5410200"/>
              <a:ext cx="9144000" cy="1219200"/>
              <a:chOff x="0" y="5181600"/>
              <a:chExt cx="9144000" cy="1219200"/>
            </a:xfrm>
          </p:grpSpPr>
          <p:grpSp>
            <p:nvGrpSpPr>
              <p:cNvPr id="30" name="组合 18"/>
              <p:cNvGrpSpPr>
                <a:grpSpLocks/>
              </p:cNvGrpSpPr>
              <p:nvPr/>
            </p:nvGrpSpPr>
            <p:grpSpPr bwMode="auto">
              <a:xfrm>
                <a:off x="0" y="5181600"/>
                <a:ext cx="4405200" cy="1219200"/>
                <a:chOff x="228600" y="5181600"/>
                <a:chExt cx="4405200" cy="1219200"/>
              </a:xfrm>
            </p:grpSpPr>
            <p:pic>
              <p:nvPicPr>
                <p:cNvPr id="37" name="Picture 5" descr="E:\My Work\FY-2D\红外波段对月定标分析\503\展宽月亮\MOON_VIS_FULL.jpg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28600" y="5500800"/>
                  <a:ext cx="3515625" cy="90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228600" y="5181600"/>
                  <a:ext cx="1676400" cy="307777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400" b="1" dirty="0" smtClean="0">
                      <a:solidFill>
                        <a:schemeClr val="bg1"/>
                      </a:solidFill>
                    </a:rPr>
                    <a:t>Aft. Cps. 5:1</a:t>
                  </a:r>
                  <a:r>
                    <a:rPr lang="en-US" altLang="zh-CN" sz="1400" b="1" dirty="0">
                      <a:solidFill>
                        <a:schemeClr val="bg1"/>
                      </a:solidFill>
                    </a:rPr>
                    <a:t>, VIS</a:t>
                  </a:r>
                </a:p>
              </p:txBody>
            </p:sp>
            <p:sp>
              <p:nvSpPr>
                <p:cNvPr id="39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3429000" y="5181600"/>
                  <a:ext cx="1179000" cy="307777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400" b="1" dirty="0" smtClean="0">
                      <a:solidFill>
                        <a:schemeClr val="bg1"/>
                      </a:solidFill>
                    </a:rPr>
                    <a:t>Aft. Cps.1:1</a:t>
                  </a:r>
                  <a:endParaRPr lang="zh-CN" altLang="en-US" sz="14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40" name="Picture 2" descr="E:\My Work\FY-2D\红外波段对月定标分析\503\展宽月亮\MOON_VIS_RESAMPLE_5.jpg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3733800" y="5500800"/>
                  <a:ext cx="900000" cy="90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1" name="TextBox 8"/>
              <p:cNvSpPr txBox="1">
                <a:spLocks noChangeArrowheads="1"/>
              </p:cNvSpPr>
              <p:nvPr/>
            </p:nvSpPr>
            <p:spPr bwMode="auto">
              <a:xfrm>
                <a:off x="7924800" y="5181601"/>
                <a:ext cx="1219200" cy="304800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chemeClr val="bg1"/>
                    </a:solidFill>
                  </a:rPr>
                  <a:t>Aft. Cps.1:1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Box 8"/>
              <p:cNvSpPr txBox="1">
                <a:spLocks noChangeArrowheads="1"/>
              </p:cNvSpPr>
              <p:nvPr/>
            </p:nvSpPr>
            <p:spPr bwMode="auto">
              <a:xfrm>
                <a:off x="4648200" y="5181600"/>
                <a:ext cx="1752600" cy="307777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chemeClr val="bg1"/>
                    </a:solidFill>
                  </a:rPr>
                  <a:t>Aft. Cps. 5:1</a:t>
                </a:r>
                <a:r>
                  <a:rPr lang="en-US" altLang="zh-CN" sz="1400" b="1" dirty="0">
                    <a:solidFill>
                      <a:schemeClr val="bg1"/>
                    </a:solidFill>
                  </a:rPr>
                  <a:t>, IR1</a:t>
                </a:r>
              </a:p>
            </p:txBody>
          </p:sp>
          <p:pic>
            <p:nvPicPr>
              <p:cNvPr id="33" name="Picture 2" descr="E:\moon_20120504_0136_无6s_IR1_ADJUST_300_75_4_1.bmp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628098" y="5500800"/>
                <a:ext cx="3601502" cy="90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1" descr="E:\My Work\FY-2D\红外波段对月定标分析\503\展宽月亮\moon_20120504_0136_无6s_IR1_ADJUST_300_75_1_1_5.bmp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8229600" y="5500800"/>
                <a:ext cx="900000" cy="90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" name="TextBox 23"/>
              <p:cNvSpPr txBox="1">
                <a:spLocks noChangeArrowheads="1"/>
              </p:cNvSpPr>
              <p:nvPr/>
            </p:nvSpPr>
            <p:spPr bwMode="auto">
              <a:xfrm>
                <a:off x="1424637" y="5726668"/>
                <a:ext cx="55656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b="1">
                    <a:solidFill>
                      <a:schemeClr val="bg1"/>
                    </a:solidFill>
                  </a:rPr>
                  <a:t>VIS</a:t>
                </a:r>
                <a:endParaRPr lang="zh-CN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TextBox 24"/>
              <p:cNvSpPr txBox="1">
                <a:spLocks noChangeArrowheads="1"/>
              </p:cNvSpPr>
              <p:nvPr/>
            </p:nvSpPr>
            <p:spPr bwMode="auto">
              <a:xfrm>
                <a:off x="6172200" y="5715000"/>
                <a:ext cx="54373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b="1">
                    <a:solidFill>
                      <a:schemeClr val="bg1"/>
                    </a:solidFill>
                  </a:rPr>
                  <a:t>IR1</a:t>
                </a:r>
                <a:endParaRPr lang="zh-CN" altLang="en-US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9" name="矩形 28"/>
            <p:cNvSpPr/>
            <p:nvPr/>
          </p:nvSpPr>
          <p:spPr bwMode="auto">
            <a:xfrm>
              <a:off x="0" y="0"/>
              <a:ext cx="9144000" cy="512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Continuous Moon Observations with area-scanning mode of FY-2F in Apr. 16, 2012</a:t>
              </a:r>
              <a:endParaRPr lang="zh-CN" altLang="en-US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7276607" cy="40011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 smtClean="0">
                <a:solidFill>
                  <a:srgbClr val="FFFF00"/>
                </a:solidFill>
                <a:latin typeface="Arial" charset="0"/>
              </a:rPr>
              <a:t>Inner-Blackbody Calibration (IBBC) for FY-2 Satellite TEBs</a:t>
            </a:r>
            <a:endParaRPr lang="en-US" altLang="zh-CN" sz="2000" b="1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5" name="Picture 2" descr="E:\FY2-VISSR光路图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" y="414024"/>
            <a:ext cx="4929222" cy="580105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968000" y="1371600"/>
            <a:ext cx="4176000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400" b="1" dirty="0" smtClean="0">
                <a:latin typeface="Arial" charset="0"/>
              </a:rPr>
              <a:t>Main Optical Components</a:t>
            </a:r>
          </a:p>
          <a:p>
            <a:pPr>
              <a:defRPr/>
            </a:pPr>
            <a:r>
              <a:rPr lang="en-US" altLang="zh-CN" sz="1400" b="1" dirty="0" smtClean="0">
                <a:latin typeface="Arial" charset="0"/>
              </a:rPr>
              <a:t>1:    Primary Mirror</a:t>
            </a:r>
            <a:endParaRPr lang="en-US" altLang="zh-CN" sz="1400" b="1" dirty="0">
              <a:latin typeface="Arial" charset="0"/>
            </a:endParaRPr>
          </a:p>
          <a:p>
            <a:pPr>
              <a:defRPr/>
            </a:pPr>
            <a:r>
              <a:rPr lang="en-US" altLang="zh-CN" sz="1400" b="1" dirty="0" smtClean="0">
                <a:latin typeface="Arial" charset="0"/>
              </a:rPr>
              <a:t>2:    Secondary Mirror</a:t>
            </a:r>
            <a:endParaRPr lang="en-US" altLang="zh-CN" sz="1400" b="1" dirty="0">
              <a:latin typeface="Arial" charset="0"/>
            </a:endParaRPr>
          </a:p>
          <a:p>
            <a:pPr>
              <a:defRPr/>
            </a:pPr>
            <a:r>
              <a:rPr lang="en-US" altLang="zh-CN" sz="1400" b="1" dirty="0" smtClean="0">
                <a:latin typeface="Arial" charset="0"/>
              </a:rPr>
              <a:t>6/7: Relay lens</a:t>
            </a:r>
          </a:p>
          <a:p>
            <a:pPr>
              <a:defRPr/>
            </a:pPr>
            <a:r>
              <a:rPr lang="en-US" altLang="zh-CN" sz="1400" b="1" dirty="0" smtClean="0">
                <a:latin typeface="Arial" charset="0"/>
              </a:rPr>
              <a:t>10:  Mirror for Cal.</a:t>
            </a:r>
            <a:endParaRPr lang="en-US" altLang="zh-CN" sz="1400" b="1" dirty="0">
              <a:latin typeface="Arial" charset="0"/>
            </a:endParaRPr>
          </a:p>
          <a:p>
            <a:pPr>
              <a:defRPr/>
            </a:pPr>
            <a:r>
              <a:rPr lang="en-US" altLang="zh-CN" sz="1400" b="1" dirty="0" smtClean="0">
                <a:latin typeface="Arial" charset="0"/>
              </a:rPr>
              <a:t>12:  Inner-Blackbody</a:t>
            </a:r>
            <a:endParaRPr lang="en-US" altLang="zh-CN" sz="1400" b="1" dirty="0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7062" y="3263205"/>
            <a:ext cx="4136938" cy="1384995"/>
          </a:xfrm>
          <a:prstGeom prst="rect">
            <a:avLst/>
          </a:prstGeom>
          <a:solidFill>
            <a:srgbClr val="99FF66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400" b="1" dirty="0" smtClean="0">
                <a:latin typeface="Arial" charset="0"/>
              </a:rPr>
              <a:t>Main Challengers for IBBC of FY-2 satellite</a:t>
            </a:r>
          </a:p>
          <a:p>
            <a:pPr>
              <a:defRPr/>
            </a:pPr>
            <a:r>
              <a:rPr lang="en-US" altLang="zh-CN" sz="1400" b="1" dirty="0" smtClean="0">
                <a:latin typeface="Arial" charset="0"/>
              </a:rPr>
              <a:t>▪ The  </a:t>
            </a:r>
            <a:r>
              <a:rPr lang="en-US" altLang="zh-CN" sz="1400" b="1" i="1" dirty="0" smtClean="0">
                <a:solidFill>
                  <a:srgbClr val="FF0000"/>
                </a:solidFill>
                <a:latin typeface="Arial" charset="0"/>
              </a:rPr>
              <a:t>radiometric contribution of front-optics</a:t>
            </a:r>
            <a:r>
              <a:rPr lang="en-US" altLang="zh-CN" sz="1400" b="1" dirty="0" smtClean="0">
                <a:latin typeface="Arial" charset="0"/>
              </a:rPr>
              <a:t>, including primary and secondary mirrors, has different effects on IBBC as well as space-view.</a:t>
            </a:r>
            <a:endParaRPr lang="en-US" altLang="zh-CN" sz="1400" b="1" dirty="0">
              <a:latin typeface="Arial" charset="0"/>
            </a:endParaRPr>
          </a:p>
          <a:p>
            <a:pPr>
              <a:defRPr/>
            </a:pPr>
            <a:r>
              <a:rPr lang="en-US" altLang="zh-CN" sz="1400" b="1" dirty="0" smtClean="0">
                <a:latin typeface="Arial" charset="0"/>
              </a:rPr>
              <a:t>▪ The thermal environment of aft-optics for FY-2 </a:t>
            </a:r>
            <a:r>
              <a:rPr lang="en-US" altLang="zh-CN" sz="1400" b="1" i="1" dirty="0" smtClean="0">
                <a:solidFill>
                  <a:srgbClr val="FF0000"/>
                </a:solidFill>
                <a:latin typeface="Arial" charset="0"/>
              </a:rPr>
              <a:t>cannot</a:t>
            </a:r>
            <a:r>
              <a:rPr lang="en-US" altLang="zh-CN" sz="1400" b="1" dirty="0" smtClean="0">
                <a:latin typeface="Arial" charset="0"/>
              </a:rPr>
              <a:t> be controlled perfectly.</a:t>
            </a:r>
            <a:endParaRPr lang="en-US" altLang="zh-CN" sz="1400" b="1" dirty="0"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8288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Sketch Map of FY-2 Optics</a:t>
            </a:r>
            <a:endParaRPr lang="zh-CN" altLang="en-US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0" y="381600"/>
            <a:ext cx="9144000" cy="6476424"/>
            <a:chOff x="0" y="381600"/>
            <a:chExt cx="9144000" cy="6476424"/>
          </a:xfrm>
        </p:grpSpPr>
        <p:pic>
          <p:nvPicPr>
            <p:cNvPr id="14" name="Picture 4" descr="E:\FY2E_0500_0101-0427_T_1_E.jpg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81600"/>
              <a:ext cx="9144000" cy="3240000"/>
            </a:xfrm>
            <a:prstGeom prst="rect">
              <a:avLst/>
            </a:prstGeom>
            <a:noFill/>
          </p:spPr>
        </p:pic>
        <p:pic>
          <p:nvPicPr>
            <p:cNvPr id="15" name="Picture 3" descr="E:\FY2E_0500_0101-0427_C1_1_E.jpg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618024"/>
              <a:ext cx="9144000" cy="3240000"/>
            </a:xfrm>
            <a:prstGeom prst="rect">
              <a:avLst/>
            </a:prstGeom>
            <a:noFill/>
          </p:spPr>
        </p:pic>
        <p:sp>
          <p:nvSpPr>
            <p:cNvPr id="16" name="弧形 15"/>
            <p:cNvSpPr/>
            <p:nvPr/>
          </p:nvSpPr>
          <p:spPr bwMode="auto">
            <a:xfrm>
              <a:off x="7696200" y="2362200"/>
              <a:ext cx="990600" cy="3657600"/>
            </a:xfrm>
            <a:prstGeom prst="arc">
              <a:avLst>
                <a:gd name="adj1" fmla="val 16315502"/>
                <a:gd name="adj2" fmla="val 5220153"/>
              </a:avLst>
            </a:prstGeom>
            <a:ln w="28575">
              <a:solidFill>
                <a:srgbClr val="7030A0"/>
              </a:solidFill>
              <a:prstDash val="lg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b="1" dirty="0" smtClean="0">
                <a:solidFill>
                  <a:srgbClr val="FFFF00"/>
                </a:solidFill>
                <a:latin typeface="Arial" charset="0"/>
              </a:rPr>
              <a:t>IBBC results for FY-2E between January 1 and April 27, 2012</a:t>
            </a:r>
            <a:endParaRPr lang="en-US" altLang="zh-CN" sz="2000" b="1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Data\FY-2F\20120403\FY2F_20120403_T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Calibration slope’s 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diurnal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variation for FY-2F during satellite eclipse period</a:t>
            </a:r>
            <a:endParaRPr lang="zh-CN" altLang="en-US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5" descr="E:\FY2F_20120403_C1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81400"/>
            <a:ext cx="91440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线形标注 1(带强调线) 4"/>
          <p:cNvSpPr/>
          <p:nvPr/>
        </p:nvSpPr>
        <p:spPr>
          <a:xfrm>
            <a:off x="6643702" y="3429000"/>
            <a:ext cx="2000264" cy="357190"/>
          </a:xfrm>
          <a:prstGeom prst="accentCallout1">
            <a:avLst>
              <a:gd name="adj1" fmla="val 18750"/>
              <a:gd name="adj2" fmla="val -8333"/>
              <a:gd name="adj3" fmla="val 162279"/>
              <a:gd name="adj4" fmla="val -63671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</a:rPr>
              <a:t>Maximal Relative Variation: </a:t>
            </a:r>
            <a:r>
              <a:rPr lang="en-US" altLang="zh-CN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3%</a:t>
            </a:r>
            <a:endParaRPr lang="zh-CN" alt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154397"/>
            <a:ext cx="9144000" cy="3808003"/>
            <a:chOff x="0" y="3095651"/>
            <a:chExt cx="9144000" cy="3808003"/>
          </a:xfrm>
        </p:grpSpPr>
        <p:pic>
          <p:nvPicPr>
            <p:cNvPr id="176130" name="Picture 2" descr="E:\My Work\FY-2D\红外波段对月定标分析\连续业务测试\统计结果\王燕婷\7月2日到7月15日黑体定标结果发送IAS秒时间统计.png"/>
            <p:cNvPicPr>
              <a:picLocks noChangeAspect="1" noChangeArrowheads="1"/>
            </p:cNvPicPr>
            <p:nvPr/>
          </p:nvPicPr>
          <p:blipFill rotWithShape="1">
            <a:blip r:embed="rId2"/>
            <a:srcRect b="15264"/>
            <a:stretch/>
          </p:blipFill>
          <p:spPr bwMode="auto">
            <a:xfrm>
              <a:off x="0" y="3095651"/>
              <a:ext cx="9144000" cy="2619349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0" y="5703325"/>
              <a:ext cx="9144000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b="1" dirty="0" smtClean="0"/>
                <a:t>ΔT(Processing time for CIBLE): Min=</a:t>
              </a:r>
              <a:r>
                <a:rPr lang="en-US" altLang="zh-CN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16</a:t>
              </a:r>
              <a:r>
                <a:rPr lang="en-US" altLang="zh-CN" sz="1600" b="1" dirty="0" smtClean="0"/>
                <a:t>s, Max=</a:t>
              </a:r>
              <a:r>
                <a:rPr lang="en-US" altLang="zh-CN" sz="1600" b="1" dirty="0" smtClean="0">
                  <a:solidFill>
                    <a:srgbClr val="FF0000"/>
                  </a:solidFill>
                </a:rPr>
                <a:t>43</a:t>
              </a:r>
              <a:r>
                <a:rPr lang="en-US" altLang="zh-CN" sz="1600" b="1" dirty="0" smtClean="0"/>
                <a:t>s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600" b="1" dirty="0" smtClean="0"/>
                <a:t>The latest calibration results of CIBLE will be added in </a:t>
              </a:r>
              <a:r>
                <a:rPr lang="en-US" altLang="zh-CN" sz="1600" b="1" dirty="0" smtClean="0">
                  <a:solidFill>
                    <a:srgbClr val="FF0000"/>
                  </a:solidFill>
                </a:rPr>
                <a:t>S-VISSR</a:t>
              </a:r>
              <a:r>
                <a:rPr lang="en-US" altLang="zh-CN" sz="1600" b="1" dirty="0" smtClean="0"/>
                <a:t> stream at the beginning of No.</a:t>
              </a:r>
              <a:r>
                <a:rPr lang="en-US" altLang="zh-CN" sz="1600" b="1" dirty="0" smtClean="0">
                  <a:solidFill>
                    <a:srgbClr val="FF0000"/>
                  </a:solidFill>
                </a:rPr>
                <a:t>201</a:t>
              </a:r>
              <a:r>
                <a:rPr lang="en-US" altLang="zh-CN" sz="1600" b="1" dirty="0" smtClean="0"/>
                <a:t> scanning line. (about </a:t>
              </a:r>
              <a:r>
                <a:rPr lang="en-US" altLang="zh-CN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2 minutes </a:t>
              </a:r>
              <a:r>
                <a:rPr lang="en-US" altLang="zh-CN" sz="1600" b="1" dirty="0" smtClean="0"/>
                <a:t>later)</a:t>
              </a:r>
            </a:p>
          </p:txBody>
        </p:sp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2385664" y="3124200"/>
              <a:ext cx="4372672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Timeliness analysis for CIBLE in FY-2 satellites</a:t>
              </a:r>
              <a:endParaRPr lang="zh-CN" alt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658000" y="3708000"/>
              <a:ext cx="46800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900" b="1" dirty="0" smtClean="0"/>
                <a:t> load</a:t>
              </a:r>
              <a:endParaRPr lang="zh-CN" altLang="en-US" sz="9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658000" y="3412123"/>
              <a:ext cx="46800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900" b="1" dirty="0" smtClean="0"/>
                <a:t>transmit</a:t>
              </a:r>
              <a:endParaRPr lang="zh-CN" altLang="en-US" sz="9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610600" y="4191000"/>
              <a:ext cx="515400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zh-CN" altLang="en-US" sz="11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2600" y="5410200"/>
              <a:ext cx="46800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900" b="1" dirty="0" smtClean="0">
                  <a:solidFill>
                    <a:srgbClr val="7030A0"/>
                  </a:solidFill>
                </a:rPr>
                <a:t>Jul. 2</a:t>
              </a:r>
              <a:endParaRPr lang="zh-CN" altLang="en-US" sz="900" b="1" dirty="0">
                <a:solidFill>
                  <a:srgbClr val="7030A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66800" y="5410200"/>
              <a:ext cx="46800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900" b="1" dirty="0" smtClean="0">
                  <a:solidFill>
                    <a:srgbClr val="7030A0"/>
                  </a:solidFill>
                </a:rPr>
                <a:t>Jul. 3</a:t>
              </a:r>
              <a:endParaRPr lang="zh-CN" altLang="en-US" sz="900" b="1" dirty="0">
                <a:solidFill>
                  <a:srgbClr val="7030A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65600" y="5410200"/>
              <a:ext cx="46800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900" b="1" dirty="0" smtClean="0">
                  <a:solidFill>
                    <a:srgbClr val="7030A0"/>
                  </a:solidFill>
                </a:rPr>
                <a:t>Jul. 4</a:t>
              </a:r>
              <a:endParaRPr lang="zh-CN" altLang="en-US" sz="900" b="1" dirty="0">
                <a:solidFill>
                  <a:srgbClr val="7030A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75200" y="5410200"/>
              <a:ext cx="46800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900" b="1" dirty="0" smtClean="0">
                  <a:solidFill>
                    <a:srgbClr val="7030A0"/>
                  </a:solidFill>
                </a:rPr>
                <a:t>Jul. 5</a:t>
              </a:r>
              <a:endParaRPr lang="zh-CN" altLang="en-US" sz="900" b="1" dirty="0">
                <a:solidFill>
                  <a:srgbClr val="7030A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84800" y="5410200"/>
              <a:ext cx="46800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900" b="1" dirty="0" smtClean="0">
                  <a:solidFill>
                    <a:srgbClr val="7030A0"/>
                  </a:solidFill>
                </a:rPr>
                <a:t>Jul. 6</a:t>
              </a:r>
              <a:endParaRPr lang="zh-CN" altLang="en-US" sz="900" b="1" dirty="0">
                <a:solidFill>
                  <a:srgbClr val="7030A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94400" y="5410200"/>
              <a:ext cx="46800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900" b="1" dirty="0" smtClean="0">
                  <a:solidFill>
                    <a:srgbClr val="7030A0"/>
                  </a:solidFill>
                </a:rPr>
                <a:t>Jul. 7</a:t>
              </a:r>
              <a:endParaRPr lang="zh-CN" altLang="en-US" sz="900" b="1" dirty="0">
                <a:solidFill>
                  <a:srgbClr val="7030A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04000" y="5410200"/>
              <a:ext cx="46800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900" b="1" dirty="0" smtClean="0">
                  <a:solidFill>
                    <a:srgbClr val="7030A0"/>
                  </a:solidFill>
                </a:rPr>
                <a:t>Jul. 8</a:t>
              </a:r>
              <a:endParaRPr lang="zh-CN" altLang="en-US" sz="900" b="1" dirty="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13600" y="5410200"/>
              <a:ext cx="46800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900" b="1" dirty="0" smtClean="0">
                  <a:solidFill>
                    <a:srgbClr val="7030A0"/>
                  </a:solidFill>
                </a:rPr>
                <a:t>Jul. 9</a:t>
              </a:r>
              <a:endParaRPr lang="zh-CN" altLang="en-US" sz="900" b="1" dirty="0">
                <a:solidFill>
                  <a:srgbClr val="7030A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57800" y="5410200"/>
              <a:ext cx="46800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900" b="1" dirty="0" smtClean="0">
                  <a:solidFill>
                    <a:srgbClr val="7030A0"/>
                  </a:solidFill>
                </a:rPr>
                <a:t>Jul. 10</a:t>
              </a:r>
              <a:endParaRPr lang="zh-CN" altLang="en-US" sz="900" b="1" dirty="0">
                <a:solidFill>
                  <a:srgbClr val="7030A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16400" y="5410200"/>
              <a:ext cx="43200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900" b="1" dirty="0" smtClean="0">
                  <a:solidFill>
                    <a:srgbClr val="7030A0"/>
                  </a:solidFill>
                </a:rPr>
                <a:t>Jul. 11</a:t>
              </a:r>
              <a:endParaRPr lang="zh-CN" altLang="en-US" sz="900" b="1" dirty="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24600" y="5410200"/>
              <a:ext cx="46800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900" b="1" dirty="0" smtClean="0">
                  <a:solidFill>
                    <a:srgbClr val="7030A0"/>
                  </a:solidFill>
                </a:rPr>
                <a:t>Jul. 12</a:t>
              </a:r>
              <a:endParaRPr lang="zh-CN" altLang="en-US" sz="900" b="1" dirty="0">
                <a:solidFill>
                  <a:srgbClr val="7030A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58000" y="5410200"/>
              <a:ext cx="46800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900" b="1" dirty="0" smtClean="0">
                  <a:solidFill>
                    <a:srgbClr val="7030A0"/>
                  </a:solidFill>
                </a:rPr>
                <a:t>Jul. 13</a:t>
              </a:r>
              <a:endParaRPr lang="zh-CN" altLang="en-US" sz="900" b="1" dirty="0">
                <a:solidFill>
                  <a:srgbClr val="7030A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91400" y="5410200"/>
              <a:ext cx="46800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900" b="1" dirty="0" smtClean="0">
                  <a:solidFill>
                    <a:srgbClr val="7030A0"/>
                  </a:solidFill>
                </a:rPr>
                <a:t>Jul. 14</a:t>
              </a:r>
              <a:endParaRPr lang="zh-CN" altLang="en-US" sz="900" b="1" dirty="0">
                <a:solidFill>
                  <a:srgbClr val="7030A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24800" y="5410200"/>
              <a:ext cx="46800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900" b="1" dirty="0" smtClean="0">
                  <a:solidFill>
                    <a:srgbClr val="7030A0"/>
                  </a:solidFill>
                </a:rPr>
                <a:t>Jul. 15</a:t>
              </a:r>
              <a:endParaRPr lang="zh-CN" altLang="en-US" sz="900" b="1" dirty="0">
                <a:solidFill>
                  <a:srgbClr val="7030A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80600" y="5547498"/>
              <a:ext cx="46800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zh-CN" altLang="en-US" sz="900" b="1" dirty="0">
                <a:solidFill>
                  <a:srgbClr val="7030A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56000" y="5544000"/>
              <a:ext cx="46800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zh-CN" altLang="en-US" sz="900" b="1" dirty="0">
                <a:solidFill>
                  <a:srgbClr val="7030A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-74650" y="4104000"/>
              <a:ext cx="46800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900" b="1" dirty="0" smtClean="0"/>
                <a:t>Time (s)</a:t>
              </a:r>
              <a:endParaRPr lang="zh-CN" altLang="en-US" sz="9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599800" y="5410200"/>
              <a:ext cx="46800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900" b="1" dirty="0" smtClean="0">
                  <a:solidFill>
                    <a:srgbClr val="7030A0"/>
                  </a:solidFill>
                </a:rPr>
                <a:t>2012</a:t>
              </a:r>
              <a:endParaRPr lang="zh-CN" altLang="en-US" sz="9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57200" y="4343400"/>
            <a:ext cx="8264650" cy="1981200"/>
            <a:chOff x="650750" y="609600"/>
            <a:chExt cx="8264650" cy="1981200"/>
          </a:xfrm>
        </p:grpSpPr>
        <p:graphicFrame>
          <p:nvGraphicFramePr>
            <p:cNvPr id="27" name="图示 26"/>
            <p:cNvGraphicFramePr/>
            <p:nvPr>
              <p:extLst>
                <p:ext uri="{D42A27DB-BD31-4B8C-83A1-F6EECF244321}">
                  <p14:modId xmlns:p14="http://schemas.microsoft.com/office/powerpoint/2010/main" val="3135643939"/>
                </p:ext>
              </p:extLst>
            </p:nvPr>
          </p:nvGraphicFramePr>
          <p:xfrm>
            <a:off x="650750" y="609600"/>
            <a:ext cx="8264650" cy="1066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8" name="横卷形 27"/>
            <p:cNvSpPr/>
            <p:nvPr/>
          </p:nvSpPr>
          <p:spPr>
            <a:xfrm>
              <a:off x="4114800" y="1981200"/>
              <a:ext cx="4042200" cy="609600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Important </a:t>
              </a:r>
              <a:r>
                <a:rPr lang="en-US" altLang="zh-CN" b="1" i="1" dirty="0" smtClean="0">
                  <a:solidFill>
                    <a:srgbClr val="FF0000"/>
                  </a:solidFill>
                </a:rPr>
                <a:t>Milestones</a:t>
              </a:r>
              <a:r>
                <a:rPr lang="en-US" altLang="zh-CN" b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 for CIBLE</a:t>
              </a:r>
              <a:endParaRPr lang="zh-CN" altLang="en-US" b="1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00325"/>
            <a:ext cx="91440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 dirty="0" smtClean="0">
                <a:solidFill>
                  <a:srgbClr val="FFFF00"/>
                </a:solidFill>
                <a:latin typeface="Arial" charset="0"/>
              </a:rPr>
              <a:t>Overview the Working Performance of CIBLE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Y-2E-GSI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54" y="775990"/>
            <a:ext cx="8489950" cy="5253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450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FY-2E Satellite Operational Calibration Accuracy Monitoring</a:t>
            </a:r>
            <a:endParaRPr lang="zh-CN" altLang="en-US" b="1" dirty="0"/>
          </a:p>
        </p:txBody>
      </p:sp>
      <p:cxnSp>
        <p:nvCxnSpPr>
          <p:cNvPr id="4" name="直接连接符 3"/>
          <p:cNvCxnSpPr/>
          <p:nvPr/>
        </p:nvCxnSpPr>
        <p:spPr>
          <a:xfrm rot="5400000">
            <a:off x="464315" y="6294336"/>
            <a:ext cx="50006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rot="5400000">
            <a:off x="5680083" y="6294336"/>
            <a:ext cx="50006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rot="5400000">
            <a:off x="8108975" y="6294336"/>
            <a:ext cx="50006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72587" y="6150831"/>
            <a:ext cx="2812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Cross-Calibration with AVHRR/HIRS</a:t>
            </a:r>
            <a:endParaRPr lang="zh-CN" alt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72198" y="6029980"/>
            <a:ext cx="2158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 smtClean="0"/>
              <a:t>Cross-Calibration with IASI</a:t>
            </a:r>
          </a:p>
          <a:p>
            <a:pPr algn="ctr"/>
            <a:r>
              <a:rPr lang="en-US" altLang="zh-CN" sz="1400" b="1" dirty="0" smtClean="0"/>
              <a:t>Recommended by GSICS</a:t>
            </a:r>
            <a:endParaRPr lang="zh-CN" altLang="en-US" sz="1400" b="1" dirty="0"/>
          </a:p>
        </p:txBody>
      </p:sp>
      <p:cxnSp>
        <p:nvCxnSpPr>
          <p:cNvPr id="9" name="直接连接符 8"/>
          <p:cNvCxnSpPr/>
          <p:nvPr/>
        </p:nvCxnSpPr>
        <p:spPr>
          <a:xfrm rot="10800000">
            <a:off x="714348" y="6315732"/>
            <a:ext cx="1000132" cy="158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10800000" flipH="1">
            <a:off x="4929190" y="6315732"/>
            <a:ext cx="1000132" cy="158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rot="10800000">
            <a:off x="5929323" y="6315732"/>
            <a:ext cx="252000" cy="158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10800000" flipH="1">
            <a:off x="8106214" y="6314143"/>
            <a:ext cx="252000" cy="158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组合 14"/>
            <p:cNvGrpSpPr/>
            <p:nvPr/>
          </p:nvGrpSpPr>
          <p:grpSpPr>
            <a:xfrm>
              <a:off x="0" y="2209800"/>
              <a:ext cx="9144000" cy="1971740"/>
              <a:chOff x="0" y="466661"/>
              <a:chExt cx="9144000" cy="1971740"/>
            </a:xfrm>
          </p:grpSpPr>
          <p:pic>
            <p:nvPicPr>
              <p:cNvPr id="13" name="图片 23" descr="2012_ERROR_IR1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466661"/>
                <a:ext cx="9144000" cy="1591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矩形 24"/>
              <p:cNvSpPr>
                <a:spLocks noChangeArrowheads="1"/>
              </p:cNvSpPr>
              <p:nvPr/>
            </p:nvSpPr>
            <p:spPr bwMode="auto">
              <a:xfrm>
                <a:off x="0" y="2038291"/>
                <a:ext cx="91440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000" dirty="0" smtClean="0">
                    <a:latin typeface="Times New Roman" pitchFamily="18" charset="0"/>
                    <a:ea typeface="楷体_GB2312" pitchFamily="49" charset="-122"/>
                    <a:cs typeface="Times New Roman" pitchFamily="18" charset="0"/>
                  </a:rPr>
                  <a:t>Analysis of CIBLE’s accuracy in IR1 band during 2012 for FY-2E</a:t>
                </a:r>
                <a:endParaRPr lang="zh-CN" altLang="en-US" sz="2000" dirty="0">
                  <a:latin typeface="Times New Roman" pitchFamily="18" charset="0"/>
                  <a:ea typeface="楷体_GB2312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12" name="矩形 8"/>
            <p:cNvSpPr>
              <a:spLocks noChangeArrowheads="1"/>
            </p:cNvSpPr>
            <p:nvPr/>
          </p:nvSpPr>
          <p:spPr bwMode="auto">
            <a:xfrm>
              <a:off x="7467600" y="2221469"/>
              <a:ext cx="800219" cy="369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0000FF"/>
                  </a:solidFill>
                </a:rPr>
                <a:t>0.42K</a:t>
              </a:r>
              <a:endParaRPr lang="zh-CN" altLang="en-US" b="1" dirty="0">
                <a:solidFill>
                  <a:srgbClr val="0000FF"/>
                </a:solidFill>
              </a:endParaRPr>
            </a:p>
          </p:txBody>
        </p:sp>
        <p:pic>
          <p:nvPicPr>
            <p:cNvPr id="8" name="图片 18" descr="MTSAT-2_IR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67200"/>
              <a:ext cx="9143999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矩形 21"/>
            <p:cNvSpPr>
              <a:spLocks noChangeArrowheads="1"/>
            </p:cNvSpPr>
            <p:nvPr/>
          </p:nvSpPr>
          <p:spPr bwMode="auto">
            <a:xfrm>
              <a:off x="8229600" y="4343400"/>
              <a:ext cx="701056" cy="295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009900"/>
                  </a:solidFill>
                </a:rPr>
                <a:t>0.39K</a:t>
              </a:r>
              <a:endParaRPr lang="zh-CN" altLang="en-US" b="1" dirty="0">
                <a:solidFill>
                  <a:srgbClr val="009900"/>
                </a:solidFill>
              </a:endParaRPr>
            </a:p>
          </p:txBody>
        </p:sp>
        <p:cxnSp>
          <p:nvCxnSpPr>
            <p:cNvPr id="10" name="直接箭头连接符 9"/>
            <p:cNvCxnSpPr>
              <a:stCxn id="9" idx="1"/>
            </p:cNvCxnSpPr>
            <p:nvPr/>
          </p:nvCxnSpPr>
          <p:spPr bwMode="auto">
            <a:xfrm rot="10800000" flipV="1">
              <a:off x="7116375" y="4490403"/>
              <a:ext cx="1114013" cy="195508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2"/>
            <p:cNvSpPr>
              <a:spLocks noChangeArrowheads="1"/>
            </p:cNvSpPr>
            <p:nvPr/>
          </p:nvSpPr>
          <p:spPr bwMode="auto">
            <a:xfrm>
              <a:off x="64" y="1752600"/>
              <a:ext cx="91439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dirty="0" smtClean="0">
                  <a:latin typeface="Times New Roman" pitchFamily="18" charset="0"/>
                  <a:ea typeface="楷体_GB2312" pitchFamily="49" charset="-122"/>
                  <a:cs typeface="Times New Roman" pitchFamily="18" charset="0"/>
                </a:rPr>
                <a:t>Calibration slope comparison between CIBLE and O.C. in IR1 band during 2012</a:t>
              </a:r>
              <a:endParaRPr lang="zh-CN" altLang="en-US" sz="2000" dirty="0">
                <a:latin typeface="Times New Roman" pitchFamily="18" charset="0"/>
                <a:ea typeface="楷体_GB2312" pitchFamily="49" charset="-122"/>
                <a:cs typeface="Times New Roman" pitchFamily="18" charset="0"/>
              </a:endParaRPr>
            </a:p>
          </p:txBody>
        </p:sp>
        <p:pic>
          <p:nvPicPr>
            <p:cNvPr id="16" name="图片 15" descr="2012_SLOPE_IR1.jpg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9144000" cy="1795145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 bwMode="auto">
            <a:xfrm>
              <a:off x="2895600" y="150573"/>
              <a:ext cx="684213" cy="123120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5214943" y="150573"/>
              <a:ext cx="1285884" cy="123120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35818" y="1524000"/>
              <a:ext cx="42511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800" b="1" dirty="0" smtClean="0"/>
                <a:t>Time</a:t>
              </a:r>
              <a:endParaRPr lang="zh-CN" altLang="en-US" sz="8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43400" y="3564000"/>
              <a:ext cx="42511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800" b="1" dirty="0" smtClean="0"/>
                <a:t>Time</a:t>
              </a:r>
              <a:endParaRPr lang="zh-CN" altLang="en-US" sz="8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-173443" y="605318"/>
              <a:ext cx="623889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 smtClean="0"/>
                <a:t>Slope  </a:t>
              </a:r>
              <a:endParaRPr lang="zh-CN" altLang="en-US" sz="10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-306000" y="2872551"/>
              <a:ext cx="88357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 smtClean="0"/>
                <a:t>Bias@220K</a:t>
              </a:r>
              <a:endParaRPr lang="zh-CN" altLang="en-US" sz="1000" b="1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24"/>
            <a:ext cx="9144000" cy="6906423"/>
            <a:chOff x="0" y="-24"/>
            <a:chExt cx="9144000" cy="6906423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-24"/>
              <a:ext cx="9144000" cy="6858024"/>
              <a:chOff x="0" y="-24"/>
              <a:chExt cx="9144000" cy="6858024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-24"/>
                <a:ext cx="9143999" cy="3409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438525"/>
                <a:ext cx="9144000" cy="3419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6172200" y="880244"/>
                <a:ext cx="1185881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altLang="zh-CN" sz="1200" b="1" dirty="0" smtClean="0"/>
                  <a:t>Shielded by </a:t>
                </a:r>
              </a:p>
              <a:p>
                <a:pPr algn="ctr">
                  <a:lnSpc>
                    <a:spcPts val="1500"/>
                  </a:lnSpc>
                </a:pPr>
                <a:r>
                  <a:rPr lang="en-US" altLang="zh-CN" sz="1200" b="1" dirty="0" smtClean="0"/>
                  <a:t>the Moon</a:t>
                </a:r>
                <a:endParaRPr lang="zh-CN" altLang="en-US" sz="1200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424239" y="4237830"/>
                <a:ext cx="1223961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altLang="zh-CN" sz="1200" b="1" dirty="0" smtClean="0"/>
                  <a:t>Shielded by </a:t>
                </a:r>
              </a:p>
              <a:p>
                <a:pPr algn="ctr">
                  <a:lnSpc>
                    <a:spcPts val="1500"/>
                  </a:lnSpc>
                </a:pPr>
                <a:r>
                  <a:rPr lang="en-US" altLang="zh-CN" sz="1200" b="1" dirty="0" smtClean="0"/>
                  <a:t>the Moon</a:t>
                </a:r>
                <a:endParaRPr lang="zh-CN" altLang="en-US" sz="1200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071538" y="4166392"/>
                <a:ext cx="178595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altLang="zh-CN" sz="1200" b="1" dirty="0" smtClean="0"/>
                  <a:t>Radiant Cooler Switched</a:t>
                </a:r>
              </a:p>
              <a:p>
                <a:pPr algn="ctr">
                  <a:lnSpc>
                    <a:spcPts val="1500"/>
                  </a:lnSpc>
                </a:pPr>
                <a:r>
                  <a:rPr lang="en-US" altLang="zh-CN" sz="1200" b="1" dirty="0" smtClean="0"/>
                  <a:t>(93K</a:t>
                </a:r>
                <a:r>
                  <a:rPr lang="en-US" altLang="zh-CN" sz="1200" b="1" dirty="0" smtClean="0">
                    <a:sym typeface="Wingdings" pitchFamily="2" charset="2"/>
                  </a:rPr>
                  <a:t>100K</a:t>
                </a:r>
                <a:r>
                  <a:rPr lang="en-US" altLang="zh-CN" sz="1200" b="1" dirty="0" smtClean="0"/>
                  <a:t>) </a:t>
                </a:r>
                <a:endParaRPr lang="zh-CN" altLang="en-US" sz="1200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500166" y="214290"/>
                <a:ext cx="710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/>
                  <a:t>FY-2E</a:t>
                </a:r>
                <a:endParaRPr lang="zh-CN" altLang="en-US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500166" y="3559734"/>
                <a:ext cx="7441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/>
                  <a:t>FY-2D</a:t>
                </a:r>
                <a:endParaRPr lang="zh-CN" altLang="en-US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858148" y="4143380"/>
                <a:ext cx="81144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dirty="0" smtClean="0"/>
                  <a:t>operation</a:t>
                </a:r>
                <a:endParaRPr lang="zh-CN" altLang="en-US" sz="1200" b="1" dirty="0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335818" y="1524000"/>
              <a:ext cx="54098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/>
                <a:t>Time</a:t>
              </a:r>
              <a:endParaRPr lang="zh-CN" altLang="en-US" sz="12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43400" y="3228201"/>
              <a:ext cx="54098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/>
                <a:t>Time</a:t>
              </a:r>
              <a:endParaRPr lang="zh-CN" altLang="en-US" sz="12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43400" y="4953000"/>
              <a:ext cx="54098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/>
                <a:t>Time</a:t>
              </a:r>
              <a:endParaRPr lang="zh-CN" altLang="en-US" sz="12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43400" y="6629400"/>
              <a:ext cx="54098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/>
                <a:t>Time</a:t>
              </a:r>
              <a:endParaRPr lang="zh-CN" altLang="en-US" sz="12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-136575" y="605318"/>
              <a:ext cx="550151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050" b="1" dirty="0" smtClean="0"/>
                <a:t>Slope</a:t>
              </a:r>
              <a:endParaRPr lang="zh-CN" altLang="en-US" sz="105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-148117" y="4034318"/>
              <a:ext cx="550151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050" b="1" dirty="0" smtClean="0"/>
                <a:t>Slope</a:t>
              </a:r>
              <a:endParaRPr lang="zh-CN" altLang="en-US" sz="105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-374140" y="2267543"/>
              <a:ext cx="1002197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050" b="1" dirty="0" smtClean="0"/>
                <a:t>Temperature</a:t>
              </a:r>
              <a:endParaRPr lang="zh-CN" altLang="en-US" sz="105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-374140" y="5772743"/>
              <a:ext cx="1002197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050" b="1" dirty="0" smtClean="0"/>
                <a:t>Temperature</a:t>
              </a:r>
              <a:endParaRPr lang="zh-CN" altLang="en-US" sz="1050" b="1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152400"/>
            <a:ext cx="8540750" cy="914400"/>
          </a:xfrm>
        </p:spPr>
        <p:txBody>
          <a:bodyPr/>
          <a:lstStyle/>
          <a:p>
            <a:pPr eaLnBrk="1" hangingPunct="1"/>
            <a:r>
              <a:rPr lang="en-US" altLang="zh-CN" b="1" dirty="0" smtClean="0"/>
              <a:t>Outline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914400"/>
            <a:ext cx="8381999" cy="54864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0"/>
              </a:spcBef>
              <a:defRPr/>
            </a:pPr>
            <a:r>
              <a:rPr lang="en-US" altLang="zh-CN" sz="2400" b="1" dirty="0" smtClean="0"/>
              <a:t>Current Status &amp; Challenge for FY-2 Calibration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defRPr/>
            </a:pPr>
            <a:r>
              <a:rPr lang="en-US" altLang="zh-CN" sz="2400" b="1" dirty="0" smtClean="0"/>
              <a:t>Brief Introduction to CIBLE</a:t>
            </a:r>
          </a:p>
          <a:p>
            <a:pPr lvl="1" eaLnBrk="1" hangingPunct="1">
              <a:lnSpc>
                <a:spcPct val="200000"/>
              </a:lnSpc>
              <a:spcBef>
                <a:spcPct val="0"/>
              </a:spcBef>
              <a:defRPr/>
            </a:pPr>
            <a:r>
              <a:rPr lang="en-US" altLang="zh-CN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Basic Principles </a:t>
            </a:r>
            <a:r>
              <a:rPr lang="en-US" altLang="zh-CN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&amp; Key Technologies </a:t>
            </a:r>
            <a:endParaRPr lang="en-US" altLang="zh-CN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defRPr/>
            </a:pPr>
            <a:r>
              <a:rPr lang="en-US" altLang="zh-CN" sz="2400" b="1" dirty="0" smtClean="0"/>
              <a:t>Overview the Working Performance of CIBLE</a:t>
            </a:r>
          </a:p>
          <a:p>
            <a:pPr lvl="1" eaLnBrk="1" hangingPunct="1">
              <a:lnSpc>
                <a:spcPct val="200000"/>
              </a:lnSpc>
              <a:spcBef>
                <a:spcPct val="0"/>
              </a:spcBef>
              <a:defRPr/>
            </a:pPr>
            <a:r>
              <a:rPr lang="en-US" altLang="zh-CN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Bias Evaluation &amp; Primary Application</a:t>
            </a:r>
            <a:endParaRPr lang="en-US" altLang="zh-CN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defRPr/>
            </a:pPr>
            <a:r>
              <a:rPr lang="en-US" altLang="zh-CN" sz="2400" b="1" dirty="0" smtClean="0"/>
              <a:t>CIBLE’s Benefit to FY-2D/E AMV Products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defRPr/>
            </a:pPr>
            <a:r>
              <a:rPr lang="en-US" altLang="zh-CN" sz="2400" b="1" dirty="0" smtClean="0"/>
              <a:t>Conclusion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 descr="F:\FY2E_IR1_STMI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21"/>
            <a:ext cx="9144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03" name="Picture 3" descr="F:\FY2E_IR1_SLOPE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6021"/>
            <a:ext cx="9144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05" name="Picture 5" descr="F:\FY2D_IR1_STMI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2170"/>
            <a:ext cx="9144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06" name="Picture 6" descr="F:\FY2D_IR1_SLOPE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0000"/>
            <a:ext cx="9144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50229" y="911423"/>
            <a:ext cx="2469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smtClean="0"/>
              <a:t>FY-2E Thermal Environment</a:t>
            </a:r>
            <a:endParaRPr lang="zh-CN" alt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1981200"/>
            <a:ext cx="1591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/>
              <a:t>FY-2E Slope</a:t>
            </a:r>
            <a:r>
              <a:rPr lang="en-US" altLang="zh-CN" sz="1400" b="1" baseline="-25000" dirty="0" smtClean="0"/>
              <a:t>IR1</a:t>
            </a:r>
            <a:endParaRPr lang="zh-CN" altLang="en-US" sz="140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541796" y="5332511"/>
            <a:ext cx="1439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FY-2D Slope</a:t>
            </a:r>
            <a:r>
              <a:rPr lang="en-US" altLang="zh-CN" sz="1400" b="1" baseline="-25000" dirty="0" smtClean="0"/>
              <a:t>IR1</a:t>
            </a:r>
            <a:endParaRPr lang="zh-CN" altLang="en-US" sz="1400" b="1" baseline="-25000" dirty="0"/>
          </a:p>
        </p:txBody>
      </p:sp>
      <p:sp>
        <p:nvSpPr>
          <p:cNvPr id="17" name="直接连接符 11"/>
          <p:cNvSpPr>
            <a:spLocks noChangeShapeType="1"/>
          </p:cNvSpPr>
          <p:nvPr/>
        </p:nvSpPr>
        <p:spPr bwMode="auto">
          <a:xfrm>
            <a:off x="1828800" y="1869069"/>
            <a:ext cx="0" cy="1102731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直接连接符 11"/>
          <p:cNvSpPr>
            <a:spLocks noChangeShapeType="1"/>
          </p:cNvSpPr>
          <p:nvPr/>
        </p:nvSpPr>
        <p:spPr bwMode="auto">
          <a:xfrm>
            <a:off x="2743200" y="5257800"/>
            <a:ext cx="0" cy="1102731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828800" y="1828800"/>
            <a:ext cx="266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Operational Working since March 27, 2013</a:t>
            </a:r>
            <a:endParaRPr kumimoji="0" lang="zh-CN" sz="1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667000" y="5240179"/>
            <a:ext cx="266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Operational Working since May 21, 2013</a:t>
            </a:r>
            <a:endParaRPr kumimoji="0" lang="zh-CN" sz="1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264429" y="2290610"/>
            <a:ext cx="914400" cy="618821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191000" y="2288977"/>
            <a:ext cx="914400" cy="618821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7086600" y="2288976"/>
            <a:ext cx="914400" cy="618821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219200" y="5629579"/>
            <a:ext cx="914400" cy="618821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145771" y="5627946"/>
            <a:ext cx="914400" cy="618821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041371" y="5627945"/>
            <a:ext cx="914400" cy="618821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5337403" y="1951910"/>
            <a:ext cx="1863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i="1" dirty="0" smtClean="0">
                <a:solidFill>
                  <a:srgbClr val="00B0F0"/>
                </a:solidFill>
              </a:rPr>
              <a:t>Satellite Eclipses</a:t>
            </a:r>
            <a:endParaRPr lang="zh-CN" altLang="en-US" sz="1600" b="1" i="1" dirty="0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0229" y="4371201"/>
            <a:ext cx="2469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smtClean="0"/>
              <a:t>FY-2D Thermal Environment</a:t>
            </a:r>
            <a:endParaRPr lang="zh-CN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55047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C:\Users\guoqiang\Desktop\素材\FY2E+VISSR-MetopA+IASI_TbDiff_Sequence_IR1_290K_Day_latest_201312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F:\FY2E+VISSR-MetopA+IASI-AQUA+AIRS_TbDiff_Sequence_IR1_290K_Day_launch_201312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286000"/>
            <a:ext cx="9129712" cy="41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5761038" y="1490663"/>
            <a:ext cx="3154362" cy="3381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chemeClr val="bg1"/>
                </a:solidFill>
              </a:rPr>
              <a:t>http://gsics.nsmc.cma.gov.cn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i="1" dirty="0" err="1">
                <a:solidFill>
                  <a:schemeClr val="tx1"/>
                </a:solidFill>
              </a:rPr>
              <a:t>CrIS</a:t>
            </a:r>
            <a:r>
              <a:rPr lang="en-US" altLang="zh-CN" b="1" dirty="0">
                <a:solidFill>
                  <a:schemeClr val="tx1"/>
                </a:solidFill>
              </a:rPr>
              <a:t> as reference,     IR1:</a:t>
            </a:r>
            <a:r>
              <a:rPr lang="en-US" altLang="zh-CN" b="1" dirty="0">
                <a:solidFill>
                  <a:srgbClr val="FF0000"/>
                </a:solidFill>
              </a:rPr>
              <a:t>-</a:t>
            </a:r>
            <a:r>
              <a:rPr lang="en-US" altLang="zh-CN" b="1" dirty="0" smtClean="0">
                <a:solidFill>
                  <a:srgbClr val="FF0000"/>
                </a:solidFill>
              </a:rPr>
              <a:t>0.5</a:t>
            </a:r>
            <a:r>
              <a:rPr lang="en-US" altLang="zh-CN" b="1" dirty="0" smtClean="0">
                <a:solidFill>
                  <a:schemeClr val="tx1"/>
                </a:solidFill>
              </a:rPr>
              <a:t>K@290K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00325"/>
            <a:ext cx="91440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FFFF00"/>
                </a:solidFill>
                <a:latin typeface="Arial" charset="0"/>
              </a:rPr>
              <a:t>CIBLE’s Benefit to FY-2D/E AMV Products</a:t>
            </a:r>
          </a:p>
        </p:txBody>
      </p:sp>
    </p:spTree>
    <p:extLst>
      <p:ext uri="{BB962C8B-B14F-4D97-AF65-F5344CB8AC3E}">
        <p14:creationId xmlns:p14="http://schemas.microsoft.com/office/powerpoint/2010/main" val="101281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Documents and Settings\think\桌面\AMV\AMV_FY2D_20130327-0427_WV_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4572000" cy="323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 descr="C:\Documents and Settings\think\桌面\AMV\AMV_FY2E_20130327-0427_WV_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1001"/>
            <a:ext cx="4572000" cy="323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descr="C:\Documents and Settings\think\桌面\AMV\AMV_MET7_20130327-0427_WV_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81401"/>
            <a:ext cx="4572000" cy="323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C:\Documents and Settings\think\桌面\AMV\AMV_MTS2_20130327-0427_WV_H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81401"/>
            <a:ext cx="4572000" cy="323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18715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b="1" dirty="0">
                <a:solidFill>
                  <a:srgbClr val="FFFF00"/>
                </a:solidFill>
                <a:latin typeface="Arial" charset="0"/>
              </a:rPr>
              <a:t>STDV(AMV) analysis for Water-Vapor band between </a:t>
            </a:r>
            <a:r>
              <a:rPr lang="en-US" altLang="zh-CN" b="1" dirty="0" smtClean="0">
                <a:solidFill>
                  <a:srgbClr val="FFFF00"/>
                </a:solidFill>
                <a:latin typeface="Arial" charset="0"/>
              </a:rPr>
              <a:t>Mar. 27 and Apr. 27 in </a:t>
            </a:r>
            <a:r>
              <a:rPr lang="en-US" altLang="zh-CN" b="1" dirty="0" smtClean="0">
                <a:solidFill>
                  <a:srgbClr val="FFFF00"/>
                </a:solidFill>
                <a:latin typeface="Arial" charset="0"/>
              </a:rPr>
              <a:t>2013</a:t>
            </a:r>
            <a:endParaRPr lang="en-US" altLang="zh-CN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57200"/>
            <a:ext cx="9412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FY-2D</a:t>
            </a:r>
          </a:p>
          <a:p>
            <a:r>
              <a:rPr lang="en-US" altLang="zh-CN" sz="1400" b="1" dirty="0" smtClean="0"/>
              <a:t>7.034m/s</a:t>
            </a:r>
          </a:p>
          <a:p>
            <a:r>
              <a:rPr lang="en-US" altLang="zh-CN" sz="1400" b="1" dirty="0" smtClean="0"/>
              <a:t>(</a:t>
            </a:r>
            <a:r>
              <a:rPr lang="en-US" altLang="zh-CN" sz="1400" b="1" dirty="0" smtClean="0">
                <a:solidFill>
                  <a:srgbClr val="0000FF"/>
                </a:solidFill>
              </a:rPr>
              <a:t>GSICS</a:t>
            </a:r>
            <a:r>
              <a:rPr lang="en-US" altLang="zh-CN" sz="1400" b="1" dirty="0" smtClean="0"/>
              <a:t>)</a:t>
            </a:r>
            <a:endParaRPr lang="zh-CN" alt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457200"/>
            <a:ext cx="9412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FY-2E</a:t>
            </a:r>
          </a:p>
          <a:p>
            <a:r>
              <a:rPr lang="en-US" altLang="zh-CN" sz="1400" b="1" dirty="0" smtClean="0"/>
              <a:t>4.688m/s</a:t>
            </a:r>
          </a:p>
          <a:p>
            <a:r>
              <a:rPr lang="en-US" altLang="zh-CN" sz="1400" b="1" dirty="0"/>
              <a:t>(</a:t>
            </a:r>
            <a:r>
              <a:rPr lang="en-US" altLang="zh-CN" sz="1400" b="1" dirty="0">
                <a:solidFill>
                  <a:srgbClr val="FF0000"/>
                </a:solidFill>
              </a:rPr>
              <a:t>CIBLE</a:t>
            </a:r>
            <a:r>
              <a:rPr lang="en-US" altLang="zh-CN" sz="1400" b="1" dirty="0" smtClean="0"/>
              <a:t>)</a:t>
            </a:r>
            <a:endParaRPr lang="zh-CN" alt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43980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MET7</a:t>
            </a:r>
          </a:p>
          <a:p>
            <a:r>
              <a:rPr lang="en-US" altLang="zh-CN" sz="1400" b="1" dirty="0" smtClean="0"/>
              <a:t>8.049m/s</a:t>
            </a:r>
            <a:endParaRPr lang="zh-CN" alt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3733800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MTS2</a:t>
            </a:r>
          </a:p>
          <a:p>
            <a:r>
              <a:rPr lang="en-US" altLang="zh-CN" sz="1400" b="1" dirty="0" smtClean="0"/>
              <a:t>4.062m/s</a:t>
            </a:r>
            <a:endParaRPr lang="zh-CN" altLang="en-US" sz="1400" b="1" dirty="0"/>
          </a:p>
        </p:txBody>
      </p:sp>
      <p:sp>
        <p:nvSpPr>
          <p:cNvPr id="11" name="矩形 10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http://www.ecmwf.int/products/forecasts/d/charts/monitoring/satellite/amv/windspeed/</a:t>
            </a:r>
            <a:endParaRPr lang="zh-CN" alt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9170380" cy="6858000"/>
            <a:chOff x="0" y="0"/>
            <a:chExt cx="9170380" cy="68580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18715" cy="369332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b="1" dirty="0" smtClean="0">
                  <a:solidFill>
                    <a:srgbClr val="FFFF00"/>
                  </a:solidFill>
                  <a:latin typeface="Arial" charset="0"/>
                </a:rPr>
                <a:t>STDV(AMV) analysis for Water-Vapor band between March </a:t>
              </a:r>
              <a:r>
                <a:rPr lang="en-US" altLang="zh-CN" b="1" dirty="0">
                  <a:solidFill>
                    <a:srgbClr val="FFFF00"/>
                  </a:solidFill>
                  <a:latin typeface="Arial" charset="0"/>
                </a:rPr>
                <a:t>6</a:t>
              </a:r>
              <a:r>
                <a:rPr lang="en-US" altLang="zh-CN" b="1" dirty="0" smtClean="0">
                  <a:solidFill>
                    <a:srgbClr val="FFFF00"/>
                  </a:solidFill>
                  <a:latin typeface="Arial" charset="0"/>
                </a:rPr>
                <a:t> and April </a:t>
              </a:r>
              <a:r>
                <a:rPr lang="en-US" altLang="zh-CN" b="1" dirty="0">
                  <a:solidFill>
                    <a:srgbClr val="FFFF00"/>
                  </a:solidFill>
                  <a:latin typeface="Arial" charset="0"/>
                </a:rPr>
                <a:t>5</a:t>
              </a:r>
              <a:r>
                <a:rPr lang="en-US" altLang="zh-CN" b="1" dirty="0" smtClean="0">
                  <a:solidFill>
                    <a:srgbClr val="FFFF00"/>
                  </a:solidFill>
                  <a:latin typeface="Arial" charset="0"/>
                </a:rPr>
                <a:t> in 2014</a:t>
              </a:r>
              <a:endParaRPr lang="en-US" altLang="zh-CN" b="1" dirty="0">
                <a:solidFill>
                  <a:srgbClr val="FFFF00"/>
                </a:solidFill>
                <a:latin typeface="Arial" charset="0"/>
              </a:endParaRPr>
            </a:p>
          </p:txBody>
        </p:sp>
        <p:pic>
          <p:nvPicPr>
            <p:cNvPr id="6" name="Picture 3" descr="F:\20140513\AMV_FY2D_20140306-0405_WV_H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9332"/>
              <a:ext cx="4598380" cy="3249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F:\20140513\AMV_FY2E_20140306-0405_WV_H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69332"/>
              <a:ext cx="4598380" cy="3249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F:\20140513\AMV_MET7_20140306-0405_WV_H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08268"/>
              <a:ext cx="4598380" cy="3249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F:\20140513\AMV_MTS2_20140306-0405_WV_H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608268"/>
              <a:ext cx="4598380" cy="3249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0" y="457200"/>
              <a:ext cx="94128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/>
                <a:t>FY-2D</a:t>
              </a:r>
            </a:p>
            <a:p>
              <a:r>
                <a:rPr lang="en-US" altLang="zh-CN" sz="1400" b="1" dirty="0" smtClean="0"/>
                <a:t>6.499m/s</a:t>
              </a:r>
            </a:p>
            <a:p>
              <a:r>
                <a:rPr lang="en-US" altLang="zh-CN" sz="1400" b="1" dirty="0" smtClean="0"/>
                <a:t>(</a:t>
              </a:r>
              <a:r>
                <a:rPr lang="en-US" altLang="zh-CN" sz="1400" b="1" dirty="0" smtClean="0">
                  <a:solidFill>
                    <a:srgbClr val="FF0000"/>
                  </a:solidFill>
                </a:rPr>
                <a:t>CIBLE</a:t>
              </a:r>
              <a:r>
                <a:rPr lang="en-US" altLang="zh-CN" sz="1400" b="1" dirty="0" smtClean="0"/>
                <a:t>)</a:t>
              </a:r>
              <a:endParaRPr lang="zh-CN" altLang="en-US" sz="1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95800" y="457200"/>
              <a:ext cx="94128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/>
                <a:t>FY-2E</a:t>
              </a:r>
            </a:p>
            <a:p>
              <a:r>
                <a:rPr lang="en-US" altLang="zh-CN" sz="1400" b="1" dirty="0" smtClean="0"/>
                <a:t>4.596m/s</a:t>
              </a:r>
            </a:p>
            <a:p>
              <a:r>
                <a:rPr lang="en-US" altLang="zh-CN" sz="1400" b="1" dirty="0" smtClean="0"/>
                <a:t>(</a:t>
              </a:r>
              <a:r>
                <a:rPr lang="en-US" altLang="zh-CN" sz="1400" b="1" dirty="0" smtClean="0">
                  <a:solidFill>
                    <a:srgbClr val="FF0000"/>
                  </a:solidFill>
                </a:rPr>
                <a:t>CIBLE</a:t>
              </a:r>
              <a:r>
                <a:rPr lang="en-US" altLang="zh-CN" sz="1400" b="1" dirty="0" smtClean="0"/>
                <a:t>)</a:t>
              </a:r>
              <a:endParaRPr lang="zh-CN" altLang="en-US" sz="1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3743980"/>
              <a:ext cx="9412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/>
                <a:t>MET7</a:t>
              </a:r>
            </a:p>
            <a:p>
              <a:r>
                <a:rPr lang="en-US" altLang="zh-CN" sz="1400" b="1" dirty="0" smtClean="0"/>
                <a:t>7.048m/s</a:t>
              </a:r>
              <a:endParaRPr lang="zh-CN" altLang="en-US" sz="1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95800" y="3733800"/>
              <a:ext cx="9412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/>
                <a:t>MTS2</a:t>
              </a:r>
            </a:p>
            <a:p>
              <a:r>
                <a:rPr lang="en-US" altLang="zh-CN" sz="1400" b="1" dirty="0" smtClean="0"/>
                <a:t>4.106m/s</a:t>
              </a:r>
              <a:endParaRPr lang="zh-CN" altLang="en-US" sz="1400" b="1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400" b="1" dirty="0" smtClean="0">
                  <a:solidFill>
                    <a:srgbClr val="0000FF"/>
                  </a:solidFill>
                </a:rPr>
                <a:t>http://www.ecmwf.int/products/forecasts/d/charts/monitoring/satellite/amv/windspeed/</a:t>
              </a:r>
              <a:endParaRPr lang="zh-CN" altLang="en-US" sz="1400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62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-1"/>
            <a:ext cx="9144000" cy="6887309"/>
            <a:chOff x="0" y="-1"/>
            <a:chExt cx="9144000" cy="6887309"/>
          </a:xfrm>
        </p:grpSpPr>
        <p:pic>
          <p:nvPicPr>
            <p:cNvPr id="256002" name="Picture 2" descr="C:\Users\guoqiang\Desktop\AMV\COMPARISON\FY2E-WV-STMI.jpg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9144000" cy="23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003" name="Picture 3" descr="C:\Users\guoqiang\Desktop\AMV\COMPARISON\FY2E-WV-SLOPE.jpg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999"/>
              <a:ext cx="9144000" cy="23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005" name="Picture 5"/>
            <p:cNvPicPr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28" r="7638"/>
            <a:stretch/>
          </p:blipFill>
          <p:spPr bwMode="auto">
            <a:xfrm>
              <a:off x="0" y="4583308"/>
              <a:ext cx="9144000" cy="230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876800" y="3390800"/>
              <a:ext cx="28984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rgbClr val="7030A0"/>
                  </a:solidFill>
                </a:rPr>
                <a:t>FY-2E/WV Calibration-Slope</a:t>
              </a:r>
              <a:endParaRPr lang="zh-CN" altLang="en-US" sz="1600" b="1" dirty="0">
                <a:solidFill>
                  <a:srgbClr val="7030A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83932" y="1261646"/>
              <a:ext cx="38456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rgbClr val="7030A0"/>
                  </a:solidFill>
                </a:rPr>
                <a:t>FY-2E Thermal Environment Variation</a:t>
              </a:r>
              <a:endParaRPr lang="zh-CN" altLang="en-US" sz="1600" b="1" dirty="0">
                <a:solidFill>
                  <a:srgbClr val="7030A0"/>
                </a:solidFill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2124000" y="152400"/>
              <a:ext cx="0" cy="37338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2484000" y="2885301"/>
              <a:ext cx="0" cy="37338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524000" y="4752201"/>
              <a:ext cx="63393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>
                  <a:solidFill>
                    <a:srgbClr val="FF0000"/>
                  </a:solidFill>
                </a:rPr>
                <a:t>FY-2E/WV-AMV Monthly Performance During 2013-2014 (between </a:t>
              </a:r>
              <a:r>
                <a:rPr lang="en-US" altLang="zh-CN" sz="1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4.4</a:t>
              </a:r>
              <a:r>
                <a:rPr lang="en-US" altLang="zh-CN" sz="1200" b="1" dirty="0" smtClean="0">
                  <a:solidFill>
                    <a:srgbClr val="FF0000"/>
                  </a:solidFill>
                </a:rPr>
                <a:t>m/s and </a:t>
              </a:r>
              <a:r>
                <a:rPr lang="en-US" altLang="zh-CN" sz="1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5.2</a:t>
              </a:r>
              <a:r>
                <a:rPr lang="en-US" altLang="zh-CN" sz="1200" b="1" dirty="0" smtClean="0">
                  <a:solidFill>
                    <a:srgbClr val="FF0000"/>
                  </a:solidFill>
                </a:rPr>
                <a:t>m/s)</a:t>
              </a:r>
              <a:endParaRPr lang="zh-CN" altLang="en-US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2124000" y="3276600"/>
              <a:ext cx="360000" cy="0"/>
            </a:xfrm>
            <a:prstGeom prst="line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914400" y="3105090"/>
              <a:ext cx="12202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000" b="1" dirty="0" smtClean="0"/>
                <a:t>This delay is</a:t>
              </a:r>
            </a:p>
            <a:p>
              <a:r>
                <a:rPr lang="en-US" altLang="zh-CN" sz="1000" b="1" dirty="0" smtClean="0"/>
                <a:t>about </a:t>
              </a:r>
              <a:r>
                <a:rPr lang="en-US" altLang="zh-CN" sz="1000" b="1" dirty="0" smtClean="0">
                  <a:solidFill>
                    <a:srgbClr val="FF0000"/>
                  </a:solidFill>
                </a:rPr>
                <a:t>10-15</a:t>
              </a:r>
              <a:r>
                <a:rPr lang="en-US" altLang="zh-CN" sz="1000" b="1" dirty="0" smtClean="0"/>
                <a:t> days</a:t>
              </a:r>
              <a:endParaRPr lang="zh-CN" altLang="en-US" sz="1000" b="1" dirty="0"/>
            </a:p>
          </p:txBody>
        </p:sp>
      </p:grpSp>
      <p:sp>
        <p:nvSpPr>
          <p:cNvPr id="22" name="矩形 2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 dirty="0" smtClean="0">
                <a:solidFill>
                  <a:srgbClr val="0000FF"/>
                </a:solidFill>
              </a:rPr>
              <a:t>http://www.ecmwf.int/products/forecasts/d/charts/monitoring/satellite/amv/windspeed/</a:t>
            </a:r>
            <a:endParaRPr lang="zh-CN" altLang="en-US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88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7" name="Picture 3" descr="C:\Users\guoqiang\Desktop\AMV\COMPARISON\FY2D-WV-STMI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00"/>
            <a:ext cx="9144000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028" name="Picture 4" descr="C:\Users\guoqiang\Desktop\AMV\COMPARISON\FY2D-WV-SLOPE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029" name="Picture 5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8" r="7638"/>
          <a:stretch/>
        </p:blipFill>
        <p:spPr bwMode="auto">
          <a:xfrm>
            <a:off x="0" y="4557916"/>
            <a:ext cx="9144000" cy="23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71189" y="3390800"/>
            <a:ext cx="2909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7030A0"/>
                </a:solidFill>
              </a:rPr>
              <a:t>FY-2D/WV Calibration-Slope</a:t>
            </a:r>
            <a:endParaRPr lang="zh-CN" altLang="en-US" sz="16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3932" y="1261646"/>
            <a:ext cx="3845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7030A0"/>
                </a:solidFill>
              </a:rPr>
              <a:t>FY-2D Thermal Environment Variation</a:t>
            </a:r>
            <a:endParaRPr lang="zh-CN" altLang="en-US" sz="1600" b="1" dirty="0">
              <a:solidFill>
                <a:srgbClr val="7030A0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524000" y="152400"/>
            <a:ext cx="0" cy="373380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60000" y="3886200"/>
            <a:ext cx="5100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 smtClean="0"/>
              <a:t>05-27</a:t>
            </a:r>
            <a:endParaRPr lang="zh-CN" altLang="en-US" sz="1000" b="1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3048000" y="152400"/>
            <a:ext cx="0" cy="373380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19400" y="3886200"/>
            <a:ext cx="5100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 smtClean="0"/>
              <a:t>08-02</a:t>
            </a:r>
            <a:endParaRPr lang="zh-CN" altLang="en-US" sz="1000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1656000" y="5837940"/>
            <a:ext cx="949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 smtClean="0">
                <a:solidFill>
                  <a:schemeClr val="bg1"/>
                </a:solidFill>
              </a:rPr>
              <a:t>Jun.6 – Jul.6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1922508" y="5837939"/>
            <a:ext cx="1090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 smtClean="0">
                <a:solidFill>
                  <a:schemeClr val="bg1"/>
                </a:solidFill>
              </a:rPr>
              <a:t>Jun.20 – Jul.20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2271873" y="5837939"/>
            <a:ext cx="1085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 smtClean="0">
                <a:solidFill>
                  <a:schemeClr val="bg1"/>
                </a:solidFill>
              </a:rPr>
              <a:t>Jun.30 – Aug.3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2597086" y="5837939"/>
            <a:ext cx="11128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 smtClean="0">
                <a:solidFill>
                  <a:schemeClr val="bg1"/>
                </a:solidFill>
              </a:rPr>
              <a:t>Jul.13 – Aug.17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1981200" y="5369748"/>
            <a:ext cx="1348276" cy="1259652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1515038" y="3276600"/>
            <a:ext cx="1559400" cy="0"/>
          </a:xfrm>
          <a:prstGeom prst="line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52600" y="3048000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 smtClean="0"/>
              <a:t>Cooler: </a:t>
            </a:r>
            <a:r>
              <a:rPr lang="en-US" altLang="zh-CN" sz="1000" b="1" dirty="0" smtClean="0">
                <a:solidFill>
                  <a:srgbClr val="FF0000"/>
                </a:solidFill>
              </a:rPr>
              <a:t>100K</a:t>
            </a:r>
            <a:endParaRPr lang="zh-CN" altLang="en-US" sz="1000" b="1" dirty="0">
              <a:solidFill>
                <a:srgbClr val="FF0000"/>
              </a:solidFill>
            </a:endParaRPr>
          </a:p>
        </p:txBody>
      </p:sp>
      <p:sp>
        <p:nvSpPr>
          <p:cNvPr id="20" name="上下箭头 19"/>
          <p:cNvSpPr/>
          <p:nvPr/>
        </p:nvSpPr>
        <p:spPr>
          <a:xfrm rot="20944039">
            <a:off x="2253760" y="3294221"/>
            <a:ext cx="484632" cy="2075527"/>
          </a:xfrm>
          <a:prstGeom prst="up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0" y="4752201"/>
            <a:ext cx="6339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</a:rPr>
              <a:t>FY-2D/WV-AMV Monthly Performance During 2013-2014 (between </a:t>
            </a:r>
            <a:r>
              <a:rPr lang="en-US" altLang="zh-CN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6.3</a:t>
            </a:r>
            <a:r>
              <a:rPr lang="en-US" altLang="zh-CN" sz="1200" b="1" dirty="0" smtClean="0">
                <a:solidFill>
                  <a:srgbClr val="FF0000"/>
                </a:solidFill>
              </a:rPr>
              <a:t>m/s and </a:t>
            </a:r>
            <a:r>
              <a:rPr lang="en-US" altLang="zh-CN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7.2</a:t>
            </a:r>
            <a:r>
              <a:rPr lang="en-US" altLang="zh-CN" sz="1200" b="1" dirty="0" smtClean="0">
                <a:solidFill>
                  <a:srgbClr val="FF0000"/>
                </a:solidFill>
              </a:rPr>
              <a:t>m/s)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 dirty="0" smtClean="0">
                <a:solidFill>
                  <a:srgbClr val="0000FF"/>
                </a:solidFill>
              </a:rPr>
              <a:t>http://www.ecmwf.int/products/forecasts/d/charts/monitoring/satellite/amv/windspeed/</a:t>
            </a:r>
            <a:endParaRPr lang="zh-CN" altLang="en-US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5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AMV_FY2D_20130601_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3999" cy="6715148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 dirty="0" smtClean="0">
                <a:solidFill>
                  <a:srgbClr val="0000FF"/>
                </a:solidFill>
              </a:rPr>
              <a:t>http://www.ecmwf.int/products/forecasts/d/charts/monitoring/satellite/amv/windspeed/</a:t>
            </a:r>
            <a:endParaRPr lang="zh-CN" altLang="en-US" sz="1400" b="1" dirty="0">
              <a:solidFill>
                <a:srgbClr val="0000FF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rot="5400000">
            <a:off x="3929058" y="3857628"/>
            <a:ext cx="5000660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57884" y="1071546"/>
            <a:ext cx="1136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May 21,2013</a:t>
            </a:r>
            <a:endParaRPr lang="zh-CN" altLang="en-US" sz="1400" b="1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1214414" y="3240000"/>
            <a:ext cx="5214974" cy="1588"/>
          </a:xfrm>
          <a:prstGeom prst="line">
            <a:avLst/>
          </a:prstGeom>
          <a:ln w="57150">
            <a:solidFill>
              <a:srgbClr val="00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214414" y="4680000"/>
            <a:ext cx="5214974" cy="1588"/>
          </a:xfrm>
          <a:prstGeom prst="line">
            <a:avLst/>
          </a:prstGeom>
          <a:ln w="38100">
            <a:solidFill>
              <a:srgbClr val="00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6429388" y="3000372"/>
            <a:ext cx="1500198" cy="9524"/>
          </a:xfrm>
          <a:prstGeom prst="line">
            <a:avLst/>
          </a:prstGeom>
          <a:ln w="57150">
            <a:solidFill>
              <a:srgbClr val="00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6429388" y="4770000"/>
            <a:ext cx="1500198" cy="9524"/>
          </a:xfrm>
          <a:prstGeom prst="line">
            <a:avLst/>
          </a:prstGeom>
          <a:ln w="38100">
            <a:solidFill>
              <a:srgbClr val="00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29388" y="2416726"/>
            <a:ext cx="165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Bias(↓):</a:t>
            </a:r>
            <a:r>
              <a:rPr lang="en-US" altLang="zh-CN" b="1" dirty="0" smtClean="0">
                <a:solidFill>
                  <a:srgbClr val="FF0000"/>
                </a:solidFill>
              </a:rPr>
              <a:t>1.5</a:t>
            </a:r>
            <a:r>
              <a:rPr lang="en-US" altLang="zh-CN" b="1" dirty="0" smtClean="0"/>
              <a:t>m/s</a:t>
            </a:r>
            <a:endParaRPr lang="zh-CN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29388" y="3786190"/>
            <a:ext cx="170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RMS(↓):</a:t>
            </a:r>
            <a:r>
              <a:rPr lang="en-US" altLang="zh-CN" b="1" dirty="0" smtClean="0">
                <a:solidFill>
                  <a:srgbClr val="FF0000"/>
                </a:solidFill>
              </a:rPr>
              <a:t>1.0</a:t>
            </a:r>
            <a:r>
              <a:rPr lang="en-US" altLang="zh-CN" b="1" dirty="0" smtClean="0"/>
              <a:t>m/s</a:t>
            </a:r>
            <a:endParaRPr lang="zh-CN" altLang="en-US" b="1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18715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b="1" dirty="0" smtClean="0">
                <a:solidFill>
                  <a:srgbClr val="FFFF00"/>
                </a:solidFill>
                <a:latin typeface="Arial" charset="0"/>
              </a:rPr>
              <a:t>AMV analysis for Infrared band between before vs. after CIBLE switch of FY-2D</a:t>
            </a:r>
            <a:endParaRPr lang="en-US" altLang="zh-CN" b="1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0" y="0"/>
            <a:ext cx="9156700" cy="6876000"/>
            <a:chOff x="0" y="0"/>
            <a:chExt cx="9156700" cy="6876000"/>
          </a:xfrm>
        </p:grpSpPr>
        <p:sp>
          <p:nvSpPr>
            <p:cNvPr id="4" name="矩形 3"/>
            <p:cNvSpPr/>
            <p:nvPr/>
          </p:nvSpPr>
          <p:spPr>
            <a:xfrm>
              <a:off x="8928100" y="4559300"/>
              <a:ext cx="228600" cy="2316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8050" name="Picture 2" descr="C:\Users\guoqiang\Desktop\AMV\COMPARISON\FY2E-IR-STMI.jpg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23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8051" name="Picture 3" descr="C:\Users\guoqiang\Desktop\AMV\COMPARISON\FY2E-IR-SLOPE.jpg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0" y="2304000"/>
              <a:ext cx="9144000" cy="22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8053" name="Picture 5"/>
            <p:cNvPicPr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28" r="15420"/>
            <a:stretch/>
          </p:blipFill>
          <p:spPr bwMode="auto">
            <a:xfrm>
              <a:off x="0" y="4572000"/>
              <a:ext cx="8940800" cy="230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 rot="16200000">
              <a:off x="3224145" y="5795723"/>
              <a:ext cx="6206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Mixed</a:t>
              </a:r>
              <a:endParaRPr lang="zh-CN" altLang="en-US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7415147" y="5697574"/>
              <a:ext cx="6206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Mixed</a:t>
              </a:r>
              <a:endParaRPr lang="zh-CN" altLang="en-US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4367147" y="5760227"/>
              <a:ext cx="6206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Mixed</a:t>
              </a:r>
              <a:endParaRPr lang="zh-CN" altLang="en-US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1447800" y="152400"/>
              <a:ext cx="0" cy="37338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2286000" y="152400"/>
              <a:ext cx="0" cy="37338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459128" y="3370421"/>
              <a:ext cx="826872" cy="0"/>
            </a:xfrm>
            <a:prstGeom prst="line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388857" y="3124200"/>
              <a:ext cx="98937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b="1" dirty="0" smtClean="0"/>
                <a:t>Cooler </a:t>
              </a:r>
              <a:r>
                <a:rPr lang="en-US" altLang="zh-CN" sz="900" b="1" dirty="0" smtClean="0">
                  <a:solidFill>
                    <a:srgbClr val="FF0000"/>
                  </a:solidFill>
                </a:rPr>
                <a:t>&gt; </a:t>
              </a:r>
              <a:r>
                <a:rPr lang="en-US" altLang="zh-CN" sz="9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93.5K</a:t>
              </a:r>
              <a:endParaRPr lang="zh-CN" altLang="en-US" sz="9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371600" y="5029199"/>
              <a:ext cx="1219200" cy="73653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上下箭头 22"/>
            <p:cNvSpPr/>
            <p:nvPr/>
          </p:nvSpPr>
          <p:spPr>
            <a:xfrm rot="21326986">
              <a:off x="1699386" y="3362488"/>
              <a:ext cx="484632" cy="1659007"/>
            </a:xfrm>
            <a:prstGeom prst="upDown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39317" y="3390800"/>
              <a:ext cx="27733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rgbClr val="7030A0"/>
                  </a:solidFill>
                </a:rPr>
                <a:t>FY-2E/IR Calibration-Slope</a:t>
              </a:r>
              <a:endParaRPr lang="zh-CN" altLang="en-US" sz="1600" b="1" dirty="0">
                <a:solidFill>
                  <a:srgbClr val="7030A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83932" y="1261646"/>
              <a:ext cx="38456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rgbClr val="7030A0"/>
                  </a:solidFill>
                </a:rPr>
                <a:t>FY-2E Thermal Environment Variation</a:t>
              </a:r>
              <a:endParaRPr lang="zh-CN" altLang="en-US" sz="1600" b="1" dirty="0">
                <a:solidFill>
                  <a:srgbClr val="7030A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24000" y="4752201"/>
              <a:ext cx="62612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>
                  <a:solidFill>
                    <a:srgbClr val="FF0000"/>
                  </a:solidFill>
                </a:rPr>
                <a:t>FY-2E/IR-AMV Monthly Performance During 2013-2014 (between </a:t>
              </a:r>
              <a:r>
                <a:rPr lang="en-US" altLang="zh-CN" sz="1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5.4</a:t>
              </a:r>
              <a:r>
                <a:rPr lang="en-US" altLang="zh-CN" sz="1200" b="1" dirty="0" smtClean="0">
                  <a:solidFill>
                    <a:srgbClr val="FF0000"/>
                  </a:solidFill>
                </a:rPr>
                <a:t>m/s and </a:t>
              </a:r>
              <a:r>
                <a:rPr lang="en-US" altLang="zh-CN" sz="1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6.9</a:t>
              </a:r>
              <a:r>
                <a:rPr lang="en-US" altLang="zh-CN" sz="1200" b="1" dirty="0" smtClean="0">
                  <a:solidFill>
                    <a:srgbClr val="FF0000"/>
                  </a:solidFill>
                </a:rPr>
                <a:t>m/s)</a:t>
              </a:r>
              <a:endParaRPr lang="zh-CN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400" b="1" dirty="0" smtClean="0">
                  <a:solidFill>
                    <a:srgbClr val="0000FF"/>
                  </a:solidFill>
                </a:rPr>
                <a:t>http://www.ecmwf.int/products/forecasts/d/charts/monitoring/satellite/amv/windspeed/</a:t>
              </a:r>
              <a:endParaRPr lang="zh-CN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5787244" y="5712963"/>
              <a:ext cx="15904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000" b="1" dirty="0" err="1" smtClean="0">
                  <a:solidFill>
                    <a:schemeClr val="bg1"/>
                  </a:solidFill>
                </a:rPr>
                <a:t>Distri</a:t>
              </a:r>
              <a:r>
                <a:rPr lang="en-US" altLang="zh-CN" sz="1000" b="1" dirty="0" smtClean="0">
                  <a:solidFill>
                    <a:schemeClr val="bg1"/>
                  </a:solidFill>
                </a:rPr>
                <a:t>. </a:t>
              </a:r>
              <a:r>
                <a:rPr lang="en-US" altLang="zh-CN" sz="1000" b="1" dirty="0" err="1" smtClean="0">
                  <a:solidFill>
                    <a:schemeClr val="bg1"/>
                  </a:solidFill>
                </a:rPr>
                <a:t>Abnor</a:t>
              </a:r>
              <a:r>
                <a:rPr lang="en-US" altLang="zh-CN" sz="1000" b="1" dirty="0" smtClean="0">
                  <a:solidFill>
                    <a:schemeClr val="bg1"/>
                  </a:solidFill>
                </a:rPr>
                <a:t>. In Dec.24</a:t>
              </a:r>
              <a:endParaRPr lang="zh-CN" altLang="en-US" sz="1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01331" y="2634734"/>
            <a:ext cx="23294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 smtClean="0"/>
              <a:t>During the </a:t>
            </a:r>
            <a:r>
              <a:rPr lang="en-US" altLang="zh-CN" sz="1000" b="1" dirty="0" smtClean="0">
                <a:solidFill>
                  <a:srgbClr val="0000FF"/>
                </a:solidFill>
              </a:rPr>
              <a:t>Summer Solstice </a:t>
            </a:r>
            <a:r>
              <a:rPr lang="en-US" altLang="zh-CN" sz="1000" b="1" dirty="0" smtClean="0"/>
              <a:t>Period</a:t>
            </a:r>
            <a:endParaRPr lang="zh-CN" altLang="en-US" sz="1000" b="1" dirty="0"/>
          </a:p>
        </p:txBody>
      </p:sp>
      <p:cxnSp>
        <p:nvCxnSpPr>
          <p:cNvPr id="5" name="直接箭头连接符 4"/>
          <p:cNvCxnSpPr>
            <a:stCxn id="2" idx="1"/>
          </p:cNvCxnSpPr>
          <p:nvPr/>
        </p:nvCxnSpPr>
        <p:spPr>
          <a:xfrm flipH="1">
            <a:off x="2249063" y="2757845"/>
            <a:ext cx="252268" cy="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45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00325"/>
            <a:ext cx="91440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 dirty="0" smtClean="0">
                <a:solidFill>
                  <a:srgbClr val="FFFF00"/>
                </a:solidFill>
                <a:latin typeface="Arial" charset="0"/>
              </a:rPr>
              <a:t>Conclusion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00325"/>
            <a:ext cx="91440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 dirty="0" smtClean="0">
                <a:solidFill>
                  <a:srgbClr val="FFFF00"/>
                </a:solidFill>
                <a:latin typeface="Arial" charset="0"/>
              </a:rPr>
              <a:t>Current Status &amp; Challenge for FY-2 Calibration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42923"/>
            <a:ext cx="9144000" cy="60578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The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CIBLE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method has been independently developed by using both lunar calibration (LC) and inner-blackbody calibration (IBBC) for TEBs, which is widely considered to be a prominent progress in terms of operational calibration for FY-2 satellite .</a:t>
            </a:r>
          </a:p>
          <a:p>
            <a:pPr algn="just">
              <a:lnSpc>
                <a:spcPts val="3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The CIBLE software has been operational working in ground segments of FY-2F, FY-2E and FY-2D satellites since July 21, 2012, March 27 and May 21, 2013 respectively, whose calibration accuracies are evaluated to be superior to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1K@300K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. At the same time, the difficulty of calibration with high accuracy for the radiometric response, which varies rapidly with VISSR’s thermal environment,  has been conquered successfully. </a:t>
            </a:r>
          </a:p>
          <a:p>
            <a:pPr algn="just">
              <a:lnSpc>
                <a:spcPts val="3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By using the latest CIBLE outcomes, the performances of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AMV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has also been greatly improved. Particularly, it is validated by ECMWF that the RMSE of WV-AMV for FY-2E satellite remains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4-5 m/s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and the bias of IR-AMV for FY-2D satellite has been decreased by about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1.5 m/s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after using CIBLE approaches.</a:t>
            </a:r>
            <a:endParaRPr lang="en-US" altLang="zh-CN" sz="2000" b="1" dirty="0" smtClean="0">
              <a:solidFill>
                <a:srgbClr val="0000FF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330200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000" b="1" i="1" dirty="0" smtClean="0">
                <a:solidFill>
                  <a:srgbClr val="FF0000"/>
                </a:solidFill>
                <a:latin typeface="+mn-lt"/>
                <a:ea typeface="华文彩云" pitchFamily="2" charset="-122"/>
              </a:rPr>
              <a:t>Thanks for your attention!</a:t>
            </a:r>
            <a:endParaRPr lang="zh-CN" altLang="en-US" sz="4000" b="1" i="1" dirty="0">
              <a:solidFill>
                <a:srgbClr val="FF0000"/>
              </a:solidFill>
              <a:latin typeface="+mn-lt"/>
              <a:ea typeface="华文彩云" pitchFamily="2" charset="-122"/>
            </a:endParaRPr>
          </a:p>
        </p:txBody>
      </p:sp>
      <p:pic>
        <p:nvPicPr>
          <p:cNvPr id="11162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1" name="Oval 3" descr="四色气象标 拷贝"/>
          <p:cNvSpPr>
            <a:spLocks noChangeAspect="1" noChangeArrowheads="1"/>
          </p:cNvSpPr>
          <p:nvPr/>
        </p:nvSpPr>
        <p:spPr bwMode="gray">
          <a:xfrm>
            <a:off x="0" y="5867400"/>
            <a:ext cx="928688" cy="935038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pic>
        <p:nvPicPr>
          <p:cNvPr id="111622" name="图片 9" descr="国家卫星气象中心徽标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0075" y="5913438"/>
            <a:ext cx="92392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28600" y="1002030"/>
          <a:ext cx="8686799" cy="4636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828800"/>
                <a:gridCol w="5714999"/>
              </a:tblGrid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Satellite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Launch</a:t>
                      </a:r>
                      <a:r>
                        <a:rPr lang="en-US" altLang="zh-CN" sz="1800" baseline="0" dirty="0" smtClean="0">
                          <a:solidFill>
                            <a:schemeClr val="tx1"/>
                          </a:solidFill>
                        </a:rPr>
                        <a:t> Time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Application and Main Merits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FY-2A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1997.06.10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Subseries</a:t>
                      </a:r>
                      <a:r>
                        <a:rPr lang="en-US" altLang="zh-CN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altLang="zh-CN" sz="1800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800" baseline="0" dirty="0" smtClean="0">
                          <a:solidFill>
                            <a:schemeClr val="tx1"/>
                          </a:solidFill>
                        </a:rPr>
                        <a:t>, Experimental Satellite: </a:t>
                      </a:r>
                      <a:endParaRPr lang="en-US" altLang="zh-CN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Validation of main detecting</a:t>
                      </a:r>
                      <a:r>
                        <a:rPr lang="en-US" altLang="zh-CN" sz="1800" baseline="0" dirty="0" smtClean="0">
                          <a:solidFill>
                            <a:schemeClr val="tx1"/>
                          </a:solidFill>
                        </a:rPr>
                        <a:t> functions and some key technologies of the whole system are completed.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9FF99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FY-2B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2000.06.25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9FF99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FY-2C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2004.10.19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66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Subseries</a:t>
                      </a:r>
                      <a:r>
                        <a:rPr lang="en-US" altLang="zh-CN" sz="1800" baseline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r>
                        <a:rPr lang="en-US" altLang="zh-CN" sz="1800" baseline="30000" dirty="0" smtClean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altLang="zh-CN" sz="1800" baseline="0" dirty="0" smtClean="0">
                          <a:solidFill>
                            <a:schemeClr val="tx1"/>
                          </a:solidFill>
                        </a:rPr>
                        <a:t> , Operational Satellite: </a:t>
                      </a:r>
                    </a:p>
                    <a:p>
                      <a:pPr algn="l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▪ Operational Stabilized  Systems for both space and ground segments</a:t>
                      </a:r>
                    </a:p>
                    <a:p>
                      <a:pPr algn="l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▪ </a:t>
                      </a:r>
                      <a:r>
                        <a:rPr lang="en-US" altLang="zh-CN" sz="1800" baseline="0" dirty="0" smtClean="0">
                          <a:solidFill>
                            <a:schemeClr val="tx1"/>
                          </a:solidFill>
                        </a:rPr>
                        <a:t>INR technique has been conquered</a:t>
                      </a:r>
                    </a:p>
                    <a:p>
                      <a:pPr algn="l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▪ Inter-calibration</a:t>
                      </a:r>
                      <a:r>
                        <a:rPr lang="en-US" altLang="zh-CN" sz="1800" baseline="0" dirty="0" smtClean="0">
                          <a:solidFill>
                            <a:schemeClr val="tx1"/>
                          </a:solidFill>
                        </a:rPr>
                        <a:t> and main products have been in operation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6699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FY-2D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2006.12.08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66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6699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FY-2E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2008.12.23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66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6699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FY-2F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2012.01.13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Subseries 3</a:t>
                      </a:r>
                      <a:r>
                        <a:rPr lang="en-US" altLang="zh-CN" sz="1800" baseline="30000" dirty="0" smtClean="0">
                          <a:solidFill>
                            <a:schemeClr val="tx1"/>
                          </a:solidFill>
                        </a:rPr>
                        <a:t>rd  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, Operational Satellite:</a:t>
                      </a:r>
                    </a:p>
                    <a:p>
                      <a:pPr algn="l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Quantitative applications are willing to</a:t>
                      </a:r>
                      <a:r>
                        <a:rPr lang="en-US" altLang="zh-CN" sz="1800" baseline="0" dirty="0" smtClean="0">
                          <a:solidFill>
                            <a:schemeClr val="tx1"/>
                          </a:solidFill>
                        </a:rPr>
                        <a:t> be improved in an overall scale, where </a:t>
                      </a:r>
                      <a:r>
                        <a:rPr lang="en-US" altLang="zh-CN" sz="1800" b="1" baseline="0" dirty="0" smtClean="0">
                          <a:solidFill>
                            <a:schemeClr val="bg1"/>
                          </a:solidFill>
                        </a:rPr>
                        <a:t>the increase of calibration accuracy is one of the most important factors</a:t>
                      </a:r>
                      <a:r>
                        <a:rPr lang="en-US" altLang="zh-CN" sz="1800" baseline="0" dirty="0" smtClean="0">
                          <a:solidFill>
                            <a:schemeClr val="tx1"/>
                          </a:solidFill>
                        </a:rPr>
                        <a:t>! </a:t>
                      </a:r>
                      <a:endParaRPr lang="en-US" altLang="zh-CN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52399" y="1084216"/>
          <a:ext cx="8839201" cy="4841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1"/>
                <a:gridCol w="1524000"/>
                <a:gridCol w="3200400"/>
                <a:gridCol w="3276600"/>
              </a:tblGrid>
              <a:tr h="54428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Types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Methods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Merit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Shortcoming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</a:tr>
              <a:tr h="54428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Before Launch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In-lab Cal.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High calibration accuracy, mainly used for sensitivity and amplification parameter determination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</a:rPr>
                        <a:t> few 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conditions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</a:rPr>
                        <a:t> cannot represent fully the on-orbit environment. Application for onboard payload is limited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9FF99"/>
                    </a:solidFill>
                  </a:tcPr>
                </a:tc>
              </a:tr>
              <a:tr h="544286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After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</a:rPr>
                        <a:t> Launch</a:t>
                      </a: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Inter-Calibration</a:t>
                      </a:r>
                    </a:p>
                    <a:p>
                      <a:pPr algn="ctr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(AVHRR/HIRS)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Calibration performance of AVHRR is stable with long-term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</a:rPr>
                        <a:t> observation serials, and its spatial resolution is at  the same order (Km) as FY-2 VISSR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Wide-band sensor, the performance of spectral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</a:rPr>
                        <a:t> response matching is limited and finally influence the calibration accuracy.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</a:tr>
              <a:tr h="544286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Inter-Calibration</a:t>
                      </a:r>
                    </a:p>
                    <a:p>
                      <a:pPr algn="ctr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(GSICS)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Calibration performance of IASI/AIRS is stable.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</a:rPr>
                        <a:t> Spectral response matching can be solved with these high spectral resolution sensors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Lower spatial resolution at 10</a:t>
                      </a:r>
                      <a:r>
                        <a:rPr lang="en-US" altLang="zh-CN" sz="1400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 Km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</a:rPr>
                        <a:t> order (12/13.5), spatial matching depends on targets, especially for non-window band, e.g. water-vapor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</a:tr>
              <a:tr h="544286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</a:rPr>
                        <a:t> situ Calibration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In situ target and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</a:rPr>
                        <a:t> atmospheric feature can be measured directly. Generally used for validation with high accuracy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Limited number of in situ targets with a relative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narrower 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</a:rPr>
                        <a:t>dynamic range for calibration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</a:tr>
              <a:tr h="544286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Sea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</a:rPr>
                        <a:t> buoy Calibration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Calibration with uniform water body, whose radiometric feature is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</a:rPr>
                        <a:t> quite stable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Temperature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</a:rPr>
                        <a:t> measured by sea buoy differs from the surface one observed by onboard sensor. The range focus on high segment (&gt;270K)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57200"/>
            <a:ext cx="9158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Main features of current calibration methods for FY-2 satellite</a:t>
            </a:r>
            <a:endParaRPr lang="zh-CN" alt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0"/>
          <p:cNvGrpSpPr>
            <a:grpSpLocks/>
          </p:cNvGrpSpPr>
          <p:nvPr/>
        </p:nvGrpSpPr>
        <p:grpSpPr bwMode="auto">
          <a:xfrm>
            <a:off x="68263" y="187325"/>
            <a:ext cx="8999537" cy="5832475"/>
            <a:chOff x="67800" y="609600"/>
            <a:chExt cx="9000000" cy="5034600"/>
          </a:xfrm>
        </p:grpSpPr>
        <p:pic>
          <p:nvPicPr>
            <p:cNvPr id="5" name="Picture 2" descr="E:\Data\FY-2E\20120327\FY2E_20120327_T.jpg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800" y="609600"/>
              <a:ext cx="9000000" cy="25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800" y="3124200"/>
              <a:ext cx="9000000" cy="25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 rot="16200000">
              <a:off x="-1143945" y="2852311"/>
              <a:ext cx="3683453" cy="584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 smtClean="0"/>
                <a:t>Main optical component temperature variation of FY-2E satellite</a:t>
              </a:r>
              <a:endParaRPr lang="zh-CN" altLang="en-US" sz="1600" b="1" dirty="0"/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 rot="16200000">
              <a:off x="2408581" y="498608"/>
              <a:ext cx="398510" cy="2016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en-US" b="1" dirty="0" smtClean="0"/>
                <a:t>diurnal variations</a:t>
              </a:r>
              <a:endParaRPr lang="zh-CN" altLang="en-US" b="1" dirty="0"/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 rot="16200000">
              <a:off x="2443633" y="4055094"/>
              <a:ext cx="398510" cy="1990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en-US" altLang="zh-CN" b="1" dirty="0"/>
                <a:t>a</a:t>
              </a:r>
              <a:r>
                <a:rPr lang="en-US" b="1" dirty="0" smtClean="0"/>
                <a:t>nnual variations</a:t>
              </a:r>
              <a:endParaRPr lang="zh-CN" altLang="en-US" b="1" dirty="0"/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6096000"/>
            <a:ext cx="9144000" cy="64633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Thermal environment of FY-2 is continuously changing, which requires some new calibration source with high frequency and accuracy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00325"/>
            <a:ext cx="91440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 dirty="0" smtClean="0">
                <a:solidFill>
                  <a:srgbClr val="FFFF00"/>
                </a:solidFill>
                <a:latin typeface="Arial" charset="0"/>
              </a:rPr>
              <a:t>Brief Introduction to CIBLE</a:t>
            </a:r>
            <a:endParaRPr lang="en-US" altLang="zh-CN" sz="2800" b="1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3945311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dirty="0" smtClean="0">
                <a:solidFill>
                  <a:srgbClr val="FFFF00"/>
                </a:solidFill>
                <a:latin typeface="Arial" charset="0"/>
              </a:rPr>
              <a:t>Basic Principles of CIBLE</a:t>
            </a:r>
            <a:endParaRPr lang="en-US" altLang="zh-CN" sz="2400" b="1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391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0" y="5257800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Based on the in-lab radiometric  calibration with high accuracy, the  on-orbit lunar calibration as well as the inner-blackbody one are proposed, and the CIBLE has been finally realized by radiation transformation between different reference standards.</a:t>
            </a:r>
            <a:endParaRPr lang="zh-CN" altLang="en-US" sz="1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822494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dirty="0" smtClean="0">
                <a:solidFill>
                  <a:srgbClr val="FFFF00"/>
                </a:solidFill>
                <a:latin typeface="Arial" charset="0"/>
              </a:rPr>
              <a:t>Key Technique of CIBLE: Lunar Calibration (LC) in TEB</a:t>
            </a:r>
            <a:endParaRPr lang="en-US" altLang="zh-CN" sz="24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0" y="685800"/>
            <a:ext cx="461216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dirty="0" smtClean="0"/>
              <a:t>Feasibility of TEB Lunar Calibration:</a:t>
            </a:r>
            <a:endParaRPr lang="zh-CN" altLang="en-US" sz="2000" b="1" dirty="0"/>
          </a:p>
        </p:txBody>
      </p:sp>
      <p:pic>
        <p:nvPicPr>
          <p:cNvPr id="25" name="Picture 2" descr="C:\Documents and Settings\think\桌面\lunation_aj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1219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C:\Documents and Settings\think\桌面\12_Telescope_Ready_for_Observation 副本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7613" y="3276600"/>
            <a:ext cx="277018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矩形 26"/>
          <p:cNvSpPr/>
          <p:nvPr/>
        </p:nvSpPr>
        <p:spPr>
          <a:xfrm>
            <a:off x="0" y="1231900"/>
            <a:ext cx="6858000" cy="1892300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Arial" charset="0"/>
                <a:ea typeface="宋体" charset="-122"/>
              </a:rPr>
              <a:t>The Moon’s photometric stability is as perfect as 10</a:t>
            </a:r>
            <a:r>
              <a:rPr lang="en-US" sz="1400" b="1" baseline="30000" dirty="0">
                <a:latin typeface="Arial" charset="0"/>
                <a:ea typeface="宋体" charset="-122"/>
              </a:rPr>
              <a:t>-9</a:t>
            </a:r>
            <a:r>
              <a:rPr lang="en-US" sz="1400" b="1" dirty="0">
                <a:latin typeface="Arial" charset="0"/>
                <a:ea typeface="宋体" charset="-122"/>
              </a:rPr>
              <a:t> per year and it is surrounded by a black field in both reflective and emissive bands.  </a:t>
            </a:r>
          </a:p>
          <a:p>
            <a:pPr>
              <a:defRPr/>
            </a:pP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宋体" charset="-122"/>
              </a:rPr>
              <a:t>(</a:t>
            </a:r>
            <a:r>
              <a:rPr lang="en-US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宋体" charset="-122"/>
              </a:rPr>
              <a:t>J. Atmos. Oceanic Technol.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宋体" charset="-122"/>
              </a:rPr>
              <a:t>, Vol.13, pp.360-374)</a:t>
            </a:r>
          </a:p>
          <a:p>
            <a:pPr>
              <a:spcBef>
                <a:spcPts val="600"/>
              </a:spcBef>
              <a:defRPr/>
            </a:pPr>
            <a:r>
              <a:rPr lang="en-US" altLang="zh-CN" sz="1400" b="1" dirty="0">
                <a:latin typeface="Arial" charset="0"/>
                <a:ea typeface="宋体" charset="-122"/>
              </a:rPr>
              <a:t>▪ No significant emission or absorption feature;</a:t>
            </a:r>
          </a:p>
          <a:p>
            <a:pPr>
              <a:spcBef>
                <a:spcPts val="0"/>
              </a:spcBef>
              <a:defRPr/>
            </a:pPr>
            <a:r>
              <a:rPr lang="en-US" altLang="zh-CN" sz="1400" b="1" dirty="0">
                <a:latin typeface="Arial" charset="0"/>
                <a:ea typeface="宋体" charset="-122"/>
              </a:rPr>
              <a:t>▪ Surface temperature peak at infrared wavelength;</a:t>
            </a:r>
          </a:p>
          <a:p>
            <a:pPr>
              <a:spcBef>
                <a:spcPts val="0"/>
              </a:spcBef>
              <a:defRPr/>
            </a:pPr>
            <a:r>
              <a:rPr lang="en-US" altLang="zh-CN" sz="1400" b="1" dirty="0">
                <a:latin typeface="Arial" charset="0"/>
                <a:ea typeface="宋体" charset="-122"/>
              </a:rPr>
              <a:t>▪ Thermal emission spectra can be modeled as a function of illumination and viewing geometry.</a:t>
            </a:r>
          </a:p>
          <a:p>
            <a:pPr>
              <a:spcBef>
                <a:spcPts val="0"/>
              </a:spcBef>
              <a:defRPr/>
            </a:pP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宋体" charset="-122"/>
              </a:rPr>
              <a:t>(</a:t>
            </a:r>
            <a:r>
              <a:rPr lang="en-US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宋体" charset="-122"/>
              </a:rPr>
              <a:t>ICARUS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宋体" charset="-122"/>
              </a:rPr>
              <a:t>, Vol.92, pp.80-93)</a:t>
            </a:r>
          </a:p>
        </p:txBody>
      </p:sp>
      <p:pic>
        <p:nvPicPr>
          <p:cNvPr id="28" name="Picture 6" descr="C:\Documents and Settings\think\桌面\Formular(Lunar emission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91000"/>
            <a:ext cx="28495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矩形 28"/>
          <p:cNvSpPr/>
          <p:nvPr/>
        </p:nvSpPr>
        <p:spPr>
          <a:xfrm>
            <a:off x="0" y="3581400"/>
            <a:ext cx="4114800" cy="523875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  <a:latin typeface="Arial" charset="0"/>
                <a:ea typeface="宋体" charset="-122"/>
              </a:rPr>
              <a:t>For full moon with zero phase angle</a:t>
            </a:r>
          </a:p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  <a:latin typeface="Arial" charset="0"/>
                <a:ea typeface="宋体" charset="-122"/>
              </a:rPr>
              <a:t> 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宋体" charset="-122"/>
              </a:rPr>
              <a:t>(</a:t>
            </a:r>
            <a:r>
              <a:rPr lang="nl-NL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宋体" charset="-122"/>
              </a:rPr>
              <a:t>Opt. Eng., Vol.38, No.10, pp1763-1764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宋体" charset="-122"/>
              </a:rPr>
              <a:t>)</a:t>
            </a:r>
            <a:endParaRPr lang="zh-CN" altLang="en-US" sz="1400" b="1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  <a:ea typeface="宋体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5078413"/>
            <a:ext cx="6096000" cy="1246187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400" b="1" dirty="0">
                <a:latin typeface="Arial" charset="0"/>
                <a:ea typeface="宋体" charset="-122"/>
              </a:rPr>
              <a:t>At present, lunar calibration is mainly applied in RSBs, for example MODIS, </a:t>
            </a:r>
            <a:r>
              <a:rPr lang="en-US" altLang="zh-CN" sz="1400" b="1" dirty="0" err="1">
                <a:latin typeface="Arial" charset="0"/>
                <a:ea typeface="宋体" charset="-122"/>
              </a:rPr>
              <a:t>SeaWiFs</a:t>
            </a:r>
            <a:r>
              <a:rPr lang="zh-CN" altLang="en-US" sz="1400" b="1" dirty="0">
                <a:latin typeface="Arial" charset="0"/>
                <a:ea typeface="宋体" charset="-122"/>
              </a:rPr>
              <a:t> </a:t>
            </a:r>
            <a:r>
              <a:rPr lang="en-US" altLang="zh-CN" sz="1400" b="1" dirty="0">
                <a:latin typeface="Arial" charset="0"/>
                <a:ea typeface="宋体" charset="-122"/>
              </a:rPr>
              <a:t>and GOES imager. In 2010, </a:t>
            </a:r>
            <a:r>
              <a:rPr lang="en-US" altLang="zh-CN" sz="1400" b="1" dirty="0" err="1">
                <a:latin typeface="Arial" charset="0"/>
                <a:ea typeface="宋体" charset="-122"/>
              </a:rPr>
              <a:t>Xiong</a:t>
            </a:r>
            <a:r>
              <a:rPr lang="en-US" altLang="zh-CN" sz="1400" b="1" dirty="0">
                <a:latin typeface="Arial" charset="0"/>
                <a:ea typeface="宋体" charset="-122"/>
              </a:rPr>
              <a:t> </a:t>
            </a:r>
            <a:r>
              <a:rPr lang="en-US" altLang="zh-CN" sz="1400" b="1" i="1" dirty="0">
                <a:latin typeface="Arial" charset="0"/>
                <a:ea typeface="宋体" charset="-122"/>
              </a:rPr>
              <a:t>et al. </a:t>
            </a:r>
            <a:r>
              <a:rPr lang="en-US" altLang="zh-CN" sz="1400" b="1" dirty="0">
                <a:latin typeface="Arial" charset="0"/>
                <a:ea typeface="宋体" charset="-122"/>
              </a:rPr>
              <a:t>used on-orbit lunar observations to evaluate the calibration performance of MODIS’s MIR band.</a:t>
            </a:r>
          </a:p>
          <a:p>
            <a:pPr>
              <a:spcBef>
                <a:spcPts val="600"/>
              </a:spcBef>
              <a:defRPr/>
            </a:pPr>
            <a:r>
              <a:rPr lang="en-US" altLang="zh-CN" sz="1400" b="1" dirty="0">
                <a:latin typeface="Arial" charset="0"/>
                <a:ea typeface="宋体" charset="-122"/>
              </a:rPr>
              <a:t>Lunar Obs. on ground: </a:t>
            </a:r>
            <a:r>
              <a:rPr lang="en-US" altLang="zh-CN" sz="1400" b="1" dirty="0" err="1">
                <a:latin typeface="Arial" charset="0"/>
                <a:ea typeface="宋体" charset="-122"/>
              </a:rPr>
              <a:t>RObotic</a:t>
            </a:r>
            <a:r>
              <a:rPr lang="en-US" altLang="zh-CN" sz="1400" b="1" dirty="0">
                <a:latin typeface="Arial" charset="0"/>
                <a:ea typeface="宋体" charset="-122"/>
              </a:rPr>
              <a:t> Lunar Observatory (ROLO)</a:t>
            </a:r>
            <a:r>
              <a:rPr lang="zh-CN" altLang="en-US" sz="1400" b="1" dirty="0">
                <a:latin typeface="Arial" charset="0"/>
                <a:ea typeface="宋体" charset="-122"/>
              </a:rPr>
              <a:t> </a:t>
            </a:r>
            <a:r>
              <a:rPr lang="en-US" altLang="zh-CN" sz="1400" b="1" dirty="0">
                <a:latin typeface="Arial" charset="0"/>
                <a:ea typeface="宋体" charset="-122"/>
              </a:rPr>
              <a:t>Project</a:t>
            </a:r>
            <a:endParaRPr lang="zh-CN" altLang="en-US" sz="1400" b="1" dirty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万里长城">
  <a:themeElements>
    <a:clrScheme name="万里长城 1">
      <a:dk1>
        <a:srgbClr val="000000"/>
      </a:dk1>
      <a:lt1>
        <a:srgbClr val="FFFFFF"/>
      </a:lt1>
      <a:dk2>
        <a:srgbClr val="000099"/>
      </a:dk2>
      <a:lt2>
        <a:srgbClr val="969696"/>
      </a:lt2>
      <a:accent1>
        <a:srgbClr val="FFFF99"/>
      </a:accent1>
      <a:accent2>
        <a:srgbClr val="006666"/>
      </a:accent2>
      <a:accent3>
        <a:srgbClr val="FFFFFF"/>
      </a:accent3>
      <a:accent4>
        <a:srgbClr val="000000"/>
      </a:accent4>
      <a:accent5>
        <a:srgbClr val="FFFFCA"/>
      </a:accent5>
      <a:accent6>
        <a:srgbClr val="005C5C"/>
      </a:accent6>
      <a:hlink>
        <a:srgbClr val="800080"/>
      </a:hlink>
      <a:folHlink>
        <a:srgbClr val="FF6600"/>
      </a:folHlink>
    </a:clrScheme>
    <a:fontScheme name="万里长城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万里长城 1">
        <a:dk1>
          <a:srgbClr val="000000"/>
        </a:dk1>
        <a:lt1>
          <a:srgbClr val="FFFFFF"/>
        </a:lt1>
        <a:dk2>
          <a:srgbClr val="000099"/>
        </a:dk2>
        <a:lt2>
          <a:srgbClr val="969696"/>
        </a:lt2>
        <a:accent1>
          <a:srgbClr val="FFFF99"/>
        </a:accent1>
        <a:accent2>
          <a:srgbClr val="006666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005C5C"/>
        </a:accent6>
        <a:hlink>
          <a:srgbClr val="80008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2">
        <a:dk1>
          <a:srgbClr val="000000"/>
        </a:dk1>
        <a:lt1>
          <a:srgbClr val="8EA4EA"/>
        </a:lt1>
        <a:dk2>
          <a:srgbClr val="0033CC"/>
        </a:dk2>
        <a:lt2>
          <a:srgbClr val="969696"/>
        </a:lt2>
        <a:accent1>
          <a:srgbClr val="86B5B6"/>
        </a:accent1>
        <a:accent2>
          <a:srgbClr val="FFCC66"/>
        </a:accent2>
        <a:accent3>
          <a:srgbClr val="C6CFF3"/>
        </a:accent3>
        <a:accent4>
          <a:srgbClr val="000000"/>
        </a:accent4>
        <a:accent5>
          <a:srgbClr val="C3D7D7"/>
        </a:accent5>
        <a:accent6>
          <a:srgbClr val="E7B95C"/>
        </a:accent6>
        <a:hlink>
          <a:srgbClr val="626292"/>
        </a:hlink>
        <a:folHlink>
          <a:srgbClr val="A236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3">
        <a:dk1>
          <a:srgbClr val="0000FF"/>
        </a:dk1>
        <a:lt1>
          <a:srgbClr val="C0C0C0"/>
        </a:lt1>
        <a:dk2>
          <a:srgbClr val="000000"/>
        </a:dk2>
        <a:lt2>
          <a:srgbClr val="B2B2B2"/>
        </a:lt2>
        <a:accent1>
          <a:srgbClr val="FFCC99"/>
        </a:accent1>
        <a:accent2>
          <a:srgbClr val="FF99CC"/>
        </a:accent2>
        <a:accent3>
          <a:srgbClr val="DCDCDC"/>
        </a:accent3>
        <a:accent4>
          <a:srgbClr val="0000DA"/>
        </a:accent4>
        <a:accent5>
          <a:srgbClr val="FFE2CA"/>
        </a:accent5>
        <a:accent6>
          <a:srgbClr val="E78AB9"/>
        </a:accent6>
        <a:hlink>
          <a:srgbClr val="9C4070"/>
        </a:hlink>
        <a:folHlink>
          <a:srgbClr val="0071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4">
        <a:dk1>
          <a:srgbClr val="0029AC"/>
        </a:dk1>
        <a:lt1>
          <a:srgbClr val="CCFFCC"/>
        </a:lt1>
        <a:dk2>
          <a:srgbClr val="993366"/>
        </a:dk2>
        <a:lt2>
          <a:srgbClr val="969696"/>
        </a:lt2>
        <a:accent1>
          <a:srgbClr val="FFCC99"/>
        </a:accent1>
        <a:accent2>
          <a:srgbClr val="6699FF"/>
        </a:accent2>
        <a:accent3>
          <a:srgbClr val="E2FFE2"/>
        </a:accent3>
        <a:accent4>
          <a:srgbClr val="002192"/>
        </a:accent4>
        <a:accent5>
          <a:srgbClr val="FFE2CA"/>
        </a:accent5>
        <a:accent6>
          <a:srgbClr val="5C8AE7"/>
        </a:accent6>
        <a:hlink>
          <a:srgbClr val="006600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5">
        <a:dk1>
          <a:srgbClr val="333333"/>
        </a:dk1>
        <a:lt1>
          <a:srgbClr val="FF99CC"/>
        </a:lt1>
        <a:dk2>
          <a:srgbClr val="006600"/>
        </a:dk2>
        <a:lt2>
          <a:srgbClr val="B2B2B2"/>
        </a:lt2>
        <a:accent1>
          <a:srgbClr val="FFFF66"/>
        </a:accent1>
        <a:accent2>
          <a:srgbClr val="33CCFF"/>
        </a:accent2>
        <a:accent3>
          <a:srgbClr val="FFCAE2"/>
        </a:accent3>
        <a:accent4>
          <a:srgbClr val="2A2A2A"/>
        </a:accent4>
        <a:accent5>
          <a:srgbClr val="FFFFB8"/>
        </a:accent5>
        <a:accent6>
          <a:srgbClr val="2DB9E7"/>
        </a:accent6>
        <a:hlink>
          <a:srgbClr val="6600FF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6">
        <a:dk1>
          <a:srgbClr val="000000"/>
        </a:dk1>
        <a:lt1>
          <a:srgbClr val="FFFFCC"/>
        </a:lt1>
        <a:dk2>
          <a:srgbClr val="6756A6"/>
        </a:dk2>
        <a:lt2>
          <a:srgbClr val="969696"/>
        </a:lt2>
        <a:accent1>
          <a:srgbClr val="99CCFF"/>
        </a:accent1>
        <a:accent2>
          <a:srgbClr val="008000"/>
        </a:accent2>
        <a:accent3>
          <a:srgbClr val="FFFFE2"/>
        </a:accent3>
        <a:accent4>
          <a:srgbClr val="000000"/>
        </a:accent4>
        <a:accent5>
          <a:srgbClr val="CAE2FF"/>
        </a:accent5>
        <a:accent6>
          <a:srgbClr val="007300"/>
        </a:accent6>
        <a:hlink>
          <a:srgbClr val="990033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7">
        <a:dk1>
          <a:srgbClr val="CC3300"/>
        </a:dk1>
        <a:lt1>
          <a:srgbClr val="99CCFF"/>
        </a:lt1>
        <a:dk2>
          <a:srgbClr val="003399"/>
        </a:dk2>
        <a:lt2>
          <a:srgbClr val="969696"/>
        </a:lt2>
        <a:accent1>
          <a:srgbClr val="CED7FE"/>
        </a:accent1>
        <a:accent2>
          <a:srgbClr val="FFFFFF"/>
        </a:accent2>
        <a:accent3>
          <a:srgbClr val="CAE2FF"/>
        </a:accent3>
        <a:accent4>
          <a:srgbClr val="AE2A00"/>
        </a:accent4>
        <a:accent5>
          <a:srgbClr val="E3E8FE"/>
        </a:accent5>
        <a:accent6>
          <a:srgbClr val="E7E7E7"/>
        </a:accent6>
        <a:hlink>
          <a:srgbClr val="0066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8">
        <a:dk1>
          <a:srgbClr val="006600"/>
        </a:dk1>
        <a:lt1>
          <a:srgbClr val="FFCC99"/>
        </a:lt1>
        <a:dk2>
          <a:srgbClr val="000000"/>
        </a:dk2>
        <a:lt2>
          <a:srgbClr val="B2B2B2"/>
        </a:lt2>
        <a:accent1>
          <a:srgbClr val="FFFFFF"/>
        </a:accent1>
        <a:accent2>
          <a:srgbClr val="FFFF66"/>
        </a:accent2>
        <a:accent3>
          <a:srgbClr val="FFE2CA"/>
        </a:accent3>
        <a:accent4>
          <a:srgbClr val="005600"/>
        </a:accent4>
        <a:accent5>
          <a:srgbClr val="FFFFFF"/>
        </a:accent5>
        <a:accent6>
          <a:srgbClr val="E7E75C"/>
        </a:accent6>
        <a:hlink>
          <a:srgbClr val="5B5B89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CDESIGNA</Template>
  <TotalTime>20828</TotalTime>
  <Words>1457</Words>
  <Application>Microsoft Office PowerPoint</Application>
  <PresentationFormat>全屏显示(4:3)</PresentationFormat>
  <Paragraphs>240</Paragraphs>
  <Slides>31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3" baseType="lpstr">
      <vt:lpstr>万里长城</vt:lpstr>
      <vt:lpstr>公式</vt:lpstr>
      <vt:lpstr>FY-2 On-orbit Operational Calibration Approach (CIBLE) and its Benefit to FY-2D/E AMV Products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guoqiang</cp:lastModifiedBy>
  <cp:revision>1623</cp:revision>
  <cp:lastPrinted>1601-01-01T00:00:00Z</cp:lastPrinted>
  <dcterms:created xsi:type="dcterms:W3CDTF">1601-01-01T00:00:00Z</dcterms:created>
  <dcterms:modified xsi:type="dcterms:W3CDTF">2014-06-16T08:46:16Z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