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5262" r:id="rId2"/>
  </p:sldMasterIdLst>
  <p:notesMasterIdLst>
    <p:notesMasterId r:id="rId26"/>
  </p:notesMasterIdLst>
  <p:handoutMasterIdLst>
    <p:handoutMasterId r:id="rId27"/>
  </p:handoutMasterIdLst>
  <p:sldIdLst>
    <p:sldId id="493" r:id="rId3"/>
    <p:sldId id="403" r:id="rId4"/>
    <p:sldId id="434" r:id="rId5"/>
    <p:sldId id="442" r:id="rId6"/>
    <p:sldId id="450" r:id="rId7"/>
    <p:sldId id="452" r:id="rId8"/>
    <p:sldId id="488" r:id="rId9"/>
    <p:sldId id="489" r:id="rId10"/>
    <p:sldId id="453" r:id="rId11"/>
    <p:sldId id="454" r:id="rId12"/>
    <p:sldId id="455" r:id="rId13"/>
    <p:sldId id="494" r:id="rId14"/>
    <p:sldId id="443" r:id="rId15"/>
    <p:sldId id="457" r:id="rId16"/>
    <p:sldId id="458" r:id="rId17"/>
    <p:sldId id="490" r:id="rId18"/>
    <p:sldId id="491" r:id="rId19"/>
    <p:sldId id="492" r:id="rId20"/>
    <p:sldId id="460" r:id="rId21"/>
    <p:sldId id="459" r:id="rId22"/>
    <p:sldId id="484" r:id="rId23"/>
    <p:sldId id="495" r:id="rId24"/>
    <p:sldId id="429" r:id="rId25"/>
  </p:sldIdLst>
  <p:sldSz cx="9361488" cy="702151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398899" algn="l" rtl="0" fontAlgn="base">
      <a:spcBef>
        <a:spcPct val="0"/>
      </a:spcBef>
      <a:spcAft>
        <a:spcPct val="0"/>
      </a:spcAft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797798" algn="l" rtl="0" fontAlgn="base">
      <a:spcBef>
        <a:spcPct val="0"/>
      </a:spcBef>
      <a:spcAft>
        <a:spcPct val="0"/>
      </a:spcAft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196697" algn="l" rtl="0" fontAlgn="base">
      <a:spcBef>
        <a:spcPct val="0"/>
      </a:spcBef>
      <a:spcAft>
        <a:spcPct val="0"/>
      </a:spcAft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595595" algn="l" rtl="0" fontAlgn="base">
      <a:spcBef>
        <a:spcPct val="0"/>
      </a:spcBef>
      <a:spcAft>
        <a:spcPct val="0"/>
      </a:spcAft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1994494" algn="l" defTabSz="797798" rtl="0" eaLnBrk="1" latinLnBrk="0" hangingPunct="1"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393394" algn="l" defTabSz="797798" rtl="0" eaLnBrk="1" latinLnBrk="0" hangingPunct="1"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2792293" algn="l" defTabSz="797798" rtl="0" eaLnBrk="1" latinLnBrk="0" hangingPunct="1"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191192" algn="l" defTabSz="797798" rtl="0" eaLnBrk="1" latinLnBrk="0" hangingPunct="1">
      <a:defRPr sz="8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2">
          <p15:clr>
            <a:srgbClr val="A4A3A4"/>
          </p15:clr>
        </p15:guide>
        <p15:guide id="2" orient="horz" pos="1445">
          <p15:clr>
            <a:srgbClr val="A4A3A4"/>
          </p15:clr>
        </p15:guide>
        <p15:guide id="3" orient="horz" pos="2779">
          <p15:clr>
            <a:srgbClr val="A4A3A4"/>
          </p15:clr>
        </p15:guide>
        <p15:guide id="4" orient="horz" pos="2446">
          <p15:clr>
            <a:srgbClr val="A4A3A4"/>
          </p15:clr>
        </p15:guide>
        <p15:guide id="5" orient="horz" pos="2113">
          <p15:clr>
            <a:srgbClr val="A4A3A4"/>
          </p15:clr>
        </p15:guide>
        <p15:guide id="6" orient="horz" pos="1776">
          <p15:clr>
            <a:srgbClr val="A4A3A4"/>
          </p15:clr>
        </p15:guide>
        <p15:guide id="7" orient="horz" pos="3450">
          <p15:clr>
            <a:srgbClr val="A4A3A4"/>
          </p15:clr>
        </p15:guide>
        <p15:guide id="8" orient="horz" pos="3786">
          <p15:clr>
            <a:srgbClr val="A4A3A4"/>
          </p15:clr>
        </p15:guide>
        <p15:guide id="9" pos="3983">
          <p15:clr>
            <a:srgbClr val="A4A3A4"/>
          </p15:clr>
        </p15:guide>
        <p15:guide id="10" pos="338">
          <p15:clr>
            <a:srgbClr val="A4A3A4"/>
          </p15:clr>
        </p15:guide>
        <p15:guide id="11" pos="862">
          <p15:clr>
            <a:srgbClr val="A4A3A4"/>
          </p15:clr>
        </p15:guide>
        <p15:guide id="12" pos="4611">
          <p15:clr>
            <a:srgbClr val="A4A3A4"/>
          </p15:clr>
        </p15:guide>
        <p15:guide id="13" pos="5251">
          <p15:clr>
            <a:srgbClr val="A4A3A4"/>
          </p15:clr>
        </p15:guide>
        <p15:guide id="14" pos="1345">
          <p15:clr>
            <a:srgbClr val="A4A3A4"/>
          </p15:clr>
        </p15:guide>
        <p15:guide id="15" pos="380">
          <p15:clr>
            <a:srgbClr val="A4A3A4"/>
          </p15:clr>
        </p15:guide>
        <p15:guide id="16" pos="1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B333B"/>
    <a:srgbClr val="00BBE7"/>
    <a:srgbClr val="C4D600"/>
    <a:srgbClr val="B5C800"/>
    <a:srgbClr val="FFFFFF"/>
    <a:srgbClr val="00B5E2"/>
    <a:srgbClr val="7FA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6" autoAdjust="0"/>
    <p:restoredTop sz="95057" autoAdjust="0"/>
  </p:normalViewPr>
  <p:slideViewPr>
    <p:cSldViewPr snapToGrid="0" showGuides="1">
      <p:cViewPr varScale="1">
        <p:scale>
          <a:sx n="83" d="100"/>
          <a:sy n="83" d="100"/>
        </p:scale>
        <p:origin x="1786" y="62"/>
      </p:cViewPr>
      <p:guideLst>
        <p:guide orient="horz" pos="1192"/>
        <p:guide orient="horz" pos="1445"/>
        <p:guide orient="horz" pos="2779"/>
        <p:guide orient="horz" pos="2446"/>
        <p:guide orient="horz" pos="2113"/>
        <p:guide orient="horz" pos="1776"/>
        <p:guide orient="horz" pos="3450"/>
        <p:guide orient="horz" pos="3786"/>
        <p:guide pos="3983"/>
        <p:guide pos="338"/>
        <p:guide pos="862"/>
        <p:guide pos="4611"/>
        <p:guide pos="5251"/>
        <p:guide pos="1345"/>
        <p:guide pos="380"/>
        <p:guide pos="1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-1848" y="-78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60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455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6863" y="9736138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3998D7B9-96C0-46CA-87B5-9D094518339B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394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3288"/>
            <a:ext cx="49879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b" anchorCtr="0" compatLnSpc="1">
            <a:prstTxWarp prst="textNoShape">
              <a:avLst/>
            </a:prstTxWarp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b" anchorCtr="0" compatLnSpc="1">
            <a:prstTxWarp prst="textNoShape">
              <a:avLst/>
            </a:prstTxWarp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D21AE84-5974-4939-8492-A8EF79818EDC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502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9889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9779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196697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5955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994494" algn="l" defTabSz="79779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93394" algn="l" defTabSz="79779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92293" algn="l" defTabSz="79779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91192" algn="l" defTabSz="79779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1"/>
            <a:fld id="{B3123BCD-06C1-4979-A4B6-929E88FE602B}" type="slidenum">
              <a:rPr lang="de-DE" smtClean="0"/>
              <a:pPr defTabSz="917981"/>
              <a:t>1</a:t>
            </a:fld>
            <a:endParaRPr lang="de-DE" dirty="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7841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21AE84-5974-4939-8492-A8EF79818ED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73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Max distance &lt; 150 km, max time diff. &lt; 90 min, max direction diff. &lt; 60 deg. Time period: 20 October – 02 November 2013.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5C7E85-281E-4951-856B-1911FC1F5320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C114A-A8B4-4A0B-973C-F15A3CADFEF5}" type="slidenum">
              <a:rPr lang="en-GB" smtClean="0"/>
              <a:pPr/>
              <a:t>13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7137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6.jpeg"/><Relationship Id="rId7" Type="http://schemas.openxmlformats.org/officeDocument/2006/relationships/image" Target="../media/image5.w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16554" y="6678567"/>
            <a:ext cx="423412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0D86F34A-48C2-4DB4-B44C-33045723FBED}" type="slidenum">
              <a:rPr lang="de-DE" b="0">
                <a:solidFill>
                  <a:srgbClr val="5F758D"/>
                </a:solidFill>
                <a:latin typeface="Century Gothic" pitchFamily="34" charset="0"/>
              </a:rPr>
              <a:pPr eaLnBrk="0" hangingPunct="0">
                <a:defRPr/>
              </a:pPr>
              <a:t>‹N°›</a:t>
            </a:fld>
            <a:endParaRPr lang="de-DE" b="0">
              <a:solidFill>
                <a:srgbClr val="5F758D"/>
              </a:solidFill>
              <a:latin typeface="Century Gothic" pitchFamily="34" charset="0"/>
            </a:endParaRPr>
          </a:p>
        </p:txBody>
      </p:sp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322217"/>
            <a:ext cx="9361488" cy="29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0" y="3166184"/>
            <a:ext cx="9361488" cy="131654"/>
            <a:chOff x="3" y="2044"/>
            <a:chExt cx="6237" cy="179"/>
          </a:xfrm>
        </p:grpSpPr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1" name="Rectangle 11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grpSp>
        <p:nvGrpSpPr>
          <p:cNvPr id="12" name="Group 53"/>
          <p:cNvGrpSpPr>
            <a:grpSpLocks noChangeAspect="1"/>
          </p:cNvGrpSpPr>
          <p:nvPr userDrawn="1"/>
        </p:nvGrpSpPr>
        <p:grpSpPr bwMode="auto">
          <a:xfrm>
            <a:off x="7312165" y="6457518"/>
            <a:ext cx="1714773" cy="458348"/>
            <a:chOff x="4874" y="3973"/>
            <a:chExt cx="1143" cy="282"/>
          </a:xfrm>
        </p:grpSpPr>
        <p:sp>
          <p:nvSpPr>
            <p:cNvPr id="13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4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5" name="Freeform 55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6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7" name="Freeform 57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8" name="Freeform 58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9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20" name="Freeform 60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21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747599" y="682648"/>
            <a:ext cx="5364852" cy="1350667"/>
          </a:xfrm>
        </p:spPr>
        <p:txBody>
          <a:bodyPr anchor="b"/>
          <a:lstStyle>
            <a:lvl1pPr>
              <a:defRPr sz="2800" baseline="0"/>
            </a:lvl1pPr>
          </a:lstStyle>
          <a:p>
            <a:endParaRPr lang="en-GB" dirty="0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38597" y="2039816"/>
            <a:ext cx="5381356" cy="1119866"/>
          </a:xfrm>
        </p:spPr>
        <p:txBody>
          <a:bodyPr/>
          <a:lstStyle>
            <a:lvl1pPr marL="0" indent="0">
              <a:defRPr sz="150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3" name="Rectangle 61"/>
          <p:cNvSpPr>
            <a:spLocks noChangeArrowheads="1"/>
          </p:cNvSpPr>
          <p:nvPr userDrawn="1"/>
        </p:nvSpPr>
        <p:spPr bwMode="auto">
          <a:xfrm>
            <a:off x="1317801" y="6678567"/>
            <a:ext cx="4762560" cy="25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smtClean="0">
                <a:solidFill>
                  <a:srgbClr val="0066FF"/>
                </a:solidFill>
              </a:rPr>
              <a:t>EUMETSAT &amp; 19</a:t>
            </a:r>
            <a:r>
              <a:rPr lang="en-GB" sz="800" baseline="30000" dirty="0" smtClean="0">
                <a:solidFill>
                  <a:srgbClr val="0066FF"/>
                </a:solidFill>
              </a:rPr>
              <a:t>th</a:t>
            </a:r>
            <a:r>
              <a:rPr lang="en-GB" sz="800" dirty="0" smtClean="0">
                <a:solidFill>
                  <a:srgbClr val="0066FF"/>
                </a:solidFill>
              </a:rPr>
              <a:t> AMS Meteorological Conference</a:t>
            </a:r>
            <a:r>
              <a:rPr lang="de-DE" sz="800" b="0" dirty="0" smtClean="0">
                <a:solidFill>
                  <a:srgbClr val="5F758D"/>
                </a:solidFill>
                <a:latin typeface="Century Gothic" pitchFamily="34" charset="0"/>
              </a:rPr>
              <a:t>,</a:t>
            </a:r>
            <a:r>
              <a:rPr lang="de-DE" b="0" dirty="0" smtClean="0">
                <a:solidFill>
                  <a:srgbClr val="5F758D"/>
                </a:solidFill>
                <a:latin typeface="Century Gothic" pitchFamily="34" charset="0"/>
              </a:rPr>
              <a:t> </a:t>
            </a:r>
            <a:r>
              <a:rPr lang="en-GB" sz="800" dirty="0" smtClean="0">
                <a:solidFill>
                  <a:srgbClr val="0066FF"/>
                </a:solidFill>
              </a:rPr>
              <a:t>Vienna, Austria, </a:t>
            </a:r>
            <a:r>
              <a:rPr lang="de-DE" sz="800" dirty="0" smtClean="0">
                <a:solidFill>
                  <a:srgbClr val="0066FF"/>
                </a:solidFill>
              </a:rPr>
              <a:t>16-20 september 2013</a:t>
            </a:r>
          </a:p>
          <a:p>
            <a:pPr eaLnBrk="0" hangingPunct="0">
              <a:defRPr/>
            </a:pPr>
            <a:endParaRPr lang="de-DE" b="0" dirty="0">
              <a:solidFill>
                <a:srgbClr val="5F758D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3079" y="243805"/>
            <a:ext cx="2161844" cy="6086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552" y="243805"/>
            <a:ext cx="6344508" cy="6086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51" y="243804"/>
            <a:ext cx="8647375" cy="859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552" y="1435185"/>
            <a:ext cx="8645874" cy="4895556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 bwMode="ltGray"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2"/>
          <p:cNvGrpSpPr/>
          <p:nvPr userDrawn="1"/>
        </p:nvGrpSpPr>
        <p:grpSpPr>
          <a:xfrm>
            <a:off x="349557" y="6796371"/>
            <a:ext cx="6383514" cy="112986"/>
            <a:chOff x="369888" y="6619868"/>
            <a:chExt cx="7870825" cy="128587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5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6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5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6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8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9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1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7128" y="6619868"/>
                          <a:ext cx="195796" cy="1274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9370" y="6619868"/>
                          <a:ext cx="186303" cy="121473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46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3233043" y="1639826"/>
            <a:ext cx="5625045" cy="1483791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pic>
        <p:nvPicPr>
          <p:cNvPr id="251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805082" y="6454187"/>
            <a:ext cx="2349373" cy="46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112" y="2181223"/>
            <a:ext cx="7957265" cy="15050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223" y="3978857"/>
            <a:ext cx="6553042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8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7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4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93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9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18" y="4511975"/>
            <a:ext cx="7957265" cy="1394549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618" y="2976018"/>
            <a:ext cx="7957265" cy="1535955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88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97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96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955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944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93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922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9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74" y="1638355"/>
            <a:ext cx="4140659" cy="4633874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755" y="1638355"/>
            <a:ext cx="4140659" cy="4633874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4" y="1571715"/>
            <a:ext cx="4136158" cy="655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98899" indent="0">
              <a:buNone/>
              <a:defRPr sz="1700" b="1"/>
            </a:lvl2pPr>
            <a:lvl3pPr marL="797798" indent="0">
              <a:buNone/>
              <a:defRPr sz="1500" b="1"/>
            </a:lvl3pPr>
            <a:lvl4pPr marL="1196697" indent="0">
              <a:buNone/>
              <a:defRPr sz="1400" b="1"/>
            </a:lvl4pPr>
            <a:lvl5pPr marL="1595595" indent="0">
              <a:buNone/>
              <a:defRPr sz="1400" b="1"/>
            </a:lvl5pPr>
            <a:lvl6pPr marL="1994494" indent="0">
              <a:buNone/>
              <a:defRPr sz="1400" b="1"/>
            </a:lvl6pPr>
            <a:lvl7pPr marL="2393394" indent="0">
              <a:buNone/>
              <a:defRPr sz="1400" b="1"/>
            </a:lvl7pPr>
            <a:lvl8pPr marL="2792293" indent="0">
              <a:buNone/>
              <a:defRPr sz="1400" b="1"/>
            </a:lvl8pPr>
            <a:lvl9pPr marL="31911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74" y="2226730"/>
            <a:ext cx="4136158" cy="404549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5759" y="1571715"/>
            <a:ext cx="4137658" cy="655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98899" indent="0">
              <a:buNone/>
              <a:defRPr sz="1700" b="1"/>
            </a:lvl2pPr>
            <a:lvl3pPr marL="797798" indent="0">
              <a:buNone/>
              <a:defRPr sz="1500" b="1"/>
            </a:lvl3pPr>
            <a:lvl4pPr marL="1196697" indent="0">
              <a:buNone/>
              <a:defRPr sz="1400" b="1"/>
            </a:lvl4pPr>
            <a:lvl5pPr marL="1595595" indent="0">
              <a:buNone/>
              <a:defRPr sz="1400" b="1"/>
            </a:lvl5pPr>
            <a:lvl6pPr marL="1994494" indent="0">
              <a:buNone/>
              <a:defRPr sz="1400" b="1"/>
            </a:lvl6pPr>
            <a:lvl7pPr marL="2393394" indent="0">
              <a:buNone/>
              <a:defRPr sz="1400" b="1"/>
            </a:lvl7pPr>
            <a:lvl8pPr marL="2792293" indent="0">
              <a:buNone/>
              <a:defRPr sz="1400" b="1"/>
            </a:lvl8pPr>
            <a:lvl9pPr marL="31911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5759" y="2226730"/>
            <a:ext cx="4137658" cy="404549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18" y="4511975"/>
            <a:ext cx="7957265" cy="1394549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618" y="2976018"/>
            <a:ext cx="7957265" cy="1535955"/>
          </a:xfrm>
        </p:spPr>
        <p:txBody>
          <a:bodyPr anchor="b"/>
          <a:lstStyle>
            <a:lvl1pPr marL="0" indent="0">
              <a:buNone/>
              <a:defRPr sz="1700"/>
            </a:lvl1pPr>
            <a:lvl2pPr marL="398899" indent="0">
              <a:buNone/>
              <a:defRPr sz="1500"/>
            </a:lvl2pPr>
            <a:lvl3pPr marL="797798" indent="0">
              <a:buNone/>
              <a:defRPr sz="1400"/>
            </a:lvl3pPr>
            <a:lvl4pPr marL="1196697" indent="0">
              <a:buNone/>
              <a:defRPr sz="1200"/>
            </a:lvl4pPr>
            <a:lvl5pPr marL="1595595" indent="0">
              <a:buNone/>
              <a:defRPr sz="1200"/>
            </a:lvl5pPr>
            <a:lvl6pPr marL="1994494" indent="0">
              <a:buNone/>
              <a:defRPr sz="1200"/>
            </a:lvl6pPr>
            <a:lvl7pPr marL="2393394" indent="0">
              <a:buNone/>
              <a:defRPr sz="1200"/>
            </a:lvl7pPr>
            <a:lvl8pPr marL="2792293" indent="0">
              <a:buNone/>
              <a:defRPr sz="1200"/>
            </a:lvl8pPr>
            <a:lvl9pPr marL="319119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77" y="279560"/>
            <a:ext cx="3079990" cy="118975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581" y="279563"/>
            <a:ext cx="5232832" cy="5992667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077" y="1469319"/>
            <a:ext cx="3079990" cy="4802910"/>
          </a:xfrm>
        </p:spPr>
        <p:txBody>
          <a:bodyPr/>
          <a:lstStyle>
            <a:lvl1pPr marL="0" indent="0">
              <a:buNone/>
              <a:defRPr sz="1200"/>
            </a:lvl1pPr>
            <a:lvl2pPr marL="398899" indent="0">
              <a:buNone/>
              <a:defRPr sz="1000"/>
            </a:lvl2pPr>
            <a:lvl3pPr marL="797798" indent="0">
              <a:buNone/>
              <a:defRPr sz="900"/>
            </a:lvl3pPr>
            <a:lvl4pPr marL="1196697" indent="0">
              <a:buNone/>
              <a:defRPr sz="800"/>
            </a:lvl4pPr>
            <a:lvl5pPr marL="1595595" indent="0">
              <a:buNone/>
              <a:defRPr sz="800"/>
            </a:lvl5pPr>
            <a:lvl6pPr marL="1994494" indent="0">
              <a:buNone/>
              <a:defRPr sz="800"/>
            </a:lvl6pPr>
            <a:lvl7pPr marL="2393394" indent="0">
              <a:buNone/>
              <a:defRPr sz="800"/>
            </a:lvl7pPr>
            <a:lvl8pPr marL="2792293" indent="0">
              <a:buNone/>
              <a:defRPr sz="800"/>
            </a:lvl8pPr>
            <a:lvl9pPr marL="31911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92" y="4915059"/>
            <a:ext cx="5616893" cy="5802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4792" y="627385"/>
            <a:ext cx="5616893" cy="4212908"/>
          </a:xfrm>
        </p:spPr>
        <p:txBody>
          <a:bodyPr/>
          <a:lstStyle>
            <a:lvl1pPr marL="0" indent="0">
              <a:buNone/>
              <a:defRPr sz="2800"/>
            </a:lvl1pPr>
            <a:lvl2pPr marL="398899" indent="0">
              <a:buNone/>
              <a:defRPr sz="2500"/>
            </a:lvl2pPr>
            <a:lvl3pPr marL="797798" indent="0">
              <a:buNone/>
              <a:defRPr sz="2000"/>
            </a:lvl3pPr>
            <a:lvl4pPr marL="1196697" indent="0">
              <a:buNone/>
              <a:defRPr sz="1700"/>
            </a:lvl4pPr>
            <a:lvl5pPr marL="1595595" indent="0">
              <a:buNone/>
              <a:defRPr sz="1700"/>
            </a:lvl5pPr>
            <a:lvl6pPr marL="1994494" indent="0">
              <a:buNone/>
              <a:defRPr sz="1700"/>
            </a:lvl6pPr>
            <a:lvl7pPr marL="2393394" indent="0">
              <a:buNone/>
              <a:defRPr sz="1700"/>
            </a:lvl7pPr>
            <a:lvl8pPr marL="2792293" indent="0">
              <a:buNone/>
              <a:defRPr sz="1700"/>
            </a:lvl8pPr>
            <a:lvl9pPr marL="3191192" indent="0">
              <a:buNone/>
              <a:defRPr sz="17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4792" y="5495311"/>
            <a:ext cx="5616893" cy="824053"/>
          </a:xfrm>
        </p:spPr>
        <p:txBody>
          <a:bodyPr/>
          <a:lstStyle>
            <a:lvl1pPr marL="0" indent="0">
              <a:buNone/>
              <a:defRPr sz="1200"/>
            </a:lvl1pPr>
            <a:lvl2pPr marL="398899" indent="0">
              <a:buNone/>
              <a:defRPr sz="1000"/>
            </a:lvl2pPr>
            <a:lvl3pPr marL="797798" indent="0">
              <a:buNone/>
              <a:defRPr sz="900"/>
            </a:lvl3pPr>
            <a:lvl4pPr marL="1196697" indent="0">
              <a:buNone/>
              <a:defRPr sz="800"/>
            </a:lvl4pPr>
            <a:lvl5pPr marL="1595595" indent="0">
              <a:buNone/>
              <a:defRPr sz="800"/>
            </a:lvl5pPr>
            <a:lvl6pPr marL="1994494" indent="0">
              <a:buNone/>
              <a:defRPr sz="800"/>
            </a:lvl6pPr>
            <a:lvl7pPr marL="2393394" indent="0">
              <a:buNone/>
              <a:defRPr sz="800"/>
            </a:lvl7pPr>
            <a:lvl8pPr marL="2792293" indent="0">
              <a:buNone/>
              <a:defRPr sz="800"/>
            </a:lvl8pPr>
            <a:lvl9pPr marL="31911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7079" y="281189"/>
            <a:ext cx="2106335" cy="599104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077" y="281189"/>
            <a:ext cx="6174981" cy="59910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549" y="1435185"/>
            <a:ext cx="4250175" cy="489555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747" y="1435185"/>
            <a:ext cx="4251676" cy="489555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952654" y="6689944"/>
            <a:ext cx="1565638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7977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IWW12, Copenhagen ,June 2014</a:t>
            </a:r>
            <a:endParaRPr lang="de-DE" b="0" baseline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75" y="281187"/>
            <a:ext cx="8425339" cy="11702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4" y="1571715"/>
            <a:ext cx="4136158" cy="655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98899" indent="0">
              <a:buNone/>
              <a:defRPr sz="1700" b="1"/>
            </a:lvl2pPr>
            <a:lvl3pPr marL="797798" indent="0">
              <a:buNone/>
              <a:defRPr sz="1500" b="1"/>
            </a:lvl3pPr>
            <a:lvl4pPr marL="1196697" indent="0">
              <a:buNone/>
              <a:defRPr sz="1400" b="1"/>
            </a:lvl4pPr>
            <a:lvl5pPr marL="1595595" indent="0">
              <a:buNone/>
              <a:defRPr sz="1400" b="1"/>
            </a:lvl5pPr>
            <a:lvl6pPr marL="1994494" indent="0">
              <a:buNone/>
              <a:defRPr sz="1400" b="1"/>
            </a:lvl6pPr>
            <a:lvl7pPr marL="2393394" indent="0">
              <a:buNone/>
              <a:defRPr sz="1400" b="1"/>
            </a:lvl7pPr>
            <a:lvl8pPr marL="2792293" indent="0">
              <a:buNone/>
              <a:defRPr sz="1400" b="1"/>
            </a:lvl8pPr>
            <a:lvl9pPr marL="31911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74" y="2226730"/>
            <a:ext cx="4136158" cy="404549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5759" y="1571715"/>
            <a:ext cx="4137658" cy="655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98899" indent="0">
              <a:buNone/>
              <a:defRPr sz="1700" b="1"/>
            </a:lvl2pPr>
            <a:lvl3pPr marL="797798" indent="0">
              <a:buNone/>
              <a:defRPr sz="1500" b="1"/>
            </a:lvl3pPr>
            <a:lvl4pPr marL="1196697" indent="0">
              <a:buNone/>
              <a:defRPr sz="1400" b="1"/>
            </a:lvl4pPr>
            <a:lvl5pPr marL="1595595" indent="0">
              <a:buNone/>
              <a:defRPr sz="1400" b="1"/>
            </a:lvl5pPr>
            <a:lvl6pPr marL="1994494" indent="0">
              <a:buNone/>
              <a:defRPr sz="1400" b="1"/>
            </a:lvl6pPr>
            <a:lvl7pPr marL="2393394" indent="0">
              <a:buNone/>
              <a:defRPr sz="1400" b="1"/>
            </a:lvl7pPr>
            <a:lvl8pPr marL="2792293" indent="0">
              <a:buNone/>
              <a:defRPr sz="1400" b="1"/>
            </a:lvl8pPr>
            <a:lvl9pPr marL="319119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5759" y="2226730"/>
            <a:ext cx="4137658" cy="404549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77" y="279560"/>
            <a:ext cx="3079990" cy="118975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581" y="279563"/>
            <a:ext cx="5232832" cy="5992667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077" y="1469319"/>
            <a:ext cx="3079990" cy="4802910"/>
          </a:xfrm>
        </p:spPr>
        <p:txBody>
          <a:bodyPr/>
          <a:lstStyle>
            <a:lvl1pPr marL="0" indent="0">
              <a:buNone/>
              <a:defRPr sz="1200"/>
            </a:lvl1pPr>
            <a:lvl2pPr marL="398899" indent="0">
              <a:buNone/>
              <a:defRPr sz="1000"/>
            </a:lvl2pPr>
            <a:lvl3pPr marL="797798" indent="0">
              <a:buNone/>
              <a:defRPr sz="900"/>
            </a:lvl3pPr>
            <a:lvl4pPr marL="1196697" indent="0">
              <a:buNone/>
              <a:defRPr sz="800"/>
            </a:lvl4pPr>
            <a:lvl5pPr marL="1595595" indent="0">
              <a:buNone/>
              <a:defRPr sz="800"/>
            </a:lvl5pPr>
            <a:lvl6pPr marL="1994494" indent="0">
              <a:buNone/>
              <a:defRPr sz="800"/>
            </a:lvl6pPr>
            <a:lvl7pPr marL="2393394" indent="0">
              <a:buNone/>
              <a:defRPr sz="800"/>
            </a:lvl7pPr>
            <a:lvl8pPr marL="2792293" indent="0">
              <a:buNone/>
              <a:defRPr sz="800"/>
            </a:lvl8pPr>
            <a:lvl9pPr marL="31911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792" y="4915059"/>
            <a:ext cx="5616893" cy="5802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4792" y="627385"/>
            <a:ext cx="5616893" cy="4212908"/>
          </a:xfrm>
        </p:spPr>
        <p:txBody>
          <a:bodyPr/>
          <a:lstStyle>
            <a:lvl1pPr marL="0" indent="0">
              <a:buNone/>
              <a:defRPr sz="2800"/>
            </a:lvl1pPr>
            <a:lvl2pPr marL="398899" indent="0">
              <a:buNone/>
              <a:defRPr sz="2500"/>
            </a:lvl2pPr>
            <a:lvl3pPr marL="797798" indent="0">
              <a:buNone/>
              <a:defRPr sz="2000"/>
            </a:lvl3pPr>
            <a:lvl4pPr marL="1196697" indent="0">
              <a:buNone/>
              <a:defRPr sz="1700"/>
            </a:lvl4pPr>
            <a:lvl5pPr marL="1595595" indent="0">
              <a:buNone/>
              <a:defRPr sz="1700"/>
            </a:lvl5pPr>
            <a:lvl6pPr marL="1994494" indent="0">
              <a:buNone/>
              <a:defRPr sz="1700"/>
            </a:lvl6pPr>
            <a:lvl7pPr marL="2393394" indent="0">
              <a:buNone/>
              <a:defRPr sz="1700"/>
            </a:lvl7pPr>
            <a:lvl8pPr marL="2792293" indent="0">
              <a:buNone/>
              <a:defRPr sz="1700"/>
            </a:lvl8pPr>
            <a:lvl9pPr marL="3191192" indent="0">
              <a:buNone/>
              <a:defRPr sz="1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4792" y="5495311"/>
            <a:ext cx="5616893" cy="824053"/>
          </a:xfrm>
        </p:spPr>
        <p:txBody>
          <a:bodyPr/>
          <a:lstStyle>
            <a:lvl1pPr marL="0" indent="0">
              <a:buNone/>
              <a:defRPr sz="1200"/>
            </a:lvl1pPr>
            <a:lvl2pPr marL="398899" indent="0">
              <a:buNone/>
              <a:defRPr sz="1000"/>
            </a:lvl2pPr>
            <a:lvl3pPr marL="797798" indent="0">
              <a:buNone/>
              <a:defRPr sz="900"/>
            </a:lvl3pPr>
            <a:lvl4pPr marL="1196697" indent="0">
              <a:buNone/>
              <a:defRPr sz="800"/>
            </a:lvl4pPr>
            <a:lvl5pPr marL="1595595" indent="0">
              <a:buNone/>
              <a:defRPr sz="800"/>
            </a:lvl5pPr>
            <a:lvl6pPr marL="1994494" indent="0">
              <a:buNone/>
              <a:defRPr sz="800"/>
            </a:lvl6pPr>
            <a:lvl7pPr marL="2393394" indent="0">
              <a:buNone/>
              <a:defRPr sz="800"/>
            </a:lvl7pPr>
            <a:lvl8pPr marL="2792293" indent="0">
              <a:buNone/>
              <a:defRPr sz="800"/>
            </a:lvl8pPr>
            <a:lvl9pPr marL="319119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7551" y="243804"/>
            <a:ext cx="8647375" cy="85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80" tIns="39890" rIns="79780" bIns="39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27719" name="Rectangle 39"/>
          <p:cNvSpPr>
            <a:spLocks noChangeArrowheads="1"/>
          </p:cNvSpPr>
          <p:nvPr/>
        </p:nvSpPr>
        <p:spPr bwMode="auto">
          <a:xfrm>
            <a:off x="316554" y="6678567"/>
            <a:ext cx="423412" cy="12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04E3E9C7-698E-42BF-9AF5-FD0E48921D0E}" type="slidenum">
              <a:rPr lang="de-DE" b="0">
                <a:solidFill>
                  <a:srgbClr val="5F758D"/>
                </a:solidFill>
                <a:latin typeface="Century Gothic" pitchFamily="34" charset="0"/>
              </a:rPr>
              <a:pPr eaLnBrk="0" hangingPunct="0">
                <a:defRPr/>
              </a:pPr>
              <a:t>‹N°›</a:t>
            </a:fld>
            <a:endParaRPr lang="de-DE" b="0">
              <a:solidFill>
                <a:srgbClr val="5F758D"/>
              </a:solidFill>
              <a:latin typeface="Century Gothic" pitchFamily="34" charset="0"/>
            </a:endParaRPr>
          </a:p>
        </p:txBody>
      </p:sp>
      <p:grpSp>
        <p:nvGrpSpPr>
          <p:cNvPr id="5124" name="Group 41"/>
          <p:cNvGrpSpPr>
            <a:grpSpLocks noChangeAspect="1"/>
          </p:cNvGrpSpPr>
          <p:nvPr/>
        </p:nvGrpSpPr>
        <p:grpSpPr bwMode="auto">
          <a:xfrm>
            <a:off x="7312165" y="6457518"/>
            <a:ext cx="1714773" cy="458348"/>
            <a:chOff x="4874" y="3973"/>
            <a:chExt cx="1143" cy="282"/>
          </a:xfrm>
        </p:grpSpPr>
        <p:sp>
          <p:nvSpPr>
            <p:cNvPr id="327722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3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4" name="Freeform 44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5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6" name="Freeform 46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7" name="Freeform 47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8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29" name="Freeform 49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0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pic>
          <p:nvPicPr>
            <p:cNvPr id="5142" name="Picture 51"/>
            <p:cNvPicPr>
              <a:picLocks noChangeAspect="1" noChangeArrowheads="1"/>
            </p:cNvPicPr>
            <p:nvPr userDrawn="1"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25" name="Group 52"/>
          <p:cNvGrpSpPr>
            <a:grpSpLocks/>
          </p:cNvGrpSpPr>
          <p:nvPr/>
        </p:nvGrpSpPr>
        <p:grpSpPr bwMode="auto">
          <a:xfrm>
            <a:off x="4504" y="1116617"/>
            <a:ext cx="9356986" cy="131653"/>
            <a:chOff x="3" y="2044"/>
            <a:chExt cx="6237" cy="179"/>
          </a:xfrm>
        </p:grpSpPr>
        <p:sp>
          <p:nvSpPr>
            <p:cNvPr id="32773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32773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512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552" y="1435185"/>
            <a:ext cx="8645874" cy="48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80" tIns="39890" rIns="79780" bIns="39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  <p:sldLayoutId id="2147485249" r:id="rId12"/>
    <p:sldLayoutId id="2147485275" r:id="rId13"/>
    <p:sldLayoutId id="2147485279" r:id="rId14"/>
    <p:sldLayoutId id="2147485283" r:id="rId15"/>
    <p:sldLayoutId id="2147485284" r:id="rId16"/>
    <p:sldLayoutId id="2147485285" r:id="rId17"/>
    <p:sldLayoutId id="2147485286" r:id="rId18"/>
    <p:sldLayoutId id="2147485287" r:id="rId19"/>
    <p:sldLayoutId id="2147485288" r:id="rId20"/>
    <p:sldLayoutId id="2147485289" r:id="rId21"/>
    <p:sldLayoutId id="2147485290" r:id="rId22"/>
    <p:sldLayoutId id="2147485291" r:id="rId2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5pPr>
      <a:lvl6pPr marL="398899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6pPr>
      <a:lvl7pPr marL="797798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7pPr>
      <a:lvl8pPr marL="1196697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8pPr>
      <a:lvl9pPr marL="159559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Century Gothic" pitchFamily="34" charset="0"/>
        </a:defRPr>
      </a:lvl9pPr>
    </p:titleStyle>
    <p:bodyStyle>
      <a:lvl1pPr marL="299174" indent="-299174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648211" indent="-249312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2pPr>
      <a:lvl3pPr marL="997248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3pPr>
      <a:lvl4pPr marL="1396146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4pPr>
      <a:lvl5pPr marL="1795045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5pPr>
      <a:lvl6pPr marL="2193944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6pPr>
      <a:lvl7pPr marL="2592843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7pPr>
      <a:lvl8pPr marL="2991742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8pPr>
      <a:lvl9pPr marL="3390641" indent="-1994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8899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7798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97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595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94494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394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92293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91192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75" y="281187"/>
            <a:ext cx="8425339" cy="1170252"/>
          </a:xfrm>
          <a:prstGeom prst="rect">
            <a:avLst/>
          </a:prstGeom>
        </p:spPr>
        <p:txBody>
          <a:bodyPr vert="horz" lIns="79780" tIns="39890" rIns="79780" bIns="398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75" y="1638355"/>
            <a:ext cx="8425339" cy="4633874"/>
          </a:xfrm>
          <a:prstGeom prst="rect">
            <a:avLst/>
          </a:prstGeom>
        </p:spPr>
        <p:txBody>
          <a:bodyPr vert="horz" lIns="79780" tIns="39890" rIns="79780" bIns="398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075" y="6507905"/>
            <a:ext cx="2184347" cy="373831"/>
          </a:xfrm>
          <a:prstGeom prst="rect">
            <a:avLst/>
          </a:prstGeom>
        </p:spPr>
        <p:txBody>
          <a:bodyPr vert="horz" lIns="79780" tIns="39890" rIns="79780" bIns="3989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FDCF6-2CBB-4508-9995-B9D05C8D01AC}" type="datetimeFigureOut">
              <a:rPr lang="en-GB" smtClean="0"/>
              <a:pPr/>
              <a:t>16/06/2014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8509" y="6507905"/>
            <a:ext cx="2964471" cy="373831"/>
          </a:xfrm>
          <a:prstGeom prst="rect">
            <a:avLst/>
          </a:prstGeom>
        </p:spPr>
        <p:txBody>
          <a:bodyPr vert="horz" lIns="79780" tIns="39890" rIns="79780" bIns="3989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9067" y="6507905"/>
            <a:ext cx="2184347" cy="373831"/>
          </a:xfrm>
          <a:prstGeom prst="rect">
            <a:avLst/>
          </a:prstGeom>
        </p:spPr>
        <p:txBody>
          <a:bodyPr vert="horz" lIns="79780" tIns="39890" rIns="79780" bIns="3989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EAE43-30EA-499E-9F70-4FE5CD92350E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  <p:sldLayoutId id="2147485274" r:id="rId12"/>
  </p:sldLayoutIdLst>
  <p:timing>
    <p:tnLst>
      <p:par>
        <p:cTn id="1" dur="indefinite" restart="never" nodeType="tmRoot"/>
      </p:par>
    </p:tnLst>
  </p:timing>
  <p:txStyles>
    <p:titleStyle>
      <a:lvl1pPr algn="ctr" defTabSz="797798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174" indent="-299174" algn="l" defTabSz="79779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11" indent="-249312" algn="l" defTabSz="79779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97248" indent="-199450" algn="l" defTabSz="7977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96146" indent="-199450" algn="l" defTabSz="797798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045" indent="-199450" algn="l" defTabSz="797798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944" indent="-199450" algn="l" defTabSz="79779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843" indent="-199450" algn="l" defTabSz="79779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1742" indent="-199450" algn="l" defTabSz="79779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0641" indent="-199450" algn="l" defTabSz="79779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8899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7798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97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595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94494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394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92293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91192" algn="l" defTabSz="79779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psjsnorbi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58" y="2438025"/>
            <a:ext cx="3285522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606584"/>
            <a:ext cx="9361488" cy="1483791"/>
          </a:xfrm>
        </p:spPr>
        <p:txBody>
          <a:bodyPr lIns="1800000" tIns="180000" rIns="720000" bIns="180000"/>
          <a:lstStyle/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800" cap="none" dirty="0" smtClean="0"/>
              <a:t>EUMETSAT operational</a:t>
            </a:r>
            <a:br>
              <a:rPr lang="en-GB" sz="2800" cap="none" dirty="0" smtClean="0"/>
            </a:br>
            <a:r>
              <a:rPr lang="en-GB" sz="2800" cap="none" dirty="0" smtClean="0"/>
              <a:t>dual-</a:t>
            </a:r>
            <a:r>
              <a:rPr lang="en-GB" sz="2800" cap="none" dirty="0" err="1" smtClean="0"/>
              <a:t>Metop</a:t>
            </a:r>
            <a:r>
              <a:rPr lang="en-GB" sz="2800" cap="none" dirty="0" smtClean="0"/>
              <a:t> wind products</a:t>
            </a:r>
          </a:p>
        </p:txBody>
      </p:sp>
      <p:pic>
        <p:nvPicPr>
          <p:cNvPr id="74756" name="Picture 5" descr="jason-b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5958">
            <a:off x="2827951" y="2579432"/>
            <a:ext cx="927147" cy="71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175528" y="2247860"/>
            <a:ext cx="862637" cy="70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8119"/>
            <a:ext cx="1365217" cy="14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7148" y="5197871"/>
            <a:ext cx="1365217" cy="14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mf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1356" y="4897181"/>
            <a:ext cx="727615" cy="79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88594" y="3288981"/>
            <a:ext cx="862637" cy="70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6915" y="5197871"/>
            <a:ext cx="1365217" cy="149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382317" y="2295525"/>
            <a:ext cx="3247476" cy="2388883"/>
          </a:xfrm>
          <a:prstGeom prst="rect">
            <a:avLst/>
          </a:prstGeom>
        </p:spPr>
        <p:txBody>
          <a:bodyPr wrap="square" lIns="79780" tIns="39890" rIns="79780" bIns="39890">
            <a:spAutoFit/>
          </a:bodyPr>
          <a:lstStyle/>
          <a:p>
            <a:endParaRPr lang="de-DE" sz="2500" b="0" dirty="0" smtClean="0"/>
          </a:p>
          <a:p>
            <a:r>
              <a:rPr lang="de-DE" sz="2500" b="0" dirty="0" smtClean="0"/>
              <a:t>O. Hautecoeur </a:t>
            </a:r>
          </a:p>
          <a:p>
            <a:r>
              <a:rPr lang="de-DE" sz="2500" b="0" dirty="0" smtClean="0"/>
              <a:t>R. Borde </a:t>
            </a:r>
          </a:p>
          <a:p>
            <a:r>
              <a:rPr lang="de-DE" sz="2500" b="0" dirty="0" smtClean="0"/>
              <a:t>M. Doutriaux-Boucher</a:t>
            </a:r>
          </a:p>
          <a:p>
            <a:r>
              <a:rPr lang="de-DE" sz="2500" b="0" dirty="0" smtClean="0"/>
              <a:t>M. Carranza </a:t>
            </a:r>
          </a:p>
          <a:p>
            <a:endParaRPr lang="de-DE" sz="25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1352567" y="2220265"/>
            <a:ext cx="7612156" cy="3834704"/>
            <a:chOff x="1" y="2065193"/>
            <a:chExt cx="8054918" cy="3745404"/>
          </a:xfrm>
        </p:grpSpPr>
        <p:pic>
          <p:nvPicPr>
            <p:cNvPr id="6" name="Picture 5" descr="accu_dir_E_qi60_GS0_A_20130601000103Z-20130630235803Z_EP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2180" y="2065193"/>
              <a:ext cx="2004060" cy="1821180"/>
            </a:xfrm>
            <a:prstGeom prst="rect">
              <a:avLst/>
            </a:prstGeom>
          </p:spPr>
        </p:pic>
        <p:pic>
          <p:nvPicPr>
            <p:cNvPr id="7" name="Picture 6" descr="accu_num_E_qi60_GS0_A_20130601000103Z-20130630235803Z_EP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2065193"/>
              <a:ext cx="2004060" cy="1821180"/>
            </a:xfrm>
            <a:prstGeom prst="rect">
              <a:avLst/>
            </a:prstGeom>
          </p:spPr>
        </p:pic>
        <p:pic>
          <p:nvPicPr>
            <p:cNvPr id="8" name="Picture 7" descr="accu_pres_E_qi60_GS0_A_20130601000103Z-20130630235803Z_EP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0859" y="2065193"/>
              <a:ext cx="2004060" cy="1821180"/>
            </a:xfrm>
            <a:prstGeom prst="rect">
              <a:avLst/>
            </a:prstGeom>
          </p:spPr>
        </p:pic>
        <p:pic>
          <p:nvPicPr>
            <p:cNvPr id="12" name="Picture 11" descr="accu_speed_E_qi60_GS0_A_20130601000103Z-20130630235803Z_EP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7821" y="2065193"/>
              <a:ext cx="2004060" cy="1821180"/>
            </a:xfrm>
            <a:prstGeom prst="rect">
              <a:avLst/>
            </a:prstGeom>
          </p:spPr>
        </p:pic>
        <p:pic>
          <p:nvPicPr>
            <p:cNvPr id="13" name="Picture 12" descr="accu_dir_chan09_qi60_20130601004500Z-20130630234500Z_O_MPFS06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2180" y="3989417"/>
              <a:ext cx="2004060" cy="1821180"/>
            </a:xfrm>
            <a:prstGeom prst="rect">
              <a:avLst/>
            </a:prstGeom>
          </p:spPr>
        </p:pic>
        <p:pic>
          <p:nvPicPr>
            <p:cNvPr id="15" name="Picture 14" descr="accu_num_chan09_qi60_20130601004500Z-20130630234500Z_O_MPFS06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" y="3989417"/>
              <a:ext cx="2004060" cy="1821180"/>
            </a:xfrm>
            <a:prstGeom prst="rect">
              <a:avLst/>
            </a:prstGeom>
          </p:spPr>
        </p:pic>
        <p:pic>
          <p:nvPicPr>
            <p:cNvPr id="17" name="Picture 16" descr="accu_pres_chan09_qi60_20130601004500Z-20130630234500Z_O_MPFS06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0859" y="3989417"/>
              <a:ext cx="2004060" cy="1821180"/>
            </a:xfrm>
            <a:prstGeom prst="rect">
              <a:avLst/>
            </a:prstGeom>
          </p:spPr>
        </p:pic>
        <p:pic>
          <p:nvPicPr>
            <p:cNvPr id="20" name="Picture 19" descr="accu_speed_chan09_qi60_20130601004500Z-20130630234500Z_O_MPFS06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7821" y="3989417"/>
              <a:ext cx="2004060" cy="182118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-30055" y="2759762"/>
            <a:ext cx="1427705" cy="616258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Dual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endParaRPr lang="fr-FR" sz="1700" b="0" dirty="0" smtClean="0">
              <a:solidFill>
                <a:schemeClr val="tx1"/>
              </a:solidFill>
            </a:endParaRP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QI&gt;60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940" y="4812620"/>
            <a:ext cx="807720" cy="616258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MSG</a:t>
            </a: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QI&gt;60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8298" y="1688557"/>
            <a:ext cx="927523" cy="348411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r>
              <a:rPr lang="fr-FR" sz="1700" b="0" dirty="0" err="1" smtClean="0">
                <a:solidFill>
                  <a:schemeClr val="tx1"/>
                </a:solidFill>
              </a:rPr>
              <a:t>Amount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33136" y="1688557"/>
            <a:ext cx="768333" cy="348411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r>
              <a:rPr lang="fr-FR" sz="1700" b="0" dirty="0" smtClean="0">
                <a:solidFill>
                  <a:schemeClr val="tx1"/>
                </a:solidFill>
              </a:rPr>
              <a:t>Speed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59096" y="1688557"/>
            <a:ext cx="1034721" cy="348411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r>
              <a:rPr lang="fr-FR" sz="1700" b="0" dirty="0" smtClean="0">
                <a:solidFill>
                  <a:schemeClr val="tx1"/>
                </a:solidFill>
              </a:rPr>
              <a:t>Direction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50371" y="1688557"/>
            <a:ext cx="1004066" cy="348411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r>
              <a:rPr lang="fr-FR" sz="1700" b="0" dirty="0" smtClean="0">
                <a:solidFill>
                  <a:schemeClr val="tx1"/>
                </a:solidFill>
              </a:rPr>
              <a:t>Pressure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Comparison versus SEVIRI/MSG (June 2013, Processor v2.3)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" y="5770830"/>
            <a:ext cx="161182" cy="31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pPr defTabSz="797798"/>
            <a:endParaRPr lang="en-US" sz="15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" y="8501419"/>
            <a:ext cx="161182" cy="31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pPr defTabSz="797798"/>
            <a:endParaRPr lang="en-US" sz="15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5981" y="933932"/>
            <a:ext cx="2880457" cy="312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031" y="945309"/>
            <a:ext cx="2880457" cy="312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8279" y="3900841"/>
            <a:ext cx="2880457" cy="312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2716" y="2189900"/>
            <a:ext cx="3019963" cy="2664504"/>
          </a:xfrm>
          <a:prstGeom prst="rect">
            <a:avLst/>
          </a:prstGeom>
          <a:noFill/>
        </p:spPr>
        <p:txBody>
          <a:bodyPr wrap="none" lIns="79780" tIns="39890" rIns="79780" bIns="39890" rtlCol="0">
            <a:spAutoFit/>
          </a:bodyPr>
          <a:lstStyle/>
          <a:p>
            <a:r>
              <a:rPr lang="fr-FR" sz="1700" dirty="0" err="1" smtClean="0">
                <a:solidFill>
                  <a:schemeClr val="tx1"/>
                </a:solidFill>
              </a:rPr>
              <a:t>Comparison</a:t>
            </a:r>
            <a:r>
              <a:rPr lang="fr-FR" sz="1700" dirty="0" smtClean="0">
                <a:solidFill>
                  <a:schemeClr val="tx1"/>
                </a:solidFill>
              </a:rPr>
              <a:t> </a:t>
            </a:r>
            <a:r>
              <a:rPr lang="fr-FR" sz="1700" dirty="0" err="1" smtClean="0">
                <a:solidFill>
                  <a:schemeClr val="tx1"/>
                </a:solidFill>
              </a:rPr>
              <a:t>criteria</a:t>
            </a:r>
            <a:r>
              <a:rPr lang="fr-FR" sz="1700" dirty="0" smtClean="0">
                <a:solidFill>
                  <a:schemeClr val="tx1"/>
                </a:solidFill>
              </a:rPr>
              <a:t>:</a:t>
            </a:r>
          </a:p>
          <a:p>
            <a:endParaRPr lang="fr-FR" sz="17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sz="1700" dirty="0" smtClean="0">
                <a:solidFill>
                  <a:schemeClr val="tx1"/>
                </a:solidFill>
              </a:rPr>
              <a:t> 1</a:t>
            </a:r>
            <a:r>
              <a:rPr lang="fr-FR" sz="1700" baseline="30000" dirty="0" smtClean="0">
                <a:solidFill>
                  <a:schemeClr val="tx1"/>
                </a:solidFill>
              </a:rPr>
              <a:t>st</a:t>
            </a:r>
            <a:r>
              <a:rPr lang="fr-FR" sz="1700" dirty="0" smtClean="0">
                <a:solidFill>
                  <a:schemeClr val="tx1"/>
                </a:solidFill>
              </a:rPr>
              <a:t> </a:t>
            </a:r>
            <a:r>
              <a:rPr lang="fr-FR" sz="1700" dirty="0" err="1" smtClean="0">
                <a:solidFill>
                  <a:schemeClr val="tx1"/>
                </a:solidFill>
              </a:rPr>
              <a:t>Oct</a:t>
            </a:r>
            <a:r>
              <a:rPr lang="fr-FR" sz="1700" dirty="0" smtClean="0">
                <a:solidFill>
                  <a:schemeClr val="tx1"/>
                </a:solidFill>
              </a:rPr>
              <a:t> 2013 </a:t>
            </a:r>
          </a:p>
          <a:p>
            <a:pPr>
              <a:buClr>
                <a:srgbClr val="FF0000"/>
              </a:buClr>
            </a:pPr>
            <a:r>
              <a:rPr lang="fr-FR" sz="1700" dirty="0" smtClean="0">
                <a:solidFill>
                  <a:schemeClr val="tx1"/>
                </a:solidFill>
              </a:rPr>
              <a:t>              – 31</a:t>
            </a:r>
            <a:r>
              <a:rPr lang="fr-FR" sz="1700" baseline="30000" dirty="0" smtClean="0">
                <a:solidFill>
                  <a:schemeClr val="tx1"/>
                </a:solidFill>
              </a:rPr>
              <a:t>st</a:t>
            </a:r>
            <a:r>
              <a:rPr lang="fr-FR" sz="1700" dirty="0" smtClean="0">
                <a:solidFill>
                  <a:schemeClr val="tx1"/>
                </a:solidFill>
              </a:rPr>
              <a:t> Jan 2014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fr-FR" sz="17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sz="1700" dirty="0" smtClean="0">
                <a:solidFill>
                  <a:schemeClr val="tx1"/>
                </a:solidFill>
              </a:rPr>
              <a:t> QI &gt; 80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fr-FR" sz="17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sz="1500" dirty="0" smtClean="0">
                <a:solidFill>
                  <a:schemeClr val="tx1"/>
                </a:solidFill>
              </a:rPr>
              <a:t> 45 minutes max </a:t>
            </a:r>
            <a:r>
              <a:rPr lang="fr-FR" sz="1500" dirty="0" err="1" smtClean="0">
                <a:solidFill>
                  <a:schemeClr val="tx1"/>
                </a:solidFill>
              </a:rPr>
              <a:t>difference</a:t>
            </a:r>
            <a:endParaRPr lang="fr-FR" sz="15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fr-FR" sz="15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sz="1500" dirty="0" smtClean="0">
                <a:solidFill>
                  <a:schemeClr val="tx1"/>
                </a:solidFill>
              </a:rPr>
              <a:t> 0.25 </a:t>
            </a:r>
            <a:r>
              <a:rPr lang="fr-FR" sz="1500" dirty="0" err="1" smtClean="0">
                <a:solidFill>
                  <a:schemeClr val="tx1"/>
                </a:solidFill>
              </a:rPr>
              <a:t>deg</a:t>
            </a:r>
            <a:r>
              <a:rPr lang="fr-FR" sz="1500" dirty="0" smtClean="0">
                <a:solidFill>
                  <a:schemeClr val="tx1"/>
                </a:solidFill>
              </a:rPr>
              <a:t> </a:t>
            </a:r>
            <a:r>
              <a:rPr lang="fr-FR" sz="1500" dirty="0" err="1" smtClean="0">
                <a:solidFill>
                  <a:schemeClr val="tx1"/>
                </a:solidFill>
              </a:rPr>
              <a:t>lat</a:t>
            </a:r>
            <a:r>
              <a:rPr lang="fr-FR" sz="1500" dirty="0" smtClean="0">
                <a:solidFill>
                  <a:schemeClr val="tx1"/>
                </a:solidFill>
              </a:rPr>
              <a:t>/</a:t>
            </a:r>
            <a:r>
              <a:rPr lang="fr-FR" sz="1500" dirty="0" err="1" smtClean="0">
                <a:solidFill>
                  <a:schemeClr val="tx1"/>
                </a:solidFill>
              </a:rPr>
              <a:t>lon</a:t>
            </a:r>
            <a:r>
              <a:rPr lang="fr-FR" sz="1500" dirty="0" smtClean="0">
                <a:solidFill>
                  <a:schemeClr val="tx1"/>
                </a:solidFill>
              </a:rPr>
              <a:t> </a:t>
            </a:r>
            <a:r>
              <a:rPr lang="fr-FR" sz="1500" dirty="0" err="1" smtClean="0">
                <a:solidFill>
                  <a:schemeClr val="tx1"/>
                </a:solidFill>
              </a:rPr>
              <a:t>grid</a:t>
            </a:r>
            <a:r>
              <a:rPr lang="fr-FR" sz="1500" dirty="0" smtClean="0">
                <a:solidFill>
                  <a:schemeClr val="tx1"/>
                </a:solidFill>
              </a:rPr>
              <a:t> box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Comparison versus SEVIRI/MSG (Processor v2.3)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ps_goes15_qi80_dd150_dt90_allpr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000" y="3600000"/>
            <a:ext cx="6537143" cy="207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" descr="eps_goes15_qi60_dd150_dt90_allpr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00" y="1440000"/>
            <a:ext cx="6537143" cy="207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5189451" y="3112548"/>
            <a:ext cx="889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QI &gt; 60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5189451" y="6189334"/>
            <a:ext cx="889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QI &gt; 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00" y="5760000"/>
            <a:ext cx="8191500" cy="603779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r>
              <a:rPr lang="fr-FR" sz="1700" b="0" dirty="0" smtClean="0">
                <a:solidFill>
                  <a:schemeClr val="tx1"/>
                </a:solidFill>
              </a:rPr>
              <a:t>…and </a:t>
            </a:r>
            <a:r>
              <a:rPr lang="fr-FR" sz="1700" b="0" dirty="0" err="1" smtClean="0">
                <a:solidFill>
                  <a:schemeClr val="tx1"/>
                </a:solidFill>
              </a:rPr>
              <a:t>comparison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with</a:t>
            </a:r>
            <a:r>
              <a:rPr lang="fr-FR" sz="1700" b="0" dirty="0" smtClean="0">
                <a:solidFill>
                  <a:schemeClr val="tx1"/>
                </a:solidFill>
              </a:rPr>
              <a:t> MTSAT-2, MET07, MET10, </a:t>
            </a:r>
            <a:r>
              <a:rPr lang="fr-FR" sz="1700" b="0" dirty="0" err="1" smtClean="0">
                <a:solidFill>
                  <a:schemeClr val="tx1"/>
                </a:solidFill>
              </a:rPr>
              <a:t>Modis</a:t>
            </a:r>
            <a:r>
              <a:rPr lang="fr-FR" sz="1700" b="0" dirty="0" smtClean="0">
                <a:solidFill>
                  <a:schemeClr val="tx1"/>
                </a:solidFill>
              </a:rPr>
              <a:t>/TERRA, MISR/TERRA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1700" b="0" dirty="0" smtClean="0">
                <a:solidFill>
                  <a:schemeClr val="tx1"/>
                </a:solidFill>
              </a:rPr>
              <a:t>First externe validation </a:t>
            </a:r>
            <a:r>
              <a:rPr lang="fr-FR" sz="1700" b="0" dirty="0" err="1" smtClean="0">
                <a:solidFill>
                  <a:schemeClr val="tx1"/>
                </a:solidFill>
              </a:rPr>
              <a:t>study</a:t>
            </a:r>
            <a:r>
              <a:rPr lang="fr-FR" sz="1700" b="0" dirty="0" smtClean="0">
                <a:solidFill>
                  <a:schemeClr val="tx1"/>
                </a:solidFill>
              </a:rPr>
              <a:t> made by TROPOS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Comparison versus GOES-15 (Oct 13 – Jan 14, Processor v2.3)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017639" y="1446564"/>
            <a:ext cx="5118813" cy="32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780" tIns="39890" rIns="79780" bIns="39890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For best results, NWP models require information on both the mass field and the wind field.  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AMVs are the only observation type to provide good coverage of upper </a:t>
            </a:r>
            <a:r>
              <a:rPr lang="en-GB" sz="1400" dirty="0" err="1" smtClean="0">
                <a:solidFill>
                  <a:schemeClr val="tx1"/>
                </a:solidFill>
              </a:rPr>
              <a:t>tropospheric</a:t>
            </a:r>
            <a:r>
              <a:rPr lang="en-GB" sz="1400" dirty="0" smtClean="0">
                <a:solidFill>
                  <a:schemeClr val="tx1"/>
                </a:solidFill>
              </a:rPr>
              <a:t> wind data over oceans and at high latitudes. 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400" dirty="0" err="1" smtClean="0">
                <a:solidFill>
                  <a:schemeClr val="tx1"/>
                </a:solidFill>
              </a:rPr>
              <a:t>Different</a:t>
            </a:r>
            <a:r>
              <a:rPr lang="fr-FR" sz="1400" dirty="0" smtClean="0">
                <a:solidFill>
                  <a:schemeClr val="tx1"/>
                </a:solidFill>
              </a:rPr>
              <a:t> AMV extraction </a:t>
            </a:r>
            <a:r>
              <a:rPr lang="fr-FR" sz="1400" dirty="0" err="1" smtClean="0">
                <a:solidFill>
                  <a:schemeClr val="tx1"/>
                </a:solidFill>
              </a:rPr>
              <a:t>schemes</a:t>
            </a:r>
            <a:r>
              <a:rPr lang="fr-FR" sz="1400" dirty="0" smtClean="0">
                <a:solidFill>
                  <a:schemeClr val="tx1"/>
                </a:solidFill>
              </a:rPr>
              <a:t> are </a:t>
            </a:r>
            <a:r>
              <a:rPr lang="fr-FR" sz="1400" dirty="0" err="1" smtClean="0">
                <a:solidFill>
                  <a:schemeClr val="tx1"/>
                </a:solidFill>
              </a:rPr>
              <a:t>used</a:t>
            </a:r>
            <a:r>
              <a:rPr lang="fr-FR" sz="1400" dirty="0" smtClean="0">
                <a:solidFill>
                  <a:schemeClr val="tx1"/>
                </a:solidFill>
              </a:rPr>
              <a:t>, no </a:t>
            </a:r>
            <a:r>
              <a:rPr lang="fr-FR" sz="1400" dirty="0" err="1" smtClean="0">
                <a:solidFill>
                  <a:schemeClr val="tx1"/>
                </a:solidFill>
              </a:rPr>
              <a:t>homogeneous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product</a:t>
            </a:r>
            <a:endParaRPr lang="fr-FR" sz="140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fr-FR" sz="1400" dirty="0" smtClean="0">
                <a:solidFill>
                  <a:schemeClr val="tx1"/>
                </a:solidFill>
              </a:rPr>
              <a:t> Polar </a:t>
            </a:r>
            <a:r>
              <a:rPr lang="fr-FR" sz="1400" dirty="0" err="1" smtClean="0">
                <a:solidFill>
                  <a:schemeClr val="tx1"/>
                </a:solidFill>
              </a:rPr>
              <a:t>winds</a:t>
            </a:r>
            <a:r>
              <a:rPr lang="fr-FR" sz="1400" dirty="0" smtClean="0">
                <a:solidFill>
                  <a:schemeClr val="tx1"/>
                </a:solidFill>
              </a:rPr>
              <a:t> are </a:t>
            </a:r>
            <a:r>
              <a:rPr lang="fr-FR" sz="1400" dirty="0" err="1" smtClean="0">
                <a:solidFill>
                  <a:schemeClr val="tx1"/>
                </a:solidFill>
              </a:rPr>
              <a:t>extracted</a:t>
            </a:r>
            <a:r>
              <a:rPr lang="fr-FR" sz="1400" dirty="0" smtClean="0">
                <a:solidFill>
                  <a:schemeClr val="tx1"/>
                </a:solidFill>
              </a:rPr>
              <a:t>, but </a:t>
            </a:r>
            <a:r>
              <a:rPr lang="fr-FR" sz="1400" dirty="0" err="1" smtClean="0">
                <a:solidFill>
                  <a:schemeClr val="tx1"/>
                </a:solidFill>
              </a:rPr>
              <a:t>it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remains</a:t>
            </a:r>
            <a:r>
              <a:rPr lang="fr-FR" sz="1400" dirty="0" smtClean="0">
                <a:solidFill>
                  <a:schemeClr val="tx1"/>
                </a:solidFill>
              </a:rPr>
              <a:t> a </a:t>
            </a:r>
            <a:r>
              <a:rPr lang="fr-FR" sz="1400" dirty="0" err="1" smtClean="0">
                <a:solidFill>
                  <a:schemeClr val="tx1"/>
                </a:solidFill>
              </a:rPr>
              <a:t>lack</a:t>
            </a:r>
            <a:r>
              <a:rPr lang="fr-FR" sz="1400" dirty="0" smtClean="0">
                <a:solidFill>
                  <a:schemeClr val="tx1"/>
                </a:solidFill>
              </a:rPr>
              <a:t> of observations </a:t>
            </a:r>
            <a:r>
              <a:rPr lang="fr-FR" sz="1400" dirty="0" err="1" smtClean="0">
                <a:solidFill>
                  <a:schemeClr val="tx1"/>
                </a:solidFill>
              </a:rPr>
              <a:t>between</a:t>
            </a:r>
            <a:r>
              <a:rPr lang="fr-FR" sz="1400" dirty="0" smtClean="0">
                <a:solidFill>
                  <a:schemeClr val="tx1"/>
                </a:solidFill>
              </a:rPr>
              <a:t> 50 to 70 </a:t>
            </a:r>
            <a:r>
              <a:rPr lang="fr-FR" sz="1400" dirty="0" err="1" smtClean="0">
                <a:solidFill>
                  <a:schemeClr val="tx1"/>
                </a:solidFill>
              </a:rPr>
              <a:t>deg</a:t>
            </a:r>
            <a:r>
              <a:rPr lang="fr-FR" sz="1400" dirty="0" smtClean="0">
                <a:solidFill>
                  <a:schemeClr val="tx1"/>
                </a:solidFill>
              </a:rPr>
              <a:t> latitude</a:t>
            </a:r>
            <a:endParaRPr lang="en-GB" sz="140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GB" dirty="0"/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2764565" y="6062558"/>
            <a:ext cx="811003" cy="2081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15705" tIns="9423" rIns="15705" bIns="9423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/>
              <a:t>AMVs</a:t>
            </a:r>
          </a:p>
        </p:txBody>
      </p:sp>
      <p:pic>
        <p:nvPicPr>
          <p:cNvPr id="2050" name="Picture 2" descr="http://www.ecmwf.int/products/forecasts/d/getchart/catalog/products/forecasts/monitoring/coverage/dcover!AMVs-Infrared!00!pop!od!mixed!w_coverage!latest!char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32" y="1306801"/>
            <a:ext cx="3621276" cy="2742778"/>
          </a:xfrm>
          <a:prstGeom prst="rect">
            <a:avLst/>
          </a:prstGeom>
          <a:noFill/>
        </p:spPr>
      </p:pic>
      <p:pic>
        <p:nvPicPr>
          <p:cNvPr id="2052" name="Picture 4" descr="http://www.ecmwf.int/products/forecasts/d/getchart/catalog/products/forecasts/monitoring/coverage/dcover!AMVs-Polar-IR-NH!00!pop!od!mixed!w_coverage!latest!ch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5756" y="4141393"/>
            <a:ext cx="3110895" cy="2558951"/>
          </a:xfrm>
          <a:prstGeom prst="rect">
            <a:avLst/>
          </a:prstGeom>
          <a:noFill/>
        </p:spPr>
      </p:pic>
      <p:pic>
        <p:nvPicPr>
          <p:cNvPr id="2054" name="Picture 6" descr="http://www.ecmwf.int/products/forecasts/d/getchart/catalog/products/forecasts/monitoring/coverage/dcover!AMVs-Polar-IR-SH!00!pop!od!mixed!w_coverage!latest!char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8200" y="4141393"/>
            <a:ext cx="3121696" cy="2558951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 for Polar Regions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Why do we care?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4073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98" y="1791583"/>
            <a:ext cx="4261277" cy="419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714" y="1791583"/>
            <a:ext cx="4261277" cy="419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766935" y="5822094"/>
            <a:ext cx="2892997" cy="884106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Dual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all </a:t>
            </a:r>
            <a:r>
              <a:rPr lang="fr-FR" sz="1700" b="0" dirty="0" err="1" smtClean="0">
                <a:solidFill>
                  <a:schemeClr val="tx1"/>
                </a:solidFill>
              </a:rPr>
              <a:t>winds</a:t>
            </a:r>
            <a:endParaRPr lang="fr-FR" sz="1700" b="0" dirty="0" smtClean="0">
              <a:solidFill>
                <a:schemeClr val="tx1"/>
              </a:solidFill>
            </a:endParaRP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(~50 min gap)</a:t>
            </a:r>
            <a:endParaRPr lang="en-GB" sz="1700" b="0" dirty="0" smtClean="0">
              <a:solidFill>
                <a:schemeClr val="tx1"/>
              </a:solidFill>
            </a:endParaRPr>
          </a:p>
          <a:p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714" y="5822091"/>
            <a:ext cx="2915524" cy="616258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Single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all </a:t>
            </a:r>
            <a:r>
              <a:rPr lang="fr-FR" sz="1700" b="0" dirty="0" err="1" smtClean="0">
                <a:solidFill>
                  <a:schemeClr val="tx1"/>
                </a:solidFill>
              </a:rPr>
              <a:t>winds</a:t>
            </a:r>
            <a:endParaRPr lang="fr-FR" sz="1700" b="0" dirty="0" smtClean="0">
              <a:solidFill>
                <a:schemeClr val="tx1"/>
              </a:solidFill>
            </a:endParaRP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(~100 min gap)</a:t>
            </a:r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 rot="18755654">
            <a:off x="5571103" y="2776394"/>
            <a:ext cx="1189757" cy="156624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11" name="Oval 10"/>
          <p:cNvSpPr/>
          <p:nvPr/>
        </p:nvSpPr>
        <p:spPr bwMode="auto">
          <a:xfrm rot="18755654">
            <a:off x="908361" y="2786146"/>
            <a:ext cx="1189757" cy="1566249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12" name="Oval 11"/>
          <p:cNvSpPr/>
          <p:nvPr/>
        </p:nvSpPr>
        <p:spPr bwMode="auto">
          <a:xfrm rot="17418792">
            <a:off x="6590991" y="4378409"/>
            <a:ext cx="918056" cy="14596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13" name="Oval 12"/>
          <p:cNvSpPr/>
          <p:nvPr/>
        </p:nvSpPr>
        <p:spPr bwMode="auto">
          <a:xfrm rot="17418792">
            <a:off x="1928250" y="4388163"/>
            <a:ext cx="918056" cy="14596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893713" y="5532313"/>
            <a:ext cx="2915524" cy="789571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500" dirty="0" smtClean="0">
                <a:solidFill>
                  <a:srgbClr val="FF0000"/>
                </a:solidFill>
              </a:rPr>
              <a:t>More </a:t>
            </a:r>
            <a:r>
              <a:rPr lang="fr-FR" sz="1500" dirty="0" err="1" smtClean="0">
                <a:solidFill>
                  <a:srgbClr val="FF0000"/>
                </a:solidFill>
              </a:rPr>
              <a:t>winds</a:t>
            </a:r>
            <a:r>
              <a:rPr lang="fr-FR" sz="1500" dirty="0" smtClean="0">
                <a:solidFill>
                  <a:srgbClr val="FF0000"/>
                </a:solidFill>
              </a:rPr>
              <a:t> are </a:t>
            </a:r>
          </a:p>
          <a:p>
            <a:pPr algn="ctr"/>
            <a:r>
              <a:rPr lang="fr-FR" sz="1500" dirty="0" err="1" smtClean="0">
                <a:solidFill>
                  <a:srgbClr val="FF0000"/>
                </a:solidFill>
              </a:rPr>
              <a:t>extracted</a:t>
            </a:r>
            <a:r>
              <a:rPr lang="fr-FR" sz="1500" dirty="0" smtClean="0">
                <a:solidFill>
                  <a:srgbClr val="FF0000"/>
                </a:solidFill>
              </a:rPr>
              <a:t> by dual </a:t>
            </a:r>
          </a:p>
          <a:p>
            <a:pPr algn="ctr"/>
            <a:r>
              <a:rPr lang="fr-FR" sz="1500" dirty="0" err="1" smtClean="0">
                <a:solidFill>
                  <a:srgbClr val="FF0000"/>
                </a:solidFill>
              </a:rPr>
              <a:t>Metop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algo</a:t>
            </a:r>
            <a:r>
              <a:rPr lang="fr-FR" sz="1500" dirty="0" smtClean="0">
                <a:solidFill>
                  <a:srgbClr val="FF0000"/>
                </a:solidFill>
              </a:rPr>
              <a:t>.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AVHRR/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Increase the coverage on Polar Regions &amp; Reduce the temporal gap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64" y="1863464"/>
            <a:ext cx="3600572" cy="39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286" y="1863464"/>
            <a:ext cx="3600572" cy="39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99845" y="5822091"/>
            <a:ext cx="2892997" cy="616258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Dual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QI&gt;80</a:t>
            </a:r>
          </a:p>
          <a:p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767" y="5822091"/>
            <a:ext cx="2915524" cy="348411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Single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QI&gt;80</a:t>
            </a:r>
          </a:p>
        </p:txBody>
      </p:sp>
      <p:sp>
        <p:nvSpPr>
          <p:cNvPr id="7" name="Oval 6"/>
          <p:cNvSpPr/>
          <p:nvPr/>
        </p:nvSpPr>
        <p:spPr bwMode="auto">
          <a:xfrm rot="2563633">
            <a:off x="6593911" y="3020614"/>
            <a:ext cx="828131" cy="10938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8" name="Oval 7"/>
          <p:cNvSpPr/>
          <p:nvPr/>
        </p:nvSpPr>
        <p:spPr bwMode="auto">
          <a:xfrm rot="2563633">
            <a:off x="2003182" y="2991359"/>
            <a:ext cx="828131" cy="10938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1409" tIns="31409" rIns="31409" bIns="31409" numCol="1" rtlCol="0" anchor="t" anchorCtr="0" compatLnSpc="1">
            <a:prstTxWarp prst="textNoShape">
              <a:avLst/>
            </a:prstTxWarp>
          </a:bodyPr>
          <a:lstStyle/>
          <a:p>
            <a:pPr defTabSz="797798" eaLnBrk="0" hangingPunct="0">
              <a:spcBef>
                <a:spcPct val="50000"/>
              </a:spcBef>
            </a:pPr>
            <a:endParaRPr lang="en-GB" dirty="0" smtClean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564567" y="3442493"/>
            <a:ext cx="585093" cy="224297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18141" y="3822909"/>
            <a:ext cx="2915524" cy="553235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500" dirty="0" smtClean="0">
                <a:solidFill>
                  <a:srgbClr val="FF0000"/>
                </a:solidFill>
              </a:rPr>
              <a:t>More </a:t>
            </a:r>
            <a:r>
              <a:rPr lang="fr-FR" sz="1500" dirty="0" err="1" smtClean="0">
                <a:solidFill>
                  <a:srgbClr val="FF0000"/>
                </a:solidFill>
              </a:rPr>
              <a:t>fast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winds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detected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with</a:t>
            </a:r>
            <a:r>
              <a:rPr lang="fr-FR" sz="1500" dirty="0" smtClean="0">
                <a:solidFill>
                  <a:srgbClr val="FF0000"/>
                </a:solidFill>
              </a:rPr>
              <a:t> dual </a:t>
            </a:r>
            <a:r>
              <a:rPr lang="fr-FR" sz="1500" dirty="0" err="1" smtClean="0">
                <a:solidFill>
                  <a:srgbClr val="FF0000"/>
                </a:solidFill>
              </a:rPr>
              <a:t>algorithm</a:t>
            </a:r>
            <a:endParaRPr lang="fr-FR" sz="1500" dirty="0" smtClean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AVHRR/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Comparison single vs dual over South Pole, 22 Jan – 5 Feb 2014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99483" y="6273976"/>
            <a:ext cx="8513103" cy="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Collocated single and dual AMVs M01 on 20140525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Filter = </a:t>
            </a:r>
            <a:r>
              <a:rPr lang="en-GB" sz="14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QIx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&gt;0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single vs. 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Collocated AMVs (version 2.4)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figure_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4508"/>
            <a:ext cx="9361488" cy="4762047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99483" y="6273976"/>
            <a:ext cx="8513103" cy="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Collocated single and dual AMVs M01 on 20140525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Filter = </a:t>
            </a:r>
            <a:r>
              <a:rPr lang="en-GB" sz="14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QIx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&gt;0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single vs. 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Collocated AMVs (version 2.4)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figure_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4508"/>
            <a:ext cx="9361487" cy="4762047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338183" y="2854060"/>
            <a:ext cx="3691517" cy="158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780" tIns="39890" rIns="79780" bIns="39890" anchor="ctr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Comparison based on the same set of PDUs processed:</a:t>
            </a:r>
          </a:p>
          <a:p>
            <a:pPr marL="741799" lvl="1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166106 </a:t>
            </a:r>
            <a:r>
              <a:rPr lang="en-GB" sz="14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single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winds</a:t>
            </a:r>
          </a:p>
          <a:p>
            <a:pPr marL="741799" lvl="1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236996 </a:t>
            </a:r>
            <a:r>
              <a:rPr lang="en-GB" sz="14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dual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winds</a:t>
            </a:r>
          </a:p>
          <a:p>
            <a:pPr marL="741799" lvl="1" indent="-342900">
              <a:buFont typeface="Wingdings" pitchFamily="2" charset="2"/>
              <a:buChar char="Ø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Count +40%</a:t>
            </a:r>
          </a:p>
          <a:p>
            <a:pPr marL="741799" lvl="1" indent="-342900">
              <a:buFont typeface="Wingdings" pitchFamily="2" charset="2"/>
              <a:buChar char="Ø"/>
            </a:pPr>
            <a:endParaRPr lang="en-GB" sz="1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Possibility too track faster winds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single vs. 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Collocated AMVs (version 2.4)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figure_4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000" y="1440000"/>
            <a:ext cx="4762047" cy="476204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03573" y="1611401"/>
          <a:ext cx="3600000" cy="1112520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440000"/>
                <a:gridCol w="1080000"/>
                <a:gridCol w="1080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AMV count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Single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Dual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Single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19526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146580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Dual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146580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90416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9845" y="5822094"/>
            <a:ext cx="2892997" cy="884106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Dual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QI&gt;60</a:t>
            </a: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Speed &gt; 30 m/s</a:t>
            </a:r>
          </a:p>
          <a:p>
            <a:pPr algn="ctr"/>
            <a:endParaRPr lang="en-GB" sz="1700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767" y="5822091"/>
            <a:ext cx="2915524" cy="616258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Single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; QI&gt;60</a:t>
            </a:r>
          </a:p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Speed &gt; 30 m/s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564567" y="3442493"/>
            <a:ext cx="585093" cy="224297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 descr="AVHR_AMV_02_20140325_S60_Q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2452654"/>
            <a:ext cx="4558865" cy="3001112"/>
          </a:xfrm>
          <a:prstGeom prst="rect">
            <a:avLst/>
          </a:prstGeom>
          <a:noFill/>
        </p:spPr>
      </p:pic>
      <p:pic>
        <p:nvPicPr>
          <p:cNvPr id="1027" name="Picture 3" descr="AVHR_AMV_2D_20140325_S30_Q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753" y="2452654"/>
            <a:ext cx="4558865" cy="300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5039" y="1355628"/>
            <a:ext cx="8920418" cy="616258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pPr algn="ctr"/>
            <a:r>
              <a:rPr lang="fr-FR" sz="1700" b="0" dirty="0" smtClean="0">
                <a:solidFill>
                  <a:schemeClr val="tx1"/>
                </a:solidFill>
              </a:rPr>
              <a:t>The </a:t>
            </a:r>
            <a:r>
              <a:rPr lang="fr-FR" sz="1700" b="0" dirty="0" err="1" smtClean="0">
                <a:solidFill>
                  <a:schemeClr val="tx1"/>
                </a:solidFill>
              </a:rPr>
              <a:t>fast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winds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extracted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with</a:t>
            </a:r>
            <a:r>
              <a:rPr lang="fr-FR" sz="1700" b="0" dirty="0" smtClean="0">
                <a:solidFill>
                  <a:schemeClr val="tx1"/>
                </a:solidFill>
              </a:rPr>
              <a:t> dual </a:t>
            </a:r>
            <a:r>
              <a:rPr lang="fr-FR" sz="1700" b="0" dirty="0" err="1" smtClean="0">
                <a:solidFill>
                  <a:schemeClr val="tx1"/>
                </a:solidFill>
              </a:rPr>
              <a:t>Metop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algorithm</a:t>
            </a:r>
            <a:r>
              <a:rPr lang="fr-FR" sz="1700" b="0" dirty="0" smtClean="0">
                <a:solidFill>
                  <a:schemeClr val="tx1"/>
                </a:solidFill>
              </a:rPr>
              <a:t> are </a:t>
            </a:r>
            <a:r>
              <a:rPr lang="fr-FR" sz="1700" b="0" dirty="0" err="1" smtClean="0">
                <a:solidFill>
                  <a:schemeClr val="tx1"/>
                </a:solidFill>
              </a:rPr>
              <a:t>located</a:t>
            </a:r>
            <a:r>
              <a:rPr lang="fr-FR" sz="1700" b="0" dirty="0" smtClean="0">
                <a:solidFill>
                  <a:schemeClr val="tx1"/>
                </a:solidFill>
              </a:rPr>
              <a:t> in the polar jets.</a:t>
            </a:r>
          </a:p>
          <a:p>
            <a:pPr algn="ctr"/>
            <a:r>
              <a:rPr lang="fr-FR" sz="1700" b="0" dirty="0" err="1" smtClean="0">
                <a:solidFill>
                  <a:schemeClr val="tx1"/>
                </a:solidFill>
              </a:rPr>
              <a:t>They</a:t>
            </a:r>
            <a:r>
              <a:rPr lang="fr-FR" sz="1700" b="0" dirty="0" smtClean="0">
                <a:solidFill>
                  <a:schemeClr val="tx1"/>
                </a:solidFill>
              </a:rPr>
              <a:t> are </a:t>
            </a:r>
            <a:r>
              <a:rPr lang="fr-FR" sz="1700" b="0" dirty="0" err="1" smtClean="0">
                <a:solidFill>
                  <a:schemeClr val="tx1"/>
                </a:solidFill>
              </a:rPr>
              <a:t>also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extracted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at</a:t>
            </a:r>
            <a:r>
              <a:rPr lang="fr-FR" sz="1700" b="0" dirty="0" smtClean="0">
                <a:solidFill>
                  <a:schemeClr val="tx1"/>
                </a:solidFill>
              </a:rPr>
              <a:t> </a:t>
            </a:r>
            <a:r>
              <a:rPr lang="fr-FR" sz="1700" b="0" dirty="0" err="1" smtClean="0">
                <a:solidFill>
                  <a:schemeClr val="tx1"/>
                </a:solidFill>
              </a:rPr>
              <a:t>lower</a:t>
            </a:r>
            <a:r>
              <a:rPr lang="fr-FR" sz="1700" b="0" dirty="0" smtClean="0">
                <a:solidFill>
                  <a:schemeClr val="tx1"/>
                </a:solidFill>
              </a:rPr>
              <a:t> latitudes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AVHRR/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Better detection of Polar jets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72764" y="1529130"/>
            <a:ext cx="8488724" cy="4288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GB" dirty="0" smtClean="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GB" dirty="0" smtClean="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GB" dirty="0" smtClean="0"/>
              <a:t>New AMVs processor version (v2.4)</a:t>
            </a:r>
          </a:p>
          <a:p>
            <a:pPr>
              <a:buClr>
                <a:srgbClr val="FF0000"/>
              </a:buClr>
            </a:pPr>
            <a:endParaRPr lang="en-GB" dirty="0" smtClean="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GB" dirty="0" smtClean="0"/>
              <a:t>New dual-</a:t>
            </a:r>
            <a:r>
              <a:rPr lang="en-GB" dirty="0" err="1" smtClean="0"/>
              <a:t>Metop</a:t>
            </a:r>
            <a:r>
              <a:rPr lang="en-GB" dirty="0" smtClean="0"/>
              <a:t> global winds product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GB" dirty="0" smtClean="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GB" dirty="0" smtClean="0"/>
              <a:t>Dual </a:t>
            </a:r>
            <a:r>
              <a:rPr lang="en-GB" dirty="0" err="1" smtClean="0"/>
              <a:t>vs</a:t>
            </a:r>
            <a:r>
              <a:rPr lang="en-GB" dirty="0" smtClean="0"/>
              <a:t> Single </a:t>
            </a:r>
            <a:r>
              <a:rPr lang="en-GB" dirty="0" err="1" smtClean="0"/>
              <a:t>Metop</a:t>
            </a:r>
            <a:r>
              <a:rPr lang="en-GB" dirty="0" smtClean="0"/>
              <a:t> winds product over Polar Regions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GB" dirty="0" smtClean="0"/>
          </a:p>
          <a:p>
            <a:pPr>
              <a:buClr>
                <a:srgbClr val="FF0000"/>
              </a:buClr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 smtClean="0">
                <a:latin typeface="+mj-lt"/>
                <a:ea typeface="+mj-ea"/>
                <a:cs typeface="+mj-cs"/>
              </a:rPr>
              <a:t>Content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6201" y="1624017"/>
            <a:ext cx="8885287" cy="42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80" tIns="39890" rIns="79780" bIns="39890" numCol="1" anchor="t" anchorCtr="0" compatLnSpc="1">
            <a:prstTxWarp prst="textNoShape">
              <a:avLst/>
            </a:prstTxWarp>
          </a:bodyPr>
          <a:lstStyle/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Global coverage homogeneous product, allow comparison against geo AMVs</a:t>
            </a: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700" b="0" kern="0" dirty="0" smtClean="0">
                <a:solidFill>
                  <a:schemeClr val="tx2"/>
                </a:solidFill>
              </a:rPr>
              <a:t>Validation </a:t>
            </a:r>
            <a:r>
              <a:rPr lang="fr-FR" sz="1700" b="0" kern="0" dirty="0" err="1" smtClean="0">
                <a:solidFill>
                  <a:schemeClr val="tx2"/>
                </a:solidFill>
              </a:rPr>
              <a:t>study</a:t>
            </a:r>
            <a:r>
              <a:rPr lang="fr-FR" sz="1700" b="0" kern="0" dirty="0" smtClean="0">
                <a:solidFill>
                  <a:schemeClr val="tx2"/>
                </a:solidFill>
              </a:rPr>
              <a:t> (</a:t>
            </a:r>
            <a:r>
              <a:rPr lang="fr-FR" sz="1700" b="0" kern="0" dirty="0" err="1" smtClean="0">
                <a:solidFill>
                  <a:schemeClr val="tx2"/>
                </a:solidFill>
              </a:rPr>
              <a:t>external</a:t>
            </a:r>
            <a:r>
              <a:rPr lang="fr-FR" sz="1700" b="0" kern="0" dirty="0" smtClean="0">
                <a:solidFill>
                  <a:schemeClr val="tx2"/>
                </a:solidFill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</a:rPr>
              <a:t>study</a:t>
            </a:r>
            <a:r>
              <a:rPr lang="fr-FR" sz="1700" b="0" kern="0" dirty="0" smtClean="0">
                <a:solidFill>
                  <a:schemeClr val="tx2"/>
                </a:solidFill>
              </a:rPr>
              <a:t>, TROPOS, Leipzig) </a:t>
            </a:r>
            <a:r>
              <a:rPr lang="fr-FR" sz="1700" b="0" kern="0" dirty="0" err="1" smtClean="0">
                <a:solidFill>
                  <a:schemeClr val="tx2"/>
                </a:solidFill>
              </a:rPr>
              <a:t>based</a:t>
            </a:r>
            <a:r>
              <a:rPr lang="fr-FR" sz="1700" b="0" kern="0" dirty="0" smtClean="0">
                <a:solidFill>
                  <a:schemeClr val="tx2"/>
                </a:solidFill>
              </a:rPr>
              <a:t> on test data (v2.3)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400" b="0" kern="0" dirty="0" err="1" smtClean="0">
                <a:solidFill>
                  <a:schemeClr val="tx2"/>
                </a:solidFill>
              </a:rPr>
              <a:t>Comparisons</a:t>
            </a:r>
            <a:r>
              <a:rPr lang="fr-FR" sz="1400" b="0" kern="0" dirty="0" smtClean="0">
                <a:solidFill>
                  <a:schemeClr val="tx2"/>
                </a:solidFill>
              </a:rPr>
              <a:t>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against</a:t>
            </a:r>
            <a:r>
              <a:rPr lang="fr-FR" sz="1400" b="0" kern="0" dirty="0" smtClean="0">
                <a:solidFill>
                  <a:schemeClr val="tx2"/>
                </a:solidFill>
              </a:rPr>
              <a:t>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geo</a:t>
            </a:r>
            <a:r>
              <a:rPr lang="fr-FR" sz="1400" b="0" kern="0" dirty="0" smtClean="0">
                <a:solidFill>
                  <a:schemeClr val="tx2"/>
                </a:solidFill>
              </a:rPr>
              <a:t>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AMVs</a:t>
            </a:r>
            <a:r>
              <a:rPr lang="fr-FR" sz="1400" b="0" kern="0" dirty="0" smtClean="0">
                <a:solidFill>
                  <a:schemeClr val="tx2"/>
                </a:solidFill>
              </a:rPr>
              <a:t> (GOES,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Meteosat</a:t>
            </a:r>
            <a:r>
              <a:rPr lang="fr-FR" sz="1400" b="0" kern="0" dirty="0" smtClean="0">
                <a:solidFill>
                  <a:schemeClr val="tx2"/>
                </a:solidFill>
              </a:rPr>
              <a:t> and MTSAT), MODIS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winds</a:t>
            </a:r>
            <a:r>
              <a:rPr lang="fr-FR" sz="1400" b="0" kern="0" dirty="0" smtClean="0">
                <a:solidFill>
                  <a:schemeClr val="tx2"/>
                </a:solidFill>
              </a:rPr>
              <a:t> and MISR </a:t>
            </a:r>
            <a:r>
              <a:rPr lang="fr-FR" sz="1400" b="0" kern="0" dirty="0" err="1" smtClean="0">
                <a:solidFill>
                  <a:schemeClr val="tx2"/>
                </a:solidFill>
              </a:rPr>
              <a:t>winds</a:t>
            </a:r>
            <a:endParaRPr lang="fr-FR" sz="1400" b="0" kern="0" dirty="0" smtClean="0">
              <a:solidFill>
                <a:schemeClr val="tx2"/>
              </a:solidFill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defRPr/>
            </a:pPr>
            <a:endParaRPr lang="en-GB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Larger coverage over polar areas, reduction of the temporal gap</a:t>
            </a:r>
            <a:endParaRPr lang="fr-FR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Help to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filling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the 50-70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deg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latitude gap,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better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detection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of polar jets</a:t>
            </a:r>
            <a:endParaRPr lang="en-GB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endParaRPr lang="en-GB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Operationally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processed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on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Eumetsat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ground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segment (v2.4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since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end of May)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Trial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dissemination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comming</a:t>
            </a:r>
            <a:r>
              <a:rPr lang="fr-FR" sz="1700" b="0" kern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700" b="0" kern="0" dirty="0" err="1" smtClean="0">
                <a:solidFill>
                  <a:schemeClr val="tx2"/>
                </a:solidFill>
                <a:latin typeface="+mn-lt"/>
              </a:rPr>
              <a:t>soon</a:t>
            </a:r>
            <a:endParaRPr lang="fr-FR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defRPr/>
            </a:pPr>
            <a:endParaRPr lang="en-GB" sz="17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endParaRPr lang="en-GB" sz="1500" b="0" kern="0" dirty="0" smtClean="0">
              <a:solidFill>
                <a:schemeClr val="tx2"/>
              </a:solidFill>
              <a:latin typeface="+mn-lt"/>
            </a:endParaRPr>
          </a:p>
          <a:p>
            <a:pPr marL="648211" lvl="1" indent="-249312" defTabSz="797798">
              <a:spcBef>
                <a:spcPct val="20000"/>
              </a:spcBef>
              <a:defRPr/>
            </a:pPr>
            <a:endParaRPr lang="en-GB" sz="20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defRPr/>
            </a:pPr>
            <a:endParaRPr lang="en-GB" sz="2000" b="0" kern="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Summary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000"/>
            <a:ext cx="9360000" cy="6613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+mj-lt"/>
              </a:rPr>
              <a:t>One month of data over Polar Regions</a:t>
            </a:r>
            <a:endParaRPr lang="en-GB" sz="2800" dirty="0">
              <a:latin typeface="+mj-lt"/>
            </a:endParaRPr>
          </a:p>
        </p:txBody>
      </p:sp>
    </p:spTree>
  </p:cSld>
  <p:clrMapOvr>
    <a:masterClrMapping/>
  </p:clrMapOvr>
  <p:transition spd="med" advClick="0" advTm="1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6201" y="1624017"/>
            <a:ext cx="8885287" cy="42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780" tIns="39890" rIns="79780" bIns="39890" numCol="1" anchor="t" anchorCtr="0" compatLnSpc="1">
            <a:prstTxWarp prst="textNoShape">
              <a:avLst/>
            </a:prstTxWarp>
          </a:bodyPr>
          <a:lstStyle/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Further validation / characterisation of actual products</a:t>
            </a: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endParaRPr lang="en-GB" sz="1700" b="0" kern="0" dirty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Version 3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Projection of all data on a grid</a:t>
            </a:r>
          </a:p>
          <a:p>
            <a:pPr marL="1096972" lvl="2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All pixels same size</a:t>
            </a:r>
          </a:p>
          <a:p>
            <a:pPr marL="1096972" lvl="2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Allows to track features outside of the reference image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Review of the tracking algorithm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Reconsider how to use IASI data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Revise the quality assessment process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 smtClean="0">
                <a:solidFill>
                  <a:schemeClr val="tx2"/>
                </a:solidFill>
                <a:latin typeface="+mn-lt"/>
              </a:rPr>
              <a:t>Introduce the triplet mode</a:t>
            </a:r>
          </a:p>
          <a:p>
            <a:pPr marL="698073" lvl="1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GB" sz="1700" b="0" kern="0" dirty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700" b="0" kern="0" dirty="0">
                <a:solidFill>
                  <a:schemeClr val="tx2"/>
                </a:solidFill>
              </a:rPr>
              <a:t>New BUFR wind </a:t>
            </a:r>
            <a:r>
              <a:rPr lang="en-GB" sz="1700" b="0" kern="0" dirty="0" smtClean="0">
                <a:solidFill>
                  <a:schemeClr val="tx2"/>
                </a:solidFill>
              </a:rPr>
              <a:t>sequence</a:t>
            </a:r>
          </a:p>
          <a:p>
            <a:pPr defTabSz="797798">
              <a:spcBef>
                <a:spcPct val="20000"/>
              </a:spcBef>
              <a:buClr>
                <a:srgbClr val="FF0000"/>
              </a:buClr>
              <a:defRPr/>
            </a:pPr>
            <a:endParaRPr lang="en-GB" sz="1500" b="0" kern="0" dirty="0" smtClean="0">
              <a:solidFill>
                <a:schemeClr val="tx2"/>
              </a:solidFill>
              <a:latin typeface="+mn-lt"/>
            </a:endParaRPr>
          </a:p>
          <a:p>
            <a:pPr marL="648211" lvl="1" indent="-249312" defTabSz="797798">
              <a:spcBef>
                <a:spcPct val="20000"/>
              </a:spcBef>
              <a:defRPr/>
            </a:pPr>
            <a:endParaRPr lang="en-GB" sz="2000" b="0" kern="0" dirty="0" smtClean="0">
              <a:solidFill>
                <a:schemeClr val="tx2"/>
              </a:solidFill>
              <a:latin typeface="+mn-lt"/>
            </a:endParaRPr>
          </a:p>
          <a:p>
            <a:pPr marL="299174" indent="-299174" defTabSz="797798">
              <a:spcBef>
                <a:spcPct val="20000"/>
              </a:spcBef>
              <a:defRPr/>
            </a:pPr>
            <a:endParaRPr lang="en-GB" sz="2000" b="0" kern="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 smtClean="0">
                <a:latin typeface="+mj-lt"/>
                <a:ea typeface="+mj-ea"/>
                <a:cs typeface="+mj-cs"/>
              </a:rPr>
              <a:t>Coming next…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77908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36761" y="6208840"/>
            <a:ext cx="8921042" cy="30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Dual </a:t>
            </a:r>
            <a:r>
              <a:rPr lang="en-GB" sz="1400" dirty="0" err="1" smtClean="0">
                <a:solidFill>
                  <a:schemeClr val="tx1"/>
                </a:solidFill>
              </a:rPr>
              <a:t>Metop</a:t>
            </a:r>
            <a:r>
              <a:rPr lang="en-GB" sz="1400" dirty="0" smtClean="0">
                <a:solidFill>
                  <a:schemeClr val="tx1"/>
                </a:solidFill>
              </a:rPr>
              <a:t>, Typhoon </a:t>
            </a:r>
            <a:r>
              <a:rPr lang="en-GB" sz="1400" dirty="0" err="1">
                <a:solidFill>
                  <a:schemeClr val="tx1"/>
                </a:solidFill>
              </a:rPr>
              <a:t>Soulik</a:t>
            </a:r>
            <a:r>
              <a:rPr lang="en-GB" sz="1400" dirty="0">
                <a:solidFill>
                  <a:schemeClr val="tx1"/>
                </a:solidFill>
              </a:rPr>
              <a:t>/</a:t>
            </a:r>
            <a:r>
              <a:rPr lang="en-GB" sz="1400" dirty="0" err="1">
                <a:solidFill>
                  <a:schemeClr val="tx1"/>
                </a:solidFill>
              </a:rPr>
              <a:t>Huaning</a:t>
            </a:r>
            <a:r>
              <a:rPr lang="en-GB" sz="1400" dirty="0">
                <a:solidFill>
                  <a:schemeClr val="tx1"/>
                </a:solidFill>
              </a:rPr>
              <a:t> over the Pacific, 10</a:t>
            </a:r>
            <a:r>
              <a:rPr lang="en-GB" sz="1400" baseline="30000" dirty="0">
                <a:solidFill>
                  <a:schemeClr val="tx1"/>
                </a:solidFill>
              </a:rPr>
              <a:t>th</a:t>
            </a:r>
            <a:r>
              <a:rPr lang="en-GB" sz="1400" dirty="0">
                <a:solidFill>
                  <a:schemeClr val="tx1"/>
                </a:solidFill>
              </a:rPr>
              <a:t> and 11</a:t>
            </a:r>
            <a:r>
              <a:rPr lang="en-GB" sz="1400" baseline="30000" dirty="0">
                <a:solidFill>
                  <a:schemeClr val="tx1"/>
                </a:solidFill>
              </a:rPr>
              <a:t>th</a:t>
            </a:r>
            <a:r>
              <a:rPr lang="en-GB" sz="1400" dirty="0">
                <a:solidFill>
                  <a:schemeClr val="tx1"/>
                </a:solidFill>
              </a:rPr>
              <a:t> July 2013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02112" y="60140"/>
            <a:ext cx="7957265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79780" tIns="39890" rIns="79780" bIns="39890"/>
          <a:lstStyle/>
          <a:p>
            <a:pPr algn="ctr">
              <a:defRPr/>
            </a:pPr>
            <a:r>
              <a:rPr lang="en-GB" sz="3500" kern="0" dirty="0" smtClean="0">
                <a:latin typeface="+mj-lt"/>
                <a:ea typeface="+mj-ea"/>
                <a:cs typeface="+mj-cs"/>
              </a:rPr>
              <a:t>THANKS</a:t>
            </a:r>
          </a:p>
          <a:p>
            <a:pPr algn="ctr">
              <a:defRPr/>
            </a:pPr>
            <a:r>
              <a:rPr lang="fr-FR" sz="2000" kern="0" dirty="0" smtClean="0">
                <a:latin typeface="+mj-lt"/>
                <a:ea typeface="+mj-ea"/>
                <a:cs typeface="+mj-cs"/>
              </a:rPr>
              <a:t>Olivier.Hautecoeur@eumetsat.int</a:t>
            </a:r>
            <a:endParaRPr lang="en-GB" sz="2000" kern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46" y="1513553"/>
            <a:ext cx="9090725" cy="447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72764" y="1529130"/>
            <a:ext cx="8488724" cy="4288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Clr>
                <a:srgbClr val="FF0000"/>
              </a:buClr>
            </a:pPr>
            <a:r>
              <a:rPr lang="en-GB" dirty="0" smtClean="0"/>
              <a:t>Changes since v2.0: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en-GB" dirty="0" smtClean="0"/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GB" dirty="0" smtClean="0"/>
              <a:t>NWP temperature profile review :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r>
              <a:rPr lang="en-GB" dirty="0" err="1" smtClean="0"/>
              <a:t>Tropopause</a:t>
            </a:r>
            <a:r>
              <a:rPr lang="en-GB" dirty="0" smtClean="0"/>
              <a:t> determination </a:t>
            </a:r>
            <a:r>
              <a:rPr lang="en-GB" dirty="0" smtClean="0">
                <a:sym typeface="Wingdings" pitchFamily="2" charset="2"/>
              </a:rPr>
              <a:t> upper limit for height determination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Temperature inversion identification  consider the inversion if necessary</a:t>
            </a:r>
            <a:endParaRPr lang="en-GB" dirty="0" smtClean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dirty="0" smtClean="0"/>
              <a:t>Wind vector computed from centres of reference and matched target windows (parallax correction applied)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dirty="0" smtClean="0"/>
              <a:t>Search window size depends on the time difference, and roughly on the error expected on the speed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dirty="0" smtClean="0"/>
              <a:t>IASI data use is restricted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dirty="0" smtClean="0"/>
              <a:t>Bugs fixed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AVHRR/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New processor version 2.4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101850" y="1919288"/>
            <a:ext cx="7259638" cy="4411662"/>
          </a:xfrm>
        </p:spPr>
        <p:txBody>
          <a:bodyPr/>
          <a:lstStyle/>
          <a:p>
            <a:pPr>
              <a:defRPr/>
            </a:pPr>
            <a:endParaRPr lang="en-GB" dirty="0" smtClean="0"/>
          </a:p>
          <a:p>
            <a:pPr marL="448761" indent="-448761">
              <a:buFont typeface="+mj-lt"/>
              <a:buAutoNum type="arabicPeriod"/>
              <a:defRPr/>
            </a:pPr>
            <a:endParaRPr lang="en-GB" sz="2500" dirty="0" smtClean="0"/>
          </a:p>
          <a:p>
            <a:pPr marL="448761" indent="-448761">
              <a:defRPr/>
            </a:pPr>
            <a:endParaRPr lang="en-GB" sz="2500" dirty="0" smtClean="0"/>
          </a:p>
          <a:p>
            <a:pPr marL="448761" indent="-448761">
              <a:buFont typeface="+mj-lt"/>
              <a:buAutoNum type="arabicPeriod"/>
              <a:defRPr/>
            </a:pPr>
            <a:endParaRPr lang="en-GB" sz="2500" dirty="0" smtClean="0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881" y="1249902"/>
            <a:ext cx="3329179" cy="406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987" y="1259650"/>
            <a:ext cx="3317477" cy="402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510435"/>
            <a:ext cx="1224567" cy="1262243"/>
          </a:xfrm>
          <a:prstGeom prst="rect">
            <a:avLst/>
          </a:prstGeom>
        </p:spPr>
        <p:txBody>
          <a:bodyPr wrap="none" lIns="79780" tIns="39890" rIns="79780" bIns="39890">
            <a:spAutoFit/>
          </a:bodyPr>
          <a:lstStyle/>
          <a:p>
            <a:r>
              <a:rPr lang="fr-FR" sz="1500" dirty="0" smtClean="0">
                <a:solidFill>
                  <a:srgbClr val="FF0000"/>
                </a:solidFill>
              </a:rPr>
              <a:t>2 images</a:t>
            </a:r>
          </a:p>
          <a:p>
            <a:r>
              <a:rPr lang="fr-FR" sz="1500" dirty="0" err="1" smtClean="0">
                <a:solidFill>
                  <a:srgbClr val="FF0000"/>
                </a:solidFill>
              </a:rPr>
              <a:t>used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at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500" dirty="0" smtClean="0">
                <a:solidFill>
                  <a:srgbClr val="FF0000"/>
                </a:solidFill>
              </a:rPr>
              <a:t>EUMETSAT</a:t>
            </a:r>
          </a:p>
          <a:p>
            <a:r>
              <a:rPr lang="fr-FR" sz="15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500" dirty="0" smtClean="0">
                <a:solidFill>
                  <a:srgbClr val="FF0000"/>
                </a:solidFill>
              </a:rPr>
              <a:t>~100 min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20802" y="1461675"/>
            <a:ext cx="1126100" cy="1262243"/>
          </a:xfrm>
          <a:prstGeom prst="rect">
            <a:avLst/>
          </a:prstGeom>
        </p:spPr>
        <p:txBody>
          <a:bodyPr wrap="none" lIns="79780" tIns="39890" rIns="79780" bIns="39890">
            <a:spAutoFit/>
          </a:bodyPr>
          <a:lstStyle/>
          <a:p>
            <a:r>
              <a:rPr lang="fr-FR" sz="1500" dirty="0" smtClean="0">
                <a:solidFill>
                  <a:srgbClr val="FF0000"/>
                </a:solidFill>
              </a:rPr>
              <a:t>3 images</a:t>
            </a:r>
          </a:p>
          <a:p>
            <a:r>
              <a:rPr lang="fr-FR" sz="1500" dirty="0" err="1" smtClean="0">
                <a:solidFill>
                  <a:srgbClr val="FF0000"/>
                </a:solidFill>
              </a:rPr>
              <a:t>used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  <a:r>
              <a:rPr lang="fr-FR" sz="1500" dirty="0" err="1" smtClean="0">
                <a:solidFill>
                  <a:srgbClr val="FF0000"/>
                </a:solidFill>
              </a:rPr>
              <a:t>at</a:t>
            </a:r>
            <a:r>
              <a:rPr lang="fr-FR" sz="15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500" dirty="0" smtClean="0">
                <a:solidFill>
                  <a:srgbClr val="FF0000"/>
                </a:solidFill>
              </a:rPr>
              <a:t>CIMSS</a:t>
            </a:r>
          </a:p>
          <a:p>
            <a:endParaRPr lang="fr-FR" sz="1500" dirty="0" smtClean="0">
              <a:solidFill>
                <a:srgbClr val="FF0000"/>
              </a:solidFill>
            </a:endParaRPr>
          </a:p>
          <a:p>
            <a:r>
              <a:rPr lang="fr-FR" sz="1500" dirty="0" smtClean="0">
                <a:solidFill>
                  <a:srgbClr val="FF0000"/>
                </a:solidFill>
              </a:rPr>
              <a:t>~200 min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70042" y="5225361"/>
            <a:ext cx="6873708" cy="8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780" tIns="39890" rIns="79780" bIns="39890" numCol="2">
            <a:spAutoFit/>
          </a:bodyPr>
          <a:lstStyle/>
          <a:p>
            <a:pPr>
              <a:buClr>
                <a:srgbClr val="FF0000"/>
              </a:buClr>
            </a:pPr>
            <a:endParaRPr lang="en-GB" sz="1500" b="0" dirty="0">
              <a:solidFill>
                <a:schemeClr val="tx1"/>
              </a:solidFill>
            </a:endParaRPr>
          </a:p>
          <a:p>
            <a:endParaRPr lang="en-GB" sz="1700" dirty="0"/>
          </a:p>
          <a:p>
            <a:endParaRPr lang="en-GB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809625" y="5581650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GB" sz="1200" b="0" dirty="0" smtClean="0">
                <a:solidFill>
                  <a:schemeClr val="tx1"/>
                </a:solidFill>
              </a:rPr>
              <a:t> Problems of view angles, parallax and varying pixels sizes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GB" sz="1200" b="0" dirty="0" smtClean="0">
                <a:solidFill>
                  <a:schemeClr val="tx1"/>
                </a:solidFill>
              </a:rPr>
              <a:t> Small areas to track features 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GB" sz="1200" b="0" dirty="0" smtClean="0">
                <a:solidFill>
                  <a:schemeClr val="tx1"/>
                </a:solidFill>
              </a:rPr>
              <a:t> No cloudy product to set altitude (AVHRR), basic cloud mask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GB" sz="1200" b="0" dirty="0" smtClean="0">
                <a:solidFill>
                  <a:schemeClr val="tx1"/>
                </a:solidFill>
              </a:rPr>
              <a:t> Polar region specificities like ground colder to air above</a:t>
            </a:r>
          </a:p>
          <a:p>
            <a:endParaRPr lang="en-GB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AVHRR/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Operational since 2010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201" y="1433891"/>
            <a:ext cx="4102470" cy="3758489"/>
          </a:xfrm>
          <a:prstGeom prst="rect">
            <a:avLst/>
          </a:prstGeom>
        </p:spPr>
        <p:txBody>
          <a:bodyPr wrap="square" lIns="79780" tIns="39890" rIns="79780" bIns="39890">
            <a:spAutoFit/>
          </a:bodyPr>
          <a:lstStyle/>
          <a:p>
            <a:r>
              <a:rPr lang="en-GB" sz="1400" b="0" dirty="0" smtClean="0">
                <a:solidFill>
                  <a:schemeClr val="tx1"/>
                </a:solidFill>
              </a:rPr>
              <a:t>The tandem configuration with two satellites on the same orbital plane provides an interesting opportunity to create global AMVs from satellites with a significant overlap in imagery data </a:t>
            </a:r>
          </a:p>
          <a:p>
            <a:endParaRPr lang="en-GB" sz="1400" b="0" dirty="0" smtClean="0">
              <a:solidFill>
                <a:schemeClr val="tx1"/>
              </a:solidFill>
            </a:endParaRPr>
          </a:p>
          <a:p>
            <a:r>
              <a:rPr lang="fr-FR" sz="1400" b="0" dirty="0" smtClean="0">
                <a:solidFill>
                  <a:schemeClr val="tx1"/>
                </a:solidFill>
              </a:rPr>
              <a:t>The </a:t>
            </a:r>
            <a:r>
              <a:rPr lang="fr-FR" sz="1400" b="0" dirty="0" err="1" smtClean="0">
                <a:solidFill>
                  <a:schemeClr val="tx1"/>
                </a:solidFill>
              </a:rPr>
              <a:t>same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algorithm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is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used</a:t>
            </a:r>
            <a:r>
              <a:rPr lang="fr-FR" sz="1400" b="0" dirty="0" smtClean="0">
                <a:solidFill>
                  <a:schemeClr val="tx1"/>
                </a:solidFill>
              </a:rPr>
              <a:t> for dual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winds</a:t>
            </a:r>
            <a:r>
              <a:rPr lang="fr-FR" sz="1400" b="0" dirty="0" smtClean="0">
                <a:solidFill>
                  <a:schemeClr val="tx1"/>
                </a:solidFill>
              </a:rPr>
              <a:t> and for single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winds</a:t>
            </a:r>
            <a:r>
              <a:rPr lang="fr-FR" sz="1400" b="0" dirty="0" smtClean="0">
                <a:solidFill>
                  <a:schemeClr val="tx1"/>
                </a:solidFill>
              </a:rPr>
              <a:t> extraction.</a:t>
            </a:r>
          </a:p>
          <a:p>
            <a:endParaRPr lang="fr-FR" sz="1400" b="0" dirty="0" smtClean="0">
              <a:solidFill>
                <a:schemeClr val="tx1"/>
              </a:solidFill>
            </a:endParaRPr>
          </a:p>
          <a:p>
            <a:r>
              <a:rPr lang="fr-FR" sz="1400" b="0" dirty="0" smtClean="0">
                <a:solidFill>
                  <a:schemeClr val="tx1"/>
                </a:solidFill>
              </a:rPr>
              <a:t>It uses image pairs </a:t>
            </a:r>
            <a:r>
              <a:rPr lang="fr-FR" sz="1400" b="0" dirty="0" err="1" smtClean="0">
                <a:solidFill>
                  <a:schemeClr val="tx1"/>
                </a:solidFill>
              </a:rPr>
              <a:t>from</a:t>
            </a:r>
            <a:r>
              <a:rPr lang="fr-FR" sz="1400" b="0" dirty="0" smtClean="0">
                <a:solidFill>
                  <a:schemeClr val="tx1"/>
                </a:solidFill>
              </a:rPr>
              <a:t> the </a:t>
            </a:r>
            <a:r>
              <a:rPr lang="fr-FR" sz="1400" b="0" dirty="0" err="1" smtClean="0">
                <a:solidFill>
                  <a:schemeClr val="tx1"/>
                </a:solidFill>
              </a:rPr>
              <a:t>two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different</a:t>
            </a: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 satellites.</a:t>
            </a:r>
          </a:p>
          <a:p>
            <a:endParaRPr lang="fr-FR" sz="1400" b="0" dirty="0" smtClean="0">
              <a:solidFill>
                <a:schemeClr val="tx1"/>
              </a:solidFill>
            </a:endParaRPr>
          </a:p>
          <a:p>
            <a:endParaRPr lang="fr-FR" sz="1400" b="0" dirty="0" smtClean="0">
              <a:solidFill>
                <a:schemeClr val="tx1"/>
              </a:solidFill>
            </a:endParaRPr>
          </a:p>
          <a:p>
            <a:r>
              <a:rPr lang="fr-FR" sz="1400" dirty="0" smtClean="0">
                <a:solidFill>
                  <a:schemeClr val="tx1"/>
                </a:solidFill>
              </a:rPr>
              <a:t>2 </a:t>
            </a:r>
            <a:r>
              <a:rPr lang="fr-FR" sz="1400" dirty="0" err="1" smtClean="0">
                <a:solidFill>
                  <a:schemeClr val="tx1"/>
                </a:solidFill>
              </a:rPr>
              <a:t>complementary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products</a:t>
            </a:r>
            <a:r>
              <a:rPr lang="fr-FR" sz="1400" dirty="0" smtClean="0">
                <a:solidFill>
                  <a:schemeClr val="tx1"/>
                </a:solidFill>
              </a:rPr>
              <a:t>:</a:t>
            </a:r>
          </a:p>
          <a:p>
            <a:endParaRPr lang="fr-FR" sz="1400" b="0" dirty="0" smtClean="0">
              <a:solidFill>
                <a:schemeClr val="tx1"/>
              </a:solidFill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-A /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-B, ~46 min temporal gap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fr-FR" sz="1400" b="0" dirty="0" smtClean="0">
                <a:solidFill>
                  <a:schemeClr val="tx1"/>
                </a:solidFill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-B / </a:t>
            </a:r>
            <a:r>
              <a:rPr lang="fr-FR" sz="1400" b="0" dirty="0" err="1" smtClean="0">
                <a:solidFill>
                  <a:schemeClr val="tx1"/>
                </a:solidFill>
              </a:rPr>
              <a:t>Metop</a:t>
            </a:r>
            <a:r>
              <a:rPr lang="fr-FR" sz="1400" b="0" dirty="0" smtClean="0">
                <a:solidFill>
                  <a:schemeClr val="tx1"/>
                </a:solidFill>
              </a:rPr>
              <a:t>-A, ~55 min temporal gap</a:t>
            </a:r>
          </a:p>
          <a:p>
            <a:endParaRPr lang="en-GB" sz="1500" b="0" dirty="0">
              <a:solidFill>
                <a:schemeClr val="tx1"/>
              </a:solidFill>
            </a:endParaRPr>
          </a:p>
        </p:txBody>
      </p:sp>
      <p:pic>
        <p:nvPicPr>
          <p:cNvPr id="12289" name="Picture 1" descr="C:\Users\borde\AppData\Local\Microsoft\Windows\Temporary Internet Files\Content.Word\AVHRR_image+AMV_qi60_lon15.00_lat45.00_20131125084903Z-20131125101003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722" y="1511575"/>
            <a:ext cx="4693346" cy="462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The tandem </a:t>
            </a:r>
            <a:r>
              <a:rPr lang="en-GB" sz="1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1800" kern="0" dirty="0" smtClean="0">
                <a:latin typeface="+mj-lt"/>
                <a:ea typeface="+mj-ea"/>
                <a:cs typeface="+mj-cs"/>
              </a:rPr>
              <a:t> configuration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99483" y="6273976"/>
            <a:ext cx="8513103" cy="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 anchor="ctr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Accumulated number 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of dual </a:t>
            </a:r>
            <a:r>
              <a:rPr lang="en-GB" sz="14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Metop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winds, Equal Area spots (~3 square degrees)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M01/M02 and M02/M01 products</a:t>
            </a:r>
          </a:p>
        </p:txBody>
      </p:sp>
      <p:pic>
        <p:nvPicPr>
          <p:cNvPr id="8" name="Picture 7" descr="AVHR_AMV_2D_20140525_spd_Q60-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34" y="860043"/>
            <a:ext cx="7920000" cy="559716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Global coverage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99483" y="6273976"/>
            <a:ext cx="8513103" cy="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Averaged speed of dual </a:t>
            </a:r>
            <a:r>
              <a:rPr lang="en-GB" sz="14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Metop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winds, Equal Area spots (~3 square degrees)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M01/M02 and M02/M01 products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Global and homogeneous product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VHR_AMV_2D_20140525_spd_Q60-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34" y="860043"/>
            <a:ext cx="7919999" cy="559716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780" tIns="39890" rIns="79780" bIns="39890" anchor="ctr">
            <a:spAutoFit/>
          </a:bodyPr>
          <a:lstStyle/>
          <a:p>
            <a:endParaRPr 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99483" y="6273976"/>
            <a:ext cx="8513103" cy="5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780" tIns="39890" rIns="79780" bIns="3989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Averaged pressure of dual </a:t>
            </a:r>
            <a:r>
              <a:rPr lang="en-GB" sz="140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Metop</a:t>
            </a: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winds, Equal Area spots (~3 square degrees)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M01/M02 and M02/M01 products</a:t>
            </a:r>
          </a:p>
        </p:txBody>
      </p:sp>
      <p:pic>
        <p:nvPicPr>
          <p:cNvPr id="8" name="Picture 7" descr="AVHR_AMV_2D_20140525_spd_Q60-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34" y="860043"/>
            <a:ext cx="7919999" cy="55971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Global and homogeneous product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866775"/>
            <a:ext cx="4048401" cy="1126999"/>
          </a:xfrm>
          <a:prstGeom prst="rect">
            <a:avLst/>
          </a:prstGeom>
          <a:noFill/>
        </p:spPr>
        <p:txBody>
          <a:bodyPr wrap="square" lIns="79780" tIns="39890" rIns="79780" bIns="39890" rtlCol="0">
            <a:spAutoFit/>
          </a:bodyPr>
          <a:lstStyle/>
          <a:p>
            <a:endParaRPr lang="fr-FR" sz="1700" dirty="0" smtClean="0">
              <a:solidFill>
                <a:schemeClr val="tx1"/>
              </a:solidFill>
            </a:endParaRPr>
          </a:p>
          <a:p>
            <a:endParaRPr lang="fr-FR" sz="17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fr-FR" sz="1700" dirty="0" smtClean="0">
                <a:solidFill>
                  <a:schemeClr val="tx1"/>
                </a:solidFill>
              </a:rPr>
              <a:t> QI &gt; 80, </a:t>
            </a:r>
            <a:r>
              <a:rPr lang="fr-FR" sz="1700" dirty="0" err="1" smtClean="0">
                <a:solidFill>
                  <a:schemeClr val="tx1"/>
                </a:solidFill>
              </a:rPr>
              <a:t>including</a:t>
            </a:r>
            <a:r>
              <a:rPr lang="fr-FR" sz="1700" dirty="0" smtClean="0">
                <a:solidFill>
                  <a:schemeClr val="tx1"/>
                </a:solidFill>
              </a:rPr>
              <a:t> </a:t>
            </a:r>
            <a:r>
              <a:rPr lang="fr-FR" sz="1700" dirty="0" err="1" smtClean="0">
                <a:solidFill>
                  <a:schemeClr val="tx1"/>
                </a:solidFill>
              </a:rPr>
              <a:t>forecast</a:t>
            </a:r>
            <a:r>
              <a:rPr lang="fr-FR" sz="1700" dirty="0" smtClean="0">
                <a:solidFill>
                  <a:schemeClr val="tx1"/>
                </a:solidFill>
              </a:rPr>
              <a:t> check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fr-FR" sz="1700" dirty="0" smtClean="0">
              <a:solidFill>
                <a:schemeClr val="tx1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" y="130746"/>
            <a:ext cx="161182" cy="20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" y="5770830"/>
            <a:ext cx="161182" cy="31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pPr defTabSz="797798"/>
            <a:endParaRPr lang="en-US" sz="15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" y="8501419"/>
            <a:ext cx="161182" cy="31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9780" tIns="39890" rIns="79780" bIns="39890" numCol="1" anchor="ctr" anchorCtr="0" compatLnSpc="1">
            <a:prstTxWarp prst="textNoShape">
              <a:avLst/>
            </a:prstTxWarp>
            <a:spAutoFit/>
          </a:bodyPr>
          <a:lstStyle/>
          <a:p>
            <a:pPr defTabSz="797798"/>
            <a:endParaRPr lang="en-US" sz="15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57490" y="2022197"/>
          <a:ext cx="8344927" cy="3151878"/>
        </p:xfrm>
        <a:graphic>
          <a:graphicData uri="http://schemas.openxmlformats.org/drawingml/2006/table">
            <a:tbl>
              <a:tblPr/>
              <a:tblGrid>
                <a:gridCol w="1391042"/>
                <a:gridCol w="1129958"/>
                <a:gridCol w="711113"/>
                <a:gridCol w="756120"/>
                <a:gridCol w="711113"/>
                <a:gridCol w="639102"/>
                <a:gridCol w="873139"/>
                <a:gridCol w="837133"/>
                <a:gridCol w="585093"/>
                <a:gridCol w="711114"/>
              </a:tblGrid>
              <a:tr h="525313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Dual </a:t>
                      </a:r>
                      <a:r>
                        <a:rPr lang="en-US" sz="1200" b="1" dirty="0" err="1">
                          <a:latin typeface="Times New Roman"/>
                          <a:ea typeface="Times New Roman"/>
                          <a:cs typeface="Arial"/>
                        </a:rPr>
                        <a:t>Metop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 Winds against FC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Amount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Speed (m/s)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Direction (deg)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Vector difference RMS (m/s)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Mean </a:t>
                      </a:r>
                      <a:r>
                        <a:rPr lang="en-GB" sz="1200" b="1" dirty="0" err="1" smtClean="0">
                          <a:latin typeface="Times New Roman"/>
                          <a:ea typeface="Times New Roman"/>
                        </a:rPr>
                        <a:t>fc</a:t>
                      </a: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 wind speed (m/s)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NRMS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NRMS (without</a:t>
                      </a:r>
                      <a:r>
                        <a:rPr lang="en-GB" sz="12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GB" sz="1200" b="1" baseline="0" dirty="0" err="1" smtClean="0">
                          <a:latin typeface="Times New Roman"/>
                          <a:ea typeface="Times New Roman"/>
                        </a:rPr>
                        <a:t>fc</a:t>
                      </a:r>
                      <a:r>
                        <a:rPr lang="en-GB" sz="1200" b="1" baseline="0" dirty="0" smtClean="0">
                          <a:latin typeface="Times New Roman"/>
                          <a:ea typeface="Times New Roman"/>
                        </a:rPr>
                        <a:t>)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53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Arial"/>
                        </a:rPr>
                        <a:t>Bias</a:t>
                      </a:r>
                      <a:endParaRPr lang="en-GB" sz="1200" b="1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RMS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Bias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RMS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2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All 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levels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801 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037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0.05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4.47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-11.11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40.20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5.90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16.54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0.36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0.60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High levels 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301688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0.17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5.11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5.68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22.31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7.09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27.04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0.26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0.39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Mid levels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408 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439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0.45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4.95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-14.29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44.80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6.45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16.99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0.38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0.65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53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Low levels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90910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0.03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2.93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12.94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Arial"/>
                        </a:rPr>
                        <a:t>35.23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3.88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10.18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0.38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latin typeface="Times New Roman"/>
                          <a:ea typeface="Times New Roman"/>
                        </a:rPr>
                        <a:t>0.76</a:t>
                      </a:r>
                      <a:endParaRPr lang="en-GB" sz="1200" b="1" dirty="0">
                        <a:latin typeface="Times New Roman"/>
                        <a:ea typeface="Times New Roman"/>
                      </a:endParaRPr>
                    </a:p>
                  </a:txBody>
                  <a:tcPr marL="64811" marR="64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2450" y="5381584"/>
            <a:ext cx="8339834" cy="115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780" tIns="39890" rIns="79780" bIns="39890" anchor="ctr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General statistics look quite good but lots of disparities exist as function of the geographical areas. Large fast bias is especially found in tropics, probably due to a very poor height assignment.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1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Statistics should be better with the last PPF v2.4</a:t>
            </a:r>
            <a:endParaRPr lang="en-GB" sz="1400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361488" cy="11702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0000" tIns="180000" rIns="180000" bIns="36000"/>
          <a:lstStyle/>
          <a:p>
            <a:pPr>
              <a:defRPr/>
            </a:pPr>
            <a:r>
              <a:rPr lang="en-GB" sz="2800" kern="0" dirty="0">
                <a:latin typeface="+mj-lt"/>
                <a:ea typeface="+mj-ea"/>
                <a:cs typeface="+mj-cs"/>
              </a:rPr>
              <a:t>EUMETSAT 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dual </a:t>
            </a:r>
            <a:r>
              <a:rPr lang="en-GB" sz="2800" kern="0" dirty="0" err="1" smtClean="0">
                <a:latin typeface="+mj-lt"/>
                <a:ea typeface="+mj-ea"/>
                <a:cs typeface="+mj-cs"/>
              </a:rPr>
              <a:t>Metop</a:t>
            </a:r>
            <a:r>
              <a:rPr lang="en-GB" sz="2800" kern="0" dirty="0" smtClean="0">
                <a:latin typeface="+mj-lt"/>
                <a:ea typeface="+mj-ea"/>
                <a:cs typeface="+mj-cs"/>
              </a:rPr>
              <a:t> winds</a:t>
            </a:r>
            <a:r>
              <a:rPr lang="en-GB" sz="2800" kern="0" dirty="0">
                <a:latin typeface="+mj-lt"/>
                <a:ea typeface="+mj-ea"/>
                <a:cs typeface="+mj-cs"/>
              </a:rPr>
              <a:t/>
            </a:r>
            <a:br>
              <a:rPr lang="en-GB" sz="2800" kern="0" dirty="0">
                <a:latin typeface="+mj-lt"/>
                <a:ea typeface="+mj-ea"/>
                <a:cs typeface="+mj-cs"/>
              </a:rPr>
            </a:br>
            <a:r>
              <a:rPr lang="en-GB" sz="1800" kern="0" dirty="0" smtClean="0">
                <a:latin typeface="+mj-lt"/>
                <a:ea typeface="+mj-ea"/>
                <a:cs typeface="+mj-cs"/>
              </a:rPr>
              <a:t>Comparison versus forecast (December 2013, Processor v2.3)</a:t>
            </a:r>
            <a:endParaRPr lang="en-GB" sz="1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_Landscape_Template[1]">
  <a:themeElements>
    <a:clrScheme name="1_EUM_template_v03 4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003F80"/>
      </a:accent1>
      <a:accent2>
        <a:srgbClr val="BDD7EE"/>
      </a:accent2>
      <a:accent3>
        <a:srgbClr val="FFFFFF"/>
      </a:accent3>
      <a:accent4>
        <a:srgbClr val="001E59"/>
      </a:accent4>
      <a:accent5>
        <a:srgbClr val="AAAFC0"/>
      </a:accent5>
      <a:accent6>
        <a:srgbClr val="ABC3D8"/>
      </a:accent6>
      <a:hlink>
        <a:srgbClr val="FFD350"/>
      </a:hlink>
      <a:folHlink>
        <a:srgbClr val="EB6F3F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Viewgraph_Landscape_Template[1]</Template>
  <TotalTime>9700</TotalTime>
  <Words>990</Words>
  <Application>Microsoft Office PowerPoint</Application>
  <PresentationFormat>Personnalisé</PresentationFormat>
  <Paragraphs>233</Paragraphs>
  <Slides>23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Gothic</vt:lpstr>
      <vt:lpstr>Helvetica</vt:lpstr>
      <vt:lpstr>Tahoma</vt:lpstr>
      <vt:lpstr>Times New Roman</vt:lpstr>
      <vt:lpstr>Wingdings</vt:lpstr>
      <vt:lpstr>Viewgraph_Landscape_Template[1]</vt:lpstr>
      <vt:lpstr>Custom Design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EUMETSAT</dc:title>
  <dc:creator>Régis Borde</dc:creator>
  <cp:lastModifiedBy>Olivier Hautecoeur</cp:lastModifiedBy>
  <cp:revision>249</cp:revision>
  <cp:lastPrinted>2006-03-06T14:11:17Z</cp:lastPrinted>
  <dcterms:created xsi:type="dcterms:W3CDTF">2013-09-12T14:47:30Z</dcterms:created>
  <dcterms:modified xsi:type="dcterms:W3CDTF">2014-06-16T08:38:09Z</dcterms:modified>
</cp:coreProperties>
</file>