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72" r:id="rId2"/>
    <p:sldMasterId id="2147483660" r:id="rId3"/>
  </p:sldMasterIdLst>
  <p:notesMasterIdLst>
    <p:notesMasterId r:id="rId23"/>
  </p:notesMasterIdLst>
  <p:sldIdLst>
    <p:sldId id="257" r:id="rId4"/>
    <p:sldId id="277" r:id="rId5"/>
    <p:sldId id="275" r:id="rId6"/>
    <p:sldId id="265" r:id="rId7"/>
    <p:sldId id="292" r:id="rId8"/>
    <p:sldId id="261" r:id="rId9"/>
    <p:sldId id="263" r:id="rId10"/>
    <p:sldId id="295" r:id="rId11"/>
    <p:sldId id="294" r:id="rId12"/>
    <p:sldId id="279" r:id="rId13"/>
    <p:sldId id="280" r:id="rId14"/>
    <p:sldId id="281" r:id="rId15"/>
    <p:sldId id="282" r:id="rId16"/>
    <p:sldId id="283" r:id="rId17"/>
    <p:sldId id="291" r:id="rId18"/>
    <p:sldId id="264" r:id="rId19"/>
    <p:sldId id="278" r:id="rId20"/>
    <p:sldId id="258" r:id="rId21"/>
    <p:sldId id="28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82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681E7-3B12-2645-B1F0-50203763B35D}" type="datetimeFigureOut">
              <a:rPr lang="en-US" smtClean="0"/>
              <a:t>6/17/14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B4E71-ADB5-654C-A1BF-5831C97BFD4F}" type="slidenum">
              <a:rPr lang="en-US" smtClean="0"/>
              <a:t>‹#›</a:t>
            </a:fld>
            <a:endParaRPr lang="en-US"/>
          </a:p>
        </p:txBody>
      </p:sp>
    </p:spTree>
    <p:extLst>
      <p:ext uri="{BB962C8B-B14F-4D97-AF65-F5344CB8AC3E}">
        <p14:creationId xmlns:p14="http://schemas.microsoft.com/office/powerpoint/2010/main" val="1152239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580E641-4BCC-1943-B00B-DD1AADE1EAA7}" type="slidenum">
              <a:rPr lang="en-GB"/>
              <a:pPr/>
              <a:t>4</a:t>
            </a:fld>
            <a:endParaRPr lang="en-GB"/>
          </a:p>
        </p:txBody>
      </p:sp>
      <p:sp>
        <p:nvSpPr>
          <p:cNvPr id="102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42" name="Text Box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5" indent="-171435" defTabSz="457158">
              <a:buFont typeface="Arial" pitchFamily="34" charset="0"/>
              <a:buChar char="•"/>
            </a:pPr>
            <a:r>
              <a:rPr lang="en-US" dirty="0" smtClean="0"/>
              <a:t>NOAA/NESDIS/STAR</a:t>
            </a:r>
            <a:r>
              <a:rPr lang="en-US" baseline="0" dirty="0" smtClean="0"/>
              <a:t> Ocean Winds Science team transitioned these applications to operations by working closely with the respective science team members</a:t>
            </a:r>
            <a:endParaRPr lang="en-US" dirty="0" smtClean="0"/>
          </a:p>
          <a:p>
            <a:endParaRPr lang="en-US" dirty="0" smtClean="0"/>
          </a:p>
          <a:p>
            <a:pPr marL="171435" indent="-171435">
              <a:buFont typeface="Arial" pitchFamily="34" charset="0"/>
              <a:buChar char="•"/>
            </a:pPr>
            <a:r>
              <a:rPr lang="en-US" dirty="0" smtClean="0"/>
              <a:t>These are two products that we transitioned from efforts into near</a:t>
            </a:r>
            <a:r>
              <a:rPr lang="en-US" baseline="0" dirty="0" smtClean="0"/>
              <a:t> real-time operations to support NOAA’s mission.  These were developed by members of </a:t>
            </a:r>
            <a:r>
              <a:rPr lang="en-US" dirty="0" smtClean="0"/>
              <a:t>the International Ocean Vector Wind Science</a:t>
            </a:r>
            <a:r>
              <a:rPr lang="en-US" baseline="0" dirty="0" smtClean="0"/>
              <a:t> Team.  This is a prime example of the transitioning of research to operations and highlights the importance of remaining engaged with the external science community.</a:t>
            </a:r>
          </a:p>
          <a:p>
            <a:endParaRPr lang="en-US" baseline="0" dirty="0" smtClean="0"/>
          </a:p>
          <a:p>
            <a:pPr marL="171435" indent="-171435">
              <a:buFont typeface="Arial" pitchFamily="34" charset="0"/>
              <a:buChar char="•"/>
            </a:pPr>
            <a:r>
              <a:rPr lang="en-US" baseline="0" dirty="0" smtClean="0"/>
              <a:t>The panel on the left shows sea level pressure field derived from the OSCAT winds.  Winds and surface pressure are very closely related.  This panel is another way of looking at </a:t>
            </a:r>
            <a:r>
              <a:rPr lang="en-US" baseline="0" dirty="0" err="1" smtClean="0"/>
              <a:t>scatterometer</a:t>
            </a:r>
            <a:r>
              <a:rPr lang="en-US" baseline="0" dirty="0" smtClean="0"/>
              <a:t> wind retrievals.  Assimilating these sea level pressure data versus vector winds into weather models may provide improved utilization of data in the models.</a:t>
            </a:r>
          </a:p>
          <a:p>
            <a:pPr marL="171435" indent="-171435">
              <a:buFont typeface="Arial" pitchFamily="34" charset="0"/>
              <a:buChar char="•"/>
            </a:pPr>
            <a:endParaRPr lang="en-US" baseline="0" dirty="0" smtClean="0"/>
          </a:p>
          <a:p>
            <a:pPr marL="171435" indent="-171435">
              <a:buFont typeface="Arial" pitchFamily="34" charset="0"/>
              <a:buChar char="•"/>
            </a:pPr>
            <a:r>
              <a:rPr lang="en-US" baseline="0" dirty="0" smtClean="0"/>
              <a:t>The panel on the right is an enhanced resolution radar cross-section product of a tropical cyclone between Madagascar and Africa.</a:t>
            </a:r>
          </a:p>
        </p:txBody>
      </p:sp>
      <p:sp>
        <p:nvSpPr>
          <p:cNvPr id="4" name="Slide Number Placeholder 3"/>
          <p:cNvSpPr>
            <a:spLocks noGrp="1"/>
          </p:cNvSpPr>
          <p:nvPr>
            <p:ph type="sldNum" sz="quarter" idx="10"/>
          </p:nvPr>
        </p:nvSpPr>
        <p:spPr/>
        <p:txBody>
          <a:bodyPr/>
          <a:lstStyle/>
          <a:p>
            <a:fld id="{5C361528-118B-AA40-92CB-03E16359C84B}" type="slidenum">
              <a:rPr lang="en-US" smtClean="0"/>
              <a:t>7</a:t>
            </a:fld>
            <a:endParaRPr lang="en-US"/>
          </a:p>
        </p:txBody>
      </p:sp>
    </p:spTree>
    <p:extLst>
      <p:ext uri="{BB962C8B-B14F-4D97-AF65-F5344CB8AC3E}">
        <p14:creationId xmlns:p14="http://schemas.microsoft.com/office/powerpoint/2010/main" val="181291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56E656-7BCA-47BA-932F-B9CCCDF33D5D}"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GB" dirty="0"/>
          </a:p>
        </p:txBody>
      </p:sp>
      <p:sp>
        <p:nvSpPr>
          <p:cNvPr id="4" name="Slide Number Placeholder 3"/>
          <p:cNvSpPr>
            <a:spLocks noGrp="1"/>
          </p:cNvSpPr>
          <p:nvPr>
            <p:ph type="sldNum" sz="quarter" idx="10"/>
          </p:nvPr>
        </p:nvSpPr>
        <p:spPr/>
        <p:txBody>
          <a:bodyPr/>
          <a:lstStyle/>
          <a:p>
            <a:fld id="{DB56E656-7BCA-47BA-932F-B9CCCDF33D5D}" type="slidenum">
              <a:rPr lang="en-GB" smtClean="0"/>
              <a:pPr/>
              <a:t>17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18</a:t>
            </a:fld>
            <a:endParaRPr lang="fr-FR">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130425"/>
            <a:ext cx="7772400" cy="1470025"/>
          </a:xfrm>
          <a:ln w="9525"/>
        </p:spPr>
        <p:txBody>
          <a:bodyPr/>
          <a:lstStyle>
            <a:lvl1pPr>
              <a:defRPr>
                <a:effectLst>
                  <a:outerShdw blurRad="38100" dist="38100" dir="2700000" algn="tl">
                    <a:srgbClr val="C0C0C0"/>
                  </a:outerShdw>
                </a:effectLst>
              </a:defRPr>
            </a:lvl1pPr>
          </a:lstStyle>
          <a:p>
            <a:r>
              <a:rPr lang="en-US"/>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27681BB-47F1-4A5F-A60F-DDC1B2B95A79}" type="slidenum">
              <a:rPr lang="en-US"/>
              <a:pPr>
                <a:defRPr/>
              </a:pPr>
              <a:t>‹#›</a:t>
            </a:fld>
            <a:endParaRPr lang="en-US"/>
          </a:p>
        </p:txBody>
      </p:sp>
    </p:spTree>
    <p:extLst>
      <p:ext uri="{BB962C8B-B14F-4D97-AF65-F5344CB8AC3E}">
        <p14:creationId xmlns:p14="http://schemas.microsoft.com/office/powerpoint/2010/main" val="20896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D90C97EF-C413-4E75-B5DB-46034BB1F1DB}" type="slidenum">
              <a:rPr lang="en-US"/>
              <a:pPr>
                <a:defRPr/>
              </a:pPr>
              <a:t>‹#›</a:t>
            </a:fld>
            <a:endParaRPr lang="en-US"/>
          </a:p>
        </p:txBody>
      </p:sp>
    </p:spTree>
    <p:extLst>
      <p:ext uri="{BB962C8B-B14F-4D97-AF65-F5344CB8AC3E}">
        <p14:creationId xmlns:p14="http://schemas.microsoft.com/office/powerpoint/2010/main" val="265885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833AF906-A7D8-476A-B4D5-CAFC083ED18C}" type="slidenum">
              <a:rPr lang="en-US"/>
              <a:pPr>
                <a:defRPr/>
              </a:pPr>
              <a:t>‹#›</a:t>
            </a:fld>
            <a:endParaRPr lang="en-US"/>
          </a:p>
        </p:txBody>
      </p:sp>
    </p:spTree>
    <p:extLst>
      <p:ext uri="{BB962C8B-B14F-4D97-AF65-F5344CB8AC3E}">
        <p14:creationId xmlns:p14="http://schemas.microsoft.com/office/powerpoint/2010/main" val="173944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D5658E8-5DA6-4D4B-8B3C-73F529269850}" type="slidenum">
              <a:rPr lang="en-US"/>
              <a:pPr>
                <a:defRPr/>
              </a:pPr>
              <a:t>‹#›</a:t>
            </a:fld>
            <a:endParaRPr lang="en-US"/>
          </a:p>
        </p:txBody>
      </p:sp>
    </p:spTree>
    <p:extLst>
      <p:ext uri="{BB962C8B-B14F-4D97-AF65-F5344CB8AC3E}">
        <p14:creationId xmlns:p14="http://schemas.microsoft.com/office/powerpoint/2010/main" val="3839830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46038"/>
            <a:ext cx="71088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7012"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5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noaa3b"/>
          <p:cNvPicPr>
            <a:picLocks noChangeAspect="1" noChangeArrowheads="1"/>
          </p:cNvPicPr>
          <p:nvPr/>
        </p:nvPicPr>
        <p:blipFill>
          <a:blip r:embed="rId3" cstate="print"/>
          <a:srcRect/>
          <a:stretch>
            <a:fillRect/>
          </a:stretch>
        </p:blipFill>
        <p:spPr bwMode="auto">
          <a:xfrm>
            <a:off x="8281988" y="0"/>
            <a:ext cx="862012" cy="836613"/>
          </a:xfrm>
          <a:prstGeom prst="rect">
            <a:avLst/>
          </a:prstGeom>
          <a:noFill/>
          <a:ln w="9525">
            <a:noFill/>
            <a:miter lim="800000"/>
            <a:headEnd/>
            <a:tailEnd/>
          </a:ln>
        </p:spPr>
      </p:pic>
      <p:sp>
        <p:nvSpPr>
          <p:cNvPr id="26626" name="Rectangle 2"/>
          <p:cNvSpPr>
            <a:spLocks noGrp="1" noChangeArrowheads="1"/>
          </p:cNvSpPr>
          <p:nvPr>
            <p:ph type="ctrTitle"/>
          </p:nvPr>
        </p:nvSpPr>
        <p:spPr>
          <a:xfrm>
            <a:off x="685800" y="2130425"/>
            <a:ext cx="7772400" cy="1470025"/>
          </a:xfrm>
          <a:ln w="9525"/>
        </p:spPr>
        <p:txBody>
          <a:bodyPr/>
          <a:lstStyle>
            <a:lvl1pPr>
              <a:defRPr>
                <a:effectLst>
                  <a:outerShdw blurRad="38100" dist="38100" dir="2700000" algn="tl">
                    <a:srgbClr val="C0C0C0"/>
                  </a:outerShdw>
                </a:effectLst>
              </a:defRPr>
            </a:lvl1pPr>
          </a:lstStyle>
          <a:p>
            <a:r>
              <a:rPr lang="en-US"/>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27681BB-47F1-4A5F-A60F-DDC1B2B95A79}" type="slidenum">
              <a:rPr lang="en-US"/>
              <a:pPr>
                <a:defRPr/>
              </a:pPr>
              <a:t>‹#›</a:t>
            </a:fld>
            <a:endParaRPr lang="en-US"/>
          </a:p>
        </p:txBody>
      </p:sp>
    </p:spTree>
    <p:extLst>
      <p:ext uri="{BB962C8B-B14F-4D97-AF65-F5344CB8AC3E}">
        <p14:creationId xmlns:p14="http://schemas.microsoft.com/office/powerpoint/2010/main" val="325708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1E575E4F-7FD7-4CE7-90C5-F8972A7A82C6}" type="slidenum">
              <a:rPr lang="en-US"/>
              <a:pPr>
                <a:defRPr/>
              </a:pPr>
              <a:t>‹#›</a:t>
            </a:fld>
            <a:endParaRPr lang="en-US"/>
          </a:p>
        </p:txBody>
      </p:sp>
    </p:spTree>
    <p:extLst>
      <p:ext uri="{BB962C8B-B14F-4D97-AF65-F5344CB8AC3E}">
        <p14:creationId xmlns:p14="http://schemas.microsoft.com/office/powerpoint/2010/main" val="183344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F90C525D-C326-497D-B5F8-0D2335955E1D}" type="slidenum">
              <a:rPr lang="en-US"/>
              <a:pPr>
                <a:defRPr/>
              </a:pPr>
              <a:t>‹#›</a:t>
            </a:fld>
            <a:endParaRPr lang="en-US"/>
          </a:p>
        </p:txBody>
      </p:sp>
    </p:spTree>
    <p:extLst>
      <p:ext uri="{BB962C8B-B14F-4D97-AF65-F5344CB8AC3E}">
        <p14:creationId xmlns:p14="http://schemas.microsoft.com/office/powerpoint/2010/main" val="272405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1FA6627-03A8-43A9-B2BC-7A061529FBF6}" type="slidenum">
              <a:rPr lang="en-US"/>
              <a:pPr>
                <a:defRPr/>
              </a:pPr>
              <a:t>‹#›</a:t>
            </a:fld>
            <a:endParaRPr lang="en-US"/>
          </a:p>
        </p:txBody>
      </p:sp>
    </p:spTree>
    <p:extLst>
      <p:ext uri="{BB962C8B-B14F-4D97-AF65-F5344CB8AC3E}">
        <p14:creationId xmlns:p14="http://schemas.microsoft.com/office/powerpoint/2010/main" val="925493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B7D7947-3F6E-4D11-B065-A9E5B96899A7}" type="slidenum">
              <a:rPr lang="en-US"/>
              <a:pPr>
                <a:defRPr/>
              </a:pPr>
              <a:t>‹#›</a:t>
            </a:fld>
            <a:endParaRPr lang="en-US"/>
          </a:p>
        </p:txBody>
      </p:sp>
    </p:spTree>
    <p:extLst>
      <p:ext uri="{BB962C8B-B14F-4D97-AF65-F5344CB8AC3E}">
        <p14:creationId xmlns:p14="http://schemas.microsoft.com/office/powerpoint/2010/main" val="416558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2D487F09-BA6B-45D0-9A5E-15AA0F9A7404}" type="slidenum">
              <a:rPr lang="en-US"/>
              <a:pPr>
                <a:defRPr/>
              </a:pPr>
              <a:t>‹#›</a:t>
            </a:fld>
            <a:endParaRPr lang="en-US"/>
          </a:p>
        </p:txBody>
      </p:sp>
    </p:spTree>
    <p:extLst>
      <p:ext uri="{BB962C8B-B14F-4D97-AF65-F5344CB8AC3E}">
        <p14:creationId xmlns:p14="http://schemas.microsoft.com/office/powerpoint/2010/main" val="265108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1E575E4F-7FD7-4CE7-90C5-F8972A7A82C6}" type="slidenum">
              <a:rPr lang="en-US"/>
              <a:pPr>
                <a:defRPr/>
              </a:pPr>
              <a:t>‹#›</a:t>
            </a:fld>
            <a:endParaRPr lang="en-US"/>
          </a:p>
        </p:txBody>
      </p:sp>
    </p:spTree>
    <p:extLst>
      <p:ext uri="{BB962C8B-B14F-4D97-AF65-F5344CB8AC3E}">
        <p14:creationId xmlns:p14="http://schemas.microsoft.com/office/powerpoint/2010/main" val="1101849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6E78ECA-42BF-4C8C-ACE3-8B152DCC2EC4}" type="slidenum">
              <a:rPr lang="en-US"/>
              <a:pPr>
                <a:defRPr/>
              </a:pPr>
              <a:t>‹#›</a:t>
            </a:fld>
            <a:endParaRPr lang="en-US"/>
          </a:p>
        </p:txBody>
      </p:sp>
    </p:spTree>
    <p:extLst>
      <p:ext uri="{BB962C8B-B14F-4D97-AF65-F5344CB8AC3E}">
        <p14:creationId xmlns:p14="http://schemas.microsoft.com/office/powerpoint/2010/main" val="3404889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DB75159-DC28-48A9-A3D4-A05C3AFD9300}" type="slidenum">
              <a:rPr lang="en-US"/>
              <a:pPr>
                <a:defRPr/>
              </a:pPr>
              <a:t>‹#›</a:t>
            </a:fld>
            <a:endParaRPr lang="en-US"/>
          </a:p>
        </p:txBody>
      </p:sp>
    </p:spTree>
    <p:extLst>
      <p:ext uri="{BB962C8B-B14F-4D97-AF65-F5344CB8AC3E}">
        <p14:creationId xmlns:p14="http://schemas.microsoft.com/office/powerpoint/2010/main" val="2516668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1083B042-50D5-46D3-B56A-AFDF6392B019}" type="slidenum">
              <a:rPr lang="en-US"/>
              <a:pPr>
                <a:defRPr/>
              </a:pPr>
              <a:t>‹#›</a:t>
            </a:fld>
            <a:endParaRPr lang="en-US"/>
          </a:p>
        </p:txBody>
      </p:sp>
    </p:spTree>
    <p:extLst>
      <p:ext uri="{BB962C8B-B14F-4D97-AF65-F5344CB8AC3E}">
        <p14:creationId xmlns:p14="http://schemas.microsoft.com/office/powerpoint/2010/main" val="4898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D90C97EF-C413-4E75-B5DB-46034BB1F1DB}" type="slidenum">
              <a:rPr lang="en-US"/>
              <a:pPr>
                <a:defRPr/>
              </a:pPr>
              <a:t>‹#›</a:t>
            </a:fld>
            <a:endParaRPr lang="en-US"/>
          </a:p>
        </p:txBody>
      </p:sp>
    </p:spTree>
    <p:extLst>
      <p:ext uri="{BB962C8B-B14F-4D97-AF65-F5344CB8AC3E}">
        <p14:creationId xmlns:p14="http://schemas.microsoft.com/office/powerpoint/2010/main" val="313717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833AF906-A7D8-476A-B4D5-CAFC083ED18C}" type="slidenum">
              <a:rPr lang="en-US"/>
              <a:pPr>
                <a:defRPr/>
              </a:pPr>
              <a:t>‹#›</a:t>
            </a:fld>
            <a:endParaRPr lang="en-US"/>
          </a:p>
        </p:txBody>
      </p:sp>
    </p:spTree>
    <p:extLst>
      <p:ext uri="{BB962C8B-B14F-4D97-AF65-F5344CB8AC3E}">
        <p14:creationId xmlns:p14="http://schemas.microsoft.com/office/powerpoint/2010/main" val="1971186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D5658E8-5DA6-4D4B-8B3C-73F529269850}" type="slidenum">
              <a:rPr lang="en-US"/>
              <a:pPr>
                <a:defRPr/>
              </a:pPr>
              <a:t>‹#›</a:t>
            </a:fld>
            <a:endParaRPr lang="en-US"/>
          </a:p>
        </p:txBody>
      </p:sp>
    </p:spTree>
    <p:extLst>
      <p:ext uri="{BB962C8B-B14F-4D97-AF65-F5344CB8AC3E}">
        <p14:creationId xmlns:p14="http://schemas.microsoft.com/office/powerpoint/2010/main" val="1595761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46038"/>
            <a:ext cx="71088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7012"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71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2BF74-ACA3-654D-8965-2C5E00E088CD}"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101529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2BF74-ACA3-654D-8965-2C5E00E088CD}"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3481234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2BF74-ACA3-654D-8965-2C5E00E088CD}"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6030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F90C525D-C326-497D-B5F8-0D2335955E1D}" type="slidenum">
              <a:rPr lang="en-US"/>
              <a:pPr>
                <a:defRPr/>
              </a:pPr>
              <a:t>‹#›</a:t>
            </a:fld>
            <a:endParaRPr lang="en-US"/>
          </a:p>
        </p:txBody>
      </p:sp>
    </p:spTree>
    <p:extLst>
      <p:ext uri="{BB962C8B-B14F-4D97-AF65-F5344CB8AC3E}">
        <p14:creationId xmlns:p14="http://schemas.microsoft.com/office/powerpoint/2010/main" val="663512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2BF74-ACA3-654D-8965-2C5E00E088CD}" type="datetimeFigureOut">
              <a:rPr lang="en-US" smtClean="0"/>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1122007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2BF74-ACA3-654D-8965-2C5E00E088CD}" type="datetimeFigureOut">
              <a:rPr lang="en-US" smtClean="0"/>
              <a:t>6/17/14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1005323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2BF74-ACA3-654D-8965-2C5E00E088CD}" type="datetimeFigureOut">
              <a:rPr lang="en-US" smtClean="0"/>
              <a:t>6/17/14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2838693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2BF74-ACA3-654D-8965-2C5E00E088CD}" type="datetimeFigureOut">
              <a:rPr lang="en-US" smtClean="0"/>
              <a:t>6/17/14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1755382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2BF74-ACA3-654D-8965-2C5E00E088CD}" type="datetimeFigureOut">
              <a:rPr lang="en-US" smtClean="0"/>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3777151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2BF74-ACA3-654D-8965-2C5E00E088CD}" type="datetimeFigureOut">
              <a:rPr lang="en-US" smtClean="0"/>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3697585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2BF74-ACA3-654D-8965-2C5E00E088CD}"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3978183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2BF74-ACA3-654D-8965-2C5E00E088CD}" type="datetimeFigureOut">
              <a:rPr lang="en-US" smtClean="0"/>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C0AD1-D3A0-2D45-BF33-47637011987B}" type="slidenum">
              <a:rPr lang="en-US" smtClean="0"/>
              <a:t>‹#›</a:t>
            </a:fld>
            <a:endParaRPr lang="en-US"/>
          </a:p>
        </p:txBody>
      </p:sp>
    </p:spTree>
    <p:extLst>
      <p:ext uri="{BB962C8B-B14F-4D97-AF65-F5344CB8AC3E}">
        <p14:creationId xmlns:p14="http://schemas.microsoft.com/office/powerpoint/2010/main" val="296906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1FA6627-03A8-43A9-B2BC-7A061529FBF6}" type="slidenum">
              <a:rPr lang="en-US"/>
              <a:pPr>
                <a:defRPr/>
              </a:pPr>
              <a:t>‹#›</a:t>
            </a:fld>
            <a:endParaRPr lang="en-US"/>
          </a:p>
        </p:txBody>
      </p:sp>
    </p:spTree>
    <p:extLst>
      <p:ext uri="{BB962C8B-B14F-4D97-AF65-F5344CB8AC3E}">
        <p14:creationId xmlns:p14="http://schemas.microsoft.com/office/powerpoint/2010/main" val="254233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B7D7947-3F6E-4D11-B065-A9E5B96899A7}" type="slidenum">
              <a:rPr lang="en-US"/>
              <a:pPr>
                <a:defRPr/>
              </a:pPr>
              <a:t>‹#›</a:t>
            </a:fld>
            <a:endParaRPr lang="en-US"/>
          </a:p>
        </p:txBody>
      </p:sp>
    </p:spTree>
    <p:extLst>
      <p:ext uri="{BB962C8B-B14F-4D97-AF65-F5344CB8AC3E}">
        <p14:creationId xmlns:p14="http://schemas.microsoft.com/office/powerpoint/2010/main" val="32391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2D487F09-BA6B-45D0-9A5E-15AA0F9A7404}" type="slidenum">
              <a:rPr lang="en-US"/>
              <a:pPr>
                <a:defRPr/>
              </a:pPr>
              <a:t>‹#›</a:t>
            </a:fld>
            <a:endParaRPr lang="en-US"/>
          </a:p>
        </p:txBody>
      </p:sp>
    </p:spTree>
    <p:extLst>
      <p:ext uri="{BB962C8B-B14F-4D97-AF65-F5344CB8AC3E}">
        <p14:creationId xmlns:p14="http://schemas.microsoft.com/office/powerpoint/2010/main" val="411769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6E78ECA-42BF-4C8C-ACE3-8B152DCC2EC4}" type="slidenum">
              <a:rPr lang="en-US"/>
              <a:pPr>
                <a:defRPr/>
              </a:pPr>
              <a:t>‹#›</a:t>
            </a:fld>
            <a:endParaRPr lang="en-US"/>
          </a:p>
        </p:txBody>
      </p:sp>
    </p:spTree>
    <p:extLst>
      <p:ext uri="{BB962C8B-B14F-4D97-AF65-F5344CB8AC3E}">
        <p14:creationId xmlns:p14="http://schemas.microsoft.com/office/powerpoint/2010/main" val="126859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DB75159-DC28-48A9-A3D4-A05C3AFD9300}" type="slidenum">
              <a:rPr lang="en-US"/>
              <a:pPr>
                <a:defRPr/>
              </a:pPr>
              <a:t>‹#›</a:t>
            </a:fld>
            <a:endParaRPr lang="en-US"/>
          </a:p>
        </p:txBody>
      </p:sp>
    </p:spTree>
    <p:extLst>
      <p:ext uri="{BB962C8B-B14F-4D97-AF65-F5344CB8AC3E}">
        <p14:creationId xmlns:p14="http://schemas.microsoft.com/office/powerpoint/2010/main" val="294976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1083B042-50D5-46D3-B56A-AFDF6392B019}" type="slidenum">
              <a:rPr lang="en-US"/>
              <a:pPr>
                <a:defRPr/>
              </a:pPr>
              <a:t>‹#›</a:t>
            </a:fld>
            <a:endParaRPr lang="en-US"/>
          </a:p>
        </p:txBody>
      </p:sp>
    </p:spTree>
    <p:extLst>
      <p:ext uri="{BB962C8B-B14F-4D97-AF65-F5344CB8AC3E}">
        <p14:creationId xmlns:p14="http://schemas.microsoft.com/office/powerpoint/2010/main" val="2952204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accent1"/>
            </a:gs>
            <a:gs pos="100000">
              <a:schemeClr val="accent1">
                <a:gamma/>
                <a:tint val="0"/>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1371600"/>
          </a:xfrm>
          <a:prstGeom prst="rect">
            <a:avLst/>
          </a:prstGeom>
          <a:blipFill dpi="0" rotWithShape="1">
            <a:blip r:embed="rId15" cstate="print"/>
            <a:srcRect/>
            <a:stretch>
              <a:fillRect/>
            </a:stretch>
          </a:blipFill>
          <a:ln w="57150" algn="ctr">
            <a:solidFill>
              <a:srgbClr val="336699"/>
            </a:solidFill>
            <a:miter lim="800000"/>
            <a:headEnd/>
            <a:tailEnd/>
          </a:ln>
          <a:effectLst/>
        </p:spPr>
        <p:txBody>
          <a:bodyPr wrap="none" anchor="ctr"/>
          <a:lstStyle/>
          <a:p>
            <a:pPr>
              <a:defRPr/>
            </a:pPr>
            <a:endParaRPr lang="en-US">
              <a:solidFill>
                <a:srgbClr val="000000"/>
              </a:solidFill>
              <a:latin typeface="+mn-lt"/>
            </a:endParaRPr>
          </a:p>
        </p:txBody>
      </p:sp>
      <p:sp>
        <p:nvSpPr>
          <p:cNvPr id="25603" name="Rectangle 3"/>
          <p:cNvSpPr>
            <a:spLocks noGrp="1" noChangeArrowheads="1"/>
          </p:cNvSpPr>
          <p:nvPr>
            <p:ph type="title"/>
          </p:nvPr>
        </p:nvSpPr>
        <p:spPr bwMode="auto">
          <a:xfrm>
            <a:off x="0" y="0"/>
            <a:ext cx="9144000" cy="1371600"/>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5334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2560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25608"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5FAF2B92-FE91-470F-B52A-6E88505FA365}" type="slidenum">
              <a:rPr lang="en-US"/>
              <a:pPr>
                <a:defRPr/>
              </a:pPr>
              <a:t>‹#›</a:t>
            </a:fld>
            <a:endParaRPr lang="en-US"/>
          </a:p>
        </p:txBody>
      </p:sp>
    </p:spTree>
    <p:extLst>
      <p:ext uri="{BB962C8B-B14F-4D97-AF65-F5344CB8AC3E}">
        <p14:creationId xmlns:p14="http://schemas.microsoft.com/office/powerpoint/2010/main" val="2817916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accent1"/>
            </a:gs>
            <a:gs pos="100000">
              <a:schemeClr val="accent1">
                <a:gamma/>
                <a:tint val="0"/>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1371600"/>
          </a:xfrm>
          <a:prstGeom prst="rect">
            <a:avLst/>
          </a:prstGeom>
          <a:blipFill dpi="0" rotWithShape="1">
            <a:blip r:embed="rId15" cstate="print"/>
            <a:srcRect/>
            <a:stretch>
              <a:fillRect/>
            </a:stretch>
          </a:blipFill>
          <a:ln w="57150" algn="ctr">
            <a:solidFill>
              <a:srgbClr val="336699"/>
            </a:solidFill>
            <a:miter lim="800000"/>
            <a:headEnd/>
            <a:tailEnd/>
          </a:ln>
          <a:effectLst/>
        </p:spPr>
        <p:txBody>
          <a:bodyPr wrap="none" anchor="ctr"/>
          <a:lstStyle/>
          <a:p>
            <a:pPr>
              <a:defRPr/>
            </a:pPr>
            <a:endParaRPr lang="en-US">
              <a:solidFill>
                <a:srgbClr val="000000"/>
              </a:solidFill>
              <a:latin typeface="+mn-lt"/>
            </a:endParaRPr>
          </a:p>
        </p:txBody>
      </p:sp>
      <p:sp>
        <p:nvSpPr>
          <p:cNvPr id="25603" name="Rectangle 3"/>
          <p:cNvSpPr>
            <a:spLocks noGrp="1" noChangeArrowheads="1"/>
          </p:cNvSpPr>
          <p:nvPr>
            <p:ph type="title"/>
          </p:nvPr>
        </p:nvSpPr>
        <p:spPr bwMode="auto">
          <a:xfrm>
            <a:off x="0" y="0"/>
            <a:ext cx="9144000" cy="1371600"/>
          </a:xfrm>
          <a:prstGeom prst="rect">
            <a:avLst/>
          </a:prstGeom>
          <a:noFill/>
          <a:ln w="5715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4" descr="noaa3b"/>
          <p:cNvPicPr>
            <a:picLocks noChangeAspect="1" noChangeArrowheads="1"/>
          </p:cNvPicPr>
          <p:nvPr/>
        </p:nvPicPr>
        <p:blipFill>
          <a:blip r:embed="rId16" cstate="print"/>
          <a:srcRect/>
          <a:stretch>
            <a:fillRect/>
          </a:stretch>
        </p:blipFill>
        <p:spPr bwMode="auto">
          <a:xfrm>
            <a:off x="8281988" y="0"/>
            <a:ext cx="862012" cy="836613"/>
          </a:xfrm>
          <a:prstGeom prst="rect">
            <a:avLst/>
          </a:prstGeom>
          <a:noFill/>
          <a:ln w="9525">
            <a:noFill/>
            <a:miter lim="800000"/>
            <a:headEnd/>
            <a:tailEnd/>
          </a:ln>
        </p:spPr>
      </p:pic>
      <p:sp>
        <p:nvSpPr>
          <p:cNvPr id="1029" name="Rectangle 5"/>
          <p:cNvSpPr>
            <a:spLocks noGrp="1" noChangeArrowheads="1"/>
          </p:cNvSpPr>
          <p:nvPr>
            <p:ph type="body" idx="1"/>
          </p:nvPr>
        </p:nvSpPr>
        <p:spPr bwMode="auto">
          <a:xfrm>
            <a:off x="5334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2560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25608"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5FAF2B92-FE91-470F-B52A-6E88505FA365}" type="slidenum">
              <a:rPr lang="en-US"/>
              <a:pPr>
                <a:defRPr/>
              </a:pPr>
              <a:t>‹#›</a:t>
            </a:fld>
            <a:endParaRPr lang="en-US"/>
          </a:p>
        </p:txBody>
      </p:sp>
    </p:spTree>
    <p:extLst>
      <p:ext uri="{BB962C8B-B14F-4D97-AF65-F5344CB8AC3E}">
        <p14:creationId xmlns:p14="http://schemas.microsoft.com/office/powerpoint/2010/main" val="3636614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2BF74-ACA3-654D-8965-2C5E00E088CD}" type="datetimeFigureOut">
              <a:rPr lang="en-US" smtClean="0"/>
              <a:t>6/17/14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C0AD1-D3A0-2D45-BF33-47637011987B}" type="slidenum">
              <a:rPr lang="en-US" smtClean="0"/>
              <a:t>‹#›</a:t>
            </a:fld>
            <a:endParaRPr lang="en-US"/>
          </a:p>
        </p:txBody>
      </p:sp>
    </p:spTree>
    <p:extLst>
      <p:ext uri="{BB962C8B-B14F-4D97-AF65-F5344CB8AC3E}">
        <p14:creationId xmlns:p14="http://schemas.microsoft.com/office/powerpoint/2010/main" val="2226967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4" Type="http://schemas.openxmlformats.org/officeDocument/2006/relationships/image" Target="../media/image30.gif"/><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7588"/>
            <a:ext cx="8030674" cy="3549853"/>
          </a:xfrm>
        </p:spPr>
        <p:txBody>
          <a:bodyPr>
            <a:normAutofit fontScale="90000"/>
          </a:bodyPr>
          <a:lstStyle/>
          <a:p>
            <a:r>
              <a:rPr lang="en-US" sz="3600" dirty="0" err="1" smtClean="0">
                <a:solidFill>
                  <a:srgbClr val="3366FF"/>
                </a:solidFill>
              </a:rPr>
              <a:t>Scatterometer</a:t>
            </a:r>
            <a:r>
              <a:rPr lang="en-US" sz="3600" dirty="0" smtClean="0">
                <a:solidFill>
                  <a:srgbClr val="3366FF"/>
                </a:solidFill>
              </a:rPr>
              <a:t> Ocean Surface Vector Wind Products at NOAA</a:t>
            </a:r>
            <a:r>
              <a:rPr lang="en-US" sz="4000" dirty="0" smtClean="0">
                <a:solidFill>
                  <a:srgbClr val="3366FF"/>
                </a:solidFill>
              </a:rPr>
              <a:t/>
            </a:r>
            <a:br>
              <a:rPr lang="en-US" sz="4000" dirty="0" smtClean="0">
                <a:solidFill>
                  <a:srgbClr val="3366FF"/>
                </a:solidFill>
              </a:rPr>
            </a:br>
            <a:r>
              <a:rPr lang="en-US" sz="2000" dirty="0" smtClean="0">
                <a:solidFill>
                  <a:schemeClr val="tx1"/>
                </a:solidFill>
              </a:rPr>
              <a:t>Paul Chang, </a:t>
            </a:r>
            <a:r>
              <a:rPr lang="en-US" sz="2000" dirty="0" err="1" smtClean="0">
                <a:solidFill>
                  <a:schemeClr val="tx1"/>
                </a:solidFill>
              </a:rPr>
              <a:t>Zorana</a:t>
            </a:r>
            <a:r>
              <a:rPr lang="en-US" sz="2000" dirty="0" smtClean="0">
                <a:solidFill>
                  <a:schemeClr val="tx1"/>
                </a:solidFill>
              </a:rPr>
              <a:t> </a:t>
            </a:r>
            <a:r>
              <a:rPr lang="en-US" sz="2000" dirty="0" err="1" smtClean="0">
                <a:solidFill>
                  <a:schemeClr val="tx1"/>
                </a:solidFill>
              </a:rPr>
              <a:t>Jelenak</a:t>
            </a:r>
            <a:r>
              <a:rPr lang="en-US" sz="2000" dirty="0" smtClean="0">
                <a:solidFill>
                  <a:schemeClr val="tx1"/>
                </a:solidFill>
              </a:rPr>
              <a:t>, Joseph Sienkiewicz – NOAA</a:t>
            </a:r>
            <a:br>
              <a:rPr lang="en-US" sz="2000" dirty="0" smtClean="0">
                <a:solidFill>
                  <a:schemeClr val="tx1"/>
                </a:solidFill>
              </a:rPr>
            </a:br>
            <a:r>
              <a:rPr lang="en-US" sz="2000" dirty="0">
                <a:solidFill>
                  <a:schemeClr val="tx1"/>
                </a:solidFill>
              </a:rPr>
              <a:t/>
            </a:r>
            <a:br>
              <a:rPr lang="en-US" sz="2000" dirty="0">
                <a:solidFill>
                  <a:schemeClr val="tx1"/>
                </a:solidFill>
              </a:rPr>
            </a:br>
            <a:r>
              <a:rPr lang="en-US" sz="3600" dirty="0" smtClean="0">
                <a:solidFill>
                  <a:srgbClr val="3366FF"/>
                </a:solidFill>
              </a:rPr>
              <a:t>and</a:t>
            </a:r>
            <a:r>
              <a:rPr lang="en-US" sz="3600" dirty="0">
                <a:solidFill>
                  <a:srgbClr val="3366FF"/>
                </a:solidFill>
              </a:rPr>
              <a:t/>
            </a:r>
            <a:br>
              <a:rPr lang="en-US" sz="3600" dirty="0">
                <a:solidFill>
                  <a:srgbClr val="3366FF"/>
                </a:solidFill>
              </a:rPr>
            </a:br>
            <a:r>
              <a:rPr lang="en-US" sz="3600" dirty="0" smtClean="0">
                <a:solidFill>
                  <a:srgbClr val="3366FF"/>
                </a:solidFill>
              </a:rPr>
              <a:t>CEOS OSVW Virtual Constellation Update</a:t>
            </a:r>
            <a:br>
              <a:rPr lang="en-US" sz="3600" dirty="0" smtClean="0">
                <a:solidFill>
                  <a:srgbClr val="3366FF"/>
                </a:solidFill>
              </a:rPr>
            </a:br>
            <a:r>
              <a:rPr lang="en-US" sz="2200" dirty="0">
                <a:solidFill>
                  <a:srgbClr val="000000"/>
                </a:solidFill>
              </a:rPr>
              <a:t>C</a:t>
            </a:r>
            <a:r>
              <a:rPr lang="en-US" sz="2200" dirty="0" smtClean="0">
                <a:solidFill>
                  <a:srgbClr val="000000"/>
                </a:solidFill>
              </a:rPr>
              <a:t>o-leads Paul Chang (NOAA), Julia </a:t>
            </a:r>
            <a:r>
              <a:rPr lang="en-US" sz="2200" dirty="0" err="1" smtClean="0">
                <a:solidFill>
                  <a:srgbClr val="000000"/>
                </a:solidFill>
              </a:rPr>
              <a:t>Figa</a:t>
            </a:r>
            <a:r>
              <a:rPr lang="en-US" sz="2200" dirty="0" smtClean="0">
                <a:solidFill>
                  <a:srgbClr val="000000"/>
                </a:solidFill>
              </a:rPr>
              <a:t>-</a:t>
            </a:r>
            <a:r>
              <a:rPr lang="en-US" sz="2200" dirty="0" smtClean="0">
                <a:solidFill>
                  <a:srgbClr val="000000"/>
                </a:solidFill>
              </a:rPr>
              <a:t>Saldana </a:t>
            </a:r>
            <a:r>
              <a:rPr lang="en-US" sz="2200" dirty="0" smtClean="0">
                <a:solidFill>
                  <a:srgbClr val="000000"/>
                </a:solidFill>
              </a:rPr>
              <a:t>(EUMETSAT), BS </a:t>
            </a:r>
            <a:r>
              <a:rPr lang="en-US" sz="2200" dirty="0" err="1" smtClean="0">
                <a:solidFill>
                  <a:srgbClr val="000000"/>
                </a:solidFill>
              </a:rPr>
              <a:t>Gohil</a:t>
            </a:r>
            <a:r>
              <a:rPr lang="en-US" sz="2200" dirty="0" smtClean="0">
                <a:solidFill>
                  <a:srgbClr val="000000"/>
                </a:solidFill>
              </a:rPr>
              <a:t>(ISRO)</a:t>
            </a:r>
            <a:endParaRPr lang="en-US" sz="2200" dirty="0">
              <a:solidFill>
                <a:srgbClr val="000000"/>
              </a:solidFill>
            </a:endParaRPr>
          </a:p>
        </p:txBody>
      </p:sp>
      <p:sp>
        <p:nvSpPr>
          <p:cNvPr id="3" name="Subtitle 2"/>
          <p:cNvSpPr>
            <a:spLocks noGrp="1"/>
          </p:cNvSpPr>
          <p:nvPr>
            <p:ph type="subTitle" idx="1"/>
          </p:nvPr>
        </p:nvSpPr>
        <p:spPr>
          <a:xfrm>
            <a:off x="1371600" y="5166046"/>
            <a:ext cx="6400800" cy="1349053"/>
          </a:xfrm>
        </p:spPr>
        <p:txBody>
          <a:bodyPr>
            <a:normAutofit fontScale="47500" lnSpcReduction="20000"/>
          </a:bodyPr>
          <a:lstStyle/>
          <a:p>
            <a:endParaRPr lang="en-US" dirty="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solidFill>
                  <a:srgbClr val="000000"/>
                </a:solidFill>
              </a:rPr>
              <a:t>IWWG Meeting </a:t>
            </a:r>
          </a:p>
          <a:p>
            <a:r>
              <a:rPr lang="en-US" dirty="0" smtClean="0">
                <a:solidFill>
                  <a:srgbClr val="000000"/>
                </a:solidFill>
              </a:rPr>
              <a:t>Copenhagen, Denmark</a:t>
            </a:r>
          </a:p>
          <a:p>
            <a:r>
              <a:rPr lang="en-US" dirty="0" smtClean="0">
                <a:solidFill>
                  <a:srgbClr val="000000"/>
                </a:solidFill>
              </a:rPr>
              <a:t>June 16-20 , 2014</a:t>
            </a:r>
          </a:p>
          <a:p>
            <a:endParaRPr lang="en-US" dirty="0">
              <a:solidFill>
                <a:srgbClr val="000000"/>
              </a:solidFill>
            </a:endParaRPr>
          </a:p>
        </p:txBody>
      </p:sp>
    </p:spTree>
    <p:extLst>
      <p:ext uri="{BB962C8B-B14F-4D97-AF65-F5344CB8AC3E}">
        <p14:creationId xmlns:p14="http://schemas.microsoft.com/office/powerpoint/2010/main" val="4261089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1143000"/>
          </a:xfrm>
        </p:spPr>
        <p:txBody>
          <a:bodyPr/>
          <a:lstStyle/>
          <a:p>
            <a:r>
              <a:rPr lang="en-US"/>
              <a:t>In search of wind fetch</a:t>
            </a:r>
          </a:p>
        </p:txBody>
      </p:sp>
      <p:sp>
        <p:nvSpPr>
          <p:cNvPr id="60419" name="Rectangle 3"/>
          <p:cNvSpPr>
            <a:spLocks noGrp="1" noChangeArrowheads="1"/>
          </p:cNvSpPr>
          <p:nvPr>
            <p:ph idx="1"/>
          </p:nvPr>
        </p:nvSpPr>
        <p:spPr>
          <a:xfrm>
            <a:off x="0" y="1295400"/>
            <a:ext cx="9144000" cy="5562600"/>
          </a:xfrm>
          <a:solidFill>
            <a:schemeClr val="bg1">
              <a:alpha val="39999"/>
            </a:schemeClr>
          </a:solidFill>
          <a:ln w="31750">
            <a:solidFill>
              <a:schemeClr val="tx1"/>
            </a:solidFill>
          </a:ln>
        </p:spPr>
        <p:txBody>
          <a:bodyPr/>
          <a:lstStyle/>
          <a:p>
            <a:r>
              <a:rPr lang="en-US" sz="2400" dirty="0"/>
              <a:t>NOAA/NWS - increasing focus on coastal effects: near shore waves, rip currents, water level, inundation </a:t>
            </a:r>
            <a:r>
              <a:rPr lang="en-US" sz="2400" dirty="0" smtClean="0"/>
              <a:t/>
            </a:r>
            <a:br>
              <a:rPr lang="en-US" sz="2400" dirty="0" smtClean="0"/>
            </a:br>
            <a:endParaRPr lang="en-US" sz="2400" dirty="0" smtClean="0"/>
          </a:p>
          <a:p>
            <a:r>
              <a:rPr lang="en-US" sz="2400" b="1" i="1" dirty="0" smtClean="0"/>
              <a:t>GOAL</a:t>
            </a:r>
            <a:r>
              <a:rPr lang="en-US" sz="2400" dirty="0" smtClean="0"/>
              <a:t> </a:t>
            </a:r>
            <a:r>
              <a:rPr lang="en-US" sz="2400" dirty="0"/>
              <a:t>– objective method to estimate the magnitude of fetch for favored wave generation areas relative to </a:t>
            </a:r>
            <a:r>
              <a:rPr lang="en-US" sz="2400" b="1" i="1" u="sng" dirty="0"/>
              <a:t>specific</a:t>
            </a:r>
            <a:r>
              <a:rPr lang="en-US" sz="2400" dirty="0"/>
              <a:t> coastal sites</a:t>
            </a:r>
          </a:p>
          <a:p>
            <a:pPr lvl="1"/>
            <a:r>
              <a:rPr lang="en-US" sz="2000" dirty="0"/>
              <a:t>Applicable to both NWP and gridded OSVW products</a:t>
            </a:r>
          </a:p>
          <a:p>
            <a:pPr lvl="1"/>
            <a:r>
              <a:rPr lang="en-US" sz="2000" dirty="0"/>
              <a:t>Use as a diagnostic by comparing remotely sensed and NWP sources</a:t>
            </a:r>
          </a:p>
          <a:p>
            <a:pPr lvl="1"/>
            <a:r>
              <a:rPr lang="en-US" sz="2000" dirty="0"/>
              <a:t>Give forecasters an early indication of potential threat, validity of NWP wind and wave predictions </a:t>
            </a:r>
            <a:br>
              <a:rPr lang="en-US" sz="2000" dirty="0"/>
            </a:br>
            <a:r>
              <a:rPr lang="en-US" dirty="0"/>
              <a:t>   </a:t>
            </a:r>
          </a:p>
        </p:txBody>
      </p:sp>
      <p:pic>
        <p:nvPicPr>
          <p:cNvPr id="6" name="Picture 5"/>
          <p:cNvPicPr>
            <a:picLocks noChangeAspect="1" noChangeArrowheads="1"/>
          </p:cNvPicPr>
          <p:nvPr/>
        </p:nvPicPr>
        <p:blipFill>
          <a:blip r:embed="rId2" cstate="print"/>
          <a:srcRect/>
          <a:stretch>
            <a:fillRect/>
          </a:stretch>
        </p:blipFill>
        <p:spPr bwMode="auto">
          <a:xfrm>
            <a:off x="42863" y="42863"/>
            <a:ext cx="828675" cy="828675"/>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8281988" y="33338"/>
            <a:ext cx="828675" cy="828675"/>
          </a:xfrm>
          <a:prstGeom prst="rect">
            <a:avLst/>
          </a:prstGeom>
          <a:noFill/>
        </p:spPr>
      </p:pic>
    </p:spTree>
    <p:extLst>
      <p:ext uri="{BB962C8B-B14F-4D97-AF65-F5344CB8AC3E}">
        <p14:creationId xmlns:p14="http://schemas.microsoft.com/office/powerpoint/2010/main" val="41667715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43000"/>
          </a:xfrm>
        </p:spPr>
        <p:txBody>
          <a:bodyPr/>
          <a:lstStyle/>
          <a:p>
            <a:r>
              <a:rPr lang="en-US"/>
              <a:t>In search of wind fetch</a:t>
            </a:r>
          </a:p>
        </p:txBody>
      </p:sp>
      <p:sp>
        <p:nvSpPr>
          <p:cNvPr id="81923" name="Rectangle 3"/>
          <p:cNvSpPr>
            <a:spLocks noGrp="1" noChangeArrowheads="1"/>
          </p:cNvSpPr>
          <p:nvPr>
            <p:ph idx="1"/>
          </p:nvPr>
        </p:nvSpPr>
        <p:spPr>
          <a:xfrm>
            <a:off x="0" y="1219200"/>
            <a:ext cx="9144000" cy="5638800"/>
          </a:xfrm>
          <a:solidFill>
            <a:schemeClr val="bg1">
              <a:alpha val="60001"/>
            </a:schemeClr>
          </a:solidFill>
          <a:ln w="31750">
            <a:solidFill>
              <a:schemeClr val="tx1"/>
            </a:solidFill>
          </a:ln>
        </p:spPr>
        <p:txBody>
          <a:bodyPr/>
          <a:lstStyle/>
          <a:p>
            <a:r>
              <a:rPr lang="en-US" sz="2800" b="1" i="1"/>
              <a:t>Thoughts</a:t>
            </a:r>
          </a:p>
          <a:p>
            <a:pPr lvl="1"/>
            <a:r>
              <a:rPr lang="en-US" sz="2400"/>
              <a:t>Forecasters rely </a:t>
            </a:r>
            <a:r>
              <a:rPr lang="en-US" sz="2400" b="1" i="1" u="sng"/>
              <a:t>very</a:t>
            </a:r>
            <a:r>
              <a:rPr lang="en-US" sz="2400"/>
              <a:t> heavily on NWP sources for wave forecasts (weakness is NWP winds)</a:t>
            </a:r>
          </a:p>
          <a:p>
            <a:pPr lvl="2"/>
            <a:r>
              <a:rPr lang="en-US" sz="2000"/>
              <a:t>Present methods  </a:t>
            </a:r>
          </a:p>
          <a:p>
            <a:pPr lvl="3"/>
            <a:r>
              <a:rPr lang="en-US" sz="1800"/>
              <a:t>subjective, limited scope (local) </a:t>
            </a:r>
          </a:p>
          <a:p>
            <a:pPr lvl="3"/>
            <a:r>
              <a:rPr lang="en-US" sz="1800"/>
              <a:t>inconsistent between offices/forecasters</a:t>
            </a:r>
          </a:p>
          <a:p>
            <a:pPr lvl="1"/>
            <a:r>
              <a:rPr lang="en-US" sz="2400"/>
              <a:t>Observing network (buoys) focused on nearshore and coastal areas (limits warning time for U.S.; other areas - no warning)</a:t>
            </a:r>
          </a:p>
          <a:p>
            <a:pPr lvl="1"/>
            <a:r>
              <a:rPr lang="en-US" sz="2400"/>
              <a:t>Opportunity to:</a:t>
            </a:r>
            <a:r>
              <a:rPr lang="en-US"/>
              <a:t> </a:t>
            </a:r>
          </a:p>
          <a:p>
            <a:pPr lvl="2"/>
            <a:r>
              <a:rPr lang="en-US" sz="2000"/>
              <a:t>Optimize use of OSVW</a:t>
            </a:r>
          </a:p>
          <a:p>
            <a:pPr lvl="2"/>
            <a:r>
              <a:rPr lang="en-US" sz="2000"/>
              <a:t>Extend awareness of wave generation and threat potential seaward</a:t>
            </a:r>
          </a:p>
          <a:p>
            <a:pPr lvl="2"/>
            <a:r>
              <a:rPr lang="en-US" sz="2000"/>
              <a:t>Provide objective and consistent methodology to understand and estimate wind/wave system</a:t>
            </a:r>
          </a:p>
          <a:p>
            <a:pPr lvl="1"/>
            <a:endParaRPr lang="en-US"/>
          </a:p>
          <a:p>
            <a:pPr lvl="1"/>
            <a:endParaRPr lang="en-US"/>
          </a:p>
        </p:txBody>
      </p:sp>
      <p:pic>
        <p:nvPicPr>
          <p:cNvPr id="6" name="Picture 5"/>
          <p:cNvPicPr>
            <a:picLocks noChangeAspect="1" noChangeArrowheads="1"/>
          </p:cNvPicPr>
          <p:nvPr/>
        </p:nvPicPr>
        <p:blipFill>
          <a:blip r:embed="rId2" cstate="print"/>
          <a:srcRect/>
          <a:stretch>
            <a:fillRect/>
          </a:stretch>
        </p:blipFill>
        <p:spPr bwMode="auto">
          <a:xfrm>
            <a:off x="42863" y="42863"/>
            <a:ext cx="828675" cy="828675"/>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8281988" y="33338"/>
            <a:ext cx="828675" cy="828675"/>
          </a:xfrm>
          <a:prstGeom prst="rect">
            <a:avLst/>
          </a:prstGeom>
          <a:noFill/>
        </p:spPr>
      </p:pic>
    </p:spTree>
    <p:extLst>
      <p:ext uri="{BB962C8B-B14F-4D97-AF65-F5344CB8AC3E}">
        <p14:creationId xmlns:p14="http://schemas.microsoft.com/office/powerpoint/2010/main" val="39842742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43000"/>
          </a:xfrm>
        </p:spPr>
        <p:txBody>
          <a:bodyPr/>
          <a:lstStyle/>
          <a:p>
            <a:r>
              <a:rPr lang="en-US"/>
              <a:t>Approach</a:t>
            </a:r>
          </a:p>
        </p:txBody>
      </p:sp>
      <p:sp>
        <p:nvSpPr>
          <p:cNvPr id="61443" name="Rectangle 3"/>
          <p:cNvSpPr>
            <a:spLocks noGrp="1" noChangeArrowheads="1"/>
          </p:cNvSpPr>
          <p:nvPr>
            <p:ph idx="1"/>
          </p:nvPr>
        </p:nvSpPr>
        <p:spPr>
          <a:xfrm>
            <a:off x="0" y="1295400"/>
            <a:ext cx="9144000" cy="5562600"/>
          </a:xfrm>
          <a:solidFill>
            <a:schemeClr val="bg1">
              <a:alpha val="39999"/>
            </a:schemeClr>
          </a:solidFill>
          <a:ln w="31750">
            <a:solidFill>
              <a:schemeClr val="tx1"/>
            </a:solidFill>
          </a:ln>
        </p:spPr>
        <p:txBody>
          <a:bodyPr/>
          <a:lstStyle/>
          <a:p>
            <a:r>
              <a:rPr lang="en-US" sz="2400" dirty="0"/>
              <a:t>Develop a function in GEMPAK to calculate unit vectors of great circle paths emanating from a given Lat, Lon point (Great Circle Rays) </a:t>
            </a:r>
            <a:endParaRPr lang="en-US" sz="2400" dirty="0" smtClean="0"/>
          </a:p>
          <a:p>
            <a:r>
              <a:rPr lang="en-US" sz="2400" dirty="0" smtClean="0"/>
              <a:t>Terminate </a:t>
            </a:r>
            <a:r>
              <a:rPr lang="en-US" sz="2400" dirty="0"/>
              <a:t>rays when strike land (GEMPAK function) </a:t>
            </a:r>
            <a:endParaRPr lang="en-US" sz="2400" dirty="0" smtClean="0"/>
          </a:p>
          <a:p>
            <a:r>
              <a:rPr lang="en-US" sz="2400" dirty="0" smtClean="0"/>
              <a:t>Apply </a:t>
            </a:r>
            <a:r>
              <a:rPr lang="en-US" sz="2400" dirty="0"/>
              <a:t>unit vector field to gridded sources of wind (NWP and/or remotely sensed OSVW) to determine wind component opposing GC ray (site specific fetch) </a:t>
            </a:r>
            <a:br>
              <a:rPr lang="en-US" sz="2400" dirty="0"/>
            </a:br>
            <a:r>
              <a:rPr lang="en-US" sz="2400" dirty="0"/>
              <a:t>	(negative values of dot product)  </a:t>
            </a:r>
          </a:p>
        </p:txBody>
      </p:sp>
      <p:sp>
        <p:nvSpPr>
          <p:cNvPr id="61444" name="Rectangle 4"/>
          <p:cNvSpPr>
            <a:spLocks noChangeArrowheads="1"/>
          </p:cNvSpPr>
          <p:nvPr/>
        </p:nvSpPr>
        <p:spPr bwMode="auto">
          <a:xfrm>
            <a:off x="5791200" y="4419600"/>
            <a:ext cx="2743200" cy="2057400"/>
          </a:xfrm>
          <a:prstGeom prst="rect">
            <a:avLst/>
          </a:prstGeom>
          <a:solidFill>
            <a:schemeClr val="bg1">
              <a:alpha val="80000"/>
            </a:schemeClr>
          </a:solidFill>
          <a:ln w="31750">
            <a:solidFill>
              <a:schemeClr val="tx1"/>
            </a:solidFill>
            <a:miter lim="800000"/>
            <a:headEnd/>
            <a:tailEnd/>
          </a:ln>
          <a:effectLst/>
        </p:spPr>
        <p:txBody>
          <a:bodyPr wrap="none" anchor="ctr"/>
          <a:lstStyle/>
          <a:p>
            <a:pPr algn="ctr"/>
            <a:endParaRPr lang="en-US" sz="1200" b="1">
              <a:solidFill>
                <a:srgbClr val="FF0000"/>
              </a:solidFill>
            </a:endParaRPr>
          </a:p>
        </p:txBody>
      </p:sp>
      <p:sp>
        <p:nvSpPr>
          <p:cNvPr id="61445" name="Line 5"/>
          <p:cNvSpPr>
            <a:spLocks noChangeShapeType="1"/>
          </p:cNvSpPr>
          <p:nvPr/>
        </p:nvSpPr>
        <p:spPr bwMode="auto">
          <a:xfrm flipV="1">
            <a:off x="7239000" y="51054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61446" name="Line 6"/>
          <p:cNvSpPr>
            <a:spLocks noChangeShapeType="1"/>
          </p:cNvSpPr>
          <p:nvPr/>
        </p:nvSpPr>
        <p:spPr bwMode="auto">
          <a:xfrm flipH="1">
            <a:off x="6553200" y="5105400"/>
            <a:ext cx="1295400" cy="0"/>
          </a:xfrm>
          <a:prstGeom prst="line">
            <a:avLst/>
          </a:prstGeom>
          <a:noFill/>
          <a:ln w="9525">
            <a:solidFill>
              <a:srgbClr val="FF0000"/>
            </a:solidFill>
            <a:round/>
            <a:headEnd/>
            <a:tailEnd type="triangle" w="med" len="med"/>
          </a:ln>
          <a:effectLst/>
        </p:spPr>
        <p:txBody>
          <a:bodyPr/>
          <a:lstStyle/>
          <a:p>
            <a:endParaRPr lang="en-US"/>
          </a:p>
        </p:txBody>
      </p:sp>
      <p:sp>
        <p:nvSpPr>
          <p:cNvPr id="61447" name="Freeform 7"/>
          <p:cNvSpPr>
            <a:spLocks/>
          </p:cNvSpPr>
          <p:nvPr/>
        </p:nvSpPr>
        <p:spPr bwMode="auto">
          <a:xfrm>
            <a:off x="6842125" y="5197475"/>
            <a:ext cx="1027113" cy="517525"/>
          </a:xfrm>
          <a:custGeom>
            <a:avLst/>
            <a:gdLst/>
            <a:ahLst/>
            <a:cxnLst>
              <a:cxn ang="0">
                <a:pos x="647" y="0"/>
              </a:cxn>
              <a:cxn ang="0">
                <a:pos x="0" y="326"/>
              </a:cxn>
            </a:cxnLst>
            <a:rect l="0" t="0" r="r" b="b"/>
            <a:pathLst>
              <a:path w="647" h="326">
                <a:moveTo>
                  <a:pt x="647" y="0"/>
                </a:moveTo>
                <a:lnTo>
                  <a:pt x="0" y="326"/>
                </a:lnTo>
              </a:path>
            </a:pathLst>
          </a:custGeom>
          <a:noFill/>
          <a:ln w="9525">
            <a:solidFill>
              <a:srgbClr val="0000FF"/>
            </a:solidFill>
            <a:round/>
            <a:headEnd type="none" w="med" len="med"/>
            <a:tailEnd type="triangle" w="med" len="med"/>
          </a:ln>
          <a:effectLst/>
        </p:spPr>
        <p:txBody>
          <a:bodyPr/>
          <a:lstStyle/>
          <a:p>
            <a:endParaRPr lang="en-US"/>
          </a:p>
        </p:txBody>
      </p:sp>
      <p:sp>
        <p:nvSpPr>
          <p:cNvPr id="61448" name="Line 8"/>
          <p:cNvSpPr>
            <a:spLocks noChangeShapeType="1"/>
          </p:cNvSpPr>
          <p:nvPr/>
        </p:nvSpPr>
        <p:spPr bwMode="auto">
          <a:xfrm>
            <a:off x="6553200" y="5105400"/>
            <a:ext cx="228600" cy="533400"/>
          </a:xfrm>
          <a:prstGeom prst="line">
            <a:avLst/>
          </a:prstGeom>
          <a:noFill/>
          <a:ln w="9525">
            <a:solidFill>
              <a:srgbClr val="0000FF"/>
            </a:solidFill>
            <a:prstDash val="dash"/>
            <a:round/>
            <a:headEnd type="triangle" w="med" len="med"/>
            <a:tailEnd/>
          </a:ln>
          <a:effectLst/>
        </p:spPr>
        <p:txBody>
          <a:bodyPr/>
          <a:lstStyle/>
          <a:p>
            <a:endParaRPr lang="en-US"/>
          </a:p>
        </p:txBody>
      </p:sp>
      <p:sp>
        <p:nvSpPr>
          <p:cNvPr id="61452" name="Text Box 12"/>
          <p:cNvSpPr txBox="1">
            <a:spLocks noChangeArrowheads="1"/>
          </p:cNvSpPr>
          <p:nvPr/>
        </p:nvSpPr>
        <p:spPr bwMode="auto">
          <a:xfrm>
            <a:off x="6858000" y="5105400"/>
            <a:ext cx="577850" cy="366713"/>
          </a:xfrm>
          <a:prstGeom prst="rect">
            <a:avLst/>
          </a:prstGeom>
          <a:noFill/>
          <a:ln w="9525">
            <a:noFill/>
            <a:miter lim="800000"/>
            <a:headEnd/>
            <a:tailEnd/>
          </a:ln>
          <a:effectLst/>
        </p:spPr>
        <p:txBody>
          <a:bodyPr wrap="none">
            <a:spAutoFit/>
          </a:bodyPr>
          <a:lstStyle/>
          <a:p>
            <a:r>
              <a:rPr lang="en-US"/>
              <a:t>GC</a:t>
            </a:r>
            <a:r>
              <a:rPr lang="en-US" sz="1200"/>
              <a:t>r</a:t>
            </a:r>
          </a:p>
        </p:txBody>
      </p:sp>
      <p:sp>
        <p:nvSpPr>
          <p:cNvPr id="61453" name="Text Box 13"/>
          <p:cNvSpPr txBox="1">
            <a:spLocks noChangeArrowheads="1"/>
          </p:cNvSpPr>
          <p:nvPr/>
        </p:nvSpPr>
        <p:spPr bwMode="auto">
          <a:xfrm>
            <a:off x="7146925" y="5522913"/>
            <a:ext cx="569913" cy="366712"/>
          </a:xfrm>
          <a:prstGeom prst="rect">
            <a:avLst/>
          </a:prstGeom>
          <a:noFill/>
          <a:ln w="9525">
            <a:noFill/>
            <a:miter lim="800000"/>
            <a:headEnd/>
            <a:tailEnd/>
          </a:ln>
          <a:effectLst/>
        </p:spPr>
        <p:txBody>
          <a:bodyPr wrap="none">
            <a:spAutoFit/>
          </a:bodyPr>
          <a:lstStyle/>
          <a:p>
            <a:r>
              <a:rPr lang="en-US">
                <a:solidFill>
                  <a:srgbClr val="0000FF"/>
                </a:solidFill>
              </a:rPr>
              <a:t>S</a:t>
            </a:r>
            <a:r>
              <a:rPr lang="en-US" sz="1000">
                <a:solidFill>
                  <a:srgbClr val="0000FF"/>
                </a:solidFill>
              </a:rPr>
              <a:t>GCr</a:t>
            </a:r>
          </a:p>
        </p:txBody>
      </p:sp>
      <p:sp>
        <p:nvSpPr>
          <p:cNvPr id="61454" name="Text Box 14"/>
          <p:cNvSpPr txBox="1">
            <a:spLocks noChangeArrowheads="1"/>
          </p:cNvSpPr>
          <p:nvPr/>
        </p:nvSpPr>
        <p:spPr bwMode="auto">
          <a:xfrm>
            <a:off x="6384925" y="4000500"/>
            <a:ext cx="1939925" cy="1373188"/>
          </a:xfrm>
          <a:prstGeom prst="rect">
            <a:avLst/>
          </a:prstGeom>
          <a:noFill/>
          <a:ln w="9525">
            <a:noFill/>
            <a:miter lim="800000"/>
            <a:headEnd/>
            <a:tailEnd/>
          </a:ln>
          <a:effectLst/>
        </p:spPr>
        <p:txBody>
          <a:bodyPr wrap="none">
            <a:spAutoFit/>
          </a:bodyPr>
          <a:lstStyle/>
          <a:p>
            <a:r>
              <a:rPr lang="en-US">
                <a:solidFill>
                  <a:srgbClr val="0000FF"/>
                </a:solidFill>
              </a:rPr>
              <a:t>S</a:t>
            </a:r>
            <a:r>
              <a:rPr lang="en-US" sz="1000">
                <a:solidFill>
                  <a:srgbClr val="0000FF"/>
                </a:solidFill>
              </a:rPr>
              <a:t>GCr</a:t>
            </a:r>
            <a:r>
              <a:rPr lang="en-US">
                <a:solidFill>
                  <a:srgbClr val="0000FF"/>
                </a:solidFill>
              </a:rPr>
              <a:t>=</a:t>
            </a:r>
            <a:r>
              <a:rPr lang="en-US"/>
              <a:t>GC</a:t>
            </a:r>
            <a:r>
              <a:rPr lang="en-US" sz="1000"/>
              <a:t>r</a:t>
            </a:r>
            <a:r>
              <a:rPr lang="en-US" sz="7200" baseline="6000">
                <a:latin typeface="Symbol" pitchFamily="18" charset="2"/>
              </a:rPr>
              <a:t>.</a:t>
            </a:r>
            <a:r>
              <a:rPr lang="en-US">
                <a:solidFill>
                  <a:srgbClr val="FF0000"/>
                </a:solidFill>
              </a:rPr>
              <a:t>Vqscat</a:t>
            </a:r>
          </a:p>
          <a:p>
            <a:endParaRPr lang="en-US">
              <a:solidFill>
                <a:srgbClr val="0000FF"/>
              </a:solidFill>
            </a:endParaRPr>
          </a:p>
          <a:p>
            <a:endParaRPr lang="en-US"/>
          </a:p>
        </p:txBody>
      </p:sp>
      <p:sp>
        <p:nvSpPr>
          <p:cNvPr id="61456" name="Text Box 16"/>
          <p:cNvSpPr txBox="1">
            <a:spLocks noChangeArrowheads="1"/>
          </p:cNvSpPr>
          <p:nvPr/>
        </p:nvSpPr>
        <p:spPr bwMode="auto">
          <a:xfrm>
            <a:off x="6842125" y="4760913"/>
            <a:ext cx="933450" cy="366712"/>
          </a:xfrm>
          <a:prstGeom prst="rect">
            <a:avLst/>
          </a:prstGeom>
          <a:noFill/>
          <a:ln w="9525">
            <a:noFill/>
            <a:miter lim="800000"/>
            <a:headEnd/>
            <a:tailEnd/>
          </a:ln>
          <a:effectLst/>
        </p:spPr>
        <p:txBody>
          <a:bodyPr wrap="none">
            <a:spAutoFit/>
          </a:bodyPr>
          <a:lstStyle/>
          <a:p>
            <a:r>
              <a:rPr lang="en-US" b="1">
                <a:solidFill>
                  <a:srgbClr val="FF0000"/>
                </a:solidFill>
              </a:rPr>
              <a:t>Vqscat</a:t>
            </a:r>
            <a:endParaRPr lang="en-US"/>
          </a:p>
        </p:txBody>
      </p:sp>
      <p:sp>
        <p:nvSpPr>
          <p:cNvPr id="61457" name="Text Box 17"/>
          <p:cNvSpPr txBox="1">
            <a:spLocks noChangeArrowheads="1"/>
          </p:cNvSpPr>
          <p:nvPr/>
        </p:nvSpPr>
        <p:spPr bwMode="auto">
          <a:xfrm>
            <a:off x="6438900" y="5957888"/>
            <a:ext cx="1193800" cy="366712"/>
          </a:xfrm>
          <a:prstGeom prst="rect">
            <a:avLst/>
          </a:prstGeom>
          <a:noFill/>
          <a:ln w="9525">
            <a:noFill/>
            <a:miter lim="800000"/>
            <a:headEnd/>
            <a:tailEnd/>
          </a:ln>
          <a:effectLst/>
        </p:spPr>
        <p:txBody>
          <a:bodyPr wrap="none">
            <a:spAutoFit/>
          </a:bodyPr>
          <a:lstStyle/>
          <a:p>
            <a:r>
              <a:rPr lang="en-US"/>
              <a:t>If </a:t>
            </a:r>
            <a:r>
              <a:rPr lang="en-US">
                <a:solidFill>
                  <a:srgbClr val="0000FF"/>
                </a:solidFill>
              </a:rPr>
              <a:t>S</a:t>
            </a:r>
            <a:r>
              <a:rPr lang="en-US" sz="1200">
                <a:solidFill>
                  <a:srgbClr val="0000FF"/>
                </a:solidFill>
              </a:rPr>
              <a:t>GCr</a:t>
            </a:r>
            <a:r>
              <a:rPr lang="en-US"/>
              <a:t> &lt; 0</a:t>
            </a:r>
          </a:p>
        </p:txBody>
      </p:sp>
      <p:sp>
        <p:nvSpPr>
          <p:cNvPr id="61458" name="Line 18"/>
          <p:cNvSpPr>
            <a:spLocks noChangeShapeType="1"/>
          </p:cNvSpPr>
          <p:nvPr/>
        </p:nvSpPr>
        <p:spPr bwMode="auto">
          <a:xfrm>
            <a:off x="7924800" y="5105400"/>
            <a:ext cx="457200" cy="0"/>
          </a:xfrm>
          <a:prstGeom prst="line">
            <a:avLst/>
          </a:prstGeom>
          <a:noFill/>
          <a:ln w="25400">
            <a:solidFill>
              <a:srgbClr val="FF0000"/>
            </a:solidFill>
            <a:round/>
            <a:headEnd/>
            <a:tailEnd/>
          </a:ln>
          <a:effectLst/>
        </p:spPr>
        <p:txBody>
          <a:bodyPr/>
          <a:lstStyle/>
          <a:p>
            <a:endParaRPr lang="en-US"/>
          </a:p>
        </p:txBody>
      </p:sp>
      <p:sp>
        <p:nvSpPr>
          <p:cNvPr id="61459" name="Line 19"/>
          <p:cNvSpPr>
            <a:spLocks noChangeShapeType="1"/>
          </p:cNvSpPr>
          <p:nvPr/>
        </p:nvSpPr>
        <p:spPr bwMode="auto">
          <a:xfrm>
            <a:off x="8382000" y="5105400"/>
            <a:ext cx="76200" cy="228600"/>
          </a:xfrm>
          <a:prstGeom prst="line">
            <a:avLst/>
          </a:prstGeom>
          <a:noFill/>
          <a:ln w="25400">
            <a:solidFill>
              <a:srgbClr val="FF0000"/>
            </a:solidFill>
            <a:round/>
            <a:headEnd/>
            <a:tailEnd/>
          </a:ln>
          <a:effectLst/>
        </p:spPr>
        <p:txBody>
          <a:bodyPr/>
          <a:lstStyle/>
          <a:p>
            <a:endParaRPr lang="en-US"/>
          </a:p>
        </p:txBody>
      </p:sp>
      <p:sp>
        <p:nvSpPr>
          <p:cNvPr id="61460" name="Line 20"/>
          <p:cNvSpPr>
            <a:spLocks noChangeShapeType="1"/>
          </p:cNvSpPr>
          <p:nvPr/>
        </p:nvSpPr>
        <p:spPr bwMode="auto">
          <a:xfrm>
            <a:off x="8305800" y="5105400"/>
            <a:ext cx="76200" cy="228600"/>
          </a:xfrm>
          <a:prstGeom prst="line">
            <a:avLst/>
          </a:prstGeom>
          <a:noFill/>
          <a:ln w="25400">
            <a:solidFill>
              <a:srgbClr val="FF0000"/>
            </a:solidFill>
            <a:round/>
            <a:headEnd/>
            <a:tailEnd/>
          </a:ln>
          <a:effectLst/>
        </p:spPr>
        <p:txBody>
          <a:bodyPr/>
          <a:lstStyle/>
          <a:p>
            <a:endParaRPr lang="en-US"/>
          </a:p>
        </p:txBody>
      </p:sp>
      <p:sp>
        <p:nvSpPr>
          <p:cNvPr id="61461" name="Line 21"/>
          <p:cNvSpPr>
            <a:spLocks noChangeShapeType="1"/>
          </p:cNvSpPr>
          <p:nvPr/>
        </p:nvSpPr>
        <p:spPr bwMode="auto">
          <a:xfrm>
            <a:off x="8229600" y="5105400"/>
            <a:ext cx="76200" cy="228600"/>
          </a:xfrm>
          <a:prstGeom prst="line">
            <a:avLst/>
          </a:prstGeom>
          <a:noFill/>
          <a:ln w="25400">
            <a:solidFill>
              <a:srgbClr val="FF0000"/>
            </a:solidFill>
            <a:round/>
            <a:headEnd/>
            <a:tailEnd/>
          </a:ln>
          <a:effectLst/>
        </p:spPr>
        <p:txBody>
          <a:bodyPr/>
          <a:lstStyle/>
          <a:p>
            <a:endParaRPr lang="en-US"/>
          </a:p>
        </p:txBody>
      </p:sp>
      <p:sp>
        <p:nvSpPr>
          <p:cNvPr id="61462" name="Freeform 22"/>
          <p:cNvSpPr>
            <a:spLocks/>
          </p:cNvSpPr>
          <p:nvPr/>
        </p:nvSpPr>
        <p:spPr bwMode="auto">
          <a:xfrm>
            <a:off x="5791200" y="4800600"/>
            <a:ext cx="533400" cy="1371600"/>
          </a:xfrm>
          <a:custGeom>
            <a:avLst/>
            <a:gdLst/>
            <a:ahLst/>
            <a:cxnLst>
              <a:cxn ang="0">
                <a:pos x="48" y="0"/>
              </a:cxn>
              <a:cxn ang="0">
                <a:pos x="144" y="144"/>
              </a:cxn>
              <a:cxn ang="0">
                <a:pos x="240" y="240"/>
              </a:cxn>
              <a:cxn ang="0">
                <a:pos x="288" y="384"/>
              </a:cxn>
              <a:cxn ang="0">
                <a:pos x="336" y="576"/>
              </a:cxn>
              <a:cxn ang="0">
                <a:pos x="336" y="624"/>
              </a:cxn>
              <a:cxn ang="0">
                <a:pos x="240" y="672"/>
              </a:cxn>
              <a:cxn ang="0">
                <a:pos x="192" y="720"/>
              </a:cxn>
              <a:cxn ang="0">
                <a:pos x="96" y="816"/>
              </a:cxn>
              <a:cxn ang="0">
                <a:pos x="0" y="864"/>
              </a:cxn>
              <a:cxn ang="0">
                <a:pos x="48" y="864"/>
              </a:cxn>
            </a:cxnLst>
            <a:rect l="0" t="0" r="r" b="b"/>
            <a:pathLst>
              <a:path w="336" h="864">
                <a:moveTo>
                  <a:pt x="48" y="0"/>
                </a:moveTo>
                <a:lnTo>
                  <a:pt x="144" y="144"/>
                </a:lnTo>
                <a:lnTo>
                  <a:pt x="240" y="240"/>
                </a:lnTo>
                <a:lnTo>
                  <a:pt x="288" y="384"/>
                </a:lnTo>
                <a:lnTo>
                  <a:pt x="336" y="576"/>
                </a:lnTo>
                <a:lnTo>
                  <a:pt x="336" y="624"/>
                </a:lnTo>
                <a:lnTo>
                  <a:pt x="240" y="672"/>
                </a:lnTo>
                <a:lnTo>
                  <a:pt x="192" y="720"/>
                </a:lnTo>
                <a:lnTo>
                  <a:pt x="96" y="816"/>
                </a:lnTo>
                <a:lnTo>
                  <a:pt x="0" y="864"/>
                </a:lnTo>
                <a:lnTo>
                  <a:pt x="48" y="864"/>
                </a:lnTo>
              </a:path>
            </a:pathLst>
          </a:custGeom>
          <a:noFill/>
          <a:ln w="9525">
            <a:solidFill>
              <a:schemeClr val="tx1"/>
            </a:solidFill>
            <a:round/>
            <a:headEnd/>
            <a:tailEnd/>
          </a:ln>
          <a:effectLst/>
        </p:spPr>
        <p:txBody>
          <a:bodyPr/>
          <a:lstStyle/>
          <a:p>
            <a:endParaRPr lang="en-US"/>
          </a:p>
        </p:txBody>
      </p:sp>
      <p:sp>
        <p:nvSpPr>
          <p:cNvPr id="61463" name="Text Box 23"/>
          <p:cNvSpPr txBox="1">
            <a:spLocks noChangeArrowheads="1"/>
          </p:cNvSpPr>
          <p:nvPr/>
        </p:nvSpPr>
        <p:spPr bwMode="auto">
          <a:xfrm>
            <a:off x="5753100" y="5481638"/>
            <a:ext cx="647700" cy="365125"/>
          </a:xfrm>
          <a:prstGeom prst="rect">
            <a:avLst/>
          </a:prstGeom>
          <a:noFill/>
          <a:ln w="9525">
            <a:noFill/>
            <a:miter lim="800000"/>
            <a:headEnd/>
            <a:tailEnd/>
          </a:ln>
          <a:effectLst/>
        </p:spPr>
        <p:txBody>
          <a:bodyPr wrap="none">
            <a:spAutoFit/>
          </a:bodyPr>
          <a:lstStyle/>
          <a:p>
            <a:r>
              <a:rPr lang="en-US" sz="900"/>
              <a:t>Cape</a:t>
            </a:r>
          </a:p>
          <a:p>
            <a:r>
              <a:rPr lang="en-US" sz="900"/>
              <a:t>Hatteras </a:t>
            </a:r>
          </a:p>
        </p:txBody>
      </p:sp>
      <p:pic>
        <p:nvPicPr>
          <p:cNvPr id="61464" name="Picture 24" descr="gcir_hat"/>
          <p:cNvPicPr>
            <a:picLocks noChangeAspect="1" noChangeArrowheads="1"/>
          </p:cNvPicPr>
          <p:nvPr/>
        </p:nvPicPr>
        <p:blipFill>
          <a:blip r:embed="rId2" cstate="print"/>
          <a:srcRect l="5927" t="17790" r="76466" b="64230"/>
          <a:stretch>
            <a:fillRect/>
          </a:stretch>
        </p:blipFill>
        <p:spPr bwMode="auto">
          <a:xfrm>
            <a:off x="2743200" y="5181600"/>
            <a:ext cx="1895475" cy="1398588"/>
          </a:xfrm>
          <a:prstGeom prst="rect">
            <a:avLst/>
          </a:prstGeom>
          <a:noFill/>
          <a:ln w="31750">
            <a:solidFill>
              <a:schemeClr val="bg1"/>
            </a:solidFill>
            <a:miter lim="800000"/>
            <a:headEnd/>
            <a:tailEnd/>
          </a:ln>
        </p:spPr>
      </p:pic>
      <p:pic>
        <p:nvPicPr>
          <p:cNvPr id="23" name="Picture 22"/>
          <p:cNvPicPr>
            <a:picLocks noChangeAspect="1" noChangeArrowheads="1"/>
          </p:cNvPicPr>
          <p:nvPr/>
        </p:nvPicPr>
        <p:blipFill>
          <a:blip r:embed="rId3" cstate="print"/>
          <a:srcRect/>
          <a:stretch>
            <a:fillRect/>
          </a:stretch>
        </p:blipFill>
        <p:spPr bwMode="auto">
          <a:xfrm>
            <a:off x="42863" y="42863"/>
            <a:ext cx="828675" cy="828675"/>
          </a:xfrm>
          <a:prstGeom prst="rect">
            <a:avLst/>
          </a:prstGeom>
          <a:noFill/>
        </p:spPr>
      </p:pic>
      <p:pic>
        <p:nvPicPr>
          <p:cNvPr id="24" name="Picture 23"/>
          <p:cNvPicPr>
            <a:picLocks noChangeAspect="1" noChangeArrowheads="1"/>
          </p:cNvPicPr>
          <p:nvPr/>
        </p:nvPicPr>
        <p:blipFill>
          <a:blip r:embed="rId4" cstate="print"/>
          <a:srcRect/>
          <a:stretch>
            <a:fillRect/>
          </a:stretch>
        </p:blipFill>
        <p:spPr bwMode="auto">
          <a:xfrm>
            <a:off x="8281988" y="33338"/>
            <a:ext cx="828675" cy="828675"/>
          </a:xfrm>
          <a:prstGeom prst="rect">
            <a:avLst/>
          </a:prstGeom>
          <a:noFill/>
        </p:spPr>
      </p:pic>
    </p:spTree>
    <p:extLst>
      <p:ext uri="{BB962C8B-B14F-4D97-AF65-F5344CB8AC3E}">
        <p14:creationId xmlns:p14="http://schemas.microsoft.com/office/powerpoint/2010/main" val="42654311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gif"/>
          <p:cNvPicPr>
            <a:picLocks noGrp="1" noChangeAspect="1"/>
          </p:cNvPicPr>
          <p:nvPr>
            <p:ph idx="1"/>
          </p:nvPr>
        </p:nvPicPr>
        <p:blipFill>
          <a:blip r:embed="rId2" cstate="print"/>
          <a:stretch>
            <a:fillRect/>
          </a:stretch>
        </p:blipFill>
        <p:spPr>
          <a:xfrm>
            <a:off x="-1688664" y="0"/>
            <a:ext cx="14261664" cy="6858000"/>
          </a:xfrm>
        </p:spPr>
      </p:pic>
      <p:pic>
        <p:nvPicPr>
          <p:cNvPr id="5" name="Content Placeholder 3" descr="world.gif"/>
          <p:cNvPicPr>
            <a:picLocks noChangeAspect="1"/>
          </p:cNvPicPr>
          <p:nvPr/>
        </p:nvPicPr>
        <p:blipFill>
          <a:blip r:embed="rId2" cstate="print"/>
          <a:srcRect l="-448" t="43333" r="92434"/>
          <a:stretch>
            <a:fillRect/>
          </a:stretch>
        </p:blipFill>
        <p:spPr>
          <a:xfrm>
            <a:off x="-94129" y="0"/>
            <a:ext cx="1008529" cy="3429000"/>
          </a:xfrm>
          <a:prstGeom prst="rect">
            <a:avLst/>
          </a:prstGeom>
        </p:spPr>
      </p:pic>
    </p:spTree>
    <p:extLst>
      <p:ext uri="{BB962C8B-B14F-4D97-AF65-F5344CB8AC3E}">
        <p14:creationId xmlns:p14="http://schemas.microsoft.com/office/powerpoint/2010/main" val="3746342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66800"/>
          </a:xfrm>
        </p:spPr>
        <p:txBody>
          <a:bodyPr/>
          <a:lstStyle/>
          <a:p>
            <a:r>
              <a:rPr lang="en-US" sz="4000" dirty="0" smtClean="0"/>
              <a:t>Wind is the destructive </a:t>
            </a:r>
            <a:r>
              <a:rPr lang="en-US" sz="4000" dirty="0"/>
              <a:t>f</a:t>
            </a:r>
            <a:r>
              <a:rPr lang="en-US" sz="4000" dirty="0" smtClean="0"/>
              <a:t>orce </a:t>
            </a:r>
            <a:endParaRPr lang="en-US" sz="4000" dirty="0"/>
          </a:p>
        </p:txBody>
      </p:sp>
      <p:pic>
        <p:nvPicPr>
          <p:cNvPr id="4" name="Picture 6"/>
          <p:cNvPicPr>
            <a:picLocks noChangeAspect="1" noChangeArrowheads="1"/>
          </p:cNvPicPr>
          <p:nvPr/>
        </p:nvPicPr>
        <p:blipFill>
          <a:blip r:embed="rId2" cstate="print"/>
          <a:srcRect/>
          <a:stretch>
            <a:fillRect/>
          </a:stretch>
        </p:blipFill>
        <p:spPr bwMode="auto">
          <a:xfrm>
            <a:off x="152400" y="3065463"/>
            <a:ext cx="4953000" cy="3716337"/>
          </a:xfrm>
          <a:prstGeom prst="rect">
            <a:avLst/>
          </a:prstGeom>
          <a:noFill/>
          <a:ln w="31750">
            <a:solidFill>
              <a:schemeClr val="tx1"/>
            </a:solidFill>
            <a:miter lim="800000"/>
            <a:headEnd/>
            <a:tailEnd/>
          </a:ln>
          <a:effectLst/>
        </p:spPr>
      </p:pic>
      <p:pic>
        <p:nvPicPr>
          <p:cNvPr id="5" name="Picture 4" descr="2008120521_qs"/>
          <p:cNvPicPr>
            <a:picLocks noChangeAspect="1" noChangeArrowheads="1"/>
          </p:cNvPicPr>
          <p:nvPr/>
        </p:nvPicPr>
        <p:blipFill>
          <a:blip r:embed="rId3" cstate="print"/>
          <a:srcRect/>
          <a:stretch>
            <a:fillRect/>
          </a:stretch>
        </p:blipFill>
        <p:spPr bwMode="auto">
          <a:xfrm>
            <a:off x="5486400" y="1219200"/>
            <a:ext cx="3058087" cy="2209800"/>
          </a:xfrm>
          <a:prstGeom prst="rect">
            <a:avLst/>
          </a:prstGeom>
          <a:noFill/>
        </p:spPr>
      </p:pic>
      <p:pic>
        <p:nvPicPr>
          <p:cNvPr id="6" name="Picture 6" descr="2008120521_gfsf033"/>
          <p:cNvPicPr>
            <a:picLocks noChangeAspect="1" noChangeArrowheads="1"/>
          </p:cNvPicPr>
          <p:nvPr/>
        </p:nvPicPr>
        <p:blipFill>
          <a:blip r:embed="rId4" cstate="print"/>
          <a:srcRect/>
          <a:stretch>
            <a:fillRect/>
          </a:stretch>
        </p:blipFill>
        <p:spPr bwMode="auto">
          <a:xfrm>
            <a:off x="5486400" y="4114800"/>
            <a:ext cx="3057885" cy="2209800"/>
          </a:xfrm>
          <a:prstGeom prst="rect">
            <a:avLst/>
          </a:prstGeom>
          <a:noFill/>
        </p:spPr>
      </p:pic>
      <p:pic>
        <p:nvPicPr>
          <p:cNvPr id="7" name="Picture 4"/>
          <p:cNvPicPr>
            <a:picLocks noChangeAspect="1" noChangeArrowheads="1"/>
          </p:cNvPicPr>
          <p:nvPr/>
        </p:nvPicPr>
        <p:blipFill>
          <a:blip r:embed="rId5" cstate="print"/>
          <a:srcRect b="19753"/>
          <a:stretch>
            <a:fillRect/>
          </a:stretch>
        </p:blipFill>
        <p:spPr bwMode="auto">
          <a:xfrm>
            <a:off x="3276599" y="3089587"/>
            <a:ext cx="1383787" cy="1330013"/>
          </a:xfrm>
          <a:prstGeom prst="rect">
            <a:avLst/>
          </a:prstGeom>
          <a:noFill/>
          <a:ln w="31750">
            <a:solidFill>
              <a:schemeClr val="tx1"/>
            </a:solidFill>
            <a:miter lim="800000"/>
            <a:headEnd/>
            <a:tailEnd/>
          </a:ln>
          <a:effectLst/>
        </p:spPr>
      </p:pic>
      <p:pic>
        <p:nvPicPr>
          <p:cNvPr id="8" name="Picture 7" descr="New_ireland"/>
          <p:cNvPicPr>
            <a:picLocks noChangeAspect="1" noChangeArrowheads="1"/>
          </p:cNvPicPr>
          <p:nvPr/>
        </p:nvPicPr>
        <p:blipFill>
          <a:blip r:embed="rId6" cstate="print"/>
          <a:srcRect t="58409"/>
          <a:stretch>
            <a:fillRect/>
          </a:stretch>
        </p:blipFill>
        <p:spPr bwMode="auto">
          <a:xfrm>
            <a:off x="914400" y="990600"/>
            <a:ext cx="3227388" cy="1676400"/>
          </a:xfrm>
          <a:prstGeom prst="rect">
            <a:avLst/>
          </a:prstGeom>
          <a:noFill/>
          <a:ln w="31750">
            <a:solidFill>
              <a:schemeClr val="tx1"/>
            </a:solidFill>
            <a:miter lim="800000"/>
            <a:headEnd/>
            <a:tailEnd/>
          </a:ln>
        </p:spPr>
      </p:pic>
      <p:pic>
        <p:nvPicPr>
          <p:cNvPr id="9" name="Picture 8" descr="New_ireland"/>
          <p:cNvPicPr>
            <a:picLocks noChangeAspect="1" noChangeArrowheads="1"/>
          </p:cNvPicPr>
          <p:nvPr/>
        </p:nvPicPr>
        <p:blipFill>
          <a:blip r:embed="rId7" cstate="print"/>
          <a:srcRect r="45696" b="90547"/>
          <a:stretch>
            <a:fillRect/>
          </a:stretch>
        </p:blipFill>
        <p:spPr bwMode="auto">
          <a:xfrm>
            <a:off x="2514600" y="990600"/>
            <a:ext cx="1600200" cy="347870"/>
          </a:xfrm>
          <a:prstGeom prst="rect">
            <a:avLst/>
          </a:prstGeom>
          <a:noFill/>
          <a:ln w="31750">
            <a:solidFill>
              <a:schemeClr val="tx1"/>
            </a:solidFill>
            <a:miter lim="800000"/>
            <a:headEnd/>
            <a:tailEnd/>
          </a:ln>
        </p:spPr>
      </p:pic>
      <p:sp>
        <p:nvSpPr>
          <p:cNvPr id="10" name="TextBox 9"/>
          <p:cNvSpPr txBox="1"/>
          <p:nvPr/>
        </p:nvSpPr>
        <p:spPr>
          <a:xfrm>
            <a:off x="152400" y="3048000"/>
            <a:ext cx="3156890" cy="646331"/>
          </a:xfrm>
          <a:prstGeom prst="rect">
            <a:avLst/>
          </a:prstGeom>
          <a:noFill/>
        </p:spPr>
        <p:txBody>
          <a:bodyPr wrap="none" rtlCol="0">
            <a:spAutoFit/>
          </a:bodyPr>
          <a:lstStyle/>
          <a:p>
            <a:pPr algn="ctr"/>
            <a:r>
              <a:rPr lang="en-US" dirty="0" smtClean="0"/>
              <a:t>4 days later </a:t>
            </a:r>
          </a:p>
          <a:p>
            <a:pPr algn="ctr"/>
            <a:r>
              <a:rPr lang="en-US" dirty="0" smtClean="0"/>
              <a:t>New Guinea – Wave Inundation</a:t>
            </a:r>
            <a:endParaRPr lang="en-US" dirty="0"/>
          </a:p>
        </p:txBody>
      </p:sp>
      <p:sp>
        <p:nvSpPr>
          <p:cNvPr id="11" name="TextBox 10"/>
          <p:cNvSpPr txBox="1"/>
          <p:nvPr/>
        </p:nvSpPr>
        <p:spPr>
          <a:xfrm>
            <a:off x="883787" y="2667000"/>
            <a:ext cx="3231013" cy="369332"/>
          </a:xfrm>
          <a:prstGeom prst="rect">
            <a:avLst/>
          </a:prstGeom>
          <a:noFill/>
        </p:spPr>
        <p:txBody>
          <a:bodyPr wrap="none" rtlCol="0">
            <a:spAutoFit/>
          </a:bodyPr>
          <a:lstStyle/>
          <a:p>
            <a:r>
              <a:rPr lang="en-US" dirty="0" smtClean="0"/>
              <a:t>North Pacific Storm – the Source</a:t>
            </a:r>
            <a:endParaRPr lang="en-US" dirty="0"/>
          </a:p>
        </p:txBody>
      </p:sp>
      <p:sp>
        <p:nvSpPr>
          <p:cNvPr id="12" name="TextBox 11"/>
          <p:cNvSpPr txBox="1"/>
          <p:nvPr/>
        </p:nvSpPr>
        <p:spPr>
          <a:xfrm>
            <a:off x="5486400" y="3429000"/>
            <a:ext cx="3455241" cy="584775"/>
          </a:xfrm>
          <a:prstGeom prst="rect">
            <a:avLst/>
          </a:prstGeom>
          <a:noFill/>
        </p:spPr>
        <p:txBody>
          <a:bodyPr wrap="none" rtlCol="0">
            <a:spAutoFit/>
          </a:bodyPr>
          <a:lstStyle/>
          <a:p>
            <a:r>
              <a:rPr lang="en-US" sz="1600" dirty="0" err="1" smtClean="0"/>
              <a:t>QuikSCAT</a:t>
            </a:r>
            <a:r>
              <a:rPr lang="en-US" sz="1600" dirty="0" smtClean="0"/>
              <a:t> wind component – long fetch</a:t>
            </a:r>
          </a:p>
          <a:p>
            <a:r>
              <a:rPr lang="en-US" sz="1600" dirty="0"/>
              <a:t>o</a:t>
            </a:r>
            <a:r>
              <a:rPr lang="en-US" sz="1600" dirty="0" smtClean="0"/>
              <a:t>f Hurricane Force Winds </a:t>
            </a:r>
            <a:endParaRPr lang="en-US" sz="1600" dirty="0"/>
          </a:p>
        </p:txBody>
      </p:sp>
      <p:sp>
        <p:nvSpPr>
          <p:cNvPr id="13" name="TextBox 12"/>
          <p:cNvSpPr txBox="1"/>
          <p:nvPr/>
        </p:nvSpPr>
        <p:spPr>
          <a:xfrm>
            <a:off x="5486400" y="6273225"/>
            <a:ext cx="3216714" cy="584775"/>
          </a:xfrm>
          <a:prstGeom prst="rect">
            <a:avLst/>
          </a:prstGeom>
          <a:noFill/>
        </p:spPr>
        <p:txBody>
          <a:bodyPr wrap="none" rtlCol="0">
            <a:spAutoFit/>
          </a:bodyPr>
          <a:lstStyle/>
          <a:p>
            <a:r>
              <a:rPr lang="en-US" sz="1600" dirty="0" smtClean="0"/>
              <a:t>GFS wind component – fetch of Gale</a:t>
            </a:r>
          </a:p>
          <a:p>
            <a:r>
              <a:rPr lang="en-US" sz="1600" dirty="0" smtClean="0"/>
              <a:t>Force Winds </a:t>
            </a:r>
            <a:endParaRPr lang="en-US" sz="1600" dirty="0"/>
          </a:p>
        </p:txBody>
      </p:sp>
      <p:pic>
        <p:nvPicPr>
          <p:cNvPr id="14" name="Picture 13"/>
          <p:cNvPicPr>
            <a:picLocks noChangeAspect="1" noChangeArrowheads="1"/>
          </p:cNvPicPr>
          <p:nvPr/>
        </p:nvPicPr>
        <p:blipFill>
          <a:blip r:embed="rId8" cstate="print"/>
          <a:srcRect/>
          <a:stretch>
            <a:fillRect/>
          </a:stretch>
        </p:blipFill>
        <p:spPr bwMode="auto">
          <a:xfrm>
            <a:off x="42863" y="42863"/>
            <a:ext cx="828675" cy="828675"/>
          </a:xfrm>
          <a:prstGeom prst="rect">
            <a:avLst/>
          </a:prstGeom>
          <a:noFill/>
        </p:spPr>
      </p:pic>
      <p:pic>
        <p:nvPicPr>
          <p:cNvPr id="15" name="Picture 14"/>
          <p:cNvPicPr>
            <a:picLocks noChangeAspect="1" noChangeArrowheads="1"/>
          </p:cNvPicPr>
          <p:nvPr/>
        </p:nvPicPr>
        <p:blipFill>
          <a:blip r:embed="rId9" cstate="print"/>
          <a:srcRect/>
          <a:stretch>
            <a:fillRect/>
          </a:stretch>
        </p:blipFill>
        <p:spPr bwMode="auto">
          <a:xfrm>
            <a:off x="8281988" y="33338"/>
            <a:ext cx="828675" cy="828675"/>
          </a:xfrm>
          <a:prstGeom prst="rect">
            <a:avLst/>
          </a:prstGeom>
          <a:noFill/>
        </p:spPr>
      </p:pic>
    </p:spTree>
    <p:extLst>
      <p:ext uri="{BB962C8B-B14F-4D97-AF65-F5344CB8AC3E}">
        <p14:creationId xmlns:p14="http://schemas.microsoft.com/office/powerpoint/2010/main" val="1781015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457268" cy="4525963"/>
          </a:xfrm>
        </p:spPr>
        <p:txBody>
          <a:bodyPr/>
          <a:lstStyle/>
          <a:p>
            <a:pPr marL="0" indent="0">
              <a:buNone/>
            </a:pPr>
            <a:r>
              <a:rPr lang="en-US" sz="2800" dirty="0" smtClean="0"/>
              <a:t>Committee on Earth Observation Satellites (CEOS)</a:t>
            </a:r>
          </a:p>
          <a:p>
            <a:r>
              <a:rPr lang="en-US" sz="2800" dirty="0" smtClean="0"/>
              <a:t>Strategic Implementation Team (SIT)</a:t>
            </a:r>
          </a:p>
          <a:p>
            <a:pPr lvl="1"/>
            <a:r>
              <a:rPr lang="en-US" sz="2000" dirty="0" smtClean="0"/>
              <a:t>Ocean Surface Vector Winds – Virtual Constellation</a:t>
            </a:r>
            <a:endParaRPr lang="en-US" sz="2000" dirty="0"/>
          </a:p>
        </p:txBody>
      </p:sp>
    </p:spTree>
    <p:extLst>
      <p:ext uri="{BB962C8B-B14F-4D97-AF65-F5344CB8AC3E}">
        <p14:creationId xmlns:p14="http://schemas.microsoft.com/office/powerpoint/2010/main" val="29386750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1" y="476672"/>
            <a:ext cx="8760198" cy="646331"/>
          </a:xfrm>
          <a:prstGeom prst="rect">
            <a:avLst/>
          </a:prstGeom>
          <a:solidFill>
            <a:schemeClr val="accent1">
              <a:lumMod val="75000"/>
            </a:schemeClr>
          </a:solidFill>
        </p:spPr>
        <p:txBody>
          <a:bodyPr wrap="square" rtlCol="0">
            <a:spAutoFit/>
          </a:bodyPr>
          <a:lstStyle/>
          <a:p>
            <a:r>
              <a:rPr lang="en-GB" b="1" dirty="0" smtClean="0">
                <a:solidFill>
                  <a:schemeClr val="bg1"/>
                </a:solidFill>
              </a:rPr>
              <a:t>CEOS Ocean Vector Surface Winds Virtual Constellation (OSVW-VC)  </a:t>
            </a:r>
          </a:p>
          <a:p>
            <a:r>
              <a:rPr lang="en-GB" b="1" dirty="0" smtClean="0">
                <a:solidFill>
                  <a:schemeClr val="bg1"/>
                </a:solidFill>
              </a:rPr>
              <a:t>Status of activities </a:t>
            </a:r>
            <a:endParaRPr lang="en-GB" b="1" dirty="0">
              <a:solidFill>
                <a:schemeClr val="bg1"/>
              </a:solidFill>
            </a:endParaRPr>
          </a:p>
        </p:txBody>
      </p:sp>
      <p:cxnSp>
        <p:nvCxnSpPr>
          <p:cNvPr id="295" name="Straight Connector 95"/>
          <p:cNvCxnSpPr>
            <a:cxnSpLocks noChangeShapeType="1"/>
          </p:cNvCxnSpPr>
          <p:nvPr/>
        </p:nvCxnSpPr>
        <p:spPr bwMode="auto">
          <a:xfrm rot="10800000" flipV="1">
            <a:off x="-720969" y="4722813"/>
            <a:ext cx="228600" cy="150812"/>
          </a:xfrm>
          <a:prstGeom prst="line">
            <a:avLst/>
          </a:prstGeom>
          <a:noFill/>
          <a:ln w="9525" algn="ctr">
            <a:noFill/>
            <a:round/>
            <a:headEnd/>
            <a:tailEnd/>
          </a:ln>
        </p:spPr>
      </p:cxnSp>
      <p:sp>
        <p:nvSpPr>
          <p:cNvPr id="5" name="Rectangle 3"/>
          <p:cNvSpPr txBox="1">
            <a:spLocks noChangeArrowheads="1"/>
          </p:cNvSpPr>
          <p:nvPr/>
        </p:nvSpPr>
        <p:spPr>
          <a:xfrm>
            <a:off x="107504" y="1384484"/>
            <a:ext cx="8832205" cy="5453532"/>
          </a:xfrm>
          <a:prstGeom prst="rect">
            <a:avLst/>
          </a:prstGeom>
        </p:spPr>
        <p:txBody>
          <a:bodyPr/>
          <a:lstStyle/>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Sustained operations assessment (advocate for timely and open data access)</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ASCAT on METOP-A and METOP-B operating nominally</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HSCAT on HY2-A operating nominally, no NRT data access</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OSCAT on OceanSat-2 discontinued operations</a:t>
            </a:r>
          </a:p>
          <a:p>
            <a:pPr marL="1257300" lvl="2"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ISRO already has a gap filler OSVW mission (</a:t>
            </a:r>
            <a:r>
              <a:rPr lang="en-GB" altLang="ja-JP" sz="1400" dirty="0" err="1" smtClean="0">
                <a:solidFill>
                  <a:schemeClr val="tx1">
                    <a:lumMod val="75000"/>
                  </a:schemeClr>
                </a:solidFill>
                <a:latin typeface="Arial" pitchFamily="34" charset="0"/>
                <a:ea typeface="ＭＳ Ｐゴシック" pitchFamily="50" charset="-128"/>
                <a:cs typeface="Arial" pitchFamily="34" charset="0"/>
              </a:rPr>
              <a:t>ScatSat</a:t>
            </a:r>
            <a:r>
              <a:rPr lang="en-GB" altLang="ja-JP" sz="1400" dirty="0" smtClean="0">
                <a:solidFill>
                  <a:schemeClr val="tx1">
                    <a:lumMod val="75000"/>
                  </a:schemeClr>
                </a:solidFill>
                <a:latin typeface="Arial" pitchFamily="34" charset="0"/>
                <a:ea typeface="ＭＳ Ｐゴシック" pitchFamily="50" charset="-128"/>
                <a:cs typeface="Arial" pitchFamily="34" charset="0"/>
              </a:rPr>
              <a:t>) approved and scheduled for a late 2015 launch</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NASA </a:t>
            </a:r>
            <a:r>
              <a:rPr lang="en-GB" altLang="ja-JP" sz="1400" dirty="0" err="1" smtClean="0">
                <a:solidFill>
                  <a:schemeClr val="tx1">
                    <a:lumMod val="75000"/>
                  </a:schemeClr>
                </a:solidFill>
                <a:latin typeface="Arial" pitchFamily="34" charset="0"/>
                <a:ea typeface="ＭＳ Ｐゴシック" pitchFamily="50" charset="-128"/>
                <a:cs typeface="Arial" pitchFamily="34" charset="0"/>
              </a:rPr>
              <a:t>RapidScat</a:t>
            </a:r>
            <a:r>
              <a:rPr lang="en-GB" altLang="ja-JP" sz="1400" dirty="0" smtClean="0">
                <a:solidFill>
                  <a:schemeClr val="tx1">
                    <a:lumMod val="75000"/>
                  </a:schemeClr>
                </a:solidFill>
                <a:latin typeface="Arial" pitchFamily="34" charset="0"/>
                <a:ea typeface="ＭＳ Ｐゴシック" pitchFamily="50" charset="-128"/>
                <a:cs typeface="Arial" pitchFamily="34" charset="0"/>
              </a:rPr>
              <a:t> mission on the International Space Station scheduled for an early August 2014 launch</a:t>
            </a:r>
          </a:p>
          <a:p>
            <a:pPr marL="342900" indent="-3429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Optimization of the OSVW constellation (coordination of orbits)</a:t>
            </a:r>
          </a:p>
          <a:p>
            <a:pPr marL="800100" lvl="1" indent="-3429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Analysis of the overall local time coverage from the constellation for different applications</a:t>
            </a:r>
          </a:p>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Bridging with the International Ocean Vector Winds Science Team </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IOVWST 2014 annual meeting in June 2014, planning an OSVW-VC side meeting</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Specific working groups will be kicked-off on Climate wind CDRs, Data Standards and Coastal Applications</a:t>
            </a:r>
          </a:p>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Outreach and training (focused on end users)</a:t>
            </a:r>
          </a:p>
          <a:p>
            <a:pPr marL="800100" lvl="1" indent="-342900" defTabSz="914400">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Satellite winds and waves marine forecaster training workshop conducted in December 2013 with the South African Weather Service as part of the outreach and training effort </a:t>
            </a:r>
          </a:p>
        </p:txBody>
      </p:sp>
    </p:spTree>
    <p:extLst>
      <p:ext uri="{BB962C8B-B14F-4D97-AF65-F5344CB8AC3E}">
        <p14:creationId xmlns:p14="http://schemas.microsoft.com/office/powerpoint/2010/main" val="32241636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51000" y="1412776"/>
            <a:ext cx="9087496" cy="4941168"/>
          </a:xfrm>
          <a:prstGeom prst="rect">
            <a:avLst/>
          </a:prstGeom>
          <a:noFill/>
          <a:ln w="9525">
            <a:noFill/>
            <a:miter lim="800000"/>
            <a:headEnd/>
            <a:tailEnd/>
          </a:ln>
          <a:effectLst/>
        </p:spPr>
      </p:pic>
      <p:pic>
        <p:nvPicPr>
          <p:cNvPr id="3" name="Picture 5"/>
          <p:cNvPicPr>
            <a:picLocks noChangeAspect="1" noChangeArrowheads="1"/>
          </p:cNvPicPr>
          <p:nvPr/>
        </p:nvPicPr>
        <p:blipFill>
          <a:blip r:embed="rId4" cstate="print"/>
          <a:srcRect/>
          <a:stretch>
            <a:fillRect/>
          </a:stretch>
        </p:blipFill>
        <p:spPr bwMode="auto">
          <a:xfrm>
            <a:off x="-36957" y="1412776"/>
            <a:ext cx="9087496" cy="4941168"/>
          </a:xfrm>
          <a:prstGeom prst="rect">
            <a:avLst/>
          </a:prstGeom>
          <a:noFill/>
          <a:ln w="9525">
            <a:noFill/>
            <a:miter lim="800000"/>
            <a:headEnd/>
            <a:tailEnd/>
          </a:ln>
          <a:effectLst/>
        </p:spPr>
      </p:pic>
      <p:sp>
        <p:nvSpPr>
          <p:cNvPr id="4" name="Oval 3"/>
          <p:cNvSpPr/>
          <p:nvPr/>
        </p:nvSpPr>
        <p:spPr>
          <a:xfrm>
            <a:off x="4499992" y="2996952"/>
            <a:ext cx="792088"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79512" y="476672"/>
            <a:ext cx="8724568" cy="646331"/>
          </a:xfrm>
          <a:prstGeom prst="rect">
            <a:avLst/>
          </a:prstGeom>
          <a:solidFill>
            <a:schemeClr val="accent1">
              <a:lumMod val="75000"/>
            </a:schemeClr>
          </a:solidFill>
        </p:spPr>
        <p:txBody>
          <a:bodyPr wrap="square" rtlCol="0">
            <a:spAutoFit/>
          </a:bodyPr>
          <a:lstStyle/>
          <a:p>
            <a:r>
              <a:rPr lang="en-GB" b="1" dirty="0" smtClean="0">
                <a:solidFill>
                  <a:schemeClr val="bg1"/>
                </a:solidFill>
              </a:rPr>
              <a:t>CEOS Ocean Vector Surface Winds Virtual Constellation (OSVW-VC) </a:t>
            </a:r>
          </a:p>
          <a:p>
            <a:r>
              <a:rPr lang="en-GB" b="1" dirty="0" smtClean="0">
                <a:solidFill>
                  <a:schemeClr val="bg1"/>
                </a:solidFill>
              </a:rPr>
              <a:t>The impact of OSCAT in marine forecast and warnings</a:t>
            </a:r>
            <a:endParaRPr lang="en-GB" b="1" dirty="0">
              <a:solidFill>
                <a:schemeClr val="bg1"/>
              </a:solidFill>
            </a:endParaRPr>
          </a:p>
        </p:txBody>
      </p:sp>
      <p:pic>
        <p:nvPicPr>
          <p:cNvPr id="23557" name="Picture 5"/>
          <p:cNvPicPr>
            <a:picLocks noChangeAspect="1" noChangeArrowheads="1"/>
          </p:cNvPicPr>
          <p:nvPr/>
        </p:nvPicPr>
        <p:blipFill>
          <a:blip r:embed="rId5" cstate="print"/>
          <a:srcRect/>
          <a:stretch>
            <a:fillRect/>
          </a:stretch>
        </p:blipFill>
        <p:spPr bwMode="auto">
          <a:xfrm>
            <a:off x="7956376" y="4941168"/>
            <a:ext cx="742950" cy="704850"/>
          </a:xfrm>
          <a:prstGeom prst="rect">
            <a:avLst/>
          </a:prstGeom>
          <a:noFill/>
          <a:ln w="9525">
            <a:noFill/>
            <a:miter lim="800000"/>
            <a:headEnd/>
            <a:tailEnd/>
          </a:ln>
        </p:spPr>
      </p:pic>
      <p:sp>
        <p:nvSpPr>
          <p:cNvPr id="9" name="TextBox 8"/>
          <p:cNvSpPr txBox="1"/>
          <p:nvPr/>
        </p:nvSpPr>
        <p:spPr>
          <a:xfrm>
            <a:off x="7740352" y="1412776"/>
            <a:ext cx="822661" cy="215444"/>
          </a:xfrm>
          <a:prstGeom prst="rect">
            <a:avLst/>
          </a:prstGeom>
          <a:noFill/>
        </p:spPr>
        <p:txBody>
          <a:bodyPr wrap="square" rtlCol="0">
            <a:spAutoFit/>
          </a:bodyPr>
          <a:lstStyle/>
          <a:p>
            <a:r>
              <a:rPr lang="en-GB" sz="800" b="1" dirty="0" smtClean="0">
                <a:solidFill>
                  <a:schemeClr val="bg1"/>
                </a:solidFill>
              </a:rPr>
              <a:t>(scale in knots)</a:t>
            </a:r>
            <a:endParaRPr lang="en-GB" sz="800" b="1" dirty="0">
              <a:solidFill>
                <a:schemeClr val="bg1"/>
              </a:solidFill>
            </a:endParaRPr>
          </a:p>
        </p:txBody>
      </p:sp>
    </p:spTree>
    <p:extLst>
      <p:ext uri="{BB962C8B-B14F-4D97-AF65-F5344CB8AC3E}">
        <p14:creationId xmlns:p14="http://schemas.microsoft.com/office/powerpoint/2010/main" val="322192996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grpSp>
        <p:nvGrpSpPr>
          <p:cNvPr id="117" name="Group 116"/>
          <p:cNvGrpSpPr/>
          <p:nvPr/>
        </p:nvGrpSpPr>
        <p:grpSpPr>
          <a:xfrm>
            <a:off x="467544" y="1124744"/>
            <a:ext cx="8253598" cy="5008066"/>
            <a:chOff x="467544" y="1124744"/>
            <a:chExt cx="8253598"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r>
                <a:rPr lang="en-US" sz="1400">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2884663" cy="292608"/>
                <a:chOff x="1102" y="3140"/>
                <a:chExt cx="19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4984826"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40000"/>
                  <a:lumOff val="60000"/>
                </a:schemeClr>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243737"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1" name="Freeform 125"/>
            <p:cNvSpPr>
              <a:spLocks/>
            </p:cNvSpPr>
            <p:nvPr/>
          </p:nvSpPr>
          <p:spPr bwMode="auto">
            <a:xfrm>
              <a:off x="3325479" y="3586129"/>
              <a:ext cx="1150656"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anchor="b"/>
            <a:lstStyle/>
            <a:p>
              <a:pPr fontAlgn="auto">
                <a:spcBef>
                  <a:spcPts val="0"/>
                </a:spcBef>
                <a:spcAft>
                  <a:spcPts val="0"/>
                </a:spcAft>
                <a:defRPr/>
              </a:pPr>
              <a:r>
                <a:rPr lang="en-US" sz="900" b="1" dirty="0" err="1" smtClean="0">
                  <a:latin typeface="Arial" pitchFamily="34" charset="0"/>
                  <a:ea typeface="+mn-ea"/>
                  <a:cs typeface="Arial" pitchFamily="34" charset="0"/>
                </a:rPr>
                <a:t>RapidSCAT</a:t>
              </a:r>
              <a:r>
                <a:rPr lang="en-US" sz="900" b="1" dirty="0" smtClean="0">
                  <a:latin typeface="Arial" pitchFamily="34" charset="0"/>
                  <a:ea typeface="+mn-ea"/>
                  <a:cs typeface="Arial" pitchFamily="34" charset="0"/>
                </a:rPr>
                <a:t> </a:t>
              </a:r>
              <a:r>
                <a:rPr lang="en-US" sz="900" b="1" dirty="0">
                  <a:latin typeface="Arial" pitchFamily="34" charset="0"/>
                  <a:ea typeface="+mn-ea"/>
                  <a:cs typeface="Arial" pitchFamily="34" charset="0"/>
                </a:rPr>
                <a:t>USA</a:t>
              </a:r>
            </a:p>
          </p:txBody>
        </p:sp>
        <p:sp>
          <p:nvSpPr>
            <p:cNvPr id="132" name="Freeform 141"/>
            <p:cNvSpPr>
              <a:spLocks/>
            </p:cNvSpPr>
            <p:nvPr/>
          </p:nvSpPr>
          <p:spPr bwMode="auto">
            <a:xfrm>
              <a:off x="5884154" y="4544689"/>
              <a:ext cx="1749177"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GCOM-W2 </a:t>
              </a:r>
              <a:r>
                <a:rPr lang="en-US" sz="1000" b="1" dirty="0">
                  <a:latin typeface="Arial" pitchFamily="34" charset="0"/>
                  <a:ea typeface="+mn-ea"/>
                  <a:cs typeface="Arial" pitchFamily="34" charset="0"/>
                </a:rPr>
                <a:t>Japan/India/USA</a:t>
              </a:r>
            </a:p>
            <a:p>
              <a:pPr fontAlgn="auto">
                <a:spcBef>
                  <a:spcPts val="0"/>
                </a:spcBef>
                <a:spcAft>
                  <a:spcPts val="0"/>
                </a:spcAft>
                <a:defRPr/>
              </a:pPr>
              <a:endParaRPr lang="en-US" b="1" dirty="0">
                <a:latin typeface="+mn-lt"/>
                <a:ea typeface="+mn-ea"/>
              </a:endParaRPr>
            </a:p>
          </p:txBody>
        </p:sp>
        <p:sp>
          <p:nvSpPr>
            <p:cNvPr id="133" name="Freeform 141"/>
            <p:cNvSpPr>
              <a:spLocks/>
            </p:cNvSpPr>
            <p:nvPr/>
          </p:nvSpPr>
          <p:spPr bwMode="auto">
            <a:xfrm>
              <a:off x="4842729" y="5256839"/>
              <a:ext cx="284746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err="1">
                  <a:latin typeface="Arial" pitchFamily="34" charset="0"/>
                  <a:ea typeface="+mn-ea"/>
                  <a:cs typeface="Arial" pitchFamily="34" charset="0"/>
                </a:rPr>
                <a:t>Scatt</a:t>
              </a:r>
              <a:r>
                <a:rPr lang="en-US" sz="1400" b="1" dirty="0">
                  <a:latin typeface="Arial" pitchFamily="34" charset="0"/>
                  <a:ea typeface="+mn-ea"/>
                  <a:cs typeface="Arial" pitchFamily="34" charset="0"/>
                </a:rPr>
                <a:t> operational series </a:t>
              </a:r>
              <a:r>
                <a:rPr lang="en-US" sz="1000" b="1" dirty="0">
                  <a:latin typeface="Arial" pitchFamily="34" charset="0"/>
                  <a:ea typeface="+mn-ea"/>
                  <a:cs typeface="Arial" pitchFamily="34" charset="0"/>
                </a:rPr>
                <a:t>India</a:t>
              </a: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588745" y="4402529"/>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4842729"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4238223" y="2543628"/>
              <a:ext cx="2847462" cy="18954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8" name="Freeform 141"/>
            <p:cNvSpPr>
              <a:spLocks/>
            </p:cNvSpPr>
            <p:nvPr/>
          </p:nvSpPr>
          <p:spPr bwMode="auto">
            <a:xfrm>
              <a:off x="3892578" y="2768375"/>
              <a:ext cx="2847461" cy="18954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SCATSAT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5854228"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0" name="Freeform 141"/>
            <p:cNvSpPr>
              <a:spLocks/>
            </p:cNvSpPr>
            <p:nvPr/>
          </p:nvSpPr>
          <p:spPr bwMode="auto">
            <a:xfrm>
              <a:off x="7770990" y="4544689"/>
              <a:ext cx="930699"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100" b="1" dirty="0" smtClean="0">
                  <a:latin typeface="Arial" pitchFamily="34" charset="0"/>
                  <a:ea typeface="+mn-ea"/>
                  <a:cs typeface="Arial" pitchFamily="34" charset="0"/>
                </a:rPr>
                <a:t>GCOM-W3</a:t>
              </a:r>
              <a:r>
                <a:rPr lang="en-US" sz="1400" b="1" dirty="0" smtClean="0">
                  <a:latin typeface="Arial" pitchFamily="34" charset="0"/>
                  <a:ea typeface="+mn-ea"/>
                  <a:cs typeface="Arial" pitchFamily="34" charset="0"/>
                </a:rPr>
                <a:t> </a:t>
              </a:r>
              <a:r>
                <a:rPr lang="en-US" sz="1000" b="1" dirty="0">
                  <a:latin typeface="Arial" pitchFamily="34" charset="0"/>
                  <a:ea typeface="+mn-ea"/>
                  <a:cs typeface="Arial" pitchFamily="34" charset="0"/>
                </a:rPr>
                <a:t>Japan/India/USA</a:t>
              </a:r>
            </a:p>
            <a:p>
              <a:pPr fontAlgn="auto">
                <a:spcBef>
                  <a:spcPts val="0"/>
                </a:spcBef>
                <a:spcAft>
                  <a:spcPts val="0"/>
                </a:spcAft>
                <a:defRPr/>
              </a:pPr>
              <a:endParaRPr lang="en-US" b="1" dirty="0">
                <a:latin typeface="+mn-lt"/>
                <a:ea typeface="+mn-ea"/>
              </a:endParaRP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0" name="Group 88"/>
            <p:cNvGrpSpPr>
              <a:grpSpLocks/>
            </p:cNvGrpSpPr>
            <p:nvPr/>
          </p:nvGrpSpPr>
          <p:grpSpPr bwMode="auto">
            <a:xfrm>
              <a:off x="1905490" y="3085187"/>
              <a:ext cx="5724848" cy="200377"/>
              <a:chOff x="1731963" y="3284538"/>
              <a:chExt cx="6073775" cy="234949"/>
            </a:xfrm>
          </p:grpSpPr>
          <p:sp>
            <p:nvSpPr>
              <p:cNvPr id="173" name="Freeform 125"/>
              <p:cNvSpPr>
                <a:spLocks/>
              </p:cNvSpPr>
              <p:nvPr/>
            </p:nvSpPr>
            <p:spPr bwMode="auto">
              <a:xfrm>
                <a:off x="2733675"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4" name="Freeform 125"/>
              <p:cNvSpPr>
                <a:spLocks/>
              </p:cNvSpPr>
              <p:nvPr/>
            </p:nvSpPr>
            <p:spPr bwMode="auto">
              <a:xfrm>
                <a:off x="1731963" y="3284538"/>
                <a:ext cx="1936750"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75" name="Freeform 125"/>
              <p:cNvSpPr>
                <a:spLocks/>
              </p:cNvSpPr>
              <p:nvPr/>
            </p:nvSpPr>
            <p:spPr bwMode="auto">
              <a:xfrm>
                <a:off x="4886325"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3781425" y="3284538"/>
                <a:ext cx="1889125"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77" name="Freeform 141"/>
              <p:cNvSpPr>
                <a:spLocks/>
              </p:cNvSpPr>
              <p:nvPr/>
            </p:nvSpPr>
            <p:spPr bwMode="auto">
              <a:xfrm>
                <a:off x="5916613" y="3292475"/>
                <a:ext cx="1889125" cy="222249"/>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ＭＳ Ｐゴシック" charset="-128"/>
                    <a:cs typeface="Arial" pitchFamily="34" charset="0"/>
                  </a:rPr>
                  <a:t>HY-2C</a:t>
                </a:r>
                <a:r>
                  <a:rPr lang="en-US" sz="1400" dirty="0">
                    <a:latin typeface="Arial" pitchFamily="34" charset="0"/>
                    <a:ea typeface="ＭＳ Ｐゴシック" charset="-128"/>
                    <a:cs typeface="Arial" pitchFamily="34" charset="0"/>
                  </a:rPr>
                  <a:t> </a:t>
                </a:r>
                <a:r>
                  <a:rPr lang="en-US" sz="1000" b="1" dirty="0">
                    <a:latin typeface="Arial" pitchFamily="34" charset="0"/>
                    <a:ea typeface="ＭＳ Ｐゴシック" charset="-128"/>
                    <a:cs typeface="Arial" pitchFamily="34" charset="0"/>
                  </a:rPr>
                  <a:t>China</a:t>
                </a:r>
              </a:p>
              <a:p>
                <a:pPr fontAlgn="auto">
                  <a:spcBef>
                    <a:spcPts val="0"/>
                  </a:spcBef>
                  <a:spcAft>
                    <a:spcPts val="0"/>
                  </a:spcAft>
                  <a:defRPr/>
                </a:pPr>
                <a:endParaRPr lang="en-US" b="1" dirty="0">
                  <a:latin typeface="+mn-lt"/>
                  <a:ea typeface="+mn-ea"/>
                </a:endParaRPr>
              </a:p>
            </p:txBody>
          </p:sp>
        </p:grpSp>
        <p:grpSp>
          <p:nvGrpSpPr>
            <p:cNvPr id="11" name="Group 93"/>
            <p:cNvGrpSpPr>
              <a:grpSpLocks/>
            </p:cNvGrpSpPr>
            <p:nvPr/>
          </p:nvGrpSpPr>
          <p:grpSpPr bwMode="auto">
            <a:xfrm>
              <a:off x="4476135" y="4973874"/>
              <a:ext cx="3662945" cy="196316"/>
              <a:chOff x="4459288" y="5499100"/>
              <a:chExt cx="3886200" cy="230188"/>
            </a:xfrm>
          </p:grpSpPr>
          <p:sp>
            <p:nvSpPr>
              <p:cNvPr id="179" name="Freeform 125"/>
              <p:cNvSpPr>
                <a:spLocks/>
              </p:cNvSpPr>
              <p:nvPr/>
            </p:nvSpPr>
            <p:spPr bwMode="auto">
              <a:xfrm>
                <a:off x="5399088" y="5502275"/>
                <a:ext cx="1106487" cy="22701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80" name="Freeform 141"/>
              <p:cNvSpPr>
                <a:spLocks/>
              </p:cNvSpPr>
              <p:nvPr/>
            </p:nvSpPr>
            <p:spPr bwMode="auto">
              <a:xfrm>
                <a:off x="4459288" y="5499100"/>
                <a:ext cx="188912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6456363" y="5499100"/>
                <a:ext cx="188912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699792" y="2318881"/>
              <a:ext cx="684043" cy="251669"/>
            </a:xfrm>
            <a:prstGeom prst="rect">
              <a:avLst/>
            </a:prstGeom>
            <a:noFill/>
            <a:ln w="9525">
              <a:noFill/>
              <a:miter lim="800000"/>
              <a:headEnd/>
              <a:tailEnd/>
            </a:ln>
          </p:spPr>
          <p:txBody>
            <a:bodyPr wrap="square">
              <a:spAutoFit/>
            </a:bodyPr>
            <a:lstStyle/>
            <a:p>
              <a:r>
                <a:rPr lang="en-US" sz="1200" b="1" dirty="0">
                  <a:latin typeface="Calibri" pitchFamily="34" charset="0"/>
                </a:rPr>
                <a:t>03/04</a:t>
              </a:r>
            </a:p>
          </p:txBody>
        </p:sp>
      </p:grpSp>
      <p:sp>
        <p:nvSpPr>
          <p:cNvPr id="104" name="TextBox 103"/>
          <p:cNvSpPr txBox="1"/>
          <p:nvPr/>
        </p:nvSpPr>
        <p:spPr>
          <a:xfrm>
            <a:off x="179511" y="390092"/>
            <a:ext cx="7959569" cy="646331"/>
          </a:xfrm>
          <a:prstGeom prst="rect">
            <a:avLst/>
          </a:prstGeom>
          <a:solidFill>
            <a:schemeClr val="accent1">
              <a:lumMod val="75000"/>
            </a:schemeClr>
          </a:solidFill>
        </p:spPr>
        <p:txBody>
          <a:bodyPr wrap="square" rtlCol="0">
            <a:spAutoFit/>
          </a:bodyPr>
          <a:lstStyle/>
          <a:p>
            <a:r>
              <a:rPr lang="en-GB" b="1" dirty="0" smtClean="0">
                <a:solidFill>
                  <a:schemeClr val="bg1"/>
                </a:solidFill>
              </a:rPr>
              <a:t>CEOS Ocean Vector Surface Winds Virtual Constellation (OSVW-VC)  </a:t>
            </a:r>
          </a:p>
          <a:p>
            <a:r>
              <a:rPr lang="en-GB" b="1" dirty="0" smtClean="0">
                <a:solidFill>
                  <a:schemeClr val="bg1"/>
                </a:solidFill>
              </a:rPr>
              <a:t>Current status and outlook – NRT data access</a:t>
            </a:r>
            <a:endParaRPr lang="en-GB" b="1" dirty="0">
              <a:solidFill>
                <a:schemeClr val="bg1"/>
              </a:solidFill>
            </a:endParaRPr>
          </a:p>
        </p:txBody>
      </p:sp>
      <p:sp>
        <p:nvSpPr>
          <p:cNvPr id="110" name="Rectangle 109"/>
          <p:cNvSpPr/>
          <p:nvPr/>
        </p:nvSpPr>
        <p:spPr>
          <a:xfrm>
            <a:off x="334786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3203848" y="2708920"/>
            <a:ext cx="1224136" cy="1224136"/>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2123728" y="3356992"/>
            <a:ext cx="1656185" cy="936104"/>
          </a:xfrm>
          <a:prstGeom prst="rect">
            <a:avLst/>
          </a:prstGeom>
          <a:noFill/>
        </p:spPr>
        <p:txBody>
          <a:bodyPr wrap="square" rtlCol="0">
            <a:spAutoFit/>
          </a:bodyPr>
          <a:lstStyle/>
          <a:p>
            <a:r>
              <a:rPr lang="en-GB" b="1" dirty="0" smtClean="0">
                <a:solidFill>
                  <a:srgbClr val="C00000"/>
                </a:solidFill>
              </a:rPr>
              <a:t>No NRT data access committed</a:t>
            </a:r>
            <a:endParaRPr lang="en-GB" b="1" dirty="0">
              <a:solidFill>
                <a:srgbClr val="C00000"/>
              </a:solidFill>
            </a:endParaRPr>
          </a:p>
        </p:txBody>
      </p:sp>
    </p:spTree>
    <p:extLst>
      <p:ext uri="{BB962C8B-B14F-4D97-AF65-F5344CB8AC3E}">
        <p14:creationId xmlns:p14="http://schemas.microsoft.com/office/powerpoint/2010/main" val="256809307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linds(horizontal)">
                                      <p:cBhvr>
                                        <p:cTn id="7" dur="500"/>
                                        <p:tgtEl>
                                          <p:spTgt spid="1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blinds(horizontal)">
                                      <p:cBhvr>
                                        <p:cTn id="1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Scatterometer</a:t>
            </a:r>
            <a:r>
              <a:rPr lang="en-US" dirty="0" smtClean="0"/>
              <a:t> OSVW products have a significant impact on operational weather forecasting and warning</a:t>
            </a:r>
          </a:p>
          <a:p>
            <a:r>
              <a:rPr lang="en-US" dirty="0" smtClean="0"/>
              <a:t>Need to keep pushing for timely and open data access</a:t>
            </a:r>
          </a:p>
          <a:p>
            <a:pPr lvl="1"/>
            <a:r>
              <a:rPr lang="en-US" dirty="0" smtClean="0"/>
              <a:t>Build/maintain robustness of constellation</a:t>
            </a:r>
          </a:p>
          <a:p>
            <a:r>
              <a:rPr lang="en-US" dirty="0" smtClean="0"/>
              <a:t>Orbit selection needs to be coordinated </a:t>
            </a:r>
            <a:r>
              <a:rPr lang="en-US" dirty="0" smtClean="0"/>
              <a:t>to the extent possible to </a:t>
            </a:r>
            <a:r>
              <a:rPr lang="en-US" dirty="0" smtClean="0"/>
              <a:t>optimize coverage</a:t>
            </a:r>
          </a:p>
          <a:p>
            <a:pPr lvl="1"/>
            <a:endParaRPr lang="en-US" dirty="0"/>
          </a:p>
        </p:txBody>
      </p:sp>
    </p:spTree>
    <p:extLst>
      <p:ext uri="{BB962C8B-B14F-4D97-AF65-F5344CB8AC3E}">
        <p14:creationId xmlns:p14="http://schemas.microsoft.com/office/powerpoint/2010/main" val="26203135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Utilization</a:t>
            </a:r>
            <a:endParaRPr lang="en-US" dirty="0"/>
          </a:p>
        </p:txBody>
      </p:sp>
      <p:sp>
        <p:nvSpPr>
          <p:cNvPr id="3" name="Content Placeholder 2"/>
          <p:cNvSpPr>
            <a:spLocks noGrp="1"/>
          </p:cNvSpPr>
          <p:nvPr>
            <p:ph idx="1"/>
          </p:nvPr>
        </p:nvSpPr>
        <p:spPr/>
        <p:txBody>
          <a:bodyPr/>
          <a:lstStyle/>
          <a:p>
            <a:pPr marL="0" indent="0">
              <a:buNone/>
            </a:pPr>
            <a:r>
              <a:rPr lang="en-US" dirty="0" err="1" smtClean="0"/>
              <a:t>Scatterometer</a:t>
            </a:r>
            <a:r>
              <a:rPr lang="en-US" dirty="0" smtClean="0"/>
              <a:t> Ocean Surface Vector Wind (OSVW) Products</a:t>
            </a:r>
          </a:p>
          <a:p>
            <a:r>
              <a:rPr lang="en-US" dirty="0" smtClean="0"/>
              <a:t>Use in NWP models</a:t>
            </a:r>
          </a:p>
          <a:p>
            <a:r>
              <a:rPr lang="en-US" dirty="0" smtClean="0"/>
              <a:t>Use directly by human forecasters</a:t>
            </a:r>
          </a:p>
          <a:p>
            <a:pPr lvl="1"/>
            <a:r>
              <a:rPr lang="en-US" dirty="0" smtClean="0"/>
              <a:t>Observational data of current conditions directly supports marine warnings and forecasts</a:t>
            </a:r>
          </a:p>
          <a:p>
            <a:pPr lvl="1"/>
            <a:r>
              <a:rPr lang="en-US" dirty="0" smtClean="0"/>
              <a:t>Real-time NWP model verification</a:t>
            </a:r>
          </a:p>
        </p:txBody>
      </p:sp>
    </p:spTree>
    <p:extLst>
      <p:ext uri="{BB962C8B-B14F-4D97-AF65-F5344CB8AC3E}">
        <p14:creationId xmlns:p14="http://schemas.microsoft.com/office/powerpoint/2010/main" val="145757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4" descr="MTS_scat_20091120_0932.gif"/>
          <p:cNvPicPr>
            <a:picLocks noChangeAspect="1"/>
          </p:cNvPicPr>
          <p:nvPr/>
        </p:nvPicPr>
        <p:blipFill>
          <a:blip r:embed="rId2" cstate="print"/>
          <a:srcRect l="7979" r="7979" b="6250"/>
          <a:stretch>
            <a:fillRect/>
          </a:stretch>
        </p:blipFill>
        <p:spPr bwMode="auto">
          <a:xfrm>
            <a:off x="0" y="0"/>
            <a:ext cx="9144000" cy="6858000"/>
          </a:xfrm>
          <a:prstGeom prst="rect">
            <a:avLst/>
          </a:prstGeom>
          <a:noFill/>
          <a:ln w="9525">
            <a:noFill/>
            <a:miter lim="800000"/>
            <a:headEnd/>
            <a:tailEnd/>
          </a:ln>
        </p:spPr>
      </p:pic>
      <p:sp>
        <p:nvSpPr>
          <p:cNvPr id="16" name="Rectangle 15"/>
          <p:cNvSpPr/>
          <p:nvPr/>
        </p:nvSpPr>
        <p:spPr>
          <a:xfrm>
            <a:off x="0" y="-76200"/>
            <a:ext cx="9144000" cy="69342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1" name="Picture 4" descr="pics_sienk_belongings 040"/>
          <p:cNvPicPr>
            <a:picLocks noChangeAspect="1" noChangeArrowheads="1"/>
          </p:cNvPicPr>
          <p:nvPr/>
        </p:nvPicPr>
        <p:blipFill>
          <a:blip r:embed="rId3" cstate="print"/>
          <a:srcRect l="7861" t="17889"/>
          <a:stretch>
            <a:fillRect/>
          </a:stretch>
        </p:blipFill>
        <p:spPr bwMode="auto">
          <a:xfrm>
            <a:off x="304800" y="1023510"/>
            <a:ext cx="4419600" cy="2954338"/>
          </a:xfrm>
          <a:prstGeom prst="rect">
            <a:avLst/>
          </a:prstGeom>
          <a:noFill/>
          <a:ln w="50800">
            <a:solidFill>
              <a:schemeClr val="tx1"/>
            </a:solidFill>
            <a:miter lim="800000"/>
            <a:headEnd/>
            <a:tailEnd/>
          </a:ln>
        </p:spPr>
      </p:pic>
      <p:sp>
        <p:nvSpPr>
          <p:cNvPr id="28677" name="Title 1"/>
          <p:cNvSpPr>
            <a:spLocks noGrp="1"/>
          </p:cNvSpPr>
          <p:nvPr>
            <p:ph type="title"/>
          </p:nvPr>
        </p:nvSpPr>
        <p:spPr>
          <a:xfrm>
            <a:off x="457200" y="-76200"/>
            <a:ext cx="8229600" cy="938213"/>
          </a:xfrm>
        </p:spPr>
        <p:txBody>
          <a:bodyPr/>
          <a:lstStyle/>
          <a:p>
            <a:pPr eaLnBrk="1" hangingPunct="1">
              <a:defRPr/>
            </a:pPr>
            <a:r>
              <a:rPr lang="en-US" sz="2400" dirty="0" smtClean="0"/>
              <a:t>Use of Ocean Wind Vector Data at NWS Marine Weather Forecasting Offices and Centers</a:t>
            </a:r>
          </a:p>
        </p:txBody>
      </p:sp>
      <p:sp>
        <p:nvSpPr>
          <p:cNvPr id="22535" name="Content Placeholder 11"/>
          <p:cNvSpPr>
            <a:spLocks noGrp="1"/>
          </p:cNvSpPr>
          <p:nvPr>
            <p:ph idx="1"/>
          </p:nvPr>
        </p:nvSpPr>
        <p:spPr>
          <a:xfrm>
            <a:off x="228600" y="4038600"/>
            <a:ext cx="8229600" cy="2819400"/>
          </a:xfrm>
        </p:spPr>
        <p:txBody>
          <a:bodyPr/>
          <a:lstStyle/>
          <a:p>
            <a:pPr>
              <a:lnSpc>
                <a:spcPct val="80000"/>
              </a:lnSpc>
              <a:spcBef>
                <a:spcPct val="10000"/>
              </a:spcBef>
            </a:pPr>
            <a:r>
              <a:rPr lang="en-US" sz="2000" dirty="0" smtClean="0">
                <a:latin typeface="Calibri" pitchFamily="34" charset="0"/>
              </a:rPr>
              <a:t>Marine wind warnings</a:t>
            </a:r>
          </a:p>
          <a:p>
            <a:pPr lvl="1">
              <a:lnSpc>
                <a:spcPct val="80000"/>
              </a:lnSpc>
              <a:spcBef>
                <a:spcPct val="10000"/>
              </a:spcBef>
            </a:pPr>
            <a:r>
              <a:rPr lang="en-US" sz="1600" dirty="0" smtClean="0">
                <a:latin typeface="Calibri" pitchFamily="34" charset="0"/>
              </a:rPr>
              <a:t>Issue, continue, terminate</a:t>
            </a:r>
          </a:p>
          <a:p>
            <a:pPr>
              <a:lnSpc>
                <a:spcPct val="80000"/>
              </a:lnSpc>
              <a:spcBef>
                <a:spcPct val="10000"/>
              </a:spcBef>
            </a:pPr>
            <a:r>
              <a:rPr lang="en-US" sz="2000" dirty="0" smtClean="0">
                <a:latin typeface="Calibri" pitchFamily="34" charset="0"/>
              </a:rPr>
              <a:t>Identify weather features</a:t>
            </a:r>
          </a:p>
          <a:p>
            <a:pPr lvl="1">
              <a:lnSpc>
                <a:spcPct val="80000"/>
              </a:lnSpc>
              <a:spcBef>
                <a:spcPct val="10000"/>
              </a:spcBef>
            </a:pPr>
            <a:r>
              <a:rPr lang="en-US" sz="1600" dirty="0" smtClean="0">
                <a:latin typeface="Calibri" pitchFamily="34" charset="0"/>
              </a:rPr>
              <a:t>Lows, highs, fronts</a:t>
            </a:r>
          </a:p>
          <a:p>
            <a:pPr lvl="2">
              <a:lnSpc>
                <a:spcPct val="80000"/>
              </a:lnSpc>
              <a:spcBef>
                <a:spcPct val="10000"/>
              </a:spcBef>
            </a:pPr>
            <a:r>
              <a:rPr lang="en-US" sz="1400" dirty="0" smtClean="0">
                <a:latin typeface="Calibri" pitchFamily="34" charset="0"/>
              </a:rPr>
              <a:t>Intensity</a:t>
            </a:r>
          </a:p>
          <a:p>
            <a:pPr lvl="2">
              <a:lnSpc>
                <a:spcPct val="80000"/>
              </a:lnSpc>
              <a:spcBef>
                <a:spcPct val="10000"/>
              </a:spcBef>
            </a:pPr>
            <a:r>
              <a:rPr lang="en-US" sz="1400" dirty="0" smtClean="0">
                <a:latin typeface="Calibri" pitchFamily="34" charset="0"/>
              </a:rPr>
              <a:t>Trends</a:t>
            </a:r>
          </a:p>
          <a:p>
            <a:pPr>
              <a:lnSpc>
                <a:spcPct val="80000"/>
              </a:lnSpc>
              <a:spcBef>
                <a:spcPct val="10000"/>
              </a:spcBef>
            </a:pPr>
            <a:r>
              <a:rPr lang="en-US" sz="2000" dirty="0" smtClean="0">
                <a:latin typeface="Calibri" pitchFamily="34" charset="0"/>
              </a:rPr>
              <a:t>Short term marine forecasts</a:t>
            </a:r>
          </a:p>
          <a:p>
            <a:pPr lvl="1">
              <a:lnSpc>
                <a:spcPct val="80000"/>
              </a:lnSpc>
              <a:spcBef>
                <a:spcPct val="10000"/>
              </a:spcBef>
            </a:pPr>
            <a:r>
              <a:rPr lang="en-US" sz="1600" dirty="0" smtClean="0">
                <a:latin typeface="Calibri" pitchFamily="34" charset="0"/>
              </a:rPr>
              <a:t>Aerial coverage of winds</a:t>
            </a:r>
          </a:p>
          <a:p>
            <a:pPr>
              <a:lnSpc>
                <a:spcPct val="80000"/>
              </a:lnSpc>
              <a:spcBef>
                <a:spcPct val="10000"/>
              </a:spcBef>
            </a:pPr>
            <a:r>
              <a:rPr lang="en-US" sz="2000" dirty="0" smtClean="0">
                <a:latin typeface="Calibri" pitchFamily="34" charset="0"/>
              </a:rPr>
              <a:t>Real-time Verification</a:t>
            </a:r>
          </a:p>
          <a:p>
            <a:pPr lvl="1">
              <a:lnSpc>
                <a:spcPct val="80000"/>
              </a:lnSpc>
              <a:spcBef>
                <a:spcPct val="10000"/>
              </a:spcBef>
            </a:pPr>
            <a:r>
              <a:rPr lang="en-US" sz="1600" dirty="0" smtClean="0">
                <a:latin typeface="Calibri" pitchFamily="34" charset="0"/>
              </a:rPr>
              <a:t>Comparison to NWP analyses</a:t>
            </a:r>
          </a:p>
          <a:p>
            <a:pPr lvl="2">
              <a:lnSpc>
                <a:spcPct val="80000"/>
              </a:lnSpc>
              <a:spcBef>
                <a:spcPct val="10000"/>
              </a:spcBef>
            </a:pPr>
            <a:r>
              <a:rPr lang="en-US" sz="1400" dirty="0" smtClean="0">
                <a:latin typeface="Calibri" pitchFamily="34" charset="0"/>
              </a:rPr>
              <a:t>Feature intensity</a:t>
            </a:r>
          </a:p>
          <a:p>
            <a:pPr eaLnBrk="1" hangingPunct="1">
              <a:buFontTx/>
              <a:buNone/>
            </a:pPr>
            <a:endParaRPr lang="en-US" sz="2000" b="1" dirty="0" smtClean="0"/>
          </a:p>
        </p:txBody>
      </p:sp>
      <p:sp>
        <p:nvSpPr>
          <p:cNvPr id="22538" name="Slide Number Placeholder 20"/>
          <p:cNvSpPr>
            <a:spLocks noGrp="1"/>
          </p:cNvSpPr>
          <p:nvPr>
            <p:ph type="sldNum" sz="quarter" idx="12"/>
          </p:nvPr>
        </p:nvSpPr>
        <p:spPr>
          <a:xfrm>
            <a:off x="7010400" y="6477000"/>
            <a:ext cx="2133600" cy="365125"/>
          </a:xfrm>
          <a:noFill/>
        </p:spPr>
        <p:txBody>
          <a:bodyPr/>
          <a:lstStyle/>
          <a:p>
            <a:pPr fontAlgn="base">
              <a:spcBef>
                <a:spcPct val="0"/>
              </a:spcBef>
              <a:spcAft>
                <a:spcPct val="0"/>
              </a:spcAft>
            </a:pPr>
            <a:fld id="{9CD290D3-50A2-4600-B91D-D4C171E854D1}" type="slidenum">
              <a:rPr lang="en-US" smtClean="0"/>
              <a:pPr fontAlgn="base">
                <a:spcBef>
                  <a:spcPct val="0"/>
                </a:spcBef>
                <a:spcAft>
                  <a:spcPct val="0"/>
                </a:spcAft>
              </a:pPr>
              <a:t>3</a:t>
            </a:fld>
            <a:endParaRPr lang="en-US" smtClean="0"/>
          </a:p>
        </p:txBody>
      </p:sp>
      <p:grpSp>
        <p:nvGrpSpPr>
          <p:cNvPr id="22533" name="Group 8"/>
          <p:cNvGrpSpPr>
            <a:grpSpLocks/>
          </p:cNvGrpSpPr>
          <p:nvPr/>
        </p:nvGrpSpPr>
        <p:grpSpPr bwMode="auto">
          <a:xfrm>
            <a:off x="5257800" y="799388"/>
            <a:ext cx="3200400" cy="2286000"/>
            <a:chOff x="552" y="720"/>
            <a:chExt cx="4632" cy="3350"/>
          </a:xfrm>
        </p:grpSpPr>
        <p:pic>
          <p:nvPicPr>
            <p:cNvPr id="22541" name="Picture 9" descr="pac_20080223_ir"/>
            <p:cNvPicPr>
              <a:picLocks noChangeAspect="1" noChangeArrowheads="1"/>
            </p:cNvPicPr>
            <p:nvPr/>
          </p:nvPicPr>
          <p:blipFill>
            <a:blip r:embed="rId4" cstate="print"/>
            <a:srcRect/>
            <a:stretch>
              <a:fillRect/>
            </a:stretch>
          </p:blipFill>
          <p:spPr bwMode="auto">
            <a:xfrm>
              <a:off x="552" y="720"/>
              <a:ext cx="4632" cy="3350"/>
            </a:xfrm>
            <a:prstGeom prst="rect">
              <a:avLst/>
            </a:prstGeom>
            <a:noFill/>
            <a:ln w="9525">
              <a:noFill/>
              <a:miter lim="800000"/>
              <a:headEnd/>
              <a:tailEnd/>
            </a:ln>
          </p:spPr>
        </p:pic>
        <p:sp>
          <p:nvSpPr>
            <p:cNvPr id="22542" name="Freeform 10"/>
            <p:cNvSpPr>
              <a:spLocks/>
            </p:cNvSpPr>
            <p:nvPr/>
          </p:nvSpPr>
          <p:spPr bwMode="auto">
            <a:xfrm>
              <a:off x="1440" y="1920"/>
              <a:ext cx="1056" cy="816"/>
            </a:xfrm>
            <a:custGeom>
              <a:avLst/>
              <a:gdLst>
                <a:gd name="T0" fmla="*/ 960 w 1056"/>
                <a:gd name="T1" fmla="*/ 384 h 816"/>
                <a:gd name="T2" fmla="*/ 768 w 1056"/>
                <a:gd name="T3" fmla="*/ 432 h 816"/>
                <a:gd name="T4" fmla="*/ 576 w 1056"/>
                <a:gd name="T5" fmla="*/ 432 h 816"/>
                <a:gd name="T6" fmla="*/ 384 w 1056"/>
                <a:gd name="T7" fmla="*/ 384 h 816"/>
                <a:gd name="T8" fmla="*/ 288 w 1056"/>
                <a:gd name="T9" fmla="*/ 288 h 816"/>
                <a:gd name="T10" fmla="*/ 192 w 1056"/>
                <a:gd name="T11" fmla="*/ 144 h 816"/>
                <a:gd name="T12" fmla="*/ 144 w 1056"/>
                <a:gd name="T13" fmla="*/ 48 h 816"/>
                <a:gd name="T14" fmla="*/ 96 w 1056"/>
                <a:gd name="T15" fmla="*/ 0 h 816"/>
                <a:gd name="T16" fmla="*/ 48 w 1056"/>
                <a:gd name="T17" fmla="*/ 48 h 816"/>
                <a:gd name="T18" fmla="*/ 0 w 1056"/>
                <a:gd name="T19" fmla="*/ 144 h 816"/>
                <a:gd name="T20" fmla="*/ 48 w 1056"/>
                <a:gd name="T21" fmla="*/ 240 h 816"/>
                <a:gd name="T22" fmla="*/ 144 w 1056"/>
                <a:gd name="T23" fmla="*/ 384 h 816"/>
                <a:gd name="T24" fmla="*/ 288 w 1056"/>
                <a:gd name="T25" fmla="*/ 528 h 816"/>
                <a:gd name="T26" fmla="*/ 288 w 1056"/>
                <a:gd name="T27" fmla="*/ 576 h 816"/>
                <a:gd name="T28" fmla="*/ 336 w 1056"/>
                <a:gd name="T29" fmla="*/ 672 h 816"/>
                <a:gd name="T30" fmla="*/ 384 w 1056"/>
                <a:gd name="T31" fmla="*/ 720 h 816"/>
                <a:gd name="T32" fmla="*/ 432 w 1056"/>
                <a:gd name="T33" fmla="*/ 816 h 816"/>
                <a:gd name="T34" fmla="*/ 576 w 1056"/>
                <a:gd name="T35" fmla="*/ 816 h 816"/>
                <a:gd name="T36" fmla="*/ 720 w 1056"/>
                <a:gd name="T37" fmla="*/ 816 h 816"/>
                <a:gd name="T38" fmla="*/ 864 w 1056"/>
                <a:gd name="T39" fmla="*/ 768 h 816"/>
                <a:gd name="T40" fmla="*/ 1008 w 1056"/>
                <a:gd name="T41" fmla="*/ 672 h 816"/>
                <a:gd name="T42" fmla="*/ 1056 w 1056"/>
                <a:gd name="T43" fmla="*/ 576 h 816"/>
                <a:gd name="T44" fmla="*/ 1008 w 1056"/>
                <a:gd name="T45" fmla="*/ 432 h 816"/>
                <a:gd name="T46" fmla="*/ 960 w 1056"/>
                <a:gd name="T47" fmla="*/ 384 h 8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6"/>
                <a:gd name="T73" fmla="*/ 0 h 816"/>
                <a:gd name="T74" fmla="*/ 1056 w 1056"/>
                <a:gd name="T75" fmla="*/ 816 h 8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6" h="816">
                  <a:moveTo>
                    <a:pt x="960" y="384"/>
                  </a:moveTo>
                  <a:lnTo>
                    <a:pt x="768" y="432"/>
                  </a:lnTo>
                  <a:lnTo>
                    <a:pt x="576" y="432"/>
                  </a:lnTo>
                  <a:lnTo>
                    <a:pt x="384" y="384"/>
                  </a:lnTo>
                  <a:lnTo>
                    <a:pt x="288" y="288"/>
                  </a:lnTo>
                  <a:lnTo>
                    <a:pt x="192" y="144"/>
                  </a:lnTo>
                  <a:lnTo>
                    <a:pt x="144" y="48"/>
                  </a:lnTo>
                  <a:lnTo>
                    <a:pt x="96" y="0"/>
                  </a:lnTo>
                  <a:lnTo>
                    <a:pt x="48" y="48"/>
                  </a:lnTo>
                  <a:lnTo>
                    <a:pt x="0" y="144"/>
                  </a:lnTo>
                  <a:lnTo>
                    <a:pt x="48" y="240"/>
                  </a:lnTo>
                  <a:lnTo>
                    <a:pt x="144" y="384"/>
                  </a:lnTo>
                  <a:lnTo>
                    <a:pt x="288" y="528"/>
                  </a:lnTo>
                  <a:lnTo>
                    <a:pt x="288" y="576"/>
                  </a:lnTo>
                  <a:lnTo>
                    <a:pt x="336" y="672"/>
                  </a:lnTo>
                  <a:lnTo>
                    <a:pt x="384" y="720"/>
                  </a:lnTo>
                  <a:lnTo>
                    <a:pt x="432" y="816"/>
                  </a:lnTo>
                  <a:lnTo>
                    <a:pt x="576" y="816"/>
                  </a:lnTo>
                  <a:lnTo>
                    <a:pt x="720" y="816"/>
                  </a:lnTo>
                  <a:lnTo>
                    <a:pt x="864" y="768"/>
                  </a:lnTo>
                  <a:lnTo>
                    <a:pt x="1008" y="672"/>
                  </a:lnTo>
                  <a:lnTo>
                    <a:pt x="1056" y="576"/>
                  </a:lnTo>
                  <a:lnTo>
                    <a:pt x="1008" y="432"/>
                  </a:lnTo>
                  <a:lnTo>
                    <a:pt x="960" y="384"/>
                  </a:lnTo>
                  <a:close/>
                </a:path>
              </a:pathLst>
            </a:custGeom>
            <a:noFill/>
            <a:ln w="38100">
              <a:solidFill>
                <a:srgbClr val="FF0000"/>
              </a:solidFill>
              <a:round/>
              <a:headEnd/>
              <a:tailEnd/>
            </a:ln>
          </p:spPr>
          <p:txBody>
            <a:bodyPr/>
            <a:lstStyle/>
            <a:p>
              <a:endParaRPr lang="en-US"/>
            </a:p>
          </p:txBody>
        </p:sp>
      </p:grpSp>
      <p:pic>
        <p:nvPicPr>
          <p:cNvPr id="22534" name="Picture 2" descr="pac_20080223_qs"/>
          <p:cNvPicPr>
            <a:picLocks noChangeAspect="1" noChangeArrowheads="1"/>
          </p:cNvPicPr>
          <p:nvPr/>
        </p:nvPicPr>
        <p:blipFill>
          <a:blip r:embed="rId5" cstate="print"/>
          <a:srcRect/>
          <a:stretch>
            <a:fillRect/>
          </a:stretch>
        </p:blipFill>
        <p:spPr bwMode="auto">
          <a:xfrm>
            <a:off x="5257800" y="3158880"/>
            <a:ext cx="3200400" cy="2314575"/>
          </a:xfrm>
          <a:prstGeom prst="rect">
            <a:avLst/>
          </a:prstGeom>
          <a:noFill/>
          <a:ln w="9525">
            <a:noFill/>
            <a:miter lim="800000"/>
            <a:headEnd/>
            <a:tailEnd/>
          </a:ln>
        </p:spPr>
      </p:pic>
      <p:pic>
        <p:nvPicPr>
          <p:cNvPr id="22536" name="Picture 17"/>
          <p:cNvPicPr>
            <a:picLocks noChangeAspect="1" noChangeArrowheads="1"/>
          </p:cNvPicPr>
          <p:nvPr/>
        </p:nvPicPr>
        <p:blipFill>
          <a:blip r:embed="rId6" cstate="print"/>
          <a:srcRect/>
          <a:stretch>
            <a:fillRect/>
          </a:stretch>
        </p:blipFill>
        <p:spPr bwMode="auto">
          <a:xfrm>
            <a:off x="42863" y="42863"/>
            <a:ext cx="828675" cy="828675"/>
          </a:xfrm>
          <a:prstGeom prst="rect">
            <a:avLst/>
          </a:prstGeom>
          <a:noFill/>
          <a:ln w="9525">
            <a:noFill/>
            <a:miter lim="800000"/>
            <a:headEnd/>
            <a:tailEnd/>
          </a:ln>
        </p:spPr>
      </p:pic>
      <p:pic>
        <p:nvPicPr>
          <p:cNvPr id="22537" name="Picture 18"/>
          <p:cNvPicPr>
            <a:picLocks noChangeAspect="1" noChangeArrowheads="1"/>
          </p:cNvPicPr>
          <p:nvPr/>
        </p:nvPicPr>
        <p:blipFill>
          <a:blip r:embed="rId7" cstate="print"/>
          <a:srcRect/>
          <a:stretch>
            <a:fillRect/>
          </a:stretch>
        </p:blipFill>
        <p:spPr bwMode="auto">
          <a:xfrm>
            <a:off x="8281988" y="33338"/>
            <a:ext cx="828675" cy="828675"/>
          </a:xfrm>
          <a:prstGeom prst="rect">
            <a:avLst/>
          </a:prstGeom>
          <a:noFill/>
          <a:ln w="9525">
            <a:noFill/>
            <a:miter lim="800000"/>
            <a:headEnd/>
            <a:tailEnd/>
          </a:ln>
        </p:spPr>
      </p:pic>
      <p:sp>
        <p:nvSpPr>
          <p:cNvPr id="22539" name="TextBox 14"/>
          <p:cNvSpPr txBox="1">
            <a:spLocks noChangeArrowheads="1"/>
          </p:cNvSpPr>
          <p:nvPr/>
        </p:nvSpPr>
        <p:spPr bwMode="auto">
          <a:xfrm>
            <a:off x="7086600" y="3657600"/>
            <a:ext cx="1257300" cy="369888"/>
          </a:xfrm>
          <a:prstGeom prst="rect">
            <a:avLst/>
          </a:prstGeom>
          <a:noFill/>
          <a:ln w="9525">
            <a:noFill/>
            <a:miter lim="800000"/>
            <a:headEnd/>
            <a:tailEnd/>
          </a:ln>
        </p:spPr>
        <p:txBody>
          <a:bodyPr wrap="none">
            <a:spAutoFit/>
          </a:bodyPr>
          <a:lstStyle/>
          <a:p>
            <a:r>
              <a:rPr lang="en-US">
                <a:latin typeface="Calibri" pitchFamily="34" charset="0"/>
              </a:rPr>
              <a:t>QuikSCAT</a:t>
            </a:r>
          </a:p>
        </p:txBody>
      </p:sp>
      <p:sp>
        <p:nvSpPr>
          <p:cNvPr id="22540" name="TextBox 18"/>
          <p:cNvSpPr txBox="1">
            <a:spLocks noChangeArrowheads="1"/>
          </p:cNvSpPr>
          <p:nvPr/>
        </p:nvSpPr>
        <p:spPr bwMode="auto">
          <a:xfrm>
            <a:off x="4140200" y="5508238"/>
            <a:ext cx="4781550" cy="1323439"/>
          </a:xfrm>
          <a:prstGeom prst="rect">
            <a:avLst/>
          </a:prstGeom>
          <a:noFill/>
          <a:ln w="9525">
            <a:solidFill>
              <a:srgbClr val="FF0000"/>
            </a:solidFill>
            <a:miter lim="800000"/>
            <a:headEnd/>
            <a:tailEnd/>
          </a:ln>
        </p:spPr>
        <p:txBody>
          <a:bodyPr>
            <a:spAutoFit/>
          </a:bodyPr>
          <a:lstStyle/>
          <a:p>
            <a:r>
              <a:rPr lang="en-US" sz="1600" dirty="0"/>
              <a:t>OSVW of particular interest for </a:t>
            </a:r>
            <a:r>
              <a:rPr lang="en-US" sz="1600" dirty="0" err="1"/>
              <a:t>extratropical</a:t>
            </a:r>
            <a:r>
              <a:rPr lang="en-US" sz="1600" dirty="0"/>
              <a:t> cyclone (ETC) forecasting and </a:t>
            </a:r>
            <a:r>
              <a:rPr lang="en-US" sz="1600" dirty="0" smtClean="0"/>
              <a:t>warnings</a:t>
            </a:r>
          </a:p>
          <a:p>
            <a:endParaRPr lang="en-US" sz="1600" dirty="0" smtClean="0"/>
          </a:p>
          <a:p>
            <a:r>
              <a:rPr lang="en-US" sz="1600" dirty="0" smtClean="0"/>
              <a:t>Resulted in the introduction of the HF wind warning category for </a:t>
            </a:r>
            <a:r>
              <a:rPr lang="en-US" sz="1600" dirty="0" err="1" smtClean="0"/>
              <a:t>extratropical</a:t>
            </a:r>
            <a:r>
              <a:rPr lang="en-US" sz="1600" dirty="0" smtClean="0"/>
              <a:t> cyclones</a:t>
            </a:r>
            <a:endParaRPr lang="en-US" sz="1600" dirty="0"/>
          </a:p>
        </p:txBody>
      </p:sp>
    </p:spTree>
    <p:extLst>
      <p:ext uri="{BB962C8B-B14F-4D97-AF65-F5344CB8AC3E}">
        <p14:creationId xmlns:p14="http://schemas.microsoft.com/office/powerpoint/2010/main" val="2670386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26988"/>
            <a:ext cx="7778750" cy="914401"/>
          </a:xfrm>
          <a:ln/>
        </p:spPr>
        <p:txBody>
          <a:bodyPr/>
          <a:lstStyle/>
          <a:p>
            <a:pPr>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Current </a:t>
            </a:r>
            <a:r>
              <a:rPr lang="en-GB" sz="3200" dirty="0" err="1"/>
              <a:t>Scatterometer</a:t>
            </a:r>
            <a:r>
              <a:rPr lang="en-GB" sz="3200" dirty="0"/>
              <a:t> Missions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270" y="2343209"/>
            <a:ext cx="3482823" cy="2196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270" y="4501984"/>
            <a:ext cx="3482823" cy="22734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1" name="Text Box 5"/>
          <p:cNvSpPr txBox="1">
            <a:spLocks noChangeArrowheads="1"/>
          </p:cNvSpPr>
          <p:nvPr/>
        </p:nvSpPr>
        <p:spPr bwMode="auto">
          <a:xfrm>
            <a:off x="390095" y="2093017"/>
            <a:ext cx="29479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5pPr>
            <a:lvl6pPr marL="25146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6pPr>
            <a:lvl7pPr marL="29718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7pPr>
            <a:lvl8pPr marL="34290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8pPr>
            <a:lvl9pPr marL="38862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9pPr>
          </a:lstStyle>
          <a:p>
            <a:pPr>
              <a:lnSpc>
                <a:spcPct val="93000"/>
              </a:lnSpc>
              <a:buClrTx/>
              <a:buFontTx/>
              <a:buNone/>
            </a:pPr>
            <a:r>
              <a:rPr lang="en-GB" dirty="0"/>
              <a:t>OSCAT (daily coverage)‏</a:t>
            </a:r>
          </a:p>
        </p:txBody>
      </p:sp>
      <p:sp>
        <p:nvSpPr>
          <p:cNvPr id="4102" name="Text Box 6"/>
          <p:cNvSpPr txBox="1">
            <a:spLocks noChangeArrowheads="1"/>
          </p:cNvSpPr>
          <p:nvPr/>
        </p:nvSpPr>
        <p:spPr bwMode="auto">
          <a:xfrm>
            <a:off x="5639401" y="2064157"/>
            <a:ext cx="26304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5pPr>
            <a:lvl6pPr marL="25146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6pPr>
            <a:lvl7pPr marL="29718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7pPr>
            <a:lvl8pPr marL="34290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8pPr>
            <a:lvl9pPr marL="3886200" indent="-228600" fontAlgn="base">
              <a:lnSpc>
                <a:spcPct val="87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LGC Sans" charset="0"/>
              </a:defRPr>
            </a:lvl9pPr>
          </a:lstStyle>
          <a:p>
            <a:pPr>
              <a:lnSpc>
                <a:spcPct val="93000"/>
              </a:lnSpc>
              <a:buClrTx/>
              <a:buFontTx/>
              <a:buNone/>
            </a:pPr>
            <a:r>
              <a:rPr lang="en-GB" dirty="0"/>
              <a:t>ASCAT (daily coverage)‏</a:t>
            </a:r>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2394655"/>
            <a:ext cx="3593518" cy="21217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01985"/>
            <a:ext cx="3537956" cy="22734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extBox 1"/>
          <p:cNvSpPr txBox="1"/>
          <p:nvPr/>
        </p:nvSpPr>
        <p:spPr>
          <a:xfrm>
            <a:off x="228600" y="1349173"/>
            <a:ext cx="8759825" cy="868392"/>
          </a:xfrm>
          <a:prstGeom prst="rect">
            <a:avLst/>
          </a:prstGeom>
          <a:noFill/>
        </p:spPr>
        <p:txBody>
          <a:bodyPr wrap="square" rtlCol="0">
            <a:spAutoFit/>
          </a:bodyPr>
          <a:lstStyle/>
          <a:p>
            <a:pPr>
              <a:lnSpc>
                <a:spcPct val="93000"/>
              </a:lnSpc>
              <a:buClrTx/>
              <a:buFontTx/>
              <a:buNone/>
            </a:pPr>
            <a:r>
              <a:rPr lang="en-GB" dirty="0" smtClean="0"/>
              <a:t>ASCAT(A&amp;B)– Operational mission by EUMETSAT (data flow support operations)</a:t>
            </a:r>
          </a:p>
          <a:p>
            <a:pPr>
              <a:lnSpc>
                <a:spcPct val="93000"/>
              </a:lnSpc>
              <a:buClrTx/>
              <a:buFontTx/>
              <a:buNone/>
            </a:pPr>
            <a:r>
              <a:rPr lang="en-GB" dirty="0" smtClean="0">
                <a:solidFill>
                  <a:srgbClr val="FF0000"/>
                </a:solidFill>
              </a:rPr>
              <a:t>OSCAT – Research mission by ISRO- ceased data flow in March 2014 after unrecoverable anomaly </a:t>
            </a:r>
            <a:endParaRPr lang="en-GB" dirty="0">
              <a:solidFill>
                <a:srgbClr val="FF0000"/>
              </a:solidFill>
            </a:endParaRPr>
          </a:p>
        </p:txBody>
      </p:sp>
    </p:spTree>
    <p:extLst>
      <p:ext uri="{BB962C8B-B14F-4D97-AF65-F5344CB8AC3E}">
        <p14:creationId xmlns:p14="http://schemas.microsoft.com/office/powerpoint/2010/main" val="32489706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ASCAT Wind Product in NOAA Operations</a:t>
            </a:r>
            <a:endParaRPr lang="en-US" sz="3200" dirty="0"/>
          </a:p>
        </p:txBody>
      </p:sp>
      <p:sp>
        <p:nvSpPr>
          <p:cNvPr id="7" name="Content Placeholder 6"/>
          <p:cNvSpPr>
            <a:spLocks noGrp="1"/>
          </p:cNvSpPr>
          <p:nvPr>
            <p:ph idx="1"/>
          </p:nvPr>
        </p:nvSpPr>
        <p:spPr>
          <a:xfrm>
            <a:off x="0" y="2619521"/>
            <a:ext cx="3429000" cy="1375056"/>
          </a:xfrm>
        </p:spPr>
        <p:txBody>
          <a:bodyPr/>
          <a:lstStyle/>
          <a:p>
            <a:r>
              <a:rPr lang="en-US" sz="2400" dirty="0" smtClean="0"/>
              <a:t>ASCAT </a:t>
            </a:r>
            <a:r>
              <a:rPr lang="en-US" sz="2400" dirty="0" smtClean="0"/>
              <a:t>Coastal </a:t>
            </a:r>
            <a:r>
              <a:rPr lang="en-US" sz="2400" dirty="0" smtClean="0"/>
              <a:t>12.5km product with high wind GMF fully integrated</a:t>
            </a:r>
            <a:endParaRPr lang="en-US" sz="2400" dirty="0"/>
          </a:p>
        </p:txBody>
      </p:sp>
      <p:pic>
        <p:nvPicPr>
          <p:cNvPr id="5" name="Picture 4"/>
          <p:cNvPicPr>
            <a:picLocks noChangeAspect="1"/>
          </p:cNvPicPr>
          <p:nvPr/>
        </p:nvPicPr>
        <p:blipFill>
          <a:blip r:embed="rId2"/>
          <a:stretch>
            <a:fillRect/>
          </a:stretch>
        </p:blipFill>
        <p:spPr>
          <a:xfrm>
            <a:off x="3429000" y="2057400"/>
            <a:ext cx="5562600" cy="3422544"/>
          </a:xfrm>
          <a:prstGeom prst="rect">
            <a:avLst/>
          </a:prstGeom>
        </p:spPr>
      </p:pic>
    </p:spTree>
    <p:extLst>
      <p:ext uri="{BB962C8B-B14F-4D97-AF65-F5344CB8AC3E}">
        <p14:creationId xmlns:p14="http://schemas.microsoft.com/office/powerpoint/2010/main" val="1037023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029"/>
          </a:xfrm>
        </p:spPr>
        <p:txBody>
          <a:bodyPr>
            <a:noAutofit/>
          </a:bodyPr>
          <a:lstStyle/>
          <a:p>
            <a:r>
              <a:rPr lang="en-US" sz="3200" dirty="0" smtClean="0"/>
              <a:t>ASCAT High Wind Speed Retrieval Improvement</a:t>
            </a:r>
            <a:endParaRPr lang="en-US" sz="3200" dirty="0"/>
          </a:p>
        </p:txBody>
      </p:sp>
      <p:sp>
        <p:nvSpPr>
          <p:cNvPr id="3" name="Content Placeholder 2"/>
          <p:cNvSpPr>
            <a:spLocks noGrp="1"/>
          </p:cNvSpPr>
          <p:nvPr>
            <p:ph idx="1"/>
          </p:nvPr>
        </p:nvSpPr>
        <p:spPr>
          <a:xfrm>
            <a:off x="4972755" y="1521598"/>
            <a:ext cx="3352800" cy="1603022"/>
          </a:xfrm>
        </p:spPr>
        <p:txBody>
          <a:bodyPr>
            <a:normAutofit/>
          </a:bodyPr>
          <a:lstStyle/>
          <a:p>
            <a:r>
              <a:rPr lang="en-US" sz="1800" dirty="0" smtClean="0"/>
              <a:t>ASCAT high wind speed improvements developed utilizing aircraft and satellite data</a:t>
            </a:r>
            <a:endParaRPr lang="en-US" sz="1800" dirty="0"/>
          </a:p>
        </p:txBody>
      </p:sp>
      <p:pic>
        <p:nvPicPr>
          <p:cNvPr id="4" name="Picture 3" descr="Slide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4166" y="2923118"/>
            <a:ext cx="38084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lid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38" y="3836329"/>
            <a:ext cx="3397162" cy="25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36" y="1266919"/>
            <a:ext cx="3512964" cy="215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104166" y="5791995"/>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600" b="1" kern="1200" dirty="0" smtClean="0"/>
              <a:t>Hurricane </a:t>
            </a:r>
            <a:r>
              <a:rPr lang="en-US" sz="1600" b="1" kern="1200" dirty="0"/>
              <a:t>force wind observations with NOAA’s </a:t>
            </a:r>
            <a:r>
              <a:rPr lang="en-US" sz="1600" b="1" kern="1200" dirty="0" err="1"/>
              <a:t>QuikSCAT</a:t>
            </a:r>
            <a:r>
              <a:rPr lang="en-US" sz="1600" b="1" kern="1200" dirty="0"/>
              <a:t> and original and new ASCAT wind products</a:t>
            </a:r>
          </a:p>
        </p:txBody>
      </p:sp>
      <p:sp>
        <p:nvSpPr>
          <p:cNvPr id="8" name="TextBox 7"/>
          <p:cNvSpPr txBox="1">
            <a:spLocks noChangeArrowheads="1"/>
          </p:cNvSpPr>
          <p:nvPr/>
        </p:nvSpPr>
        <p:spPr bwMode="auto">
          <a:xfrm>
            <a:off x="702865" y="6385323"/>
            <a:ext cx="403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600" b="1" kern="1200" dirty="0" smtClean="0"/>
              <a:t>Flight </a:t>
            </a:r>
            <a:r>
              <a:rPr lang="en-US" sz="1600" b="1" kern="1200" dirty="0"/>
              <a:t>track overlaid on ASCAT swath</a:t>
            </a:r>
          </a:p>
        </p:txBody>
      </p:sp>
      <p:sp>
        <p:nvSpPr>
          <p:cNvPr id="9" name="TextBox 8"/>
          <p:cNvSpPr txBox="1">
            <a:spLocks noChangeArrowheads="1"/>
          </p:cNvSpPr>
          <p:nvPr/>
        </p:nvSpPr>
        <p:spPr bwMode="auto">
          <a:xfrm>
            <a:off x="158744" y="3402821"/>
            <a:ext cx="5050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200" b="1" dirty="0" smtClean="0"/>
              <a:t>New ASCAT winds versus SFMR and GPS </a:t>
            </a:r>
            <a:r>
              <a:rPr lang="en-US" sz="1200" b="1" dirty="0" err="1"/>
              <a:t>d</a:t>
            </a:r>
            <a:r>
              <a:rPr lang="en-US" sz="1200" b="1" dirty="0" err="1" smtClean="0"/>
              <a:t>ropsonde</a:t>
            </a:r>
            <a:r>
              <a:rPr lang="en-US" sz="1200" b="1" dirty="0" smtClean="0"/>
              <a:t> winds</a:t>
            </a:r>
            <a:endParaRPr lang="en-US" sz="1200" b="1" kern="1200" dirty="0"/>
          </a:p>
        </p:txBody>
      </p:sp>
    </p:spTree>
    <p:extLst>
      <p:ext uri="{BB962C8B-B14F-4D97-AF65-F5344CB8AC3E}">
        <p14:creationId xmlns:p14="http://schemas.microsoft.com/office/powerpoint/2010/main" val="1556557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 y="-1"/>
            <a:ext cx="9127388" cy="1417639"/>
          </a:xfrm>
        </p:spPr>
        <p:txBody>
          <a:bodyPr>
            <a:normAutofit fontScale="90000"/>
          </a:bodyPr>
          <a:lstStyle/>
          <a:p>
            <a:r>
              <a:rPr lang="en-US" sz="2800" b="1" dirty="0" smtClean="0"/>
              <a:t>Enhanced Resolution Products implemented at NOAA </a:t>
            </a:r>
            <a:br>
              <a:rPr lang="en-US" sz="2800" b="1" dirty="0" smtClean="0"/>
            </a:br>
            <a:r>
              <a:rPr lang="en-US" sz="2000" b="1" dirty="0" smtClean="0"/>
              <a:t>(Successful transition of </a:t>
            </a:r>
            <a:r>
              <a:rPr lang="en-US" sz="2000" b="1" dirty="0"/>
              <a:t>International Ocean Vector Wind Science </a:t>
            </a:r>
            <a:r>
              <a:rPr lang="en-US" sz="2000" b="1" dirty="0" smtClean="0"/>
              <a:t>Team [IOVWST] research efforts into operations)</a:t>
            </a:r>
            <a:endParaRPr lang="en-US" sz="3200" b="1" dirty="0"/>
          </a:p>
        </p:txBody>
      </p:sp>
      <p:sp>
        <p:nvSpPr>
          <p:cNvPr id="3" name="Slide Number Placeholder 2"/>
          <p:cNvSpPr>
            <a:spLocks noGrp="1"/>
          </p:cNvSpPr>
          <p:nvPr>
            <p:ph type="sldNum" sz="quarter" idx="12"/>
          </p:nvPr>
        </p:nvSpPr>
        <p:spPr/>
        <p:txBody>
          <a:bodyPr/>
          <a:lstStyle/>
          <a:p>
            <a:pPr>
              <a:defRPr/>
            </a:pPr>
            <a:fld id="{204142C5-F2EB-4699-BA76-33AF05D46ADB}" type="slidenum">
              <a:rPr lang="en-US" smtClean="0">
                <a:solidFill>
                  <a:prstClr val="black">
                    <a:tint val="75000"/>
                  </a:prstClr>
                </a:solidFill>
                <a:latin typeface="Calibri"/>
              </a:rPr>
              <a:pPr>
                <a:defRPr/>
              </a:pPr>
              <a:t>7</a:t>
            </a:fld>
            <a:endParaRPr lang="en-US">
              <a:solidFill>
                <a:prstClr val="black">
                  <a:tint val="75000"/>
                </a:prstClr>
              </a:solidFill>
              <a:latin typeface="Calibri"/>
            </a:endParaRPr>
          </a:p>
        </p:txBody>
      </p:sp>
      <p:pic>
        <p:nvPicPr>
          <p:cNvPr id="4" name="Picture 3"/>
          <p:cNvPicPr>
            <a:picLocks noChangeAspect="1"/>
          </p:cNvPicPr>
          <p:nvPr/>
        </p:nvPicPr>
        <p:blipFill>
          <a:blip r:embed="rId3"/>
          <a:stretch>
            <a:fillRect/>
          </a:stretch>
        </p:blipFill>
        <p:spPr>
          <a:xfrm>
            <a:off x="16612" y="1613586"/>
            <a:ext cx="3815453" cy="5087270"/>
          </a:xfrm>
          <a:prstGeom prst="rect">
            <a:avLst/>
          </a:prstGeom>
        </p:spPr>
      </p:pic>
      <p:pic>
        <p:nvPicPr>
          <p:cNvPr id="5" name="Picture 4"/>
          <p:cNvPicPr>
            <a:picLocks noChangeAspect="1"/>
          </p:cNvPicPr>
          <p:nvPr/>
        </p:nvPicPr>
        <p:blipFill>
          <a:blip r:embed="rId4"/>
          <a:stretch>
            <a:fillRect/>
          </a:stretch>
        </p:blipFill>
        <p:spPr>
          <a:xfrm>
            <a:off x="3682999" y="1940511"/>
            <a:ext cx="5285874" cy="4111235"/>
          </a:xfrm>
          <a:prstGeom prst="rect">
            <a:avLst/>
          </a:prstGeom>
        </p:spPr>
      </p:pic>
      <p:sp>
        <p:nvSpPr>
          <p:cNvPr id="6" name="TextBox 5"/>
          <p:cNvSpPr txBox="1"/>
          <p:nvPr/>
        </p:nvSpPr>
        <p:spPr>
          <a:xfrm>
            <a:off x="3836737" y="1635678"/>
            <a:ext cx="4652911" cy="307777"/>
          </a:xfrm>
          <a:prstGeom prst="rect">
            <a:avLst/>
          </a:prstGeom>
          <a:noFill/>
        </p:spPr>
        <p:txBody>
          <a:bodyPr wrap="none" rtlCol="0">
            <a:spAutoFit/>
          </a:bodyPr>
          <a:lstStyle/>
          <a:p>
            <a:r>
              <a:rPr lang="en-US" sz="1400" dirty="0"/>
              <a:t>E</a:t>
            </a:r>
            <a:r>
              <a:rPr lang="en-US" sz="1400" dirty="0" smtClean="0"/>
              <a:t>nhanced resolution processing courtesy of David Long (BYU)</a:t>
            </a:r>
          </a:p>
        </p:txBody>
      </p:sp>
      <p:sp>
        <p:nvSpPr>
          <p:cNvPr id="7" name="TextBox 6"/>
          <p:cNvSpPr txBox="1"/>
          <p:nvPr/>
        </p:nvSpPr>
        <p:spPr>
          <a:xfrm>
            <a:off x="722078" y="1354919"/>
            <a:ext cx="2417912" cy="523220"/>
          </a:xfrm>
          <a:prstGeom prst="rect">
            <a:avLst/>
          </a:prstGeom>
          <a:noFill/>
        </p:spPr>
        <p:txBody>
          <a:bodyPr wrap="none" rtlCol="0">
            <a:spAutoFit/>
          </a:bodyPr>
          <a:lstStyle/>
          <a:p>
            <a:r>
              <a:rPr lang="en-US" sz="1400" dirty="0" smtClean="0"/>
              <a:t>SLP courtesy of Jerome </a:t>
            </a:r>
            <a:r>
              <a:rPr lang="en-US" sz="1400" dirty="0" err="1" smtClean="0"/>
              <a:t>Patoux</a:t>
            </a:r>
            <a:endParaRPr lang="en-US" sz="1400" dirty="0" smtClean="0"/>
          </a:p>
          <a:p>
            <a:r>
              <a:rPr lang="en-US" sz="1400" dirty="0" smtClean="0"/>
              <a:t>(University of Washington)</a:t>
            </a:r>
            <a:endParaRPr lang="en-US" sz="1400" dirty="0"/>
          </a:p>
        </p:txBody>
      </p:sp>
      <p:sp>
        <p:nvSpPr>
          <p:cNvPr id="8" name="Rectangle 7"/>
          <p:cNvSpPr/>
          <p:nvPr/>
        </p:nvSpPr>
        <p:spPr>
          <a:xfrm>
            <a:off x="3709680" y="6139918"/>
            <a:ext cx="5078309" cy="646331"/>
          </a:xfrm>
          <a:prstGeom prst="rect">
            <a:avLst/>
          </a:prstGeom>
        </p:spPr>
        <p:txBody>
          <a:bodyPr wrap="square">
            <a:spAutoFit/>
          </a:bodyPr>
          <a:lstStyle/>
          <a:p>
            <a:r>
              <a:rPr lang="en-US" u="sng" dirty="0">
                <a:solidFill>
                  <a:srgbClr val="0000FF"/>
                </a:solidFill>
              </a:rPr>
              <a:t>http://</a:t>
            </a:r>
            <a:r>
              <a:rPr lang="en-US" u="sng" dirty="0" err="1">
                <a:solidFill>
                  <a:srgbClr val="0000FF"/>
                </a:solidFill>
              </a:rPr>
              <a:t>manati.star.nesdis.noaa.gov</a:t>
            </a:r>
            <a:r>
              <a:rPr lang="en-US" u="sng" dirty="0">
                <a:solidFill>
                  <a:srgbClr val="0000FF"/>
                </a:solidFill>
              </a:rPr>
              <a:t>/datasets/</a:t>
            </a:r>
            <a:r>
              <a:rPr lang="en-US" u="sng" dirty="0" err="1">
                <a:solidFill>
                  <a:srgbClr val="0000FF"/>
                </a:solidFill>
              </a:rPr>
              <a:t>ASCATData.php</a:t>
            </a:r>
            <a:endParaRPr lang="en-US" u="sng" dirty="0">
              <a:solidFill>
                <a:srgbClr val="0000FF"/>
              </a:solidFill>
            </a:endParaRPr>
          </a:p>
        </p:txBody>
      </p:sp>
    </p:spTree>
    <p:extLst>
      <p:ext uri="{BB962C8B-B14F-4D97-AF65-F5344CB8AC3E}">
        <p14:creationId xmlns:p14="http://schemas.microsoft.com/office/powerpoint/2010/main" val="9252501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Gridded ASCAT-GFS </a:t>
            </a:r>
            <a:r>
              <a:rPr lang="en-US" sz="3200" dirty="0" smtClean="0"/>
              <a:t>Wind Difference </a:t>
            </a:r>
            <a:r>
              <a:rPr lang="en-US" sz="3200" dirty="0"/>
              <a:t>F</a:t>
            </a:r>
            <a:r>
              <a:rPr lang="en-US" sz="3200" dirty="0" smtClean="0"/>
              <a:t>ields</a:t>
            </a:r>
            <a:endParaRPr lang="en-US" sz="3200" dirty="0"/>
          </a:p>
        </p:txBody>
      </p:sp>
      <p:pic>
        <p:nvPicPr>
          <p:cNvPr id="5" name="Picture 4"/>
          <p:cNvPicPr>
            <a:picLocks noChangeAspect="1"/>
          </p:cNvPicPr>
          <p:nvPr/>
        </p:nvPicPr>
        <p:blipFill>
          <a:blip r:embed="rId2"/>
          <a:stretch>
            <a:fillRect/>
          </a:stretch>
        </p:blipFill>
        <p:spPr>
          <a:xfrm>
            <a:off x="1001553" y="1809843"/>
            <a:ext cx="7400914" cy="3988270"/>
          </a:xfrm>
          <a:prstGeom prst="rect">
            <a:avLst/>
          </a:prstGeom>
        </p:spPr>
      </p:pic>
    </p:spTree>
    <p:extLst>
      <p:ext uri="{BB962C8B-B14F-4D97-AF65-F5344CB8AC3E}">
        <p14:creationId xmlns:p14="http://schemas.microsoft.com/office/powerpoint/2010/main" val="3131911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of ASCAT @ NHC</a:t>
            </a:r>
            <a:endParaRPr lang="en-US" dirty="0"/>
          </a:p>
        </p:txBody>
      </p:sp>
      <p:pic>
        <p:nvPicPr>
          <p:cNvPr id="6" name="Picture 5"/>
          <p:cNvPicPr>
            <a:picLocks noChangeAspect="1"/>
          </p:cNvPicPr>
          <p:nvPr/>
        </p:nvPicPr>
        <p:blipFill>
          <a:blip r:embed="rId2"/>
          <a:stretch>
            <a:fillRect/>
          </a:stretch>
        </p:blipFill>
        <p:spPr>
          <a:xfrm>
            <a:off x="685800" y="1202204"/>
            <a:ext cx="8305800" cy="5655796"/>
          </a:xfrm>
          <a:prstGeom prst="rect">
            <a:avLst/>
          </a:prstGeom>
        </p:spPr>
      </p:pic>
    </p:spTree>
    <p:extLst>
      <p:ext uri="{BB962C8B-B14F-4D97-AF65-F5344CB8AC3E}">
        <p14:creationId xmlns:p14="http://schemas.microsoft.com/office/powerpoint/2010/main" val="40191072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igs_quarterly_november05_zj_pc">
  <a:themeElements>
    <a:clrScheme name="igs_quarterly_november05_zj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gs_quarterly_november05_zj_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gs_quarterly_november05_zj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gs_quarterly_november05_zj_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gs_quarterly_november05_zj_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gs_quarterly_november05_zj_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gs_quarterly_november05_zj_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gs_quarterly_november05_zj_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gs_quarterly_november05_zj_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gs_quarterly_november05_zj_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gs_quarterly_november05_zj_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gs_quarterly_november05_zj_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gs_quarterly_november05_zj_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gs_quarterly_november05_zj_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gs_quarterly_november05_zj_pc">
  <a:themeElements>
    <a:clrScheme name="igs_quarterly_november05_zj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gs_quarterly_november05_zj_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gs_quarterly_november05_zj_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gs_quarterly_november05_zj_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gs_quarterly_november05_zj_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gs_quarterly_november05_zj_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gs_quarterly_november05_zj_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gs_quarterly_november05_zj_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gs_quarterly_november05_zj_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gs_quarterly_november05_zj_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gs_quarterly_november05_zj_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gs_quarterly_november05_zj_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gs_quarterly_november05_zj_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gs_quarterly_november05_zj_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3588</TotalTime>
  <Words>1129</Words>
  <Application>Microsoft Macintosh PowerPoint</Application>
  <PresentationFormat>On-screen Show (4:3)</PresentationFormat>
  <Paragraphs>175</Paragraphs>
  <Slides>19</Slides>
  <Notes>5</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2_igs_quarterly_november05_zj_pc</vt:lpstr>
      <vt:lpstr>1_igs_quarterly_november05_zj_pc</vt:lpstr>
      <vt:lpstr>Custom Design</vt:lpstr>
      <vt:lpstr>Scatterometer Ocean Surface Vector Wind Products at NOAA Paul Chang, Zorana Jelenak, Joseph Sienkiewicz – NOAA  and CEOS OSVW Virtual Constellation Update Co-leads Paul Chang (NOAA), Julia Figa-Saldana (EUMETSAT), BS Gohil(ISRO)</vt:lpstr>
      <vt:lpstr>Primary Utilization</vt:lpstr>
      <vt:lpstr>Use of Ocean Wind Vector Data at NWS Marine Weather Forecasting Offices and Centers</vt:lpstr>
      <vt:lpstr>Current Scatterometer Missions </vt:lpstr>
      <vt:lpstr>ASCAT Wind Product in NOAA Operations</vt:lpstr>
      <vt:lpstr>ASCAT High Wind Speed Retrieval Improvement</vt:lpstr>
      <vt:lpstr>Enhanced Resolution Products implemented at NOAA  (Successful transition of International Ocean Vector Wind Science Team [IOVWST] research efforts into operations)</vt:lpstr>
      <vt:lpstr>Gridded ASCAT-GFS Wind Difference Fields</vt:lpstr>
      <vt:lpstr>Use of ASCAT @ NHC</vt:lpstr>
      <vt:lpstr>In search of wind fetch</vt:lpstr>
      <vt:lpstr>In search of wind fetch</vt:lpstr>
      <vt:lpstr>Approach</vt:lpstr>
      <vt:lpstr>PowerPoint Presentation</vt:lpstr>
      <vt:lpstr>Wind is the destructive force </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Scatterometer Ocean Surface Vector Wind Products at NOAA</dc:title>
  <dc:creator>Paul Chang</dc:creator>
  <cp:lastModifiedBy>Paul Chang</cp:lastModifiedBy>
  <cp:revision>45</cp:revision>
  <cp:lastPrinted>2014-06-16T10:10:24Z</cp:lastPrinted>
  <dcterms:created xsi:type="dcterms:W3CDTF">2014-06-15T00:55:46Z</dcterms:created>
  <dcterms:modified xsi:type="dcterms:W3CDTF">2014-06-17T13:36:45Z</dcterms:modified>
</cp:coreProperties>
</file>