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73" r:id="rId5"/>
    <p:sldId id="261" r:id="rId6"/>
    <p:sldId id="260" r:id="rId7"/>
    <p:sldId id="259" r:id="rId8"/>
    <p:sldId id="280" r:id="rId9"/>
    <p:sldId id="263" r:id="rId10"/>
    <p:sldId id="264" r:id="rId11"/>
    <p:sldId id="265" r:id="rId12"/>
    <p:sldId id="267" r:id="rId13"/>
    <p:sldId id="268" r:id="rId14"/>
    <p:sldId id="269" r:id="rId15"/>
    <p:sldId id="281" r:id="rId16"/>
    <p:sldId id="283" r:id="rId17"/>
    <p:sldId id="284" r:id="rId18"/>
    <p:sldId id="285" r:id="rId19"/>
    <p:sldId id="286" r:id="rId20"/>
    <p:sldId id="282" r:id="rId21"/>
    <p:sldId id="276" r:id="rId22"/>
    <p:sldId id="270" r:id="rId23"/>
    <p:sldId id="287" r:id="rId24"/>
    <p:sldId id="288" r:id="rId25"/>
    <p:sldId id="289" r:id="rId26"/>
    <p:sldId id="290" r:id="rId27"/>
    <p:sldId id="291" r:id="rId28"/>
    <p:sldId id="292" r:id="rId29"/>
    <p:sldId id="293" r:id="rId30"/>
    <p:sldId id="294" r:id="rId31"/>
    <p:sldId id="295" r:id="rId32"/>
    <p:sldId id="296" r:id="rId33"/>
  </p:sldIdLst>
  <p:sldSz cx="9144000" cy="6858000" type="screen4x3"/>
  <p:notesSz cx="6858000" cy="9144000"/>
  <p:defaultTextStyle>
    <a:lvl1pPr>
      <a:defRPr>
        <a:latin typeface="Rockwell"/>
        <a:ea typeface="Rockwell"/>
        <a:cs typeface="Rockwell"/>
        <a:sym typeface="Rockwell"/>
      </a:defRPr>
    </a:lvl1pPr>
    <a:lvl2pPr indent="457200">
      <a:defRPr>
        <a:latin typeface="Rockwell"/>
        <a:ea typeface="Rockwell"/>
        <a:cs typeface="Rockwell"/>
        <a:sym typeface="Rockwell"/>
      </a:defRPr>
    </a:lvl2pPr>
    <a:lvl3pPr indent="914400">
      <a:defRPr>
        <a:latin typeface="Rockwell"/>
        <a:ea typeface="Rockwell"/>
        <a:cs typeface="Rockwell"/>
        <a:sym typeface="Rockwell"/>
      </a:defRPr>
    </a:lvl3pPr>
    <a:lvl4pPr indent="1371600">
      <a:defRPr>
        <a:latin typeface="Rockwell"/>
        <a:ea typeface="Rockwell"/>
        <a:cs typeface="Rockwell"/>
        <a:sym typeface="Rockwell"/>
      </a:defRPr>
    </a:lvl4pPr>
    <a:lvl5pPr indent="1828800">
      <a:defRPr>
        <a:latin typeface="Rockwell"/>
        <a:ea typeface="Rockwell"/>
        <a:cs typeface="Rockwell"/>
        <a:sym typeface="Rockwell"/>
      </a:defRPr>
    </a:lvl5pPr>
    <a:lvl6pPr indent="2286000">
      <a:defRPr>
        <a:latin typeface="Rockwell"/>
        <a:ea typeface="Rockwell"/>
        <a:cs typeface="Rockwell"/>
        <a:sym typeface="Rockwell"/>
      </a:defRPr>
    </a:lvl6pPr>
    <a:lvl7pPr indent="2743200">
      <a:defRPr>
        <a:latin typeface="Rockwell"/>
        <a:ea typeface="Rockwell"/>
        <a:cs typeface="Rockwell"/>
        <a:sym typeface="Rockwell"/>
      </a:defRPr>
    </a:lvl7pPr>
    <a:lvl8pPr indent="3200400">
      <a:defRPr>
        <a:latin typeface="Rockwell"/>
        <a:ea typeface="Rockwell"/>
        <a:cs typeface="Rockwell"/>
        <a:sym typeface="Rockwell"/>
      </a:defRPr>
    </a:lvl8pPr>
    <a:lvl9pPr indent="3657600">
      <a:defRPr>
        <a:latin typeface="Rockwell"/>
        <a:ea typeface="Rockwell"/>
        <a:cs typeface="Rockwell"/>
        <a:sym typeface="Rockwel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Rockwell"/>
          <a:ea typeface="Rockwell"/>
          <a:cs typeface="Rockwel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0D5"/>
          </a:solidFill>
        </a:fill>
      </a:tcStyle>
    </a:wholeTbl>
    <a:band2H>
      <a:tcTxStyle/>
      <a:tcStyle>
        <a:tcBdr/>
        <a:fill>
          <a:solidFill>
            <a:srgbClr val="EBF0EB"/>
          </a:solidFill>
        </a:fill>
      </a:tcStyle>
    </a:band2H>
    <a:firstCol>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2A376"/>
          </a:solidFill>
        </a:fill>
      </a:tcStyle>
    </a:firstCol>
    <a:la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2A376"/>
          </a:solidFill>
        </a:fill>
      </a:tcStyle>
    </a:lastRow>
    <a:fir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2A376"/>
          </a:solidFill>
        </a:fill>
      </a:tcStyle>
    </a:firstRow>
  </a:tblStyle>
  <a:tblStyle styleId="{C7B018BB-80A7-4F77-B60F-C8B233D01FF8}" styleName="">
    <a:tblBg/>
    <a:wholeTbl>
      <a:tcTxStyle b="on" i="on">
        <a:font>
          <a:latin typeface="Rockwell"/>
          <a:ea typeface="Rockwell"/>
          <a:cs typeface="Rockwel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1EDF0"/>
          </a:solidFill>
        </a:fill>
      </a:tcStyle>
    </a:wholeTbl>
    <a:band2H>
      <a:tcTxStyle/>
      <a:tcStyle>
        <a:tcBdr/>
        <a:fill>
          <a:solidFill>
            <a:srgbClr val="F1F6F8"/>
          </a:solidFill>
        </a:fill>
      </a:tcStyle>
    </a:band2H>
    <a:firstCol>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8CDD7"/>
          </a:solidFill>
        </a:fill>
      </a:tcStyle>
    </a:firstCol>
    <a:la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8CDD7"/>
          </a:solidFill>
        </a:fill>
      </a:tcStyle>
    </a:lastRow>
    <a:fir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8CDD7"/>
          </a:solidFill>
        </a:fill>
      </a:tcStyle>
    </a:firstRow>
  </a:tblStyle>
  <a:tblStyle styleId="{EEE7283C-3CF3-47DC-8721-378D4A62B228}" styleName="">
    <a:tblBg/>
    <a:wholeTbl>
      <a:tcTxStyle b="on" i="on">
        <a:font>
          <a:latin typeface="Rockwell"/>
          <a:ea typeface="Rockwell"/>
          <a:cs typeface="Rockwel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6E5E5"/>
          </a:solidFill>
        </a:fill>
      </a:tcStyle>
    </a:wholeTbl>
    <a:band2H>
      <a:tcTxStyle/>
      <a:tcStyle>
        <a:tcBdr/>
        <a:fill>
          <a:solidFill>
            <a:srgbClr val="FBF3F3"/>
          </a:solidFill>
        </a:fill>
      </a:tcStyle>
    </a:band2H>
    <a:firstCol>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B7B7"/>
          </a:solidFill>
        </a:fill>
      </a:tcStyle>
    </a:firstCol>
    <a:la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B7B7"/>
          </a:solidFill>
        </a:fill>
      </a:tcStyle>
    </a:lastRow>
    <a:fir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B7B7"/>
          </a:solidFill>
        </a:fill>
      </a:tcStyle>
    </a:firstRow>
  </a:tblStyle>
  <a:tblStyle styleId="{CF821DB8-F4EB-4A41-A1BA-3FCAFE7338EE}" styleName="">
    <a:tblBg/>
    <a:wholeTbl>
      <a:tcTxStyle b="on" i="on">
        <a:font>
          <a:latin typeface="Rockwell"/>
          <a:ea typeface="Rockwell"/>
          <a:cs typeface="Rockwel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Rockwell"/>
          <a:ea typeface="Rockwell"/>
          <a:cs typeface="Rockwel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2A376"/>
          </a:solidFill>
        </a:fill>
      </a:tcStyle>
    </a:firstCol>
    <a:lastRow>
      <a:tcTxStyle b="on" i="on">
        <a:font>
          <a:latin typeface="Rockwell"/>
          <a:ea typeface="Rockwell"/>
          <a:cs typeface="Rockwel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Rockwell"/>
          <a:ea typeface="Rockwell"/>
          <a:cs typeface="Rockwel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72A376"/>
          </a:solidFill>
        </a:fill>
      </a:tcStyle>
    </a:firstRow>
  </a:tblStyle>
  <a:tblStyle styleId="{33BA23B1-9221-436E-865A-0063620EA4FD}" styleName="">
    <a:tblBg/>
    <a:wholeTbl>
      <a:tcTxStyle b="on" i="on">
        <a:font>
          <a:latin typeface="Rockwell"/>
          <a:ea typeface="Rockwell"/>
          <a:cs typeface="Rockwel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Rockwell"/>
          <a:ea typeface="Rockwell"/>
          <a:cs typeface="Rockwel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autoAdjust="0"/>
    <p:restoredTop sz="94660" autoAdjust="0"/>
  </p:normalViewPr>
  <p:slideViewPr>
    <p:cSldViewPr snapToObjects="1">
      <p:cViewPr varScale="1">
        <p:scale>
          <a:sx n="81" d="100"/>
          <a:sy n="81" d="100"/>
        </p:scale>
        <p:origin x="-1224" y="-104"/>
      </p:cViewPr>
      <p:guideLst>
        <p:guide orient="horz" pos="2597"/>
        <p:guide pos="4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71059983"/>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smtClean="0"/>
          </a:p>
        </p:txBody>
      </p:sp>
    </p:spTree>
    <p:extLst>
      <p:ext uri="{BB962C8B-B14F-4D97-AF65-F5344CB8AC3E}">
        <p14:creationId xmlns:p14="http://schemas.microsoft.com/office/powerpoint/2010/main" val="4121242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pPr lvl="0"/>
            <a:endParaRPr/>
          </a:p>
        </p:txBody>
      </p:sp>
      <p:sp>
        <p:nvSpPr>
          <p:cNvPr id="126" name="Shape 126"/>
          <p:cNvSpPr>
            <a:spLocks noGrp="1"/>
          </p:cNvSpPr>
          <p:nvPr>
            <p:ph type="body" sz="quarter" idx="1"/>
          </p:nvPr>
        </p:nvSpPr>
        <p:spPr>
          <a:prstGeom prst="rect">
            <a:avLst/>
          </a:prstGeom>
        </p:spPr>
        <p:txBody>
          <a:bodyPr/>
          <a:lstStyle/>
          <a:p>
            <a:pPr lvl="0" defTabSz="914400">
              <a:lnSpc>
                <a:spcPct val="100000"/>
              </a:lnSpc>
              <a:defRPr sz="1800"/>
            </a:pPr>
            <a:endParaRPr lang="en-US" sz="1200" dirty="0" smtClean="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pPr lvl="0"/>
            <a:endParaRPr/>
          </a:p>
        </p:txBody>
      </p:sp>
      <p:sp>
        <p:nvSpPr>
          <p:cNvPr id="133" name="Shape 133"/>
          <p:cNvSpPr>
            <a:spLocks noGrp="1"/>
          </p:cNvSpPr>
          <p:nvPr>
            <p:ph type="body" sz="quarter" idx="1"/>
          </p:nvPr>
        </p:nvSpPr>
        <p:spPr>
          <a:prstGeom prst="rect">
            <a:avLst/>
          </a:prstGeom>
        </p:spPr>
        <p:txBody>
          <a:bodyPr/>
          <a:lstStyle/>
          <a:p>
            <a:pPr lvl="0" defTabSz="914400">
              <a:lnSpc>
                <a:spcPct val="100000"/>
              </a:lnSpc>
              <a:defRPr sz="1800"/>
            </a:pPr>
            <a:endParaRPr sz="1200" i="1" dirty="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pPr lvl="0"/>
            <a:endParaRPr/>
          </a:p>
        </p:txBody>
      </p:sp>
      <p:sp>
        <p:nvSpPr>
          <p:cNvPr id="147" name="Shape 147"/>
          <p:cNvSpPr>
            <a:spLocks noGrp="1"/>
          </p:cNvSpPr>
          <p:nvPr>
            <p:ph type="body" sz="quarter" idx="1"/>
          </p:nvPr>
        </p:nvSpPr>
        <p:spPr>
          <a:prstGeom prst="rect">
            <a:avLst/>
          </a:prstGeom>
        </p:spPr>
        <p:txBody>
          <a:bodyPr/>
          <a:lstStyle/>
          <a:p>
            <a:pPr lvl="0" defTabSz="914400">
              <a:lnSpc>
                <a:spcPct val="100000"/>
              </a:lnSpc>
              <a:defRPr sz="1800"/>
            </a:pPr>
            <a:endParaRPr sz="1200" dirty="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pPr lvl="0"/>
            <a:endParaRPr/>
          </a:p>
        </p:txBody>
      </p:sp>
      <p:sp>
        <p:nvSpPr>
          <p:cNvPr id="154" name="Shape 154"/>
          <p:cNvSpPr>
            <a:spLocks noGrp="1"/>
          </p:cNvSpPr>
          <p:nvPr>
            <p:ph type="body" sz="quarter" idx="1"/>
          </p:nvPr>
        </p:nvSpPr>
        <p:spPr>
          <a:prstGeom prst="rect">
            <a:avLst/>
          </a:prstGeom>
        </p:spPr>
        <p:txBody>
          <a:bodyPr/>
          <a:lstStyle/>
          <a:p>
            <a:pPr lvl="0" defTabSz="914400">
              <a:lnSpc>
                <a:spcPct val="100000"/>
              </a:lnSpc>
              <a:defRPr sz="1800"/>
            </a:pPr>
            <a:endParaRPr sz="1200" i="1" dirty="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pPr lvl="0"/>
            <a:endParaRPr/>
          </a:p>
        </p:txBody>
      </p:sp>
      <p:sp>
        <p:nvSpPr>
          <p:cNvPr id="161" name="Shape 161"/>
          <p:cNvSpPr>
            <a:spLocks noGrp="1"/>
          </p:cNvSpPr>
          <p:nvPr>
            <p:ph type="body" sz="quarter" idx="1"/>
          </p:nvPr>
        </p:nvSpPr>
        <p:spPr>
          <a:prstGeom prst="rect">
            <a:avLst/>
          </a:prstGeom>
        </p:spPr>
        <p:txBody>
          <a:bodyPr/>
          <a:lstStyle/>
          <a:p>
            <a:pPr lvl="0" defTabSz="914400">
              <a:lnSpc>
                <a:spcPct val="100000"/>
              </a:lnSpc>
              <a:defRPr sz="1800"/>
            </a:pPr>
            <a:endParaRPr sz="1200" i="1"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endParaRPr lang="en-US" i="1" dirty="0" smtClean="0"/>
          </a:p>
        </p:txBody>
      </p:sp>
    </p:spTree>
    <p:extLst>
      <p:ext uri="{BB962C8B-B14F-4D97-AF65-F5344CB8AC3E}">
        <p14:creationId xmlns:p14="http://schemas.microsoft.com/office/powerpoint/2010/main" val="2182638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Tree>
    <p:extLst>
      <p:ext uri="{BB962C8B-B14F-4D97-AF65-F5344CB8AC3E}">
        <p14:creationId xmlns:p14="http://schemas.microsoft.com/office/powerpoint/2010/main" val="690678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Tree>
    <p:extLst>
      <p:ext uri="{BB962C8B-B14F-4D97-AF65-F5344CB8AC3E}">
        <p14:creationId xmlns:p14="http://schemas.microsoft.com/office/powerpoint/2010/main" val="690678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smtClean="0"/>
          </a:p>
        </p:txBody>
      </p:sp>
    </p:spTree>
    <p:extLst>
      <p:ext uri="{BB962C8B-B14F-4D97-AF65-F5344CB8AC3E}">
        <p14:creationId xmlns:p14="http://schemas.microsoft.com/office/powerpoint/2010/main" val="690678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endParaRPr lang="en-US" i="1" dirty="0" smtClean="0"/>
          </a:p>
        </p:txBody>
      </p:sp>
    </p:spTree>
    <p:extLst>
      <p:ext uri="{BB962C8B-B14F-4D97-AF65-F5344CB8AC3E}">
        <p14:creationId xmlns:p14="http://schemas.microsoft.com/office/powerpoint/2010/main" val="69067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smtClean="0"/>
          </a:p>
        </p:txBody>
      </p:sp>
    </p:spTree>
    <p:extLst>
      <p:ext uri="{BB962C8B-B14F-4D97-AF65-F5344CB8AC3E}">
        <p14:creationId xmlns:p14="http://schemas.microsoft.com/office/powerpoint/2010/main" val="133720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Tree>
    <p:extLst>
      <p:ext uri="{BB962C8B-B14F-4D97-AF65-F5344CB8AC3E}">
        <p14:creationId xmlns:p14="http://schemas.microsoft.com/office/powerpoint/2010/main" val="3955534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pPr lvl="0"/>
            <a:endParaRPr/>
          </a:p>
        </p:txBody>
      </p:sp>
      <p:sp>
        <p:nvSpPr>
          <p:cNvPr id="161" name="Shape 161"/>
          <p:cNvSpPr>
            <a:spLocks noGrp="1"/>
          </p:cNvSpPr>
          <p:nvPr>
            <p:ph type="body" sz="quarter" idx="1"/>
          </p:nvPr>
        </p:nvSpPr>
        <p:spPr>
          <a:prstGeom prst="rect">
            <a:avLst/>
          </a:prstGeom>
        </p:spPr>
        <p:txBody>
          <a:bodyPr/>
          <a:lstStyle/>
          <a:p>
            <a:pPr lvl="0" defTabSz="914400">
              <a:lnSpc>
                <a:spcPct val="100000"/>
              </a:lnSpc>
              <a:defRPr sz="1800"/>
            </a:pPr>
            <a:endParaRPr lang="en-US" sz="1200" baseline="0" dirty="0" smtClean="0">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prstGeom prst="rect">
            <a:avLst/>
          </a:prstGeom>
        </p:spPr>
        <p:txBody>
          <a:bodyPr/>
          <a:lstStyle/>
          <a:p>
            <a:pPr lvl="0"/>
            <a:endParaRPr/>
          </a:p>
        </p:txBody>
      </p:sp>
      <p:sp>
        <p:nvSpPr>
          <p:cNvPr id="111" name="Shape 111"/>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prstGeom prst="rect">
            <a:avLst/>
          </a:prstGeom>
        </p:spPr>
        <p:txBody>
          <a:bodyPr/>
          <a:lstStyle/>
          <a:p>
            <a:pPr lvl="0"/>
            <a:endParaRPr/>
          </a:p>
        </p:txBody>
      </p:sp>
      <p:sp>
        <p:nvSpPr>
          <p:cNvPr id="111" name="Shape 111"/>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prstGeom prst="rect">
            <a:avLst/>
          </a:prstGeom>
        </p:spPr>
        <p:txBody>
          <a:bodyPr/>
          <a:lstStyle/>
          <a:p>
            <a:pPr lvl="0"/>
            <a:endParaRPr/>
          </a:p>
        </p:txBody>
      </p:sp>
      <p:sp>
        <p:nvSpPr>
          <p:cNvPr id="111" name="Shape 111"/>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prstGeom prst="rect">
            <a:avLst/>
          </a:prstGeom>
        </p:spPr>
        <p:txBody>
          <a:bodyPr/>
          <a:lstStyle/>
          <a:p>
            <a:pPr lvl="0"/>
            <a:endParaRPr/>
          </a:p>
        </p:txBody>
      </p:sp>
      <p:sp>
        <p:nvSpPr>
          <p:cNvPr id="105" name="Shape 105"/>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prstGeom prst="rect">
            <a:avLst/>
          </a:prstGeom>
        </p:spPr>
        <p:txBody>
          <a:bodyPr/>
          <a:lstStyle/>
          <a:p>
            <a:pPr lvl="0"/>
            <a:endParaRPr/>
          </a:p>
        </p:txBody>
      </p:sp>
      <p:sp>
        <p:nvSpPr>
          <p:cNvPr id="79" name="Shape 79"/>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sz="1800"/>
            </a:pPr>
            <a:endParaRPr lang="en-US" sz="1200" b="0" dirty="0" smtClean="0">
              <a:solidFill>
                <a:srgbClr val="FF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prstGeom prst="rect">
            <a:avLst/>
          </a:prstGeom>
        </p:spPr>
        <p:txBody>
          <a:bodyPr/>
          <a:lstStyle/>
          <a:p>
            <a:pPr lvl="0"/>
            <a:endParaRPr/>
          </a:p>
        </p:txBody>
      </p:sp>
      <p:sp>
        <p:nvSpPr>
          <p:cNvPr id="79" name="Shape 79"/>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prstGeom prst="rect">
            <a:avLst/>
          </a:prstGeom>
        </p:spPr>
        <p:txBody>
          <a:bodyPr/>
          <a:lstStyle/>
          <a:p>
            <a:pPr lvl="0"/>
            <a:endParaRPr/>
          </a:p>
        </p:txBody>
      </p:sp>
      <p:sp>
        <p:nvSpPr>
          <p:cNvPr id="105" name="Shape 105"/>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prstGeom prst="rect">
            <a:avLst/>
          </a:prstGeom>
        </p:spPr>
        <p:txBody>
          <a:bodyPr/>
          <a:lstStyle/>
          <a:p>
            <a:pPr lvl="0"/>
            <a:endParaRPr/>
          </a:p>
        </p:txBody>
      </p:sp>
      <p:sp>
        <p:nvSpPr>
          <p:cNvPr id="99" name="Shape 99"/>
          <p:cNvSpPr>
            <a:spLocks noGrp="1"/>
          </p:cNvSpPr>
          <p:nvPr>
            <p:ph type="body" sz="quarter" idx="1"/>
          </p:nvPr>
        </p:nvSpPr>
        <p:spPr>
          <a:prstGeom prst="rect">
            <a:avLst/>
          </a:prstGeom>
        </p:spPr>
        <p:txBody>
          <a:bodyPr/>
          <a:lstStyle/>
          <a:p>
            <a:pPr lvl="0" defTabSz="914400">
              <a:lnSpc>
                <a:spcPct val="100000"/>
              </a:lnSpc>
              <a:defRPr sz="1800"/>
            </a:pPr>
            <a:endParaRPr sz="1200" dirty="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pPr lvl="0"/>
            <a:endParaRPr/>
          </a:p>
        </p:txBody>
      </p:sp>
      <p:sp>
        <p:nvSpPr>
          <p:cNvPr id="92" name="Shape 92"/>
          <p:cNvSpPr>
            <a:spLocks noGrp="1"/>
          </p:cNvSpPr>
          <p:nvPr>
            <p:ph type="body" sz="quarter" idx="1"/>
          </p:nvPr>
        </p:nvSpPr>
        <p:spPr>
          <a:prstGeom prst="rect">
            <a:avLst/>
          </a:prstGeom>
        </p:spPr>
        <p:txBody>
          <a:bodyPr/>
          <a:lstStyle/>
          <a:p>
            <a:pPr lvl="0" defTabSz="914400">
              <a:lnSpc>
                <a:spcPct val="100000"/>
              </a:lnSpc>
              <a:defRPr sz="1800"/>
            </a:pPr>
            <a:endParaRPr lang="en-US" sz="1200" dirty="0" smtClean="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prstGeom prst="rect">
            <a:avLst/>
          </a:prstGeom>
        </p:spPr>
        <p:txBody>
          <a:bodyPr/>
          <a:lstStyle/>
          <a:p>
            <a:pPr lvl="0"/>
            <a:endParaRPr/>
          </a:p>
        </p:txBody>
      </p:sp>
      <p:sp>
        <p:nvSpPr>
          <p:cNvPr id="105" name="Shape 105"/>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pPr lvl="0"/>
            <a:endParaRPr/>
          </a:p>
        </p:txBody>
      </p:sp>
      <p:sp>
        <p:nvSpPr>
          <p:cNvPr id="119" name="Shape 119"/>
          <p:cNvSpPr>
            <a:spLocks noGrp="1"/>
          </p:cNvSpPr>
          <p:nvPr>
            <p:ph type="body" sz="quarter" idx="1"/>
          </p:nvPr>
        </p:nvSpPr>
        <p:spPr>
          <a:prstGeom prst="rect">
            <a:avLst/>
          </a:prstGeom>
        </p:spPr>
        <p:txBody>
          <a:bodyPr/>
          <a:lstStyle/>
          <a:p>
            <a:pPr lvl="0" defTabSz="914400">
              <a:lnSpc>
                <a:spcPct val="100000"/>
              </a:lnSpc>
              <a:defRPr sz="1800"/>
            </a:pPr>
            <a:endParaRPr lang="en-US" sz="1200" dirty="0" smtClean="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 name="Shape 8"/>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878A79">
              <a:alpha val="64999"/>
            </a:srgbClr>
          </a:solidFill>
          <a:ln w="11000" cap="rnd">
            <a:solidFill>
              <a:srgbClr val="9C9F8D">
                <a:alpha val="88000"/>
              </a:srgbClr>
            </a:solidFill>
          </a:ln>
        </p:spPr>
        <p:txBody>
          <a:bodyPr lIns="0" tIns="0" rIns="0" bIns="0" anchor="ctr"/>
          <a:lstStyle/>
          <a:p>
            <a:pPr lvl="0" algn="ctr">
              <a:defRPr>
                <a:solidFill>
                  <a:srgbClr val="FFFFFF"/>
                </a:solidFill>
              </a:defRPr>
            </a:pPr>
            <a:endParaRPr/>
          </a:p>
        </p:txBody>
      </p:sp>
      <p:sp>
        <p:nvSpPr>
          <p:cNvPr id="9" name="Shape 9"/>
          <p:cNvSpPr/>
          <p:nvPr/>
        </p:nvSpPr>
        <p:spPr>
          <a:xfrm>
            <a:off x="164591" y="146304"/>
            <a:ext cx="8814818" cy="2505457"/>
          </a:xfrm>
          <a:custGeom>
            <a:avLst/>
            <a:gdLst/>
            <a:ahLst/>
            <a:cxnLst>
              <a:cxn ang="0">
                <a:pos x="wd2" y="hd2"/>
              </a:cxn>
              <a:cxn ang="5400000">
                <a:pos x="wd2" y="hd2"/>
              </a:cxn>
              <a:cxn ang="10800000">
                <a:pos x="wd2" y="hd2"/>
              </a:cxn>
              <a:cxn ang="16200000">
                <a:pos x="wd2" y="hd2"/>
              </a:cxn>
            </a:cxnLst>
            <a:rect l="0" t="0" r="r" b="b"/>
            <a:pathLst>
              <a:path w="21600" h="21600" extrusionOk="0">
                <a:moveTo>
                  <a:pt x="725" y="0"/>
                </a:moveTo>
                <a:lnTo>
                  <a:pt x="21600" y="0"/>
                </a:lnTo>
                <a:lnTo>
                  <a:pt x="21600" y="19050"/>
                </a:lnTo>
                <a:cubicBezTo>
                  <a:pt x="21600" y="20458"/>
                  <a:pt x="21275" y="21600"/>
                  <a:pt x="20875" y="21600"/>
                </a:cubicBezTo>
                <a:lnTo>
                  <a:pt x="0" y="21600"/>
                </a:lnTo>
                <a:lnTo>
                  <a:pt x="0" y="2550"/>
                </a:lnTo>
                <a:cubicBezTo>
                  <a:pt x="0" y="1142"/>
                  <a:pt x="325" y="0"/>
                  <a:pt x="725" y="0"/>
                </a:cubicBezTo>
                <a:close/>
              </a:path>
            </a:pathLst>
          </a:custGeom>
          <a:solidFill>
            <a:srgbClr val="878A79">
              <a:alpha val="64999"/>
            </a:srgbClr>
          </a:solidFill>
          <a:ln w="11000" cap="rnd">
            <a:solidFill>
              <a:srgbClr val="9C9F8D">
                <a:alpha val="88000"/>
              </a:srgbClr>
            </a:solidFill>
          </a:ln>
        </p:spPr>
        <p:txBody>
          <a:bodyPr lIns="0" tIns="0" rIns="0" bIns="0" anchor="ctr"/>
          <a:lstStyle/>
          <a:p>
            <a:pPr lvl="0" algn="ctr">
              <a:defRPr>
                <a:solidFill>
                  <a:srgbClr val="FFFFFF"/>
                </a:solidFill>
              </a:defRPr>
            </a:pPr>
            <a:endParaRPr/>
          </a:p>
        </p:txBody>
      </p:sp>
      <p:sp>
        <p:nvSpPr>
          <p:cNvPr id="10" name="Shape 10"/>
          <p:cNvSpPr>
            <a:spLocks noGrp="1"/>
          </p:cNvSpPr>
          <p:nvPr>
            <p:ph type="title"/>
          </p:nvPr>
        </p:nvSpPr>
        <p:spPr>
          <a:xfrm>
            <a:off x="464234" y="0"/>
            <a:ext cx="8229601" cy="2590801"/>
          </a:xfrm>
          <a:prstGeom prst="rect">
            <a:avLst/>
          </a:prstGeom>
        </p:spPr>
        <p:txBody>
          <a:bodyPr/>
          <a:lstStyle>
            <a:lvl1pPr indent="0">
              <a:defRPr sz="4800"/>
            </a:lvl1pPr>
          </a:lstStyle>
          <a:p>
            <a:pPr lvl="0">
              <a:defRPr sz="1800">
                <a:solidFill>
                  <a:srgbClr val="000000"/>
                </a:solidFill>
                <a:effectLst/>
              </a:defRPr>
            </a:pPr>
            <a:r>
              <a:rPr sz="4800">
                <a:solidFill>
                  <a:srgbClr val="E7E9CA"/>
                </a:solidFill>
                <a:effectLst>
                  <a:outerShdw blurRad="38100" dist="25500" dir="5400000" rotWithShape="0">
                    <a:srgbClr val="000000">
                      <a:alpha val="75000"/>
                    </a:srgbClr>
                  </a:outerShdw>
                </a:effectLst>
              </a:rPr>
              <a:t>Title Text</a:t>
            </a:r>
          </a:p>
        </p:txBody>
      </p:sp>
      <p:sp>
        <p:nvSpPr>
          <p:cNvPr id="11" name="Shape 11"/>
          <p:cNvSpPr>
            <a:spLocks noGrp="1"/>
          </p:cNvSpPr>
          <p:nvPr>
            <p:ph type="body" idx="1"/>
          </p:nvPr>
        </p:nvSpPr>
        <p:spPr>
          <a:xfrm>
            <a:off x="2133600" y="2819400"/>
            <a:ext cx="6560234" cy="3467100"/>
          </a:xfrm>
          <a:prstGeom prst="rect">
            <a:avLst/>
          </a:prstGeom>
        </p:spPr>
        <p:txBody>
          <a:bodyPr/>
          <a:lstStyle>
            <a:lvl1pPr marL="0" indent="0" algn="r">
              <a:buClrTx/>
              <a:buSzTx/>
              <a:buFontTx/>
              <a:buNone/>
            </a:lvl1pPr>
            <a:lvl2pPr marL="0" indent="457200" algn="r">
              <a:buClrTx/>
              <a:buSzTx/>
              <a:buFontTx/>
              <a:buNone/>
            </a:lvl2pPr>
            <a:lvl3pPr marL="0" indent="914400" algn="r">
              <a:buClrTx/>
              <a:buSzTx/>
              <a:buFontTx/>
              <a:buNone/>
            </a:lvl3pPr>
            <a:lvl4pPr marL="0" indent="1371600" algn="r">
              <a:buClrTx/>
              <a:buSzTx/>
              <a:buFontTx/>
              <a:buNone/>
            </a:lvl4pPr>
            <a:lvl5pPr marL="0" indent="1828800" algn="r">
              <a:buClrTx/>
              <a:buSzTx/>
              <a:buFontTx/>
              <a:buNone/>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12" name="Shape 12"/>
          <p:cNvSpPr>
            <a:spLocks noGrp="1"/>
          </p:cNvSpPr>
          <p:nvPr>
            <p:ph type="sldNum" sz="quarter" idx="2"/>
          </p:nvPr>
        </p:nvSpPr>
        <p:spPr>
          <a:xfrm>
            <a:off x="8638951" y="6479794"/>
            <a:ext cx="464289" cy="332741"/>
          </a:xfrm>
          <a:prstGeom prst="rect">
            <a:avLst/>
          </a:prstGeom>
        </p:spPr>
        <p:txBody>
          <a:bodyPr/>
          <a:lstStyle>
            <a:lvl1pPr>
              <a:defRPr>
                <a:latin typeface="Rockwell"/>
                <a:ea typeface="Rockwell"/>
                <a:cs typeface="Rockwell"/>
                <a:sym typeface="Rockwel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52" name="Shape 52"/>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878A79">
              <a:alpha val="64999"/>
            </a:srgbClr>
          </a:solidFill>
          <a:ln w="11000" cap="rnd">
            <a:solidFill>
              <a:srgbClr val="9C9F8D">
                <a:alpha val="88000"/>
              </a:srgbClr>
            </a:solidFill>
          </a:ln>
        </p:spPr>
        <p:txBody>
          <a:bodyPr lIns="0" tIns="0" rIns="0" bIns="0" anchor="ctr"/>
          <a:lstStyle/>
          <a:p>
            <a:pPr lvl="0" algn="ctr">
              <a:defRPr>
                <a:solidFill>
                  <a:srgbClr val="FFFFFF"/>
                </a:solidFill>
              </a:defRPr>
            </a:pPr>
            <a:endParaRPr/>
          </a:p>
        </p:txBody>
      </p:sp>
      <p:sp>
        <p:nvSpPr>
          <p:cNvPr id="53" name="Shape 53"/>
          <p:cNvSpPr>
            <a:spLocks noGrp="1"/>
          </p:cNvSpPr>
          <p:nvPr>
            <p:ph type="title"/>
          </p:nvPr>
        </p:nvSpPr>
        <p:spPr>
          <a:prstGeom prst="rect">
            <a:avLst/>
          </a:prstGeom>
        </p:spPr>
        <p:txBody>
          <a:bodyPr/>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Title Text</a:t>
            </a:r>
          </a:p>
        </p:txBody>
      </p:sp>
      <p:sp>
        <p:nvSpPr>
          <p:cNvPr id="54" name="Shape 54"/>
          <p:cNvSpPr>
            <a:spLocks noGrp="1"/>
          </p:cNvSpPr>
          <p:nvPr>
            <p:ph type="body" idx="1"/>
          </p:nvPr>
        </p:nvSpPr>
        <p:spPr>
          <a:prstGeom prst="rect">
            <a:avLst/>
          </a:prstGeom>
        </p:spPr>
        <p:txBody>
          <a:body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55" name="Shape 55"/>
          <p:cNvSpPr>
            <a:spLocks noGrp="1"/>
          </p:cNvSpPr>
          <p:nvPr>
            <p:ph type="sldNum" sz="quarter" idx="2"/>
          </p:nvPr>
        </p:nvSpPr>
        <p:spPr>
          <a:prstGeom prst="rect">
            <a:avLst/>
          </a:prstGeom>
        </p:spPr>
        <p:txBody>
          <a:bodyPr/>
          <a:lstStyle>
            <a:lvl1pPr>
              <a:defRPr>
                <a:latin typeface="Rockwell"/>
                <a:ea typeface="Rockwell"/>
                <a:cs typeface="Rockwell"/>
                <a:sym typeface="Rockwel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57" name="Shape 57"/>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878A79">
              <a:alpha val="64999"/>
            </a:srgbClr>
          </a:solidFill>
          <a:ln w="11000" cap="rnd">
            <a:solidFill>
              <a:srgbClr val="9C9F8D">
                <a:alpha val="88000"/>
              </a:srgbClr>
            </a:solidFill>
          </a:ln>
        </p:spPr>
        <p:txBody>
          <a:bodyPr lIns="0" tIns="0" rIns="0" bIns="0" anchor="ctr"/>
          <a:lstStyle/>
          <a:p>
            <a:pPr lvl="0" algn="ctr">
              <a:defRPr>
                <a:solidFill>
                  <a:srgbClr val="FFFFFF"/>
                </a:solidFill>
              </a:defRPr>
            </a:pPr>
            <a:endParaRPr/>
          </a:p>
        </p:txBody>
      </p:sp>
      <p:sp>
        <p:nvSpPr>
          <p:cNvPr id="58" name="Shape 58"/>
          <p:cNvSpPr>
            <a:spLocks noGrp="1"/>
          </p:cNvSpPr>
          <p:nvPr>
            <p:ph type="title"/>
          </p:nvPr>
        </p:nvSpPr>
        <p:spPr>
          <a:xfrm>
            <a:off x="6629400" y="0"/>
            <a:ext cx="2057400" cy="6126163"/>
          </a:xfrm>
          <a:prstGeom prst="rect">
            <a:avLst/>
          </a:prstGeom>
        </p:spPr>
        <p:txBody>
          <a:bodyPr/>
          <a:lstStyle>
            <a:lvl1pPr algn="l"/>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Title Text</a:t>
            </a:r>
          </a:p>
        </p:txBody>
      </p:sp>
      <p:sp>
        <p:nvSpPr>
          <p:cNvPr id="59" name="Shape 59"/>
          <p:cNvSpPr>
            <a:spLocks noGrp="1"/>
          </p:cNvSpPr>
          <p:nvPr>
            <p:ph type="body" idx="1"/>
          </p:nvPr>
        </p:nvSpPr>
        <p:spPr>
          <a:xfrm>
            <a:off x="457200" y="274638"/>
            <a:ext cx="6019800" cy="6583363"/>
          </a:xfrm>
          <a:prstGeom prst="rect">
            <a:avLst/>
          </a:prstGeom>
        </p:spPr>
        <p:txBody>
          <a:body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60" name="Shape 60"/>
          <p:cNvSpPr>
            <a:spLocks noGrp="1"/>
          </p:cNvSpPr>
          <p:nvPr>
            <p:ph type="sldNum" sz="quarter" idx="2"/>
          </p:nvPr>
        </p:nvSpPr>
        <p:spPr>
          <a:prstGeom prst="rect">
            <a:avLst/>
          </a:prstGeom>
        </p:spPr>
        <p:txBody>
          <a:bodyPr/>
          <a:lstStyle>
            <a:lvl1pPr>
              <a:defRPr>
                <a:latin typeface="Rockwell"/>
                <a:ea typeface="Rockwell"/>
                <a:cs typeface="Rockwell"/>
                <a:sym typeface="Rockwel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Title Text</a:t>
            </a:r>
          </a:p>
        </p:txBody>
      </p:sp>
      <p:sp>
        <p:nvSpPr>
          <p:cNvPr id="15" name="Shape 15"/>
          <p:cNvSpPr>
            <a:spLocks noGrp="1"/>
          </p:cNvSpPr>
          <p:nvPr>
            <p:ph type="body" idx="1"/>
          </p:nvPr>
        </p:nvSpPr>
        <p:spPr>
          <a:prstGeom prst="rect">
            <a:avLst/>
          </a:prstGeom>
        </p:spPr>
        <p:txBody>
          <a:body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8" name="Shape 18"/>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878A79">
              <a:alpha val="64999"/>
            </a:srgbClr>
          </a:solidFill>
          <a:ln w="11000" cap="rnd">
            <a:solidFill>
              <a:srgbClr val="9C9F8D">
                <a:alpha val="88000"/>
              </a:srgbClr>
            </a:solidFill>
          </a:ln>
        </p:spPr>
        <p:txBody>
          <a:bodyPr lIns="0" tIns="0" rIns="0" bIns="0" anchor="ctr"/>
          <a:lstStyle/>
          <a:p>
            <a:pPr lvl="0" algn="ctr">
              <a:defRPr>
                <a:solidFill>
                  <a:srgbClr val="FFFFFF"/>
                </a:solidFill>
              </a:defRPr>
            </a:pPr>
            <a:endParaRPr/>
          </a:p>
        </p:txBody>
      </p:sp>
      <p:sp>
        <p:nvSpPr>
          <p:cNvPr id="19" name="Shape 19"/>
          <p:cNvSpPr/>
          <p:nvPr/>
        </p:nvSpPr>
        <p:spPr>
          <a:xfrm>
            <a:off x="1000127" y="3267455"/>
            <a:ext cx="7406642" cy="9145"/>
          </a:xfrm>
          <a:prstGeom prst="rect">
            <a:avLst/>
          </a:prstGeom>
          <a:solidFill>
            <a:srgbClr val="72A376"/>
          </a:solidFill>
          <a:ln w="12700">
            <a:miter lim="400000"/>
          </a:ln>
          <a:effectLst>
            <a:outerShdw blurRad="12700" dist="12900" dir="5400000" rotWithShape="0">
              <a:srgbClr val="000000">
                <a:alpha val="75000"/>
              </a:srgbClr>
            </a:outerShdw>
          </a:effectLst>
        </p:spPr>
        <p:txBody>
          <a:bodyPr lIns="0" tIns="0" rIns="0" bIns="0" anchor="ctr"/>
          <a:lstStyle/>
          <a:p>
            <a:pPr lvl="0" algn="ctr">
              <a:defRPr>
                <a:solidFill>
                  <a:srgbClr val="FFFFFF"/>
                </a:solidFill>
              </a:defRPr>
            </a:pPr>
            <a:endParaRPr/>
          </a:p>
        </p:txBody>
      </p:sp>
      <p:sp>
        <p:nvSpPr>
          <p:cNvPr id="20" name="Shape 20"/>
          <p:cNvSpPr>
            <a:spLocks noGrp="1"/>
          </p:cNvSpPr>
          <p:nvPr>
            <p:ph type="title"/>
          </p:nvPr>
        </p:nvSpPr>
        <p:spPr>
          <a:xfrm>
            <a:off x="722376" y="0"/>
            <a:ext cx="7772401" cy="3229238"/>
          </a:xfrm>
          <a:prstGeom prst="rect">
            <a:avLst/>
          </a:prstGeom>
        </p:spPr>
        <p:txBody>
          <a:bodyPr/>
          <a:lstStyle>
            <a:lvl1pPr>
              <a:defRPr sz="4000" b="1">
                <a:solidFill>
                  <a:srgbClr val="68BF6F"/>
                </a:solidFill>
              </a:defRPr>
            </a:lvl1pPr>
          </a:lstStyle>
          <a:p>
            <a:pPr lvl="0">
              <a:defRPr sz="1800" b="0">
                <a:solidFill>
                  <a:srgbClr val="000000"/>
                </a:solidFill>
                <a:effectLst/>
              </a:defRPr>
            </a:pPr>
            <a:r>
              <a:rPr sz="4000" b="1">
                <a:solidFill>
                  <a:srgbClr val="68BF6F"/>
                </a:solidFill>
                <a:effectLst>
                  <a:outerShdw blurRad="38100" dist="25500" dir="5400000" rotWithShape="0">
                    <a:srgbClr val="000000">
                      <a:alpha val="75000"/>
                    </a:srgbClr>
                  </a:outerShdw>
                </a:effectLst>
              </a:rPr>
              <a:t>Title Text</a:t>
            </a:r>
          </a:p>
        </p:txBody>
      </p:sp>
      <p:sp>
        <p:nvSpPr>
          <p:cNvPr id="21" name="Shape 21"/>
          <p:cNvSpPr>
            <a:spLocks noGrp="1"/>
          </p:cNvSpPr>
          <p:nvPr>
            <p:ph type="body" idx="1"/>
          </p:nvPr>
        </p:nvSpPr>
        <p:spPr>
          <a:xfrm>
            <a:off x="722312" y="3287712"/>
            <a:ext cx="7772401" cy="3224213"/>
          </a:xfrm>
          <a:prstGeom prst="rect">
            <a:avLst/>
          </a:prstGeom>
        </p:spPr>
        <p:txBody>
          <a:bodyPr/>
          <a:lstStyle>
            <a:lvl1pPr marL="0" indent="0" algn="r">
              <a:buClrTx/>
              <a:buSzTx/>
              <a:buFontTx/>
              <a:buNone/>
              <a:defRPr sz="2000"/>
            </a:lvl1pPr>
            <a:lvl2pPr marL="0" indent="411480" algn="r">
              <a:buClrTx/>
              <a:buSzTx/>
              <a:buFontTx/>
              <a:buNone/>
              <a:defRPr sz="2000"/>
            </a:lvl2pPr>
            <a:lvl3pPr marL="0" indent="630936" algn="r">
              <a:buClrTx/>
              <a:buSzTx/>
              <a:buFontTx/>
              <a:buNone/>
              <a:defRPr sz="2000"/>
            </a:lvl3pPr>
            <a:lvl4pPr marL="0" indent="822959" algn="r">
              <a:buClrTx/>
              <a:buSzTx/>
              <a:buFontTx/>
              <a:buNone/>
              <a:defRPr sz="2000"/>
            </a:lvl4pPr>
            <a:lvl5pPr marL="0" indent="1005839" algn="r">
              <a:buClrTx/>
              <a:buSzTx/>
              <a:buFontTx/>
              <a:buNone/>
              <a:defRPr sz="2000"/>
            </a:lvl5p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22" name="Shape 22"/>
          <p:cNvSpPr>
            <a:spLocks noGrp="1"/>
          </p:cNvSpPr>
          <p:nvPr>
            <p:ph type="sldNum" sz="quarter" idx="2"/>
          </p:nvPr>
        </p:nvSpPr>
        <p:spPr>
          <a:xfrm>
            <a:off x="8638951" y="6484459"/>
            <a:ext cx="464289" cy="332741"/>
          </a:xfrm>
          <a:prstGeom prst="rect">
            <a:avLst/>
          </a:prstGeom>
        </p:spPr>
        <p:txBody>
          <a:bodyPr/>
          <a:lstStyle>
            <a:lvl1pPr>
              <a:defRPr>
                <a:latin typeface="Rockwell"/>
                <a:ea typeface="Rockwell"/>
                <a:cs typeface="Rockwell"/>
                <a:sym typeface="Rockwel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Title Text</a:t>
            </a:r>
          </a:p>
        </p:txBody>
      </p:sp>
      <p:sp>
        <p:nvSpPr>
          <p:cNvPr id="25" name="Shape 25"/>
          <p:cNvSpPr>
            <a:spLocks noGrp="1"/>
          </p:cNvSpPr>
          <p:nvPr>
            <p:ph type="body" idx="1"/>
          </p:nvPr>
        </p:nvSpPr>
        <p:spPr>
          <a:xfrm>
            <a:off x="457200" y="1645920"/>
            <a:ext cx="4038600" cy="5212080"/>
          </a:xfrm>
          <a:prstGeom prst="rect">
            <a:avLst/>
          </a:prstGeom>
        </p:spPr>
        <p:txBody>
          <a:bodyPr/>
          <a:lstStyle>
            <a:lvl1pPr>
              <a:defRPr sz="2800"/>
            </a:lvl1pPr>
            <a:lvl2pPr marL="678180" indent="-266700">
              <a:defRPr sz="2800"/>
            </a:lvl2pPr>
            <a:lvl3pPr marL="899769" indent="-268833">
              <a:defRPr sz="2800"/>
            </a:lvl3pPr>
            <a:lvl4pPr marL="1107439" indent="-284480">
              <a:defRPr sz="2800"/>
            </a:lvl4pPr>
            <a:lvl5pPr marL="1290319" indent="-284480">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
        <p:nvSpPr>
          <p:cNvPr id="26" name="Shape 26"/>
          <p:cNvSpPr>
            <a:spLocks noGrp="1"/>
          </p:cNvSpPr>
          <p:nvPr>
            <p:ph type="sldNum" sz="quarter" idx="2"/>
          </p:nvPr>
        </p:nvSpPr>
        <p:spPr>
          <a:xfrm>
            <a:off x="8641080" y="6485358"/>
            <a:ext cx="464289" cy="332741"/>
          </a:xfrm>
          <a:prstGeom prst="rect">
            <a:avLst/>
          </a:prstGeom>
        </p:spPr>
        <p:txBody>
          <a:bodyPr/>
          <a:lstStyle>
            <a:lvl1pPr>
              <a:defRPr>
                <a:latin typeface="Rockwell"/>
                <a:ea typeface="Rockwell"/>
                <a:cs typeface="Rockwell"/>
                <a:sym typeface="Rockwel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8" name="Shape 28"/>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878A79">
              <a:alpha val="64999"/>
            </a:srgbClr>
          </a:solidFill>
          <a:ln w="11000" cap="rnd">
            <a:solidFill>
              <a:srgbClr val="9C9F8D">
                <a:alpha val="88000"/>
              </a:srgbClr>
            </a:solidFill>
          </a:ln>
        </p:spPr>
        <p:txBody>
          <a:bodyPr lIns="0" tIns="0" rIns="0" bIns="0" anchor="ctr"/>
          <a:lstStyle/>
          <a:p>
            <a:pPr lvl="0" algn="ctr">
              <a:defRPr>
                <a:solidFill>
                  <a:srgbClr val="FFFFFF"/>
                </a:solidFill>
              </a:defRPr>
            </a:pPr>
            <a:endParaRPr/>
          </a:p>
        </p:txBody>
      </p:sp>
      <p:sp>
        <p:nvSpPr>
          <p:cNvPr id="29" name="Shape 29"/>
          <p:cNvSpPr/>
          <p:nvPr/>
        </p:nvSpPr>
        <p:spPr>
          <a:xfrm>
            <a:off x="616743" y="2165216"/>
            <a:ext cx="3749042" cy="9145"/>
          </a:xfrm>
          <a:prstGeom prst="rect">
            <a:avLst/>
          </a:prstGeom>
          <a:solidFill>
            <a:srgbClr val="72A376"/>
          </a:solidFill>
          <a:ln w="12700">
            <a:miter lim="400000"/>
          </a:ln>
          <a:effectLst>
            <a:outerShdw blurRad="12700" dist="12900" dir="5400000" rotWithShape="0">
              <a:srgbClr val="000000">
                <a:alpha val="75000"/>
              </a:srgbClr>
            </a:outerShdw>
          </a:effectLst>
        </p:spPr>
        <p:txBody>
          <a:bodyPr lIns="0" tIns="0" rIns="0" bIns="0" anchor="b"/>
          <a:lstStyle/>
          <a:p>
            <a:pPr lvl="0" algn="ctr">
              <a:defRPr>
                <a:solidFill>
                  <a:srgbClr val="FFFFFF"/>
                </a:solidFill>
              </a:defRPr>
            </a:pPr>
            <a:endParaRPr/>
          </a:p>
        </p:txBody>
      </p:sp>
      <p:sp>
        <p:nvSpPr>
          <p:cNvPr id="30" name="Shape 30"/>
          <p:cNvSpPr/>
          <p:nvPr/>
        </p:nvSpPr>
        <p:spPr>
          <a:xfrm>
            <a:off x="4800600" y="2165216"/>
            <a:ext cx="3749041" cy="9145"/>
          </a:xfrm>
          <a:prstGeom prst="rect">
            <a:avLst/>
          </a:prstGeom>
          <a:solidFill>
            <a:srgbClr val="72A376"/>
          </a:solidFill>
          <a:ln w="12700">
            <a:miter lim="400000"/>
          </a:ln>
          <a:effectLst>
            <a:outerShdw blurRad="12700" dist="12900" dir="5400000" rotWithShape="0">
              <a:srgbClr val="000000">
                <a:alpha val="75000"/>
              </a:srgbClr>
            </a:outerShdw>
          </a:effectLst>
        </p:spPr>
        <p:txBody>
          <a:bodyPr lIns="0" tIns="0" rIns="0" bIns="0" anchor="b"/>
          <a:lstStyle/>
          <a:p>
            <a:pPr lvl="0" algn="ctr">
              <a:defRPr>
                <a:solidFill>
                  <a:srgbClr val="FFFFFF"/>
                </a:solidFill>
              </a:defRPr>
            </a:pPr>
            <a:endParaRPr/>
          </a:p>
        </p:txBody>
      </p:sp>
      <p:sp>
        <p:nvSpPr>
          <p:cNvPr id="31" name="Shape 31"/>
          <p:cNvSpPr>
            <a:spLocks noGrp="1"/>
          </p:cNvSpPr>
          <p:nvPr>
            <p:ph type="title"/>
          </p:nvPr>
        </p:nvSpPr>
        <p:spPr>
          <a:xfrm>
            <a:off x="457200" y="0"/>
            <a:ext cx="8229600" cy="1394948"/>
          </a:xfrm>
          <a:prstGeom prst="rect">
            <a:avLst/>
          </a:prstGeom>
        </p:spPr>
        <p:txBody>
          <a:bodyPr/>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Title Text</a:t>
            </a:r>
          </a:p>
        </p:txBody>
      </p:sp>
      <p:sp>
        <p:nvSpPr>
          <p:cNvPr id="32" name="Shape 32"/>
          <p:cNvSpPr>
            <a:spLocks noGrp="1"/>
          </p:cNvSpPr>
          <p:nvPr>
            <p:ph type="body" idx="1"/>
          </p:nvPr>
        </p:nvSpPr>
        <p:spPr>
          <a:xfrm>
            <a:off x="457200" y="1394947"/>
            <a:ext cx="4040188" cy="779928"/>
          </a:xfrm>
          <a:prstGeom prst="rect">
            <a:avLst/>
          </a:prstGeom>
        </p:spPr>
        <p:txBody>
          <a:bodyPr anchor="b">
            <a:noAutofit/>
          </a:bodyPr>
          <a:lstStyle>
            <a:lvl1pPr marL="0" indent="91439">
              <a:buClrTx/>
              <a:buSzTx/>
              <a:buFontTx/>
              <a:buNone/>
              <a:defRPr sz="2200" cap="all"/>
            </a:lvl1pPr>
            <a:lvl2pPr marL="0" indent="411480">
              <a:buClrTx/>
              <a:buSzTx/>
              <a:buFontTx/>
              <a:buNone/>
              <a:defRPr sz="2200" cap="all"/>
            </a:lvl2pPr>
            <a:lvl3pPr marL="0" indent="630936">
              <a:buClrTx/>
              <a:buSzTx/>
              <a:buFontTx/>
              <a:buNone/>
              <a:defRPr sz="2200" cap="all"/>
            </a:lvl3pPr>
            <a:lvl4pPr marL="0" indent="822959">
              <a:buClrTx/>
              <a:buSzTx/>
              <a:buFontTx/>
              <a:buNone/>
              <a:defRPr sz="2200" cap="all"/>
            </a:lvl4pPr>
            <a:lvl5pPr marL="0" indent="1005839">
              <a:buClrTx/>
              <a:buSzTx/>
              <a:buFontTx/>
              <a:buNone/>
              <a:defRPr sz="2200" cap="all"/>
            </a:lvl5pPr>
          </a:lstStyle>
          <a:p>
            <a:pPr lvl="0">
              <a:defRPr sz="1800" cap="none">
                <a:solidFill>
                  <a:srgbClr val="000000"/>
                </a:solidFill>
              </a:defRPr>
            </a:pPr>
            <a:r>
              <a:rPr sz="2200" cap="all">
                <a:solidFill>
                  <a:srgbClr val="FFFFFF"/>
                </a:solidFill>
              </a:rPr>
              <a:t>Body Level One</a:t>
            </a:r>
          </a:p>
          <a:p>
            <a:pPr lvl="1">
              <a:defRPr sz="1800" cap="none">
                <a:solidFill>
                  <a:srgbClr val="000000"/>
                </a:solidFill>
              </a:defRPr>
            </a:pPr>
            <a:r>
              <a:rPr sz="2200" cap="all">
                <a:solidFill>
                  <a:srgbClr val="FFFFFF"/>
                </a:solidFill>
              </a:rPr>
              <a:t>Body Level Two</a:t>
            </a:r>
          </a:p>
          <a:p>
            <a:pPr lvl="2">
              <a:defRPr sz="1800" cap="none">
                <a:solidFill>
                  <a:srgbClr val="000000"/>
                </a:solidFill>
              </a:defRPr>
            </a:pPr>
            <a:r>
              <a:rPr sz="2200" cap="all">
                <a:solidFill>
                  <a:srgbClr val="FFFFFF"/>
                </a:solidFill>
              </a:rPr>
              <a:t>Body Level Three</a:t>
            </a:r>
          </a:p>
          <a:p>
            <a:pPr lvl="3">
              <a:defRPr sz="1800" cap="none">
                <a:solidFill>
                  <a:srgbClr val="000000"/>
                </a:solidFill>
              </a:defRPr>
            </a:pPr>
            <a:r>
              <a:rPr sz="2200" cap="all">
                <a:solidFill>
                  <a:srgbClr val="FFFFFF"/>
                </a:solidFill>
              </a:rPr>
              <a:t>Body Level Four</a:t>
            </a:r>
          </a:p>
          <a:p>
            <a:pPr lvl="4">
              <a:defRPr sz="1800" cap="none">
                <a:solidFill>
                  <a:srgbClr val="000000"/>
                </a:solidFill>
              </a:defRPr>
            </a:pPr>
            <a:r>
              <a:rPr sz="2200" cap="all">
                <a:solidFill>
                  <a:srgbClr val="FFFFFF"/>
                </a:solidFill>
              </a:rPr>
              <a:t>Body Level Five</a:t>
            </a:r>
          </a:p>
        </p:txBody>
      </p:sp>
      <p:sp>
        <p:nvSpPr>
          <p:cNvPr id="33" name="Shape 33"/>
          <p:cNvSpPr>
            <a:spLocks noGrp="1"/>
          </p:cNvSpPr>
          <p:nvPr>
            <p:ph type="sldNum" sz="quarter" idx="2"/>
          </p:nvPr>
        </p:nvSpPr>
        <p:spPr>
          <a:xfrm>
            <a:off x="8641080" y="6485358"/>
            <a:ext cx="464289" cy="332741"/>
          </a:xfrm>
          <a:prstGeom prst="rect">
            <a:avLst/>
          </a:prstGeom>
        </p:spPr>
        <p:txBody>
          <a:bodyPr/>
          <a:lstStyle>
            <a:lvl1pPr>
              <a:defRPr>
                <a:latin typeface="Rockwell"/>
                <a:ea typeface="Rockwell"/>
                <a:cs typeface="Rockwell"/>
                <a:sym typeface="Rockwel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5" name="Shape 35"/>
          <p:cNvSpPr>
            <a:spLocks noGrp="1"/>
          </p:cNvSpPr>
          <p:nvPr>
            <p:ph type="title"/>
          </p:nvPr>
        </p:nvSpPr>
        <p:spPr>
          <a:xfrm>
            <a:off x="457200" y="0"/>
            <a:ext cx="8229600" cy="1396218"/>
          </a:xfrm>
          <a:prstGeom prst="rect">
            <a:avLst/>
          </a:prstGeom>
        </p:spPr>
        <p:txBody>
          <a:bodyPr/>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Title Text</a:t>
            </a:r>
          </a:p>
        </p:txBody>
      </p:sp>
      <p:sp>
        <p:nvSpPr>
          <p:cNvPr id="36" name="Shape 36"/>
          <p:cNvSpPr>
            <a:spLocks noGrp="1"/>
          </p:cNvSpPr>
          <p:nvPr>
            <p:ph type="sldNum" sz="quarter" idx="2"/>
          </p:nvPr>
        </p:nvSpPr>
        <p:spPr>
          <a:prstGeom prst="rect">
            <a:avLst/>
          </a:prstGeom>
        </p:spPr>
        <p:txBody>
          <a:bodyPr/>
          <a:lstStyle>
            <a:lvl1pPr>
              <a:defRPr>
                <a:latin typeface="Rockwell"/>
                <a:ea typeface="Rockwell"/>
                <a:cs typeface="Rockwell"/>
                <a:sym typeface="Rockwel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8" name="Shape 38"/>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878A79">
              <a:alpha val="64999"/>
            </a:srgbClr>
          </a:solidFill>
          <a:ln w="11000" cap="rnd">
            <a:solidFill>
              <a:srgbClr val="9C9F8D">
                <a:alpha val="88000"/>
              </a:srgbClr>
            </a:solidFill>
          </a:ln>
        </p:spPr>
        <p:txBody>
          <a:bodyPr lIns="0" tIns="0" rIns="0" bIns="0" anchor="ctr"/>
          <a:lstStyle/>
          <a:p>
            <a:pPr lvl="0" algn="ctr">
              <a:defRPr>
                <a:solidFill>
                  <a:srgbClr val="FFFFFF"/>
                </a:solidFill>
              </a:defRPr>
            </a:pPr>
            <a:endParaRPr/>
          </a:p>
        </p:txBody>
      </p:sp>
      <p:sp>
        <p:nvSpPr>
          <p:cNvPr id="39" name="Shape 39"/>
          <p:cNvSpPr>
            <a:spLocks noGrp="1"/>
          </p:cNvSpPr>
          <p:nvPr>
            <p:ph type="sldNum" sz="quarter" idx="2"/>
          </p:nvPr>
        </p:nvSpPr>
        <p:spPr>
          <a:prstGeom prst="rect">
            <a:avLst/>
          </a:prstGeom>
        </p:spPr>
        <p:txBody>
          <a:bodyPr/>
          <a:lstStyle>
            <a:lvl1pPr>
              <a:defRPr>
                <a:latin typeface="Rockwell"/>
                <a:ea typeface="Rockwell"/>
                <a:cs typeface="Rockwell"/>
                <a:sym typeface="Rockwel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41" name="Shape 41"/>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878A79">
              <a:alpha val="64999"/>
            </a:srgbClr>
          </a:solidFill>
          <a:ln w="11000" cap="rnd">
            <a:solidFill>
              <a:srgbClr val="9C9F8D">
                <a:alpha val="88000"/>
              </a:srgbClr>
            </a:solidFill>
          </a:ln>
        </p:spPr>
        <p:txBody>
          <a:bodyPr lIns="0" tIns="0" rIns="0" bIns="0" anchor="ctr"/>
          <a:lstStyle/>
          <a:p>
            <a:pPr lvl="0" algn="ctr">
              <a:defRPr>
                <a:solidFill>
                  <a:srgbClr val="FFFFFF"/>
                </a:solidFill>
              </a:defRPr>
            </a:pPr>
            <a:endParaRPr/>
          </a:p>
        </p:txBody>
      </p:sp>
      <p:sp>
        <p:nvSpPr>
          <p:cNvPr id="42" name="Shape 42"/>
          <p:cNvSpPr/>
          <p:nvPr/>
        </p:nvSpPr>
        <p:spPr>
          <a:xfrm>
            <a:off x="5057552" y="1057655"/>
            <a:ext cx="3749041" cy="9145"/>
          </a:xfrm>
          <a:prstGeom prst="rect">
            <a:avLst/>
          </a:prstGeom>
          <a:solidFill>
            <a:srgbClr val="72A376"/>
          </a:solidFill>
          <a:ln w="12700">
            <a:miter lim="400000"/>
          </a:ln>
          <a:effectLst>
            <a:outerShdw blurRad="12700" dist="12900" dir="5400000" rotWithShape="0">
              <a:srgbClr val="000000">
                <a:alpha val="75000"/>
              </a:srgbClr>
            </a:outerShdw>
          </a:effectLst>
        </p:spPr>
        <p:txBody>
          <a:bodyPr lIns="0" tIns="0" rIns="0" bIns="0" anchor="ctr"/>
          <a:lstStyle/>
          <a:p>
            <a:pPr lvl="0" algn="ctr">
              <a:defRPr>
                <a:solidFill>
                  <a:srgbClr val="FFFFFF"/>
                </a:solidFill>
              </a:defRPr>
            </a:pPr>
            <a:endParaRPr/>
          </a:p>
        </p:txBody>
      </p:sp>
      <p:sp>
        <p:nvSpPr>
          <p:cNvPr id="43" name="Shape 43"/>
          <p:cNvSpPr>
            <a:spLocks noGrp="1"/>
          </p:cNvSpPr>
          <p:nvPr>
            <p:ph type="title"/>
          </p:nvPr>
        </p:nvSpPr>
        <p:spPr>
          <a:xfrm>
            <a:off x="4963135" y="0"/>
            <a:ext cx="3931921" cy="1066800"/>
          </a:xfrm>
          <a:prstGeom prst="rect">
            <a:avLst/>
          </a:prstGeom>
        </p:spPr>
        <p:txBody>
          <a:bodyPr/>
          <a:lstStyle>
            <a:lvl1pPr indent="0">
              <a:defRPr sz="2000" b="1"/>
            </a:lvl1pPr>
          </a:lstStyle>
          <a:p>
            <a:pPr lvl="0">
              <a:defRPr sz="1800" b="0">
                <a:solidFill>
                  <a:srgbClr val="000000"/>
                </a:solidFill>
                <a:effectLst/>
              </a:defRPr>
            </a:pPr>
            <a:r>
              <a:rPr sz="2000" b="1">
                <a:solidFill>
                  <a:srgbClr val="E7E9CA"/>
                </a:solidFill>
                <a:effectLst>
                  <a:outerShdw blurRad="38100" dist="25500" dir="5400000" rotWithShape="0">
                    <a:srgbClr val="000000">
                      <a:alpha val="75000"/>
                    </a:srgbClr>
                  </a:outerShdw>
                </a:effectLst>
              </a:rPr>
              <a:t>Title Text</a:t>
            </a:r>
          </a:p>
        </p:txBody>
      </p:sp>
      <p:sp>
        <p:nvSpPr>
          <p:cNvPr id="44" name="Shape 44"/>
          <p:cNvSpPr>
            <a:spLocks noGrp="1"/>
          </p:cNvSpPr>
          <p:nvPr>
            <p:ph type="body" idx="1"/>
          </p:nvPr>
        </p:nvSpPr>
        <p:spPr>
          <a:xfrm>
            <a:off x="4963135" y="1107560"/>
            <a:ext cx="3931921" cy="2781301"/>
          </a:xfrm>
          <a:prstGeom prst="rect">
            <a:avLst/>
          </a:prstGeom>
        </p:spPr>
        <p:txBody>
          <a:bodyPr/>
          <a:lstStyle>
            <a:lvl1pPr marL="0" indent="0" algn="r">
              <a:buClrTx/>
              <a:buSzTx/>
              <a:buFontTx/>
              <a:buNone/>
              <a:defRPr sz="1400"/>
            </a:lvl1pPr>
            <a:lvl2pPr marL="0" indent="411480" algn="r">
              <a:buClrTx/>
              <a:buSzTx/>
              <a:buFontTx/>
              <a:buNone/>
              <a:defRPr sz="1400"/>
            </a:lvl2pPr>
            <a:lvl3pPr marL="0" indent="630936" algn="r">
              <a:buClrTx/>
              <a:buSzTx/>
              <a:buFontTx/>
              <a:buNone/>
              <a:defRPr sz="1400"/>
            </a:lvl3pPr>
            <a:lvl4pPr marL="0" indent="822959" algn="r">
              <a:buClrTx/>
              <a:buSzTx/>
              <a:buFontTx/>
              <a:buNone/>
              <a:defRPr sz="1400"/>
            </a:lvl4pPr>
            <a:lvl5pPr marL="0" indent="1005839" algn="r">
              <a:buClrTx/>
              <a:buSzTx/>
              <a:buFontTx/>
              <a:buNone/>
              <a:defRPr sz="1400"/>
            </a:lvl5pPr>
          </a:lstStyle>
          <a:p>
            <a:pPr lvl="0">
              <a:defRPr sz="1800">
                <a:solidFill>
                  <a:srgbClr val="000000"/>
                </a:solidFill>
              </a:defRPr>
            </a:pPr>
            <a:r>
              <a:rPr sz="1400">
                <a:solidFill>
                  <a:srgbClr val="FFFFFF"/>
                </a:solidFill>
              </a:rPr>
              <a:t>Body Level One</a:t>
            </a:r>
          </a:p>
          <a:p>
            <a:pPr lvl="1">
              <a:defRPr sz="1800">
                <a:solidFill>
                  <a:srgbClr val="000000"/>
                </a:solidFill>
              </a:defRPr>
            </a:pPr>
            <a:r>
              <a:rPr sz="1400">
                <a:solidFill>
                  <a:srgbClr val="FFFFFF"/>
                </a:solidFill>
              </a:rPr>
              <a:t>Body Level Two</a:t>
            </a:r>
          </a:p>
          <a:p>
            <a:pPr lvl="2">
              <a:defRPr sz="1800">
                <a:solidFill>
                  <a:srgbClr val="000000"/>
                </a:solidFill>
              </a:defRPr>
            </a:pPr>
            <a:r>
              <a:rPr sz="1400">
                <a:solidFill>
                  <a:srgbClr val="FFFFFF"/>
                </a:solidFill>
              </a:rPr>
              <a:t>Body Level Three</a:t>
            </a:r>
          </a:p>
          <a:p>
            <a:pPr lvl="3">
              <a:defRPr sz="1800">
                <a:solidFill>
                  <a:srgbClr val="000000"/>
                </a:solidFill>
              </a:defRPr>
            </a:pPr>
            <a:r>
              <a:rPr sz="1400">
                <a:solidFill>
                  <a:srgbClr val="FFFFFF"/>
                </a:solidFill>
              </a:rPr>
              <a:t>Body Level Four</a:t>
            </a:r>
          </a:p>
          <a:p>
            <a:pPr lvl="4">
              <a:defRPr sz="1800">
                <a:solidFill>
                  <a:srgbClr val="000000"/>
                </a:solidFill>
              </a:defRPr>
            </a:pPr>
            <a:r>
              <a:rPr sz="1400">
                <a:solidFill>
                  <a:srgbClr val="FFFFFF"/>
                </a:solidFill>
              </a:rPr>
              <a:t>Body Level Five</a:t>
            </a:r>
          </a:p>
        </p:txBody>
      </p:sp>
      <p:sp>
        <p:nvSpPr>
          <p:cNvPr id="45" name="Shape 45"/>
          <p:cNvSpPr>
            <a:spLocks noGrp="1"/>
          </p:cNvSpPr>
          <p:nvPr>
            <p:ph type="sldNum" sz="quarter" idx="2"/>
          </p:nvPr>
        </p:nvSpPr>
        <p:spPr>
          <a:xfrm>
            <a:off x="8638951" y="6484459"/>
            <a:ext cx="464289" cy="332741"/>
          </a:xfrm>
          <a:prstGeom prst="rect">
            <a:avLst/>
          </a:prstGeom>
        </p:spPr>
        <p:txBody>
          <a:bodyPr/>
          <a:lstStyle>
            <a:lvl1pPr>
              <a:defRPr>
                <a:latin typeface="Rockwell"/>
                <a:ea typeface="Rockwell"/>
                <a:cs typeface="Rockwell"/>
                <a:sym typeface="Rockwel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47" name="Shape 47"/>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878A79">
              <a:alpha val="64999"/>
            </a:srgbClr>
          </a:solidFill>
          <a:ln w="11000" cap="rnd">
            <a:solidFill>
              <a:srgbClr val="9C9F8D">
                <a:alpha val="88000"/>
              </a:srgbClr>
            </a:solidFill>
          </a:ln>
        </p:spPr>
        <p:txBody>
          <a:bodyPr lIns="0" tIns="0" rIns="0" bIns="0" anchor="ctr"/>
          <a:lstStyle/>
          <a:p>
            <a:pPr lvl="0" algn="ctr">
              <a:defRPr>
                <a:solidFill>
                  <a:srgbClr val="FFFFFF"/>
                </a:solidFill>
              </a:defRPr>
            </a:pPr>
            <a:endParaRPr/>
          </a:p>
        </p:txBody>
      </p:sp>
      <p:sp>
        <p:nvSpPr>
          <p:cNvPr id="48" name="Shape 48"/>
          <p:cNvSpPr>
            <a:spLocks noGrp="1"/>
          </p:cNvSpPr>
          <p:nvPr>
            <p:ph type="title"/>
          </p:nvPr>
        </p:nvSpPr>
        <p:spPr>
          <a:xfrm>
            <a:off x="3040442" y="3009900"/>
            <a:ext cx="5486401" cy="2379036"/>
          </a:xfrm>
          <a:prstGeom prst="rect">
            <a:avLst/>
          </a:prstGeom>
        </p:spPr>
        <p:txBody>
          <a:bodyPr/>
          <a:lstStyle>
            <a:lvl1pPr indent="0">
              <a:defRPr sz="2000" b="1"/>
            </a:lvl1pPr>
          </a:lstStyle>
          <a:p>
            <a:pPr lvl="0">
              <a:defRPr sz="1800" b="0">
                <a:solidFill>
                  <a:srgbClr val="000000"/>
                </a:solidFill>
                <a:effectLst/>
              </a:defRPr>
            </a:pPr>
            <a:r>
              <a:rPr sz="2000" b="1">
                <a:solidFill>
                  <a:srgbClr val="E7E9CA"/>
                </a:solidFill>
                <a:effectLst>
                  <a:outerShdw blurRad="38100" dist="25500" dir="5400000" rotWithShape="0">
                    <a:srgbClr val="000000">
                      <a:alpha val="75000"/>
                    </a:srgbClr>
                  </a:outerShdw>
                </a:effectLst>
              </a:rPr>
              <a:t>Title Text</a:t>
            </a:r>
          </a:p>
        </p:txBody>
      </p:sp>
      <p:sp>
        <p:nvSpPr>
          <p:cNvPr id="49" name="Shape 49"/>
          <p:cNvSpPr>
            <a:spLocks noGrp="1"/>
          </p:cNvSpPr>
          <p:nvPr>
            <p:ph type="body" idx="1"/>
          </p:nvPr>
        </p:nvSpPr>
        <p:spPr>
          <a:xfrm>
            <a:off x="3040442" y="5388936"/>
            <a:ext cx="5486401" cy="1469064"/>
          </a:xfrm>
          <a:prstGeom prst="rect">
            <a:avLst/>
          </a:prstGeom>
        </p:spPr>
        <p:txBody>
          <a:bodyPr/>
          <a:lstStyle>
            <a:lvl1pPr marL="0" indent="0" algn="r">
              <a:buClrTx/>
              <a:buSzTx/>
              <a:buFontTx/>
              <a:buNone/>
              <a:defRPr sz="1400"/>
            </a:lvl1pPr>
            <a:lvl2pPr marL="678180" indent="-266700" algn="r">
              <a:buClrTx/>
              <a:buFontTx/>
              <a:defRPr sz="1400"/>
            </a:lvl2pPr>
            <a:lvl3pPr marL="899769" indent="-268833" algn="r">
              <a:buClrTx/>
              <a:buFontTx/>
              <a:defRPr sz="1400"/>
            </a:lvl3pPr>
            <a:lvl4pPr marL="1107439" indent="-284480" algn="r">
              <a:buClrTx/>
              <a:buFontTx/>
              <a:defRPr sz="1400"/>
            </a:lvl4pPr>
            <a:lvl5pPr marL="1290319" indent="-284480" algn="r">
              <a:buClrTx/>
              <a:buFontTx/>
              <a:defRPr sz="1400"/>
            </a:lvl5pPr>
          </a:lstStyle>
          <a:p>
            <a:pPr lvl="0">
              <a:defRPr sz="1800">
                <a:solidFill>
                  <a:srgbClr val="000000"/>
                </a:solidFill>
              </a:defRPr>
            </a:pPr>
            <a:r>
              <a:rPr sz="1400">
                <a:solidFill>
                  <a:srgbClr val="FFFFFF"/>
                </a:solidFill>
              </a:rPr>
              <a:t>Body Level One</a:t>
            </a:r>
          </a:p>
          <a:p>
            <a:pPr lvl="1">
              <a:defRPr sz="1800">
                <a:solidFill>
                  <a:srgbClr val="000000"/>
                </a:solidFill>
              </a:defRPr>
            </a:pPr>
            <a:r>
              <a:rPr sz="1400">
                <a:solidFill>
                  <a:srgbClr val="FFFFFF"/>
                </a:solidFill>
              </a:rPr>
              <a:t>Body Level Two</a:t>
            </a:r>
          </a:p>
          <a:p>
            <a:pPr lvl="2">
              <a:defRPr sz="1800">
                <a:solidFill>
                  <a:srgbClr val="000000"/>
                </a:solidFill>
              </a:defRPr>
            </a:pPr>
            <a:r>
              <a:rPr sz="1400">
                <a:solidFill>
                  <a:srgbClr val="FFFFFF"/>
                </a:solidFill>
              </a:rPr>
              <a:t>Body Level Three</a:t>
            </a:r>
          </a:p>
          <a:p>
            <a:pPr lvl="3">
              <a:defRPr sz="1800">
                <a:solidFill>
                  <a:srgbClr val="000000"/>
                </a:solidFill>
              </a:defRPr>
            </a:pPr>
            <a:r>
              <a:rPr sz="1400">
                <a:solidFill>
                  <a:srgbClr val="FFFFFF"/>
                </a:solidFill>
              </a:rPr>
              <a:t>Body Level Four</a:t>
            </a:r>
          </a:p>
          <a:p>
            <a:pPr lvl="4">
              <a:defRPr sz="1800">
                <a:solidFill>
                  <a:srgbClr val="000000"/>
                </a:solidFill>
              </a:defRPr>
            </a:pPr>
            <a:r>
              <a:rPr sz="1400">
                <a:solidFill>
                  <a:srgbClr val="FFFFFF"/>
                </a:solidFill>
              </a:rPr>
              <a:t>Body Level Five</a:t>
            </a:r>
          </a:p>
        </p:txBody>
      </p:sp>
      <p:sp>
        <p:nvSpPr>
          <p:cNvPr id="50" name="Shape 50"/>
          <p:cNvSpPr>
            <a:spLocks noGrp="1"/>
          </p:cNvSpPr>
          <p:nvPr>
            <p:ph type="sldNum" sz="quarter" idx="2"/>
          </p:nvPr>
        </p:nvSpPr>
        <p:spPr>
          <a:xfrm>
            <a:off x="8638951" y="6479794"/>
            <a:ext cx="464289" cy="332741"/>
          </a:xfrm>
          <a:prstGeom prst="rect">
            <a:avLst/>
          </a:prstGeom>
        </p:spPr>
        <p:txBody>
          <a:bodyPr/>
          <a:lstStyle>
            <a:lvl1pPr>
              <a:defRPr>
                <a:latin typeface="Rockwell"/>
                <a:ea typeface="Rockwell"/>
                <a:cs typeface="Rockwell"/>
                <a:sym typeface="Rockwell"/>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0CCB0"/>
        </a:solidFill>
        <a:effectLst/>
      </p:bgPr>
    </p:bg>
    <p:spTree>
      <p:nvGrpSpPr>
        <p:cNvPr id="1" name=""/>
        <p:cNvGrpSpPr/>
        <p:nvPr/>
      </p:nvGrpSpPr>
      <p:grpSpPr>
        <a:xfrm>
          <a:off x="0" y="0"/>
          <a:ext cx="0" cy="0"/>
          <a:chOff x="0" y="0"/>
          <a:chExt cx="0" cy="0"/>
        </a:xfrm>
      </p:grpSpPr>
      <p:sp>
        <p:nvSpPr>
          <p:cNvPr id="2" name="Shape 2"/>
          <p:cNvSpPr/>
          <p:nvPr/>
        </p:nvSpPr>
        <p:spPr>
          <a:xfrm>
            <a:off x="164592" y="147085"/>
            <a:ext cx="8810846" cy="6565392"/>
          </a:xfrm>
          <a:custGeom>
            <a:avLst/>
            <a:gdLst/>
            <a:ahLst/>
            <a:cxnLst>
              <a:cxn ang="0">
                <a:pos x="wd2" y="hd2"/>
              </a:cxn>
              <a:cxn ang="5400000">
                <a:pos x="wd2" y="hd2"/>
              </a:cxn>
              <a:cxn ang="10800000">
                <a:pos x="wd2" y="hd2"/>
              </a:cxn>
              <a:cxn ang="16200000">
                <a:pos x="wd2" y="hd2"/>
              </a:cxn>
            </a:cxnLst>
            <a:rect l="0" t="0" r="r" b="b"/>
            <a:pathLst>
              <a:path w="21600" h="21600" extrusionOk="0">
                <a:moveTo>
                  <a:pt x="1900" y="0"/>
                </a:moveTo>
                <a:lnTo>
                  <a:pt x="21600" y="0"/>
                </a:lnTo>
                <a:lnTo>
                  <a:pt x="21600" y="19050"/>
                </a:lnTo>
                <a:cubicBezTo>
                  <a:pt x="21600" y="20458"/>
                  <a:pt x="20749" y="21600"/>
                  <a:pt x="19700" y="21600"/>
                </a:cubicBezTo>
                <a:lnTo>
                  <a:pt x="0" y="21600"/>
                </a:lnTo>
                <a:lnTo>
                  <a:pt x="0" y="2550"/>
                </a:lnTo>
                <a:cubicBezTo>
                  <a:pt x="0" y="1142"/>
                  <a:pt x="851" y="0"/>
                  <a:pt x="1900" y="0"/>
                </a:cubicBezTo>
                <a:close/>
              </a:path>
            </a:pathLst>
          </a:custGeom>
          <a:solidFill>
            <a:srgbClr val="878A79">
              <a:alpha val="64999"/>
            </a:srgbClr>
          </a:solidFill>
          <a:ln w="11000" cap="rnd">
            <a:solidFill>
              <a:srgbClr val="9C9F8D">
                <a:alpha val="88000"/>
              </a:srgbClr>
            </a:solidFill>
          </a:ln>
        </p:spPr>
        <p:txBody>
          <a:bodyPr lIns="0" tIns="0" rIns="0" bIns="0" anchor="ctr"/>
          <a:lstStyle/>
          <a:p>
            <a:pPr lvl="0" algn="ctr">
              <a:defRPr>
                <a:solidFill>
                  <a:srgbClr val="FFFFFF"/>
                </a:solidFill>
              </a:defRPr>
            </a:pPr>
            <a:endParaRPr/>
          </a:p>
        </p:txBody>
      </p:sp>
      <p:sp>
        <p:nvSpPr>
          <p:cNvPr id="3" name="Shape 3"/>
          <p:cNvSpPr/>
          <p:nvPr/>
        </p:nvSpPr>
        <p:spPr>
          <a:xfrm>
            <a:off x="588391" y="1424588"/>
            <a:ext cx="8001001" cy="9145"/>
          </a:xfrm>
          <a:prstGeom prst="rect">
            <a:avLst/>
          </a:prstGeom>
          <a:solidFill>
            <a:srgbClr val="72A376"/>
          </a:solidFill>
          <a:ln w="12700">
            <a:miter lim="400000"/>
          </a:ln>
          <a:effectLst>
            <a:outerShdw blurRad="12700" dist="12900" dir="5400000" rotWithShape="0">
              <a:srgbClr val="000000">
                <a:alpha val="75000"/>
              </a:srgbClr>
            </a:outerShdw>
          </a:effectLst>
        </p:spPr>
        <p:txBody>
          <a:bodyPr lIns="0" tIns="0" rIns="0" bIns="0" anchor="ctr"/>
          <a:lstStyle/>
          <a:p>
            <a:pPr lvl="0" algn="ctr">
              <a:defRPr>
                <a:solidFill>
                  <a:srgbClr val="FFFFFF"/>
                </a:solidFill>
              </a:defRPr>
            </a:pPr>
            <a:endParaRPr/>
          </a:p>
        </p:txBody>
      </p:sp>
      <p:sp>
        <p:nvSpPr>
          <p:cNvPr id="4" name="Shape 4"/>
          <p:cNvSpPr>
            <a:spLocks noGrp="1"/>
          </p:cNvSpPr>
          <p:nvPr>
            <p:ph type="title"/>
          </p:nvPr>
        </p:nvSpPr>
        <p:spPr>
          <a:xfrm>
            <a:off x="457200" y="0"/>
            <a:ext cx="8229600" cy="1396536"/>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p>
            <a:pPr lvl="0">
              <a:defRPr sz="1800">
                <a:solidFill>
                  <a:srgbClr val="000000"/>
                </a:solidFill>
                <a:effectLst/>
              </a:defRPr>
            </a:pPr>
            <a:r>
              <a:rPr sz="4600">
                <a:solidFill>
                  <a:srgbClr val="E7E9CA"/>
                </a:solidFill>
                <a:effectLst>
                  <a:outerShdw blurRad="38100" dist="25500" dir="5400000" rotWithShape="0">
                    <a:srgbClr val="000000">
                      <a:alpha val="75000"/>
                    </a:srgbClr>
                  </a:outerShdw>
                </a:effectLst>
              </a:rPr>
              <a:t>Title Text</a:t>
            </a:r>
          </a:p>
        </p:txBody>
      </p:sp>
      <p:sp>
        <p:nvSpPr>
          <p:cNvPr id="5" name="Shape 5"/>
          <p:cNvSpPr>
            <a:spLocks noGrp="1"/>
          </p:cNvSpPr>
          <p:nvPr>
            <p:ph type="body" idx="1"/>
          </p:nvPr>
        </p:nvSpPr>
        <p:spPr>
          <a:xfrm>
            <a:off x="457200" y="1646236"/>
            <a:ext cx="8229600" cy="52117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6" name="Shape 6"/>
          <p:cNvSpPr>
            <a:spLocks noGrp="1"/>
          </p:cNvSpPr>
          <p:nvPr>
            <p:ph type="sldNum" sz="quarter" idx="2"/>
          </p:nvPr>
        </p:nvSpPr>
        <p:spPr>
          <a:xfrm>
            <a:off x="8638951" y="6485358"/>
            <a:ext cx="464289" cy="332741"/>
          </a:xfrm>
          <a:prstGeom prst="rect">
            <a:avLst/>
          </a:prstGeom>
          <a:ln w="12700">
            <a:miter lim="400000"/>
          </a:ln>
        </p:spPr>
        <p:txBody>
          <a:bodyPr lIns="45719" rIns="45719" anchor="ctr">
            <a:spAutoFit/>
          </a:bodyPr>
          <a:lstStyle>
            <a:lvl1pPr algn="r">
              <a:defRPr sz="16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txStyles>
    <p:titleStyle>
      <a:lvl1pPr indent="54864"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1pPr>
      <a:lvl2pPr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2pPr>
      <a:lvl3pPr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3pPr>
      <a:lvl4pPr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4pPr>
      <a:lvl5pPr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5pPr>
      <a:lvl6pPr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6pPr>
      <a:lvl7pPr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7pPr>
      <a:lvl8pPr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8pPr>
      <a:lvl9pPr algn="r">
        <a:defRPr sz="4600">
          <a:solidFill>
            <a:srgbClr val="E7E9CA"/>
          </a:solidFill>
          <a:effectLst>
            <a:outerShdw blurRad="38100" dist="25500" dir="5400000" rotWithShape="0">
              <a:srgbClr val="000000">
                <a:alpha val="75000"/>
              </a:srgbClr>
            </a:outerShdw>
          </a:effectLst>
          <a:latin typeface="Rockwell"/>
          <a:ea typeface="Rockwell"/>
          <a:cs typeface="Rockwell"/>
          <a:sym typeface="Rockwell"/>
        </a:defRPr>
      </a:lvl9pPr>
    </p:titleStyle>
    <p:bodyStyle>
      <a:lvl1pPr marL="292100" indent="-292100">
        <a:buClr>
          <a:srgbClr val="72A376"/>
        </a:buClr>
        <a:buSzPct val="70000"/>
        <a:buFont typeface="Wingdings 2"/>
        <a:buChar char="⦿"/>
        <a:defRPr sz="3200">
          <a:solidFill>
            <a:srgbClr val="FFFFFF"/>
          </a:solidFill>
          <a:latin typeface="Rockwell"/>
          <a:ea typeface="Rockwell"/>
          <a:cs typeface="Rockwell"/>
          <a:sym typeface="Rockwell"/>
        </a:defRPr>
      </a:lvl1pPr>
      <a:lvl2pPr marL="692833" indent="-281353">
        <a:buClr>
          <a:srgbClr val="72A376"/>
        </a:buClr>
        <a:buSzPct val="90000"/>
        <a:buFont typeface="Wingdings 2"/>
        <a:buChar char="•"/>
        <a:defRPr sz="3200">
          <a:solidFill>
            <a:srgbClr val="FFFFFF"/>
          </a:solidFill>
          <a:latin typeface="Rockwell"/>
          <a:ea typeface="Rockwell"/>
          <a:cs typeface="Rockwell"/>
          <a:sym typeface="Rockwell"/>
        </a:defRPr>
      </a:lvl2pPr>
      <a:lvl3pPr marL="898099" indent="-267163">
        <a:buClr>
          <a:srgbClr val="72A376"/>
        </a:buClr>
        <a:buSzPct val="100000"/>
        <a:buFont typeface="Wingdings 2"/>
        <a:buChar char="●"/>
        <a:defRPr sz="3200">
          <a:solidFill>
            <a:srgbClr val="FFFFFF"/>
          </a:solidFill>
          <a:latin typeface="Rockwell"/>
          <a:ea typeface="Rockwell"/>
          <a:cs typeface="Rockwell"/>
          <a:sym typeface="Rockwell"/>
        </a:defRPr>
      </a:lvl3pPr>
      <a:lvl4pPr marL="1115567" indent="-292608">
        <a:buClr>
          <a:srgbClr val="72A376"/>
        </a:buClr>
        <a:buSzPct val="100000"/>
        <a:buFont typeface="Wingdings 2"/>
        <a:buChar char="●"/>
        <a:defRPr sz="3200">
          <a:solidFill>
            <a:srgbClr val="FFFFFF"/>
          </a:solidFill>
          <a:latin typeface="Rockwell"/>
          <a:ea typeface="Rockwell"/>
          <a:cs typeface="Rockwell"/>
          <a:sym typeface="Rockwell"/>
        </a:defRPr>
      </a:lvl4pPr>
      <a:lvl5pPr marL="1313848" indent="-308008">
        <a:buClr>
          <a:srgbClr val="72A376"/>
        </a:buClr>
        <a:buSzPct val="100000"/>
        <a:buFont typeface="Wingdings 2"/>
        <a:buChar char="●"/>
        <a:defRPr sz="3200">
          <a:solidFill>
            <a:srgbClr val="FFFFFF"/>
          </a:solidFill>
          <a:latin typeface="Rockwell"/>
          <a:ea typeface="Rockwell"/>
          <a:cs typeface="Rockwell"/>
          <a:sym typeface="Rockwell"/>
        </a:defRPr>
      </a:lvl5pPr>
      <a:lvl6pPr marL="1506727" indent="-308863">
        <a:buClr>
          <a:srgbClr val="72A376"/>
        </a:buClr>
        <a:buSzPct val="100000"/>
        <a:buFont typeface="Wingdings 2"/>
        <a:buChar char="●"/>
        <a:defRPr sz="3200">
          <a:solidFill>
            <a:srgbClr val="FFFFFF"/>
          </a:solidFill>
          <a:latin typeface="Rockwell"/>
          <a:ea typeface="Rockwell"/>
          <a:cs typeface="Rockwell"/>
          <a:sym typeface="Rockwell"/>
        </a:defRPr>
      </a:lvl6pPr>
      <a:lvl7pPr marL="1728216" indent="-347472">
        <a:buClr>
          <a:srgbClr val="72A376"/>
        </a:buClr>
        <a:buSzPct val="100000"/>
        <a:buFont typeface="Wingdings 2"/>
        <a:buChar char="●"/>
        <a:defRPr sz="3200">
          <a:solidFill>
            <a:srgbClr val="FFFFFF"/>
          </a:solidFill>
          <a:latin typeface="Rockwell"/>
          <a:ea typeface="Rockwell"/>
          <a:cs typeface="Rockwell"/>
          <a:sym typeface="Rockwell"/>
        </a:defRPr>
      </a:lvl7pPr>
      <a:lvl8pPr marL="1911096" indent="-347472">
        <a:buClr>
          <a:srgbClr val="72A376"/>
        </a:buClr>
        <a:buSzPct val="100000"/>
        <a:buFont typeface="Wingdings 2"/>
        <a:buChar char="●"/>
        <a:defRPr sz="3200">
          <a:solidFill>
            <a:srgbClr val="FFFFFF"/>
          </a:solidFill>
          <a:latin typeface="Rockwell"/>
          <a:ea typeface="Rockwell"/>
          <a:cs typeface="Rockwell"/>
          <a:sym typeface="Rockwell"/>
        </a:defRPr>
      </a:lvl8pPr>
      <a:lvl9pPr marL="2093976" indent="-347472">
        <a:buClr>
          <a:srgbClr val="72A376"/>
        </a:buClr>
        <a:buSzPct val="100000"/>
        <a:buFont typeface="Wingdings 2"/>
        <a:buChar char="●"/>
        <a:defRPr sz="3200">
          <a:solidFill>
            <a:srgbClr val="FFFFFF"/>
          </a:solidFill>
          <a:latin typeface="Rockwell"/>
          <a:ea typeface="Rockwell"/>
          <a:cs typeface="Rockwell"/>
          <a:sym typeface="Rockwell"/>
        </a:defRPr>
      </a:lvl9pPr>
    </p:bodyStyle>
    <p:otherStyle>
      <a:lvl1pPr algn="r">
        <a:defRPr sz="1600">
          <a:solidFill>
            <a:schemeClr val="tx1"/>
          </a:solidFill>
          <a:latin typeface="+mn-lt"/>
          <a:ea typeface="+mn-ea"/>
          <a:cs typeface="+mn-cs"/>
          <a:sym typeface="Calibri"/>
        </a:defRPr>
      </a:lvl1pPr>
      <a:lvl2pPr indent="457200" algn="r">
        <a:defRPr sz="1600">
          <a:solidFill>
            <a:schemeClr val="tx1"/>
          </a:solidFill>
          <a:latin typeface="+mn-lt"/>
          <a:ea typeface="+mn-ea"/>
          <a:cs typeface="+mn-cs"/>
          <a:sym typeface="Calibri"/>
        </a:defRPr>
      </a:lvl2pPr>
      <a:lvl3pPr indent="914400" algn="r">
        <a:defRPr sz="1600">
          <a:solidFill>
            <a:schemeClr val="tx1"/>
          </a:solidFill>
          <a:latin typeface="+mn-lt"/>
          <a:ea typeface="+mn-ea"/>
          <a:cs typeface="+mn-cs"/>
          <a:sym typeface="Calibri"/>
        </a:defRPr>
      </a:lvl3pPr>
      <a:lvl4pPr indent="1371600" algn="r">
        <a:defRPr sz="1600">
          <a:solidFill>
            <a:schemeClr val="tx1"/>
          </a:solidFill>
          <a:latin typeface="+mn-lt"/>
          <a:ea typeface="+mn-ea"/>
          <a:cs typeface="+mn-cs"/>
          <a:sym typeface="Calibri"/>
        </a:defRPr>
      </a:lvl4pPr>
      <a:lvl5pPr indent="1828800" algn="r">
        <a:defRPr sz="1600">
          <a:solidFill>
            <a:schemeClr val="tx1"/>
          </a:solidFill>
          <a:latin typeface="+mn-lt"/>
          <a:ea typeface="+mn-ea"/>
          <a:cs typeface="+mn-cs"/>
          <a:sym typeface="Calibri"/>
        </a:defRPr>
      </a:lvl5pPr>
      <a:lvl6pPr indent="2286000" algn="r">
        <a:defRPr sz="1600">
          <a:solidFill>
            <a:schemeClr val="tx1"/>
          </a:solidFill>
          <a:latin typeface="+mn-lt"/>
          <a:ea typeface="+mn-ea"/>
          <a:cs typeface="+mn-cs"/>
          <a:sym typeface="Calibri"/>
        </a:defRPr>
      </a:lvl6pPr>
      <a:lvl7pPr indent="2743200" algn="r">
        <a:defRPr sz="1600">
          <a:solidFill>
            <a:schemeClr val="tx1"/>
          </a:solidFill>
          <a:latin typeface="+mn-lt"/>
          <a:ea typeface="+mn-ea"/>
          <a:cs typeface="+mn-cs"/>
          <a:sym typeface="Calibri"/>
        </a:defRPr>
      </a:lvl7pPr>
      <a:lvl8pPr indent="3200400" algn="r">
        <a:defRPr sz="1600">
          <a:solidFill>
            <a:schemeClr val="tx1"/>
          </a:solidFill>
          <a:latin typeface="+mn-lt"/>
          <a:ea typeface="+mn-ea"/>
          <a:cs typeface="+mn-cs"/>
          <a:sym typeface="Calibri"/>
        </a:defRPr>
      </a:lvl8pPr>
      <a:lvl9pPr indent="3657600" algn="r">
        <a:defRPr sz="16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jpeg"/><Relationship Id="rId10"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tropic.ssec.wisc.edu/archive/data/goes_reprocess/wind_fil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tropic.ssec.wisc.edu/archive/data/goes_reprocess/wind_fil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ropic.ssec.wisc.edu/archive/data/goes_reprocess/wind_files" TargetMode="External"/><Relationship Id="rId3" Type="http://schemas.openxmlformats.org/officeDocument/2006/relationships/hyperlink" Target="http://tropic.ssec.wisc.edu/archive/data/goes_reprocess/wind_files/199501-GOES-E-NH.tar.gz"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76200" y="381000"/>
            <a:ext cx="8915400" cy="752475"/>
          </a:xfrm>
          <a:prstGeom prst="rect">
            <a:avLst/>
          </a:prstGeom>
        </p:spPr>
        <p:txBody>
          <a:bodyPr/>
          <a:lstStyle>
            <a:lvl1pPr>
              <a:defRPr sz="4000">
                <a:solidFill>
                  <a:srgbClr val="000000"/>
                </a:solidFill>
              </a:defRPr>
            </a:lvl1pPr>
          </a:lstStyle>
          <a:p>
            <a:pPr lvl="0">
              <a:defRPr sz="1800">
                <a:effectLst/>
              </a:defRPr>
            </a:pPr>
            <a:r>
              <a:rPr sz="4000" dirty="0">
                <a:effectLst>
                  <a:outerShdw blurRad="38100" dist="25500" dir="5400000" rotWithShape="0">
                    <a:srgbClr val="000000">
                      <a:alpha val="75000"/>
                    </a:srgbClr>
                  </a:outerShdw>
                </a:effectLst>
              </a:rPr>
              <a:t>Historical GOES AMV Reprocessing </a:t>
            </a:r>
          </a:p>
        </p:txBody>
      </p:sp>
      <p:sp>
        <p:nvSpPr>
          <p:cNvPr id="65" name="Shape 65"/>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1</a:t>
            </a:fld>
            <a:endParaRPr sz="1600"/>
          </a:p>
        </p:txBody>
      </p:sp>
      <p:sp>
        <p:nvSpPr>
          <p:cNvPr id="68" name="Shape 68"/>
          <p:cNvSpPr/>
          <p:nvPr/>
        </p:nvSpPr>
        <p:spPr>
          <a:xfrm>
            <a:off x="609600" y="1661345"/>
            <a:ext cx="7924800" cy="32932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r>
              <a:rPr sz="2400" dirty="0"/>
              <a:t>Steve Wanzong</a:t>
            </a:r>
            <a:r>
              <a:rPr sz="2400" baseline="31999" dirty="0"/>
              <a:t>1</a:t>
            </a:r>
            <a:r>
              <a:rPr sz="2400" dirty="0"/>
              <a:t>, David Santek</a:t>
            </a:r>
            <a:r>
              <a:rPr sz="2400" baseline="31999" dirty="0"/>
              <a:t>1</a:t>
            </a:r>
            <a:r>
              <a:rPr sz="2400" dirty="0"/>
              <a:t>, Christopher </a:t>
            </a:r>
            <a:r>
              <a:rPr sz="2400" dirty="0" smtClean="0"/>
              <a:t>Velden</a:t>
            </a:r>
            <a:r>
              <a:rPr sz="2400" baseline="31999" dirty="0" smtClean="0"/>
              <a:t>1</a:t>
            </a:r>
            <a:r>
              <a:rPr sz="2400" dirty="0"/>
              <a:t>, </a:t>
            </a:r>
            <a:r>
              <a:rPr sz="2400" dirty="0" smtClean="0"/>
              <a:t>Ja</a:t>
            </a:r>
            <a:r>
              <a:rPr lang="en-US" sz="2400" dirty="0" smtClean="0"/>
              <a:t>i</a:t>
            </a:r>
            <a:r>
              <a:rPr sz="2400" dirty="0" smtClean="0"/>
              <a:t>me </a:t>
            </a:r>
            <a:r>
              <a:rPr sz="2400" dirty="0"/>
              <a:t>Daniels</a:t>
            </a:r>
            <a:r>
              <a:rPr sz="2400" baseline="31999" dirty="0"/>
              <a:t>2</a:t>
            </a:r>
            <a:r>
              <a:rPr sz="2400" dirty="0"/>
              <a:t>, Dave Stettner</a:t>
            </a:r>
            <a:r>
              <a:rPr sz="2400" baseline="31999" dirty="0"/>
              <a:t>1</a:t>
            </a:r>
            <a:r>
              <a:rPr sz="2400" dirty="0"/>
              <a:t>, </a:t>
            </a:r>
            <a:r>
              <a:rPr sz="2400" dirty="0" smtClean="0"/>
              <a:t>Wa</a:t>
            </a:r>
            <a:r>
              <a:rPr lang="en-US" sz="2400" dirty="0" smtClean="0"/>
              <a:t>yne</a:t>
            </a:r>
            <a:r>
              <a:rPr sz="2400" dirty="0" smtClean="0"/>
              <a:t> </a:t>
            </a:r>
            <a:r>
              <a:rPr sz="2400" dirty="0"/>
              <a:t>Bresky</a:t>
            </a:r>
            <a:r>
              <a:rPr sz="2400" baseline="31999" dirty="0"/>
              <a:t>3</a:t>
            </a:r>
            <a:r>
              <a:rPr sz="2400" dirty="0"/>
              <a:t>, and Andrew Bailey</a:t>
            </a:r>
            <a:r>
              <a:rPr sz="2400" baseline="31999" dirty="0"/>
              <a:t>3</a:t>
            </a:r>
          </a:p>
          <a:p>
            <a:pPr lvl="0" algn="ctr"/>
            <a:endParaRPr sz="2400" baseline="31999" dirty="0"/>
          </a:p>
          <a:p>
            <a:pPr lvl="0" algn="ctr"/>
            <a:r>
              <a:rPr sz="2000" baseline="31999" dirty="0"/>
              <a:t>1</a:t>
            </a:r>
            <a:r>
              <a:rPr sz="2000" dirty="0"/>
              <a:t> University of Wisconsin - Madison/SSEC/CIMSS, Madison, Wisconsin</a:t>
            </a:r>
          </a:p>
          <a:p>
            <a:pPr lvl="0" algn="ctr"/>
            <a:endParaRPr sz="2000" dirty="0"/>
          </a:p>
          <a:p>
            <a:pPr lvl="0" algn="ctr"/>
            <a:r>
              <a:rPr sz="2000" spc="-19" baseline="31999" dirty="0"/>
              <a:t>2</a:t>
            </a:r>
            <a:r>
              <a:rPr sz="2000" spc="-19" dirty="0"/>
              <a:t> NOAA/NESDIS/STAR, College Park, Maryland</a:t>
            </a:r>
          </a:p>
          <a:p>
            <a:pPr lvl="0" algn="ctr"/>
            <a:endParaRPr sz="2000" dirty="0"/>
          </a:p>
          <a:p>
            <a:pPr lvl="0" algn="ctr"/>
            <a:r>
              <a:rPr sz="2000" baseline="31999" dirty="0"/>
              <a:t>3</a:t>
            </a:r>
            <a:r>
              <a:rPr sz="2000" dirty="0"/>
              <a:t> I.M. Systems Group (IMSG), Inc., Rockville, </a:t>
            </a:r>
            <a:r>
              <a:rPr sz="2000" dirty="0" smtClean="0"/>
              <a:t>Maryland</a:t>
            </a:r>
            <a:endParaRPr sz="2000" dirty="0"/>
          </a:p>
        </p:txBody>
      </p:sp>
      <p:sp>
        <p:nvSpPr>
          <p:cNvPr id="69" name="Shape 69"/>
          <p:cNvSpPr/>
          <p:nvPr/>
        </p:nvSpPr>
        <p:spPr>
          <a:xfrm>
            <a:off x="685800" y="5606415"/>
            <a:ext cx="7772400" cy="98488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p>
            <a:pPr lvl="0" algn="ctr"/>
            <a:r>
              <a:rPr sz="1600" dirty="0"/>
              <a:t>12</a:t>
            </a:r>
            <a:r>
              <a:rPr sz="1600" baseline="29199" dirty="0"/>
              <a:t>th</a:t>
            </a:r>
            <a:r>
              <a:rPr sz="1600" dirty="0"/>
              <a:t> International Winds Workshop</a:t>
            </a:r>
            <a:endParaRPr sz="1600" dirty="0">
              <a:solidFill>
                <a:srgbClr val="FFFFFF"/>
              </a:solidFill>
            </a:endParaRPr>
          </a:p>
          <a:p>
            <a:pPr lvl="0" algn="ctr"/>
            <a:r>
              <a:rPr sz="1600" dirty="0"/>
              <a:t>The University of Copenhagen</a:t>
            </a:r>
            <a:endParaRPr sz="1600" dirty="0">
              <a:solidFill>
                <a:srgbClr val="FFFFFF"/>
              </a:solidFill>
            </a:endParaRPr>
          </a:p>
          <a:p>
            <a:pPr lvl="0" algn="ctr"/>
            <a:r>
              <a:rPr sz="1600" dirty="0"/>
              <a:t>Copenhagen, Denmark</a:t>
            </a:r>
            <a:endParaRPr sz="1600" dirty="0">
              <a:solidFill>
                <a:srgbClr val="FFFFFF"/>
              </a:solidFill>
            </a:endParaRPr>
          </a:p>
          <a:p>
            <a:pPr lvl="0" algn="ctr"/>
            <a:r>
              <a:rPr sz="1600" dirty="0"/>
              <a:t>June 16 – 20, 2014</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457200" y="253536"/>
            <a:ext cx="8229600" cy="1143001"/>
          </a:xfrm>
          <a:prstGeom prst="rect">
            <a:avLst/>
          </a:prstGeom>
        </p:spPr>
        <p:txBody>
          <a:bodyPr/>
          <a:lstStyle>
            <a:lvl1pPr>
              <a:defRPr sz="4000">
                <a:solidFill>
                  <a:srgbClr val="000000"/>
                </a:solidFill>
              </a:defRPr>
            </a:lvl1pPr>
          </a:lstStyle>
          <a:p>
            <a:pPr lvl="0">
              <a:defRPr sz="1800">
                <a:effectLst/>
              </a:defRPr>
            </a:pPr>
            <a:r>
              <a:rPr sz="4000">
                <a:effectLst>
                  <a:outerShdw blurRad="38100" dist="25500" dir="5400000" rotWithShape="0">
                    <a:srgbClr val="000000">
                      <a:alpha val="75000"/>
                    </a:srgbClr>
                  </a:outerShdw>
                </a:effectLst>
              </a:rPr>
              <a:t>GOES East NHEM Example AMVs</a:t>
            </a:r>
          </a:p>
        </p:txBody>
      </p:sp>
      <p:sp>
        <p:nvSpPr>
          <p:cNvPr id="122" name="Shape 122"/>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10</a:t>
            </a:fld>
            <a:endParaRPr sz="1600"/>
          </a:p>
        </p:txBody>
      </p:sp>
      <p:pic>
        <p:nvPicPr>
          <p:cNvPr id="123" name="image6.gif" descr="UW052651745.GIF"/>
          <p:cNvPicPr/>
          <p:nvPr/>
        </p:nvPicPr>
        <p:blipFill>
          <a:blip r:embed="rId3">
            <a:extLst/>
          </a:blip>
          <a:stretch>
            <a:fillRect/>
          </a:stretch>
        </p:blipFill>
        <p:spPr>
          <a:xfrm>
            <a:off x="228600" y="1481327"/>
            <a:ext cx="4910203" cy="2560322"/>
          </a:xfrm>
          <a:prstGeom prst="rect">
            <a:avLst/>
          </a:prstGeom>
          <a:ln w="12700">
            <a:miter lim="400000"/>
          </a:ln>
        </p:spPr>
      </p:pic>
      <p:pic>
        <p:nvPicPr>
          <p:cNvPr id="124" name="image7.gif" descr="LW052651745.GIF"/>
          <p:cNvPicPr/>
          <p:nvPr/>
        </p:nvPicPr>
        <p:blipFill>
          <a:blip r:embed="rId4">
            <a:extLst/>
          </a:blip>
          <a:stretch>
            <a:fillRect/>
          </a:stretch>
        </p:blipFill>
        <p:spPr>
          <a:xfrm>
            <a:off x="3584447" y="4069079"/>
            <a:ext cx="4910204" cy="256032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xfrm>
            <a:off x="457200" y="253536"/>
            <a:ext cx="8229600" cy="1143001"/>
          </a:xfrm>
          <a:prstGeom prst="rect">
            <a:avLst/>
          </a:prstGeom>
        </p:spPr>
        <p:txBody>
          <a:bodyPr/>
          <a:lstStyle>
            <a:lvl1pPr>
              <a:defRPr sz="4000">
                <a:solidFill>
                  <a:srgbClr val="000000"/>
                </a:solidFill>
              </a:defRPr>
            </a:lvl1pPr>
          </a:lstStyle>
          <a:p>
            <a:pPr lvl="0">
              <a:defRPr sz="1800">
                <a:effectLst/>
              </a:defRPr>
            </a:pPr>
            <a:r>
              <a:rPr sz="4000">
                <a:effectLst>
                  <a:outerShdw blurRad="38100" dist="25500" dir="5400000" rotWithShape="0">
                    <a:srgbClr val="000000">
                      <a:alpha val="75000"/>
                    </a:srgbClr>
                  </a:outerShdw>
                </a:effectLst>
              </a:rPr>
              <a:t>GOES East SHEM Example AMVs</a:t>
            </a:r>
          </a:p>
        </p:txBody>
      </p:sp>
      <p:sp>
        <p:nvSpPr>
          <p:cNvPr id="129" name="Shape 129"/>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11</a:t>
            </a:fld>
            <a:endParaRPr sz="1600"/>
          </a:p>
        </p:txBody>
      </p:sp>
      <p:pic>
        <p:nvPicPr>
          <p:cNvPr id="130" name="image8.gif" descr="WV2012101817.GIF"/>
          <p:cNvPicPr/>
          <p:nvPr/>
        </p:nvPicPr>
        <p:blipFill>
          <a:blip r:embed="rId3">
            <a:extLst/>
          </a:blip>
          <a:srcRect l="2594" r="2593"/>
          <a:stretch>
            <a:fillRect/>
          </a:stretch>
        </p:blipFill>
        <p:spPr>
          <a:xfrm>
            <a:off x="228600" y="1481327"/>
            <a:ext cx="4655131" cy="2560322"/>
          </a:xfrm>
          <a:prstGeom prst="rect">
            <a:avLst/>
          </a:prstGeom>
          <a:ln w="12700">
            <a:miter lim="400000"/>
          </a:ln>
        </p:spPr>
      </p:pic>
      <p:pic>
        <p:nvPicPr>
          <p:cNvPr id="131" name="image9.gif" descr="LW2012101817.GIF"/>
          <p:cNvPicPr/>
          <p:nvPr/>
        </p:nvPicPr>
        <p:blipFill>
          <a:blip r:embed="rId4">
            <a:extLst/>
          </a:blip>
          <a:stretch>
            <a:fillRect/>
          </a:stretch>
        </p:blipFill>
        <p:spPr>
          <a:xfrm>
            <a:off x="3581400" y="4069079"/>
            <a:ext cx="4910200" cy="256032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457200" y="-35560"/>
            <a:ext cx="8229600" cy="1143001"/>
          </a:xfrm>
          <a:prstGeom prst="rect">
            <a:avLst/>
          </a:prstGeom>
        </p:spPr>
        <p:txBody>
          <a:bodyPr/>
          <a:lstStyle>
            <a:lvl1pPr>
              <a:defRPr sz="4000">
                <a:solidFill>
                  <a:srgbClr val="000000"/>
                </a:solidFill>
              </a:defRPr>
            </a:lvl1pPr>
          </a:lstStyle>
          <a:p>
            <a:pPr lvl="0" algn="ctr">
              <a:defRPr sz="1800">
                <a:effectLst/>
              </a:defRPr>
            </a:pPr>
            <a:r>
              <a:rPr sz="4000" dirty="0">
                <a:effectLst>
                  <a:outerShdw blurRad="38100" dist="25500" dir="5400000" rotWithShape="0">
                    <a:srgbClr val="000000">
                      <a:alpha val="75000"/>
                    </a:srgbClr>
                  </a:outerShdw>
                </a:effectLst>
              </a:rPr>
              <a:t>GOES West Scanning Metrics</a:t>
            </a:r>
          </a:p>
        </p:txBody>
      </p:sp>
      <p:sp>
        <p:nvSpPr>
          <p:cNvPr id="142" name="Shape 142"/>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12</a:t>
            </a:fld>
            <a:endParaRPr sz="1600"/>
          </a:p>
        </p:txBody>
      </p:sp>
      <p:pic>
        <p:nvPicPr>
          <p:cNvPr id="143" name="image10.jpg" descr="GOES-West_routine_scanning_schedule.jpg"/>
          <p:cNvPicPr/>
          <p:nvPr/>
        </p:nvPicPr>
        <p:blipFill>
          <a:blip r:embed="rId3">
            <a:extLst/>
          </a:blip>
          <a:stretch>
            <a:fillRect/>
          </a:stretch>
        </p:blipFill>
        <p:spPr>
          <a:xfrm>
            <a:off x="3541776" y="1600200"/>
            <a:ext cx="4992624" cy="4873753"/>
          </a:xfrm>
          <a:prstGeom prst="rect">
            <a:avLst/>
          </a:prstGeom>
          <a:ln w="12700">
            <a:miter lim="400000"/>
          </a:ln>
        </p:spPr>
      </p:pic>
      <p:sp>
        <p:nvSpPr>
          <p:cNvPr id="144" name="Shape 144"/>
          <p:cNvSpPr/>
          <p:nvPr/>
        </p:nvSpPr>
        <p:spPr>
          <a:xfrm rot="16200000">
            <a:off x="8691640" y="4048680"/>
            <a:ext cx="92396"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endParaRPr dirty="0">
              <a:solidFill>
                <a:srgbClr val="FFFFFF"/>
              </a:solidFill>
            </a:endParaRPr>
          </a:p>
        </p:txBody>
      </p:sp>
      <p:sp>
        <p:nvSpPr>
          <p:cNvPr id="145" name="Shape 145"/>
          <p:cNvSpPr>
            <a:spLocks noGrp="1"/>
          </p:cNvSpPr>
          <p:nvPr>
            <p:ph type="body" idx="1"/>
          </p:nvPr>
        </p:nvSpPr>
        <p:spPr>
          <a:xfrm>
            <a:off x="152400" y="1600200"/>
            <a:ext cx="3429000" cy="4876800"/>
          </a:xfrm>
          <a:prstGeom prst="rect">
            <a:avLst/>
          </a:prstGeom>
        </p:spPr>
        <p:txBody>
          <a:bodyPr/>
          <a:lstStyle/>
          <a:p>
            <a:pPr marL="219075" lvl="0" indent="-219075">
              <a:defRPr sz="1800">
                <a:solidFill>
                  <a:srgbClr val="000000"/>
                </a:solidFill>
              </a:defRPr>
            </a:pPr>
            <a:r>
              <a:rPr sz="2400" u="sng" dirty="0"/>
              <a:t>NHEM </a:t>
            </a:r>
            <a:r>
              <a:rPr sz="2400" u="sng" dirty="0" smtClean="0"/>
              <a:t>AMVs</a:t>
            </a:r>
            <a:r>
              <a:rPr lang="en-US" sz="2400" u="sng" dirty="0" smtClean="0"/>
              <a:t>:</a:t>
            </a:r>
            <a:r>
              <a:rPr sz="2400" dirty="0" smtClean="0"/>
              <a:t> </a:t>
            </a:r>
            <a:endParaRPr lang="en-US" sz="2400" dirty="0" smtClean="0"/>
          </a:p>
          <a:p>
            <a:pPr marL="219075" lvl="0" indent="-219075">
              <a:defRPr sz="1800">
                <a:solidFill>
                  <a:srgbClr val="000000"/>
                </a:solidFill>
              </a:defRPr>
            </a:pPr>
            <a:r>
              <a:rPr lang="en-US" sz="2400" dirty="0" smtClean="0"/>
              <a:t>1</a:t>
            </a:r>
            <a:r>
              <a:rPr sz="2400" dirty="0" smtClean="0"/>
              <a:t>5</a:t>
            </a:r>
            <a:r>
              <a:rPr lang="en-US" sz="2400" dirty="0" smtClean="0"/>
              <a:t>-</a:t>
            </a:r>
            <a:r>
              <a:rPr sz="2400" dirty="0" smtClean="0"/>
              <a:t>minute </a:t>
            </a:r>
            <a:r>
              <a:rPr sz="2400" dirty="0"/>
              <a:t>time </a:t>
            </a:r>
            <a:r>
              <a:rPr sz="2400" dirty="0" smtClean="0"/>
              <a:t>steps</a:t>
            </a:r>
            <a:r>
              <a:rPr lang="en-US" sz="2400" dirty="0" smtClean="0"/>
              <a:t> over </a:t>
            </a:r>
            <a:r>
              <a:rPr sz="2400" dirty="0" smtClean="0"/>
              <a:t>PACUS; </a:t>
            </a:r>
            <a:endParaRPr lang="en-US" sz="2400" dirty="0" smtClean="0"/>
          </a:p>
          <a:p>
            <a:pPr marL="219075" lvl="0" indent="-219075">
              <a:defRPr sz="1800">
                <a:solidFill>
                  <a:srgbClr val="000000"/>
                </a:solidFill>
              </a:defRPr>
            </a:pPr>
            <a:r>
              <a:rPr sz="2400" dirty="0" smtClean="0"/>
              <a:t>30</a:t>
            </a:r>
            <a:r>
              <a:rPr lang="en-US" sz="2400" dirty="0" smtClean="0"/>
              <a:t>-</a:t>
            </a:r>
            <a:r>
              <a:rPr sz="2400" dirty="0" smtClean="0"/>
              <a:t>minute </a:t>
            </a:r>
            <a:r>
              <a:rPr sz="2400" dirty="0"/>
              <a:t>time steps </a:t>
            </a:r>
            <a:r>
              <a:rPr lang="en-US" sz="2400" dirty="0" smtClean="0"/>
              <a:t>elsewhere</a:t>
            </a:r>
            <a:r>
              <a:rPr sz="2400" dirty="0" smtClean="0"/>
              <a:t>.</a:t>
            </a:r>
            <a:endParaRPr sz="2400" dirty="0"/>
          </a:p>
          <a:p>
            <a:pPr lvl="0">
              <a:defRPr sz="1800">
                <a:solidFill>
                  <a:srgbClr val="000000"/>
                </a:solidFill>
              </a:defRPr>
            </a:pPr>
            <a:endParaRPr sz="2400" dirty="0"/>
          </a:p>
          <a:p>
            <a:pPr marL="219075" lvl="0" indent="-219075">
              <a:defRPr sz="1800">
                <a:solidFill>
                  <a:srgbClr val="000000"/>
                </a:solidFill>
              </a:defRPr>
            </a:pPr>
            <a:r>
              <a:rPr sz="2400" u="sng" dirty="0"/>
              <a:t>SHEM </a:t>
            </a:r>
            <a:r>
              <a:rPr sz="2400" u="sng" dirty="0" smtClean="0"/>
              <a:t>AMVs</a:t>
            </a:r>
            <a:r>
              <a:rPr lang="en-US" sz="2400" u="sng" dirty="0" smtClean="0"/>
              <a:t>:</a:t>
            </a:r>
          </a:p>
          <a:p>
            <a:pPr marL="219075" lvl="0" indent="-219075">
              <a:defRPr sz="1800">
                <a:solidFill>
                  <a:srgbClr val="000000"/>
                </a:solidFill>
              </a:defRPr>
            </a:pPr>
            <a:r>
              <a:rPr sz="2400" dirty="0" smtClean="0"/>
              <a:t>30</a:t>
            </a:r>
            <a:r>
              <a:rPr lang="en-US" sz="2400" dirty="0" smtClean="0"/>
              <a:t>-</a:t>
            </a:r>
            <a:r>
              <a:rPr sz="2400" dirty="0" smtClean="0"/>
              <a:t>minute </a:t>
            </a:r>
            <a:r>
              <a:rPr sz="2400" dirty="0"/>
              <a:t>time </a:t>
            </a:r>
            <a:r>
              <a:rPr sz="2400" dirty="0" smtClean="0"/>
              <a:t>steps</a:t>
            </a:r>
            <a:r>
              <a:rPr lang="en-US" sz="2400" dirty="0" smtClean="0"/>
              <a:t> over</a:t>
            </a:r>
            <a:r>
              <a:rPr sz="2400" dirty="0" smtClean="0"/>
              <a:t> </a:t>
            </a:r>
            <a:r>
              <a:rPr sz="2400" dirty="0"/>
              <a:t>SHEM </a:t>
            </a:r>
            <a:r>
              <a:rPr lang="en-US" sz="2400" dirty="0" smtClean="0"/>
              <a:t>sector.</a:t>
            </a:r>
          </a:p>
          <a:p>
            <a:pPr marL="219075" lvl="0" indent="-219075">
              <a:defRPr sz="1800">
                <a:solidFill>
                  <a:srgbClr val="000000"/>
                </a:solidFill>
              </a:defRPr>
            </a:pPr>
            <a:endParaRPr lang="en-US" sz="2400" dirty="0"/>
          </a:p>
          <a:p>
            <a:pPr marL="219075" lvl="0" indent="-219075">
              <a:defRPr sz="1800">
                <a:solidFill>
                  <a:srgbClr val="000000"/>
                </a:solidFill>
              </a:defRPr>
            </a:pPr>
            <a:r>
              <a:rPr lang="en-US" sz="2400" dirty="0" smtClean="0"/>
              <a:t>No RSO or SRSO used</a:t>
            </a:r>
            <a:endParaRPr sz="24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xfrm>
            <a:off x="457200" y="253536"/>
            <a:ext cx="8229600" cy="1143001"/>
          </a:xfrm>
          <a:prstGeom prst="rect">
            <a:avLst/>
          </a:prstGeom>
        </p:spPr>
        <p:txBody>
          <a:bodyPr/>
          <a:lstStyle>
            <a:lvl1pPr>
              <a:defRPr sz="4000">
                <a:solidFill>
                  <a:srgbClr val="000000"/>
                </a:solidFill>
              </a:defRPr>
            </a:lvl1pPr>
          </a:lstStyle>
          <a:p>
            <a:pPr lvl="0">
              <a:defRPr sz="1800">
                <a:effectLst/>
              </a:defRPr>
            </a:pPr>
            <a:r>
              <a:rPr sz="4000">
                <a:effectLst>
                  <a:outerShdw blurRad="38100" dist="25500" dir="5400000" rotWithShape="0">
                    <a:srgbClr val="000000">
                      <a:alpha val="75000"/>
                    </a:srgbClr>
                  </a:outerShdw>
                </a:effectLst>
              </a:rPr>
              <a:t>GOES West NHEM Example AMVs</a:t>
            </a:r>
          </a:p>
        </p:txBody>
      </p:sp>
      <p:sp>
        <p:nvSpPr>
          <p:cNvPr id="150" name="Shape 150"/>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13</a:t>
            </a:fld>
            <a:endParaRPr sz="1600"/>
          </a:p>
        </p:txBody>
      </p:sp>
      <p:pic>
        <p:nvPicPr>
          <p:cNvPr id="151" name="image11.gif" descr="UW103382200.GIF"/>
          <p:cNvPicPr/>
          <p:nvPr/>
        </p:nvPicPr>
        <p:blipFill>
          <a:blip r:embed="rId3">
            <a:extLst/>
          </a:blip>
          <a:srcRect l="646" r="646"/>
          <a:stretch>
            <a:fillRect/>
          </a:stretch>
        </p:blipFill>
        <p:spPr>
          <a:xfrm>
            <a:off x="228599" y="1481327"/>
            <a:ext cx="4655132" cy="2560322"/>
          </a:xfrm>
          <a:prstGeom prst="rect">
            <a:avLst/>
          </a:prstGeom>
          <a:ln w="12700">
            <a:miter lim="400000"/>
          </a:ln>
        </p:spPr>
      </p:pic>
      <p:pic>
        <p:nvPicPr>
          <p:cNvPr id="152" name="image12.gif" descr="LW103382200.GIF"/>
          <p:cNvPicPr/>
          <p:nvPr/>
        </p:nvPicPr>
        <p:blipFill>
          <a:blip r:embed="rId4">
            <a:extLst/>
          </a:blip>
          <a:stretch>
            <a:fillRect/>
          </a:stretch>
        </p:blipFill>
        <p:spPr>
          <a:xfrm>
            <a:off x="3584447" y="4069079"/>
            <a:ext cx="4716379" cy="256032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457200" y="253536"/>
            <a:ext cx="8229600" cy="1143001"/>
          </a:xfrm>
          <a:prstGeom prst="rect">
            <a:avLst/>
          </a:prstGeom>
        </p:spPr>
        <p:txBody>
          <a:bodyPr/>
          <a:lstStyle>
            <a:lvl1pPr>
              <a:defRPr sz="4000">
                <a:solidFill>
                  <a:srgbClr val="000000"/>
                </a:solidFill>
              </a:defRPr>
            </a:lvl1pPr>
          </a:lstStyle>
          <a:p>
            <a:pPr lvl="0">
              <a:defRPr sz="1800">
                <a:effectLst/>
              </a:defRPr>
            </a:pPr>
            <a:r>
              <a:rPr sz="4000">
                <a:effectLst>
                  <a:outerShdw blurRad="38100" dist="25500" dir="5400000" rotWithShape="0">
                    <a:srgbClr val="000000">
                      <a:alpha val="75000"/>
                    </a:srgbClr>
                  </a:outerShdw>
                </a:effectLst>
              </a:rPr>
              <a:t>GOES West SHEM Example AMVs</a:t>
            </a:r>
          </a:p>
        </p:txBody>
      </p:sp>
      <p:sp>
        <p:nvSpPr>
          <p:cNvPr id="157" name="Shape 157"/>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14</a:t>
            </a:fld>
            <a:endParaRPr sz="1600"/>
          </a:p>
        </p:txBody>
      </p:sp>
      <p:pic>
        <p:nvPicPr>
          <p:cNvPr id="2" name="Picture 1" descr="UW103432052.GIF"/>
          <p:cNvPicPr>
            <a:picLocks/>
          </p:cNvPicPr>
          <p:nvPr/>
        </p:nvPicPr>
        <p:blipFill>
          <a:blip r:embed="rId3">
            <a:extLst>
              <a:ext uri="{28A0092B-C50C-407E-A947-70E740481C1C}">
                <a14:useLocalDpi xmlns:a14="http://schemas.microsoft.com/office/drawing/2010/main" val="0"/>
              </a:ext>
            </a:extLst>
          </a:blip>
          <a:stretch>
            <a:fillRect/>
          </a:stretch>
        </p:blipFill>
        <p:spPr>
          <a:xfrm>
            <a:off x="228600" y="1481328"/>
            <a:ext cx="4654296" cy="2560320"/>
          </a:xfrm>
          <a:prstGeom prst="rect">
            <a:avLst/>
          </a:prstGeom>
        </p:spPr>
      </p:pic>
      <p:pic>
        <p:nvPicPr>
          <p:cNvPr id="3" name="Picture 2" descr="LW103432052.GIF"/>
          <p:cNvPicPr>
            <a:picLocks/>
          </p:cNvPicPr>
          <p:nvPr/>
        </p:nvPicPr>
        <p:blipFill>
          <a:blip r:embed="rId4">
            <a:extLst>
              <a:ext uri="{28A0092B-C50C-407E-A947-70E740481C1C}">
                <a14:useLocalDpi xmlns:a14="http://schemas.microsoft.com/office/drawing/2010/main" val="0"/>
              </a:ext>
            </a:extLst>
          </a:blip>
          <a:stretch>
            <a:fillRect/>
          </a:stretch>
        </p:blipFill>
        <p:spPr>
          <a:xfrm>
            <a:off x="3584448" y="4069080"/>
            <a:ext cx="4718304" cy="256032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457200" y="253536"/>
            <a:ext cx="8229600" cy="1143001"/>
          </a:xfrm>
          <a:prstGeom prst="rect">
            <a:avLst/>
          </a:prstGeom>
        </p:spPr>
        <p:txBody>
          <a:bodyPr/>
          <a:lstStyle>
            <a:lvl1pPr>
              <a:defRPr sz="4000">
                <a:solidFill>
                  <a:srgbClr val="000000"/>
                </a:solidFill>
              </a:defRPr>
            </a:lvl1pPr>
          </a:lstStyle>
          <a:p>
            <a:pPr lvl="0">
              <a:defRPr sz="1800">
                <a:effectLst/>
              </a:defRPr>
            </a:pPr>
            <a:r>
              <a:rPr lang="en-US" sz="4000" dirty="0" smtClean="0">
                <a:effectLst>
                  <a:outerShdw blurRad="38100" dist="25500" dir="5400000" rotWithShape="0">
                    <a:srgbClr val="000000">
                      <a:alpha val="75000"/>
                    </a:srgbClr>
                  </a:outerShdw>
                </a:effectLst>
              </a:rPr>
              <a:t>Project Quality Control Challenge</a:t>
            </a:r>
            <a:endParaRPr sz="4000" dirty="0">
              <a:effectLst>
                <a:outerShdw blurRad="38100" dist="25500" dir="5400000" rotWithShape="0">
                  <a:srgbClr val="000000">
                    <a:alpha val="75000"/>
                  </a:srgbClr>
                </a:outerShdw>
              </a:effectLst>
            </a:endParaRPr>
          </a:p>
        </p:txBody>
      </p:sp>
      <p:sp>
        <p:nvSpPr>
          <p:cNvPr id="72" name="Shape 72"/>
          <p:cNvSpPr>
            <a:spLocks noGrp="1"/>
          </p:cNvSpPr>
          <p:nvPr>
            <p:ph type="body" idx="1"/>
          </p:nvPr>
        </p:nvSpPr>
        <p:spPr>
          <a:xfrm>
            <a:off x="457200" y="1646236"/>
            <a:ext cx="8229600" cy="4526281"/>
          </a:xfrm>
          <a:prstGeom prst="rect">
            <a:avLst/>
          </a:prstGeom>
        </p:spPr>
        <p:txBody>
          <a:bodyPr/>
          <a:lstStyle/>
          <a:p>
            <a:pPr lvl="0">
              <a:defRPr sz="1800">
                <a:solidFill>
                  <a:srgbClr val="000000"/>
                </a:solidFill>
              </a:defRPr>
            </a:pPr>
            <a:r>
              <a:rPr lang="en-US" sz="3200" dirty="0" smtClean="0"/>
              <a:t>539,047 hourly AMV datasets</a:t>
            </a:r>
            <a:endParaRPr sz="3200" dirty="0"/>
          </a:p>
          <a:p>
            <a:pPr lvl="0">
              <a:defRPr sz="1800">
                <a:solidFill>
                  <a:srgbClr val="000000"/>
                </a:solidFill>
              </a:defRPr>
            </a:pPr>
            <a:endParaRPr sz="3200" dirty="0"/>
          </a:p>
          <a:p>
            <a:pPr lvl="0">
              <a:defRPr sz="1800">
                <a:solidFill>
                  <a:srgbClr val="000000"/>
                </a:solidFill>
              </a:defRPr>
            </a:pPr>
            <a:r>
              <a:rPr lang="en-US" sz="3200" dirty="0" smtClean="0"/>
              <a:t>7,802,592,221 individual AMVs</a:t>
            </a:r>
            <a:endParaRPr sz="3200" dirty="0"/>
          </a:p>
          <a:p>
            <a:pPr lvl="0">
              <a:defRPr sz="1800">
                <a:solidFill>
                  <a:srgbClr val="000000"/>
                </a:solidFill>
              </a:defRPr>
            </a:pPr>
            <a:endParaRPr sz="3200" dirty="0"/>
          </a:p>
          <a:p>
            <a:pPr lvl="0">
              <a:defRPr sz="1800">
                <a:solidFill>
                  <a:srgbClr val="000000"/>
                </a:solidFill>
              </a:defRPr>
            </a:pPr>
            <a:r>
              <a:rPr lang="en-US" sz="3200" dirty="0" smtClean="0"/>
              <a:t>No way to manually inspect all of the datasets</a:t>
            </a:r>
          </a:p>
          <a:p>
            <a:pPr lvl="0">
              <a:defRPr sz="1800">
                <a:solidFill>
                  <a:srgbClr val="000000"/>
                </a:solidFill>
              </a:defRPr>
            </a:pPr>
            <a:endParaRPr lang="en-US" dirty="0"/>
          </a:p>
        </p:txBody>
      </p:sp>
      <p:sp>
        <p:nvSpPr>
          <p:cNvPr id="73" name="Shape 73"/>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15</a:t>
            </a:fld>
            <a:endParaRPr sz="1600"/>
          </a:p>
        </p:txBody>
      </p:sp>
    </p:spTree>
    <p:extLst>
      <p:ext uri="{BB962C8B-B14F-4D97-AF65-F5344CB8AC3E}">
        <p14:creationId xmlns:p14="http://schemas.microsoft.com/office/powerpoint/2010/main" val="273269650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462301" y="152400"/>
            <a:ext cx="8229600" cy="1143001"/>
          </a:xfrm>
          <a:prstGeom prst="rect">
            <a:avLst/>
          </a:prstGeom>
        </p:spPr>
        <p:txBody>
          <a:bodyPr>
            <a:normAutofit fontScale="90000"/>
          </a:bodyPr>
          <a:lstStyle>
            <a:lvl1pPr>
              <a:defRPr sz="4000">
                <a:solidFill>
                  <a:srgbClr val="000000"/>
                </a:solidFill>
              </a:defRPr>
            </a:lvl1pPr>
          </a:lstStyle>
          <a:p>
            <a:pPr lvl="0" algn="ctr">
              <a:defRPr sz="1800">
                <a:effectLst/>
              </a:defRPr>
            </a:pPr>
            <a:r>
              <a:rPr lang="en-US" sz="4000" dirty="0" err="1" smtClean="0">
                <a:effectLst>
                  <a:outerShdw blurRad="38100" dist="25500" dir="5400000" rotWithShape="0">
                    <a:srgbClr val="000000">
                      <a:alpha val="75000"/>
                    </a:srgbClr>
                  </a:outerShdw>
                </a:effectLst>
              </a:rPr>
              <a:t>Rawinsonde</a:t>
            </a:r>
            <a:r>
              <a:rPr lang="en-US" sz="4000" dirty="0" smtClean="0">
                <a:effectLst>
                  <a:outerShdw blurRad="38100" dist="25500" dir="5400000" rotWithShape="0">
                    <a:srgbClr val="000000">
                      <a:alpha val="75000"/>
                    </a:srgbClr>
                  </a:outerShdw>
                </a:effectLst>
              </a:rPr>
              <a:t> Collocations</a:t>
            </a:r>
            <a:br>
              <a:rPr lang="en-US" sz="4000" dirty="0" smtClean="0">
                <a:effectLst>
                  <a:outerShdw blurRad="38100" dist="25500" dir="5400000" rotWithShape="0">
                    <a:srgbClr val="000000">
                      <a:alpha val="75000"/>
                    </a:srgbClr>
                  </a:outerShdw>
                </a:effectLst>
              </a:rPr>
            </a:br>
            <a:r>
              <a:rPr lang="en-US" dirty="0" smtClean="0"/>
              <a:t>Look for anomalous signals</a:t>
            </a:r>
            <a:br>
              <a:rPr lang="en-US" dirty="0" smtClean="0"/>
            </a:br>
            <a:r>
              <a:rPr lang="en-US" dirty="0" smtClean="0"/>
              <a:t>Not much help in GOES-WEST SH datasets</a:t>
            </a:r>
            <a:endParaRPr sz="4000" dirty="0">
              <a:effectLst>
                <a:outerShdw blurRad="38100" dist="25500" dir="5400000" rotWithShape="0">
                  <a:srgbClr val="000000">
                    <a:alpha val="75000"/>
                  </a:srgbClr>
                </a:outerShdw>
              </a:effectLst>
            </a:endParaRPr>
          </a:p>
        </p:txBody>
      </p:sp>
      <p:sp>
        <p:nvSpPr>
          <p:cNvPr id="72" name="Shape 72"/>
          <p:cNvSpPr>
            <a:spLocks noGrp="1"/>
          </p:cNvSpPr>
          <p:nvPr>
            <p:ph type="body" idx="1"/>
          </p:nvPr>
        </p:nvSpPr>
        <p:spPr>
          <a:xfrm>
            <a:off x="457200" y="1646236"/>
            <a:ext cx="8229600" cy="4526281"/>
          </a:xfrm>
          <a:prstGeom prst="rect">
            <a:avLst/>
          </a:prstGeom>
        </p:spPr>
        <p:txBody>
          <a:bodyPr/>
          <a:lstStyle/>
          <a:p>
            <a:pPr lvl="0">
              <a:defRPr sz="1800">
                <a:solidFill>
                  <a:srgbClr val="000000"/>
                </a:solidFill>
              </a:defRPr>
            </a:pPr>
            <a:endParaRPr sz="3200" dirty="0"/>
          </a:p>
        </p:txBody>
      </p:sp>
      <p:sp>
        <p:nvSpPr>
          <p:cNvPr id="73" name="Shape 73"/>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16</a:t>
            </a:fld>
            <a:endParaRPr sz="1600"/>
          </a:p>
        </p:txBody>
      </p:sp>
      <p:pic>
        <p:nvPicPr>
          <p:cNvPr id="2" name="Picture 1" descr="allaa_eR.jp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57200" y="1463040"/>
            <a:ext cx="8229600" cy="2560320"/>
          </a:xfrm>
          <a:prstGeom prst="rect">
            <a:avLst/>
          </a:prstGeom>
        </p:spPr>
      </p:pic>
      <p:pic>
        <p:nvPicPr>
          <p:cNvPr id="3" name="Picture 2" descr="allaa_eR.jp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62301" y="4127020"/>
            <a:ext cx="8229600" cy="2560320"/>
          </a:xfrm>
          <a:prstGeom prst="rect">
            <a:avLst/>
          </a:prstGeom>
        </p:spPr>
      </p:pic>
    </p:spTree>
    <p:extLst>
      <p:ext uri="{BB962C8B-B14F-4D97-AF65-F5344CB8AC3E}">
        <p14:creationId xmlns:p14="http://schemas.microsoft.com/office/powerpoint/2010/main" val="185771397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421640" y="0"/>
            <a:ext cx="8229600" cy="1143001"/>
          </a:xfrm>
          <a:prstGeom prst="rect">
            <a:avLst/>
          </a:prstGeom>
        </p:spPr>
        <p:txBody>
          <a:bodyPr>
            <a:normAutofit fontScale="90000"/>
          </a:bodyPr>
          <a:lstStyle>
            <a:lvl1pPr>
              <a:defRPr sz="4000">
                <a:solidFill>
                  <a:srgbClr val="000000"/>
                </a:solidFill>
              </a:defRPr>
            </a:lvl1pPr>
          </a:lstStyle>
          <a:p>
            <a:pPr lvl="0" algn="ctr">
              <a:defRPr sz="1800">
                <a:effectLst/>
              </a:defRPr>
            </a:pPr>
            <a:r>
              <a:rPr lang="en-US" sz="4400" dirty="0" smtClean="0">
                <a:effectLst/>
              </a:rPr>
              <a:t>Dataset Analysis</a:t>
            </a:r>
            <a:br>
              <a:rPr lang="en-US" sz="4400" dirty="0" smtClean="0">
                <a:effectLst/>
              </a:rPr>
            </a:br>
            <a:r>
              <a:rPr lang="en-US" sz="2700" dirty="0" smtClean="0">
                <a:effectLst/>
              </a:rPr>
              <a:t>Look for datasets with low counts</a:t>
            </a:r>
            <a:endParaRPr sz="2700" dirty="0">
              <a:effectLst>
                <a:outerShdw blurRad="38100" dist="25500" dir="5400000" rotWithShape="0">
                  <a:srgbClr val="000000">
                    <a:alpha val="75000"/>
                  </a:srgbClr>
                </a:outerShdw>
              </a:effectLst>
            </a:endParaRPr>
          </a:p>
        </p:txBody>
      </p:sp>
      <p:sp>
        <p:nvSpPr>
          <p:cNvPr id="72" name="Shape 72"/>
          <p:cNvSpPr>
            <a:spLocks noGrp="1"/>
          </p:cNvSpPr>
          <p:nvPr>
            <p:ph type="body" idx="1"/>
          </p:nvPr>
        </p:nvSpPr>
        <p:spPr>
          <a:xfrm>
            <a:off x="457200" y="1646236"/>
            <a:ext cx="8229600" cy="4526281"/>
          </a:xfrm>
          <a:prstGeom prst="rect">
            <a:avLst/>
          </a:prstGeom>
        </p:spPr>
        <p:txBody>
          <a:bodyPr>
            <a:normAutofit/>
          </a:bodyPr>
          <a:lstStyle/>
          <a:p>
            <a:pPr lvl="0">
              <a:defRPr sz="1800">
                <a:solidFill>
                  <a:srgbClr val="000000"/>
                </a:solidFill>
              </a:defRPr>
            </a:pPr>
            <a:r>
              <a:rPr lang="en-US" sz="3600" dirty="0" smtClean="0"/>
              <a:t>GOES East NHEM – 2011</a:t>
            </a:r>
            <a:endParaRPr sz="3600" dirty="0"/>
          </a:p>
        </p:txBody>
      </p:sp>
      <p:sp>
        <p:nvSpPr>
          <p:cNvPr id="73" name="Shape 73"/>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17</a:t>
            </a:fld>
            <a:endParaRPr sz="1600"/>
          </a:p>
        </p:txBody>
      </p:sp>
      <p:pic>
        <p:nvPicPr>
          <p:cNvPr id="4" name="Picture 3" descr="GOESE_2011_Reprocessing_Cou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73300"/>
            <a:ext cx="8229600" cy="4356100"/>
          </a:xfrm>
          <a:prstGeom prst="rect">
            <a:avLst/>
          </a:prstGeom>
        </p:spPr>
      </p:pic>
    </p:spTree>
    <p:extLst>
      <p:ext uri="{BB962C8B-B14F-4D97-AF65-F5344CB8AC3E}">
        <p14:creationId xmlns:p14="http://schemas.microsoft.com/office/powerpoint/2010/main" val="171732648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457200" y="253536"/>
            <a:ext cx="8229600" cy="1143001"/>
          </a:xfrm>
          <a:prstGeom prst="rect">
            <a:avLst/>
          </a:prstGeom>
        </p:spPr>
        <p:txBody>
          <a:bodyPr>
            <a:normAutofit/>
          </a:bodyPr>
          <a:lstStyle>
            <a:lvl1pPr>
              <a:defRPr sz="4000">
                <a:solidFill>
                  <a:srgbClr val="000000"/>
                </a:solidFill>
              </a:defRPr>
            </a:lvl1pPr>
          </a:lstStyle>
          <a:p>
            <a:pPr lvl="0" algn="ctr">
              <a:defRPr sz="1800">
                <a:effectLst/>
              </a:defRPr>
            </a:pPr>
            <a:r>
              <a:rPr lang="en-US" sz="4400" dirty="0" smtClean="0">
                <a:effectLst/>
              </a:rPr>
              <a:t>Dataset Analysis</a:t>
            </a:r>
            <a:endParaRPr sz="4400" dirty="0">
              <a:effectLst>
                <a:outerShdw blurRad="38100" dist="25500" dir="5400000" rotWithShape="0">
                  <a:srgbClr val="000000">
                    <a:alpha val="75000"/>
                  </a:srgbClr>
                </a:outerShdw>
              </a:effectLst>
            </a:endParaRPr>
          </a:p>
        </p:txBody>
      </p:sp>
      <p:sp>
        <p:nvSpPr>
          <p:cNvPr id="72" name="Shape 72"/>
          <p:cNvSpPr>
            <a:spLocks noGrp="1"/>
          </p:cNvSpPr>
          <p:nvPr>
            <p:ph type="body" idx="1"/>
          </p:nvPr>
        </p:nvSpPr>
        <p:spPr>
          <a:xfrm>
            <a:off x="457200" y="1646236"/>
            <a:ext cx="8229600" cy="4526281"/>
          </a:xfrm>
          <a:prstGeom prst="rect">
            <a:avLst/>
          </a:prstGeom>
        </p:spPr>
        <p:txBody>
          <a:bodyPr/>
          <a:lstStyle/>
          <a:p>
            <a:pPr lvl="0">
              <a:defRPr sz="1800">
                <a:solidFill>
                  <a:srgbClr val="000000"/>
                </a:solidFill>
              </a:defRPr>
            </a:pPr>
            <a:r>
              <a:rPr lang="en-US" sz="3200" dirty="0" smtClean="0"/>
              <a:t>2011 All Basins</a:t>
            </a:r>
            <a:endParaRPr sz="3200" dirty="0"/>
          </a:p>
        </p:txBody>
      </p:sp>
      <p:sp>
        <p:nvSpPr>
          <p:cNvPr id="73" name="Shape 73"/>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18</a:t>
            </a:fld>
            <a:endParaRPr sz="1600"/>
          </a:p>
        </p:txBody>
      </p:sp>
      <p:pic>
        <p:nvPicPr>
          <p:cNvPr id="2" name="Picture 1"/>
          <p:cNvPicPr>
            <a:picLocks noChangeAspect="1"/>
          </p:cNvPicPr>
          <p:nvPr/>
        </p:nvPicPr>
        <p:blipFill>
          <a:blip r:embed="rId3"/>
          <a:stretch>
            <a:fillRect/>
          </a:stretch>
        </p:blipFill>
        <p:spPr>
          <a:xfrm>
            <a:off x="457200" y="2716935"/>
            <a:ext cx="8229600" cy="3455265"/>
          </a:xfrm>
          <a:prstGeom prst="rect">
            <a:avLst/>
          </a:prstGeom>
        </p:spPr>
      </p:pic>
      <p:sp>
        <p:nvSpPr>
          <p:cNvPr id="3" name="TextBox 2"/>
          <p:cNvSpPr txBox="1"/>
          <p:nvPr/>
        </p:nvSpPr>
        <p:spPr>
          <a:xfrm>
            <a:off x="1066800" y="6348198"/>
            <a:ext cx="7217679"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A lot of rapid scans called in 2011; curtails GOES-E SHEM coverage</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Tree>
    <p:extLst>
      <p:ext uri="{BB962C8B-B14F-4D97-AF65-F5344CB8AC3E}">
        <p14:creationId xmlns:p14="http://schemas.microsoft.com/office/powerpoint/2010/main" val="204206481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457200" y="-177799"/>
            <a:ext cx="8229600" cy="1143001"/>
          </a:xfrm>
          <a:prstGeom prst="rect">
            <a:avLst/>
          </a:prstGeom>
        </p:spPr>
        <p:txBody>
          <a:bodyPr>
            <a:normAutofit/>
          </a:bodyPr>
          <a:lstStyle>
            <a:lvl1pPr>
              <a:defRPr sz="4000">
                <a:solidFill>
                  <a:srgbClr val="000000"/>
                </a:solidFill>
              </a:defRPr>
            </a:lvl1pPr>
          </a:lstStyle>
          <a:p>
            <a:pPr lvl="0" algn="ctr">
              <a:defRPr sz="1800">
                <a:effectLst/>
              </a:defRPr>
            </a:pPr>
            <a:r>
              <a:rPr lang="en-US" sz="4400" dirty="0" smtClean="0">
                <a:effectLst/>
              </a:rPr>
              <a:t>Final Dataset Filtering</a:t>
            </a:r>
            <a:endParaRPr sz="4400" dirty="0">
              <a:effectLst>
                <a:outerShdw blurRad="38100" dist="25500" dir="5400000" rotWithShape="0">
                  <a:srgbClr val="000000">
                    <a:alpha val="75000"/>
                  </a:srgbClr>
                </a:outerShdw>
              </a:effectLst>
            </a:endParaRPr>
          </a:p>
        </p:txBody>
      </p:sp>
      <p:sp>
        <p:nvSpPr>
          <p:cNvPr id="73" name="Shape 73"/>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19</a:t>
            </a:fld>
            <a:endParaRPr sz="1600"/>
          </a:p>
        </p:txBody>
      </p:sp>
      <p:pic>
        <p:nvPicPr>
          <p:cNvPr id="3" name="Picture 2" descr="GOES_Reprocessing_Flags.png"/>
          <p:cNvPicPr>
            <a:picLocks/>
          </p:cNvPicPr>
          <p:nvPr/>
        </p:nvPicPr>
        <p:blipFill>
          <a:blip r:embed="rId3">
            <a:extLst>
              <a:ext uri="{28A0092B-C50C-407E-A947-70E740481C1C}">
                <a14:useLocalDpi xmlns:a14="http://schemas.microsoft.com/office/drawing/2010/main" val="0"/>
              </a:ext>
            </a:extLst>
          </a:blip>
          <a:stretch>
            <a:fillRect/>
          </a:stretch>
        </p:blipFill>
        <p:spPr>
          <a:xfrm>
            <a:off x="457200" y="1295400"/>
            <a:ext cx="8229600" cy="3048000"/>
          </a:xfrm>
          <a:prstGeom prst="rect">
            <a:avLst/>
          </a:prstGeom>
        </p:spPr>
      </p:pic>
      <p:sp>
        <p:nvSpPr>
          <p:cNvPr id="2" name="TextBox 1"/>
          <p:cNvSpPr txBox="1"/>
          <p:nvPr/>
        </p:nvSpPr>
        <p:spPr>
          <a:xfrm>
            <a:off x="457200" y="4590873"/>
            <a:ext cx="5048816"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Blue: Good</a:t>
            </a:r>
            <a:r>
              <a:rPr kumimoji="0" lang="en-US" sz="1800" b="0" i="0" u="none" strike="noStrike" cap="none" spc="0" normalizeH="0" dirty="0" smtClean="0">
                <a:ln>
                  <a:noFill/>
                </a:ln>
                <a:solidFill>
                  <a:srgbClr val="000000"/>
                </a:solidFill>
                <a:effectLst/>
                <a:uFillTx/>
                <a:latin typeface="Rockwell"/>
                <a:ea typeface="Rockwell"/>
                <a:cs typeface="Rockwell"/>
                <a:sym typeface="Rockwell"/>
              </a:rPr>
              <a:t> AMVs (passed QC)</a:t>
            </a:r>
          </a:p>
          <a:p>
            <a:pPr marL="0" marR="0" indent="0" algn="l" defTabSz="914400" rtl="0" fontAlgn="auto" latinLnBrk="1" hangingPunct="0">
              <a:lnSpc>
                <a:spcPct val="100000"/>
              </a:lnSpc>
              <a:spcBef>
                <a:spcPts val="0"/>
              </a:spcBef>
              <a:spcAft>
                <a:spcPts val="0"/>
              </a:spcAft>
              <a:buClrTx/>
              <a:buSzTx/>
              <a:buFontTx/>
              <a:buNone/>
              <a:tabLst/>
            </a:pPr>
            <a:r>
              <a:rPr lang="en-US" baseline="0" dirty="0" smtClean="0">
                <a:solidFill>
                  <a:srgbClr val="000000"/>
                </a:solidFill>
              </a:rPr>
              <a:t>Red: AMVs that failed QC</a:t>
            </a:r>
            <a:endParaRPr lang="en-US" dirty="0" smtClean="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Green: Failed minus Good</a:t>
            </a:r>
          </a:p>
          <a:p>
            <a:pPr marL="0" marR="0" indent="0" algn="l" defTabSz="914400" rtl="0" fontAlgn="auto" latinLnBrk="1" hangingPunct="0">
              <a:lnSpc>
                <a:spcPct val="100000"/>
              </a:lnSpc>
              <a:spcBef>
                <a:spcPts val="0"/>
              </a:spcBef>
              <a:spcAft>
                <a:spcPts val="0"/>
              </a:spcAft>
              <a:buClrTx/>
              <a:buSzTx/>
              <a:buFontTx/>
              <a:buNone/>
              <a:tabLst/>
            </a:pPr>
            <a:r>
              <a:rPr lang="en-US" dirty="0" smtClean="0">
                <a:solidFill>
                  <a:srgbClr val="000000"/>
                </a:solidFill>
              </a:rPr>
              <a:t>Purple: (Failed QC – Good AMV)/Good AMV</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4" name="TextBox 3"/>
          <p:cNvSpPr txBox="1"/>
          <p:nvPr/>
        </p:nvSpPr>
        <p:spPr>
          <a:xfrm>
            <a:off x="2063096" y="5882640"/>
            <a:ext cx="4884921"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b="1" dirty="0" smtClean="0">
                <a:solidFill>
                  <a:srgbClr val="000000"/>
                </a:solidFill>
              </a:rPr>
              <a:t>Distribution</a:t>
            </a:r>
            <a:r>
              <a:rPr kumimoji="0" lang="en-US" sz="1800" b="1" i="0" u="none" strike="noStrike" cap="none" spc="0" normalizeH="0" baseline="0" dirty="0" smtClean="0">
                <a:ln>
                  <a:noFill/>
                </a:ln>
                <a:solidFill>
                  <a:srgbClr val="000000"/>
                </a:solidFill>
                <a:effectLst/>
                <a:uFillTx/>
                <a:latin typeface="Rockwell"/>
                <a:ea typeface="Rockwell"/>
                <a:cs typeface="Rockwell"/>
                <a:sym typeface="Rockwell"/>
              </a:rPr>
              <a:t> Rule</a:t>
            </a:r>
            <a:r>
              <a:rPr kumimoji="0" lang="en-US" sz="1800" b="1" i="0" u="none" strike="noStrike" cap="none" spc="0" normalizeH="0" dirty="0" smtClean="0">
                <a:ln>
                  <a:noFill/>
                </a:ln>
                <a:solidFill>
                  <a:srgbClr val="000000"/>
                </a:solidFill>
                <a:effectLst/>
                <a:uFillTx/>
                <a:latin typeface="Rockwell"/>
                <a:ea typeface="Rockwell"/>
                <a:cs typeface="Rockwell"/>
                <a:sym typeface="Rockwell"/>
              </a:rPr>
              <a:t>: Ratio (purple) below 0.3 </a:t>
            </a:r>
          </a:p>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dirty="0" smtClean="0">
                <a:ln>
                  <a:noFill/>
                </a:ln>
                <a:solidFill>
                  <a:srgbClr val="000000"/>
                </a:solidFill>
                <a:effectLst/>
                <a:uFillTx/>
                <a:latin typeface="Rockwell"/>
                <a:ea typeface="Rockwell"/>
                <a:cs typeface="Rockwell"/>
                <a:sym typeface="Rockwell"/>
              </a:rPr>
              <a:t>and </a:t>
            </a:r>
            <a:r>
              <a:rPr kumimoji="0" lang="en-US" sz="1800" b="1" i="0" u="none" strike="noStrike" cap="none" spc="0" normalizeH="0" smtClean="0">
                <a:ln>
                  <a:noFill/>
                </a:ln>
                <a:solidFill>
                  <a:srgbClr val="000000"/>
                </a:solidFill>
                <a:effectLst/>
                <a:uFillTx/>
                <a:latin typeface="Rockwell"/>
                <a:ea typeface="Rockwell"/>
                <a:cs typeface="Rockwell"/>
                <a:sym typeface="Rockwell"/>
              </a:rPr>
              <a:t>with </a:t>
            </a:r>
            <a:r>
              <a:rPr lang="en-US" b="1" smtClean="0">
                <a:solidFill>
                  <a:srgbClr val="000000"/>
                </a:solidFill>
              </a:rPr>
              <a:t>more</a:t>
            </a:r>
            <a:r>
              <a:rPr kumimoji="0" lang="en-US" sz="1800" b="1" i="0" u="none" strike="noStrike" cap="none" spc="0" normalizeH="0" smtClean="0">
                <a:ln>
                  <a:noFill/>
                </a:ln>
                <a:solidFill>
                  <a:srgbClr val="000000"/>
                </a:solidFill>
                <a:effectLst/>
                <a:uFillTx/>
                <a:latin typeface="Rockwell"/>
                <a:ea typeface="Rockwell"/>
                <a:cs typeface="Rockwell"/>
                <a:sym typeface="Rockwell"/>
              </a:rPr>
              <a:t> </a:t>
            </a:r>
            <a:r>
              <a:rPr kumimoji="0" lang="en-US" sz="1800" b="1" i="0" u="none" strike="noStrike" cap="none" spc="0" normalizeH="0" dirty="0" smtClean="0">
                <a:ln>
                  <a:noFill/>
                </a:ln>
                <a:solidFill>
                  <a:srgbClr val="000000"/>
                </a:solidFill>
                <a:effectLst/>
                <a:uFillTx/>
                <a:latin typeface="Rockwell"/>
                <a:ea typeface="Rockwell"/>
                <a:cs typeface="Rockwell"/>
                <a:sym typeface="Rockwell"/>
              </a:rPr>
              <a:t>than 500 AMVs in a set</a:t>
            </a:r>
            <a:endParaRPr kumimoji="0" lang="en-US" sz="1800" b="1"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5" name="TextBox 4"/>
          <p:cNvSpPr txBox="1"/>
          <p:nvPr/>
        </p:nvSpPr>
        <p:spPr>
          <a:xfrm>
            <a:off x="457200" y="1241305"/>
            <a:ext cx="83772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Counts</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6" name="TextBox 5"/>
          <p:cNvSpPr txBox="1"/>
          <p:nvPr/>
        </p:nvSpPr>
        <p:spPr>
          <a:xfrm>
            <a:off x="4038600" y="4006335"/>
            <a:ext cx="93390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&lt;Time&gt;</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7" name="TextBox 6"/>
          <p:cNvSpPr txBox="1"/>
          <p:nvPr/>
        </p:nvSpPr>
        <p:spPr>
          <a:xfrm>
            <a:off x="8075199" y="1276906"/>
            <a:ext cx="62292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Ratio</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Tree>
    <p:extLst>
      <p:ext uri="{BB962C8B-B14F-4D97-AF65-F5344CB8AC3E}">
        <p14:creationId xmlns:p14="http://schemas.microsoft.com/office/powerpoint/2010/main" val="326462711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457200" y="76200"/>
            <a:ext cx="8229600" cy="1143001"/>
          </a:xfrm>
          <a:prstGeom prst="rect">
            <a:avLst/>
          </a:prstGeom>
        </p:spPr>
        <p:txBody>
          <a:bodyPr/>
          <a:lstStyle>
            <a:lvl1pPr>
              <a:defRPr sz="4000">
                <a:solidFill>
                  <a:srgbClr val="000000"/>
                </a:solidFill>
              </a:defRPr>
            </a:lvl1pPr>
          </a:lstStyle>
          <a:p>
            <a:pPr lvl="0" algn="ctr">
              <a:defRPr sz="1800">
                <a:effectLst/>
              </a:defRPr>
            </a:pPr>
            <a:r>
              <a:rPr sz="4000" dirty="0">
                <a:effectLst>
                  <a:outerShdw blurRad="38100" dist="25500" dir="5400000" rotWithShape="0">
                    <a:srgbClr val="000000">
                      <a:alpha val="75000"/>
                    </a:srgbClr>
                  </a:outerShdw>
                </a:effectLst>
              </a:rPr>
              <a:t>Outline</a:t>
            </a:r>
          </a:p>
        </p:txBody>
      </p:sp>
      <p:sp>
        <p:nvSpPr>
          <p:cNvPr id="72" name="Shape 72"/>
          <p:cNvSpPr>
            <a:spLocks noGrp="1"/>
          </p:cNvSpPr>
          <p:nvPr>
            <p:ph type="body" idx="1"/>
          </p:nvPr>
        </p:nvSpPr>
        <p:spPr>
          <a:xfrm>
            <a:off x="457200" y="1646236"/>
            <a:ext cx="8229600" cy="4526281"/>
          </a:xfrm>
          <a:prstGeom prst="rect">
            <a:avLst/>
          </a:prstGeom>
        </p:spPr>
        <p:txBody>
          <a:bodyPr>
            <a:normAutofit/>
          </a:bodyPr>
          <a:lstStyle/>
          <a:p>
            <a:pPr lvl="0">
              <a:defRPr sz="1800">
                <a:solidFill>
                  <a:srgbClr val="000000"/>
                </a:solidFill>
              </a:defRPr>
            </a:pPr>
            <a:r>
              <a:rPr sz="2800" dirty="0" smtClean="0"/>
              <a:t>Motivation </a:t>
            </a:r>
            <a:r>
              <a:rPr lang="en-US" sz="2800" dirty="0" smtClean="0"/>
              <a:t>For Reprocessing</a:t>
            </a:r>
            <a:endParaRPr sz="2800" dirty="0"/>
          </a:p>
          <a:p>
            <a:pPr lvl="0">
              <a:defRPr sz="1800">
                <a:solidFill>
                  <a:srgbClr val="000000"/>
                </a:solidFill>
              </a:defRPr>
            </a:pPr>
            <a:endParaRPr sz="2800" dirty="0"/>
          </a:p>
          <a:p>
            <a:pPr lvl="0">
              <a:defRPr sz="1800">
                <a:solidFill>
                  <a:srgbClr val="000000"/>
                </a:solidFill>
              </a:defRPr>
            </a:pPr>
            <a:r>
              <a:rPr sz="2800" dirty="0"/>
              <a:t>Historical Processing Details</a:t>
            </a:r>
          </a:p>
          <a:p>
            <a:pPr lvl="0">
              <a:defRPr sz="1800">
                <a:solidFill>
                  <a:srgbClr val="000000"/>
                </a:solidFill>
              </a:defRPr>
            </a:pPr>
            <a:endParaRPr sz="2800" dirty="0"/>
          </a:p>
          <a:p>
            <a:pPr lvl="0">
              <a:defRPr sz="1800">
                <a:solidFill>
                  <a:srgbClr val="000000"/>
                </a:solidFill>
              </a:defRPr>
            </a:pPr>
            <a:r>
              <a:rPr sz="2800" dirty="0"/>
              <a:t>Example </a:t>
            </a:r>
            <a:r>
              <a:rPr sz="2800" dirty="0" smtClean="0"/>
              <a:t>Results</a:t>
            </a:r>
            <a:r>
              <a:rPr lang="en-US" sz="2800" dirty="0"/>
              <a:t> </a:t>
            </a:r>
            <a:r>
              <a:rPr lang="en-US" sz="2800" dirty="0" smtClean="0"/>
              <a:t>and Quality Control</a:t>
            </a:r>
            <a:endParaRPr sz="2800" dirty="0"/>
          </a:p>
          <a:p>
            <a:pPr lvl="0">
              <a:defRPr sz="1800">
                <a:solidFill>
                  <a:srgbClr val="000000"/>
                </a:solidFill>
              </a:defRPr>
            </a:pPr>
            <a:endParaRPr sz="2800" dirty="0"/>
          </a:p>
          <a:p>
            <a:pPr lvl="0">
              <a:defRPr sz="1800">
                <a:solidFill>
                  <a:srgbClr val="000000"/>
                </a:solidFill>
              </a:defRPr>
            </a:pPr>
            <a:r>
              <a:rPr sz="2800" dirty="0"/>
              <a:t>Summary and </a:t>
            </a:r>
            <a:r>
              <a:rPr lang="en-US" sz="2800" dirty="0" smtClean="0"/>
              <a:t>Potential </a:t>
            </a:r>
            <a:r>
              <a:rPr sz="2800" dirty="0" smtClean="0"/>
              <a:t>Future </a:t>
            </a:r>
            <a:r>
              <a:rPr sz="2800" dirty="0"/>
              <a:t>Plans</a:t>
            </a:r>
          </a:p>
        </p:txBody>
      </p:sp>
      <p:sp>
        <p:nvSpPr>
          <p:cNvPr id="73" name="Shape 73"/>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2</a:t>
            </a:fld>
            <a:endParaRPr sz="16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457200" y="20320"/>
            <a:ext cx="8229600" cy="1143001"/>
          </a:xfrm>
          <a:prstGeom prst="rect">
            <a:avLst/>
          </a:prstGeom>
        </p:spPr>
        <p:txBody>
          <a:bodyPr/>
          <a:lstStyle>
            <a:lvl1pPr>
              <a:defRPr sz="4000">
                <a:solidFill>
                  <a:srgbClr val="000000"/>
                </a:solidFill>
              </a:defRPr>
            </a:lvl1pPr>
          </a:lstStyle>
          <a:p>
            <a:pPr lvl="0" algn="ctr">
              <a:defRPr sz="1800">
                <a:effectLst/>
              </a:defRPr>
            </a:pPr>
            <a:r>
              <a:rPr lang="en-US" sz="4000" dirty="0" smtClean="0">
                <a:effectLst>
                  <a:outerShdw blurRad="38100" dist="25500" dir="5400000" rotWithShape="0">
                    <a:srgbClr val="000000">
                      <a:alpha val="75000"/>
                    </a:srgbClr>
                  </a:outerShdw>
                </a:effectLst>
              </a:rPr>
              <a:t>Processing Summary</a:t>
            </a:r>
            <a:endParaRPr sz="4000" dirty="0">
              <a:effectLst>
                <a:outerShdw blurRad="38100" dist="25500" dir="5400000" rotWithShape="0">
                  <a:srgbClr val="000000">
                    <a:alpha val="75000"/>
                  </a:srgbClr>
                </a:outerShdw>
              </a:effectLst>
            </a:endParaRPr>
          </a:p>
        </p:txBody>
      </p:sp>
      <p:sp>
        <p:nvSpPr>
          <p:cNvPr id="72" name="Shape 72"/>
          <p:cNvSpPr>
            <a:spLocks noGrp="1"/>
          </p:cNvSpPr>
          <p:nvPr>
            <p:ph type="body" idx="1"/>
          </p:nvPr>
        </p:nvSpPr>
        <p:spPr>
          <a:xfrm>
            <a:off x="228600" y="1646235"/>
            <a:ext cx="8686800" cy="5034703"/>
          </a:xfrm>
          <a:prstGeom prst="rect">
            <a:avLst/>
          </a:prstGeom>
        </p:spPr>
        <p:txBody>
          <a:bodyPr>
            <a:normAutofit fontScale="77500" lnSpcReduction="20000"/>
          </a:bodyPr>
          <a:lstStyle/>
          <a:p>
            <a:pPr lvl="0">
              <a:defRPr sz="1800">
                <a:solidFill>
                  <a:srgbClr val="000000"/>
                </a:solidFill>
              </a:defRPr>
            </a:pPr>
            <a:r>
              <a:rPr lang="en-US" sz="3200" dirty="0" smtClean="0"/>
              <a:t>Continuous, hourly AMV datasets have been re-processed for GOES East/West from 1995 to mid-2013 using the current NESDIS operational algorithm</a:t>
            </a:r>
            <a:endParaRPr lang="en-US" dirty="0"/>
          </a:p>
          <a:p>
            <a:pPr lvl="1">
              <a:buFont typeface="Wingdings" pitchFamily="2" charset="2"/>
              <a:buChar char="§"/>
              <a:defRPr sz="1800">
                <a:solidFill>
                  <a:srgbClr val="000000"/>
                </a:solidFill>
              </a:defRPr>
            </a:pPr>
            <a:r>
              <a:rPr lang="en-US" sz="2400" dirty="0" smtClean="0"/>
              <a:t>6-month project just completed (May 2014) by UW-SSEC</a:t>
            </a:r>
          </a:p>
          <a:p>
            <a:pPr lvl="1">
              <a:buFont typeface="Wingdings" pitchFamily="2" charset="2"/>
              <a:buChar char="§"/>
              <a:defRPr sz="1800">
                <a:solidFill>
                  <a:srgbClr val="000000"/>
                </a:solidFill>
              </a:defRPr>
            </a:pPr>
            <a:r>
              <a:rPr lang="en-US" sz="2400" dirty="0" smtClean="0"/>
              <a:t>539,047 AMV datasets generated.</a:t>
            </a:r>
          </a:p>
          <a:p>
            <a:pPr lvl="1">
              <a:buFont typeface="Wingdings" pitchFamily="2" charset="2"/>
              <a:buChar char="§"/>
              <a:defRPr sz="1800">
                <a:solidFill>
                  <a:srgbClr val="000000"/>
                </a:solidFill>
              </a:defRPr>
            </a:pPr>
            <a:r>
              <a:rPr lang="en-US" sz="2400" dirty="0" smtClean="0"/>
              <a:t>Output ASCII text files now available for community access</a:t>
            </a:r>
            <a:endParaRPr sz="2400" dirty="0" smtClean="0"/>
          </a:p>
          <a:p>
            <a:pPr lvl="0">
              <a:defRPr sz="1800">
                <a:solidFill>
                  <a:srgbClr val="000000"/>
                </a:solidFill>
              </a:defRPr>
            </a:pPr>
            <a:endParaRPr sz="3200" dirty="0" smtClean="0"/>
          </a:p>
          <a:p>
            <a:pPr lvl="0">
              <a:defRPr sz="1800">
                <a:solidFill>
                  <a:srgbClr val="000000"/>
                </a:solidFill>
              </a:defRPr>
            </a:pPr>
            <a:r>
              <a:rPr lang="en-US" sz="3200" i="1" u="sng" dirty="0" smtClean="0">
                <a:solidFill>
                  <a:schemeClr val="tx1"/>
                </a:solidFill>
              </a:rPr>
              <a:t>Phase 1a complete!</a:t>
            </a:r>
            <a:endParaRPr sz="3200" i="1" u="sng" dirty="0">
              <a:solidFill>
                <a:schemeClr val="tx1"/>
              </a:solidFill>
            </a:endParaRPr>
          </a:p>
          <a:p>
            <a:pPr lvl="0">
              <a:defRPr sz="1800">
                <a:solidFill>
                  <a:srgbClr val="000000"/>
                </a:solidFill>
              </a:defRPr>
            </a:pPr>
            <a:endParaRPr sz="3200" dirty="0"/>
          </a:p>
          <a:p>
            <a:pPr lvl="0">
              <a:defRPr sz="1800">
                <a:solidFill>
                  <a:srgbClr val="000000"/>
                </a:solidFill>
              </a:defRPr>
            </a:pPr>
            <a:r>
              <a:rPr lang="en-US" sz="3200" dirty="0" smtClean="0"/>
              <a:t>Future GOES AMV reprocessing plans (???&gt;$$$)</a:t>
            </a:r>
          </a:p>
          <a:p>
            <a:pPr lvl="1">
              <a:defRPr sz="1800">
                <a:solidFill>
                  <a:srgbClr val="000000"/>
                </a:solidFill>
              </a:defRPr>
            </a:pPr>
            <a:r>
              <a:rPr lang="en-US" sz="2400" u="sng" dirty="0" smtClean="0"/>
              <a:t>Phase 1b</a:t>
            </a:r>
            <a:r>
              <a:rPr lang="en-US" sz="2400" dirty="0" smtClean="0"/>
              <a:t>: Reprocess GVAR dataset using the latest methods being developed for GOES-R (tracking and cloud height algorithms)</a:t>
            </a:r>
          </a:p>
          <a:p>
            <a:pPr lvl="1">
              <a:defRPr sz="1800">
                <a:solidFill>
                  <a:srgbClr val="000000"/>
                </a:solidFill>
              </a:defRPr>
            </a:pPr>
            <a:endParaRPr lang="en-US" sz="2400" dirty="0" smtClean="0"/>
          </a:p>
          <a:p>
            <a:pPr lvl="1">
              <a:defRPr sz="1800">
                <a:solidFill>
                  <a:srgbClr val="000000"/>
                </a:solidFill>
              </a:defRPr>
            </a:pPr>
            <a:r>
              <a:rPr lang="en-US" sz="2400" u="sng" dirty="0" smtClean="0"/>
              <a:t>Phase 2</a:t>
            </a:r>
            <a:r>
              <a:rPr lang="en-US" sz="2400" dirty="0" smtClean="0"/>
              <a:t>: Extend the reprocessing to earlier U.S. satellites (1978 – 1994)</a:t>
            </a:r>
          </a:p>
          <a:p>
            <a:pPr lvl="2">
              <a:defRPr sz="1800">
                <a:solidFill>
                  <a:srgbClr val="000000"/>
                </a:solidFill>
              </a:defRPr>
            </a:pPr>
            <a:r>
              <a:rPr lang="en-US" sz="2400" dirty="0" smtClean="0"/>
              <a:t>Will involve more efforts to correct sensor calibration and </a:t>
            </a:r>
            <a:r>
              <a:rPr lang="en-US" sz="2400" dirty="0" err="1" smtClean="0"/>
              <a:t>geolocation</a:t>
            </a:r>
            <a:endParaRPr lang="en-US" sz="2400" dirty="0" smtClean="0"/>
          </a:p>
          <a:p>
            <a:pPr lvl="2">
              <a:defRPr sz="1800">
                <a:solidFill>
                  <a:srgbClr val="000000"/>
                </a:solidFill>
              </a:defRPr>
            </a:pPr>
            <a:r>
              <a:rPr lang="en-US" sz="2400" dirty="0" smtClean="0"/>
              <a:t>Need to develop the cloud height products for the pre-GVAR era</a:t>
            </a:r>
            <a:endParaRPr sz="2400" dirty="0"/>
          </a:p>
        </p:txBody>
      </p:sp>
      <p:sp>
        <p:nvSpPr>
          <p:cNvPr id="73" name="Shape 73"/>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20</a:t>
            </a:fld>
            <a:endParaRPr sz="1600"/>
          </a:p>
        </p:txBody>
      </p:sp>
    </p:spTree>
    <p:extLst>
      <p:ext uri="{BB962C8B-B14F-4D97-AF65-F5344CB8AC3E}">
        <p14:creationId xmlns:p14="http://schemas.microsoft.com/office/powerpoint/2010/main" val="25656456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xfrm>
            <a:off x="457200" y="0"/>
            <a:ext cx="8229600" cy="1143001"/>
          </a:xfrm>
          <a:prstGeom prst="rect">
            <a:avLst/>
          </a:prstGeom>
        </p:spPr>
        <p:txBody>
          <a:bodyPr>
            <a:normAutofit/>
          </a:bodyPr>
          <a:lstStyle>
            <a:lvl1pPr>
              <a:defRPr sz="4000">
                <a:solidFill>
                  <a:srgbClr val="000000"/>
                </a:solidFill>
              </a:defRPr>
            </a:lvl1pPr>
          </a:lstStyle>
          <a:p>
            <a:pPr lvl="0" algn="ctr">
              <a:defRPr sz="1800">
                <a:effectLst/>
              </a:defRPr>
            </a:pPr>
            <a:r>
              <a:rPr lang="en-US" sz="4000" dirty="0" smtClean="0">
                <a:effectLst>
                  <a:outerShdw blurRad="38100" dist="25500" dir="5400000" rotWithShape="0">
                    <a:srgbClr val="000000">
                      <a:alpha val="75000"/>
                    </a:srgbClr>
                  </a:outerShdw>
                </a:effectLst>
              </a:rPr>
              <a:t>Future AMV Re-Processing?</a:t>
            </a:r>
            <a:br>
              <a:rPr lang="en-US" sz="4000" dirty="0" smtClean="0">
                <a:effectLst>
                  <a:outerShdw blurRad="38100" dist="25500" dir="5400000" rotWithShape="0">
                    <a:srgbClr val="000000">
                      <a:alpha val="75000"/>
                    </a:srgbClr>
                  </a:outerShdw>
                </a:effectLst>
              </a:rPr>
            </a:br>
            <a:r>
              <a:rPr lang="en-US" dirty="0" smtClean="0"/>
              <a:t>All on archive at UW-SSEC</a:t>
            </a:r>
            <a:endParaRPr sz="4000" dirty="0">
              <a:effectLst>
                <a:outerShdw blurRad="38100" dist="25500" dir="5400000" rotWithShape="0">
                  <a:srgbClr val="000000">
                    <a:alpha val="75000"/>
                  </a:srgbClr>
                </a:outerShdw>
              </a:effectLst>
            </a:endParaRPr>
          </a:p>
        </p:txBody>
      </p:sp>
      <p:sp>
        <p:nvSpPr>
          <p:cNvPr id="157" name="Shape 157"/>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21</a:t>
            </a:fld>
            <a:endParaRPr sz="1600"/>
          </a:p>
        </p:txBody>
      </p:sp>
      <p:pic>
        <p:nvPicPr>
          <p:cNvPr id="7" name="Picture 6" descr="FD_GOES-2_VIS_MED_BIG_NOMAP_04-Sep-1978_1730_UTC_4by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2005" y="1547419"/>
            <a:ext cx="1828800" cy="1828800"/>
          </a:xfrm>
          <a:prstGeom prst="rect">
            <a:avLst/>
          </a:prstGeom>
        </p:spPr>
      </p:pic>
      <p:sp>
        <p:nvSpPr>
          <p:cNvPr id="3" name="TextBox 2"/>
          <p:cNvSpPr txBox="1"/>
          <p:nvPr/>
        </p:nvSpPr>
        <p:spPr>
          <a:xfrm>
            <a:off x="2971800" y="3472935"/>
            <a:ext cx="93608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GOES-2</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19" name="TextBox 18"/>
          <p:cNvSpPr txBox="1"/>
          <p:nvPr/>
        </p:nvSpPr>
        <p:spPr>
          <a:xfrm>
            <a:off x="816513" y="3472935"/>
            <a:ext cx="93608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GOES-1</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20" name="TextBox 19"/>
          <p:cNvSpPr txBox="1"/>
          <p:nvPr/>
        </p:nvSpPr>
        <p:spPr>
          <a:xfrm>
            <a:off x="5181600" y="3480512"/>
            <a:ext cx="93608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GOES-3</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21" name="TextBox 20"/>
          <p:cNvSpPr txBox="1"/>
          <p:nvPr/>
        </p:nvSpPr>
        <p:spPr>
          <a:xfrm>
            <a:off x="7391400" y="3488089"/>
            <a:ext cx="93608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GOES-4</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25" name="TextBox 24"/>
          <p:cNvSpPr txBox="1"/>
          <p:nvPr/>
        </p:nvSpPr>
        <p:spPr>
          <a:xfrm>
            <a:off x="838200" y="6096000"/>
            <a:ext cx="93608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GOES-5</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26" name="TextBox 25"/>
          <p:cNvSpPr txBox="1"/>
          <p:nvPr/>
        </p:nvSpPr>
        <p:spPr>
          <a:xfrm>
            <a:off x="2948231" y="6112545"/>
            <a:ext cx="93608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GOES-6</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27" name="TextBox 26"/>
          <p:cNvSpPr txBox="1"/>
          <p:nvPr/>
        </p:nvSpPr>
        <p:spPr>
          <a:xfrm>
            <a:off x="5159913" y="6112545"/>
            <a:ext cx="93608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GOES-7</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28" name="TextBox 27"/>
          <p:cNvSpPr txBox="1"/>
          <p:nvPr/>
        </p:nvSpPr>
        <p:spPr>
          <a:xfrm>
            <a:off x="7315200" y="6113112"/>
            <a:ext cx="94837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SMS </a:t>
            </a:r>
            <a:r>
              <a:rPr lang="en-US" dirty="0" smtClean="0">
                <a:solidFill>
                  <a:srgbClr val="000000"/>
                </a:solidFill>
              </a:rPr>
              <a:t>1/</a:t>
            </a: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2</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pic>
        <p:nvPicPr>
          <p:cNvPr id="6" name="Picture 5" descr="FD_GOES-6_VIS_MED_BIG_NOMAP_11-Sep-1984_2100_UTC_4by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0320" y="4041648"/>
            <a:ext cx="1828800" cy="1828800"/>
          </a:xfrm>
          <a:prstGeom prst="rect">
            <a:avLst/>
          </a:prstGeom>
        </p:spPr>
      </p:pic>
      <p:pic>
        <p:nvPicPr>
          <p:cNvPr id="10" name="Picture 9" descr="FD_GOES-7_VIS_MED_BIG_NOMAP_22-Apr-1989_1801_UTC_4by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4880" y="4041648"/>
            <a:ext cx="1828800" cy="1828800"/>
          </a:xfrm>
          <a:prstGeom prst="rect">
            <a:avLst/>
          </a:prstGeom>
        </p:spPr>
      </p:pic>
      <p:pic>
        <p:nvPicPr>
          <p:cNvPr id="15" name="Picture 14" descr="FD_SMS-II_VIS_MED_BIG_NOMAP_26-Feb-1981_1730_UTC_4by4.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440" y="4041648"/>
            <a:ext cx="1828800" cy="1828800"/>
          </a:xfrm>
          <a:prstGeom prst="rect">
            <a:avLst/>
          </a:prstGeom>
        </p:spPr>
      </p:pic>
      <p:pic>
        <p:nvPicPr>
          <p:cNvPr id="11" name="Picture 10" descr="FD_GOES-1_VIS_MED_BIG_NOMAP_10-Apr-1979_0700_UTC_4by4.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760" y="1554480"/>
            <a:ext cx="1828800" cy="1828800"/>
          </a:xfrm>
          <a:prstGeom prst="rect">
            <a:avLst/>
          </a:prstGeom>
        </p:spPr>
      </p:pic>
      <p:pic>
        <p:nvPicPr>
          <p:cNvPr id="12" name="Picture 11" descr="FD_GOES-3_VIS_MED_BIG_NOMAP_07-Aug-1980_1745_UTC_4by4.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4880" y="1554480"/>
            <a:ext cx="1828800" cy="1828800"/>
          </a:xfrm>
          <a:prstGeom prst="rect">
            <a:avLst/>
          </a:prstGeom>
        </p:spPr>
      </p:pic>
      <p:pic>
        <p:nvPicPr>
          <p:cNvPr id="13" name="Picture 12" descr="FD_GOES-4_VIS_MED_BIG_NOMAP_21-Sep-1982_1845_UTC_4by4.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9440" y="1554480"/>
            <a:ext cx="1828800" cy="1828800"/>
          </a:xfrm>
          <a:prstGeom prst="rect">
            <a:avLst/>
          </a:prstGeom>
        </p:spPr>
      </p:pic>
      <p:pic>
        <p:nvPicPr>
          <p:cNvPr id="14" name="Picture 13" descr="FD_GOES-5_VIS_MED_BIG_NOMAP_18-Aug-1983_1801_UTC_4by4.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5760" y="4041648"/>
            <a:ext cx="1828800" cy="1828800"/>
          </a:xfrm>
          <a:prstGeom prst="rect">
            <a:avLst/>
          </a:prstGeom>
        </p:spPr>
      </p:pic>
    </p:spTree>
    <p:extLst>
      <p:ext uri="{BB962C8B-B14F-4D97-AF65-F5344CB8AC3E}">
        <p14:creationId xmlns:p14="http://schemas.microsoft.com/office/powerpoint/2010/main" val="39390150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xfrm>
            <a:off x="464234" y="1066800"/>
            <a:ext cx="8229601" cy="914401"/>
          </a:xfrm>
          <a:prstGeom prst="rect">
            <a:avLst/>
          </a:prstGeom>
        </p:spPr>
        <p:txBody>
          <a:bodyPr/>
          <a:lstStyle>
            <a:lvl1pPr>
              <a:defRPr>
                <a:solidFill>
                  <a:srgbClr val="000000"/>
                </a:solidFill>
              </a:defRPr>
            </a:lvl1pPr>
          </a:lstStyle>
          <a:p>
            <a:pPr lvl="0" algn="ctr">
              <a:defRPr sz="1800">
                <a:effectLst/>
              </a:defRPr>
            </a:pPr>
            <a:r>
              <a:rPr lang="en-US" sz="4800" dirty="0" smtClean="0">
                <a:effectLst>
                  <a:outerShdw blurRad="38100" dist="25500" dir="5400000" rotWithShape="0">
                    <a:srgbClr val="000000">
                      <a:alpha val="75000"/>
                    </a:srgbClr>
                  </a:outerShdw>
                </a:effectLst>
              </a:rPr>
              <a:t>Questions?</a:t>
            </a:r>
            <a:endParaRPr sz="4800" dirty="0">
              <a:effectLst>
                <a:outerShdw blurRad="38100" dist="25500" dir="5400000" rotWithShape="0">
                  <a:srgbClr val="000000">
                    <a:alpha val="75000"/>
                  </a:srgbClr>
                </a:outerShdw>
              </a:effectLst>
            </a:endParaRPr>
          </a:p>
        </p:txBody>
      </p:sp>
      <p:sp>
        <p:nvSpPr>
          <p:cNvPr id="165" name="Shape 165"/>
          <p:cNvSpPr>
            <a:spLocks noGrp="1"/>
          </p:cNvSpPr>
          <p:nvPr>
            <p:ph type="sldNum" sz="quarter" idx="2"/>
          </p:nvPr>
        </p:nvSpPr>
        <p:spPr>
          <a:xfrm>
            <a:off x="8638951" y="6342634"/>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a:latin typeface="Calibri"/>
                <a:ea typeface="Calibri"/>
                <a:cs typeface="Calibri"/>
                <a:sym typeface="Calibri"/>
              </a:defRPr>
            </a:lvl1pPr>
          </a:lstStyle>
          <a:p>
            <a:pPr lvl="0">
              <a:defRPr sz="1800"/>
            </a:pPr>
            <a:fld id="{86CB4B4D-7CA3-9044-876B-883B54F8677D}" type="slidenum">
              <a:rPr sz="1600"/>
              <a:t>22</a:t>
            </a:fld>
            <a:endParaRPr sz="1600"/>
          </a:p>
        </p:txBody>
      </p:sp>
      <p:sp>
        <p:nvSpPr>
          <p:cNvPr id="2" name="Rectangle 1"/>
          <p:cNvSpPr/>
          <p:nvPr/>
        </p:nvSpPr>
        <p:spPr>
          <a:xfrm>
            <a:off x="228600" y="2828836"/>
            <a:ext cx="8763000" cy="923330"/>
          </a:xfrm>
          <a:prstGeom prst="rect">
            <a:avLst/>
          </a:prstGeom>
        </p:spPr>
        <p:txBody>
          <a:bodyPr wrap="square">
            <a:spAutoFit/>
          </a:bodyPr>
          <a:lstStyle/>
          <a:p>
            <a:pPr marL="0" indent="0">
              <a:buNone/>
            </a:pPr>
            <a:r>
              <a:rPr lang="en-US" dirty="0">
                <a:solidFill>
                  <a:srgbClr val="000000"/>
                </a:solidFill>
              </a:rPr>
              <a:t>The tar/</a:t>
            </a:r>
            <a:r>
              <a:rPr lang="en-US" dirty="0" err="1">
                <a:solidFill>
                  <a:srgbClr val="000000"/>
                </a:solidFill>
              </a:rPr>
              <a:t>gzip'd</a:t>
            </a:r>
            <a:r>
              <a:rPr lang="en-US" dirty="0">
                <a:solidFill>
                  <a:srgbClr val="000000"/>
                </a:solidFill>
              </a:rPr>
              <a:t> file packages in:</a:t>
            </a:r>
          </a:p>
          <a:p>
            <a:pPr marL="0" indent="0">
              <a:buNone/>
            </a:pPr>
            <a:endParaRPr lang="en-US" dirty="0"/>
          </a:p>
          <a:p>
            <a:pPr marL="0" indent="0">
              <a:buNone/>
            </a:pPr>
            <a:r>
              <a:rPr lang="en-US" u="sng" dirty="0">
                <a:hlinkClick r:id="rId2"/>
              </a:rPr>
              <a:t>http://tropic.ssec.wisc.edu/archive/data/goes_reprocess/wind_files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xfrm>
            <a:off x="464234" y="1066800"/>
            <a:ext cx="8229601" cy="914401"/>
          </a:xfrm>
          <a:prstGeom prst="rect">
            <a:avLst/>
          </a:prstGeom>
        </p:spPr>
        <p:txBody>
          <a:bodyPr/>
          <a:lstStyle>
            <a:lvl1pPr>
              <a:defRPr>
                <a:solidFill>
                  <a:srgbClr val="000000"/>
                </a:solidFill>
              </a:defRPr>
            </a:lvl1pPr>
          </a:lstStyle>
          <a:p>
            <a:pPr lvl="0" algn="ctr">
              <a:defRPr sz="1800">
                <a:effectLst/>
              </a:defRPr>
            </a:pPr>
            <a:r>
              <a:rPr lang="en-US" sz="4800" dirty="0" smtClean="0">
                <a:effectLst>
                  <a:outerShdw blurRad="38100" dist="25500" dir="5400000" rotWithShape="0">
                    <a:srgbClr val="000000">
                      <a:alpha val="75000"/>
                    </a:srgbClr>
                  </a:outerShdw>
                </a:effectLst>
              </a:rPr>
              <a:t>Backup Slides</a:t>
            </a:r>
            <a:endParaRPr sz="4800" dirty="0">
              <a:effectLst>
                <a:outerShdw blurRad="38100" dist="25500" dir="5400000" rotWithShape="0">
                  <a:srgbClr val="000000">
                    <a:alpha val="75000"/>
                  </a:srgbClr>
                </a:outerShdw>
              </a:effectLst>
            </a:endParaRPr>
          </a:p>
        </p:txBody>
      </p:sp>
      <p:sp>
        <p:nvSpPr>
          <p:cNvPr id="165" name="Shape 165"/>
          <p:cNvSpPr>
            <a:spLocks noGrp="1"/>
          </p:cNvSpPr>
          <p:nvPr>
            <p:ph type="sldNum" sz="quarter" idx="2"/>
          </p:nvPr>
        </p:nvSpPr>
        <p:spPr>
          <a:xfrm>
            <a:off x="8638951" y="6342634"/>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defRPr>
                <a:latin typeface="Calibri"/>
                <a:ea typeface="Calibri"/>
                <a:cs typeface="Calibri"/>
                <a:sym typeface="Calibri"/>
              </a:defRPr>
            </a:lvl1pPr>
          </a:lstStyle>
          <a:p>
            <a:pPr lvl="0">
              <a:defRPr sz="1800"/>
            </a:pPr>
            <a:fld id="{86CB4B4D-7CA3-9044-876B-883B54F8677D}" type="slidenum">
              <a:rPr sz="1600"/>
              <a:t>23</a:t>
            </a:fld>
            <a:endParaRPr sz="1600"/>
          </a:p>
        </p:txBody>
      </p:sp>
      <p:sp>
        <p:nvSpPr>
          <p:cNvPr id="2" name="Rectangle 1"/>
          <p:cNvSpPr/>
          <p:nvPr/>
        </p:nvSpPr>
        <p:spPr>
          <a:xfrm>
            <a:off x="228600" y="2828836"/>
            <a:ext cx="8763000" cy="369332"/>
          </a:xfrm>
          <a:prstGeom prst="rect">
            <a:avLst/>
          </a:prstGeom>
        </p:spPr>
        <p:txBody>
          <a:bodyPr wrap="square">
            <a:spAutoFit/>
          </a:bodyPr>
          <a:lstStyle/>
          <a:p>
            <a:pPr marL="0" indent="0">
              <a:buNone/>
            </a:pPr>
            <a:endParaRPr lang="en-US" u="sng" dirty="0">
              <a:hlinkClick r:id="rId2"/>
            </a:endParaRPr>
          </a:p>
        </p:txBody>
      </p:sp>
    </p:spTree>
    <p:extLst>
      <p:ext uri="{BB962C8B-B14F-4D97-AF65-F5344CB8AC3E}">
        <p14:creationId xmlns:p14="http://schemas.microsoft.com/office/powerpoint/2010/main" val="153948892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xfrm>
            <a:off x="457200" y="253536"/>
            <a:ext cx="8229600" cy="1143001"/>
          </a:xfrm>
          <a:prstGeom prst="rect">
            <a:avLst/>
          </a:prstGeom>
        </p:spPr>
        <p:txBody>
          <a:bodyPr/>
          <a:lstStyle>
            <a:lvl1pPr>
              <a:defRPr sz="4000">
                <a:solidFill>
                  <a:srgbClr val="000000"/>
                </a:solidFill>
              </a:defRPr>
            </a:lvl1pPr>
          </a:lstStyle>
          <a:p>
            <a:pPr lvl="0">
              <a:defRPr sz="1800">
                <a:effectLst/>
              </a:defRPr>
            </a:pPr>
            <a:r>
              <a:rPr lang="en-US" sz="4000" dirty="0" smtClean="0">
                <a:effectLst>
                  <a:outerShdw blurRad="38100" dist="25500" dir="5400000" rotWithShape="0">
                    <a:srgbClr val="000000">
                      <a:alpha val="75000"/>
                    </a:srgbClr>
                  </a:outerShdw>
                </a:effectLst>
              </a:rPr>
              <a:t>Historical </a:t>
            </a:r>
            <a:r>
              <a:rPr sz="4000" dirty="0" smtClean="0">
                <a:effectLst>
                  <a:outerShdw blurRad="38100" dist="25500" dir="5400000" rotWithShape="0">
                    <a:srgbClr val="000000">
                      <a:alpha val="75000"/>
                    </a:srgbClr>
                  </a:outerShdw>
                </a:effectLst>
              </a:rPr>
              <a:t>GOES </a:t>
            </a:r>
            <a:r>
              <a:rPr sz="4000" dirty="0">
                <a:effectLst>
                  <a:outerShdw blurRad="38100" dist="25500" dir="5400000" rotWithShape="0">
                    <a:srgbClr val="000000">
                      <a:alpha val="75000"/>
                    </a:srgbClr>
                  </a:outerShdw>
                </a:effectLst>
              </a:rPr>
              <a:t>East (Data)</a:t>
            </a:r>
          </a:p>
        </p:txBody>
      </p:sp>
      <p:sp>
        <p:nvSpPr>
          <p:cNvPr id="109" name="Shape 109"/>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24</a:t>
            </a:fld>
            <a:endParaRPr sz="1600"/>
          </a:p>
        </p:txBody>
      </p:sp>
      <p:graphicFrame>
        <p:nvGraphicFramePr>
          <p:cNvPr id="2" name="Table 1"/>
          <p:cNvGraphicFramePr>
            <a:graphicFrameLocks noGrp="1"/>
          </p:cNvGraphicFramePr>
          <p:nvPr>
            <p:extLst>
              <p:ext uri="{D42A27DB-BD31-4B8C-83A1-F6EECF244321}">
                <p14:modId xmlns:p14="http://schemas.microsoft.com/office/powerpoint/2010/main" val="1645022134"/>
              </p:ext>
            </p:extLst>
          </p:nvPr>
        </p:nvGraphicFramePr>
        <p:xfrm>
          <a:off x="4153124" y="1645920"/>
          <a:ext cx="4381276" cy="4837771"/>
        </p:xfrm>
        <a:graphic>
          <a:graphicData uri="http://schemas.openxmlformats.org/drawingml/2006/table">
            <a:tbl>
              <a:tblPr firstRow="1" bandRow="1">
                <a:tableStyleId>{4C3C2611-4C71-4FC5-86AE-919BDF0F9419}</a:tableStyleId>
              </a:tblPr>
              <a:tblGrid>
                <a:gridCol w="1044038"/>
                <a:gridCol w="3337238"/>
              </a:tblGrid>
              <a:tr h="887143">
                <a:tc>
                  <a:txBody>
                    <a:bodyPr/>
                    <a:lstStyle/>
                    <a:p>
                      <a:r>
                        <a:rPr lang="en-US" dirty="0" smtClean="0">
                          <a:solidFill>
                            <a:schemeClr val="tx1"/>
                          </a:solidFill>
                        </a:rPr>
                        <a:t>Satellite</a:t>
                      </a:r>
                      <a:endParaRPr lang="en-US" dirty="0">
                        <a:solidFill>
                          <a:schemeClr val="tx1"/>
                        </a:solidFill>
                      </a:endParaRPr>
                    </a:p>
                  </a:txBody>
                  <a:tcPr/>
                </a:tc>
                <a:tc>
                  <a:txBody>
                    <a:bodyPr/>
                    <a:lstStyle/>
                    <a:p>
                      <a:r>
                        <a:rPr lang="en-US" dirty="0" smtClean="0">
                          <a:solidFill>
                            <a:srgbClr val="000000"/>
                          </a:solidFill>
                        </a:rPr>
                        <a:t>Years of Service</a:t>
                      </a:r>
                      <a:endParaRPr lang="en-US" dirty="0">
                        <a:solidFill>
                          <a:srgbClr val="000000"/>
                        </a:solidFill>
                      </a:endParaRPr>
                    </a:p>
                  </a:txBody>
                  <a:tcPr/>
                </a:tc>
              </a:tr>
              <a:tr h="550374">
                <a:tc>
                  <a:txBody>
                    <a:bodyPr/>
                    <a:lstStyle/>
                    <a:p>
                      <a:r>
                        <a:rPr lang="en-US" dirty="0" smtClean="0"/>
                        <a:t>GOES-08</a:t>
                      </a:r>
                      <a:endParaRPr lang="en-US" dirty="0"/>
                    </a:p>
                  </a:txBody>
                  <a:tcPr/>
                </a:tc>
                <a:tc>
                  <a:txBody>
                    <a:bodyPr/>
                    <a:lstStyle/>
                    <a:p>
                      <a:r>
                        <a:rPr lang="en-US" sz="1200" dirty="0" smtClean="0"/>
                        <a:t>1</a:t>
                      </a:r>
                      <a:r>
                        <a:rPr lang="en-US" sz="1200" baseline="0" dirty="0" smtClean="0"/>
                        <a:t> </a:t>
                      </a:r>
                      <a:r>
                        <a:rPr lang="en-US" sz="1200" dirty="0" smtClean="0"/>
                        <a:t>January 1995 – 1 April</a:t>
                      </a:r>
                      <a:r>
                        <a:rPr lang="en-US" sz="1200" baseline="0" dirty="0" smtClean="0"/>
                        <a:t> 2003</a:t>
                      </a:r>
                      <a:endParaRPr lang="en-US" sz="1200" dirty="0"/>
                    </a:p>
                  </a:txBody>
                  <a:tcPr/>
                </a:tc>
              </a:tr>
              <a:tr h="550374">
                <a:tc>
                  <a:txBody>
                    <a:bodyPr/>
                    <a:lstStyle/>
                    <a:p>
                      <a:r>
                        <a:rPr lang="en-US" dirty="0" smtClean="0"/>
                        <a:t>GOES-10</a:t>
                      </a:r>
                      <a:endParaRPr lang="en-US" dirty="0"/>
                    </a:p>
                  </a:txBody>
                  <a:tcPr/>
                </a:tc>
                <a:tc>
                  <a:txBody>
                    <a:bodyPr/>
                    <a:lstStyle/>
                    <a:p>
                      <a:r>
                        <a:rPr lang="en-US" sz="1200" dirty="0" smtClean="0"/>
                        <a:t>5 December 2007 – 17 December 2007 </a:t>
                      </a:r>
                      <a:endParaRPr lang="en-US" sz="1200" dirty="0"/>
                    </a:p>
                  </a:txBody>
                  <a:tcPr/>
                </a:tc>
              </a:tr>
              <a:tr h="949960">
                <a:tc>
                  <a:txBody>
                    <a:bodyPr/>
                    <a:lstStyle/>
                    <a:p>
                      <a:r>
                        <a:rPr lang="en-US" dirty="0" smtClean="0"/>
                        <a:t>GOES-12</a:t>
                      </a:r>
                    </a:p>
                  </a:txBody>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en-US" sz="1200" dirty="0" smtClean="0"/>
                        <a:t>1</a:t>
                      </a:r>
                      <a:r>
                        <a:rPr lang="en-US" sz="1200" baseline="0" dirty="0" smtClean="0"/>
                        <a:t> April 2003 – 4 December 2007  </a:t>
                      </a:r>
                      <a:endParaRPr lang="en-US" sz="1200" dirty="0" smtClean="0"/>
                    </a:p>
                    <a:p>
                      <a:r>
                        <a:rPr lang="en-US" sz="1200" dirty="0" smtClean="0"/>
                        <a:t>18 December 2007 – 14 December 2008</a:t>
                      </a:r>
                    </a:p>
                    <a:p>
                      <a:r>
                        <a:rPr lang="en-US" sz="1200" dirty="0" smtClean="0"/>
                        <a:t>5 January</a:t>
                      </a:r>
                      <a:r>
                        <a:rPr lang="en-US" sz="1200" baseline="0" dirty="0" smtClean="0"/>
                        <a:t> 2009 – 14 April 2010</a:t>
                      </a:r>
                      <a:r>
                        <a:rPr lang="en-US" sz="1200" dirty="0" smtClean="0"/>
                        <a:t> </a:t>
                      </a:r>
                      <a:endParaRPr lang="en-US" sz="1200" dirty="0"/>
                    </a:p>
                  </a:txBody>
                  <a:tcPr/>
                </a:tc>
              </a:tr>
              <a:tr h="1221377">
                <a:tc>
                  <a:txBody>
                    <a:bodyPr/>
                    <a:lstStyle/>
                    <a:p>
                      <a:r>
                        <a:rPr lang="en-US" dirty="0" smtClean="0"/>
                        <a:t>GOES-13</a:t>
                      </a:r>
                      <a:endParaRPr lang="en-US" dirty="0"/>
                    </a:p>
                  </a:txBody>
                  <a:tcPr/>
                </a:tc>
                <a:tc>
                  <a:txBody>
                    <a:bodyPr/>
                    <a:lstStyle/>
                    <a:p>
                      <a:r>
                        <a:rPr lang="en-US" sz="1200" dirty="0" smtClean="0"/>
                        <a:t>15 December 2008 – 4 January 2009</a:t>
                      </a:r>
                    </a:p>
                    <a:p>
                      <a:r>
                        <a:rPr lang="en-US" sz="1200" dirty="0" smtClean="0"/>
                        <a:t>14 April 2010 –</a:t>
                      </a:r>
                      <a:r>
                        <a:rPr lang="en-US" sz="1200" baseline="0" dirty="0" smtClean="0"/>
                        <a:t> 23 September 2012</a:t>
                      </a:r>
                    </a:p>
                    <a:p>
                      <a:r>
                        <a:rPr lang="en-US" sz="1200" baseline="0" dirty="0" smtClean="0"/>
                        <a:t>18 October 2012 – 22 May 2013</a:t>
                      </a:r>
                    </a:p>
                    <a:p>
                      <a:r>
                        <a:rPr lang="en-US" sz="1200" baseline="0" dirty="0" smtClean="0"/>
                        <a:t>10 June 2013 - present</a:t>
                      </a:r>
                      <a:r>
                        <a:rPr lang="en-US" sz="1200" dirty="0" smtClean="0"/>
                        <a:t> </a:t>
                      </a:r>
                    </a:p>
                  </a:txBody>
                  <a:tcPr/>
                </a:tc>
              </a:tr>
              <a:tr h="678543">
                <a:tc>
                  <a:txBody>
                    <a:bodyPr/>
                    <a:lstStyle/>
                    <a:p>
                      <a:r>
                        <a:rPr lang="en-US" dirty="0" smtClean="0"/>
                        <a:t>GOES-14</a:t>
                      </a:r>
                      <a:endParaRPr lang="en-US" dirty="0"/>
                    </a:p>
                  </a:txBody>
                  <a:tcPr/>
                </a:tc>
                <a:tc>
                  <a:txBody>
                    <a:bodyPr/>
                    <a:lstStyle/>
                    <a:p>
                      <a:r>
                        <a:rPr lang="en-US" sz="1200" dirty="0" smtClean="0"/>
                        <a:t>24 September 2012 – 17 October 2012</a:t>
                      </a:r>
                    </a:p>
                    <a:p>
                      <a:r>
                        <a:rPr lang="en-US" sz="1200" dirty="0" smtClean="0"/>
                        <a:t>23 May 2013 – 10 June 2013</a:t>
                      </a:r>
                    </a:p>
                  </a:txBody>
                  <a:tcPr/>
                </a:tc>
              </a:tr>
            </a:tbl>
          </a:graphicData>
        </a:graphic>
      </p:graphicFrame>
      <p:sp>
        <p:nvSpPr>
          <p:cNvPr id="4" name="TextBox 3"/>
          <p:cNvSpPr txBox="1"/>
          <p:nvPr/>
        </p:nvSpPr>
        <p:spPr>
          <a:xfrm>
            <a:off x="1447800" y="2643600"/>
            <a:ext cx="265425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Launched April 13, 1994</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7" name="TextBox 6"/>
          <p:cNvSpPr txBox="1"/>
          <p:nvPr/>
        </p:nvSpPr>
        <p:spPr>
          <a:xfrm>
            <a:off x="1447800" y="3160770"/>
            <a:ext cx="265425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Launched April 25, 1997</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8" name="TextBox 7"/>
          <p:cNvSpPr txBox="1"/>
          <p:nvPr/>
        </p:nvSpPr>
        <p:spPr>
          <a:xfrm>
            <a:off x="1446300" y="3949170"/>
            <a:ext cx="251731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Launched July </a:t>
            </a:r>
            <a:r>
              <a:rPr lang="en-US" dirty="0">
                <a:solidFill>
                  <a:srgbClr val="000000"/>
                </a:solidFill>
              </a:rPr>
              <a:t>2</a:t>
            </a: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3, 2001</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9" name="TextBox 8"/>
          <p:cNvSpPr txBox="1"/>
          <p:nvPr/>
        </p:nvSpPr>
        <p:spPr>
          <a:xfrm>
            <a:off x="1447800" y="5040870"/>
            <a:ext cx="257220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Launched May 24, 2006</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10" name="TextBox 9"/>
          <p:cNvSpPr txBox="1"/>
          <p:nvPr/>
        </p:nvSpPr>
        <p:spPr>
          <a:xfrm>
            <a:off x="1447800" y="5962070"/>
            <a:ext cx="25846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Launched June 27, 2009</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Tree>
    <p:extLst>
      <p:ext uri="{BB962C8B-B14F-4D97-AF65-F5344CB8AC3E}">
        <p14:creationId xmlns:p14="http://schemas.microsoft.com/office/powerpoint/2010/main" val="293029049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xfrm>
            <a:off x="457200" y="253536"/>
            <a:ext cx="8229600" cy="1143001"/>
          </a:xfrm>
          <a:prstGeom prst="rect">
            <a:avLst/>
          </a:prstGeom>
        </p:spPr>
        <p:txBody>
          <a:bodyPr/>
          <a:lstStyle>
            <a:lvl1pPr>
              <a:defRPr sz="4000">
                <a:solidFill>
                  <a:srgbClr val="000000"/>
                </a:solidFill>
              </a:defRPr>
            </a:lvl1pPr>
          </a:lstStyle>
          <a:p>
            <a:pPr lvl="0">
              <a:defRPr sz="1800">
                <a:effectLst/>
              </a:defRPr>
            </a:pPr>
            <a:r>
              <a:rPr lang="en-US" sz="4000" dirty="0" smtClean="0">
                <a:effectLst>
                  <a:outerShdw blurRad="38100" dist="25500" dir="5400000" rotWithShape="0">
                    <a:srgbClr val="000000">
                      <a:alpha val="75000"/>
                    </a:srgbClr>
                  </a:outerShdw>
                </a:effectLst>
              </a:rPr>
              <a:t>Historical </a:t>
            </a:r>
            <a:r>
              <a:rPr sz="4000" dirty="0" smtClean="0">
                <a:effectLst>
                  <a:outerShdw blurRad="38100" dist="25500" dir="5400000" rotWithShape="0">
                    <a:srgbClr val="000000">
                      <a:alpha val="75000"/>
                    </a:srgbClr>
                  </a:outerShdw>
                </a:effectLst>
              </a:rPr>
              <a:t>GOES  </a:t>
            </a:r>
            <a:r>
              <a:rPr lang="en-US" sz="4000" dirty="0" smtClean="0">
                <a:effectLst>
                  <a:outerShdw blurRad="38100" dist="25500" dir="5400000" rotWithShape="0">
                    <a:srgbClr val="000000">
                      <a:alpha val="75000"/>
                    </a:srgbClr>
                  </a:outerShdw>
                </a:effectLst>
              </a:rPr>
              <a:t>West </a:t>
            </a:r>
            <a:r>
              <a:rPr sz="4000" dirty="0" smtClean="0">
                <a:effectLst>
                  <a:outerShdw blurRad="38100" dist="25500" dir="5400000" rotWithShape="0">
                    <a:srgbClr val="000000">
                      <a:alpha val="75000"/>
                    </a:srgbClr>
                  </a:outerShdw>
                </a:effectLst>
              </a:rPr>
              <a:t>(</a:t>
            </a:r>
            <a:r>
              <a:rPr sz="4000" dirty="0">
                <a:effectLst>
                  <a:outerShdw blurRad="38100" dist="25500" dir="5400000" rotWithShape="0">
                    <a:srgbClr val="000000">
                      <a:alpha val="75000"/>
                    </a:srgbClr>
                  </a:outerShdw>
                </a:effectLst>
              </a:rPr>
              <a:t>Data)</a:t>
            </a:r>
          </a:p>
        </p:txBody>
      </p:sp>
      <p:sp>
        <p:nvSpPr>
          <p:cNvPr id="109" name="Shape 109"/>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25</a:t>
            </a:fld>
            <a:endParaRPr sz="1600"/>
          </a:p>
        </p:txBody>
      </p:sp>
      <p:graphicFrame>
        <p:nvGraphicFramePr>
          <p:cNvPr id="4" name="Table 3"/>
          <p:cNvGraphicFramePr>
            <a:graphicFrameLocks noGrp="1"/>
          </p:cNvGraphicFramePr>
          <p:nvPr>
            <p:extLst>
              <p:ext uri="{D42A27DB-BD31-4B8C-83A1-F6EECF244321}">
                <p14:modId xmlns:p14="http://schemas.microsoft.com/office/powerpoint/2010/main" val="2839919012"/>
              </p:ext>
            </p:extLst>
          </p:nvPr>
        </p:nvGraphicFramePr>
        <p:xfrm>
          <a:off x="4800600" y="2843784"/>
          <a:ext cx="4031148" cy="1911349"/>
        </p:xfrm>
        <a:graphic>
          <a:graphicData uri="http://schemas.openxmlformats.org/drawingml/2006/table">
            <a:tbl>
              <a:tblPr firstRow="1" bandRow="1">
                <a:tableStyleId>{4C3C2611-4C71-4FC5-86AE-919BDF0F9419}</a:tableStyleId>
              </a:tblPr>
              <a:tblGrid>
                <a:gridCol w="1013734"/>
                <a:gridCol w="3017414"/>
              </a:tblGrid>
              <a:tr h="427989">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en-US" dirty="0" smtClean="0">
                          <a:solidFill>
                            <a:schemeClr val="tx1"/>
                          </a:solidFill>
                        </a:rPr>
                        <a:t>Satellite</a:t>
                      </a:r>
                    </a:p>
                  </a:txBody>
                  <a:tcPr/>
                </a:tc>
                <a:tc>
                  <a:txBody>
                    <a:bodyPr/>
                    <a:lstStyle/>
                    <a:p>
                      <a:pPr marL="0" marR="0" indent="0" algn="r" defTabSz="914400" eaLnBrk="1" fontAlgn="auto" latinLnBrk="0" hangingPunct="1">
                        <a:lnSpc>
                          <a:spcPct val="100000"/>
                        </a:lnSpc>
                        <a:spcBef>
                          <a:spcPts val="0"/>
                        </a:spcBef>
                        <a:spcAft>
                          <a:spcPts val="0"/>
                        </a:spcAft>
                        <a:buClrTx/>
                        <a:buSzTx/>
                        <a:buFontTx/>
                        <a:buNone/>
                        <a:tabLst/>
                        <a:defRPr/>
                      </a:pPr>
                      <a:r>
                        <a:rPr lang="en-US" dirty="0" smtClean="0">
                          <a:solidFill>
                            <a:srgbClr val="000000"/>
                          </a:solidFill>
                        </a:rPr>
                        <a:t>Years of Service</a:t>
                      </a:r>
                    </a:p>
                  </a:txBody>
                  <a:tcPr/>
                </a:tc>
              </a:tr>
              <a:tr h="370840">
                <a:tc>
                  <a:txBody>
                    <a:bodyPr/>
                    <a:lstStyle/>
                    <a:p>
                      <a:r>
                        <a:rPr lang="en-US" sz="1400" dirty="0" smtClean="0"/>
                        <a:t>GOES-09</a:t>
                      </a:r>
                      <a:endParaRPr lang="en-US" sz="1400" dirty="0"/>
                    </a:p>
                  </a:txBody>
                  <a:tcPr/>
                </a:tc>
                <a:tc>
                  <a:txBody>
                    <a:bodyPr/>
                    <a:lstStyle/>
                    <a:p>
                      <a:r>
                        <a:rPr lang="en-US" sz="1400" dirty="0" smtClean="0"/>
                        <a:t>1 January</a:t>
                      </a:r>
                      <a:r>
                        <a:rPr lang="en-US" sz="1400" baseline="0" dirty="0" smtClean="0"/>
                        <a:t> 1996 – 21 July 1998</a:t>
                      </a:r>
                      <a:endParaRPr lang="en-US" sz="1400" dirty="0"/>
                    </a:p>
                  </a:txBody>
                  <a:tcPr/>
                </a:tc>
              </a:tr>
              <a:tr h="370840">
                <a:tc>
                  <a:txBody>
                    <a:bodyPr/>
                    <a:lstStyle/>
                    <a:p>
                      <a:r>
                        <a:rPr lang="en-US" sz="1400" dirty="0" smtClean="0"/>
                        <a:t>GOES-10</a:t>
                      </a:r>
                      <a:endParaRPr lang="en-US" sz="1400" dirty="0"/>
                    </a:p>
                  </a:txBody>
                  <a:tcPr/>
                </a:tc>
                <a:tc>
                  <a:txBody>
                    <a:bodyPr/>
                    <a:lstStyle/>
                    <a:p>
                      <a:r>
                        <a:rPr lang="en-US" sz="1400" dirty="0" smtClean="0"/>
                        <a:t>21 July 1998 – 21 June 2006</a:t>
                      </a:r>
                      <a:endParaRPr lang="en-US" sz="1400" dirty="0"/>
                    </a:p>
                  </a:txBody>
                  <a:tcPr/>
                </a:tc>
              </a:tr>
              <a:tr h="370840">
                <a:tc>
                  <a:txBody>
                    <a:bodyPr/>
                    <a:lstStyle/>
                    <a:p>
                      <a:r>
                        <a:rPr lang="en-US" sz="1400" dirty="0" smtClean="0"/>
                        <a:t>GOES-11</a:t>
                      </a:r>
                      <a:endParaRPr lang="en-US" sz="1400" dirty="0"/>
                    </a:p>
                  </a:txBody>
                  <a:tcPr/>
                </a:tc>
                <a:tc>
                  <a:txBody>
                    <a:bodyPr/>
                    <a:lstStyle/>
                    <a:p>
                      <a:r>
                        <a:rPr lang="en-US" sz="1400" dirty="0" smtClean="0"/>
                        <a:t>21 June 2006 – 6 December 2011</a:t>
                      </a:r>
                      <a:endParaRPr lang="en-US" sz="1400" dirty="0"/>
                    </a:p>
                  </a:txBody>
                  <a:tcPr/>
                </a:tc>
              </a:tr>
              <a:tr h="370840">
                <a:tc>
                  <a:txBody>
                    <a:bodyPr/>
                    <a:lstStyle/>
                    <a:p>
                      <a:r>
                        <a:rPr lang="en-US" sz="1400" dirty="0" smtClean="0"/>
                        <a:t>GOES-15</a:t>
                      </a:r>
                      <a:endParaRPr lang="en-US" sz="1400" dirty="0"/>
                    </a:p>
                  </a:txBody>
                  <a:tcPr/>
                </a:tc>
                <a:tc>
                  <a:txBody>
                    <a:bodyPr/>
                    <a:lstStyle/>
                    <a:p>
                      <a:r>
                        <a:rPr lang="en-US" sz="1400" dirty="0" smtClean="0"/>
                        <a:t>6 December 2011 - present</a:t>
                      </a:r>
                      <a:endParaRPr lang="en-US" sz="1400" dirty="0"/>
                    </a:p>
                  </a:txBody>
                  <a:tcPr/>
                </a:tc>
              </a:tr>
            </a:tbl>
          </a:graphicData>
        </a:graphic>
      </p:graphicFrame>
      <p:sp>
        <p:nvSpPr>
          <p:cNvPr id="2" name="TextBox 1"/>
          <p:cNvSpPr txBox="1"/>
          <p:nvPr/>
        </p:nvSpPr>
        <p:spPr>
          <a:xfrm>
            <a:off x="2057400" y="3277173"/>
            <a:ext cx="262991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Launched  May 23, 1995</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6" name="TextBox 5"/>
          <p:cNvSpPr txBox="1"/>
          <p:nvPr/>
        </p:nvSpPr>
        <p:spPr>
          <a:xfrm>
            <a:off x="2057400" y="3652670"/>
            <a:ext cx="271196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Launched  April 25, 1997</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7" name="TextBox 6"/>
          <p:cNvSpPr txBox="1"/>
          <p:nvPr/>
        </p:nvSpPr>
        <p:spPr>
          <a:xfrm>
            <a:off x="2057400" y="4033670"/>
            <a:ext cx="25048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Launched  May 3, 2000</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
        <p:nvSpPr>
          <p:cNvPr id="8" name="TextBox 7"/>
          <p:cNvSpPr txBox="1"/>
          <p:nvPr/>
        </p:nvSpPr>
        <p:spPr>
          <a:xfrm>
            <a:off x="2057400" y="4394700"/>
            <a:ext cx="272368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Launched  March 4, 2010</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Tree>
    <p:extLst>
      <p:ext uri="{BB962C8B-B14F-4D97-AF65-F5344CB8AC3E}">
        <p14:creationId xmlns:p14="http://schemas.microsoft.com/office/powerpoint/2010/main" val="34330852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457200" y="253536"/>
            <a:ext cx="8229600" cy="1143001"/>
          </a:xfrm>
          <a:prstGeom prst="rect">
            <a:avLst/>
          </a:prstGeom>
        </p:spPr>
        <p:txBody>
          <a:bodyPr/>
          <a:lstStyle>
            <a:lvl1pPr>
              <a:defRPr sz="4000">
                <a:solidFill>
                  <a:srgbClr val="000000"/>
                </a:solidFill>
              </a:defRPr>
            </a:lvl1pPr>
          </a:lstStyle>
          <a:p>
            <a:pPr lvl="0">
              <a:defRPr sz="1800">
                <a:effectLst/>
              </a:defRPr>
            </a:pPr>
            <a:r>
              <a:rPr lang="en-US" sz="4000" dirty="0" smtClean="0">
                <a:effectLst>
                  <a:outerShdw blurRad="38100" dist="25500" dir="5400000" rotWithShape="0">
                    <a:srgbClr val="000000">
                      <a:alpha val="75000"/>
                    </a:srgbClr>
                  </a:outerShdw>
                </a:effectLst>
              </a:rPr>
              <a:t>AMV Data Location </a:t>
            </a:r>
            <a:endParaRPr sz="4000" dirty="0">
              <a:effectLst>
                <a:outerShdw blurRad="38100" dist="25500" dir="5400000" rotWithShape="0">
                  <a:srgbClr val="000000">
                    <a:alpha val="75000"/>
                  </a:srgbClr>
                </a:outerShdw>
              </a:effectLst>
            </a:endParaRPr>
          </a:p>
        </p:txBody>
      </p:sp>
      <p:sp>
        <p:nvSpPr>
          <p:cNvPr id="72" name="Shape 72"/>
          <p:cNvSpPr>
            <a:spLocks noGrp="1"/>
          </p:cNvSpPr>
          <p:nvPr>
            <p:ph type="body" idx="1"/>
          </p:nvPr>
        </p:nvSpPr>
        <p:spPr>
          <a:xfrm>
            <a:off x="152400" y="1676400"/>
            <a:ext cx="8839200" cy="4907281"/>
          </a:xfrm>
          <a:prstGeom prst="rect">
            <a:avLst/>
          </a:prstGeom>
        </p:spPr>
        <p:txBody>
          <a:bodyPr>
            <a:normAutofit fontScale="77500" lnSpcReduction="20000"/>
          </a:bodyPr>
          <a:lstStyle/>
          <a:p>
            <a:pPr marL="0" indent="0">
              <a:buNone/>
            </a:pPr>
            <a:r>
              <a:rPr lang="en-US" dirty="0">
                <a:solidFill>
                  <a:srgbClr val="000000"/>
                </a:solidFill>
              </a:rPr>
              <a:t>T</a:t>
            </a:r>
            <a:r>
              <a:rPr lang="en-US" dirty="0" smtClean="0">
                <a:solidFill>
                  <a:srgbClr val="000000"/>
                </a:solidFill>
              </a:rPr>
              <a:t>he </a:t>
            </a:r>
            <a:r>
              <a:rPr lang="en-US" dirty="0">
                <a:solidFill>
                  <a:srgbClr val="000000"/>
                </a:solidFill>
              </a:rPr>
              <a:t>tar</a:t>
            </a:r>
            <a:r>
              <a:rPr lang="en-US" dirty="0" smtClean="0">
                <a:solidFill>
                  <a:srgbClr val="000000"/>
                </a:solidFill>
              </a:rPr>
              <a:t>/</a:t>
            </a:r>
            <a:r>
              <a:rPr lang="en-US" dirty="0" err="1" smtClean="0">
                <a:solidFill>
                  <a:srgbClr val="000000"/>
                </a:solidFill>
              </a:rPr>
              <a:t>gzip'd</a:t>
            </a:r>
            <a:r>
              <a:rPr lang="en-US" dirty="0" smtClean="0">
                <a:solidFill>
                  <a:srgbClr val="000000"/>
                </a:solidFill>
              </a:rPr>
              <a:t> </a:t>
            </a:r>
            <a:r>
              <a:rPr lang="en-US" dirty="0">
                <a:solidFill>
                  <a:srgbClr val="000000"/>
                </a:solidFill>
              </a:rPr>
              <a:t>file packages in:</a:t>
            </a:r>
          </a:p>
          <a:p>
            <a:pPr marL="0" indent="0">
              <a:buNone/>
            </a:pPr>
            <a:endParaRPr lang="en-US" dirty="0"/>
          </a:p>
          <a:p>
            <a:pPr marL="0" indent="0">
              <a:buNone/>
            </a:pPr>
            <a:r>
              <a:rPr lang="en-US" sz="2600" u="sng" dirty="0">
                <a:hlinkClick r:id="rId2"/>
              </a:rPr>
              <a:t>http://tropic.ssec.wisc.edu/archive/data/goes_reprocess/wind_files</a:t>
            </a:r>
          </a:p>
          <a:p>
            <a:pPr marL="0" indent="0">
              <a:buNone/>
            </a:pPr>
            <a:endParaRPr lang="en-US" dirty="0"/>
          </a:p>
          <a:p>
            <a:pPr marL="0" indent="0">
              <a:buNone/>
            </a:pPr>
            <a:r>
              <a:rPr lang="en-US" dirty="0">
                <a:solidFill>
                  <a:srgbClr val="000000"/>
                </a:solidFill>
              </a:rPr>
              <a:t>The file names are formatted [YYYYMM]-GOES-[E or W]-[NH or SH].</a:t>
            </a:r>
            <a:r>
              <a:rPr lang="en-US" dirty="0" err="1" smtClean="0">
                <a:solidFill>
                  <a:srgbClr val="000000"/>
                </a:solidFill>
              </a:rPr>
              <a:t>tar.gz</a:t>
            </a:r>
            <a:r>
              <a:rPr lang="en-US" dirty="0" smtClean="0">
                <a:solidFill>
                  <a:srgbClr val="000000"/>
                </a:solidFill>
              </a:rPr>
              <a:t>, where </a:t>
            </a:r>
            <a:r>
              <a:rPr lang="en-US" dirty="0">
                <a:solidFill>
                  <a:srgbClr val="000000"/>
                </a:solidFill>
              </a:rPr>
              <a:t>YYYY is the year, MM is the two digit </a:t>
            </a:r>
            <a:r>
              <a:rPr lang="en-US" dirty="0" smtClean="0">
                <a:solidFill>
                  <a:srgbClr val="000000"/>
                </a:solidFill>
              </a:rPr>
              <a:t>month. </a:t>
            </a:r>
            <a:r>
              <a:rPr lang="en-US" dirty="0">
                <a:solidFill>
                  <a:srgbClr val="000000"/>
                </a:solidFill>
              </a:rPr>
              <a:t>F</a:t>
            </a:r>
            <a:r>
              <a:rPr lang="en-US" dirty="0" smtClean="0">
                <a:solidFill>
                  <a:srgbClr val="000000"/>
                </a:solidFill>
              </a:rPr>
              <a:t>or </a:t>
            </a:r>
            <a:r>
              <a:rPr lang="en-US" dirty="0">
                <a:solidFill>
                  <a:srgbClr val="000000"/>
                </a:solidFill>
              </a:rPr>
              <a:t>"E </a:t>
            </a:r>
            <a:r>
              <a:rPr lang="en-US" dirty="0" smtClean="0">
                <a:solidFill>
                  <a:srgbClr val="000000"/>
                </a:solidFill>
              </a:rPr>
              <a:t>“or “W” use </a:t>
            </a:r>
            <a:r>
              <a:rPr lang="en-US" dirty="0">
                <a:solidFill>
                  <a:srgbClr val="000000"/>
                </a:solidFill>
              </a:rPr>
              <a:t>E for GOES-East or W for GOES-</a:t>
            </a:r>
            <a:r>
              <a:rPr lang="en-US" dirty="0" smtClean="0">
                <a:solidFill>
                  <a:srgbClr val="000000"/>
                </a:solidFill>
              </a:rPr>
              <a:t>West. </a:t>
            </a:r>
            <a:r>
              <a:rPr lang="en-US" dirty="0">
                <a:solidFill>
                  <a:srgbClr val="000000"/>
                </a:solidFill>
              </a:rPr>
              <a:t>F</a:t>
            </a:r>
            <a:r>
              <a:rPr lang="en-US" dirty="0" smtClean="0">
                <a:solidFill>
                  <a:srgbClr val="000000"/>
                </a:solidFill>
              </a:rPr>
              <a:t>or </a:t>
            </a:r>
            <a:r>
              <a:rPr lang="en-US" dirty="0">
                <a:solidFill>
                  <a:srgbClr val="000000"/>
                </a:solidFill>
              </a:rPr>
              <a:t>"</a:t>
            </a:r>
            <a:r>
              <a:rPr lang="en-US" dirty="0" smtClean="0">
                <a:solidFill>
                  <a:srgbClr val="000000"/>
                </a:solidFill>
              </a:rPr>
              <a:t>NH” </a:t>
            </a:r>
            <a:r>
              <a:rPr lang="en-US" dirty="0">
                <a:solidFill>
                  <a:srgbClr val="000000"/>
                </a:solidFill>
              </a:rPr>
              <a:t>or </a:t>
            </a:r>
            <a:r>
              <a:rPr lang="en-US" dirty="0" smtClean="0">
                <a:solidFill>
                  <a:srgbClr val="000000"/>
                </a:solidFill>
              </a:rPr>
              <a:t>“SH</a:t>
            </a:r>
            <a:r>
              <a:rPr lang="en-US" dirty="0">
                <a:solidFill>
                  <a:srgbClr val="000000"/>
                </a:solidFill>
              </a:rPr>
              <a:t>" use NH </a:t>
            </a:r>
            <a:r>
              <a:rPr lang="en-US" dirty="0" smtClean="0">
                <a:solidFill>
                  <a:srgbClr val="000000"/>
                </a:solidFill>
              </a:rPr>
              <a:t>for northern </a:t>
            </a:r>
            <a:r>
              <a:rPr lang="en-US" dirty="0">
                <a:solidFill>
                  <a:srgbClr val="000000"/>
                </a:solidFill>
              </a:rPr>
              <a:t>hemisphere or SH for southern hemisphere.</a:t>
            </a:r>
          </a:p>
          <a:p>
            <a:pPr marL="0" indent="0">
              <a:buNone/>
            </a:pPr>
            <a:endParaRPr lang="en-US" dirty="0"/>
          </a:p>
          <a:p>
            <a:pPr marL="0" indent="0">
              <a:buNone/>
            </a:pPr>
            <a:r>
              <a:rPr lang="en-US" dirty="0" smtClean="0">
                <a:solidFill>
                  <a:srgbClr val="000000"/>
                </a:solidFill>
              </a:rPr>
              <a:t>Use </a:t>
            </a:r>
            <a:r>
              <a:rPr lang="en-US" dirty="0" err="1" smtClean="0">
                <a:solidFill>
                  <a:srgbClr val="000000"/>
                </a:solidFill>
              </a:rPr>
              <a:t>wget</a:t>
            </a:r>
            <a:r>
              <a:rPr lang="en-US" dirty="0" smtClean="0">
                <a:solidFill>
                  <a:srgbClr val="000000"/>
                </a:solidFill>
              </a:rPr>
              <a:t> or curl for access.  Future anonymous FTP?</a:t>
            </a:r>
          </a:p>
          <a:p>
            <a:pPr marL="0" indent="0">
              <a:buNone/>
            </a:pPr>
            <a:endParaRPr lang="en-US" dirty="0"/>
          </a:p>
          <a:p>
            <a:pPr marL="0" indent="0">
              <a:buNone/>
            </a:pPr>
            <a:r>
              <a:rPr lang="en-US" sz="1800" dirty="0" err="1">
                <a:solidFill>
                  <a:srgbClr val="000000"/>
                </a:solidFill>
              </a:rPr>
              <a:t>wget</a:t>
            </a:r>
            <a:r>
              <a:rPr lang="en-US" sz="1800" dirty="0">
                <a:solidFill>
                  <a:srgbClr val="000000"/>
                </a:solidFill>
              </a:rPr>
              <a:t> </a:t>
            </a:r>
            <a:r>
              <a:rPr lang="en-US" sz="1800" u="sng" dirty="0">
                <a:solidFill>
                  <a:srgbClr val="000000"/>
                </a:solidFill>
                <a:hlinkClick r:id="rId3"/>
              </a:rPr>
              <a:t>http://tropic.ssec.wisc.edu/archive/data/goes_reprocess/wind_files/199501-GOES-E-NH.tar.gz</a:t>
            </a:r>
            <a:r>
              <a:rPr lang="en-US" sz="1800" u="sng" dirty="0">
                <a:solidFill>
                  <a:srgbClr val="000000"/>
                </a:solidFill>
              </a:rPr>
              <a:t> </a:t>
            </a:r>
            <a:endParaRPr lang="en-US" sz="1800" u="sng" dirty="0" smtClean="0">
              <a:solidFill>
                <a:srgbClr val="000000"/>
              </a:solidFill>
            </a:endParaRPr>
          </a:p>
          <a:p>
            <a:pPr marL="0" indent="0">
              <a:buNone/>
            </a:pPr>
            <a:endParaRPr lang="en-US" sz="1800" u="sng" dirty="0">
              <a:solidFill>
                <a:srgbClr val="000000"/>
              </a:solidFill>
            </a:endParaRPr>
          </a:p>
          <a:p>
            <a:pPr marL="0" indent="0">
              <a:buNone/>
            </a:pPr>
            <a:r>
              <a:rPr lang="en-US" sz="1800" dirty="0" smtClean="0">
                <a:solidFill>
                  <a:srgbClr val="000000"/>
                </a:solidFill>
              </a:rPr>
              <a:t>curl </a:t>
            </a:r>
            <a:r>
              <a:rPr lang="en-US" sz="1800" u="sng" dirty="0">
                <a:solidFill>
                  <a:srgbClr val="000000"/>
                </a:solidFill>
                <a:hlinkClick r:id="rId3"/>
              </a:rPr>
              <a:t>http://tropic.ssec.wisc.edu/archive/data/goes_reprocess/wind_files/199501-GOES-E-NH.tar.gz</a:t>
            </a:r>
            <a:r>
              <a:rPr lang="en-US" sz="1800" u="sng" dirty="0">
                <a:solidFill>
                  <a:srgbClr val="000000"/>
                </a:solidFill>
              </a:rPr>
              <a:t> </a:t>
            </a:r>
            <a:r>
              <a:rPr lang="en-US" sz="1800" u="sng" dirty="0" smtClean="0">
                <a:solidFill>
                  <a:srgbClr val="000000"/>
                </a:solidFill>
              </a:rPr>
              <a:t>-O</a:t>
            </a:r>
            <a:endParaRPr lang="en-US" sz="1800" u="sng" dirty="0">
              <a:solidFill>
                <a:srgbClr val="000000"/>
              </a:solidFill>
            </a:endParaRPr>
          </a:p>
        </p:txBody>
      </p:sp>
      <p:sp>
        <p:nvSpPr>
          <p:cNvPr id="73" name="Shape 73"/>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26</a:t>
            </a:fld>
            <a:endParaRPr sz="1600"/>
          </a:p>
        </p:txBody>
      </p:sp>
    </p:spTree>
    <p:extLst>
      <p:ext uri="{BB962C8B-B14F-4D97-AF65-F5344CB8AC3E}">
        <p14:creationId xmlns:p14="http://schemas.microsoft.com/office/powerpoint/2010/main" val="280774813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xfrm>
            <a:off x="457200" y="253536"/>
            <a:ext cx="8229600" cy="1143001"/>
          </a:xfrm>
          <a:prstGeom prst="rect">
            <a:avLst/>
          </a:prstGeom>
        </p:spPr>
        <p:txBody>
          <a:bodyPr/>
          <a:lstStyle>
            <a:lvl1pPr>
              <a:defRPr sz="4000">
                <a:solidFill>
                  <a:srgbClr val="000000"/>
                </a:solidFill>
              </a:defRPr>
            </a:lvl1pPr>
          </a:lstStyle>
          <a:p>
            <a:pPr lvl="0">
              <a:defRPr sz="1800">
                <a:effectLst/>
              </a:defRPr>
            </a:pPr>
            <a:r>
              <a:rPr lang="en-US" sz="4000" dirty="0" smtClean="0">
                <a:effectLst>
                  <a:outerShdw blurRad="38100" dist="25500" dir="5400000" rotWithShape="0">
                    <a:srgbClr val="000000">
                      <a:alpha val="75000"/>
                    </a:srgbClr>
                  </a:outerShdw>
                </a:effectLst>
              </a:rPr>
              <a:t>Pre </a:t>
            </a:r>
            <a:r>
              <a:rPr sz="4000" dirty="0" smtClean="0">
                <a:effectLst>
                  <a:outerShdw blurRad="38100" dist="25500" dir="5400000" rotWithShape="0">
                    <a:srgbClr val="000000">
                      <a:alpha val="75000"/>
                    </a:srgbClr>
                  </a:outerShdw>
                </a:effectLst>
              </a:rPr>
              <a:t>G</a:t>
            </a:r>
            <a:r>
              <a:rPr lang="en-US" sz="4000" dirty="0" smtClean="0">
                <a:effectLst>
                  <a:outerShdw blurRad="38100" dist="25500" dir="5400000" rotWithShape="0">
                    <a:srgbClr val="000000">
                      <a:alpha val="75000"/>
                    </a:srgbClr>
                  </a:outerShdw>
                </a:effectLst>
              </a:rPr>
              <a:t>VAR</a:t>
            </a:r>
            <a:r>
              <a:rPr sz="4000" dirty="0" smtClean="0">
                <a:effectLst>
                  <a:outerShdw blurRad="38100" dist="25500" dir="5400000" rotWithShape="0">
                    <a:srgbClr val="000000">
                      <a:alpha val="75000"/>
                    </a:srgbClr>
                  </a:outerShdw>
                </a:effectLst>
              </a:rPr>
              <a:t> Data</a:t>
            </a:r>
            <a:endParaRPr sz="4000" dirty="0">
              <a:effectLst>
                <a:outerShdw blurRad="38100" dist="25500" dir="5400000" rotWithShape="0">
                  <a:srgbClr val="000000">
                    <a:alpha val="75000"/>
                  </a:srgbClr>
                </a:outerShdw>
              </a:effectLst>
            </a:endParaRPr>
          </a:p>
        </p:txBody>
      </p:sp>
      <p:sp>
        <p:nvSpPr>
          <p:cNvPr id="109" name="Shape 109"/>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27</a:t>
            </a:fld>
            <a:endParaRPr sz="1600"/>
          </a:p>
        </p:txBody>
      </p:sp>
      <p:graphicFrame>
        <p:nvGraphicFramePr>
          <p:cNvPr id="4" name="Table 3"/>
          <p:cNvGraphicFramePr>
            <a:graphicFrameLocks noGrp="1"/>
          </p:cNvGraphicFramePr>
          <p:nvPr>
            <p:extLst>
              <p:ext uri="{D42A27DB-BD31-4B8C-83A1-F6EECF244321}">
                <p14:modId xmlns:p14="http://schemas.microsoft.com/office/powerpoint/2010/main" val="2587089754"/>
              </p:ext>
            </p:extLst>
          </p:nvPr>
        </p:nvGraphicFramePr>
        <p:xfrm>
          <a:off x="1600200" y="1752600"/>
          <a:ext cx="6096000" cy="4663440"/>
        </p:xfrm>
        <a:graphic>
          <a:graphicData uri="http://schemas.openxmlformats.org/drawingml/2006/table">
            <a:tbl>
              <a:tblPr firstRow="1" bandRow="1">
                <a:tableStyleId>{4C3C2611-4C71-4FC5-86AE-919BDF0F9419}</a:tableStyleId>
              </a:tblPr>
              <a:tblGrid>
                <a:gridCol w="3048000"/>
                <a:gridCol w="3048000"/>
              </a:tblGrid>
              <a:tr h="396240">
                <a:tc>
                  <a:txBody>
                    <a:bodyPr/>
                    <a:lstStyle/>
                    <a:p>
                      <a:r>
                        <a:rPr lang="en-US" dirty="0" smtClean="0">
                          <a:solidFill>
                            <a:schemeClr val="tx1"/>
                          </a:solidFill>
                        </a:rPr>
                        <a:t>Satellite</a:t>
                      </a:r>
                      <a:endParaRPr lang="en-US" dirty="0">
                        <a:solidFill>
                          <a:schemeClr val="tx1"/>
                        </a:solidFill>
                      </a:endParaRPr>
                    </a:p>
                  </a:txBody>
                  <a:tcPr/>
                </a:tc>
                <a:tc>
                  <a:txBody>
                    <a:bodyPr/>
                    <a:lstStyle/>
                    <a:p>
                      <a:r>
                        <a:rPr lang="en-US" dirty="0" smtClean="0">
                          <a:solidFill>
                            <a:schemeClr val="tx1"/>
                          </a:solidFill>
                        </a:rPr>
                        <a:t>Potential</a:t>
                      </a:r>
                      <a:r>
                        <a:rPr lang="en-US" baseline="0" dirty="0" smtClean="0">
                          <a:solidFill>
                            <a:schemeClr val="tx1"/>
                          </a:solidFill>
                        </a:rPr>
                        <a:t> Archive</a:t>
                      </a:r>
                      <a:endParaRPr lang="en-US" dirty="0">
                        <a:solidFill>
                          <a:schemeClr val="tx1"/>
                        </a:solidFill>
                      </a:endParaRPr>
                    </a:p>
                  </a:txBody>
                  <a:tcPr/>
                </a:tc>
              </a:tr>
              <a:tr h="370840">
                <a:tc>
                  <a:txBody>
                    <a:bodyPr/>
                    <a:lstStyle/>
                    <a:p>
                      <a:r>
                        <a:rPr lang="en-US" dirty="0" smtClean="0"/>
                        <a:t>GOES-01 [WestPac]</a:t>
                      </a:r>
                      <a:endParaRPr lang="en-US" dirty="0"/>
                    </a:p>
                  </a:txBody>
                  <a:tcPr/>
                </a:tc>
                <a:tc>
                  <a:txBody>
                    <a:bodyPr/>
                    <a:lstStyle/>
                    <a:p>
                      <a:r>
                        <a:rPr lang="en-US" sz="1200" dirty="0" smtClean="0"/>
                        <a:t>2 December 1978 – 1 December 1979</a:t>
                      </a:r>
                    </a:p>
                    <a:p>
                      <a:r>
                        <a:rPr lang="en-US" sz="1200" dirty="0" smtClean="0"/>
                        <a:t>29 November</a:t>
                      </a:r>
                      <a:r>
                        <a:rPr lang="en-US" sz="1200" baseline="0" dirty="0" smtClean="0"/>
                        <a:t> 1982 – 31 May 1983</a:t>
                      </a:r>
                    </a:p>
                    <a:p>
                      <a:r>
                        <a:rPr lang="en-US" sz="1200" baseline="0" dirty="0" smtClean="0"/>
                        <a:t>30 April 1984 – 3 February 1985</a:t>
                      </a:r>
                      <a:endParaRPr lang="en-US" sz="1200" dirty="0" smtClean="0"/>
                    </a:p>
                    <a:p>
                      <a:endParaRPr lang="en-US" dirty="0"/>
                    </a:p>
                  </a:txBody>
                  <a:tcPr/>
                </a:tc>
              </a:tr>
              <a:tr h="370840">
                <a:tc>
                  <a:txBody>
                    <a:bodyPr/>
                    <a:lstStyle/>
                    <a:p>
                      <a:r>
                        <a:rPr lang="en-US" dirty="0" smtClean="0"/>
                        <a:t>GOES-02 [EastUSA]</a:t>
                      </a:r>
                      <a:endParaRPr lang="en-US" dirty="0"/>
                    </a:p>
                  </a:txBody>
                  <a:tcPr/>
                </a:tc>
                <a:tc>
                  <a:txBody>
                    <a:bodyPr/>
                    <a:lstStyle/>
                    <a:p>
                      <a:r>
                        <a:rPr lang="en-US" sz="1200" dirty="0" smtClean="0"/>
                        <a:t>18 February 1978 – 26 January 1979</a:t>
                      </a:r>
                      <a:endParaRPr lang="en-US" sz="1200" dirty="0"/>
                    </a:p>
                  </a:txBody>
                  <a:tcPr/>
                </a:tc>
              </a:tr>
              <a:tr h="370840">
                <a:tc>
                  <a:txBody>
                    <a:bodyPr/>
                    <a:lstStyle/>
                    <a:p>
                      <a:r>
                        <a:rPr lang="en-US" dirty="0" smtClean="0"/>
                        <a:t>GOES-03 [WestUSA]</a:t>
                      </a:r>
                      <a:endParaRPr lang="en-US" dirty="0"/>
                    </a:p>
                  </a:txBody>
                  <a:tcPr/>
                </a:tc>
                <a:tc>
                  <a:txBody>
                    <a:bodyPr/>
                    <a:lstStyle/>
                    <a:p>
                      <a:r>
                        <a:rPr lang="en-US" sz="1200" dirty="0" smtClean="0"/>
                        <a:t>20 December 1978 – 4 March 1981</a:t>
                      </a:r>
                      <a:endParaRPr lang="en-US" sz="1200" dirty="0"/>
                    </a:p>
                  </a:txBody>
                  <a:tcPr/>
                </a:tc>
              </a:tr>
              <a:tr h="370840">
                <a:tc>
                  <a:txBody>
                    <a:bodyPr/>
                    <a:lstStyle/>
                    <a:p>
                      <a:r>
                        <a:rPr lang="en-US" dirty="0" smtClean="0"/>
                        <a:t>GOES-04 [WestUSA]</a:t>
                      </a:r>
                      <a:endParaRPr lang="en-US" dirty="0"/>
                    </a:p>
                  </a:txBody>
                  <a:tcPr/>
                </a:tc>
                <a:tc>
                  <a:txBody>
                    <a:bodyPr/>
                    <a:lstStyle/>
                    <a:p>
                      <a:r>
                        <a:rPr lang="en-US" sz="1200" dirty="0" smtClean="0"/>
                        <a:t>5 January 1981 –</a:t>
                      </a:r>
                      <a:r>
                        <a:rPr lang="en-US" sz="1200" baseline="0" dirty="0" smtClean="0"/>
                        <a:t> 25 November 1982</a:t>
                      </a:r>
                      <a:endParaRPr lang="en-US" sz="1200" dirty="0"/>
                    </a:p>
                  </a:txBody>
                  <a:tcPr/>
                </a:tc>
              </a:tr>
              <a:tr h="370840">
                <a:tc>
                  <a:txBody>
                    <a:bodyPr/>
                    <a:lstStyle/>
                    <a:p>
                      <a:r>
                        <a:rPr lang="en-US" dirty="0" smtClean="0"/>
                        <a:t>GOES-05 [EastUSA]</a:t>
                      </a:r>
                      <a:endParaRPr lang="en-US" dirty="0"/>
                    </a:p>
                  </a:txBody>
                  <a:tcPr/>
                </a:tc>
                <a:tc>
                  <a:txBody>
                    <a:bodyPr/>
                    <a:lstStyle/>
                    <a:p>
                      <a:r>
                        <a:rPr lang="en-US" sz="1200" dirty="0" smtClean="0"/>
                        <a:t>6 August 1981 – 29 July 1985</a:t>
                      </a:r>
                      <a:endParaRPr lang="en-US" sz="1200" dirty="0"/>
                    </a:p>
                  </a:txBody>
                  <a:tcPr/>
                </a:tc>
              </a:tr>
              <a:tr h="370840">
                <a:tc>
                  <a:txBody>
                    <a:bodyPr/>
                    <a:lstStyle/>
                    <a:p>
                      <a:r>
                        <a:rPr lang="en-US" dirty="0" smtClean="0"/>
                        <a:t>GOES-06 [WestUSA</a:t>
                      </a:r>
                      <a:r>
                        <a:rPr lang="en-US" baseline="0" dirty="0" smtClean="0"/>
                        <a:t> and PrimeUSA]</a:t>
                      </a:r>
                      <a:endParaRPr lang="en-US" dirty="0"/>
                    </a:p>
                  </a:txBody>
                  <a:tcPr/>
                </a:tc>
                <a:tc>
                  <a:txBody>
                    <a:bodyPr/>
                    <a:lstStyle/>
                    <a:p>
                      <a:r>
                        <a:rPr lang="en-US" sz="1200" dirty="0" smtClean="0"/>
                        <a:t>1 June 1983 – 2 April 1987</a:t>
                      </a:r>
                    </a:p>
                    <a:p>
                      <a:r>
                        <a:rPr lang="en-US" sz="1200" dirty="0" smtClean="0"/>
                        <a:t>20 October 1987 – 21 January 1989</a:t>
                      </a:r>
                      <a:endParaRPr lang="en-US" sz="1200" dirty="0"/>
                    </a:p>
                  </a:txBody>
                  <a:tcPr/>
                </a:tc>
              </a:tr>
              <a:tr h="370840">
                <a:tc>
                  <a:txBody>
                    <a:bodyPr/>
                    <a:lstStyle/>
                    <a:p>
                      <a:r>
                        <a:rPr lang="en-US" dirty="0" smtClean="0"/>
                        <a:t>GOES-07 [East USA and PrimeUSA]</a:t>
                      </a:r>
                      <a:endParaRPr lang="en-US" dirty="0"/>
                    </a:p>
                  </a:txBody>
                  <a:tcPr/>
                </a:tc>
                <a:tc>
                  <a:txBody>
                    <a:bodyPr/>
                    <a:lstStyle/>
                    <a:p>
                      <a:r>
                        <a:rPr lang="en-US" sz="1200" dirty="0" smtClean="0"/>
                        <a:t>25 March 1987 – 9 January 1996</a:t>
                      </a:r>
                      <a:endParaRPr lang="en-US" sz="1200" dirty="0"/>
                    </a:p>
                  </a:txBody>
                  <a:tcPr/>
                </a:tc>
              </a:tr>
              <a:tr h="370840">
                <a:tc>
                  <a:txBody>
                    <a:bodyPr/>
                    <a:lstStyle/>
                    <a:p>
                      <a:r>
                        <a:rPr lang="en-US" dirty="0" smtClean="0"/>
                        <a:t>SMS I [EastUSA]</a:t>
                      </a:r>
                      <a:endParaRPr lang="en-US" dirty="0"/>
                    </a:p>
                  </a:txBody>
                  <a:tcPr/>
                </a:tc>
                <a:tc>
                  <a:txBody>
                    <a:bodyPr/>
                    <a:lstStyle/>
                    <a:p>
                      <a:r>
                        <a:rPr lang="en-US" sz="1200" dirty="0" smtClean="0"/>
                        <a:t>27 January 1979 –</a:t>
                      </a:r>
                      <a:r>
                        <a:rPr lang="en-US" sz="1200" baseline="0" dirty="0" smtClean="0"/>
                        <a:t> 19 April 1979</a:t>
                      </a:r>
                      <a:endParaRPr lang="en-US" sz="1200" dirty="0"/>
                    </a:p>
                  </a:txBody>
                  <a:tcPr/>
                </a:tc>
              </a:tr>
              <a:tr h="370840">
                <a:tc>
                  <a:txBody>
                    <a:bodyPr/>
                    <a:lstStyle/>
                    <a:p>
                      <a:r>
                        <a:rPr lang="en-US" dirty="0" smtClean="0"/>
                        <a:t>SMS II [EastUSA]</a:t>
                      </a:r>
                      <a:endParaRPr lang="en-US" dirty="0"/>
                    </a:p>
                  </a:txBody>
                  <a:tcPr/>
                </a:tc>
                <a:tc>
                  <a:txBody>
                    <a:bodyPr/>
                    <a:lstStyle/>
                    <a:p>
                      <a:r>
                        <a:rPr lang="en-US" sz="1200" dirty="0" smtClean="0"/>
                        <a:t>20 April 1979 – 5 August 1981</a:t>
                      </a:r>
                      <a:endParaRPr lang="en-US" sz="1200" dirty="0"/>
                    </a:p>
                  </a:txBody>
                  <a:tcPr/>
                </a:tc>
              </a:tr>
            </a:tbl>
          </a:graphicData>
        </a:graphic>
      </p:graphicFrame>
    </p:spTree>
    <p:extLst>
      <p:ext uri="{BB962C8B-B14F-4D97-AF65-F5344CB8AC3E}">
        <p14:creationId xmlns:p14="http://schemas.microsoft.com/office/powerpoint/2010/main" val="16014679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xfrm>
            <a:off x="457200" y="253536"/>
            <a:ext cx="8229600" cy="1143001"/>
          </a:xfrm>
          <a:prstGeom prst="rect">
            <a:avLst/>
          </a:prstGeom>
        </p:spPr>
        <p:txBody>
          <a:bodyPr/>
          <a:lstStyle>
            <a:lvl1pPr>
              <a:defRPr sz="4000">
                <a:solidFill>
                  <a:srgbClr val="000000"/>
                </a:solidFill>
              </a:defRPr>
            </a:lvl1pPr>
          </a:lstStyle>
          <a:p>
            <a:pPr lvl="0">
              <a:defRPr sz="1800">
                <a:effectLst/>
              </a:defRPr>
            </a:pPr>
            <a:r>
              <a:rPr lang="en-US" sz="4000" dirty="0" smtClean="0">
                <a:effectLst>
                  <a:outerShdw blurRad="38100" dist="25500" dir="5400000" rotWithShape="0">
                    <a:srgbClr val="000000">
                      <a:alpha val="75000"/>
                    </a:srgbClr>
                  </a:outerShdw>
                </a:effectLst>
              </a:rPr>
              <a:t>Assimilation of AMVs</a:t>
            </a:r>
            <a:endParaRPr sz="4000" dirty="0">
              <a:effectLst>
                <a:outerShdw blurRad="38100" dist="25500" dir="5400000" rotWithShape="0">
                  <a:srgbClr val="000000">
                    <a:alpha val="75000"/>
                  </a:srgbClr>
                </a:outerShdw>
              </a:effectLst>
            </a:endParaRPr>
          </a:p>
        </p:txBody>
      </p:sp>
      <p:sp>
        <p:nvSpPr>
          <p:cNvPr id="102" name="Shape 102"/>
          <p:cNvSpPr>
            <a:spLocks noGrp="1"/>
          </p:cNvSpPr>
          <p:nvPr>
            <p:ph type="body" idx="1"/>
          </p:nvPr>
        </p:nvSpPr>
        <p:spPr>
          <a:xfrm>
            <a:off x="457200" y="1600200"/>
            <a:ext cx="8229600" cy="5181600"/>
          </a:xfrm>
          <a:prstGeom prst="rect">
            <a:avLst/>
          </a:prstGeom>
        </p:spPr>
        <p:txBody>
          <a:bodyPr>
            <a:normAutofit fontScale="47500" lnSpcReduction="20000"/>
          </a:bodyPr>
          <a:lstStyle/>
          <a:p>
            <a:pPr marL="0" indent="-250825"/>
            <a:r>
              <a:rPr lang="en-US" sz="5100" dirty="0">
                <a:solidFill>
                  <a:schemeClr val="tx1"/>
                </a:solidFill>
                <a:ea typeface="ＭＳ Ｐゴシック" pitchFamily="36" charset="-128"/>
              </a:rPr>
              <a:t>AMVs provided by CIMSS will use the features in place for the operational ECMWF NWP system (see talk by Niels Bormann for latest updates)</a:t>
            </a:r>
          </a:p>
          <a:p>
            <a:pPr lvl="0">
              <a:defRPr sz="1800">
                <a:solidFill>
                  <a:srgbClr val="000000"/>
                </a:solidFill>
              </a:defRPr>
            </a:pPr>
            <a:endParaRPr sz="4400" dirty="0"/>
          </a:p>
          <a:p>
            <a:pPr marL="0" indent="-250825"/>
            <a:r>
              <a:rPr lang="en-US" sz="5100" dirty="0">
                <a:solidFill>
                  <a:schemeClr val="tx1"/>
                </a:solidFill>
                <a:ea typeface="ＭＳ Ｐゴシック" pitchFamily="36" charset="-128"/>
              </a:rPr>
              <a:t>Notable </a:t>
            </a:r>
            <a:r>
              <a:rPr lang="en-US" sz="5100" dirty="0" smtClean="0">
                <a:solidFill>
                  <a:schemeClr val="tx1"/>
                </a:solidFill>
                <a:ea typeface="ＭＳ Ｐゴシック" pitchFamily="36" charset="-128"/>
              </a:rPr>
              <a:t>differences</a:t>
            </a:r>
          </a:p>
          <a:p>
            <a:pPr marL="400733" lvl="1" indent="-250825"/>
            <a:r>
              <a:rPr lang="en-US" sz="4200" dirty="0">
                <a:solidFill>
                  <a:schemeClr val="tx1"/>
                </a:solidFill>
                <a:ea typeface="ＭＳ Ｐゴシック" pitchFamily="36" charset="-128"/>
              </a:rPr>
              <a:t>AMV data reprocessed by CIMSS are ingested from text format (OPS: BUFR)</a:t>
            </a:r>
          </a:p>
          <a:p>
            <a:pPr marL="400733" lvl="1" indent="-250825"/>
            <a:r>
              <a:rPr lang="en-US" sz="4200" dirty="0">
                <a:solidFill>
                  <a:schemeClr val="tx1"/>
                </a:solidFill>
                <a:ea typeface="ＭＳ Ｐゴシック" pitchFamily="36" charset="-128"/>
              </a:rPr>
              <a:t>Then converted into ODB2 and archived on the Observation Feedback Archive (OFA), an ERA-CLIM development of ECMWF MARS (Archive)</a:t>
            </a:r>
          </a:p>
          <a:p>
            <a:pPr marL="400733" lvl="1" indent="-250825"/>
            <a:r>
              <a:rPr lang="en-US" sz="4200" dirty="0">
                <a:solidFill>
                  <a:schemeClr val="tx1"/>
                </a:solidFill>
                <a:ea typeface="ＭＳ Ｐゴシック" pitchFamily="36" charset="-128"/>
              </a:rPr>
              <a:t>Then retrieved from the OFA during reanalysis production and merged with other AMV data for assimilation</a:t>
            </a:r>
          </a:p>
          <a:p>
            <a:pPr marL="400733" lvl="1" indent="-250825"/>
            <a:r>
              <a:rPr lang="en-US" sz="4200" dirty="0">
                <a:solidFill>
                  <a:schemeClr val="tx1"/>
                </a:solidFill>
                <a:ea typeface="ＭＳ Ｐゴシック" pitchFamily="36" charset="-128"/>
              </a:rPr>
              <a:t>Equivalent AMV data from same instrument already available in the ECMWF archive will be blacklisted (to avoid using data with two different </a:t>
            </a:r>
            <a:r>
              <a:rPr lang="en-US" sz="4200" dirty="0" smtClean="0">
                <a:solidFill>
                  <a:schemeClr val="tx1"/>
                </a:solidFill>
                <a:ea typeface="ＭＳ Ｐゴシック" pitchFamily="36" charset="-128"/>
              </a:rPr>
              <a:t>processing's)</a:t>
            </a:r>
          </a:p>
          <a:p>
            <a:pPr marL="400733" lvl="1" indent="-250825"/>
            <a:r>
              <a:rPr lang="en-US" sz="4200" dirty="0">
                <a:solidFill>
                  <a:schemeClr val="tx1"/>
                </a:solidFill>
                <a:ea typeface="ＭＳ Ｐゴシック" pitchFamily="36" charset="-128"/>
              </a:rPr>
              <a:t>Blacklist of the reprocessed AMV data can benefit from a prior look at the whole time-series of observations (from the OFA) to spot potentially problematic time periods</a:t>
            </a:r>
          </a:p>
          <a:p>
            <a:pPr marL="400733" lvl="1" indent="-250825"/>
            <a:endParaRPr lang="en-US" dirty="0">
              <a:latin typeface="Calibri" pitchFamily="36" charset="0"/>
              <a:ea typeface="ＭＳ Ｐゴシック" pitchFamily="36" charset="-128"/>
            </a:endParaRPr>
          </a:p>
          <a:p>
            <a:pPr marL="400733" lvl="1" indent="-250825"/>
            <a:endParaRPr lang="en-US" dirty="0">
              <a:latin typeface="Calibri" pitchFamily="36" charset="0"/>
              <a:ea typeface="ＭＳ Ｐゴシック" pitchFamily="36" charset="-128"/>
            </a:endParaRPr>
          </a:p>
        </p:txBody>
      </p:sp>
      <p:sp>
        <p:nvSpPr>
          <p:cNvPr id="103" name="Shape 103"/>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28</a:t>
            </a:fld>
            <a:endParaRPr sz="1600"/>
          </a:p>
        </p:txBody>
      </p:sp>
      <p:sp>
        <p:nvSpPr>
          <p:cNvPr id="6" name="Shape 116"/>
          <p:cNvSpPr/>
          <p:nvPr/>
        </p:nvSpPr>
        <p:spPr>
          <a:xfrm rot="16200000">
            <a:off x="7325389" y="4048680"/>
            <a:ext cx="2824900"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lang="en-US" dirty="0" smtClean="0">
                <a:solidFill>
                  <a:schemeClr val="accent2">
                    <a:lumMod val="20000"/>
                    <a:lumOff val="80000"/>
                  </a:schemeClr>
                </a:solidFill>
              </a:rPr>
              <a:t>Slide</a:t>
            </a:r>
            <a:r>
              <a:rPr dirty="0" smtClean="0">
                <a:solidFill>
                  <a:schemeClr val="accent2">
                    <a:lumMod val="20000"/>
                    <a:lumOff val="80000"/>
                  </a:schemeClr>
                </a:solidFill>
              </a:rPr>
              <a:t> </a:t>
            </a:r>
            <a:r>
              <a:rPr dirty="0">
                <a:solidFill>
                  <a:schemeClr val="accent2">
                    <a:lumMod val="20000"/>
                    <a:lumOff val="80000"/>
                  </a:schemeClr>
                </a:solidFill>
              </a:rPr>
              <a:t>courtesy of </a:t>
            </a:r>
            <a:r>
              <a:rPr lang="en-US" dirty="0" smtClean="0">
                <a:solidFill>
                  <a:schemeClr val="accent2">
                    <a:lumMod val="20000"/>
                    <a:lumOff val="80000"/>
                  </a:schemeClr>
                </a:solidFill>
              </a:rPr>
              <a:t>Paul Poli</a:t>
            </a:r>
            <a:endParaRPr dirty="0">
              <a:solidFill>
                <a:schemeClr val="accent2">
                  <a:lumMod val="20000"/>
                  <a:lumOff val="80000"/>
                </a:schemeClr>
              </a:solidFill>
            </a:endParaRPr>
          </a:p>
        </p:txBody>
      </p:sp>
    </p:spTree>
    <p:extLst>
      <p:ext uri="{BB962C8B-B14F-4D97-AF65-F5344CB8AC3E}">
        <p14:creationId xmlns:p14="http://schemas.microsoft.com/office/powerpoint/2010/main" val="28470022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GOES East NHEM Images</a:t>
            </a:r>
            <a:endParaRPr lang="en-US" dirty="0">
              <a:solidFill>
                <a:schemeClr val="tx1"/>
              </a:solidFill>
            </a:endParaRPr>
          </a:p>
        </p:txBody>
      </p:sp>
      <p:sp>
        <p:nvSpPr>
          <p:cNvPr id="3" name="Text Placeholder 2"/>
          <p:cNvSpPr>
            <a:spLocks noGrp="1"/>
          </p:cNvSpPr>
          <p:nvPr>
            <p:ph type="body" idx="1"/>
          </p:nvPr>
        </p:nvSpPr>
        <p:spPr/>
        <p:txBody>
          <a:bodyPr>
            <a:normAutofit fontScale="47500" lnSpcReduction="20000"/>
          </a:bodyPr>
          <a:lstStyle/>
          <a:p>
            <a:r>
              <a:rPr lang="en-US" dirty="0">
                <a:solidFill>
                  <a:srgbClr val="000000"/>
                </a:solidFill>
              </a:rPr>
              <a:t>GOES-E NH/CONUS triplets:</a:t>
            </a:r>
          </a:p>
          <a:p>
            <a:r>
              <a:rPr lang="en-US" dirty="0">
                <a:solidFill>
                  <a:srgbClr val="000000"/>
                </a:solidFill>
              </a:rPr>
              <a:t>00:15, 00:45, 01:15 - 00:45, 01:02, 01:15</a:t>
            </a:r>
          </a:p>
          <a:p>
            <a:r>
              <a:rPr lang="en-US" dirty="0">
                <a:solidFill>
                  <a:srgbClr val="000000"/>
                </a:solidFill>
              </a:rPr>
              <a:t>01:15, 01:45, 02:15 - 01:45, 02:02, 02:15</a:t>
            </a:r>
          </a:p>
          <a:p>
            <a:r>
              <a:rPr lang="en-US" dirty="0">
                <a:solidFill>
                  <a:srgbClr val="000000"/>
                </a:solidFill>
              </a:rPr>
              <a:t>02:15, 02:45, 03:15 - 02:15, 02:32, 03:45</a:t>
            </a:r>
          </a:p>
          <a:p>
            <a:r>
              <a:rPr lang="en-US" dirty="0">
                <a:solidFill>
                  <a:srgbClr val="000000"/>
                </a:solidFill>
              </a:rPr>
              <a:t>03:15, 03:45, 04:15 - 03:45, 04:02, 04:15</a:t>
            </a:r>
          </a:p>
          <a:p>
            <a:r>
              <a:rPr lang="en-US" dirty="0">
                <a:solidFill>
                  <a:srgbClr val="000000"/>
                </a:solidFill>
              </a:rPr>
              <a:t>04:15, 04:45, 05:15 - 04:45, 05:02, 05:15</a:t>
            </a:r>
          </a:p>
          <a:p>
            <a:r>
              <a:rPr lang="en-US" dirty="0">
                <a:solidFill>
                  <a:srgbClr val="000000"/>
                </a:solidFill>
              </a:rPr>
              <a:t>05:15, 05:45, 06:15 - 05:15, 05:32, 05:45</a:t>
            </a:r>
          </a:p>
          <a:p>
            <a:r>
              <a:rPr lang="en-US" dirty="0">
                <a:solidFill>
                  <a:srgbClr val="000000"/>
                </a:solidFill>
              </a:rPr>
              <a:t>06:15, 06:45, 07:15 - 06:45, 07:02, 07:15</a:t>
            </a:r>
          </a:p>
          <a:p>
            <a:r>
              <a:rPr lang="en-US" dirty="0">
                <a:solidFill>
                  <a:srgbClr val="000000"/>
                </a:solidFill>
              </a:rPr>
              <a:t>07:15, 07:45, 08:15 - 07:45, 08:02, 08:15</a:t>
            </a:r>
          </a:p>
          <a:p>
            <a:r>
              <a:rPr lang="en-US" dirty="0">
                <a:solidFill>
                  <a:srgbClr val="000000"/>
                </a:solidFill>
              </a:rPr>
              <a:t>08:15, 08:45, 09:15 - 08:15, 08:32, 08:45</a:t>
            </a:r>
          </a:p>
          <a:p>
            <a:r>
              <a:rPr lang="en-US" dirty="0">
                <a:solidFill>
                  <a:srgbClr val="000000"/>
                </a:solidFill>
              </a:rPr>
              <a:t>09:15, 09:45, 10:15 - 09:45, 10:02, 10:15</a:t>
            </a:r>
          </a:p>
          <a:p>
            <a:r>
              <a:rPr lang="en-US" dirty="0">
                <a:solidFill>
                  <a:srgbClr val="000000"/>
                </a:solidFill>
              </a:rPr>
              <a:t>10:15, 10:45, 11:15 - 10:45, 11:02, 11:15</a:t>
            </a:r>
          </a:p>
          <a:p>
            <a:r>
              <a:rPr lang="en-US" dirty="0">
                <a:solidFill>
                  <a:srgbClr val="000000"/>
                </a:solidFill>
              </a:rPr>
              <a:t>11:15, 11:45, 12:15 - 11:15, 11:32, 11:45</a:t>
            </a:r>
          </a:p>
          <a:p>
            <a:r>
              <a:rPr lang="en-US" dirty="0">
                <a:solidFill>
                  <a:srgbClr val="000000"/>
                </a:solidFill>
              </a:rPr>
              <a:t>12:15, 12:45, 13:15 - 12:45, 13:02, 13:15</a:t>
            </a:r>
          </a:p>
          <a:p>
            <a:r>
              <a:rPr lang="en-US" dirty="0">
                <a:solidFill>
                  <a:srgbClr val="000000"/>
                </a:solidFill>
              </a:rPr>
              <a:t>13:15, 13:45, 14:15 - 13:45, 14:02, 14:15</a:t>
            </a:r>
          </a:p>
          <a:p>
            <a:r>
              <a:rPr lang="en-US" dirty="0">
                <a:solidFill>
                  <a:srgbClr val="000000"/>
                </a:solidFill>
              </a:rPr>
              <a:t>14:15, 14:45, 15:15 - 14:15, 14:32, 14:45</a:t>
            </a:r>
          </a:p>
          <a:p>
            <a:r>
              <a:rPr lang="en-US" dirty="0">
                <a:solidFill>
                  <a:srgbClr val="000000"/>
                </a:solidFill>
              </a:rPr>
              <a:t>15:15, 15:45, 16:15 - 15:45, 16:02, 16:15</a:t>
            </a:r>
          </a:p>
          <a:p>
            <a:r>
              <a:rPr lang="en-US" dirty="0">
                <a:solidFill>
                  <a:srgbClr val="000000"/>
                </a:solidFill>
              </a:rPr>
              <a:t>16:15, 16:45, 17:15 - 16:45, 17:02, 17:15</a:t>
            </a:r>
          </a:p>
          <a:p>
            <a:r>
              <a:rPr lang="en-US" dirty="0">
                <a:solidFill>
                  <a:srgbClr val="000000"/>
                </a:solidFill>
              </a:rPr>
              <a:t>17:15, 17:45, 18:15 - 17:15, 17:32, 17:45</a:t>
            </a:r>
          </a:p>
          <a:p>
            <a:r>
              <a:rPr lang="en-US" dirty="0">
                <a:solidFill>
                  <a:srgbClr val="000000"/>
                </a:solidFill>
              </a:rPr>
              <a:t>18:15, 18:45, 19:15 - 18:45, 19:02, 19:15</a:t>
            </a:r>
          </a:p>
          <a:p>
            <a:r>
              <a:rPr lang="en-US" dirty="0">
                <a:solidFill>
                  <a:srgbClr val="000000"/>
                </a:solidFill>
              </a:rPr>
              <a:t>19:15, 19:45, 20:15 - 19:45, 20:02, 20:15</a:t>
            </a:r>
          </a:p>
          <a:p>
            <a:r>
              <a:rPr lang="en-US" dirty="0">
                <a:solidFill>
                  <a:srgbClr val="000000"/>
                </a:solidFill>
              </a:rPr>
              <a:t>20:15, 20:45, 21:15 - 20:15, 20:32, 20:45</a:t>
            </a:r>
          </a:p>
          <a:p>
            <a:r>
              <a:rPr lang="en-US" dirty="0">
                <a:solidFill>
                  <a:srgbClr val="000000"/>
                </a:solidFill>
              </a:rPr>
              <a:t>21:15, 21:45, 22:15 - 21:45, 22:02, 22:15</a:t>
            </a:r>
          </a:p>
          <a:p>
            <a:r>
              <a:rPr lang="en-US" dirty="0">
                <a:solidFill>
                  <a:srgbClr val="000000"/>
                </a:solidFill>
              </a:rPr>
              <a:t>22:15, 22:45, 23:15 - 22:45, 23:02, 23:15</a:t>
            </a:r>
          </a:p>
          <a:p>
            <a:r>
              <a:rPr lang="en-US" dirty="0">
                <a:solidFill>
                  <a:srgbClr val="000000"/>
                </a:solidFill>
              </a:rPr>
              <a:t>23:15, 23:45, 00:15 - 23:15, 23:32, 23:45</a:t>
            </a:r>
          </a:p>
        </p:txBody>
      </p:sp>
    </p:spTree>
    <p:extLst>
      <p:ext uri="{BB962C8B-B14F-4D97-AF65-F5344CB8AC3E}">
        <p14:creationId xmlns:p14="http://schemas.microsoft.com/office/powerpoint/2010/main" val="1157532129"/>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457200" y="0"/>
            <a:ext cx="8229600" cy="1143001"/>
          </a:xfrm>
          <a:prstGeom prst="rect">
            <a:avLst/>
          </a:prstGeom>
        </p:spPr>
        <p:txBody>
          <a:bodyPr/>
          <a:lstStyle>
            <a:lvl1pPr>
              <a:defRPr sz="4000">
                <a:solidFill>
                  <a:srgbClr val="000000"/>
                </a:solidFill>
              </a:defRPr>
            </a:lvl1pPr>
          </a:lstStyle>
          <a:p>
            <a:pPr lvl="0" algn="ctr">
              <a:defRPr sz="1800">
                <a:effectLst/>
              </a:defRPr>
            </a:pPr>
            <a:r>
              <a:rPr sz="4000" dirty="0" smtClean="0">
                <a:effectLst>
                  <a:outerShdw blurRad="38100" dist="25500" dir="5400000" rotWithShape="0">
                    <a:srgbClr val="000000">
                      <a:alpha val="75000"/>
                    </a:srgbClr>
                  </a:outerShdw>
                </a:effectLst>
              </a:rPr>
              <a:t>Motivation</a:t>
            </a:r>
            <a:endParaRPr sz="4000" dirty="0">
              <a:effectLst>
                <a:outerShdw blurRad="38100" dist="25500" dir="5400000" rotWithShape="0">
                  <a:srgbClr val="000000">
                    <a:alpha val="75000"/>
                  </a:srgbClr>
                </a:outerShdw>
              </a:effectLst>
            </a:endParaRPr>
          </a:p>
        </p:txBody>
      </p:sp>
      <p:sp>
        <p:nvSpPr>
          <p:cNvPr id="76" name="Shape 76"/>
          <p:cNvSpPr>
            <a:spLocks noGrp="1"/>
          </p:cNvSpPr>
          <p:nvPr>
            <p:ph type="body" idx="1"/>
          </p:nvPr>
        </p:nvSpPr>
        <p:spPr>
          <a:xfrm>
            <a:off x="457200" y="1646236"/>
            <a:ext cx="8382000" cy="4526281"/>
          </a:xfrm>
          <a:prstGeom prst="rect">
            <a:avLst/>
          </a:prstGeom>
        </p:spPr>
        <p:txBody>
          <a:bodyPr>
            <a:normAutofit fontScale="85000" lnSpcReduction="20000"/>
          </a:bodyPr>
          <a:lstStyle/>
          <a:p>
            <a:pPr marL="248285" indent="-248285" defTabSz="777240">
              <a:defRPr sz="1800">
                <a:solidFill>
                  <a:srgbClr val="000000"/>
                </a:solidFill>
              </a:defRPr>
            </a:pPr>
            <a:r>
              <a:rPr lang="en-US" sz="2720" dirty="0" smtClean="0"/>
              <a:t>Following </a:t>
            </a:r>
            <a:r>
              <a:rPr lang="en-US" sz="2720" dirty="0"/>
              <a:t>the </a:t>
            </a:r>
            <a:r>
              <a:rPr lang="en-US" sz="2720" dirty="0" smtClean="0"/>
              <a:t>recommendations </a:t>
            </a:r>
            <a:r>
              <a:rPr lang="en-US" sz="2720" dirty="0"/>
              <a:t>from the 9th and 10th International Winds Workshops </a:t>
            </a:r>
            <a:r>
              <a:rPr lang="en-US" sz="2720" dirty="0" smtClean="0"/>
              <a:t>and </a:t>
            </a:r>
            <a:r>
              <a:rPr lang="en-US" sz="2720" dirty="0"/>
              <a:t>the Coordination Group for Meteorological Satellites (CGMS)</a:t>
            </a:r>
          </a:p>
          <a:p>
            <a:pPr marL="248285" lvl="0" indent="-248285" defTabSz="777240">
              <a:defRPr sz="1800">
                <a:solidFill>
                  <a:srgbClr val="000000"/>
                </a:solidFill>
              </a:defRPr>
            </a:pPr>
            <a:endParaRPr lang="en-US" sz="2720" dirty="0" smtClean="0"/>
          </a:p>
          <a:p>
            <a:pPr marL="248285" lvl="0" indent="-248285" defTabSz="777240">
              <a:defRPr sz="1800">
                <a:solidFill>
                  <a:srgbClr val="000000"/>
                </a:solidFill>
              </a:defRPr>
            </a:pPr>
            <a:r>
              <a:rPr lang="en-US" sz="2720" dirty="0" smtClean="0"/>
              <a:t>Complements the AMV reprocessing efforts from JMA and EUMETSAT</a:t>
            </a:r>
          </a:p>
          <a:p>
            <a:pPr marL="0" lvl="1" indent="349758" defTabSz="777240">
              <a:spcBef>
                <a:spcPts val="300"/>
              </a:spcBef>
              <a:buSzTx/>
              <a:buNone/>
              <a:defRPr sz="1800">
                <a:solidFill>
                  <a:srgbClr val="000000"/>
                </a:solidFill>
              </a:defRPr>
            </a:pPr>
            <a:endParaRPr sz="2210" dirty="0"/>
          </a:p>
          <a:p>
            <a:pPr marL="248285" lvl="0" indent="-248285" defTabSz="777240">
              <a:defRPr sz="1800">
                <a:solidFill>
                  <a:srgbClr val="000000"/>
                </a:solidFill>
              </a:defRPr>
            </a:pPr>
            <a:r>
              <a:rPr lang="en-US" sz="2720" dirty="0" smtClean="0"/>
              <a:t>Provides</a:t>
            </a:r>
            <a:r>
              <a:rPr sz="2720" dirty="0" smtClean="0"/>
              <a:t> </a:t>
            </a:r>
            <a:r>
              <a:rPr sz="2720" dirty="0"/>
              <a:t>a baseline for future AMV reprocessing with </a:t>
            </a:r>
            <a:r>
              <a:rPr lang="en-US" sz="2720" dirty="0" smtClean="0"/>
              <a:t>the </a:t>
            </a:r>
            <a:r>
              <a:rPr sz="2720" dirty="0" smtClean="0"/>
              <a:t>ne</a:t>
            </a:r>
            <a:r>
              <a:rPr lang="en-US" sz="2720" dirty="0" smtClean="0"/>
              <a:t>xt</a:t>
            </a:r>
            <a:r>
              <a:rPr sz="2720" dirty="0" smtClean="0"/>
              <a:t> generation</a:t>
            </a:r>
            <a:r>
              <a:rPr lang="en-US" sz="2720" dirty="0" smtClean="0"/>
              <a:t> (GOES-R)</a:t>
            </a:r>
            <a:r>
              <a:rPr sz="2720" dirty="0" smtClean="0"/>
              <a:t> </a:t>
            </a:r>
            <a:r>
              <a:rPr lang="en-US" sz="2720" dirty="0" smtClean="0"/>
              <a:t>algorithms</a:t>
            </a:r>
            <a:endParaRPr sz="2720" dirty="0"/>
          </a:p>
          <a:p>
            <a:pPr marL="248285" lvl="0" indent="-248285" defTabSz="777240">
              <a:defRPr sz="1800">
                <a:solidFill>
                  <a:srgbClr val="000000"/>
                </a:solidFill>
              </a:defRPr>
            </a:pPr>
            <a:endParaRPr sz="2720" dirty="0"/>
          </a:p>
          <a:p>
            <a:pPr marL="248285" lvl="0" indent="-248285" defTabSz="777240">
              <a:defRPr sz="1800">
                <a:solidFill>
                  <a:srgbClr val="000000"/>
                </a:solidFill>
              </a:defRPr>
            </a:pPr>
            <a:r>
              <a:rPr lang="en-US" sz="2720" dirty="0" smtClean="0"/>
              <a:t>New NWP reanalysis efforts are planned (ECMWF, </a:t>
            </a:r>
            <a:r>
              <a:rPr lang="en-US" sz="2720" dirty="0" smtClean="0">
                <a:solidFill>
                  <a:schemeClr val="tx1"/>
                </a:solidFill>
              </a:rPr>
              <a:t>JMA</a:t>
            </a:r>
            <a:r>
              <a:rPr lang="en-US" sz="2720" dirty="0" smtClean="0"/>
              <a:t>, NASA-GMAO)</a:t>
            </a:r>
          </a:p>
          <a:p>
            <a:pPr marL="248285" lvl="0" indent="-248285" defTabSz="777240">
              <a:defRPr sz="1800">
                <a:solidFill>
                  <a:srgbClr val="000000"/>
                </a:solidFill>
              </a:defRPr>
            </a:pPr>
            <a:endParaRPr lang="en-US" sz="2720" dirty="0"/>
          </a:p>
          <a:p>
            <a:pPr marL="248285" lvl="0" indent="-248285" defTabSz="777240">
              <a:defRPr sz="1800">
                <a:solidFill>
                  <a:srgbClr val="000000"/>
                </a:solidFill>
              </a:defRPr>
            </a:pPr>
            <a:r>
              <a:rPr lang="en-US" sz="2600" dirty="0" smtClean="0"/>
              <a:t>Reprocessed GOES AMVs </a:t>
            </a:r>
            <a:r>
              <a:rPr lang="en-US" sz="2600" dirty="0"/>
              <a:t>will be an important data </a:t>
            </a:r>
            <a:r>
              <a:rPr lang="en-US" sz="2600" dirty="0" smtClean="0"/>
              <a:t>resource for research studies</a:t>
            </a:r>
            <a:endParaRPr sz="2600" dirty="0"/>
          </a:p>
        </p:txBody>
      </p:sp>
      <p:sp>
        <p:nvSpPr>
          <p:cNvPr id="77" name="Shape 77"/>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3</a:t>
            </a:fld>
            <a:endParaRPr sz="16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GOES East SHEM Images</a:t>
            </a:r>
            <a:endParaRPr lang="en-US" dirty="0">
              <a:solidFill>
                <a:schemeClr val="tx1"/>
              </a:solidFill>
            </a:endParaRPr>
          </a:p>
        </p:txBody>
      </p:sp>
      <p:sp>
        <p:nvSpPr>
          <p:cNvPr id="3" name="Text Placeholder 2"/>
          <p:cNvSpPr>
            <a:spLocks noGrp="1"/>
          </p:cNvSpPr>
          <p:nvPr>
            <p:ph type="body" idx="1"/>
          </p:nvPr>
        </p:nvSpPr>
        <p:spPr/>
        <p:txBody>
          <a:bodyPr>
            <a:normAutofit fontScale="47500" lnSpcReduction="20000"/>
          </a:bodyPr>
          <a:lstStyle/>
          <a:p>
            <a:r>
              <a:rPr lang="en-US" dirty="0">
                <a:solidFill>
                  <a:srgbClr val="000000"/>
                </a:solidFill>
              </a:rPr>
              <a:t>GOES-E SH (0-20S/20S-50S) triplets:</a:t>
            </a:r>
          </a:p>
          <a:p>
            <a:r>
              <a:rPr lang="en-US" dirty="0">
                <a:solidFill>
                  <a:srgbClr val="000000"/>
                </a:solidFill>
              </a:rPr>
              <a:t>00:15, 00:45, 01:15 - 00:39(G-13 only), 01:09, 01:39</a:t>
            </a:r>
          </a:p>
          <a:p>
            <a:r>
              <a:rPr lang="en-US" dirty="0">
                <a:solidFill>
                  <a:srgbClr val="000000"/>
                </a:solidFill>
              </a:rPr>
              <a:t>01:15, 01:45, 02:15 - 01:39, 02:09, 02:39</a:t>
            </a:r>
          </a:p>
          <a:p>
            <a:r>
              <a:rPr lang="en-US" dirty="0">
                <a:solidFill>
                  <a:srgbClr val="000000"/>
                </a:solidFill>
              </a:rPr>
              <a:t>02:15, 02:45, 03:15 - 02:39, 02:45, 03:39</a:t>
            </a:r>
          </a:p>
          <a:p>
            <a:r>
              <a:rPr lang="en-US" dirty="0">
                <a:solidFill>
                  <a:srgbClr val="000000"/>
                </a:solidFill>
              </a:rPr>
              <a:t>03:15, 03:45, 04:15 - 03:39, 04:09, 04:39</a:t>
            </a:r>
          </a:p>
          <a:p>
            <a:r>
              <a:rPr lang="en-US" dirty="0">
                <a:solidFill>
                  <a:srgbClr val="000000"/>
                </a:solidFill>
              </a:rPr>
              <a:t>04:15, 04:45, 05:15 - 04:39, 05:09, 05:39</a:t>
            </a:r>
          </a:p>
          <a:p>
            <a:r>
              <a:rPr lang="en-US" dirty="0">
                <a:solidFill>
                  <a:srgbClr val="000000"/>
                </a:solidFill>
              </a:rPr>
              <a:t>05:15, 05:45, 06:15 - 05:39, 05:45, 06:39(G-12/13, G-8 2001 only)</a:t>
            </a:r>
          </a:p>
          <a:p>
            <a:r>
              <a:rPr lang="en-US" dirty="0">
                <a:solidFill>
                  <a:srgbClr val="000000"/>
                </a:solidFill>
              </a:rPr>
              <a:t>06:15, 06:45, 07:15 - 06:39(G-12/13, G-8 2001 only), 07:09, 07:39</a:t>
            </a:r>
          </a:p>
          <a:p>
            <a:r>
              <a:rPr lang="en-US" dirty="0">
                <a:solidFill>
                  <a:srgbClr val="000000"/>
                </a:solidFill>
              </a:rPr>
              <a:t>07:15, 07:45, 08:15 - 07:39, 08:09, 08:39</a:t>
            </a:r>
          </a:p>
          <a:p>
            <a:r>
              <a:rPr lang="en-US" dirty="0">
                <a:solidFill>
                  <a:srgbClr val="000000"/>
                </a:solidFill>
              </a:rPr>
              <a:t>08:15, 08:45, 09:15 - 08:39, 08:45, 09:39</a:t>
            </a:r>
          </a:p>
          <a:p>
            <a:r>
              <a:rPr lang="en-US" dirty="0">
                <a:solidFill>
                  <a:srgbClr val="000000"/>
                </a:solidFill>
              </a:rPr>
              <a:t>09:15, 09:45, 10:15 - 09:39, 10:09, 10:39</a:t>
            </a:r>
          </a:p>
          <a:p>
            <a:r>
              <a:rPr lang="en-US" dirty="0">
                <a:solidFill>
                  <a:srgbClr val="000000"/>
                </a:solidFill>
              </a:rPr>
              <a:t>10:15, 10:45, 11:15 - 10:39, 11:09, 11:39</a:t>
            </a:r>
          </a:p>
          <a:p>
            <a:r>
              <a:rPr lang="en-US" dirty="0">
                <a:solidFill>
                  <a:srgbClr val="000000"/>
                </a:solidFill>
              </a:rPr>
              <a:t>11:15, 11:45, 12:15 - 11:39, 11:45, 12:39(G-13 only)</a:t>
            </a:r>
          </a:p>
          <a:p>
            <a:r>
              <a:rPr lang="en-US" dirty="0">
                <a:solidFill>
                  <a:srgbClr val="000000"/>
                </a:solidFill>
              </a:rPr>
              <a:t>12:15, 12:45, 13:15 - 12:39(G-13 only), 13:09, 13:39</a:t>
            </a:r>
          </a:p>
          <a:p>
            <a:r>
              <a:rPr lang="en-US" dirty="0">
                <a:solidFill>
                  <a:srgbClr val="000000"/>
                </a:solidFill>
              </a:rPr>
              <a:t>13:15, 13:45, 14:15 - 13:39, 14:09, 14:39</a:t>
            </a:r>
          </a:p>
          <a:p>
            <a:r>
              <a:rPr lang="en-US" dirty="0">
                <a:solidFill>
                  <a:srgbClr val="000000"/>
                </a:solidFill>
              </a:rPr>
              <a:t>14:15, 14:45, 15:15 - 14:39, 14:45, 15:39(not G-13)</a:t>
            </a:r>
          </a:p>
          <a:p>
            <a:r>
              <a:rPr lang="en-US" dirty="0">
                <a:solidFill>
                  <a:srgbClr val="000000"/>
                </a:solidFill>
              </a:rPr>
              <a:t>15:15, 15:45, 16:15 - 15:39(not G-13), 16:09, 16:39</a:t>
            </a:r>
          </a:p>
          <a:p>
            <a:r>
              <a:rPr lang="en-US" dirty="0">
                <a:solidFill>
                  <a:srgbClr val="000000"/>
                </a:solidFill>
              </a:rPr>
              <a:t>16:15, 16:45, 17:15 - 16:39, 17:09, 17:39</a:t>
            </a:r>
          </a:p>
          <a:p>
            <a:r>
              <a:rPr lang="en-US" dirty="0">
                <a:solidFill>
                  <a:srgbClr val="000000"/>
                </a:solidFill>
              </a:rPr>
              <a:t>17:15, 17:45, 18:15 - 17:39, 17:45, 18:39(G-13 only)</a:t>
            </a:r>
          </a:p>
          <a:p>
            <a:r>
              <a:rPr lang="en-US" dirty="0">
                <a:solidFill>
                  <a:srgbClr val="000000"/>
                </a:solidFill>
              </a:rPr>
              <a:t>18:15, 18:45, 19:15 - 18:39(G-13 only), 19:09, 19:39</a:t>
            </a:r>
          </a:p>
          <a:p>
            <a:r>
              <a:rPr lang="en-US" dirty="0">
                <a:solidFill>
                  <a:srgbClr val="000000"/>
                </a:solidFill>
              </a:rPr>
              <a:t>19:15, 19:45, 20:15 - 19:39, 20:09, 20:39</a:t>
            </a:r>
          </a:p>
          <a:p>
            <a:r>
              <a:rPr lang="en-US" dirty="0">
                <a:solidFill>
                  <a:srgbClr val="000000"/>
                </a:solidFill>
              </a:rPr>
              <a:t>20:15, 20:45, 21:15 - 20:39, 20:45, 21:39</a:t>
            </a:r>
          </a:p>
          <a:p>
            <a:r>
              <a:rPr lang="en-US" dirty="0">
                <a:solidFill>
                  <a:srgbClr val="000000"/>
                </a:solidFill>
              </a:rPr>
              <a:t>21:15, 21:45, 22:15 - 21:39, 22:09, 22:39</a:t>
            </a:r>
          </a:p>
          <a:p>
            <a:r>
              <a:rPr lang="en-US" dirty="0">
                <a:solidFill>
                  <a:srgbClr val="000000"/>
                </a:solidFill>
              </a:rPr>
              <a:t>22:15, 22:45, 23:15 - 22:39, 23:09, 23:39</a:t>
            </a:r>
          </a:p>
          <a:p>
            <a:r>
              <a:rPr lang="en-US" dirty="0">
                <a:solidFill>
                  <a:srgbClr val="000000"/>
                </a:solidFill>
              </a:rPr>
              <a:t>23:15, 23:45, 00:15 - 23:39, 23:45, 00:39(G-13 only)</a:t>
            </a:r>
          </a:p>
        </p:txBody>
      </p:sp>
    </p:spTree>
    <p:extLst>
      <p:ext uri="{BB962C8B-B14F-4D97-AF65-F5344CB8AC3E}">
        <p14:creationId xmlns:p14="http://schemas.microsoft.com/office/powerpoint/2010/main" val="2770553941"/>
      </p:ext>
    </p:extLst>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GOES West NHEM Images</a:t>
            </a:r>
            <a:endParaRPr lang="en-US" dirty="0">
              <a:solidFill>
                <a:schemeClr val="tx1"/>
              </a:solidFill>
            </a:endParaRPr>
          </a:p>
        </p:txBody>
      </p:sp>
      <p:sp>
        <p:nvSpPr>
          <p:cNvPr id="3" name="Text Placeholder 2"/>
          <p:cNvSpPr>
            <a:spLocks noGrp="1"/>
          </p:cNvSpPr>
          <p:nvPr>
            <p:ph type="body" idx="1"/>
          </p:nvPr>
        </p:nvSpPr>
        <p:spPr/>
        <p:txBody>
          <a:bodyPr>
            <a:normAutofit fontScale="47500" lnSpcReduction="20000"/>
          </a:bodyPr>
          <a:lstStyle/>
          <a:p>
            <a:r>
              <a:rPr lang="en-US" dirty="0">
                <a:solidFill>
                  <a:srgbClr val="000000"/>
                </a:solidFill>
              </a:rPr>
              <a:t>GOES-W NH/CONUS triplets GOES-15 (GOES-9/10/11):</a:t>
            </a:r>
          </a:p>
          <a:p>
            <a:r>
              <a:rPr lang="en-US" dirty="0">
                <a:solidFill>
                  <a:srgbClr val="000000"/>
                </a:solidFill>
              </a:rPr>
              <a:t>23:30, 00:00, 00:30 - 23:30, 23:45, 00:00</a:t>
            </a:r>
          </a:p>
          <a:p>
            <a:r>
              <a:rPr lang="en-US" dirty="0">
                <a:solidFill>
                  <a:srgbClr val="000000"/>
                </a:solidFill>
              </a:rPr>
              <a:t>00:30, 01:00, 01:30 - 01:00, 01:15, 01:30 (00:45, 01:00, 01:15 could use for GOES-9/10/11)</a:t>
            </a:r>
          </a:p>
          <a:p>
            <a:r>
              <a:rPr lang="en-US" dirty="0">
                <a:solidFill>
                  <a:srgbClr val="000000"/>
                </a:solidFill>
              </a:rPr>
              <a:t>01:30, 02:00, 02:30 - 01:45, 02:00, 02:15 (02:00, 02:15, 02:30 must use for GOES-9)</a:t>
            </a:r>
          </a:p>
          <a:p>
            <a:r>
              <a:rPr lang="en-US" dirty="0">
                <a:solidFill>
                  <a:srgbClr val="000000"/>
                </a:solidFill>
              </a:rPr>
              <a:t>02:30, 03:00, 03:30 - 02:30, 02:45, 03:00</a:t>
            </a:r>
          </a:p>
          <a:p>
            <a:r>
              <a:rPr lang="en-US" dirty="0">
                <a:solidFill>
                  <a:srgbClr val="000000"/>
                </a:solidFill>
              </a:rPr>
              <a:t>03:30, 04:00, 04:30 - 03:45, 04:00, 04:15 (04:00, 04:15, 04:30 must use for GOES</a:t>
            </a:r>
            <a:r>
              <a:rPr lang="en-US" dirty="0" smtClean="0">
                <a:solidFill>
                  <a:srgbClr val="000000"/>
                </a:solidFill>
              </a:rPr>
              <a:t>-9/10</a:t>
            </a:r>
            <a:r>
              <a:rPr lang="en-US" dirty="0">
                <a:solidFill>
                  <a:srgbClr val="000000"/>
                </a:solidFill>
              </a:rPr>
              <a:t>/11)</a:t>
            </a:r>
          </a:p>
          <a:p>
            <a:r>
              <a:rPr lang="en-US" dirty="0">
                <a:solidFill>
                  <a:srgbClr val="000000"/>
                </a:solidFill>
              </a:rPr>
              <a:t>04:30, 05:00, 05:30 - 04:45, 05:00, 05:15</a:t>
            </a:r>
          </a:p>
          <a:p>
            <a:r>
              <a:rPr lang="en-US" dirty="0">
                <a:solidFill>
                  <a:srgbClr val="000000"/>
                </a:solidFill>
              </a:rPr>
              <a:t>05:30, 06:00, 06:30 - 05:30. 05:45, 06:00</a:t>
            </a:r>
          </a:p>
          <a:p>
            <a:r>
              <a:rPr lang="en-US" dirty="0">
                <a:solidFill>
                  <a:srgbClr val="000000"/>
                </a:solidFill>
              </a:rPr>
              <a:t>06:30, 07:00, 07:30 - 06:45, 07:00, 07:15</a:t>
            </a:r>
          </a:p>
          <a:p>
            <a:r>
              <a:rPr lang="en-US" dirty="0">
                <a:solidFill>
                  <a:srgbClr val="000000"/>
                </a:solidFill>
              </a:rPr>
              <a:t>07:30, 08:00, 08:30 - 07:45, 08:00, 08:15 (08:00, 08:15, 08:30 must use for GOES-9)</a:t>
            </a:r>
          </a:p>
          <a:p>
            <a:r>
              <a:rPr lang="en-US" dirty="0">
                <a:solidFill>
                  <a:srgbClr val="000000"/>
                </a:solidFill>
              </a:rPr>
              <a:t>08:30, 09:00, 09:30 - 08:30, 08:45, 09:00</a:t>
            </a:r>
          </a:p>
          <a:p>
            <a:r>
              <a:rPr lang="en-US" dirty="0">
                <a:solidFill>
                  <a:srgbClr val="000000"/>
                </a:solidFill>
              </a:rPr>
              <a:t>09:30, 10:00, 10:30 - 09:45, 10:00, 10:</a:t>
            </a:r>
            <a:r>
              <a:rPr lang="en-US" dirty="0" smtClean="0">
                <a:solidFill>
                  <a:srgbClr val="000000"/>
                </a:solidFill>
              </a:rPr>
              <a:t>15 (10:00, 10:15, 10:30 GOES-9)</a:t>
            </a:r>
            <a:endParaRPr lang="en-US" dirty="0">
              <a:solidFill>
                <a:srgbClr val="000000"/>
              </a:solidFill>
            </a:endParaRPr>
          </a:p>
          <a:p>
            <a:r>
              <a:rPr lang="en-US" dirty="0">
                <a:solidFill>
                  <a:srgbClr val="000000"/>
                </a:solidFill>
              </a:rPr>
              <a:t>10:30, 11:00, 11:30 - 10:45, 11:00, 11:15</a:t>
            </a:r>
          </a:p>
          <a:p>
            <a:r>
              <a:rPr lang="en-US" dirty="0">
                <a:solidFill>
                  <a:srgbClr val="000000"/>
                </a:solidFill>
              </a:rPr>
              <a:t>11:30, 12:00, 12:30 - 11:30, 11:45, 12:00</a:t>
            </a:r>
          </a:p>
          <a:p>
            <a:r>
              <a:rPr lang="en-US" dirty="0">
                <a:solidFill>
                  <a:srgbClr val="000000"/>
                </a:solidFill>
              </a:rPr>
              <a:t>12:30, 13:00, 13:30 - 12:45, 13:00, 13:15</a:t>
            </a:r>
          </a:p>
          <a:p>
            <a:r>
              <a:rPr lang="en-US" dirty="0">
                <a:solidFill>
                  <a:srgbClr val="000000"/>
                </a:solidFill>
              </a:rPr>
              <a:t>13:30, 14:00, 14:30 - 13:45, 14:00, 14:15 (14:00, 14:15, 14:30 must use for GOES-9)</a:t>
            </a:r>
          </a:p>
          <a:p>
            <a:r>
              <a:rPr lang="en-US" dirty="0">
                <a:solidFill>
                  <a:srgbClr val="000000"/>
                </a:solidFill>
              </a:rPr>
              <a:t>14:30, 15:00, 15:30 - 14:30, 14:45, 15:00</a:t>
            </a:r>
          </a:p>
          <a:p>
            <a:r>
              <a:rPr lang="en-US" dirty="0">
                <a:solidFill>
                  <a:srgbClr val="000000"/>
                </a:solidFill>
              </a:rPr>
              <a:t>15:30, 16:00, 16:30 - 15:45, 16:00, 16:15 (16:00, 16:15, 16:30 must use for GOES</a:t>
            </a:r>
            <a:r>
              <a:rPr lang="en-US" dirty="0" smtClean="0">
                <a:solidFill>
                  <a:srgbClr val="000000"/>
                </a:solidFill>
              </a:rPr>
              <a:t>-9/10</a:t>
            </a:r>
            <a:r>
              <a:rPr lang="en-US" dirty="0">
                <a:solidFill>
                  <a:srgbClr val="000000"/>
                </a:solidFill>
              </a:rPr>
              <a:t>/11)</a:t>
            </a:r>
          </a:p>
          <a:p>
            <a:r>
              <a:rPr lang="en-US" dirty="0">
                <a:solidFill>
                  <a:srgbClr val="000000"/>
                </a:solidFill>
              </a:rPr>
              <a:t>16:30, 17:00, 17:30 - 17:00. 17:15, 17:30 (16:45, 17:00, 17:15 could use for GOES-9/10/11)</a:t>
            </a:r>
          </a:p>
          <a:p>
            <a:r>
              <a:rPr lang="en-US" dirty="0">
                <a:solidFill>
                  <a:srgbClr val="000000"/>
                </a:solidFill>
              </a:rPr>
              <a:t>17:30, 18:00, 18:30 - 17:30, 17:45, 18:00</a:t>
            </a:r>
          </a:p>
          <a:p>
            <a:r>
              <a:rPr lang="en-US" dirty="0">
                <a:solidFill>
                  <a:srgbClr val="000000"/>
                </a:solidFill>
              </a:rPr>
              <a:t>18:30, 19:00, 19:30 - 18:45, 19:00, 19:15</a:t>
            </a:r>
          </a:p>
          <a:p>
            <a:r>
              <a:rPr lang="en-US" dirty="0">
                <a:solidFill>
                  <a:srgbClr val="000000"/>
                </a:solidFill>
              </a:rPr>
              <a:t>19:30, 20:00, 20:30 - 19:45, 20:00, 20:15 (20:00, 20:15, 20:30 must use for GOES-9)</a:t>
            </a:r>
          </a:p>
          <a:p>
            <a:r>
              <a:rPr lang="en-US" dirty="0">
                <a:solidFill>
                  <a:srgbClr val="000000"/>
                </a:solidFill>
              </a:rPr>
              <a:t>20:30, 21:00, 21:30 - None                (20:30, 20:45, 21:00 must use for GOES-9/10/11)</a:t>
            </a:r>
          </a:p>
          <a:p>
            <a:r>
              <a:rPr lang="en-US" dirty="0">
                <a:solidFill>
                  <a:srgbClr val="000000"/>
                </a:solidFill>
              </a:rPr>
              <a:t>21:30, 22:00, 22:30 - 21:45, 22:00, 22:15 (22:00, 22:15, 22:30 must use for </a:t>
            </a:r>
            <a:r>
              <a:rPr lang="en-US">
                <a:solidFill>
                  <a:srgbClr val="000000"/>
                </a:solidFill>
              </a:rPr>
              <a:t>GOES</a:t>
            </a:r>
            <a:r>
              <a:rPr lang="en-US" smtClean="0">
                <a:solidFill>
                  <a:srgbClr val="000000"/>
                </a:solidFill>
              </a:rPr>
              <a:t>-9/10</a:t>
            </a:r>
            <a:r>
              <a:rPr lang="en-US" dirty="0">
                <a:solidFill>
                  <a:srgbClr val="000000"/>
                </a:solidFill>
              </a:rPr>
              <a:t>/11)</a:t>
            </a:r>
          </a:p>
          <a:p>
            <a:r>
              <a:rPr lang="en-US" dirty="0">
                <a:solidFill>
                  <a:srgbClr val="000000"/>
                </a:solidFill>
              </a:rPr>
              <a:t>22:30, 23:00, 23:30 - 22:45, 23:00, 23:15</a:t>
            </a:r>
          </a:p>
        </p:txBody>
      </p:sp>
    </p:spTree>
    <p:extLst>
      <p:ext uri="{BB962C8B-B14F-4D97-AF65-F5344CB8AC3E}">
        <p14:creationId xmlns:p14="http://schemas.microsoft.com/office/powerpoint/2010/main" val="3945239810"/>
      </p:ext>
    </p:extLst>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GOES West SHEM Images</a:t>
            </a:r>
            <a:endParaRPr lang="en-US" dirty="0">
              <a:solidFill>
                <a:schemeClr val="tx1"/>
              </a:solidFill>
            </a:endParaRPr>
          </a:p>
        </p:txBody>
      </p:sp>
      <p:sp>
        <p:nvSpPr>
          <p:cNvPr id="3" name="Text Placeholder 2"/>
          <p:cNvSpPr>
            <a:spLocks noGrp="1"/>
          </p:cNvSpPr>
          <p:nvPr>
            <p:ph type="body" idx="1"/>
          </p:nvPr>
        </p:nvSpPr>
        <p:spPr/>
        <p:txBody>
          <a:bodyPr>
            <a:normAutofit fontScale="47500" lnSpcReduction="20000"/>
          </a:bodyPr>
          <a:lstStyle/>
          <a:p>
            <a:r>
              <a:rPr lang="en-US" dirty="0">
                <a:solidFill>
                  <a:srgbClr val="000000"/>
                </a:solidFill>
              </a:rPr>
              <a:t>GOES-W SH triplets GOES-W:</a:t>
            </a:r>
          </a:p>
          <a:p>
            <a:r>
              <a:rPr lang="en-US" dirty="0">
                <a:solidFill>
                  <a:srgbClr val="000000"/>
                </a:solidFill>
              </a:rPr>
              <a:t>23:22, 23:52, 00:00</a:t>
            </a:r>
          </a:p>
          <a:p>
            <a:r>
              <a:rPr lang="en-US" dirty="0">
                <a:solidFill>
                  <a:srgbClr val="000000"/>
                </a:solidFill>
              </a:rPr>
              <a:t>00:00, 00:52, 01:22</a:t>
            </a:r>
          </a:p>
          <a:p>
            <a:r>
              <a:rPr lang="en-US" dirty="0">
                <a:solidFill>
                  <a:srgbClr val="000000"/>
                </a:solidFill>
              </a:rPr>
              <a:t>01:22, 01:52, 02:22 (unavailable for GOES-9)</a:t>
            </a:r>
          </a:p>
          <a:p>
            <a:r>
              <a:rPr lang="en-US" dirty="0">
                <a:solidFill>
                  <a:srgbClr val="000000"/>
                </a:solidFill>
              </a:rPr>
              <a:t>02:22, 02:52, 03:00</a:t>
            </a:r>
          </a:p>
          <a:p>
            <a:r>
              <a:rPr lang="en-US" dirty="0">
                <a:solidFill>
                  <a:srgbClr val="000000"/>
                </a:solidFill>
              </a:rPr>
              <a:t>03:00, 03:52, 04:22 (unavailable for GOES-10/11)</a:t>
            </a:r>
          </a:p>
          <a:p>
            <a:r>
              <a:rPr lang="en-US" dirty="0">
                <a:solidFill>
                  <a:srgbClr val="000000"/>
                </a:solidFill>
              </a:rPr>
              <a:t>04:22, 04:52, 05:22</a:t>
            </a:r>
          </a:p>
          <a:p>
            <a:r>
              <a:rPr lang="en-US" dirty="0">
                <a:solidFill>
                  <a:srgbClr val="000000"/>
                </a:solidFill>
              </a:rPr>
              <a:t>05:22, 05:52, 06:00</a:t>
            </a:r>
          </a:p>
          <a:p>
            <a:r>
              <a:rPr lang="en-US" dirty="0">
                <a:solidFill>
                  <a:srgbClr val="000000"/>
                </a:solidFill>
              </a:rPr>
              <a:t>06:00, 06:52, 07:22</a:t>
            </a:r>
          </a:p>
          <a:p>
            <a:r>
              <a:rPr lang="en-US" dirty="0">
                <a:solidFill>
                  <a:srgbClr val="000000"/>
                </a:solidFill>
              </a:rPr>
              <a:t>07:22, 07:52, 08:22 (unavailable for GOES-9)</a:t>
            </a:r>
          </a:p>
          <a:p>
            <a:r>
              <a:rPr lang="en-US" dirty="0">
                <a:solidFill>
                  <a:srgbClr val="000000"/>
                </a:solidFill>
              </a:rPr>
              <a:t>08:22, 08:52, 09:00</a:t>
            </a:r>
          </a:p>
          <a:p>
            <a:r>
              <a:rPr lang="en-US" dirty="0">
                <a:solidFill>
                  <a:srgbClr val="000000"/>
                </a:solidFill>
              </a:rPr>
              <a:t>09:00, 09:52, 10:22</a:t>
            </a:r>
          </a:p>
          <a:p>
            <a:r>
              <a:rPr lang="en-US" dirty="0">
                <a:solidFill>
                  <a:srgbClr val="000000"/>
                </a:solidFill>
              </a:rPr>
              <a:t>10:22, 10:52, 11:22</a:t>
            </a:r>
          </a:p>
          <a:p>
            <a:r>
              <a:rPr lang="en-US" dirty="0">
                <a:solidFill>
                  <a:srgbClr val="000000"/>
                </a:solidFill>
              </a:rPr>
              <a:t>11:22, 11:52, 12:00</a:t>
            </a:r>
          </a:p>
          <a:p>
            <a:r>
              <a:rPr lang="en-US" dirty="0">
                <a:solidFill>
                  <a:srgbClr val="000000"/>
                </a:solidFill>
              </a:rPr>
              <a:t>12:00, 12:52, 13:22</a:t>
            </a:r>
          </a:p>
          <a:p>
            <a:r>
              <a:rPr lang="en-US" dirty="0">
                <a:solidFill>
                  <a:srgbClr val="000000"/>
                </a:solidFill>
              </a:rPr>
              <a:t>13:22, 13:52, 14:22 (unavailable for GOES-9)</a:t>
            </a:r>
          </a:p>
          <a:p>
            <a:r>
              <a:rPr lang="en-US" dirty="0">
                <a:solidFill>
                  <a:srgbClr val="000000"/>
                </a:solidFill>
              </a:rPr>
              <a:t>14:22, 14:53, 15:00</a:t>
            </a:r>
          </a:p>
          <a:p>
            <a:r>
              <a:rPr lang="en-US" dirty="0">
                <a:solidFill>
                  <a:srgbClr val="000000"/>
                </a:solidFill>
              </a:rPr>
              <a:t>15:00, 15:52, 16:22 (unavailable for GOES-10/11)</a:t>
            </a:r>
          </a:p>
          <a:p>
            <a:r>
              <a:rPr lang="en-US" dirty="0">
                <a:solidFill>
                  <a:srgbClr val="000000"/>
                </a:solidFill>
              </a:rPr>
              <a:t>16:22, 16:52, 17:22</a:t>
            </a:r>
          </a:p>
          <a:p>
            <a:r>
              <a:rPr lang="en-US" dirty="0">
                <a:solidFill>
                  <a:srgbClr val="000000"/>
                </a:solidFill>
              </a:rPr>
              <a:t>17:22, 17:52, 18:00</a:t>
            </a:r>
          </a:p>
          <a:p>
            <a:r>
              <a:rPr lang="en-US" dirty="0">
                <a:solidFill>
                  <a:srgbClr val="000000"/>
                </a:solidFill>
              </a:rPr>
              <a:t>18:00, 18:52, 19:22</a:t>
            </a:r>
          </a:p>
          <a:p>
            <a:r>
              <a:rPr lang="en-US" dirty="0">
                <a:solidFill>
                  <a:srgbClr val="000000"/>
                </a:solidFill>
              </a:rPr>
              <a:t>19:22, 19:52, 20:22 (unavailable for GOEs-9)</a:t>
            </a:r>
          </a:p>
          <a:p>
            <a:r>
              <a:rPr lang="en-US" dirty="0">
                <a:solidFill>
                  <a:srgbClr val="000000"/>
                </a:solidFill>
              </a:rPr>
              <a:t>20:22, 20:52, 21:00 (unavailable for GOES-15)</a:t>
            </a:r>
          </a:p>
          <a:p>
            <a:r>
              <a:rPr lang="en-US" dirty="0">
                <a:solidFill>
                  <a:srgbClr val="000000"/>
                </a:solidFill>
              </a:rPr>
              <a:t>21:00, 21:52, 22:22 (unavailable for GOES-10/11)</a:t>
            </a:r>
          </a:p>
          <a:p>
            <a:r>
              <a:rPr lang="en-US" dirty="0">
                <a:solidFill>
                  <a:srgbClr val="000000"/>
                </a:solidFill>
              </a:rPr>
              <a:t>22:22, 22:52, 23:22</a:t>
            </a:r>
          </a:p>
        </p:txBody>
      </p:sp>
      <p:sp>
        <p:nvSpPr>
          <p:cNvPr id="4" name="TextBox 3"/>
          <p:cNvSpPr txBox="1"/>
          <p:nvPr/>
        </p:nvSpPr>
        <p:spPr>
          <a:xfrm>
            <a:off x="6172200" y="2743200"/>
            <a:ext cx="2008984"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Vis t&lt;9 or t&gt;15</a:t>
            </a:r>
          </a:p>
          <a:p>
            <a:pPr marL="0" marR="0" indent="0" algn="l" defTabSz="914400" rtl="0" fontAlgn="auto" latinLnBrk="1" hangingPunct="0">
              <a:lnSpc>
                <a:spcPct val="100000"/>
              </a:lnSpc>
              <a:spcBef>
                <a:spcPts val="0"/>
              </a:spcBef>
              <a:spcAft>
                <a:spcPts val="0"/>
              </a:spcAft>
              <a:buClrTx/>
              <a:buSzTx/>
              <a:buFontTx/>
              <a:buNone/>
              <a:tabLst/>
            </a:pPr>
            <a:r>
              <a:rPr lang="en-US" dirty="0" err="1" smtClean="0">
                <a:solidFill>
                  <a:srgbClr val="000000"/>
                </a:solidFill>
              </a:rPr>
              <a:t>Swir</a:t>
            </a:r>
            <a:r>
              <a:rPr lang="en-US" smtClean="0">
                <a:solidFill>
                  <a:srgbClr val="000000"/>
                </a:solidFill>
              </a:rPr>
              <a:t> t&gt; 3 and t&lt;18</a:t>
            </a:r>
            <a:endParaRPr kumimoji="0" lang="en-US" sz="1800" b="0" i="0" u="none" strike="noStrike" cap="none" spc="0" normalizeH="0" baseline="0">
              <a:ln>
                <a:noFill/>
              </a:ln>
              <a:solidFill>
                <a:srgbClr val="000000"/>
              </a:solidFill>
              <a:effectLst/>
              <a:uFillTx/>
              <a:latin typeface="Rockwell"/>
              <a:ea typeface="Rockwell"/>
              <a:cs typeface="Rockwell"/>
              <a:sym typeface="Rockwell"/>
            </a:endParaRPr>
          </a:p>
        </p:txBody>
      </p:sp>
    </p:spTree>
    <p:extLst>
      <p:ext uri="{BB962C8B-B14F-4D97-AF65-F5344CB8AC3E}">
        <p14:creationId xmlns:p14="http://schemas.microsoft.com/office/powerpoint/2010/main" val="2447138810"/>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457200" y="0"/>
            <a:ext cx="8229600" cy="1143001"/>
          </a:xfrm>
          <a:prstGeom prst="rect">
            <a:avLst/>
          </a:prstGeom>
        </p:spPr>
        <p:txBody>
          <a:bodyPr/>
          <a:lstStyle>
            <a:lvl1pPr>
              <a:defRPr sz="4000">
                <a:solidFill>
                  <a:srgbClr val="000000"/>
                </a:solidFill>
              </a:defRPr>
            </a:lvl1pPr>
          </a:lstStyle>
          <a:p>
            <a:pPr lvl="0" algn="ctr">
              <a:defRPr sz="1800">
                <a:effectLst/>
              </a:defRPr>
            </a:pPr>
            <a:r>
              <a:rPr lang="en-US" sz="4000" dirty="0" smtClean="0">
                <a:effectLst>
                  <a:outerShdw blurRad="38100" dist="25500" dir="5400000" rotWithShape="0">
                    <a:srgbClr val="000000">
                      <a:alpha val="75000"/>
                    </a:srgbClr>
                  </a:outerShdw>
                </a:effectLst>
              </a:rPr>
              <a:t>Motivation	</a:t>
            </a:r>
            <a:endParaRPr sz="4000" dirty="0">
              <a:effectLst>
                <a:outerShdw blurRad="38100" dist="25500" dir="5400000" rotWithShape="0">
                  <a:srgbClr val="000000">
                    <a:alpha val="75000"/>
                  </a:srgbClr>
                </a:outerShdw>
              </a:effectLst>
            </a:endParaRPr>
          </a:p>
        </p:txBody>
      </p:sp>
      <p:sp>
        <p:nvSpPr>
          <p:cNvPr id="76" name="Shape 76"/>
          <p:cNvSpPr>
            <a:spLocks noGrp="1"/>
          </p:cNvSpPr>
          <p:nvPr>
            <p:ph type="body" idx="1"/>
          </p:nvPr>
        </p:nvSpPr>
        <p:spPr>
          <a:xfrm>
            <a:off x="457200" y="1646236"/>
            <a:ext cx="8382000" cy="4526281"/>
          </a:xfrm>
          <a:prstGeom prst="rect">
            <a:avLst/>
          </a:prstGeom>
        </p:spPr>
        <p:txBody>
          <a:bodyPr>
            <a:normAutofit fontScale="85000" lnSpcReduction="20000"/>
          </a:bodyPr>
          <a:lstStyle/>
          <a:p>
            <a:pPr marL="248285" lvl="0" indent="-248285" defTabSz="777240">
              <a:defRPr sz="1800">
                <a:solidFill>
                  <a:srgbClr val="000000"/>
                </a:solidFill>
              </a:defRPr>
            </a:pPr>
            <a:r>
              <a:rPr sz="2720" dirty="0" smtClean="0"/>
              <a:t>ECMWF</a:t>
            </a:r>
            <a:r>
              <a:rPr lang="en-US" sz="2720" dirty="0" smtClean="0"/>
              <a:t>:   “</a:t>
            </a:r>
            <a:r>
              <a:rPr lang="en-US" sz="2000" i="1" dirty="0" smtClean="0"/>
              <a:t>keen interest by ECMWF in the proposed effort”… “…we are encouraged by this proposal and strongly support it as a contribution to filling the gap.</a:t>
            </a:r>
            <a:r>
              <a:rPr lang="en-US" sz="2720" i="1" dirty="0" smtClean="0"/>
              <a:t>”</a:t>
            </a:r>
            <a:endParaRPr sz="2210" i="1" dirty="0">
              <a:solidFill>
                <a:srgbClr val="FFFFFF"/>
              </a:solidFill>
            </a:endParaRPr>
          </a:p>
          <a:p>
            <a:pPr marL="0" lvl="1" indent="349758" defTabSz="777240">
              <a:spcBef>
                <a:spcPts val="300"/>
              </a:spcBef>
              <a:buSzTx/>
              <a:buNone/>
              <a:defRPr sz="1800">
                <a:solidFill>
                  <a:srgbClr val="000000"/>
                </a:solidFill>
              </a:defRPr>
            </a:pPr>
            <a:endParaRPr sz="2210" dirty="0"/>
          </a:p>
          <a:p>
            <a:pPr marL="248285" lvl="0" indent="-248285" defTabSz="777240">
              <a:defRPr sz="1800">
                <a:solidFill>
                  <a:srgbClr val="000000"/>
                </a:solidFill>
              </a:defRPr>
            </a:pPr>
            <a:r>
              <a:rPr lang="en-US" sz="2720" dirty="0" smtClean="0"/>
              <a:t>The Global Climate Observing System leadership: “</a:t>
            </a:r>
            <a:r>
              <a:rPr lang="en-US" sz="2000" i="1" dirty="0" smtClean="0"/>
              <a:t>we can only express the very strongest support of the GCOS programme for your proposed reprocessing, which would meet a longstanding and off-stated need.</a:t>
            </a:r>
            <a:r>
              <a:rPr lang="en-US" sz="2720" dirty="0" smtClean="0"/>
              <a:t>”</a:t>
            </a:r>
          </a:p>
          <a:p>
            <a:pPr marL="0" lvl="0" indent="0" defTabSz="777240">
              <a:buNone/>
              <a:defRPr sz="1800">
                <a:solidFill>
                  <a:srgbClr val="000000"/>
                </a:solidFill>
              </a:defRPr>
            </a:pPr>
            <a:endParaRPr lang="en-US" sz="2720" dirty="0" smtClean="0"/>
          </a:p>
          <a:p>
            <a:pPr marL="248285" lvl="0" indent="-248285" defTabSz="777240">
              <a:defRPr sz="1800">
                <a:solidFill>
                  <a:srgbClr val="000000"/>
                </a:solidFill>
              </a:defRPr>
            </a:pPr>
            <a:r>
              <a:rPr lang="en-US" sz="2600" dirty="0" smtClean="0"/>
              <a:t>JMA: </a:t>
            </a:r>
            <a:r>
              <a:rPr lang="en-US" sz="2100" i="1" dirty="0" smtClean="0">
                <a:solidFill>
                  <a:schemeClr val="tx1"/>
                </a:solidFill>
              </a:rPr>
              <a:t>“The reprocessing of historical GOES AMVs data will surely bring benefits to, and will be appreciated by, the NWP and climate communities.  In this context, I wish to express my heartfelt appreciation to your efforts and my cordial welcome for your proposal.”</a:t>
            </a:r>
          </a:p>
          <a:p>
            <a:pPr marL="248285" lvl="0" indent="-248285" defTabSz="777240">
              <a:defRPr sz="1800">
                <a:solidFill>
                  <a:srgbClr val="000000"/>
                </a:solidFill>
              </a:defRPr>
            </a:pPr>
            <a:endParaRPr lang="en-US" sz="2100" i="1" dirty="0" smtClean="0">
              <a:solidFill>
                <a:schemeClr val="tx1"/>
              </a:solidFill>
            </a:endParaRPr>
          </a:p>
          <a:p>
            <a:pPr marL="248285" lvl="0" indent="-248285" defTabSz="777240">
              <a:defRPr sz="1800">
                <a:solidFill>
                  <a:srgbClr val="000000"/>
                </a:solidFill>
              </a:defRPr>
            </a:pPr>
            <a:r>
              <a:rPr lang="en-US" sz="2800" dirty="0" smtClean="0"/>
              <a:t>UW-Madison/SSEC-CIMSS:</a:t>
            </a:r>
            <a:r>
              <a:rPr lang="en-US" sz="3600" dirty="0" smtClean="0"/>
              <a:t> </a:t>
            </a:r>
            <a:r>
              <a:rPr lang="en-US" sz="2100" dirty="0" smtClean="0"/>
              <a:t>Has a long history in AMV development going back to FGGE reprocessing in the late 1970’s. The SSEC directors sensed the importance of this latest reprocessing effort and provided the funding for the first phase.</a:t>
            </a:r>
            <a:endParaRPr lang="en-US" sz="2100" dirty="0"/>
          </a:p>
          <a:p>
            <a:pPr marL="248285" lvl="0" indent="-248285" defTabSz="777240">
              <a:defRPr sz="1800">
                <a:solidFill>
                  <a:srgbClr val="000000"/>
                </a:solidFill>
              </a:defRPr>
            </a:pPr>
            <a:endParaRPr sz="2720" dirty="0"/>
          </a:p>
        </p:txBody>
      </p:sp>
      <p:sp>
        <p:nvSpPr>
          <p:cNvPr id="77" name="Shape 77"/>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4</a:t>
            </a:fld>
            <a:endParaRPr sz="1600"/>
          </a:p>
        </p:txBody>
      </p:sp>
    </p:spTree>
    <p:extLst>
      <p:ext uri="{BB962C8B-B14F-4D97-AF65-F5344CB8AC3E}">
        <p14:creationId xmlns:p14="http://schemas.microsoft.com/office/powerpoint/2010/main" val="3398537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xfrm>
            <a:off x="457200" y="19856"/>
            <a:ext cx="8229600" cy="1143001"/>
          </a:xfrm>
          <a:prstGeom prst="rect">
            <a:avLst/>
          </a:prstGeom>
        </p:spPr>
        <p:txBody>
          <a:bodyPr/>
          <a:lstStyle>
            <a:lvl1pPr>
              <a:defRPr sz="4000">
                <a:solidFill>
                  <a:srgbClr val="000000"/>
                </a:solidFill>
              </a:defRPr>
            </a:lvl1pPr>
          </a:lstStyle>
          <a:p>
            <a:pPr lvl="0" algn="ctr">
              <a:defRPr sz="1800">
                <a:effectLst/>
              </a:defRPr>
            </a:pPr>
            <a:r>
              <a:rPr sz="4000" dirty="0" smtClean="0">
                <a:effectLst>
                  <a:outerShdw blurRad="38100" dist="25500" dir="5400000" rotWithShape="0">
                    <a:srgbClr val="000000">
                      <a:alpha val="75000"/>
                    </a:srgbClr>
                  </a:outerShdw>
                </a:effectLst>
              </a:rPr>
              <a:t>Processing</a:t>
            </a:r>
            <a:r>
              <a:rPr lang="en-US" sz="4000" dirty="0" smtClean="0">
                <a:effectLst>
                  <a:outerShdw blurRad="38100" dist="25500" dir="5400000" rotWithShape="0">
                    <a:srgbClr val="000000">
                      <a:alpha val="75000"/>
                    </a:srgbClr>
                  </a:outerShdw>
                </a:effectLst>
              </a:rPr>
              <a:t> Details</a:t>
            </a:r>
            <a:r>
              <a:rPr sz="4000" dirty="0" smtClean="0">
                <a:effectLst>
                  <a:outerShdw blurRad="38100" dist="25500" dir="5400000" rotWithShape="0">
                    <a:srgbClr val="000000">
                      <a:alpha val="75000"/>
                    </a:srgbClr>
                  </a:outerShdw>
                </a:effectLst>
              </a:rPr>
              <a:t> (</a:t>
            </a:r>
            <a:r>
              <a:rPr sz="4000" dirty="0">
                <a:effectLst>
                  <a:outerShdw blurRad="38100" dist="25500" dir="5400000" rotWithShape="0">
                    <a:srgbClr val="000000">
                      <a:alpha val="75000"/>
                    </a:srgbClr>
                  </a:outerShdw>
                </a:effectLst>
              </a:rPr>
              <a:t>Data)</a:t>
            </a:r>
          </a:p>
        </p:txBody>
      </p:sp>
      <p:sp>
        <p:nvSpPr>
          <p:cNvPr id="102" name="Shape 102"/>
          <p:cNvSpPr>
            <a:spLocks noGrp="1"/>
          </p:cNvSpPr>
          <p:nvPr>
            <p:ph type="body" idx="1"/>
          </p:nvPr>
        </p:nvSpPr>
        <p:spPr>
          <a:xfrm>
            <a:off x="304800" y="1646236"/>
            <a:ext cx="8534400" cy="4526281"/>
          </a:xfrm>
          <a:prstGeom prst="rect">
            <a:avLst/>
          </a:prstGeom>
        </p:spPr>
        <p:txBody>
          <a:bodyPr>
            <a:normAutofit fontScale="85000" lnSpcReduction="20000"/>
          </a:bodyPr>
          <a:lstStyle/>
          <a:p>
            <a:pPr marL="292100" lvl="1" indent="-292100">
              <a:buSzPct val="70000"/>
              <a:buFont typeface="Wingdings 2"/>
              <a:buChar char="⦿"/>
            </a:pPr>
            <a:r>
              <a:rPr lang="en-US" dirty="0" smtClean="0">
                <a:solidFill>
                  <a:schemeClr val="tx1"/>
                </a:solidFill>
              </a:rPr>
              <a:t>Period: GOES </a:t>
            </a:r>
            <a:r>
              <a:rPr lang="en-US" dirty="0">
                <a:solidFill>
                  <a:schemeClr val="tx1"/>
                </a:solidFill>
              </a:rPr>
              <a:t>GVAR Era -&gt;</a:t>
            </a:r>
            <a:r>
              <a:rPr lang="en-US" dirty="0" smtClean="0">
                <a:solidFill>
                  <a:schemeClr val="tx1"/>
                </a:solidFill>
              </a:rPr>
              <a:t>1995 to mid 2013</a:t>
            </a:r>
            <a:endParaRPr lang="en-US" dirty="0">
              <a:solidFill>
                <a:schemeClr val="tx1"/>
              </a:solidFill>
            </a:endParaRPr>
          </a:p>
          <a:p>
            <a:endParaRPr lang="en-US" dirty="0" smtClean="0">
              <a:solidFill>
                <a:srgbClr val="000000"/>
              </a:solidFill>
            </a:endParaRPr>
          </a:p>
          <a:p>
            <a:r>
              <a:rPr lang="en-US" dirty="0" smtClean="0">
                <a:solidFill>
                  <a:srgbClr val="000000"/>
                </a:solidFill>
              </a:rPr>
              <a:t>Background NWP guess</a:t>
            </a:r>
            <a:r>
              <a:rPr lang="en-US" dirty="0">
                <a:solidFill>
                  <a:srgbClr val="000000"/>
                </a:solidFill>
              </a:rPr>
              <a:t>:  Interpolated 6-hour analyses from the ERA Interim </a:t>
            </a:r>
            <a:r>
              <a:rPr lang="en-US" dirty="0" smtClean="0">
                <a:solidFill>
                  <a:srgbClr val="000000"/>
                </a:solidFill>
              </a:rPr>
              <a:t>dataset</a:t>
            </a:r>
            <a:endParaRPr dirty="0"/>
          </a:p>
          <a:p>
            <a:pPr lvl="0">
              <a:defRPr sz="1800">
                <a:solidFill>
                  <a:srgbClr val="000000"/>
                </a:solidFill>
              </a:defRPr>
            </a:pPr>
            <a:endParaRPr sz="3200" dirty="0"/>
          </a:p>
          <a:p>
            <a:pPr lvl="0">
              <a:defRPr sz="1800">
                <a:solidFill>
                  <a:srgbClr val="000000"/>
                </a:solidFill>
              </a:defRPr>
            </a:pPr>
            <a:r>
              <a:rPr lang="en-US" sz="3200" dirty="0" smtClean="0"/>
              <a:t>Hourly, near-full-disk datasets using most frequent image triplets available (except no rapid-scans)</a:t>
            </a:r>
          </a:p>
          <a:p>
            <a:pPr marL="0" lvl="0" indent="0">
              <a:buNone/>
              <a:defRPr sz="1800">
                <a:solidFill>
                  <a:srgbClr val="000000"/>
                </a:solidFill>
              </a:defRPr>
            </a:pPr>
            <a:r>
              <a:rPr lang="en-US" dirty="0"/>
              <a:t> </a:t>
            </a:r>
            <a:r>
              <a:rPr lang="en-US" dirty="0" smtClean="0"/>
              <a:t>        </a:t>
            </a:r>
            <a:r>
              <a:rPr sz="3200" dirty="0" smtClean="0"/>
              <a:t>GOES </a:t>
            </a:r>
            <a:r>
              <a:rPr sz="3200" dirty="0"/>
              <a:t>East (1995 – </a:t>
            </a:r>
            <a:r>
              <a:rPr lang="en-US" sz="3200" dirty="0" smtClean="0"/>
              <a:t>mid </a:t>
            </a:r>
            <a:r>
              <a:rPr sz="3200" dirty="0" smtClean="0"/>
              <a:t>2013</a:t>
            </a:r>
            <a:r>
              <a:rPr sz="3200" dirty="0"/>
              <a:t>)</a:t>
            </a:r>
          </a:p>
          <a:p>
            <a:pPr marL="640080" lvl="1" indent="-228600">
              <a:spcBef>
                <a:spcPts val="400"/>
              </a:spcBef>
              <a:buClr>
                <a:srgbClr val="B0CCB0"/>
              </a:buClr>
              <a:buFontTx/>
              <a:defRPr sz="1800">
                <a:solidFill>
                  <a:srgbClr val="000000"/>
                </a:solidFill>
              </a:defRPr>
            </a:pPr>
            <a:r>
              <a:rPr sz="2600" dirty="0"/>
              <a:t>Includes </a:t>
            </a:r>
            <a:r>
              <a:rPr sz="2600" dirty="0" smtClean="0"/>
              <a:t>GOES-8/10/12/13/14</a:t>
            </a:r>
            <a:endParaRPr lang="en-US" sz="2600" dirty="0" smtClean="0"/>
          </a:p>
          <a:p>
            <a:pPr marL="411480" lvl="1" indent="0">
              <a:spcBef>
                <a:spcPts val="400"/>
              </a:spcBef>
              <a:buClr>
                <a:srgbClr val="B0CCB0"/>
              </a:buClr>
              <a:buNone/>
              <a:defRPr sz="1800">
                <a:solidFill>
                  <a:srgbClr val="000000"/>
                </a:solidFill>
              </a:defRPr>
            </a:pPr>
            <a:r>
              <a:rPr sz="3200" dirty="0" smtClean="0"/>
              <a:t>GOES </a:t>
            </a:r>
            <a:r>
              <a:rPr sz="3200" dirty="0"/>
              <a:t>West (1996 – </a:t>
            </a:r>
            <a:r>
              <a:rPr lang="en-US" sz="3200" dirty="0" smtClean="0"/>
              <a:t>mid </a:t>
            </a:r>
            <a:r>
              <a:rPr sz="3200" dirty="0" smtClean="0"/>
              <a:t>2013</a:t>
            </a:r>
            <a:r>
              <a:rPr sz="3200" dirty="0"/>
              <a:t>)</a:t>
            </a:r>
          </a:p>
          <a:p>
            <a:pPr marL="640080" lvl="1" indent="-228600">
              <a:spcBef>
                <a:spcPts val="400"/>
              </a:spcBef>
              <a:buClr>
                <a:srgbClr val="B0CCB0"/>
              </a:buClr>
              <a:buFontTx/>
              <a:defRPr sz="1800">
                <a:solidFill>
                  <a:srgbClr val="000000"/>
                </a:solidFill>
              </a:defRPr>
            </a:pPr>
            <a:r>
              <a:rPr sz="2600" dirty="0"/>
              <a:t>Includes </a:t>
            </a:r>
            <a:r>
              <a:rPr sz="2600" dirty="0" smtClean="0"/>
              <a:t>GOES-9/10/11/15</a:t>
            </a:r>
            <a:endParaRPr lang="en-US" sz="2600" dirty="0" smtClean="0"/>
          </a:p>
          <a:p>
            <a:pPr marL="640080" lvl="1" indent="-228600">
              <a:spcBef>
                <a:spcPts val="400"/>
              </a:spcBef>
              <a:buClr>
                <a:srgbClr val="B0CCB0"/>
              </a:buClr>
              <a:buFontTx/>
              <a:defRPr sz="1800">
                <a:solidFill>
                  <a:srgbClr val="000000"/>
                </a:solidFill>
              </a:defRPr>
            </a:pPr>
            <a:endParaRPr lang="en-US" sz="2600" dirty="0"/>
          </a:p>
          <a:p>
            <a:r>
              <a:rPr lang="en-US" dirty="0">
                <a:solidFill>
                  <a:srgbClr val="000000"/>
                </a:solidFill>
              </a:rPr>
              <a:t>Entire data archive on-line at UW-</a:t>
            </a:r>
            <a:r>
              <a:rPr lang="en-US" dirty="0" smtClean="0">
                <a:solidFill>
                  <a:srgbClr val="000000"/>
                </a:solidFill>
              </a:rPr>
              <a:t>SSEC</a:t>
            </a:r>
            <a:endParaRPr lang="en-US" sz="2600" dirty="0" smtClean="0"/>
          </a:p>
          <a:p>
            <a:pPr marL="284163" lvl="1" indent="-284163">
              <a:spcBef>
                <a:spcPts val="400"/>
              </a:spcBef>
              <a:buClr>
                <a:srgbClr val="B0CCB0"/>
              </a:buClr>
              <a:buFontTx/>
              <a:defRPr sz="1800">
                <a:solidFill>
                  <a:srgbClr val="000000"/>
                </a:solidFill>
              </a:defRPr>
            </a:pPr>
            <a:endParaRPr lang="en-US" sz="2600" dirty="0" smtClean="0"/>
          </a:p>
          <a:p>
            <a:pPr marL="0" lvl="1" indent="0">
              <a:spcBef>
                <a:spcPts val="400"/>
              </a:spcBef>
              <a:buClr>
                <a:srgbClr val="B0CCB0"/>
              </a:buClr>
              <a:buNone/>
              <a:defRPr sz="1800">
                <a:solidFill>
                  <a:srgbClr val="000000"/>
                </a:solidFill>
              </a:defRPr>
            </a:pPr>
            <a:endParaRPr sz="3300" dirty="0"/>
          </a:p>
        </p:txBody>
      </p:sp>
      <p:sp>
        <p:nvSpPr>
          <p:cNvPr id="103" name="Shape 103"/>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5</a:t>
            </a:fld>
            <a:endParaRPr sz="16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xfrm>
            <a:off x="457200" y="253536"/>
            <a:ext cx="8229600" cy="1143001"/>
          </a:xfrm>
          <a:prstGeom prst="rect">
            <a:avLst/>
          </a:prstGeom>
        </p:spPr>
        <p:txBody>
          <a:bodyPr/>
          <a:lstStyle>
            <a:lvl1pPr>
              <a:defRPr sz="4000">
                <a:solidFill>
                  <a:srgbClr val="000000"/>
                </a:solidFill>
              </a:defRPr>
            </a:lvl1pPr>
          </a:lstStyle>
          <a:p>
            <a:pPr lvl="0">
              <a:defRPr sz="1800">
                <a:effectLst/>
              </a:defRPr>
            </a:pPr>
            <a:r>
              <a:rPr lang="en-US" sz="4000" dirty="0" smtClean="0">
                <a:effectLst>
                  <a:outerShdw blurRad="38100" dist="25500" dir="5400000" rotWithShape="0">
                    <a:srgbClr val="000000">
                      <a:alpha val="75000"/>
                    </a:srgbClr>
                  </a:outerShdw>
                </a:effectLst>
              </a:rPr>
              <a:t>Processing -- </a:t>
            </a:r>
            <a:r>
              <a:rPr sz="4000" dirty="0" smtClean="0">
                <a:effectLst>
                  <a:outerShdw blurRad="38100" dist="25500" dir="5400000" rotWithShape="0">
                    <a:srgbClr val="000000">
                      <a:alpha val="75000"/>
                    </a:srgbClr>
                  </a:outerShdw>
                </a:effectLst>
              </a:rPr>
              <a:t>Computing </a:t>
            </a:r>
            <a:r>
              <a:rPr sz="4000" dirty="0">
                <a:effectLst>
                  <a:outerShdw blurRad="38100" dist="25500" dir="5400000" rotWithShape="0">
                    <a:srgbClr val="000000">
                      <a:alpha val="75000"/>
                    </a:srgbClr>
                  </a:outerShdw>
                </a:effectLst>
              </a:rPr>
              <a:t>Cluster</a:t>
            </a:r>
          </a:p>
        </p:txBody>
      </p:sp>
      <p:sp>
        <p:nvSpPr>
          <p:cNvPr id="95" name="Shape 95"/>
          <p:cNvSpPr>
            <a:spLocks noGrp="1"/>
          </p:cNvSpPr>
          <p:nvPr>
            <p:ph type="body" idx="1"/>
          </p:nvPr>
        </p:nvSpPr>
        <p:spPr>
          <a:xfrm>
            <a:off x="457200" y="1646236"/>
            <a:ext cx="8229600" cy="4526281"/>
          </a:xfrm>
          <a:prstGeom prst="rect">
            <a:avLst/>
          </a:prstGeom>
        </p:spPr>
        <p:txBody>
          <a:bodyPr/>
          <a:lstStyle/>
          <a:p>
            <a:pPr lvl="0">
              <a:defRPr sz="1800">
                <a:solidFill>
                  <a:srgbClr val="000000"/>
                </a:solidFill>
              </a:defRPr>
            </a:pPr>
            <a:r>
              <a:rPr sz="3200" dirty="0"/>
              <a:t>400 </a:t>
            </a:r>
            <a:r>
              <a:rPr lang="en-US" sz="3200" dirty="0" smtClean="0"/>
              <a:t>c</a:t>
            </a:r>
            <a:r>
              <a:rPr sz="3200" dirty="0" smtClean="0"/>
              <a:t>ompute </a:t>
            </a:r>
            <a:r>
              <a:rPr sz="3200" dirty="0"/>
              <a:t>cores</a:t>
            </a:r>
          </a:p>
          <a:p>
            <a:pPr lvl="0">
              <a:defRPr sz="1800">
                <a:solidFill>
                  <a:srgbClr val="000000"/>
                </a:solidFill>
              </a:defRPr>
            </a:pPr>
            <a:endParaRPr sz="3200" dirty="0"/>
          </a:p>
          <a:p>
            <a:pPr lvl="0">
              <a:defRPr sz="1800">
                <a:solidFill>
                  <a:srgbClr val="000000"/>
                </a:solidFill>
              </a:defRPr>
            </a:pPr>
            <a:r>
              <a:rPr sz="3200" dirty="0"/>
              <a:t>1 TB RAM</a:t>
            </a:r>
          </a:p>
          <a:p>
            <a:pPr lvl="0">
              <a:defRPr sz="1800">
                <a:solidFill>
                  <a:srgbClr val="000000"/>
                </a:solidFill>
              </a:defRPr>
            </a:pPr>
            <a:endParaRPr sz="3200" dirty="0"/>
          </a:p>
          <a:p>
            <a:pPr lvl="0">
              <a:defRPr sz="1800">
                <a:solidFill>
                  <a:srgbClr val="000000"/>
                </a:solidFill>
              </a:defRPr>
            </a:pPr>
            <a:r>
              <a:rPr sz="3200" dirty="0"/>
              <a:t>3.8 PB Storage</a:t>
            </a:r>
          </a:p>
          <a:p>
            <a:pPr lvl="0">
              <a:defRPr sz="1800">
                <a:solidFill>
                  <a:srgbClr val="000000"/>
                </a:solidFill>
              </a:defRPr>
            </a:pPr>
            <a:endParaRPr sz="3200" dirty="0"/>
          </a:p>
          <a:p>
            <a:pPr lvl="0">
              <a:defRPr sz="1800">
                <a:solidFill>
                  <a:srgbClr val="000000"/>
                </a:solidFill>
              </a:defRPr>
            </a:pPr>
            <a:r>
              <a:rPr sz="3200" dirty="0"/>
              <a:t>Infiniband Interconnect</a:t>
            </a:r>
          </a:p>
          <a:p>
            <a:pPr lvl="0">
              <a:defRPr sz="1800">
                <a:solidFill>
                  <a:srgbClr val="000000"/>
                </a:solidFill>
              </a:defRPr>
            </a:pPr>
            <a:endParaRPr sz="3200" dirty="0"/>
          </a:p>
          <a:p>
            <a:pPr lvl="0">
              <a:defRPr sz="1800">
                <a:solidFill>
                  <a:srgbClr val="000000"/>
                </a:solidFill>
              </a:defRPr>
            </a:pPr>
            <a:r>
              <a:rPr sz="3200" dirty="0"/>
              <a:t>Simple parallel or MPI Jobs</a:t>
            </a:r>
          </a:p>
        </p:txBody>
      </p:sp>
      <p:sp>
        <p:nvSpPr>
          <p:cNvPr id="96" name="Shape 96"/>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6</a:t>
            </a:fld>
            <a:endParaRPr sz="1600"/>
          </a:p>
        </p:txBody>
      </p:sp>
      <p:pic>
        <p:nvPicPr>
          <p:cNvPr id="97" name="image4.png"/>
          <p:cNvPicPr/>
          <p:nvPr/>
        </p:nvPicPr>
        <p:blipFill>
          <a:blip r:embed="rId3">
            <a:extLst/>
          </a:blip>
          <a:stretch>
            <a:fillRect/>
          </a:stretch>
        </p:blipFill>
        <p:spPr>
          <a:xfrm>
            <a:off x="5257800" y="1828800"/>
            <a:ext cx="3644685" cy="374904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44450" y="55880"/>
            <a:ext cx="8229600" cy="1143000"/>
          </a:xfrm>
          <a:prstGeom prst="rect">
            <a:avLst/>
          </a:prstGeom>
        </p:spPr>
        <p:txBody>
          <a:bodyPr/>
          <a:lstStyle>
            <a:lvl1pPr>
              <a:defRPr sz="4000">
                <a:solidFill>
                  <a:srgbClr val="000000"/>
                </a:solidFill>
              </a:defRPr>
            </a:lvl1pPr>
          </a:lstStyle>
          <a:p>
            <a:pPr lvl="0">
              <a:defRPr sz="1800">
                <a:effectLst/>
              </a:defRPr>
            </a:pPr>
            <a:r>
              <a:rPr sz="4000" dirty="0">
                <a:effectLst>
                  <a:outerShdw blurRad="38100" dist="25500" dir="5400000" rotWithShape="0">
                    <a:srgbClr val="000000">
                      <a:alpha val="75000"/>
                    </a:srgbClr>
                  </a:outerShdw>
                </a:effectLst>
              </a:rPr>
              <a:t>Computational </a:t>
            </a:r>
            <a:r>
              <a:rPr lang="en-US" sz="4000" dirty="0" smtClean="0">
                <a:effectLst>
                  <a:outerShdw blurRad="38100" dist="25500" dir="5400000" rotWithShape="0">
                    <a:srgbClr val="000000">
                      <a:alpha val="75000"/>
                    </a:srgbClr>
                  </a:outerShdw>
                </a:effectLst>
              </a:rPr>
              <a:t>AMV </a:t>
            </a:r>
            <a:r>
              <a:rPr sz="4000" dirty="0" smtClean="0">
                <a:effectLst>
                  <a:outerShdw blurRad="38100" dist="25500" dir="5400000" rotWithShape="0">
                    <a:srgbClr val="000000">
                      <a:alpha val="75000"/>
                    </a:srgbClr>
                  </a:outerShdw>
                </a:effectLst>
              </a:rPr>
              <a:t>Software</a:t>
            </a:r>
            <a:endParaRPr sz="4000" dirty="0">
              <a:effectLst>
                <a:outerShdw blurRad="38100" dist="25500" dir="5400000" rotWithShape="0">
                  <a:srgbClr val="000000">
                    <a:alpha val="75000"/>
                  </a:srgbClr>
                </a:outerShdw>
              </a:effectLst>
            </a:endParaRPr>
          </a:p>
        </p:txBody>
      </p:sp>
      <p:sp>
        <p:nvSpPr>
          <p:cNvPr id="82" name="Shape 82"/>
          <p:cNvSpPr>
            <a:spLocks noGrp="1"/>
          </p:cNvSpPr>
          <p:nvPr>
            <p:ph type="body" idx="1"/>
          </p:nvPr>
        </p:nvSpPr>
        <p:spPr>
          <a:xfrm>
            <a:off x="457200" y="1447800"/>
            <a:ext cx="8229600" cy="4526280"/>
          </a:xfrm>
          <a:prstGeom prst="rect">
            <a:avLst/>
          </a:prstGeom>
        </p:spPr>
        <p:txBody>
          <a:bodyPr/>
          <a:lstStyle>
            <a:lvl1pPr marL="255587" indent="-255587">
              <a:defRPr sz="2800" i="1" u="sng">
                <a:solidFill>
                  <a:srgbClr val="000000"/>
                </a:solidFill>
              </a:defRPr>
            </a:lvl1pPr>
          </a:lstStyle>
          <a:p>
            <a:pPr lvl="0">
              <a:defRPr sz="1800" i="0" u="none"/>
            </a:pPr>
            <a:r>
              <a:rPr sz="2800" i="1" u="sng" dirty="0"/>
              <a:t>Current Operational NESDIS/CIMSS Software</a:t>
            </a:r>
          </a:p>
        </p:txBody>
      </p:sp>
      <p:sp>
        <p:nvSpPr>
          <p:cNvPr id="83" name="Shape 83"/>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7</a:t>
            </a:fld>
            <a:endParaRPr sz="1600"/>
          </a:p>
        </p:txBody>
      </p:sp>
      <p:sp>
        <p:nvSpPr>
          <p:cNvPr id="84" name="Shape 84"/>
          <p:cNvSpPr/>
          <p:nvPr/>
        </p:nvSpPr>
        <p:spPr>
          <a:xfrm>
            <a:off x="605502" y="2147964"/>
            <a:ext cx="1905000" cy="830997"/>
          </a:xfrm>
          <a:prstGeom prst="rect">
            <a:avLst/>
          </a:prstGeom>
          <a:ln>
            <a:solidFill/>
            <a:miter/>
          </a:ln>
          <a:extLst>
            <a:ext uri="{C572A759-6A51-4108-AA02-DFA0A04FC94B}">
              <ma14:wrappingTextBoxFlag xmlns:ma14="http://schemas.microsoft.com/office/mac/drawingml/2011/main" val="1"/>
            </a:ext>
          </a:extLst>
        </p:spPr>
        <p:txBody>
          <a:bodyPr lIns="0" tIns="0" rIns="0" bIns="0">
            <a:spAutoFit/>
          </a:bodyPr>
          <a:lstStyle/>
          <a:p>
            <a:pPr lvl="0" algn="ctr"/>
            <a:r>
              <a:rPr dirty="0"/>
              <a:t>Calibration  and navigation of GOES data</a:t>
            </a:r>
          </a:p>
        </p:txBody>
      </p:sp>
      <p:sp>
        <p:nvSpPr>
          <p:cNvPr id="85" name="Shape 85"/>
          <p:cNvSpPr/>
          <p:nvPr/>
        </p:nvSpPr>
        <p:spPr>
          <a:xfrm>
            <a:off x="298450" y="3536950"/>
            <a:ext cx="2519680" cy="1107996"/>
          </a:xfrm>
          <a:prstGeom prst="rect">
            <a:avLst/>
          </a:prstGeom>
          <a:ln>
            <a:solidFill/>
            <a:miter/>
          </a:ln>
          <a:extLst>
            <a:ext uri="{C572A759-6A51-4108-AA02-DFA0A04FC94B}">
              <ma14:wrappingTextBoxFlag xmlns:ma14="http://schemas.microsoft.com/office/mac/drawingml/2011/main" val="1"/>
            </a:ext>
          </a:extLst>
        </p:spPr>
        <p:txBody>
          <a:bodyPr wrap="square" lIns="0" tIns="0" rIns="0" bIns="0">
            <a:spAutoFit/>
          </a:bodyPr>
          <a:lstStyle/>
          <a:p>
            <a:pPr lvl="0" algn="ctr"/>
            <a:r>
              <a:rPr dirty="0"/>
              <a:t>Calculate local brightness temperature gradients and find </a:t>
            </a:r>
            <a:r>
              <a:rPr dirty="0" smtClean="0"/>
              <a:t>targets</a:t>
            </a:r>
            <a:endParaRPr dirty="0"/>
          </a:p>
        </p:txBody>
      </p:sp>
      <p:sp>
        <p:nvSpPr>
          <p:cNvPr id="86" name="Shape 86"/>
          <p:cNvSpPr/>
          <p:nvPr/>
        </p:nvSpPr>
        <p:spPr>
          <a:xfrm>
            <a:off x="423814" y="5201503"/>
            <a:ext cx="2362200" cy="830997"/>
          </a:xfrm>
          <a:prstGeom prst="rect">
            <a:avLst/>
          </a:prstGeom>
          <a:ln>
            <a:solidFill/>
            <a:miter/>
          </a:ln>
          <a:extLst>
            <a:ext uri="{C572A759-6A51-4108-AA02-DFA0A04FC94B}">
              <ma14:wrappingTextBoxFlag xmlns:ma14="http://schemas.microsoft.com/office/mac/drawingml/2011/main" val="1"/>
            </a:ext>
          </a:extLst>
        </p:spPr>
        <p:txBody>
          <a:bodyPr lIns="0" tIns="0" rIns="0" bIns="0">
            <a:spAutoFit/>
          </a:bodyPr>
          <a:lstStyle/>
          <a:p>
            <a:pPr lvl="0" algn="ctr"/>
            <a:r>
              <a:rPr dirty="0"/>
              <a:t>Determine height of target dependent on spectral channels</a:t>
            </a:r>
          </a:p>
        </p:txBody>
      </p:sp>
      <p:sp>
        <p:nvSpPr>
          <p:cNvPr id="87" name="Shape 87"/>
          <p:cNvSpPr/>
          <p:nvPr/>
        </p:nvSpPr>
        <p:spPr>
          <a:xfrm>
            <a:off x="3412400" y="4926600"/>
            <a:ext cx="2362200" cy="1384995"/>
          </a:xfrm>
          <a:prstGeom prst="rect">
            <a:avLst/>
          </a:prstGeom>
          <a:ln>
            <a:solidFill/>
            <a:miter/>
          </a:ln>
          <a:extLst>
            <a:ext uri="{C572A759-6A51-4108-AA02-DFA0A04FC94B}">
              <ma14:wrappingTextBoxFlag xmlns:ma14="http://schemas.microsoft.com/office/mac/drawingml/2011/main" val="1"/>
            </a:ext>
          </a:extLst>
        </p:spPr>
        <p:txBody>
          <a:bodyPr lIns="0" tIns="0" rIns="0" bIns="0">
            <a:spAutoFit/>
          </a:bodyPr>
          <a:lstStyle/>
          <a:p>
            <a:pPr lvl="0" algn="ctr"/>
            <a:r>
              <a:rPr dirty="0"/>
              <a:t>Create search box and find highest correlated point between target and search box</a:t>
            </a:r>
          </a:p>
        </p:txBody>
      </p:sp>
      <p:sp>
        <p:nvSpPr>
          <p:cNvPr id="88" name="Shape 88"/>
          <p:cNvSpPr/>
          <p:nvPr/>
        </p:nvSpPr>
        <p:spPr>
          <a:xfrm>
            <a:off x="3538400" y="3541063"/>
            <a:ext cx="2133600" cy="830997"/>
          </a:xfrm>
          <a:prstGeom prst="rect">
            <a:avLst/>
          </a:prstGeom>
          <a:ln>
            <a:solidFill/>
            <a:miter/>
          </a:ln>
          <a:extLst>
            <a:ext uri="{C572A759-6A51-4108-AA02-DFA0A04FC94B}">
              <ma14:wrappingTextBoxFlag xmlns:ma14="http://schemas.microsoft.com/office/mac/drawingml/2011/main" val="1"/>
            </a:ext>
          </a:extLst>
        </p:spPr>
        <p:txBody>
          <a:bodyPr lIns="0" tIns="0" rIns="0" bIns="0">
            <a:spAutoFit/>
          </a:bodyPr>
          <a:lstStyle/>
          <a:p>
            <a:pPr lvl="0" algn="ctr"/>
            <a:r>
              <a:rPr dirty="0"/>
              <a:t>Acceleration check on sub-vectors of  triplets</a:t>
            </a:r>
          </a:p>
        </p:txBody>
      </p:sp>
      <p:sp>
        <p:nvSpPr>
          <p:cNvPr id="89" name="Shape 89"/>
          <p:cNvSpPr/>
          <p:nvPr/>
        </p:nvSpPr>
        <p:spPr>
          <a:xfrm>
            <a:off x="3115900" y="2152470"/>
            <a:ext cx="2971800" cy="1107996"/>
          </a:xfrm>
          <a:prstGeom prst="rect">
            <a:avLst/>
          </a:prstGeom>
          <a:ln>
            <a:solidFill/>
            <a:miter/>
          </a:ln>
          <a:extLst>
            <a:ext uri="{C572A759-6A51-4108-AA02-DFA0A04FC94B}">
              <ma14:wrappingTextBoxFlag xmlns:ma14="http://schemas.microsoft.com/office/mac/drawingml/2011/main" val="1"/>
            </a:ext>
          </a:extLst>
        </p:spPr>
        <p:txBody>
          <a:bodyPr lIns="0" tIns="0" rIns="0" bIns="0">
            <a:spAutoFit/>
          </a:bodyPr>
          <a:lstStyle/>
          <a:p>
            <a:pPr lvl="0" algn="ctr"/>
            <a:r>
              <a:rPr dirty="0"/>
              <a:t>Post-processing: Recursive Filtering (RF) and Quality Indicator (QI) values are calculated  </a:t>
            </a:r>
          </a:p>
        </p:txBody>
      </p:sp>
      <p:sp>
        <p:nvSpPr>
          <p:cNvPr id="90" name="Shape 90"/>
          <p:cNvSpPr/>
          <p:nvPr/>
        </p:nvSpPr>
        <p:spPr>
          <a:xfrm>
            <a:off x="6358796" y="2147964"/>
            <a:ext cx="2514600" cy="1107996"/>
          </a:xfrm>
          <a:prstGeom prst="rect">
            <a:avLst/>
          </a:prstGeom>
          <a:ln>
            <a:solidFill/>
            <a:miter/>
          </a:ln>
          <a:extLst>
            <a:ext uri="{C572A759-6A51-4108-AA02-DFA0A04FC94B}">
              <ma14:wrappingTextBoxFlag xmlns:ma14="http://schemas.microsoft.com/office/mac/drawingml/2011/main" val="1"/>
            </a:ext>
          </a:extLst>
        </p:spPr>
        <p:txBody>
          <a:bodyPr wrap="square" lIns="0" tIns="0" rIns="0" bIns="0">
            <a:spAutoFit/>
          </a:bodyPr>
          <a:lstStyle/>
          <a:p>
            <a:pPr lvl="0" algn="ctr"/>
            <a:r>
              <a:rPr dirty="0"/>
              <a:t>Check RF and QI values, and any vectors that surpass threshold are accepted</a:t>
            </a:r>
          </a:p>
        </p:txBody>
      </p:sp>
      <p:sp>
        <p:nvSpPr>
          <p:cNvPr id="12" name="Shape 90"/>
          <p:cNvSpPr/>
          <p:nvPr/>
        </p:nvSpPr>
        <p:spPr>
          <a:xfrm>
            <a:off x="6362700" y="3832822"/>
            <a:ext cx="2514600" cy="1107996"/>
          </a:xfrm>
          <a:prstGeom prst="rect">
            <a:avLst/>
          </a:prstGeom>
          <a:ln>
            <a:solidFill/>
            <a:miter/>
          </a:ln>
          <a:extLst>
            <a:ext uri="{C572A759-6A51-4108-AA02-DFA0A04FC94B}">
              <ma14:wrappingTextBoxFlag xmlns:ma14="http://schemas.microsoft.com/office/mac/drawingml/2011/main" val="1"/>
            </a:ext>
          </a:extLst>
        </p:spPr>
        <p:txBody>
          <a:bodyPr wrap="square" lIns="0" tIns="0" rIns="0" bIns="0">
            <a:spAutoFit/>
          </a:bodyPr>
          <a:lstStyle/>
          <a:p>
            <a:pPr lvl="0" algn="ctr"/>
            <a:r>
              <a:rPr lang="en-US" dirty="0" smtClean="0"/>
              <a:t>Final manual check for unusual dataset numbers or low-quality flag ratios </a:t>
            </a:r>
            <a:endParaRPr dirty="0"/>
          </a:p>
        </p:txBody>
      </p:sp>
      <p:sp>
        <p:nvSpPr>
          <p:cNvPr id="13" name="Line 16"/>
          <p:cNvSpPr>
            <a:spLocks noChangeShapeType="1"/>
          </p:cNvSpPr>
          <p:nvPr/>
        </p:nvSpPr>
        <p:spPr bwMode="auto">
          <a:xfrm>
            <a:off x="1559230" y="2984500"/>
            <a:ext cx="0" cy="533400"/>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6"/>
          <p:cNvSpPr>
            <a:spLocks noChangeShapeType="1"/>
          </p:cNvSpPr>
          <p:nvPr/>
        </p:nvSpPr>
        <p:spPr bwMode="auto">
          <a:xfrm>
            <a:off x="1600200" y="4654550"/>
            <a:ext cx="0" cy="533400"/>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22"/>
          <p:cNvSpPr>
            <a:spLocks noChangeShapeType="1"/>
          </p:cNvSpPr>
          <p:nvPr/>
        </p:nvSpPr>
        <p:spPr bwMode="auto">
          <a:xfrm>
            <a:off x="2794500" y="5622200"/>
            <a:ext cx="609600" cy="0"/>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25"/>
          <p:cNvSpPr>
            <a:spLocks noChangeShapeType="1"/>
          </p:cNvSpPr>
          <p:nvPr/>
        </p:nvSpPr>
        <p:spPr bwMode="auto">
          <a:xfrm flipV="1">
            <a:off x="4598400" y="4386400"/>
            <a:ext cx="0" cy="533400"/>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28"/>
          <p:cNvSpPr>
            <a:spLocks noChangeShapeType="1"/>
          </p:cNvSpPr>
          <p:nvPr/>
        </p:nvSpPr>
        <p:spPr bwMode="auto">
          <a:xfrm flipV="1">
            <a:off x="4598400" y="3260466"/>
            <a:ext cx="0" cy="257434"/>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28"/>
          <p:cNvSpPr>
            <a:spLocks noChangeShapeType="1"/>
          </p:cNvSpPr>
          <p:nvPr/>
        </p:nvSpPr>
        <p:spPr bwMode="auto">
          <a:xfrm flipV="1">
            <a:off x="6096000" y="2667000"/>
            <a:ext cx="262796" cy="0"/>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16"/>
          <p:cNvSpPr>
            <a:spLocks noChangeShapeType="1"/>
          </p:cNvSpPr>
          <p:nvPr/>
        </p:nvSpPr>
        <p:spPr bwMode="auto">
          <a:xfrm>
            <a:off x="7620000" y="3274363"/>
            <a:ext cx="0" cy="533400"/>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 name="Shape 90"/>
          <p:cNvSpPr/>
          <p:nvPr/>
        </p:nvSpPr>
        <p:spPr>
          <a:xfrm>
            <a:off x="6362700" y="5622200"/>
            <a:ext cx="2514600" cy="276999"/>
          </a:xfrm>
          <a:prstGeom prst="rect">
            <a:avLst/>
          </a:prstGeom>
          <a:ln>
            <a:solidFill/>
            <a:miter/>
          </a:ln>
          <a:extLst>
            <a:ext uri="{C572A759-6A51-4108-AA02-DFA0A04FC94B}">
              <ma14:wrappingTextBoxFlag xmlns:ma14="http://schemas.microsoft.com/office/mac/drawingml/2011/main" val="1"/>
            </a:ext>
          </a:extLst>
        </p:spPr>
        <p:txBody>
          <a:bodyPr wrap="square" lIns="0" tIns="0" rIns="0" bIns="0">
            <a:spAutoFit/>
          </a:bodyPr>
          <a:lstStyle/>
          <a:p>
            <a:pPr lvl="0" algn="ctr"/>
            <a:r>
              <a:rPr lang="en-US" dirty="0" smtClean="0"/>
              <a:t>ASCII file output </a:t>
            </a:r>
            <a:endParaRPr dirty="0"/>
          </a:p>
        </p:txBody>
      </p:sp>
      <p:sp>
        <p:nvSpPr>
          <p:cNvPr id="22" name="Line 16"/>
          <p:cNvSpPr>
            <a:spLocks noChangeShapeType="1"/>
          </p:cNvSpPr>
          <p:nvPr/>
        </p:nvSpPr>
        <p:spPr bwMode="auto">
          <a:xfrm>
            <a:off x="7605936" y="5049450"/>
            <a:ext cx="0" cy="533400"/>
          </a:xfrm>
          <a:prstGeom prst="line">
            <a:avLst/>
          </a:prstGeom>
          <a:noFill/>
          <a:ln w="158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xfrm>
            <a:off x="457200" y="0"/>
            <a:ext cx="8229600" cy="1143001"/>
          </a:xfrm>
          <a:prstGeom prst="rect">
            <a:avLst/>
          </a:prstGeom>
        </p:spPr>
        <p:txBody>
          <a:bodyPr/>
          <a:lstStyle>
            <a:lvl1pPr>
              <a:defRPr sz="4000">
                <a:solidFill>
                  <a:srgbClr val="000000"/>
                </a:solidFill>
              </a:defRPr>
            </a:lvl1pPr>
          </a:lstStyle>
          <a:p>
            <a:pPr lvl="0" algn="ctr">
              <a:defRPr sz="1800">
                <a:effectLst/>
              </a:defRPr>
            </a:pPr>
            <a:r>
              <a:rPr lang="en-US" sz="4000" dirty="0" smtClean="0">
                <a:effectLst>
                  <a:outerShdw blurRad="38100" dist="25500" dir="5400000" rotWithShape="0">
                    <a:srgbClr val="000000">
                      <a:alpha val="75000"/>
                    </a:srgbClr>
                  </a:outerShdw>
                </a:effectLst>
              </a:rPr>
              <a:t>AMV ASCII Output Fields</a:t>
            </a:r>
            <a:endParaRPr sz="4000" dirty="0">
              <a:effectLst>
                <a:outerShdw blurRad="38100" dist="25500" dir="5400000" rotWithShape="0">
                  <a:srgbClr val="000000">
                    <a:alpha val="75000"/>
                  </a:srgbClr>
                </a:outerShdw>
              </a:effectLst>
            </a:endParaRPr>
          </a:p>
        </p:txBody>
      </p:sp>
      <p:sp>
        <p:nvSpPr>
          <p:cNvPr id="103" name="Shape 103"/>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8</a:t>
            </a:fld>
            <a:endParaRPr sz="1600"/>
          </a:p>
        </p:txBody>
      </p:sp>
      <p:graphicFrame>
        <p:nvGraphicFramePr>
          <p:cNvPr id="2" name="Table 1"/>
          <p:cNvGraphicFramePr>
            <a:graphicFrameLocks noGrp="1"/>
          </p:cNvGraphicFramePr>
          <p:nvPr>
            <p:extLst>
              <p:ext uri="{D42A27DB-BD31-4B8C-83A1-F6EECF244321}">
                <p14:modId xmlns:p14="http://schemas.microsoft.com/office/powerpoint/2010/main" val="1284987321"/>
              </p:ext>
            </p:extLst>
          </p:nvPr>
        </p:nvGraphicFramePr>
        <p:xfrm>
          <a:off x="147320" y="1752600"/>
          <a:ext cx="8839194" cy="2245360"/>
        </p:xfrm>
        <a:graphic>
          <a:graphicData uri="http://schemas.openxmlformats.org/drawingml/2006/table">
            <a:tbl>
              <a:tblPr firstRow="1" bandRow="1">
                <a:tableStyleId>{4C3C2611-4C71-4FC5-86AE-919BDF0F9419}</a:tableStyleId>
              </a:tblPr>
              <a:tblGrid>
                <a:gridCol w="631371"/>
                <a:gridCol w="631371"/>
                <a:gridCol w="631371"/>
                <a:gridCol w="631371"/>
                <a:gridCol w="631371"/>
                <a:gridCol w="631371"/>
                <a:gridCol w="631371"/>
                <a:gridCol w="631371"/>
                <a:gridCol w="631371"/>
                <a:gridCol w="631371"/>
                <a:gridCol w="631371"/>
                <a:gridCol w="631371"/>
                <a:gridCol w="631371"/>
                <a:gridCol w="631371"/>
              </a:tblGrid>
              <a:tr h="391160">
                <a:tc>
                  <a:txBody>
                    <a:bodyPr/>
                    <a:lstStyle/>
                    <a:p>
                      <a:pPr algn="ctr"/>
                      <a:r>
                        <a:rPr lang="en-US" sz="1400" dirty="0" smtClean="0">
                          <a:solidFill>
                            <a:srgbClr val="000000"/>
                          </a:solidFill>
                        </a:rPr>
                        <a:t>type</a:t>
                      </a:r>
                      <a:endParaRPr lang="en-US" sz="1400" dirty="0">
                        <a:solidFill>
                          <a:srgbClr val="000000"/>
                        </a:solidFill>
                      </a:endParaRPr>
                    </a:p>
                  </a:txBody>
                  <a:tcPr/>
                </a:tc>
                <a:tc>
                  <a:txBody>
                    <a:bodyPr/>
                    <a:lstStyle/>
                    <a:p>
                      <a:pPr algn="ctr"/>
                      <a:r>
                        <a:rPr lang="en-US" sz="1400" dirty="0" smtClean="0">
                          <a:solidFill>
                            <a:srgbClr val="000000"/>
                          </a:solidFill>
                        </a:rPr>
                        <a:t>sat</a:t>
                      </a:r>
                      <a:endParaRPr lang="en-US" sz="1400" dirty="0">
                        <a:solidFill>
                          <a:srgbClr val="000000"/>
                        </a:solidFill>
                      </a:endParaRPr>
                    </a:p>
                  </a:txBody>
                  <a:tcPr/>
                </a:tc>
                <a:tc>
                  <a:txBody>
                    <a:bodyPr/>
                    <a:lstStyle/>
                    <a:p>
                      <a:pPr algn="ctr"/>
                      <a:r>
                        <a:rPr lang="en-US" sz="1400" dirty="0" smtClean="0">
                          <a:solidFill>
                            <a:srgbClr val="000000"/>
                          </a:solidFill>
                        </a:rPr>
                        <a:t>day</a:t>
                      </a:r>
                      <a:endParaRPr lang="en-US" sz="1400" dirty="0">
                        <a:solidFill>
                          <a:srgbClr val="000000"/>
                        </a:solidFill>
                      </a:endParaRPr>
                    </a:p>
                  </a:txBody>
                  <a:tcPr/>
                </a:tc>
                <a:tc>
                  <a:txBody>
                    <a:bodyPr/>
                    <a:lstStyle/>
                    <a:p>
                      <a:pPr algn="ctr"/>
                      <a:r>
                        <a:rPr lang="en-US" sz="1400" dirty="0" err="1" smtClean="0">
                          <a:solidFill>
                            <a:srgbClr val="000000"/>
                          </a:solidFill>
                        </a:rPr>
                        <a:t>hms</a:t>
                      </a:r>
                      <a:endParaRPr lang="en-US" sz="1400" dirty="0">
                        <a:solidFill>
                          <a:srgbClr val="000000"/>
                        </a:solidFill>
                      </a:endParaRPr>
                    </a:p>
                  </a:txBody>
                  <a:tcPr/>
                </a:tc>
                <a:tc>
                  <a:txBody>
                    <a:bodyPr/>
                    <a:lstStyle/>
                    <a:p>
                      <a:pPr algn="ctr"/>
                      <a:r>
                        <a:rPr lang="en-US" sz="1400" dirty="0" err="1" smtClean="0">
                          <a:solidFill>
                            <a:srgbClr val="000000"/>
                          </a:solidFill>
                        </a:rPr>
                        <a:t>lat</a:t>
                      </a:r>
                      <a:endParaRPr lang="en-US" sz="1400" dirty="0">
                        <a:solidFill>
                          <a:srgbClr val="000000"/>
                        </a:solidFill>
                      </a:endParaRPr>
                    </a:p>
                  </a:txBody>
                  <a:tcPr/>
                </a:tc>
                <a:tc>
                  <a:txBody>
                    <a:bodyPr/>
                    <a:lstStyle/>
                    <a:p>
                      <a:pPr algn="ctr"/>
                      <a:r>
                        <a:rPr lang="en-US" sz="1400" dirty="0" err="1" smtClean="0">
                          <a:solidFill>
                            <a:srgbClr val="000000"/>
                          </a:solidFill>
                        </a:rPr>
                        <a:t>lon</a:t>
                      </a:r>
                      <a:endParaRPr lang="en-US" sz="1400" dirty="0">
                        <a:solidFill>
                          <a:srgbClr val="000000"/>
                        </a:solidFill>
                      </a:endParaRPr>
                    </a:p>
                  </a:txBody>
                  <a:tcPr/>
                </a:tc>
                <a:tc>
                  <a:txBody>
                    <a:bodyPr/>
                    <a:lstStyle/>
                    <a:p>
                      <a:pPr algn="ctr"/>
                      <a:r>
                        <a:rPr lang="en-US" sz="1400" dirty="0" smtClean="0">
                          <a:solidFill>
                            <a:srgbClr val="000000"/>
                          </a:solidFill>
                        </a:rPr>
                        <a:t>pre</a:t>
                      </a:r>
                      <a:endParaRPr lang="en-US" sz="1400" dirty="0">
                        <a:solidFill>
                          <a:srgbClr val="000000"/>
                        </a:solidFill>
                      </a:endParaRPr>
                    </a:p>
                  </a:txBody>
                  <a:tcPr/>
                </a:tc>
                <a:tc>
                  <a:txBody>
                    <a:bodyPr/>
                    <a:lstStyle/>
                    <a:p>
                      <a:pPr algn="ctr"/>
                      <a:r>
                        <a:rPr lang="en-US" sz="1400" dirty="0" err="1" smtClean="0">
                          <a:solidFill>
                            <a:srgbClr val="000000"/>
                          </a:solidFill>
                        </a:rPr>
                        <a:t>spd</a:t>
                      </a:r>
                      <a:endParaRPr lang="en-US" sz="1400" dirty="0">
                        <a:solidFill>
                          <a:srgbClr val="000000"/>
                        </a:solidFill>
                      </a:endParaRPr>
                    </a:p>
                  </a:txBody>
                  <a:tcPr/>
                </a:tc>
                <a:tc>
                  <a:txBody>
                    <a:bodyPr/>
                    <a:lstStyle/>
                    <a:p>
                      <a:pPr algn="ctr"/>
                      <a:r>
                        <a:rPr lang="en-US" sz="1400" dirty="0" err="1" smtClean="0">
                          <a:solidFill>
                            <a:srgbClr val="000000"/>
                          </a:solidFill>
                        </a:rPr>
                        <a:t>dir</a:t>
                      </a:r>
                      <a:endParaRPr lang="en-US" sz="1400" dirty="0">
                        <a:solidFill>
                          <a:srgbClr val="000000"/>
                        </a:solidFill>
                      </a:endParaRPr>
                    </a:p>
                  </a:txBody>
                  <a:tcPr/>
                </a:tc>
                <a:tc>
                  <a:txBody>
                    <a:bodyPr/>
                    <a:lstStyle/>
                    <a:p>
                      <a:pPr algn="ctr"/>
                      <a:r>
                        <a:rPr lang="en-US" sz="1400" dirty="0" err="1" smtClean="0">
                          <a:solidFill>
                            <a:srgbClr val="000000"/>
                          </a:solidFill>
                        </a:rPr>
                        <a:t>rff</a:t>
                      </a:r>
                      <a:endParaRPr lang="en-US" sz="1400" dirty="0">
                        <a:solidFill>
                          <a:srgbClr val="000000"/>
                        </a:solidFill>
                      </a:endParaRPr>
                    </a:p>
                  </a:txBody>
                  <a:tcPr/>
                </a:tc>
                <a:tc>
                  <a:txBody>
                    <a:bodyPr/>
                    <a:lstStyle/>
                    <a:p>
                      <a:pPr algn="ctr"/>
                      <a:r>
                        <a:rPr lang="en-US" sz="1400" dirty="0" err="1" smtClean="0">
                          <a:solidFill>
                            <a:srgbClr val="000000"/>
                          </a:solidFill>
                        </a:rPr>
                        <a:t>qiwf</a:t>
                      </a:r>
                      <a:endParaRPr lang="en-US" sz="1400" dirty="0">
                        <a:solidFill>
                          <a:srgbClr val="000000"/>
                        </a:solidFill>
                      </a:endParaRPr>
                    </a:p>
                  </a:txBody>
                  <a:tcPr/>
                </a:tc>
                <a:tc>
                  <a:txBody>
                    <a:bodyPr/>
                    <a:lstStyle/>
                    <a:p>
                      <a:pPr algn="ctr"/>
                      <a:r>
                        <a:rPr lang="en-US" sz="1400" dirty="0" err="1" smtClean="0">
                          <a:solidFill>
                            <a:srgbClr val="000000"/>
                          </a:solidFill>
                        </a:rPr>
                        <a:t>qinf</a:t>
                      </a:r>
                      <a:endParaRPr lang="en-US" sz="1400" dirty="0">
                        <a:solidFill>
                          <a:srgbClr val="000000"/>
                        </a:solidFill>
                      </a:endParaRPr>
                    </a:p>
                  </a:txBody>
                  <a:tcPr/>
                </a:tc>
                <a:tc>
                  <a:txBody>
                    <a:bodyPr/>
                    <a:lstStyle/>
                    <a:p>
                      <a:pPr algn="ctr"/>
                      <a:r>
                        <a:rPr lang="en-US" sz="1400" dirty="0" err="1" smtClean="0">
                          <a:solidFill>
                            <a:srgbClr val="000000"/>
                          </a:solidFill>
                        </a:rPr>
                        <a:t>zen</a:t>
                      </a:r>
                      <a:endParaRPr lang="en-US" sz="1400" dirty="0">
                        <a:solidFill>
                          <a:srgbClr val="000000"/>
                        </a:solidFill>
                      </a:endParaRPr>
                    </a:p>
                  </a:txBody>
                  <a:tcPr/>
                </a:tc>
                <a:tc>
                  <a:txBody>
                    <a:bodyPr/>
                    <a:lstStyle/>
                    <a:p>
                      <a:pPr algn="ctr"/>
                      <a:r>
                        <a:rPr lang="en-US" sz="1400" dirty="0" err="1" smtClean="0">
                          <a:solidFill>
                            <a:srgbClr val="000000"/>
                          </a:solidFill>
                        </a:rPr>
                        <a:t>ch</a:t>
                      </a:r>
                      <a:endParaRPr lang="en-US" sz="1400" dirty="0">
                        <a:solidFill>
                          <a:srgbClr val="000000"/>
                        </a:solidFill>
                      </a:endParaRPr>
                    </a:p>
                  </a:txBody>
                  <a:tcPr/>
                </a:tc>
              </a:tr>
              <a:tr h="370840">
                <a:tc>
                  <a:txBody>
                    <a:bodyPr/>
                    <a:lstStyle/>
                    <a:p>
                      <a:pPr algn="ctr"/>
                      <a:r>
                        <a:rPr lang="en-US" sz="1200" dirty="0" smtClean="0"/>
                        <a:t>WV</a:t>
                      </a:r>
                      <a:endParaRPr lang="en-US" sz="1200" dirty="0"/>
                    </a:p>
                  </a:txBody>
                  <a:tcPr/>
                </a:tc>
                <a:tc>
                  <a:txBody>
                    <a:bodyPr/>
                    <a:lstStyle/>
                    <a:p>
                      <a:pPr algn="ctr"/>
                      <a:r>
                        <a:rPr lang="en-US" sz="900" dirty="0" smtClean="0"/>
                        <a:t>GOES12</a:t>
                      </a:r>
                      <a:endParaRPr lang="en-US" sz="900" dirty="0"/>
                    </a:p>
                  </a:txBody>
                  <a:tcPr/>
                </a:tc>
                <a:tc>
                  <a:txBody>
                    <a:bodyPr/>
                    <a:lstStyle/>
                    <a:p>
                      <a:pPr algn="ctr"/>
                      <a:r>
                        <a:rPr lang="en-US" sz="800" dirty="0" smtClean="0"/>
                        <a:t>20031026</a:t>
                      </a:r>
                      <a:endParaRPr lang="en-US" sz="800" dirty="0"/>
                    </a:p>
                  </a:txBody>
                  <a:tcPr/>
                </a:tc>
                <a:tc>
                  <a:txBody>
                    <a:bodyPr/>
                    <a:lstStyle/>
                    <a:p>
                      <a:pPr algn="ctr"/>
                      <a:r>
                        <a:rPr lang="en-US" sz="1200" dirty="0" smtClean="0"/>
                        <a:t>2351</a:t>
                      </a:r>
                      <a:endParaRPr lang="en-US" sz="1200" dirty="0"/>
                    </a:p>
                  </a:txBody>
                  <a:tcPr/>
                </a:tc>
                <a:tc>
                  <a:txBody>
                    <a:bodyPr/>
                    <a:lstStyle/>
                    <a:p>
                      <a:pPr algn="ctr"/>
                      <a:r>
                        <a:rPr lang="en-US" sz="1200" dirty="0" smtClean="0"/>
                        <a:t>55.25</a:t>
                      </a:r>
                      <a:endParaRPr lang="en-US" sz="1200" dirty="0"/>
                    </a:p>
                  </a:txBody>
                  <a:tcPr/>
                </a:tc>
                <a:tc>
                  <a:txBody>
                    <a:bodyPr/>
                    <a:lstStyle/>
                    <a:p>
                      <a:pPr algn="ctr"/>
                      <a:r>
                        <a:rPr lang="en-US" sz="1200" dirty="0" smtClean="0"/>
                        <a:t>64.98</a:t>
                      </a:r>
                      <a:endParaRPr lang="en-US" sz="1200" dirty="0"/>
                    </a:p>
                  </a:txBody>
                  <a:tcPr/>
                </a:tc>
                <a:tc>
                  <a:txBody>
                    <a:bodyPr/>
                    <a:lstStyle/>
                    <a:p>
                      <a:pPr algn="ctr"/>
                      <a:r>
                        <a:rPr lang="en-US" sz="1200" dirty="0" smtClean="0"/>
                        <a:t>230</a:t>
                      </a:r>
                      <a:endParaRPr lang="en-US" sz="1200" dirty="0"/>
                    </a:p>
                  </a:txBody>
                  <a:tcPr/>
                </a:tc>
                <a:tc>
                  <a:txBody>
                    <a:bodyPr/>
                    <a:lstStyle/>
                    <a:p>
                      <a:pPr algn="ctr"/>
                      <a:r>
                        <a:rPr lang="en-US" sz="1200" dirty="0" smtClean="0"/>
                        <a:t>50.3</a:t>
                      </a:r>
                      <a:endParaRPr lang="en-US" sz="1200" dirty="0"/>
                    </a:p>
                  </a:txBody>
                  <a:tcPr/>
                </a:tc>
                <a:tc>
                  <a:txBody>
                    <a:bodyPr/>
                    <a:lstStyle/>
                    <a:p>
                      <a:pPr algn="ctr"/>
                      <a:r>
                        <a:rPr lang="en-US" sz="1200" dirty="0" smtClean="0"/>
                        <a:t>249</a:t>
                      </a:r>
                      <a:endParaRPr lang="en-US" sz="1200" dirty="0"/>
                    </a:p>
                  </a:txBody>
                  <a:tcPr/>
                </a:tc>
                <a:tc>
                  <a:txBody>
                    <a:bodyPr/>
                    <a:lstStyle/>
                    <a:p>
                      <a:pPr algn="ctr"/>
                      <a:r>
                        <a:rPr lang="en-US" sz="1200" dirty="0" smtClean="0"/>
                        <a:t>58.82</a:t>
                      </a:r>
                      <a:endParaRPr lang="en-US" sz="1200" dirty="0"/>
                    </a:p>
                  </a:txBody>
                  <a:tcPr/>
                </a:tc>
                <a:tc>
                  <a:txBody>
                    <a:bodyPr/>
                    <a:lstStyle/>
                    <a:p>
                      <a:pPr algn="ctr"/>
                      <a:r>
                        <a:rPr lang="en-US" sz="1200" dirty="0" smtClean="0"/>
                        <a:t>0.92</a:t>
                      </a:r>
                      <a:endParaRPr lang="en-US" sz="1200" dirty="0"/>
                    </a:p>
                  </a:txBody>
                  <a:tcPr/>
                </a:tc>
                <a:tc>
                  <a:txBody>
                    <a:bodyPr/>
                    <a:lstStyle/>
                    <a:p>
                      <a:pPr algn="ctr"/>
                      <a:r>
                        <a:rPr lang="en-US" sz="1200" dirty="0" smtClean="0"/>
                        <a:t>0.96</a:t>
                      </a:r>
                      <a:endParaRPr lang="en-US" sz="1200" dirty="0"/>
                    </a:p>
                  </a:txBody>
                  <a:tcPr/>
                </a:tc>
                <a:tc>
                  <a:txBody>
                    <a:bodyPr/>
                    <a:lstStyle/>
                    <a:p>
                      <a:pPr algn="ctr"/>
                      <a:r>
                        <a:rPr lang="en-US" sz="1200" dirty="0" smtClean="0"/>
                        <a:t>61</a:t>
                      </a:r>
                      <a:endParaRPr lang="en-US" sz="1200" dirty="0"/>
                    </a:p>
                  </a:txBody>
                  <a:tcPr/>
                </a:tc>
                <a:tc>
                  <a:txBody>
                    <a:bodyPr/>
                    <a:lstStyle/>
                    <a:p>
                      <a:pPr algn="ctr"/>
                      <a:r>
                        <a:rPr lang="en-US" sz="1200" dirty="0" smtClean="0"/>
                        <a:t>CO2</a:t>
                      </a:r>
                      <a:endParaRPr lang="en-US" sz="1200" dirty="0"/>
                    </a:p>
                  </a:txBody>
                  <a:tcPr/>
                </a:tc>
              </a:tr>
              <a:tr h="370840">
                <a:tc>
                  <a:txBody>
                    <a:bodyPr/>
                    <a:lstStyle/>
                    <a:p>
                      <a:pPr algn="ctr"/>
                      <a:r>
                        <a:rPr lang="en-US" sz="1200" dirty="0" smtClean="0"/>
                        <a:t>WVCS</a:t>
                      </a:r>
                      <a:endParaRPr lang="en-US" sz="1200" dirty="0"/>
                    </a:p>
                  </a:txBody>
                  <a:tcPr/>
                </a:tc>
                <a:tc>
                  <a:txBody>
                    <a:bodyPr/>
                    <a:lstStyle/>
                    <a:p>
                      <a:pPr algn="ctr"/>
                      <a:r>
                        <a:rPr lang="en-US" sz="900" dirty="0" smtClean="0"/>
                        <a:t>GOES12</a:t>
                      </a:r>
                      <a:endParaRPr lang="en-US" sz="900" dirty="0"/>
                    </a:p>
                  </a:txBody>
                  <a:tcPr/>
                </a:tc>
                <a:tc>
                  <a:txBody>
                    <a:bodyPr/>
                    <a:lstStyle/>
                    <a:p>
                      <a:pPr algn="ctr"/>
                      <a:r>
                        <a:rPr lang="en-US" sz="800" dirty="0" smtClean="0"/>
                        <a:t>20031026</a:t>
                      </a:r>
                      <a:endParaRPr lang="en-US" sz="800" dirty="0"/>
                    </a:p>
                  </a:txBody>
                  <a:tcPr/>
                </a:tc>
                <a:tc>
                  <a:txBody>
                    <a:bodyPr/>
                    <a:lstStyle/>
                    <a:p>
                      <a:pPr algn="ctr"/>
                      <a:r>
                        <a:rPr lang="en-US" sz="1200" dirty="0" smtClean="0"/>
                        <a:t>2347</a:t>
                      </a:r>
                      <a:endParaRPr lang="en-US" sz="1200" dirty="0"/>
                    </a:p>
                  </a:txBody>
                  <a:tcPr/>
                </a:tc>
                <a:tc>
                  <a:txBody>
                    <a:bodyPr/>
                    <a:lstStyle/>
                    <a:p>
                      <a:pPr algn="ctr"/>
                      <a:r>
                        <a:rPr lang="en-US" sz="1200" dirty="0" smtClean="0"/>
                        <a:t>51.51</a:t>
                      </a:r>
                      <a:endParaRPr lang="en-US" sz="1200" dirty="0"/>
                    </a:p>
                  </a:txBody>
                  <a:tcPr/>
                </a:tc>
                <a:tc>
                  <a:txBody>
                    <a:bodyPr/>
                    <a:lstStyle/>
                    <a:p>
                      <a:pPr algn="ctr"/>
                      <a:r>
                        <a:rPr lang="en-US" sz="1200" dirty="0" smtClean="0"/>
                        <a:t>70.91</a:t>
                      </a:r>
                      <a:endParaRPr lang="en-US" sz="1200" dirty="0"/>
                    </a:p>
                  </a:txBody>
                  <a:tcPr/>
                </a:tc>
                <a:tc>
                  <a:txBody>
                    <a:bodyPr/>
                    <a:lstStyle/>
                    <a:p>
                      <a:pPr algn="ctr"/>
                      <a:r>
                        <a:rPr lang="en-US" sz="1200" dirty="0" smtClean="0"/>
                        <a:t>262</a:t>
                      </a:r>
                      <a:endParaRPr lang="en-US" sz="1200" dirty="0"/>
                    </a:p>
                  </a:txBody>
                  <a:tcPr/>
                </a:tc>
                <a:tc>
                  <a:txBody>
                    <a:bodyPr/>
                    <a:lstStyle/>
                    <a:p>
                      <a:pPr algn="ctr"/>
                      <a:r>
                        <a:rPr lang="en-US" sz="1200" dirty="0" smtClean="0"/>
                        <a:t>77.0</a:t>
                      </a:r>
                      <a:endParaRPr lang="en-US" sz="1200" dirty="0"/>
                    </a:p>
                  </a:txBody>
                  <a:tcPr/>
                </a:tc>
                <a:tc>
                  <a:txBody>
                    <a:bodyPr/>
                    <a:lstStyle/>
                    <a:p>
                      <a:pPr algn="ctr"/>
                      <a:r>
                        <a:rPr lang="en-US" sz="1200" dirty="0" smtClean="0"/>
                        <a:t>227</a:t>
                      </a:r>
                      <a:endParaRPr lang="en-US" sz="1200" dirty="0"/>
                    </a:p>
                  </a:txBody>
                  <a:tcPr/>
                </a:tc>
                <a:tc>
                  <a:txBody>
                    <a:bodyPr/>
                    <a:lstStyle/>
                    <a:p>
                      <a:pPr algn="ctr"/>
                      <a:r>
                        <a:rPr lang="en-US" sz="1200" dirty="0" smtClean="0"/>
                        <a:t>50.00</a:t>
                      </a:r>
                      <a:endParaRPr lang="en-US" sz="1200" dirty="0"/>
                    </a:p>
                  </a:txBody>
                  <a:tcPr/>
                </a:tc>
                <a:tc>
                  <a:txBody>
                    <a:bodyPr/>
                    <a:lstStyle/>
                    <a:p>
                      <a:pPr algn="ctr"/>
                      <a:r>
                        <a:rPr lang="en-US" sz="1200" dirty="0" smtClean="0"/>
                        <a:t>0.90</a:t>
                      </a:r>
                      <a:endParaRPr lang="en-US" sz="1200" dirty="0"/>
                    </a:p>
                  </a:txBody>
                  <a:tcPr/>
                </a:tc>
                <a:tc>
                  <a:txBody>
                    <a:bodyPr/>
                    <a:lstStyle/>
                    <a:p>
                      <a:pPr algn="ctr"/>
                      <a:r>
                        <a:rPr lang="en-US" sz="1200" dirty="0" smtClean="0"/>
                        <a:t>0.96</a:t>
                      </a:r>
                      <a:endParaRPr lang="en-US" sz="1200" dirty="0"/>
                    </a:p>
                  </a:txBody>
                  <a:tcPr/>
                </a:tc>
                <a:tc>
                  <a:txBody>
                    <a:bodyPr/>
                    <a:lstStyle/>
                    <a:p>
                      <a:pPr algn="ctr"/>
                      <a:r>
                        <a:rPr lang="en-US" sz="1200" dirty="0" smtClean="0"/>
                        <a:t>59</a:t>
                      </a:r>
                      <a:endParaRPr lang="en-US" sz="1200" dirty="0"/>
                    </a:p>
                  </a:txBody>
                  <a:tcPr/>
                </a:tc>
                <a:tc>
                  <a:txBody>
                    <a:bodyPr/>
                    <a:lstStyle/>
                    <a:p>
                      <a:pPr algn="ctr"/>
                      <a:r>
                        <a:rPr lang="en-US" sz="1200" dirty="0" smtClean="0"/>
                        <a:t>HIST</a:t>
                      </a:r>
                      <a:endParaRPr lang="en-US" sz="1200" dirty="0"/>
                    </a:p>
                  </a:txBody>
                  <a:tcPr/>
                </a:tc>
              </a:tr>
              <a:tr h="370840">
                <a:tc>
                  <a:txBody>
                    <a:bodyPr/>
                    <a:lstStyle/>
                    <a:p>
                      <a:pPr algn="ctr"/>
                      <a:r>
                        <a:rPr lang="en-US" sz="1200" dirty="0" smtClean="0"/>
                        <a:t>IR</a:t>
                      </a:r>
                      <a:endParaRPr lang="en-US" sz="1200" dirty="0"/>
                    </a:p>
                  </a:txBody>
                  <a:tcPr/>
                </a:tc>
                <a:tc>
                  <a:txBody>
                    <a:bodyPr/>
                    <a:lstStyle/>
                    <a:p>
                      <a:pPr algn="ctr"/>
                      <a:r>
                        <a:rPr lang="en-US" sz="900" dirty="0" smtClean="0"/>
                        <a:t>GOES12</a:t>
                      </a:r>
                      <a:endParaRPr lang="en-US" sz="900" dirty="0"/>
                    </a:p>
                  </a:txBody>
                  <a:tcPr/>
                </a:tc>
                <a:tc>
                  <a:txBody>
                    <a:bodyPr/>
                    <a:lstStyle/>
                    <a:p>
                      <a:pPr algn="ctr"/>
                      <a:r>
                        <a:rPr lang="en-US" sz="800" dirty="0" smtClean="0"/>
                        <a:t>20031026</a:t>
                      </a:r>
                      <a:endParaRPr lang="en-US" sz="800" dirty="0"/>
                    </a:p>
                  </a:txBody>
                  <a:tcPr/>
                </a:tc>
                <a:tc>
                  <a:txBody>
                    <a:bodyPr/>
                    <a:lstStyle/>
                    <a:p>
                      <a:pPr algn="ctr"/>
                      <a:r>
                        <a:rPr lang="en-US" sz="1200" dirty="0" smtClean="0"/>
                        <a:t>2333</a:t>
                      </a:r>
                      <a:endParaRPr lang="en-US" sz="1200" dirty="0"/>
                    </a:p>
                  </a:txBody>
                  <a:tcPr/>
                </a:tc>
                <a:tc>
                  <a:txBody>
                    <a:bodyPr/>
                    <a:lstStyle/>
                    <a:p>
                      <a:pPr algn="ctr"/>
                      <a:r>
                        <a:rPr lang="en-US" sz="1200" dirty="0" smtClean="0"/>
                        <a:t>48.35</a:t>
                      </a:r>
                      <a:endParaRPr lang="en-US" sz="1200" dirty="0"/>
                    </a:p>
                  </a:txBody>
                  <a:tcPr/>
                </a:tc>
                <a:tc>
                  <a:txBody>
                    <a:bodyPr/>
                    <a:lstStyle/>
                    <a:p>
                      <a:pPr algn="ctr"/>
                      <a:r>
                        <a:rPr lang="en-US" sz="1200" dirty="0" smtClean="0"/>
                        <a:t>75.82</a:t>
                      </a:r>
                      <a:endParaRPr lang="en-US" sz="1200" dirty="0"/>
                    </a:p>
                  </a:txBody>
                  <a:tcPr/>
                </a:tc>
                <a:tc>
                  <a:txBody>
                    <a:bodyPr/>
                    <a:lstStyle/>
                    <a:p>
                      <a:pPr algn="ctr"/>
                      <a:r>
                        <a:rPr lang="en-US" sz="1200" dirty="0" smtClean="0"/>
                        <a:t>587</a:t>
                      </a:r>
                      <a:endParaRPr lang="en-US" sz="1200" dirty="0"/>
                    </a:p>
                  </a:txBody>
                  <a:tcPr/>
                </a:tc>
                <a:tc>
                  <a:txBody>
                    <a:bodyPr/>
                    <a:lstStyle/>
                    <a:p>
                      <a:pPr algn="ctr"/>
                      <a:r>
                        <a:rPr lang="en-US" sz="1200" dirty="0" smtClean="0"/>
                        <a:t>14.6</a:t>
                      </a:r>
                      <a:endParaRPr lang="en-US" sz="1200" dirty="0"/>
                    </a:p>
                  </a:txBody>
                  <a:tcPr/>
                </a:tc>
                <a:tc>
                  <a:txBody>
                    <a:bodyPr/>
                    <a:lstStyle/>
                    <a:p>
                      <a:pPr algn="ctr"/>
                      <a:r>
                        <a:rPr lang="en-US" sz="1200" dirty="0" smtClean="0"/>
                        <a:t>242</a:t>
                      </a:r>
                      <a:endParaRPr lang="en-US" sz="1200" dirty="0"/>
                    </a:p>
                  </a:txBody>
                  <a:tcPr/>
                </a:tc>
                <a:tc>
                  <a:txBody>
                    <a:bodyPr/>
                    <a:lstStyle/>
                    <a:p>
                      <a:pPr algn="ctr"/>
                      <a:r>
                        <a:rPr lang="en-US" sz="1200" dirty="0" smtClean="0"/>
                        <a:t>77.94</a:t>
                      </a:r>
                      <a:endParaRPr lang="en-US" sz="1200" dirty="0"/>
                    </a:p>
                  </a:txBody>
                  <a:tcPr/>
                </a:tc>
                <a:tc>
                  <a:txBody>
                    <a:bodyPr/>
                    <a:lstStyle/>
                    <a:p>
                      <a:pPr algn="ctr"/>
                      <a:r>
                        <a:rPr lang="en-US" sz="1200" dirty="0" smtClean="0"/>
                        <a:t>0.84</a:t>
                      </a:r>
                      <a:endParaRPr lang="en-US" sz="1200" dirty="0"/>
                    </a:p>
                  </a:txBody>
                  <a:tcPr/>
                </a:tc>
                <a:tc>
                  <a:txBody>
                    <a:bodyPr/>
                    <a:lstStyle/>
                    <a:p>
                      <a:pPr algn="ctr"/>
                      <a:r>
                        <a:rPr lang="en-US" sz="1200" dirty="0" smtClean="0"/>
                        <a:t>0.88</a:t>
                      </a:r>
                      <a:endParaRPr lang="en-US" sz="1200" dirty="0"/>
                    </a:p>
                  </a:txBody>
                  <a:tcPr/>
                </a:tc>
                <a:tc>
                  <a:txBody>
                    <a:bodyPr/>
                    <a:lstStyle/>
                    <a:p>
                      <a:pPr algn="ctr"/>
                      <a:r>
                        <a:rPr lang="en-US" sz="1200" dirty="0" smtClean="0"/>
                        <a:t>56</a:t>
                      </a:r>
                      <a:endParaRPr lang="en-US" sz="1200" dirty="0"/>
                    </a:p>
                  </a:txBody>
                  <a:tcPr/>
                </a:tc>
                <a:tc>
                  <a:txBody>
                    <a:bodyPr/>
                    <a:lstStyle/>
                    <a:p>
                      <a:pPr algn="ctr"/>
                      <a:r>
                        <a:rPr lang="en-US" sz="1200" dirty="0" smtClean="0"/>
                        <a:t>H2O</a:t>
                      </a:r>
                      <a:endParaRPr lang="en-US" sz="1200" dirty="0"/>
                    </a:p>
                  </a:txBody>
                  <a:tcPr/>
                </a:tc>
              </a:tr>
              <a:tr h="370840">
                <a:tc>
                  <a:txBody>
                    <a:bodyPr/>
                    <a:lstStyle/>
                    <a:p>
                      <a:pPr algn="ctr"/>
                      <a:r>
                        <a:rPr lang="en-US" sz="1200" dirty="0" smtClean="0"/>
                        <a:t>VIS</a:t>
                      </a:r>
                      <a:endParaRPr lang="en-US" sz="1200" dirty="0"/>
                    </a:p>
                  </a:txBody>
                  <a:tcPr/>
                </a:tc>
                <a:tc>
                  <a:txBody>
                    <a:bodyPr/>
                    <a:lstStyle/>
                    <a:p>
                      <a:pPr algn="ctr"/>
                      <a:r>
                        <a:rPr lang="en-US" sz="900" dirty="0" smtClean="0"/>
                        <a:t>GOES12</a:t>
                      </a:r>
                      <a:endParaRPr lang="en-US" sz="900" dirty="0"/>
                    </a:p>
                  </a:txBody>
                  <a:tcPr/>
                </a:tc>
                <a:tc>
                  <a:txBody>
                    <a:bodyPr/>
                    <a:lstStyle/>
                    <a:p>
                      <a:pPr algn="ctr"/>
                      <a:r>
                        <a:rPr lang="en-US" sz="800" dirty="0" smtClean="0"/>
                        <a:t>20031026</a:t>
                      </a:r>
                      <a:endParaRPr lang="en-US" sz="800" dirty="0"/>
                    </a:p>
                  </a:txBody>
                  <a:tcPr/>
                </a:tc>
                <a:tc>
                  <a:txBody>
                    <a:bodyPr/>
                    <a:lstStyle/>
                    <a:p>
                      <a:pPr algn="ctr"/>
                      <a:r>
                        <a:rPr lang="en-US" sz="1200" dirty="0" smtClean="0"/>
                        <a:t>2335</a:t>
                      </a:r>
                      <a:endParaRPr lang="en-US" sz="1200" dirty="0"/>
                    </a:p>
                  </a:txBody>
                  <a:tcPr/>
                </a:tc>
                <a:tc>
                  <a:txBody>
                    <a:bodyPr/>
                    <a:lstStyle/>
                    <a:p>
                      <a:pPr algn="ctr"/>
                      <a:r>
                        <a:rPr lang="en-US" sz="1200" dirty="0" smtClean="0"/>
                        <a:t>26.62</a:t>
                      </a:r>
                      <a:endParaRPr lang="en-US" sz="1200" dirty="0"/>
                    </a:p>
                  </a:txBody>
                  <a:tcPr/>
                </a:tc>
                <a:tc>
                  <a:txBody>
                    <a:bodyPr/>
                    <a:lstStyle/>
                    <a:p>
                      <a:pPr algn="ctr"/>
                      <a:r>
                        <a:rPr lang="en-US" sz="1200" dirty="0" smtClean="0"/>
                        <a:t>98.52</a:t>
                      </a:r>
                      <a:endParaRPr lang="en-US" sz="1200" dirty="0"/>
                    </a:p>
                  </a:txBody>
                  <a:tcPr/>
                </a:tc>
                <a:tc>
                  <a:txBody>
                    <a:bodyPr/>
                    <a:lstStyle/>
                    <a:p>
                      <a:pPr algn="ctr"/>
                      <a:r>
                        <a:rPr lang="en-US" sz="1200" dirty="0" smtClean="0"/>
                        <a:t>812</a:t>
                      </a:r>
                      <a:endParaRPr lang="en-US" sz="1200" dirty="0"/>
                    </a:p>
                  </a:txBody>
                  <a:tcPr/>
                </a:tc>
                <a:tc>
                  <a:txBody>
                    <a:bodyPr/>
                    <a:lstStyle/>
                    <a:p>
                      <a:pPr algn="ctr"/>
                      <a:r>
                        <a:rPr lang="en-US" sz="1200" dirty="0" smtClean="0"/>
                        <a:t>5.9</a:t>
                      </a:r>
                      <a:endParaRPr lang="en-US" sz="1200" dirty="0"/>
                    </a:p>
                  </a:txBody>
                  <a:tcPr/>
                </a:tc>
                <a:tc>
                  <a:txBody>
                    <a:bodyPr/>
                    <a:lstStyle/>
                    <a:p>
                      <a:pPr algn="ctr"/>
                      <a:r>
                        <a:rPr lang="en-US" sz="1200" dirty="0" smtClean="0"/>
                        <a:t>308</a:t>
                      </a:r>
                      <a:endParaRPr lang="en-US" sz="1200" dirty="0"/>
                    </a:p>
                  </a:txBody>
                  <a:tcPr/>
                </a:tc>
                <a:tc>
                  <a:txBody>
                    <a:bodyPr/>
                    <a:lstStyle/>
                    <a:p>
                      <a:pPr algn="ctr"/>
                      <a:r>
                        <a:rPr lang="en-US" sz="1200" dirty="0" smtClean="0"/>
                        <a:t>80.22</a:t>
                      </a:r>
                      <a:endParaRPr lang="en-US" sz="1200" dirty="0"/>
                    </a:p>
                  </a:txBody>
                  <a:tcPr/>
                </a:tc>
                <a:tc>
                  <a:txBody>
                    <a:bodyPr/>
                    <a:lstStyle/>
                    <a:p>
                      <a:pPr algn="ctr"/>
                      <a:r>
                        <a:rPr lang="en-US" sz="1200" dirty="0" smtClean="0"/>
                        <a:t>0.65</a:t>
                      </a:r>
                      <a:endParaRPr lang="en-US" sz="1200" dirty="0"/>
                    </a:p>
                  </a:txBody>
                  <a:tcPr/>
                </a:tc>
                <a:tc>
                  <a:txBody>
                    <a:bodyPr/>
                    <a:lstStyle/>
                    <a:p>
                      <a:pPr algn="ctr"/>
                      <a:r>
                        <a:rPr lang="en-US" sz="1200" dirty="0" smtClean="0"/>
                        <a:t>0.59</a:t>
                      </a:r>
                      <a:endParaRPr lang="en-US" sz="1200" dirty="0"/>
                    </a:p>
                  </a:txBody>
                  <a:tcPr/>
                </a:tc>
                <a:tc>
                  <a:txBody>
                    <a:bodyPr/>
                    <a:lstStyle/>
                    <a:p>
                      <a:pPr algn="ctr"/>
                      <a:r>
                        <a:rPr lang="en-US" sz="1200" dirty="0" smtClean="0"/>
                        <a:t>48</a:t>
                      </a:r>
                      <a:endParaRPr lang="en-US" sz="1200" dirty="0"/>
                    </a:p>
                  </a:txBody>
                  <a:tcPr/>
                </a:tc>
                <a:tc>
                  <a:txBody>
                    <a:bodyPr/>
                    <a:lstStyle/>
                    <a:p>
                      <a:pPr algn="ctr"/>
                      <a:r>
                        <a:rPr lang="en-US" sz="1200" dirty="0" smtClean="0"/>
                        <a:t>BASE</a:t>
                      </a:r>
                      <a:endParaRPr lang="en-US" sz="1200" dirty="0"/>
                    </a:p>
                  </a:txBody>
                  <a:tcPr/>
                </a:tc>
              </a:tr>
              <a:tr h="370840">
                <a:tc>
                  <a:txBody>
                    <a:bodyPr/>
                    <a:lstStyle/>
                    <a:p>
                      <a:pPr algn="ctr"/>
                      <a:r>
                        <a:rPr lang="en-US" sz="1200" dirty="0" smtClean="0"/>
                        <a:t>SWIR</a:t>
                      </a:r>
                      <a:endParaRPr lang="en-US" sz="1200" dirty="0"/>
                    </a:p>
                  </a:txBody>
                  <a:tcPr/>
                </a:tc>
                <a:tc>
                  <a:txBody>
                    <a:bodyPr/>
                    <a:lstStyle/>
                    <a:p>
                      <a:pPr algn="ctr"/>
                      <a:r>
                        <a:rPr lang="en-US" sz="900" dirty="0" smtClean="0"/>
                        <a:t>GOES12</a:t>
                      </a:r>
                      <a:endParaRPr lang="en-US" sz="900" dirty="0"/>
                    </a:p>
                  </a:txBody>
                  <a:tcPr/>
                </a:tc>
                <a:tc>
                  <a:txBody>
                    <a:bodyPr/>
                    <a:lstStyle/>
                    <a:p>
                      <a:pPr algn="ctr"/>
                      <a:r>
                        <a:rPr lang="en-US" sz="800" dirty="0" smtClean="0"/>
                        <a:t>20031026</a:t>
                      </a:r>
                      <a:endParaRPr lang="en-US" sz="800" dirty="0"/>
                    </a:p>
                  </a:txBody>
                  <a:tcPr/>
                </a:tc>
                <a:tc>
                  <a:txBody>
                    <a:bodyPr/>
                    <a:lstStyle/>
                    <a:p>
                      <a:pPr algn="ctr"/>
                      <a:r>
                        <a:rPr lang="en-US" sz="1200" dirty="0" smtClean="0"/>
                        <a:t>2335</a:t>
                      </a:r>
                      <a:endParaRPr lang="en-US" sz="1200" dirty="0"/>
                    </a:p>
                  </a:txBody>
                  <a:tcPr/>
                </a:tc>
                <a:tc>
                  <a:txBody>
                    <a:bodyPr/>
                    <a:lstStyle/>
                    <a:p>
                      <a:pPr algn="ctr"/>
                      <a:r>
                        <a:rPr lang="en-US" sz="1200" dirty="0" smtClean="0"/>
                        <a:t>55.96</a:t>
                      </a:r>
                      <a:endParaRPr lang="en-US" sz="1200" dirty="0"/>
                    </a:p>
                  </a:txBody>
                  <a:tcPr/>
                </a:tc>
                <a:tc>
                  <a:txBody>
                    <a:bodyPr/>
                    <a:lstStyle/>
                    <a:p>
                      <a:pPr algn="ctr"/>
                      <a:r>
                        <a:rPr lang="en-US" sz="1200" dirty="0" smtClean="0"/>
                        <a:t>74.25</a:t>
                      </a:r>
                      <a:endParaRPr lang="en-US" sz="1200" dirty="0"/>
                    </a:p>
                  </a:txBody>
                  <a:tcPr/>
                </a:tc>
                <a:tc>
                  <a:txBody>
                    <a:bodyPr/>
                    <a:lstStyle/>
                    <a:p>
                      <a:pPr algn="ctr"/>
                      <a:r>
                        <a:rPr lang="en-US" sz="1200" dirty="0" smtClean="0"/>
                        <a:t>737</a:t>
                      </a:r>
                      <a:endParaRPr lang="en-US" sz="1200" dirty="0"/>
                    </a:p>
                  </a:txBody>
                  <a:tcPr/>
                </a:tc>
                <a:tc>
                  <a:txBody>
                    <a:bodyPr/>
                    <a:lstStyle/>
                    <a:p>
                      <a:pPr algn="ctr"/>
                      <a:r>
                        <a:rPr lang="en-US" sz="1200" dirty="0" smtClean="0"/>
                        <a:t>6.6</a:t>
                      </a:r>
                      <a:endParaRPr lang="en-US" sz="1200" dirty="0"/>
                    </a:p>
                  </a:txBody>
                  <a:tcPr/>
                </a:tc>
                <a:tc>
                  <a:txBody>
                    <a:bodyPr/>
                    <a:lstStyle/>
                    <a:p>
                      <a:pPr algn="ctr"/>
                      <a:r>
                        <a:rPr lang="en-US" sz="1200" dirty="0" smtClean="0"/>
                        <a:t>255</a:t>
                      </a:r>
                      <a:endParaRPr lang="en-US" sz="1200" dirty="0"/>
                    </a:p>
                  </a:txBody>
                  <a:tcPr/>
                </a:tc>
                <a:tc>
                  <a:txBody>
                    <a:bodyPr/>
                    <a:lstStyle/>
                    <a:p>
                      <a:pPr algn="ctr"/>
                      <a:r>
                        <a:rPr lang="en-US" sz="1200" dirty="0" smtClean="0"/>
                        <a:t>81.52</a:t>
                      </a:r>
                      <a:endParaRPr lang="en-US" sz="1200" dirty="0"/>
                    </a:p>
                  </a:txBody>
                  <a:tcPr/>
                </a:tc>
                <a:tc>
                  <a:txBody>
                    <a:bodyPr/>
                    <a:lstStyle/>
                    <a:p>
                      <a:pPr algn="ctr"/>
                      <a:r>
                        <a:rPr lang="en-US" sz="1200" dirty="0" smtClean="0"/>
                        <a:t>0.99</a:t>
                      </a:r>
                      <a:endParaRPr lang="en-US" sz="1200" dirty="0"/>
                    </a:p>
                  </a:txBody>
                  <a:tcPr/>
                </a:tc>
                <a:tc>
                  <a:txBody>
                    <a:bodyPr/>
                    <a:lstStyle/>
                    <a:p>
                      <a:pPr algn="ctr"/>
                      <a:r>
                        <a:rPr lang="en-US" sz="1200" dirty="0" smtClean="0"/>
                        <a:t>0.99</a:t>
                      </a:r>
                      <a:endParaRPr lang="en-US" sz="1200" dirty="0"/>
                    </a:p>
                  </a:txBody>
                  <a:tcPr/>
                </a:tc>
                <a:tc>
                  <a:txBody>
                    <a:bodyPr/>
                    <a:lstStyle/>
                    <a:p>
                      <a:pPr algn="ctr"/>
                      <a:r>
                        <a:rPr lang="en-US" sz="1200" dirty="0" smtClean="0"/>
                        <a:t>64</a:t>
                      </a:r>
                      <a:endParaRPr lang="en-US" sz="1200" dirty="0"/>
                    </a:p>
                  </a:txBody>
                  <a:tcPr/>
                </a:tc>
                <a:tc>
                  <a:txBody>
                    <a:bodyPr/>
                    <a:lstStyle/>
                    <a:p>
                      <a:pPr algn="ctr"/>
                      <a:r>
                        <a:rPr lang="en-US" sz="1200" dirty="0" smtClean="0"/>
                        <a:t>WIN</a:t>
                      </a:r>
                      <a:endParaRPr lang="en-US" sz="1200" dirty="0"/>
                    </a:p>
                  </a:txBody>
                  <a:tcPr/>
                </a:tc>
              </a:tr>
            </a:tbl>
          </a:graphicData>
        </a:graphic>
      </p:graphicFrame>
      <p:sp>
        <p:nvSpPr>
          <p:cNvPr id="3" name="TextBox 2"/>
          <p:cNvSpPr txBox="1"/>
          <p:nvPr/>
        </p:nvSpPr>
        <p:spPr>
          <a:xfrm>
            <a:off x="1905000" y="4105054"/>
            <a:ext cx="4981490" cy="258532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285750" marR="0" indent="-285750" algn="l" defTabSz="914400" rtl="0" fontAlgn="auto" latinLnBrk="1" hangingPunct="0">
              <a:lnSpc>
                <a:spcPct val="100000"/>
              </a:lnSpc>
              <a:spcBef>
                <a:spcPts val="0"/>
              </a:spcBef>
              <a:spcAft>
                <a:spcPts val="0"/>
              </a:spcAft>
              <a:buClrTx/>
              <a:buSzTx/>
              <a:buFont typeface="Courier New"/>
              <a:buChar char="o"/>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Time (HMS) is satellite scan line time</a:t>
            </a:r>
          </a:p>
          <a:p>
            <a:pPr marL="285750" marR="0" indent="-285750" algn="l" defTabSz="914400" rtl="0" fontAlgn="auto" latinLnBrk="1" hangingPunct="0">
              <a:lnSpc>
                <a:spcPct val="100000"/>
              </a:lnSpc>
              <a:spcBef>
                <a:spcPts val="0"/>
              </a:spcBef>
              <a:spcAft>
                <a:spcPts val="0"/>
              </a:spcAft>
              <a:buClrTx/>
              <a:buSzTx/>
              <a:buFont typeface="Courier New"/>
              <a:buChar char="o"/>
              <a:tabLst/>
            </a:pPr>
            <a:r>
              <a:rPr lang="en-US" dirty="0" smtClean="0">
                <a:solidFill>
                  <a:srgbClr val="000000"/>
                </a:solidFill>
              </a:rPr>
              <a:t>Longitude (LON) is positive west</a:t>
            </a:r>
          </a:p>
          <a:p>
            <a:pPr marL="285750" marR="0" indent="-285750" algn="l" defTabSz="914400" rtl="0" fontAlgn="auto" latinLnBrk="1" hangingPunct="0">
              <a:lnSpc>
                <a:spcPct val="100000"/>
              </a:lnSpc>
              <a:spcBef>
                <a:spcPts val="0"/>
              </a:spcBef>
              <a:spcAft>
                <a:spcPts val="0"/>
              </a:spcAft>
              <a:buClrTx/>
              <a:buSzTx/>
              <a:buFont typeface="Courier New"/>
              <a:buChar char="o"/>
              <a:tabLst/>
            </a:pPr>
            <a:r>
              <a:rPr lang="en-US" dirty="0" smtClean="0">
                <a:solidFill>
                  <a:srgbClr val="000000"/>
                </a:solidFill>
              </a:rPr>
              <a:t>Height assignment pressure (PRE) is in </a:t>
            </a:r>
            <a:r>
              <a:rPr lang="en-US" dirty="0" err="1" smtClean="0">
                <a:solidFill>
                  <a:srgbClr val="000000"/>
                </a:solidFill>
              </a:rPr>
              <a:t>hPa</a:t>
            </a:r>
            <a:endParaRPr lang="en-US" dirty="0" smtClean="0">
              <a:solidFill>
                <a:srgbClr val="000000"/>
              </a:solidFill>
            </a:endParaRPr>
          </a:p>
          <a:p>
            <a:pPr marL="285750" marR="0" indent="-285750" algn="l" defTabSz="914400" rtl="0" fontAlgn="auto" latinLnBrk="1" hangingPunct="0">
              <a:lnSpc>
                <a:spcPct val="100000"/>
              </a:lnSpc>
              <a:spcBef>
                <a:spcPts val="0"/>
              </a:spcBef>
              <a:spcAft>
                <a:spcPts val="0"/>
              </a:spcAft>
              <a:buClrTx/>
              <a:buSzTx/>
              <a:buFont typeface="Courier New"/>
              <a:buChar char="o"/>
              <a:tabLst/>
            </a:pPr>
            <a:r>
              <a:rPr kumimoji="0" lang="en-US" sz="1800" b="0" i="0" u="none" strike="noStrike" cap="none" spc="0" normalizeH="0" baseline="0" dirty="0" smtClean="0">
                <a:ln>
                  <a:noFill/>
                </a:ln>
                <a:solidFill>
                  <a:srgbClr val="000000"/>
                </a:solidFill>
                <a:effectLst/>
                <a:uFillTx/>
                <a:latin typeface="Rockwell"/>
                <a:ea typeface="Rockwell"/>
                <a:cs typeface="Rockwell"/>
                <a:sym typeface="Rockwell"/>
              </a:rPr>
              <a:t>Speed</a:t>
            </a:r>
            <a:r>
              <a:rPr kumimoji="0" lang="en-US" sz="1800" b="0" i="0" u="none" strike="noStrike" cap="none" spc="0" normalizeH="0" dirty="0" smtClean="0">
                <a:ln>
                  <a:noFill/>
                </a:ln>
                <a:solidFill>
                  <a:srgbClr val="000000"/>
                </a:solidFill>
                <a:effectLst/>
                <a:uFillTx/>
                <a:latin typeface="Rockwell"/>
                <a:ea typeface="Rockwell"/>
                <a:cs typeface="Rockwell"/>
                <a:sym typeface="Rockwell"/>
              </a:rPr>
              <a:t> (</a:t>
            </a:r>
            <a:r>
              <a:rPr lang="en-US" dirty="0" smtClean="0">
                <a:solidFill>
                  <a:srgbClr val="000000"/>
                </a:solidFill>
              </a:rPr>
              <a:t>SPD</a:t>
            </a:r>
            <a:r>
              <a:rPr kumimoji="0" lang="en-US" sz="1800" b="0" i="0" u="none" strike="noStrike" cap="none" spc="0" normalizeH="0" dirty="0" smtClean="0">
                <a:ln>
                  <a:noFill/>
                </a:ln>
                <a:solidFill>
                  <a:srgbClr val="000000"/>
                </a:solidFill>
                <a:effectLst/>
                <a:uFillTx/>
                <a:latin typeface="Rockwell"/>
                <a:ea typeface="Rockwell"/>
                <a:cs typeface="Rockwell"/>
                <a:sym typeface="Rockwell"/>
              </a:rPr>
              <a:t>) is in m/s</a:t>
            </a:r>
          </a:p>
          <a:p>
            <a:pPr marL="285750" marR="0" indent="-285750" algn="l" defTabSz="914400" rtl="0" fontAlgn="auto" latinLnBrk="1" hangingPunct="0">
              <a:lnSpc>
                <a:spcPct val="100000"/>
              </a:lnSpc>
              <a:spcBef>
                <a:spcPts val="0"/>
              </a:spcBef>
              <a:spcAft>
                <a:spcPts val="0"/>
              </a:spcAft>
              <a:buClrTx/>
              <a:buSzTx/>
              <a:buFont typeface="Courier New"/>
              <a:buChar char="o"/>
              <a:tabLst/>
            </a:pPr>
            <a:r>
              <a:rPr lang="en-US" baseline="0" dirty="0" smtClean="0">
                <a:solidFill>
                  <a:srgbClr val="000000"/>
                </a:solidFill>
              </a:rPr>
              <a:t>RFF is the Recursive Filter quality Flag</a:t>
            </a:r>
          </a:p>
          <a:p>
            <a:pPr marL="285750" marR="0" indent="-285750" algn="l" defTabSz="914400" rtl="0" fontAlgn="auto" latinLnBrk="1" hangingPunct="0">
              <a:lnSpc>
                <a:spcPct val="100000"/>
              </a:lnSpc>
              <a:spcBef>
                <a:spcPts val="0"/>
              </a:spcBef>
              <a:spcAft>
                <a:spcPts val="0"/>
              </a:spcAft>
              <a:buClrTx/>
              <a:buSzTx/>
              <a:buFont typeface="Courier New"/>
              <a:buChar char="o"/>
              <a:tabLst/>
            </a:pPr>
            <a:r>
              <a:rPr kumimoji="0" lang="en-US" sz="1800" b="0" i="0" u="none" strike="noStrike" cap="none" spc="0" normalizeH="0" dirty="0" smtClean="0">
                <a:ln>
                  <a:noFill/>
                </a:ln>
                <a:solidFill>
                  <a:srgbClr val="000000"/>
                </a:solidFill>
                <a:effectLst/>
                <a:uFillTx/>
                <a:latin typeface="Rockwell"/>
                <a:ea typeface="Rockwell"/>
                <a:cs typeface="Rockwell"/>
                <a:sym typeface="Rockwell"/>
              </a:rPr>
              <a:t>QIWF is the Quality Indicator With Forecast</a:t>
            </a:r>
          </a:p>
          <a:p>
            <a:pPr marL="285750" marR="0" indent="-285750" algn="l" defTabSz="914400" rtl="0" fontAlgn="auto" latinLnBrk="1" hangingPunct="0">
              <a:lnSpc>
                <a:spcPct val="100000"/>
              </a:lnSpc>
              <a:spcBef>
                <a:spcPts val="0"/>
              </a:spcBef>
              <a:spcAft>
                <a:spcPts val="0"/>
              </a:spcAft>
              <a:buClrTx/>
              <a:buSzTx/>
              <a:buFont typeface="Courier New"/>
              <a:buChar char="o"/>
              <a:tabLst/>
            </a:pPr>
            <a:r>
              <a:rPr lang="en-US" baseline="0" dirty="0" smtClean="0">
                <a:solidFill>
                  <a:srgbClr val="000000"/>
                </a:solidFill>
              </a:rPr>
              <a:t>QINF is the Quality Indicator No Forecast</a:t>
            </a:r>
          </a:p>
          <a:p>
            <a:pPr marL="285750" marR="0" indent="-285750" algn="l" defTabSz="914400" rtl="0" fontAlgn="auto" latinLnBrk="1" hangingPunct="0">
              <a:lnSpc>
                <a:spcPct val="100000"/>
              </a:lnSpc>
              <a:spcBef>
                <a:spcPts val="0"/>
              </a:spcBef>
              <a:spcAft>
                <a:spcPts val="0"/>
              </a:spcAft>
              <a:buClrTx/>
              <a:buSzTx/>
              <a:buFont typeface="Courier New"/>
              <a:buChar char="o"/>
              <a:tabLst/>
            </a:pPr>
            <a:r>
              <a:rPr kumimoji="0" lang="en-US" sz="1800" b="0" i="0" u="none" strike="noStrike" cap="none" spc="0" normalizeH="0" dirty="0" smtClean="0">
                <a:ln>
                  <a:noFill/>
                </a:ln>
                <a:solidFill>
                  <a:srgbClr val="000000"/>
                </a:solidFill>
                <a:effectLst/>
                <a:uFillTx/>
                <a:latin typeface="Rockwell"/>
                <a:ea typeface="Rockwell"/>
                <a:cs typeface="Rockwell"/>
                <a:sym typeface="Rockwell"/>
              </a:rPr>
              <a:t>ZEN is the local satellite zenith angle</a:t>
            </a:r>
          </a:p>
          <a:p>
            <a:pPr marL="285750" marR="0" indent="-285750" algn="l" defTabSz="914400" rtl="0" fontAlgn="auto" latinLnBrk="1" hangingPunct="0">
              <a:lnSpc>
                <a:spcPct val="100000"/>
              </a:lnSpc>
              <a:spcBef>
                <a:spcPts val="0"/>
              </a:spcBef>
              <a:spcAft>
                <a:spcPts val="0"/>
              </a:spcAft>
              <a:buClrTx/>
              <a:buSzTx/>
              <a:buFont typeface="Courier New"/>
              <a:buChar char="o"/>
              <a:tabLst/>
            </a:pPr>
            <a:r>
              <a:rPr lang="en-US" baseline="0" dirty="0" smtClean="0">
                <a:solidFill>
                  <a:srgbClr val="000000"/>
                </a:solidFill>
              </a:rPr>
              <a:t>CH</a:t>
            </a:r>
            <a:r>
              <a:rPr lang="en-US" dirty="0" smtClean="0">
                <a:solidFill>
                  <a:srgbClr val="000000"/>
                </a:solidFill>
              </a:rPr>
              <a:t> is the height assignment method</a:t>
            </a:r>
            <a:endParaRPr kumimoji="0" lang="en-US" sz="1800" b="0" i="0" u="none" strike="noStrike" cap="none" spc="0" normalizeH="0" baseline="0" dirty="0">
              <a:ln>
                <a:noFill/>
              </a:ln>
              <a:solidFill>
                <a:srgbClr val="000000"/>
              </a:solidFill>
              <a:effectLst/>
              <a:uFillTx/>
              <a:latin typeface="Rockwell"/>
              <a:ea typeface="Rockwell"/>
              <a:cs typeface="Rockwell"/>
              <a:sym typeface="Rockwell"/>
            </a:endParaRPr>
          </a:p>
        </p:txBody>
      </p:sp>
    </p:spTree>
    <p:extLst>
      <p:ext uri="{BB962C8B-B14F-4D97-AF65-F5344CB8AC3E}">
        <p14:creationId xmlns:p14="http://schemas.microsoft.com/office/powerpoint/2010/main" val="213000395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xfrm>
            <a:off x="444911" y="9696"/>
            <a:ext cx="8229600" cy="1143001"/>
          </a:xfrm>
          <a:prstGeom prst="rect">
            <a:avLst/>
          </a:prstGeom>
        </p:spPr>
        <p:txBody>
          <a:bodyPr/>
          <a:lstStyle>
            <a:lvl1pPr>
              <a:defRPr sz="4000">
                <a:solidFill>
                  <a:srgbClr val="000000"/>
                </a:solidFill>
              </a:defRPr>
            </a:lvl1pPr>
          </a:lstStyle>
          <a:p>
            <a:pPr lvl="0" algn="ctr">
              <a:defRPr sz="1800">
                <a:effectLst/>
              </a:defRPr>
            </a:pPr>
            <a:r>
              <a:rPr sz="4000" dirty="0">
                <a:effectLst>
                  <a:outerShdw blurRad="38100" dist="25500" dir="5400000" rotWithShape="0">
                    <a:srgbClr val="000000">
                      <a:alpha val="75000"/>
                    </a:srgbClr>
                  </a:outerShdw>
                </a:effectLst>
              </a:rPr>
              <a:t>GOES East Scanning Metrics</a:t>
            </a:r>
          </a:p>
        </p:txBody>
      </p:sp>
      <p:sp>
        <p:nvSpPr>
          <p:cNvPr id="114" name="Shape 114"/>
          <p:cNvSpPr>
            <a:spLocks noGrp="1"/>
          </p:cNvSpPr>
          <p:nvPr>
            <p:ph type="sldNum" sz="quarter" idx="2"/>
          </p:nvPr>
        </p:nvSpPr>
        <p:spPr>
          <a:xfrm>
            <a:off x="8638951" y="6348198"/>
            <a:ext cx="464289" cy="332741"/>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pPr>
            <a:fld id="{86CB4B4D-7CA3-9044-876B-883B54F8677D}" type="slidenum">
              <a:rPr sz="1600"/>
              <a:t>9</a:t>
            </a:fld>
            <a:endParaRPr sz="1600"/>
          </a:p>
        </p:txBody>
      </p:sp>
      <p:pic>
        <p:nvPicPr>
          <p:cNvPr id="115" name="image5.jpg" descr="GOES-East_routine_scanning_schedule.jpg"/>
          <p:cNvPicPr/>
          <p:nvPr/>
        </p:nvPicPr>
        <p:blipFill>
          <a:blip r:embed="rId3">
            <a:extLst/>
          </a:blip>
          <a:stretch>
            <a:fillRect/>
          </a:stretch>
        </p:blipFill>
        <p:spPr>
          <a:xfrm>
            <a:off x="3543300" y="1600200"/>
            <a:ext cx="4991100" cy="4876800"/>
          </a:xfrm>
          <a:prstGeom prst="rect">
            <a:avLst/>
          </a:prstGeom>
          <a:ln w="12700">
            <a:miter lim="400000"/>
          </a:ln>
        </p:spPr>
      </p:pic>
      <p:sp>
        <p:nvSpPr>
          <p:cNvPr id="116" name="Shape 116"/>
          <p:cNvSpPr/>
          <p:nvPr/>
        </p:nvSpPr>
        <p:spPr>
          <a:xfrm rot="16200000">
            <a:off x="8691640" y="4048680"/>
            <a:ext cx="92396" cy="369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endParaRPr dirty="0">
              <a:solidFill>
                <a:srgbClr val="FFFFFF"/>
              </a:solidFill>
            </a:endParaRPr>
          </a:p>
        </p:txBody>
      </p:sp>
      <p:sp>
        <p:nvSpPr>
          <p:cNvPr id="117" name="Shape 117"/>
          <p:cNvSpPr>
            <a:spLocks noGrp="1"/>
          </p:cNvSpPr>
          <p:nvPr>
            <p:ph type="body" idx="1"/>
          </p:nvPr>
        </p:nvSpPr>
        <p:spPr>
          <a:xfrm>
            <a:off x="152400" y="1600200"/>
            <a:ext cx="3429000" cy="4876800"/>
          </a:xfrm>
          <a:prstGeom prst="rect">
            <a:avLst/>
          </a:prstGeom>
        </p:spPr>
        <p:txBody>
          <a:bodyPr/>
          <a:lstStyle/>
          <a:p>
            <a:pPr lvl="0">
              <a:lnSpc>
                <a:spcPct val="90000"/>
              </a:lnSpc>
              <a:buFont typeface="Wingdings 2" charset="2"/>
              <a:buChar char="⦿"/>
              <a:defRPr sz="1800">
                <a:solidFill>
                  <a:srgbClr val="000000"/>
                </a:solidFill>
              </a:defRPr>
            </a:pPr>
            <a:r>
              <a:rPr sz="2400" u="sng" dirty="0"/>
              <a:t>NHEM </a:t>
            </a:r>
            <a:r>
              <a:rPr sz="2400" u="sng" dirty="0" smtClean="0"/>
              <a:t>AMVs</a:t>
            </a:r>
            <a:r>
              <a:rPr lang="en-US" sz="2400" u="sng" dirty="0" smtClean="0"/>
              <a:t>:</a:t>
            </a:r>
            <a:r>
              <a:rPr sz="2400" dirty="0" smtClean="0"/>
              <a:t> </a:t>
            </a:r>
            <a:endParaRPr lang="en-US" sz="2400" dirty="0" smtClean="0"/>
          </a:p>
          <a:p>
            <a:pPr lvl="0">
              <a:lnSpc>
                <a:spcPct val="90000"/>
              </a:lnSpc>
              <a:buFont typeface="Wingdings 2" charset="2"/>
              <a:buChar char="⦿"/>
              <a:defRPr sz="1800">
                <a:solidFill>
                  <a:srgbClr val="000000"/>
                </a:solidFill>
              </a:defRPr>
            </a:pPr>
            <a:r>
              <a:rPr sz="2400" dirty="0" smtClean="0"/>
              <a:t>15</a:t>
            </a:r>
            <a:r>
              <a:rPr lang="en-US" sz="2400" dirty="0" smtClean="0"/>
              <a:t>-</a:t>
            </a:r>
            <a:r>
              <a:rPr sz="2400" dirty="0" smtClean="0"/>
              <a:t>minute </a:t>
            </a:r>
            <a:r>
              <a:rPr sz="2400" dirty="0"/>
              <a:t>time steps </a:t>
            </a:r>
            <a:r>
              <a:rPr lang="en-US" sz="2400" dirty="0" smtClean="0"/>
              <a:t>over </a:t>
            </a:r>
            <a:r>
              <a:rPr sz="2400" dirty="0" smtClean="0"/>
              <a:t>CONUS</a:t>
            </a:r>
            <a:r>
              <a:rPr lang="en-US" sz="2400" dirty="0" smtClean="0"/>
              <a:t>;</a:t>
            </a:r>
            <a:r>
              <a:rPr sz="2400" dirty="0" smtClean="0"/>
              <a:t>  30</a:t>
            </a:r>
            <a:r>
              <a:rPr lang="en-US" sz="2400" dirty="0" smtClean="0"/>
              <a:t>-</a:t>
            </a:r>
            <a:r>
              <a:rPr sz="2400" dirty="0" smtClean="0"/>
              <a:t> </a:t>
            </a:r>
            <a:r>
              <a:rPr sz="2400" dirty="0"/>
              <a:t>minute time steps </a:t>
            </a:r>
            <a:r>
              <a:rPr lang="en-US" sz="2400" dirty="0" smtClean="0"/>
              <a:t>elsewhere</a:t>
            </a:r>
            <a:r>
              <a:rPr sz="2400" dirty="0" smtClean="0"/>
              <a:t>.</a:t>
            </a:r>
            <a:endParaRPr sz="2400" dirty="0"/>
          </a:p>
          <a:p>
            <a:pPr lvl="0">
              <a:lnSpc>
                <a:spcPct val="90000"/>
              </a:lnSpc>
              <a:buFont typeface="Wingdings 2" charset="2"/>
              <a:buChar char="⦿"/>
              <a:defRPr sz="1800">
                <a:solidFill>
                  <a:srgbClr val="000000"/>
                </a:solidFill>
              </a:defRPr>
            </a:pPr>
            <a:endParaRPr sz="2400" dirty="0"/>
          </a:p>
          <a:p>
            <a:pPr lvl="0">
              <a:lnSpc>
                <a:spcPct val="90000"/>
              </a:lnSpc>
              <a:buFont typeface="Wingdings 2" charset="2"/>
              <a:buChar char="⦿"/>
              <a:defRPr sz="1800">
                <a:solidFill>
                  <a:srgbClr val="000000"/>
                </a:solidFill>
              </a:defRPr>
            </a:pPr>
            <a:r>
              <a:rPr sz="2400" u="sng" dirty="0"/>
              <a:t>SHEM </a:t>
            </a:r>
            <a:r>
              <a:rPr sz="2400" u="sng" dirty="0" smtClean="0"/>
              <a:t>AMVs</a:t>
            </a:r>
            <a:r>
              <a:rPr lang="en-US" sz="2400" u="sng" dirty="0" smtClean="0"/>
              <a:t>:</a:t>
            </a:r>
            <a:r>
              <a:rPr sz="2400" dirty="0" smtClean="0"/>
              <a:t> </a:t>
            </a:r>
            <a:endParaRPr lang="en-US" sz="2400" dirty="0" smtClean="0"/>
          </a:p>
          <a:p>
            <a:pPr lvl="0">
              <a:lnSpc>
                <a:spcPct val="90000"/>
              </a:lnSpc>
              <a:buFont typeface="Wingdings 2" charset="2"/>
              <a:buChar char="⦿"/>
              <a:defRPr sz="1800">
                <a:solidFill>
                  <a:srgbClr val="000000"/>
                </a:solidFill>
              </a:defRPr>
            </a:pPr>
            <a:r>
              <a:rPr sz="2400" dirty="0" smtClean="0"/>
              <a:t>30</a:t>
            </a:r>
            <a:r>
              <a:rPr lang="en-US" sz="2400" dirty="0" smtClean="0"/>
              <a:t>-</a:t>
            </a:r>
            <a:r>
              <a:rPr sz="2400" dirty="0" smtClean="0"/>
              <a:t>minute </a:t>
            </a:r>
            <a:r>
              <a:rPr sz="2400" dirty="0"/>
              <a:t>time steps; NHEM+FD [0 – 20S]; FD+SHEM [20S – 50S</a:t>
            </a:r>
            <a:r>
              <a:rPr sz="2400" dirty="0" smtClean="0"/>
              <a:t>]</a:t>
            </a:r>
            <a:endParaRPr lang="en-US" sz="2400" dirty="0" smtClean="0"/>
          </a:p>
          <a:p>
            <a:pPr lvl="0">
              <a:lnSpc>
                <a:spcPct val="90000"/>
              </a:lnSpc>
              <a:buFont typeface="Wingdings 2" charset="2"/>
              <a:buChar char="⦿"/>
              <a:defRPr sz="1800">
                <a:solidFill>
                  <a:srgbClr val="000000"/>
                </a:solidFill>
              </a:defRPr>
            </a:pPr>
            <a:endParaRPr lang="en-US" sz="2400" dirty="0"/>
          </a:p>
          <a:p>
            <a:pPr lvl="0">
              <a:lnSpc>
                <a:spcPct val="90000"/>
              </a:lnSpc>
              <a:buFont typeface="Wingdings 2" charset="2"/>
              <a:buChar char="⦿"/>
              <a:defRPr sz="1800">
                <a:solidFill>
                  <a:srgbClr val="000000"/>
                </a:solidFill>
              </a:defRPr>
            </a:pPr>
            <a:r>
              <a:rPr lang="en-US" sz="2400" dirty="0" smtClean="0"/>
              <a:t>NO RSO OR SRSO used</a:t>
            </a:r>
            <a:endParaRPr sz="24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B0CCB0"/>
      </a:lt1>
      <a:dk2>
        <a:srgbClr val="A7A7A7"/>
      </a:dk2>
      <a:lt2>
        <a:srgbClr val="535353"/>
      </a:lt2>
      <a:accent1>
        <a:srgbClr val="72A376"/>
      </a:accent1>
      <a:accent2>
        <a:srgbClr val="B0CCB0"/>
      </a:accent2>
      <a:accent3>
        <a:srgbClr val="A8CDD7"/>
      </a:accent3>
      <a:accent4>
        <a:srgbClr val="C0BEAF"/>
      </a:accent4>
      <a:accent5>
        <a:srgbClr val="CEC597"/>
      </a:accent5>
      <a:accent6>
        <a:srgbClr val="E8B7B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rgbClr val="72A376"/>
          </a:solidFill>
          <a:prstDash val="solid"/>
          <a:bevel/>
        </a:ln>
        <a:effectLst>
          <a:outerShdw blurRad="50800" dist="38100" dir="5400000" rotWithShape="0">
            <a:srgbClr val="000000">
              <a:alpha val="43137"/>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72A376"/>
          </a:solidFill>
          <a:prstDash val="solid"/>
          <a:bevel/>
        </a:ln>
        <a:effectLst>
          <a:outerShdw blurRad="50800" dist="38100" dir="5400000" rotWithShape="0">
            <a:srgbClr val="000000">
              <a:alpha val="43137"/>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2A376"/>
      </a:accent1>
      <a:accent2>
        <a:srgbClr val="B0CCB0"/>
      </a:accent2>
      <a:accent3>
        <a:srgbClr val="A8CDD7"/>
      </a:accent3>
      <a:accent4>
        <a:srgbClr val="C0BEAF"/>
      </a:accent4>
      <a:accent5>
        <a:srgbClr val="CEC597"/>
      </a:accent5>
      <a:accent6>
        <a:srgbClr val="E8B7B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rgbClr val="72A376"/>
          </a:solidFill>
          <a:prstDash val="solid"/>
          <a:bevel/>
        </a:ln>
        <a:effectLst>
          <a:outerShdw blurRad="50800" dist="38100" dir="5400000" rotWithShape="0">
            <a:srgbClr val="000000">
              <a:alpha val="43137"/>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72A376"/>
          </a:solidFill>
          <a:prstDash val="solid"/>
          <a:bevel/>
        </a:ln>
        <a:effectLst>
          <a:outerShdw blurRad="50800" dist="38100" dir="5400000" rotWithShape="0">
            <a:srgbClr val="000000">
              <a:alpha val="43137"/>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4888</TotalTime>
  <Words>4076</Words>
  <Application>Microsoft Macintosh PowerPoint</Application>
  <PresentationFormat>On-screen Show (4:3)</PresentationFormat>
  <Paragraphs>455</Paragraphs>
  <Slides>32</Slides>
  <Notes>25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vt:lpstr>
      <vt:lpstr>Historical GOES AMV Reprocessing </vt:lpstr>
      <vt:lpstr>Outline</vt:lpstr>
      <vt:lpstr>Motivation</vt:lpstr>
      <vt:lpstr>Motivation </vt:lpstr>
      <vt:lpstr>Processing Details (Data)</vt:lpstr>
      <vt:lpstr>Processing -- Computing Cluster</vt:lpstr>
      <vt:lpstr>Computational AMV Software</vt:lpstr>
      <vt:lpstr>AMV ASCII Output Fields</vt:lpstr>
      <vt:lpstr>GOES East Scanning Metrics</vt:lpstr>
      <vt:lpstr>GOES East NHEM Example AMVs</vt:lpstr>
      <vt:lpstr>GOES East SHEM Example AMVs</vt:lpstr>
      <vt:lpstr>GOES West Scanning Metrics</vt:lpstr>
      <vt:lpstr>GOES West NHEM Example AMVs</vt:lpstr>
      <vt:lpstr>GOES West SHEM Example AMVs</vt:lpstr>
      <vt:lpstr>Project Quality Control Challenge</vt:lpstr>
      <vt:lpstr>Rawinsonde Collocations Look for anomalous signals Not much help in GOES-WEST SH datasets</vt:lpstr>
      <vt:lpstr>Dataset Analysis Look for datasets with low counts</vt:lpstr>
      <vt:lpstr>Dataset Analysis</vt:lpstr>
      <vt:lpstr>Final Dataset Filtering</vt:lpstr>
      <vt:lpstr>Processing Summary</vt:lpstr>
      <vt:lpstr>Future AMV Re-Processing? All on archive at UW-SSEC</vt:lpstr>
      <vt:lpstr>Questions?</vt:lpstr>
      <vt:lpstr>Backup Slides</vt:lpstr>
      <vt:lpstr>Historical GOES East (Data)</vt:lpstr>
      <vt:lpstr>Historical GOES  West (Data)</vt:lpstr>
      <vt:lpstr>AMV Data Location </vt:lpstr>
      <vt:lpstr>Pre GVAR Data</vt:lpstr>
      <vt:lpstr>Assimilation of AMVs</vt:lpstr>
      <vt:lpstr>GOES East NHEM Images</vt:lpstr>
      <vt:lpstr>GOES East SHEM Images</vt:lpstr>
      <vt:lpstr>GOES West NHEM Images</vt:lpstr>
      <vt:lpstr>GOES West SHEM Images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GOES AMV Reprocessing</dc:title>
  <dc:subject/>
  <dc:creator>Steve Wanzong</dc:creator>
  <cp:keywords/>
  <dc:description/>
  <cp:lastModifiedBy>Steve Wanzong</cp:lastModifiedBy>
  <cp:revision>328</cp:revision>
  <dcterms:modified xsi:type="dcterms:W3CDTF">2014-06-17T11:44:21Z</dcterms:modified>
  <cp:category/>
</cp:coreProperties>
</file>