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3">
  <p:sldMasterIdLst>
    <p:sldMasterId id="2147483650" r:id="rId1"/>
  </p:sldMasterIdLst>
  <p:notesMasterIdLst>
    <p:notesMasterId r:id="rId27"/>
  </p:notesMasterIdLst>
  <p:handoutMasterIdLst>
    <p:handoutMasterId r:id="rId28"/>
  </p:handoutMasterIdLst>
  <p:sldIdLst>
    <p:sldId id="256" r:id="rId2"/>
    <p:sldId id="281" r:id="rId3"/>
    <p:sldId id="410" r:id="rId4"/>
    <p:sldId id="414" r:id="rId5"/>
    <p:sldId id="424" r:id="rId6"/>
    <p:sldId id="425" r:id="rId7"/>
    <p:sldId id="426" r:id="rId8"/>
    <p:sldId id="389" r:id="rId9"/>
    <p:sldId id="430" r:id="rId10"/>
    <p:sldId id="431" r:id="rId11"/>
    <p:sldId id="432" r:id="rId12"/>
    <p:sldId id="433" r:id="rId13"/>
    <p:sldId id="402" r:id="rId14"/>
    <p:sldId id="436" r:id="rId15"/>
    <p:sldId id="437" r:id="rId16"/>
    <p:sldId id="438" r:id="rId17"/>
    <p:sldId id="439" r:id="rId18"/>
    <p:sldId id="440" r:id="rId19"/>
    <p:sldId id="412" r:id="rId20"/>
    <p:sldId id="417" r:id="rId21"/>
    <p:sldId id="416" r:id="rId22"/>
    <p:sldId id="420" r:id="rId23"/>
    <p:sldId id="388" r:id="rId24"/>
    <p:sldId id="413" r:id="rId25"/>
    <p:sldId id="435" r:id="rId26"/>
  </p:sldIdLst>
  <p:sldSz cx="9144000" cy="6858000" type="screen4x3"/>
  <p:notesSz cx="10234613" cy="70993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F00FF"/>
    <a:srgbClr val="FE7A90"/>
    <a:srgbClr val="FF9933"/>
    <a:srgbClr val="0F3692"/>
    <a:srgbClr val="B59253"/>
    <a:srgbClr val="FF0000"/>
    <a:srgbClr val="FF7575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52" autoAdjust="0"/>
    <p:restoredTop sz="85282" autoAdjust="0"/>
  </p:normalViewPr>
  <p:slideViewPr>
    <p:cSldViewPr snapToGrid="0">
      <p:cViewPr varScale="1">
        <p:scale>
          <a:sx n="69" d="100"/>
          <a:sy n="69" d="100"/>
        </p:scale>
        <p:origin x="154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29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Sheet1!$J$3</c:f>
              <c:strCache>
                <c:ptCount val="1"/>
                <c:pt idx="0">
                  <c:v>Reduction in error %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3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5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6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7"/>
            <c:invertIfNegative val="0"/>
            <c:bubble3D val="0"/>
            <c:spPr>
              <a:solidFill>
                <a:schemeClr val="accent2"/>
              </a:solidFill>
            </c:spPr>
          </c:dPt>
          <c:cat>
            <c:strRef>
              <c:f>Sheet1!$I$4:$I$14</c:f>
              <c:strCache>
                <c:ptCount val="11"/>
                <c:pt idx="0">
                  <c:v>Zonal HLOS only: 2.0 m/s bias</c:v>
                </c:pt>
                <c:pt idx="1">
                  <c:v>Zonal HLOS only: 1.0 m/s bias</c:v>
                </c:pt>
                <c:pt idx="2">
                  <c:v>T and q only</c:v>
                </c:pt>
                <c:pt idx="3">
                  <c:v>Zonal HLOS only: 100% degraded</c:v>
                </c:pt>
                <c:pt idx="4">
                  <c:v>Meridional HLOS only </c:v>
                </c:pt>
                <c:pt idx="5">
                  <c:v>Zonal HLOS only: 0.5 m/s bias</c:v>
                </c:pt>
                <c:pt idx="6">
                  <c:v>Zonal HLOS only: 50% degraded</c:v>
                </c:pt>
                <c:pt idx="7">
                  <c:v>Zonal HLOS only: 25% degraded</c:v>
                </c:pt>
                <c:pt idx="8">
                  <c:v>Zonal HLOS only</c:v>
                </c:pt>
                <c:pt idx="9">
                  <c:v>Vector wind only </c:v>
                </c:pt>
                <c:pt idx="10">
                  <c:v>Full observations</c:v>
                </c:pt>
              </c:strCache>
            </c:strRef>
          </c:cat>
          <c:val>
            <c:numRef>
              <c:f>Sheet1!$J$4:$J$14</c:f>
              <c:numCache>
                <c:formatCode>General</c:formatCode>
                <c:ptCount val="11"/>
                <c:pt idx="0">
                  <c:v>-9.0400000000000009</c:v>
                </c:pt>
                <c:pt idx="1">
                  <c:v>3.05</c:v>
                </c:pt>
                <c:pt idx="2">
                  <c:v>4.8599999999999985</c:v>
                </c:pt>
                <c:pt idx="3">
                  <c:v>5.0999999999999996</c:v>
                </c:pt>
                <c:pt idx="4">
                  <c:v>5.54</c:v>
                </c:pt>
                <c:pt idx="5">
                  <c:v>6.14</c:v>
                </c:pt>
                <c:pt idx="6">
                  <c:v>6.17</c:v>
                </c:pt>
                <c:pt idx="7">
                  <c:v>6.6899999999999995</c:v>
                </c:pt>
                <c:pt idx="8">
                  <c:v>7.03</c:v>
                </c:pt>
                <c:pt idx="9">
                  <c:v>10.47</c:v>
                </c:pt>
                <c:pt idx="10">
                  <c:v>13.84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1717192"/>
        <c:axId val="231718368"/>
      </c:barChart>
      <c:catAx>
        <c:axId val="231717192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231718368"/>
        <c:crosses val="autoZero"/>
        <c:auto val="1"/>
        <c:lblAlgn val="ctr"/>
        <c:lblOffset val="100"/>
        <c:noMultiLvlLbl val="0"/>
      </c:catAx>
      <c:valAx>
        <c:axId val="231718368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GB" sz="1600"/>
                  <a:t>Total</a:t>
                </a:r>
                <a:r>
                  <a:rPr lang="en-GB" sz="1600" baseline="0"/>
                  <a:t> 24 hr forecast error reduction %</a:t>
                </a:r>
                <a:endParaRPr lang="en-GB" sz="16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317171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435000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1" tIns="47556" rIns="95111" bIns="4755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9615" y="1"/>
            <a:ext cx="4435000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1" tIns="47556" rIns="95111" bIns="4755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4336"/>
            <a:ext cx="4435000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1" tIns="47556" rIns="95111" bIns="4755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9615" y="6744336"/>
            <a:ext cx="4435000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1" tIns="47556" rIns="95111" bIns="4755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DF0C8A69-E81B-4749-890C-69B49650A0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32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435000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1" tIns="47556" rIns="95111" bIns="4755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799615" y="1"/>
            <a:ext cx="4435000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1" tIns="47556" rIns="95111" bIns="4755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3275" y="533400"/>
            <a:ext cx="3548063" cy="2662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64616" y="3372169"/>
            <a:ext cx="7505384" cy="319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1" tIns="47556" rIns="95111" bIns="475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4336"/>
            <a:ext cx="4435000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1" tIns="47556" rIns="95111" bIns="4755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9615" y="6744336"/>
            <a:ext cx="4435000" cy="354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111" tIns="47556" rIns="95111" bIns="4755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fld id="{F853F268-7186-41F2-9C9D-BACD42093C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30013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3F268-7186-41F2-9C9D-BACD42093C8E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768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Based</a:t>
            </a:r>
            <a:r>
              <a:rPr lang="en-GB" baseline="0" dirty="0" smtClean="0"/>
              <a:t> on 4 orbits.  Using ECMWF cloud properties for cloud backscatter</a:t>
            </a:r>
            <a:endParaRPr lang="en-GB" dirty="0" smtClean="0"/>
          </a:p>
          <a:p>
            <a:r>
              <a:rPr lang="en-GB" dirty="0" smtClean="0"/>
              <a:t>80 </a:t>
            </a:r>
            <a:r>
              <a:rPr lang="en-GB" dirty="0" err="1" smtClean="0"/>
              <a:t>mJ</a:t>
            </a:r>
            <a:r>
              <a:rPr lang="en-GB" dirty="0" smtClean="0"/>
              <a:t> laser</a:t>
            </a:r>
          </a:p>
          <a:p>
            <a:r>
              <a:rPr lang="en-GB" dirty="0" smtClean="0"/>
              <a:t>1</a:t>
            </a:r>
            <a:r>
              <a:rPr lang="en-GB" baseline="0" dirty="0" smtClean="0"/>
              <a:t> BRC </a:t>
            </a:r>
            <a:r>
              <a:rPr lang="en-GB" dirty="0" smtClean="0"/>
              <a:t>horizontal averaging</a:t>
            </a:r>
          </a:p>
          <a:p>
            <a:r>
              <a:rPr lang="en-GB" dirty="0" smtClean="0"/>
              <a:t>Stats are sensitive to QC; QC applied:</a:t>
            </a:r>
          </a:p>
          <a:p>
            <a:r>
              <a:rPr lang="en-GB" dirty="0" smtClean="0"/>
              <a:t>reject &gt; 5 m/s error estimates on Rayleigh</a:t>
            </a:r>
          </a:p>
          <a:p>
            <a:r>
              <a:rPr lang="en-GB" dirty="0" smtClean="0"/>
              <a:t>Reject &gt;</a:t>
            </a:r>
            <a:r>
              <a:rPr lang="en-GB" baseline="0" dirty="0" smtClean="0"/>
              <a:t> 3 m/s error estimates on Mie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3F268-7186-41F2-9C9D-BACD42093C8E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930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3F268-7186-41F2-9C9D-BACD42093C8E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667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Random sample of Aeolus</a:t>
            </a:r>
            <a:r>
              <a:rPr lang="en-GB" baseline="0" dirty="0" smtClean="0"/>
              <a:t> noise.  2 m/s when averaging to 100 km.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3F268-7186-41F2-9C9D-BACD42093C8E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118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3F268-7186-41F2-9C9D-BACD42093C8E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112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Aeolus will of course sample the SH very</a:t>
            </a:r>
            <a:r>
              <a:rPr lang="en-GB" baseline="0" dirty="0" smtClean="0"/>
              <a:t> well, so potential for good impacts there.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3F268-7186-41F2-9C9D-BACD42093C8E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487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i="1" dirty="0" smtClean="0"/>
              <a:t>The assimilation of horizontal line-of-sight wind information into the ECMWF data assimilation and forecasting system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3F268-7186-41F2-9C9D-BACD42093C8E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466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Particularly Rayleigh</a:t>
            </a:r>
            <a:r>
              <a:rPr lang="en-GB" baseline="0" dirty="0" smtClean="0"/>
              <a:t> winds, or Mie in tropical cirrus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3F268-7186-41F2-9C9D-BACD42093C8E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237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3F268-7186-41F2-9C9D-BACD42093C8E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06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3F268-7186-41F2-9C9D-BACD42093C8E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2567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20 shots</a:t>
            </a:r>
            <a:r>
              <a:rPr lang="en-GB" baseline="0" dirty="0" smtClean="0"/>
              <a:t> per measurement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3F268-7186-41F2-9C9D-BACD42093C8E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043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L2Bp developed by ECMWF, KNMI, DLR and </a:t>
            </a:r>
            <a:r>
              <a:rPr lang="en-GB" dirty="0" err="1" smtClean="0"/>
              <a:t>Météo</a:t>
            </a:r>
            <a:r>
              <a:rPr lang="en-GB" dirty="0" smtClean="0"/>
              <a:t>-France since 2006</a:t>
            </a:r>
          </a:p>
          <a:p>
            <a:r>
              <a:rPr lang="en-GB" dirty="0" smtClean="0"/>
              <a:t>CM=continuous mode, BM=burst mode</a:t>
            </a:r>
          </a:p>
          <a:p>
            <a:endParaRPr lang="en-GB" dirty="0" smtClean="0"/>
          </a:p>
          <a:p>
            <a:r>
              <a:rPr lang="en-GB" dirty="0" smtClean="0"/>
              <a:t>Documentation</a:t>
            </a:r>
            <a:r>
              <a:rPr lang="en-GB" baseline="0" dirty="0" smtClean="0"/>
              <a:t> and source code available, e.g. for NWP centres and researchers</a:t>
            </a:r>
          </a:p>
          <a:p>
            <a:r>
              <a:rPr lang="en-GB" baseline="0" dirty="0" smtClean="0"/>
              <a:t>Shown to be highly portable by testing in many different </a:t>
            </a:r>
            <a:r>
              <a:rPr lang="en-GB" baseline="0" dirty="0" err="1" smtClean="0"/>
              <a:t>linux</a:t>
            </a:r>
            <a:r>
              <a:rPr lang="en-GB" baseline="0" dirty="0" smtClean="0"/>
              <a:t>/</a:t>
            </a:r>
            <a:r>
              <a:rPr lang="en-GB" baseline="0" dirty="0" err="1" smtClean="0"/>
              <a:t>unix</a:t>
            </a:r>
            <a:r>
              <a:rPr lang="en-GB" baseline="0" dirty="0" smtClean="0"/>
              <a:t> environments and with many different compilers</a:t>
            </a:r>
          </a:p>
          <a:p>
            <a:endParaRPr lang="en-GB" baseline="0" dirty="0" smtClean="0"/>
          </a:p>
          <a:p>
            <a:r>
              <a:rPr lang="en-GB" dirty="0" smtClean="0"/>
              <a:t>Grouping algorithm</a:t>
            </a:r>
            <a:r>
              <a:rPr lang="en-GB" baseline="0" dirty="0" smtClean="0"/>
              <a:t> allows control over which measurements (how many) go on to be processed to a wind observation.  I.e. control of error levels, representative scales of observations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3F268-7186-41F2-9C9D-BACD42093C8E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9102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L2Bp</a:t>
            </a:r>
            <a:r>
              <a:rPr lang="en-GB" baseline="0" dirty="0" smtClean="0"/>
              <a:t> can be integrated at the Fortran subroutine level into NWP systems also.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3F268-7186-41F2-9C9D-BACD42093C8E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736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processsin</a:t>
            </a:r>
            <a:r>
              <a:rPr lang="en-GB" baseline="0" dirty="0" err="1" smtClean="0"/>
              <a:t>g</a:t>
            </a:r>
            <a:r>
              <a:rPr lang="en-GB" baseline="0" dirty="0" smtClean="0"/>
              <a:t> of the simulated raw Aeolus measurements is done with the to </a:t>
            </a:r>
            <a:r>
              <a:rPr lang="en-GB" baseline="0" smtClean="0"/>
              <a:t>be opertaional </a:t>
            </a:r>
            <a:r>
              <a:rPr lang="en-GB" baseline="0" dirty="0" smtClean="0"/>
              <a:t>processors, i.e. the L1B followed by L2B processors.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3F268-7186-41F2-9C9D-BACD42093C8E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74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Polar jet stream partially obscured by cloud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Extensive coverage along the “curtain” of the orbital ground-track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3F268-7186-41F2-9C9D-BACD42093C8E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4991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Polar jet stream partially obscured by cloud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Extensive coverage along the “curtain” of the orbital ground-track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53F268-7186-41F2-9C9D-BACD42093C8E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309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BDBD3A15-AB24-4000-AC44-7A46B3C036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1D74189B-59C6-44E1-BB19-1B025ABD0F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0663" y="304800"/>
            <a:ext cx="2036762" cy="58451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5961063" cy="5845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E57C8B85-97E6-4FC3-BD6A-E48E5B7831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385FF66D-62E3-47F2-BFE9-70E8D2F072F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6FB51654-AE7C-4FD5-88CA-67F1E200E2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3979863" cy="493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9463" y="1219200"/>
            <a:ext cx="3979862" cy="4930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CA40083F-AB5C-414A-BDB6-1E7880A1F4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41D19F0C-D2DA-4D00-8D39-5470B2C599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E001E30C-7E4A-45EC-B6A4-721D930CD6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B214F7DE-F076-4EB5-8C7C-0D9253C4756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9DCC2DFB-98E0-4A25-B294-E91AA1E9B1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B59D1F2D-FF0E-4476-9037-91FC0D5BC3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3713" y="304800"/>
            <a:ext cx="8113712" cy="70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112125" cy="4930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</p:txBody>
      </p:sp>
      <p:sp>
        <p:nvSpPr>
          <p:cNvPr id="70661" name="AutoShape 5"/>
          <p:cNvSpPr>
            <a:spLocks noChangeArrowheads="1"/>
          </p:cNvSpPr>
          <p:nvPr/>
        </p:nvSpPr>
        <p:spPr bwMode="auto">
          <a:xfrm>
            <a:off x="468313" y="6356350"/>
            <a:ext cx="5688012" cy="282575"/>
          </a:xfrm>
          <a:prstGeom prst="parallelogram">
            <a:avLst>
              <a:gd name="adj" fmla="val 48739"/>
            </a:avLst>
          </a:prstGeom>
          <a:solidFill>
            <a:srgbClr val="0F3692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solidFill>
                <a:srgbClr val="3333FF"/>
              </a:solidFill>
              <a:latin typeface="Times" pitchFamily="18" charset="0"/>
            </a:endParaRPr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11188" y="6356350"/>
            <a:ext cx="4248150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70664" name="Rectangle 8"/>
          <p:cNvSpPr>
            <a:spLocks noChangeArrowheads="1"/>
          </p:cNvSpPr>
          <p:nvPr/>
        </p:nvSpPr>
        <p:spPr bwMode="auto">
          <a:xfrm>
            <a:off x="5364163" y="5373688"/>
            <a:ext cx="79216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en-GB" sz="1200" b="1">
                <a:solidFill>
                  <a:schemeClr val="bg1"/>
                </a:solidFill>
                <a:latin typeface="Arial" charset="0"/>
              </a:rPr>
              <a:t>Slide </a:t>
            </a:r>
            <a:fld id="{103B975A-AEEC-41B8-A766-86DFEF123602}" type="slidenum">
              <a:rPr lang="en-GB" sz="1200" b="1">
                <a:solidFill>
                  <a:schemeClr val="bg1"/>
                </a:solidFill>
                <a:latin typeface="Arial" charset="0"/>
              </a:rPr>
              <a:pPr eaLnBrk="0" hangingPunct="0">
                <a:defRPr/>
              </a:pPr>
              <a:t>‹#›</a:t>
            </a:fld>
            <a:endParaRPr lang="en-GB" sz="12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031" name="Picture 9" descr="ECMWF_new_logo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43663" y="6310313"/>
            <a:ext cx="2084387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6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32363" y="6353175"/>
            <a:ext cx="1079500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8746F2B6-AB8C-4878-8FC9-082B64080E1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hf hdr="0" dt="0"/>
  <p:txStyles>
    <p:titleStyle>
      <a:lvl1pPr algn="l" defTabSz="762000" rtl="0" fontAlgn="base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+mj-lt"/>
          <a:ea typeface="+mj-ea"/>
          <a:cs typeface="+mj-cs"/>
        </a:defRPr>
      </a:lvl1pPr>
      <a:lvl2pPr algn="l" defTabSz="762000" rtl="0" fontAlgn="base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2pPr>
      <a:lvl3pPr algn="l" defTabSz="762000" rtl="0" fontAlgn="base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3pPr>
      <a:lvl4pPr algn="l" defTabSz="762000" rtl="0" fontAlgn="base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4pPr>
      <a:lvl5pPr algn="l" defTabSz="762000" rtl="0" fontAlgn="base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5pPr>
      <a:lvl6pPr marL="457200" algn="l" defTabSz="762000" rtl="0" eaLnBrk="1" fontAlgn="base" hangingPunct="1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6pPr>
      <a:lvl7pPr marL="914400" algn="l" defTabSz="762000" rtl="0" eaLnBrk="1" fontAlgn="base" hangingPunct="1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7pPr>
      <a:lvl8pPr marL="1371600" algn="l" defTabSz="762000" rtl="0" eaLnBrk="1" fontAlgn="base" hangingPunct="1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8pPr>
      <a:lvl9pPr marL="1828800" algn="l" defTabSz="762000" rtl="0" eaLnBrk="1" fontAlgn="base" hangingPunct="1">
        <a:spcBef>
          <a:spcPct val="0"/>
        </a:spcBef>
        <a:spcAft>
          <a:spcPct val="0"/>
        </a:spcAft>
        <a:defRPr sz="2800">
          <a:solidFill>
            <a:srgbClr val="0F3692"/>
          </a:solidFill>
          <a:latin typeface="Arial Black" pitchFamily="34" charset="0"/>
        </a:defRPr>
      </a:lvl9pPr>
    </p:titleStyle>
    <p:bodyStyle>
      <a:lvl1pPr marL="290513" indent="-290513" algn="l" defTabSz="762000" rtl="0" fontAlgn="base">
        <a:lnSpc>
          <a:spcPts val="2500"/>
        </a:lnSpc>
        <a:spcBef>
          <a:spcPct val="0"/>
        </a:spcBef>
        <a:spcAft>
          <a:spcPts val="1000"/>
        </a:spcAft>
        <a:buClr>
          <a:schemeClr val="hlink"/>
        </a:buClr>
        <a:buSzPct val="100000"/>
        <a:buFont typeface="Wingdings" pitchFamily="2" charset="2"/>
        <a:buChar char="l"/>
        <a:defRPr sz="2200" b="1">
          <a:solidFill>
            <a:schemeClr val="tx1"/>
          </a:solidFill>
          <a:latin typeface="+mn-lt"/>
          <a:ea typeface="+mn-ea"/>
          <a:cs typeface="+mn-cs"/>
        </a:defRPr>
      </a:lvl1pPr>
      <a:lvl2pPr marL="766763" indent="-285750" algn="l" defTabSz="762000" rtl="0" fontAlgn="base">
        <a:spcBef>
          <a:spcPct val="0"/>
        </a:spcBef>
        <a:spcAft>
          <a:spcPts val="1000"/>
        </a:spcAft>
        <a:buClr>
          <a:schemeClr val="tx1"/>
        </a:buClr>
        <a:buSzPct val="100000"/>
        <a:buFont typeface="Arial" charset="0"/>
        <a:buChar char="-"/>
        <a:defRPr b="1">
          <a:solidFill>
            <a:schemeClr val="tx1"/>
          </a:solidFill>
          <a:latin typeface="+mn-lt"/>
        </a:defRPr>
      </a:lvl2pPr>
      <a:lvl3pPr marL="1300163" indent="-342900" algn="l" defTabSz="762000" rtl="0" fontAlgn="base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§"/>
        <a:defRPr b="1">
          <a:solidFill>
            <a:schemeClr val="tx1"/>
          </a:solidFill>
          <a:latin typeface="+mn-lt"/>
        </a:defRPr>
      </a:lvl3pPr>
      <a:lvl4pPr marL="1719263" indent="-228600" algn="l" defTabSz="762000" rtl="0" fontAlgn="base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4pPr>
      <a:lvl5pPr marL="2138363" indent="-228600" algn="l" defTabSz="762000" rtl="0" fontAlgn="base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5pPr>
      <a:lvl6pPr marL="2595563" indent="-228600" algn="l" defTabSz="762000" rtl="0" eaLnBrk="1" fontAlgn="base" hangingPunct="1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6pPr>
      <a:lvl7pPr marL="3052763" indent="-228600" algn="l" defTabSz="762000" rtl="0" eaLnBrk="1" fontAlgn="base" hangingPunct="1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7pPr>
      <a:lvl8pPr marL="3509963" indent="-228600" algn="l" defTabSz="762000" rtl="0" eaLnBrk="1" fontAlgn="base" hangingPunct="1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8pPr>
      <a:lvl9pPr marL="3967163" indent="-228600" algn="l" defTabSz="762000" rtl="0" eaLnBrk="1" fontAlgn="base" hangingPunct="1">
        <a:lnSpc>
          <a:spcPts val="2600"/>
        </a:lnSpc>
        <a:spcBef>
          <a:spcPct val="0"/>
        </a:spcBef>
        <a:spcAft>
          <a:spcPts val="800"/>
        </a:spcAft>
        <a:buClr>
          <a:schemeClr val="bg2"/>
        </a:buClr>
        <a:buSzPct val="100000"/>
        <a:buFont typeface="Wingdings" pitchFamily="2" charset="2"/>
        <a:buChar char=""/>
        <a:defRPr sz="22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data-portal.ecmwf.int/data/d/software/aeolu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>
          <a:xfrm>
            <a:off x="420007" y="1763031"/>
            <a:ext cx="8113713" cy="275109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Aeolus preparations and indications of NWP impact</a:t>
            </a:r>
            <a:b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by Michael </a:t>
            </a:r>
            <a:r>
              <a:rPr lang="en-US" sz="2000" dirty="0" err="1" smtClean="0"/>
              <a:t>Rennie</a:t>
            </a:r>
            <a:r>
              <a:rPr lang="en-US" sz="2000" dirty="0" smtClean="0"/>
              <a:t>, </a:t>
            </a:r>
            <a:r>
              <a:rPr lang="en-US" sz="2000" dirty="0" err="1" smtClean="0"/>
              <a:t>Andras</a:t>
            </a:r>
            <a:r>
              <a:rPr lang="en-US" sz="2000" dirty="0" smtClean="0"/>
              <a:t> </a:t>
            </a:r>
            <a:r>
              <a:rPr lang="en-US" sz="2000" dirty="0" err="1" smtClean="0"/>
              <a:t>Horanyi</a:t>
            </a:r>
            <a:r>
              <a:rPr lang="en-US" sz="2000" dirty="0" smtClean="0"/>
              <a:t> and Lars </a:t>
            </a:r>
            <a:r>
              <a:rPr lang="en-US" sz="2000" dirty="0" err="1" smtClean="0"/>
              <a:t>Isaksen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i="1" dirty="0" smtClean="0"/>
              <a:t>Twelfth International Winds Workshop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200" u="sng" dirty="0" smtClean="0"/>
              <a:t>Acknowledgements: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KNMI: Jos de </a:t>
            </a:r>
            <a:r>
              <a:rPr lang="en-US" sz="1200" dirty="0" err="1" smtClean="0"/>
              <a:t>Kloe</a:t>
            </a:r>
            <a:r>
              <a:rPr lang="en-US" sz="1200" dirty="0" smtClean="0"/>
              <a:t>, Ad </a:t>
            </a:r>
            <a:r>
              <a:rPr lang="en-US" sz="1200" dirty="0" err="1" smtClean="0"/>
              <a:t>Stoffelen</a:t>
            </a:r>
            <a:r>
              <a:rPr lang="en-US" sz="1200" dirty="0" smtClean="0"/>
              <a:t>, </a:t>
            </a:r>
            <a:r>
              <a:rPr lang="en-US" sz="1200" dirty="0" err="1" smtClean="0"/>
              <a:t>Gert</a:t>
            </a:r>
            <a:r>
              <a:rPr lang="en-US" sz="1200" dirty="0" smtClean="0"/>
              <a:t>-Jan Marseille; ECMWF: David Tan; DLR: Oliver </a:t>
            </a:r>
            <a:r>
              <a:rPr lang="en-US" sz="1200" dirty="0" err="1" smtClean="0"/>
              <a:t>Reitebuch</a:t>
            </a:r>
            <a:r>
              <a:rPr lang="en-US" sz="1200" dirty="0"/>
              <a:t>;</a:t>
            </a:r>
            <a:r>
              <a:rPr lang="en-US" sz="1200" dirty="0" smtClean="0"/>
              <a:t> </a:t>
            </a:r>
            <a:r>
              <a:rPr lang="en-US" sz="1200" dirty="0" err="1" smtClean="0"/>
              <a:t>DoRIT</a:t>
            </a:r>
            <a:r>
              <a:rPr lang="en-US" sz="1200" dirty="0" smtClean="0"/>
              <a:t>: </a:t>
            </a:r>
            <a:r>
              <a:rPr lang="en-US" sz="1200" dirty="0" err="1" smtClean="0"/>
              <a:t>Dorit</a:t>
            </a:r>
            <a:r>
              <a:rPr lang="en-US" sz="1200" dirty="0" smtClean="0"/>
              <a:t> Huber; ESA/ESTEC: Anne Grete </a:t>
            </a:r>
            <a:r>
              <a:rPr lang="en-US" sz="1200" dirty="0" err="1" smtClean="0"/>
              <a:t>Straume</a:t>
            </a:r>
            <a:r>
              <a:rPr lang="en-US" sz="1200" dirty="0" smtClean="0"/>
              <a:t>, Frank de Bruin; </a:t>
            </a:r>
            <a:r>
              <a:rPr lang="en-US" sz="1200" dirty="0" err="1" smtClean="0"/>
              <a:t>Météo</a:t>
            </a:r>
            <a:r>
              <a:rPr lang="en-US" sz="1200" dirty="0" smtClean="0"/>
              <a:t>-France: Alain </a:t>
            </a:r>
            <a:r>
              <a:rPr lang="en-US" sz="1200" dirty="0" err="1" smtClean="0"/>
              <a:t>Dabas</a:t>
            </a:r>
            <a:r>
              <a:rPr lang="en-US" sz="1200" dirty="0" smtClean="0"/>
              <a:t>, Christophe </a:t>
            </a:r>
            <a:r>
              <a:rPr lang="en-US" sz="1200" dirty="0" err="1" smtClean="0"/>
              <a:t>Payan</a:t>
            </a:r>
            <a:r>
              <a:rPr lang="en-US" sz="1200" dirty="0" smtClean="0"/>
              <a:t>.  </a:t>
            </a:r>
            <a:r>
              <a:rPr lang="en-US" sz="1200" dirty="0"/>
              <a:t>P</a:t>
            </a:r>
            <a:r>
              <a:rPr lang="en-US" sz="1200" dirty="0" smtClean="0"/>
              <a:t>lus many other people who have contributed to the L2B/C processing over the years. The activities are supported by ESA contracts: </a:t>
            </a:r>
            <a:r>
              <a:rPr lang="en-US" sz="1200" dirty="0"/>
              <a:t>18555/04/NL/MM </a:t>
            </a:r>
            <a:r>
              <a:rPr lang="en-US" sz="1200" dirty="0" smtClean="0"/>
              <a:t>and 104080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976" y="2280212"/>
            <a:ext cx="3347055" cy="11608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371" y="3889092"/>
            <a:ext cx="2268057" cy="9752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" t="7244" r="12533" b="29371"/>
          <a:stretch/>
        </p:blipFill>
        <p:spPr>
          <a:xfrm>
            <a:off x="59010" y="2280212"/>
            <a:ext cx="5518016" cy="2685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385FF66D-62E3-47F2-BFE9-70E8D2F072F3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868847" y="463664"/>
            <a:ext cx="1840373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 smtClean="0">
                <a:solidFill>
                  <a:schemeClr val="accent1"/>
                </a:solidFill>
                <a:latin typeface="+mn-lt"/>
              </a:rPr>
              <a:t>Simulator input:</a:t>
            </a:r>
            <a:r>
              <a:rPr lang="en-GB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GB" dirty="0" smtClean="0">
                <a:latin typeface="+mn-lt"/>
              </a:rPr>
              <a:t>“True” HLOS wind (ECMWF)</a:t>
            </a:r>
            <a:endParaRPr lang="en-GB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8858" y="4198517"/>
            <a:ext cx="274223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 smtClean="0">
                <a:solidFill>
                  <a:schemeClr val="accent1"/>
                </a:solidFill>
                <a:latin typeface="+mn-lt"/>
              </a:rPr>
              <a:t>Output:</a:t>
            </a:r>
            <a:r>
              <a:rPr lang="en-GB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GB" dirty="0" smtClean="0">
                <a:latin typeface="+mn-lt"/>
              </a:rPr>
              <a:t>L2B “</a:t>
            </a:r>
            <a:r>
              <a:rPr lang="en-GB" b="1" dirty="0" smtClean="0">
                <a:latin typeface="+mn-lt"/>
              </a:rPr>
              <a:t>clear-Rayleigh</a:t>
            </a:r>
            <a:r>
              <a:rPr lang="en-GB" dirty="0" smtClean="0">
                <a:latin typeface="+mn-lt"/>
              </a:rPr>
              <a:t>” HLOS wind</a:t>
            </a:r>
            <a:endParaRPr lang="en-GB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/>
          <a:stretch/>
        </p:blipFill>
        <p:spPr>
          <a:xfrm>
            <a:off x="0" y="0"/>
            <a:ext cx="5589607" cy="3746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5"/>
          <a:stretch/>
        </p:blipFill>
        <p:spPr>
          <a:xfrm>
            <a:off x="0" y="3078866"/>
            <a:ext cx="5586213" cy="377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84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385FF66D-62E3-47F2-BFE9-70E8D2F072F3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868847" y="463664"/>
            <a:ext cx="1840373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 smtClean="0">
                <a:solidFill>
                  <a:schemeClr val="accent1"/>
                </a:solidFill>
                <a:latin typeface="+mn-lt"/>
              </a:rPr>
              <a:t>Simulator input:</a:t>
            </a:r>
            <a:r>
              <a:rPr lang="en-GB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GB" dirty="0" smtClean="0">
                <a:latin typeface="+mn-lt"/>
              </a:rPr>
              <a:t>“True” HLOS wind (ECMWF)</a:t>
            </a:r>
            <a:endParaRPr lang="en-GB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8858" y="4198517"/>
            <a:ext cx="2742236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u="sng" dirty="0" smtClean="0">
                <a:solidFill>
                  <a:schemeClr val="accent1"/>
                </a:solidFill>
                <a:latin typeface="+mn-lt"/>
              </a:rPr>
              <a:t>Output:</a:t>
            </a:r>
            <a:r>
              <a:rPr lang="en-GB" dirty="0" smtClean="0">
                <a:solidFill>
                  <a:schemeClr val="accent1"/>
                </a:solidFill>
                <a:latin typeface="+mn-lt"/>
              </a:rPr>
              <a:t> </a:t>
            </a:r>
            <a:r>
              <a:rPr lang="en-GB" dirty="0" smtClean="0">
                <a:latin typeface="+mn-lt"/>
              </a:rPr>
              <a:t>L2B “</a:t>
            </a:r>
            <a:r>
              <a:rPr lang="en-GB" b="1" dirty="0" smtClean="0">
                <a:latin typeface="+mn-lt"/>
              </a:rPr>
              <a:t>cloudy-Mie</a:t>
            </a:r>
            <a:r>
              <a:rPr lang="en-GB" dirty="0" smtClean="0">
                <a:latin typeface="+mn-lt"/>
              </a:rPr>
              <a:t>” HLOS wind</a:t>
            </a:r>
            <a:endParaRPr lang="en-GB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/>
          <a:stretch/>
        </p:blipFill>
        <p:spPr>
          <a:xfrm>
            <a:off x="0" y="0"/>
            <a:ext cx="5589607" cy="37463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7"/>
          <a:stretch/>
        </p:blipFill>
        <p:spPr>
          <a:xfrm>
            <a:off x="-2" y="3118126"/>
            <a:ext cx="5589608" cy="3726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5"/>
          <a:stretch/>
        </p:blipFill>
        <p:spPr>
          <a:xfrm>
            <a:off x="-2" y="3118126"/>
            <a:ext cx="5589607" cy="375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7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5806654" y="1329106"/>
            <a:ext cx="2939970" cy="46166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92" y="108030"/>
            <a:ext cx="8113712" cy="708025"/>
          </a:xfrm>
        </p:spPr>
        <p:txBody>
          <a:bodyPr/>
          <a:lstStyle/>
          <a:p>
            <a:r>
              <a:rPr lang="en-GB" dirty="0" smtClean="0"/>
              <a:t>Example L2B HLOS error statistics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385FF66D-62E3-47F2-BFE9-70E8D2F072F3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13" name="Rectangle 12"/>
          <p:cNvSpPr/>
          <p:nvPr/>
        </p:nvSpPr>
        <p:spPr bwMode="auto">
          <a:xfrm>
            <a:off x="5541420" y="1224932"/>
            <a:ext cx="3463684" cy="46166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5"/>
          <a:stretch/>
        </p:blipFill>
        <p:spPr>
          <a:xfrm>
            <a:off x="0" y="1606576"/>
            <a:ext cx="4548852" cy="469606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1053295" y="1312002"/>
            <a:ext cx="3320849" cy="46166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2"/>
          <a:stretch/>
        </p:blipFill>
        <p:spPr>
          <a:xfrm>
            <a:off x="4548852" y="1559938"/>
            <a:ext cx="4595148" cy="4742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47633" y="994099"/>
            <a:ext cx="224792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Rayleigh-clear</a:t>
            </a:r>
            <a:endParaRPr lang="en-GB" dirty="0">
              <a:latin typeface="+mn-lt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541421" y="1224932"/>
            <a:ext cx="3602580" cy="46166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71861" y="987909"/>
            <a:ext cx="177092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Mie-cloudy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111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13" y="200628"/>
            <a:ext cx="8113712" cy="708025"/>
          </a:xfrm>
        </p:spPr>
        <p:txBody>
          <a:bodyPr/>
          <a:lstStyle/>
          <a:p>
            <a:r>
              <a:rPr lang="en-GB" dirty="0"/>
              <a:t>S</a:t>
            </a:r>
            <a:r>
              <a:rPr lang="en-GB" dirty="0" smtClean="0"/>
              <a:t>imulated Aeolus L2B wind quality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2430"/>
            <a:ext cx="8112125" cy="5100577"/>
          </a:xfrm>
        </p:spPr>
        <p:txBody>
          <a:bodyPr/>
          <a:lstStyle/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u="sng" dirty="0" smtClean="0">
                <a:solidFill>
                  <a:schemeClr val="accent1">
                    <a:lumMod val="75000"/>
                  </a:schemeClr>
                </a:solidFill>
              </a:rPr>
              <a:t>Random errors</a:t>
            </a:r>
            <a:r>
              <a:rPr lang="en-GB" dirty="0" smtClean="0"/>
              <a:t>: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 smtClean="0"/>
              <a:t>1.5-3 m/s standard deviation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u="sng" dirty="0" smtClean="0">
                <a:solidFill>
                  <a:schemeClr val="accent1">
                    <a:lumMod val="75000"/>
                  </a:schemeClr>
                </a:solidFill>
              </a:rPr>
              <a:t>Systematic </a:t>
            </a:r>
            <a:r>
              <a:rPr lang="en-GB" u="sng" dirty="0" smtClean="0">
                <a:solidFill>
                  <a:schemeClr val="accent1">
                    <a:lumMod val="75000"/>
                  </a:schemeClr>
                </a:solidFill>
              </a:rPr>
              <a:t>errors</a:t>
            </a:r>
            <a:r>
              <a:rPr lang="en-GB" dirty="0" smtClean="0"/>
              <a:t>: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 smtClean="0"/>
              <a:t>Some surprises; larger than hoped for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 smtClean="0"/>
              <a:t>One source of Rayleigh bias will be corrected soon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 smtClean="0"/>
              <a:t>Mie biases: wind shear/thick range bins/thin particle layers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u="sng" dirty="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GB" u="sng" dirty="0" smtClean="0">
                <a:solidFill>
                  <a:schemeClr val="accent1">
                    <a:lumMod val="75000"/>
                  </a:schemeClr>
                </a:solidFill>
              </a:rPr>
              <a:t>aveat</a:t>
            </a:r>
            <a:r>
              <a:rPr lang="en-GB" dirty="0" smtClean="0"/>
              <a:t>: 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/>
              <a:t>S</a:t>
            </a:r>
            <a:r>
              <a:rPr lang="en-GB" dirty="0" smtClean="0"/>
              <a:t>imulations</a:t>
            </a:r>
            <a:r>
              <a:rPr lang="en-GB" dirty="0"/>
              <a:t>!</a:t>
            </a:r>
            <a:r>
              <a:rPr lang="en-GB" dirty="0" smtClean="0"/>
              <a:t> 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 smtClean="0"/>
              <a:t>Real data will probably be different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u="sng" dirty="0" smtClean="0">
                <a:solidFill>
                  <a:schemeClr val="accent1">
                    <a:lumMod val="75000"/>
                  </a:schemeClr>
                </a:solidFill>
              </a:rPr>
              <a:t>Worth it?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 smtClean="0"/>
              <a:t>Have fixed many bugs with this process</a:t>
            </a:r>
            <a:endParaRPr lang="en-GB" dirty="0"/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385FF66D-62E3-47F2-BFE9-70E8D2F072F3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20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30/01/2014   L2B/C   PM30   L2B/C update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385FF66D-62E3-47F2-BFE9-70E8D2F072F3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08"/>
            <a:ext cx="9144000" cy="64738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620" y="0"/>
            <a:ext cx="8831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</a:t>
            </a:r>
            <a:r>
              <a:rPr lang="en-GB" dirty="0" smtClean="0"/>
              <a:t>-component of wind; 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Aeolus-like averaging (150 km) + 1.6 m/s noise (~Rayleigh channel)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514131" y="2569581"/>
            <a:ext cx="344099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299695" y="2261804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100 km </a:t>
            </a:r>
            <a:endParaRPr lang="en-GB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1686179" y="4228958"/>
            <a:ext cx="3882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3300"/>
                </a:solidFill>
              </a:rPr>
              <a:t>1 km </a:t>
            </a:r>
            <a:r>
              <a:rPr lang="en-GB" dirty="0" err="1" smtClean="0">
                <a:solidFill>
                  <a:srgbClr val="FF3300"/>
                </a:solidFill>
              </a:rPr>
              <a:t>horiz</a:t>
            </a:r>
            <a:r>
              <a:rPr lang="en-GB" dirty="0" smtClean="0">
                <a:solidFill>
                  <a:srgbClr val="FF3300"/>
                </a:solidFill>
              </a:rPr>
              <a:t>. res. aircraft winds</a:t>
            </a:r>
            <a:endParaRPr lang="en-GB" dirty="0">
              <a:solidFill>
                <a:srgbClr val="FF33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7510" y="1613844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m/s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485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1" y="384108"/>
            <a:ext cx="9144000" cy="647389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30/01/2014   L2B/C   PM30   L2B/C update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385FF66D-62E3-47F2-BFE9-70E8D2F072F3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439838" y="66186"/>
            <a:ext cx="6407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100 km averaging + appropriate noise (2 m/s)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514131" y="2569581"/>
            <a:ext cx="344099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299695" y="2261804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100 km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83876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30/01/2014   L2B/C   PM30   L2B/C update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385FF66D-62E3-47F2-BFE9-70E8D2F072F3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08"/>
            <a:ext cx="9144000" cy="64738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9838" y="66186"/>
            <a:ext cx="6664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8</a:t>
            </a:r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0 km averaging + appropriate noise (2.2 m/s)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514131" y="2569581"/>
            <a:ext cx="344099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299695" y="2261804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100 km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68164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08"/>
            <a:ext cx="9144000" cy="647389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30/01/2014   L2B/C   PM30   L2B/C update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385FF66D-62E3-47F2-BFE9-70E8D2F072F3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439838" y="66186"/>
            <a:ext cx="6492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50 km averaging + appropriate noise (2.8 m/s)</a:t>
            </a:r>
            <a:endParaRPr lang="en-GB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1514131" y="2569581"/>
            <a:ext cx="344099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299695" y="2261804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100 km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79208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30/01/2014   L2B/C   PM30   L2B/C update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385FF66D-62E3-47F2-BFE9-70E8D2F072F3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08"/>
            <a:ext cx="9144000" cy="64738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55177" y="4247246"/>
            <a:ext cx="3974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Small-scale structure would be lost in Aeolus instrument noise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39838" y="8313"/>
            <a:ext cx="5660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1">
                    <a:lumMod val="75000"/>
                  </a:schemeClr>
                </a:solidFill>
              </a:rPr>
              <a:t>25 km averaging + appropriate noise (4 m/s)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>
            <a:off x="1514131" y="2569581"/>
            <a:ext cx="344099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299695" y="2261804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100 km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81275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919" y="0"/>
            <a:ext cx="8738886" cy="1199909"/>
          </a:xfrm>
        </p:spPr>
        <p:txBody>
          <a:bodyPr/>
          <a:lstStyle/>
          <a:p>
            <a:r>
              <a:rPr lang="en-GB" dirty="0" smtClean="0"/>
              <a:t>3. Wind impact investigation at ECMWF</a:t>
            </a:r>
            <a:br>
              <a:rPr lang="en-GB" dirty="0" smtClean="0"/>
            </a:br>
            <a:r>
              <a:rPr lang="en-GB" dirty="0" smtClean="0"/>
              <a:t> </a:t>
            </a:r>
            <a:r>
              <a:rPr lang="en-GB" sz="1200" dirty="0" smtClean="0"/>
              <a:t>work by A. </a:t>
            </a:r>
            <a:r>
              <a:rPr lang="en-GB" sz="1200" dirty="0" err="1" smtClean="0"/>
              <a:t>Horanyi</a:t>
            </a:r>
            <a:r>
              <a:rPr lang="en-GB" sz="1200" dirty="0" smtClean="0"/>
              <a:t> , C. </a:t>
            </a:r>
            <a:r>
              <a:rPr lang="en-GB" sz="1200" dirty="0" err="1" smtClean="0"/>
              <a:t>Cardinali</a:t>
            </a:r>
            <a:r>
              <a:rPr lang="en-GB" sz="1200" dirty="0" smtClean="0"/>
              <a:t>, M. </a:t>
            </a:r>
            <a:r>
              <a:rPr lang="en-GB" sz="1200" dirty="0" err="1" smtClean="0"/>
              <a:t>Rennie</a:t>
            </a:r>
            <a:r>
              <a:rPr lang="en-GB" sz="1200" dirty="0" smtClean="0"/>
              <a:t> and L. </a:t>
            </a:r>
            <a:r>
              <a:rPr lang="en-GB" sz="1200" dirty="0" err="1" smtClean="0"/>
              <a:t>Isaksen</a:t>
            </a:r>
            <a:r>
              <a:rPr lang="en-GB" sz="1200" dirty="0" smtClean="0"/>
              <a:t> </a:t>
            </a:r>
            <a:endParaRPr lang="en-GB" sz="1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626" y="1115029"/>
            <a:ext cx="8112125" cy="4930775"/>
          </a:xfrm>
        </p:spPr>
        <p:txBody>
          <a:bodyPr/>
          <a:lstStyle/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 smtClean="0"/>
              <a:t>1 month OSEs using </a:t>
            </a:r>
            <a:r>
              <a:rPr lang="en-GB" i="1" dirty="0" smtClean="0"/>
              <a:t>in situ</a:t>
            </a:r>
            <a:r>
              <a:rPr lang="en-GB" dirty="0" smtClean="0"/>
              <a:t> observations: 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ircraft; </a:t>
            </a:r>
            <a:r>
              <a:rPr lang="en-GB" sz="2000" dirty="0" err="1" smtClean="0">
                <a:solidFill>
                  <a:schemeClr val="accent1">
                    <a:lumMod val="75000"/>
                  </a:schemeClr>
                </a:solidFill>
              </a:rPr>
              <a:t>radiosondes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; PILOT and wind profilers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 smtClean="0"/>
              <a:t>Assessed impact of: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/>
              <a:t>Different combinations of wind and mass </a:t>
            </a:r>
            <a:r>
              <a:rPr lang="en-GB" sz="2000" dirty="0" err="1" smtClean="0"/>
              <a:t>obs</a:t>
            </a:r>
            <a:r>
              <a:rPr lang="en-GB" sz="2000" dirty="0" smtClean="0"/>
              <a:t> (</a:t>
            </a:r>
            <a:r>
              <a:rPr lang="en-GB" sz="2000" i="1" dirty="0" smtClean="0"/>
              <a:t>u</a:t>
            </a:r>
            <a:r>
              <a:rPr lang="en-GB" sz="2000" dirty="0" smtClean="0"/>
              <a:t>, </a:t>
            </a:r>
            <a:r>
              <a:rPr lang="en-GB" sz="2000" i="1" dirty="0" smtClean="0"/>
              <a:t>v</a:t>
            </a:r>
            <a:r>
              <a:rPr lang="en-GB" sz="2000" dirty="0" smtClean="0"/>
              <a:t>, </a:t>
            </a:r>
            <a:r>
              <a:rPr lang="en-GB" sz="2000" i="1" dirty="0" smtClean="0"/>
              <a:t>T</a:t>
            </a:r>
            <a:r>
              <a:rPr lang="en-GB" sz="2000" dirty="0" smtClean="0"/>
              <a:t> and </a:t>
            </a:r>
            <a:r>
              <a:rPr lang="en-GB" sz="2000" i="1" dirty="0" smtClean="0"/>
              <a:t>q) </a:t>
            </a:r>
          </a:p>
          <a:p>
            <a:pPr lvl="2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which gives most impact relative to current OS?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/>
              <a:t>Assimilation of HLOS winds </a:t>
            </a:r>
          </a:p>
          <a:p>
            <a:pPr lvl="2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convert (u, v) → HLOS</a:t>
            </a:r>
          </a:p>
          <a:p>
            <a:pPr lvl="2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can real single-component wind give useful impact? 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/>
              <a:t>Increasing HLOS random and systematic error </a:t>
            </a:r>
          </a:p>
          <a:p>
            <a:pPr lvl="2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what reduction in accuracy can we tolerate?</a:t>
            </a:r>
          </a:p>
          <a:p>
            <a:pPr lvl="2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indications for Aeolus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385FF66D-62E3-47F2-BFE9-70E8D2F072F3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83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GB" dirty="0" smtClean="0"/>
              <a:t>Aeolus L2B wind product</a:t>
            </a:r>
          </a:p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GB" dirty="0" smtClean="0"/>
              <a:t>Simulations of Aeolus</a:t>
            </a:r>
          </a:p>
          <a:p>
            <a:pPr marL="457200" indent="-457200">
              <a:buClr>
                <a:schemeClr val="accent1"/>
              </a:buClr>
              <a:buFont typeface="+mj-lt"/>
              <a:buAutoNum type="arabicPeriod"/>
            </a:pPr>
            <a:r>
              <a:rPr lang="en-GB" dirty="0" smtClean="0"/>
              <a:t>Impact of HLOS winds </a:t>
            </a:r>
            <a:r>
              <a:rPr lang="en-GB" dirty="0" smtClean="0"/>
              <a:t>at ECMWF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457200" indent="-457200">
              <a:buFont typeface="+mj-lt"/>
              <a:buAutoNum type="arabicPeriod"/>
            </a:pPr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385FF66D-62E3-47F2-BFE9-70E8D2F072F3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7865938"/>
              </p:ext>
            </p:extLst>
          </p:nvPr>
        </p:nvGraphicFramePr>
        <p:xfrm>
          <a:off x="0" y="1076446"/>
          <a:ext cx="8444349" cy="5127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725" y="56697"/>
            <a:ext cx="8113712" cy="708025"/>
          </a:xfrm>
        </p:spPr>
        <p:txBody>
          <a:bodyPr/>
          <a:lstStyle/>
          <a:p>
            <a:r>
              <a:rPr lang="en-GB" dirty="0" smtClean="0"/>
              <a:t>OSE results: comparison of different experiments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385FF66D-62E3-47F2-BFE9-70E8D2F072F3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702552" y="6033103"/>
            <a:ext cx="3467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smtClean="0">
                <a:latin typeface="+mn-lt"/>
              </a:rPr>
              <a:t>Vertically integrated total energy</a:t>
            </a:r>
            <a:endParaRPr lang="en-GB" sz="18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21350" y="751012"/>
            <a:ext cx="485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+mn-lt"/>
              </a:rPr>
              <a:t>Reference = no upper-air </a:t>
            </a:r>
            <a:r>
              <a:rPr lang="en-GB" sz="1800" i="1" dirty="0" smtClean="0">
                <a:latin typeface="+mn-lt"/>
              </a:rPr>
              <a:t>in situ</a:t>
            </a:r>
            <a:r>
              <a:rPr lang="en-GB" sz="1800" dirty="0" smtClean="0">
                <a:latin typeface="+mn-lt"/>
              </a:rPr>
              <a:t> </a:t>
            </a:r>
            <a:r>
              <a:rPr lang="en-GB" sz="1800" dirty="0" err="1" smtClean="0">
                <a:latin typeface="+mn-lt"/>
              </a:rPr>
              <a:t>obs</a:t>
            </a:r>
            <a:endParaRPr lang="en-GB" sz="1800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2404" y="2095448"/>
            <a:ext cx="227063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n-lt"/>
              </a:rPr>
              <a:t>Impact wind </a:t>
            </a:r>
            <a:r>
              <a:rPr lang="en-GB" sz="2000" dirty="0" err="1" smtClean="0">
                <a:latin typeface="+mn-lt"/>
              </a:rPr>
              <a:t>obs</a:t>
            </a:r>
            <a:r>
              <a:rPr lang="en-GB" sz="2000" dirty="0" smtClean="0">
                <a:latin typeface="+mn-lt"/>
              </a:rPr>
              <a:t> &gt; </a:t>
            </a:r>
            <a:r>
              <a:rPr lang="en-GB" sz="2000" dirty="0" err="1" smtClean="0">
                <a:latin typeface="+mn-lt"/>
              </a:rPr>
              <a:t>twiceT,q</a:t>
            </a:r>
            <a:endParaRPr lang="en-GB" sz="2000" dirty="0">
              <a:latin typeface="+mn-lt"/>
            </a:endParaRPr>
          </a:p>
        </p:txBody>
      </p:sp>
      <p:cxnSp>
        <p:nvCxnSpPr>
          <p:cNvPr id="12" name="Straight Arrow Connector 11"/>
          <p:cNvCxnSpPr>
            <a:stCxn id="3" idx="2"/>
          </p:cNvCxnSpPr>
          <p:nvPr/>
        </p:nvCxnSpPr>
        <p:spPr bwMode="auto">
          <a:xfrm flipH="1">
            <a:off x="5545777" y="2803334"/>
            <a:ext cx="1781945" cy="180968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4" name="Straight Arrow Connector 13"/>
          <p:cNvCxnSpPr>
            <a:stCxn id="3" idx="0"/>
          </p:cNvCxnSpPr>
          <p:nvPr/>
        </p:nvCxnSpPr>
        <p:spPr bwMode="auto">
          <a:xfrm flipH="1" flipV="1">
            <a:off x="7089570" y="1816925"/>
            <a:ext cx="238152" cy="27852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301288" y="1531264"/>
            <a:ext cx="227063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n-lt"/>
              </a:rPr>
              <a:t>Impact HLOS ~0.7 (vector wind)</a:t>
            </a:r>
            <a:endParaRPr lang="en-GB" sz="2000" dirty="0">
              <a:latin typeface="+mn-lt"/>
            </a:endParaRPr>
          </a:p>
        </p:txBody>
      </p:sp>
      <p:cxnSp>
        <p:nvCxnSpPr>
          <p:cNvPr id="18" name="Straight Arrow Connector 17"/>
          <p:cNvCxnSpPr>
            <a:stCxn id="17" idx="3"/>
          </p:cNvCxnSpPr>
          <p:nvPr/>
        </p:nvCxnSpPr>
        <p:spPr bwMode="auto">
          <a:xfrm>
            <a:off x="2571924" y="1885207"/>
            <a:ext cx="598788" cy="35394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9" name="Straight Arrow Connector 18"/>
          <p:cNvCxnSpPr>
            <a:stCxn id="17" idx="3"/>
          </p:cNvCxnSpPr>
          <p:nvPr/>
        </p:nvCxnSpPr>
        <p:spPr bwMode="auto">
          <a:xfrm flipV="1">
            <a:off x="2571924" y="1816925"/>
            <a:ext cx="598788" cy="6828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6573970" y="3007109"/>
            <a:ext cx="186938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i="1" dirty="0">
                <a:latin typeface="+mn-lt"/>
              </a:rPr>
              <a:t>u</a:t>
            </a:r>
            <a:r>
              <a:rPr lang="en-GB" sz="2000" dirty="0" smtClean="0">
                <a:latin typeface="+mn-lt"/>
              </a:rPr>
              <a:t> gives more impact than </a:t>
            </a:r>
            <a:r>
              <a:rPr lang="en-GB" sz="2000" i="1" dirty="0" smtClean="0">
                <a:latin typeface="+mn-lt"/>
              </a:rPr>
              <a:t>v</a:t>
            </a:r>
            <a:endParaRPr lang="en-GB" sz="2000" i="1" dirty="0">
              <a:latin typeface="+mn-lt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>
            <a:off x="5747657" y="3361053"/>
            <a:ext cx="826313" cy="45092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4" name="Straight Arrow Connector 33"/>
          <p:cNvCxnSpPr>
            <a:stCxn id="32" idx="1"/>
          </p:cNvCxnSpPr>
          <p:nvPr/>
        </p:nvCxnSpPr>
        <p:spPr bwMode="auto">
          <a:xfrm flipH="1" flipV="1">
            <a:off x="6059874" y="2239150"/>
            <a:ext cx="514096" cy="112190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6839031" y="2449391"/>
            <a:ext cx="1869386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n-lt"/>
              </a:rPr>
              <a:t>Increasing random noise on HLOS leads to relatively small degradation</a:t>
            </a:r>
            <a:endParaRPr lang="en-GB" sz="2000" dirty="0">
              <a:latin typeface="+mn-lt"/>
            </a:endParaRPr>
          </a:p>
        </p:txBody>
      </p:sp>
      <p:cxnSp>
        <p:nvCxnSpPr>
          <p:cNvPr id="51" name="Straight Arrow Connector 50"/>
          <p:cNvCxnSpPr>
            <a:stCxn id="50" idx="1"/>
          </p:cNvCxnSpPr>
          <p:nvPr/>
        </p:nvCxnSpPr>
        <p:spPr bwMode="auto">
          <a:xfrm flipH="1" flipV="1">
            <a:off x="5913912" y="3007109"/>
            <a:ext cx="925119" cy="41177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2" name="Straight Arrow Connector 51"/>
          <p:cNvCxnSpPr>
            <a:stCxn id="50" idx="1"/>
          </p:cNvCxnSpPr>
          <p:nvPr/>
        </p:nvCxnSpPr>
        <p:spPr bwMode="auto">
          <a:xfrm flipH="1" flipV="1">
            <a:off x="6059874" y="2612571"/>
            <a:ext cx="779157" cy="806316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58" name="Straight Arrow Connector 57"/>
          <p:cNvCxnSpPr>
            <a:stCxn id="50" idx="1"/>
          </p:cNvCxnSpPr>
          <p:nvPr/>
        </p:nvCxnSpPr>
        <p:spPr bwMode="auto">
          <a:xfrm flipH="1">
            <a:off x="5545777" y="3418887"/>
            <a:ext cx="1293254" cy="820604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70" name="TextBox 69"/>
          <p:cNvSpPr txBox="1"/>
          <p:nvPr/>
        </p:nvSpPr>
        <p:spPr>
          <a:xfrm>
            <a:off x="0" y="3007109"/>
            <a:ext cx="1869386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+mn-lt"/>
              </a:rPr>
              <a:t>Adding bias &gt; 1 m/s is very damaging to the impact</a:t>
            </a:r>
            <a:endParaRPr lang="en-GB" sz="2000" dirty="0">
              <a:latin typeface="+mn-lt"/>
            </a:endParaRPr>
          </a:p>
        </p:txBody>
      </p:sp>
      <p:cxnSp>
        <p:nvCxnSpPr>
          <p:cNvPr id="71" name="Straight Arrow Connector 70"/>
          <p:cNvCxnSpPr>
            <a:stCxn id="70" idx="2"/>
          </p:cNvCxnSpPr>
          <p:nvPr/>
        </p:nvCxnSpPr>
        <p:spPr bwMode="auto">
          <a:xfrm>
            <a:off x="934693" y="4330548"/>
            <a:ext cx="1452247" cy="72834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72" name="Straight Arrow Connector 71"/>
          <p:cNvCxnSpPr>
            <a:stCxn id="70" idx="3"/>
          </p:cNvCxnSpPr>
          <p:nvPr/>
        </p:nvCxnSpPr>
        <p:spPr bwMode="auto">
          <a:xfrm flipV="1">
            <a:off x="1869386" y="3418887"/>
            <a:ext cx="401250" cy="24994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73" name="Straight Arrow Connector 72"/>
          <p:cNvCxnSpPr>
            <a:stCxn id="70" idx="2"/>
          </p:cNvCxnSpPr>
          <p:nvPr/>
        </p:nvCxnSpPr>
        <p:spPr bwMode="auto">
          <a:xfrm>
            <a:off x="934693" y="4330548"/>
            <a:ext cx="934693" cy="110835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72887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7" grpId="0" animBg="1"/>
      <p:bldP spid="17" grpId="1" animBg="1"/>
      <p:bldP spid="32" grpId="0" animBg="1"/>
      <p:bldP spid="32" grpId="1" animBg="1"/>
      <p:bldP spid="50" grpId="0" animBg="1"/>
      <p:bldP spid="50" grpId="1" animBg="1"/>
      <p:bldP spid="70" grpId="0" animBg="1"/>
      <p:bldP spid="7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385FF66D-62E3-47F2-BFE9-70E8D2F072F3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  <p:pic>
        <p:nvPicPr>
          <p:cNvPr id="24578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4198" r="3630" b="6374"/>
          <a:stretch>
            <a:fillRect/>
          </a:stretch>
        </p:blipFill>
        <p:spPr bwMode="auto">
          <a:xfrm>
            <a:off x="266218" y="115747"/>
            <a:ext cx="5532698" cy="3148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19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1" r="2551" b="4156"/>
          <a:stretch>
            <a:fillRect/>
          </a:stretch>
        </p:blipFill>
        <p:spPr bwMode="auto">
          <a:xfrm rot="5400000">
            <a:off x="1497514" y="2275831"/>
            <a:ext cx="2997844" cy="54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91514" y="428264"/>
            <a:ext cx="3252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>
                <a:latin typeface="+mn-lt"/>
              </a:rPr>
              <a:t>Distribution of observations</a:t>
            </a:r>
            <a:endParaRPr lang="en-GB" dirty="0" smtClean="0">
              <a:latin typeface="+mn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GB" dirty="0" smtClean="0">
                <a:latin typeface="+mn-lt"/>
              </a:rPr>
              <a:t>mostly aircraft at 100-400 </a:t>
            </a:r>
            <a:r>
              <a:rPr lang="en-GB" dirty="0" err="1" smtClean="0">
                <a:latin typeface="+mn-lt"/>
              </a:rPr>
              <a:t>hPa</a:t>
            </a:r>
            <a:endParaRPr lang="en-GB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91515" y="2946856"/>
            <a:ext cx="325248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u="sng" dirty="0" smtClean="0">
                <a:latin typeface="+mn-lt"/>
              </a:rPr>
              <a:t>OSE results: Impact of </a:t>
            </a:r>
            <a:r>
              <a:rPr lang="en-GB" sz="2200" u="sng" dirty="0" err="1" smtClean="0">
                <a:latin typeface="+mn-lt"/>
              </a:rPr>
              <a:t>zonal</a:t>
            </a:r>
            <a:r>
              <a:rPr lang="en-GB" sz="2200" u="sng" dirty="0" smtClean="0">
                <a:latin typeface="+mn-lt"/>
              </a:rPr>
              <a:t> HLOS</a:t>
            </a:r>
            <a:r>
              <a:rPr lang="en-GB" sz="2200" dirty="0" smtClean="0">
                <a:latin typeface="+mn-lt"/>
              </a:rPr>
              <a:t>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GB" sz="2200" dirty="0" smtClean="0">
                <a:latin typeface="+mn-lt"/>
              </a:rPr>
              <a:t>largest in tropical regions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200" dirty="0" smtClean="0">
                <a:latin typeface="+mn-lt"/>
              </a:rPr>
              <a:t>Impact also larger </a:t>
            </a:r>
            <a:r>
              <a:rPr lang="en-GB" sz="2200" dirty="0">
                <a:latin typeface="+mn-lt"/>
              </a:rPr>
              <a:t>in data-rich areas</a:t>
            </a:r>
          </a:p>
          <a:p>
            <a:pPr marL="285750" indent="-285750">
              <a:buFont typeface="Arial" pitchFamily="34" charset="0"/>
              <a:buChar char="•"/>
            </a:pPr>
            <a:endParaRPr lang="en-GB" sz="2200" dirty="0" smtClean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32699" y="5185458"/>
            <a:ext cx="2558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/>
              <a:t>Metric: </a:t>
            </a:r>
            <a:r>
              <a:rPr lang="en-GB" sz="1600" dirty="0" smtClean="0"/>
              <a:t>reduction </a:t>
            </a:r>
            <a:r>
              <a:rPr lang="en-GB" sz="1600" dirty="0"/>
              <a:t>of vertically integrated total energy error for 24 </a:t>
            </a:r>
            <a:r>
              <a:rPr lang="en-GB" sz="1600" dirty="0" err="1"/>
              <a:t>hr</a:t>
            </a:r>
            <a:r>
              <a:rPr lang="en-GB" sz="1600" dirty="0"/>
              <a:t> FC</a:t>
            </a:r>
          </a:p>
        </p:txBody>
      </p:sp>
    </p:spTree>
    <p:extLst>
      <p:ext uri="{BB962C8B-B14F-4D97-AF65-F5344CB8AC3E}">
        <p14:creationId xmlns:p14="http://schemas.microsoft.com/office/powerpoint/2010/main" val="929745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667" y="0"/>
            <a:ext cx="8113712" cy="708025"/>
          </a:xfrm>
        </p:spPr>
        <p:txBody>
          <a:bodyPr/>
          <a:lstStyle/>
          <a:p>
            <a:r>
              <a:rPr lang="en-GB" dirty="0" smtClean="0"/>
              <a:t>Summary of impact experiments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54" y="575238"/>
            <a:ext cx="8501605" cy="5744539"/>
          </a:xfrm>
        </p:spPr>
        <p:txBody>
          <a:bodyPr/>
          <a:lstStyle/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u="sng" dirty="0"/>
              <a:t>W</a:t>
            </a:r>
            <a:r>
              <a:rPr lang="en-GB" u="sng" dirty="0" smtClean="0"/>
              <a:t>ind and mass comparison: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/>
              <a:t>wind more beneficial than mass when added </a:t>
            </a:r>
            <a:r>
              <a:rPr lang="en-GB" sz="2000" dirty="0" smtClean="0">
                <a:solidFill>
                  <a:schemeClr val="accent1"/>
                </a:solidFill>
              </a:rPr>
              <a:t>on top of the full satellite observing system</a:t>
            </a:r>
          </a:p>
          <a:p>
            <a:pPr lvl="2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/>
              <a:t>p</a:t>
            </a:r>
            <a:r>
              <a:rPr lang="en-GB" sz="2000" dirty="0" smtClean="0"/>
              <a:t>articularly in Tropics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u="sng" dirty="0" smtClean="0"/>
              <a:t>HLOS assimilation: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/>
              <a:t>HLOS gives </a:t>
            </a:r>
            <a:r>
              <a:rPr lang="en-GB" sz="2000" dirty="0" smtClean="0">
                <a:solidFill>
                  <a:schemeClr val="accent1"/>
                </a:solidFill>
              </a:rPr>
              <a:t>large fraction </a:t>
            </a:r>
            <a:r>
              <a:rPr lang="en-GB" sz="2000" dirty="0" smtClean="0"/>
              <a:t>of vector wind impact – promising for Aeolus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err="1" smtClean="0"/>
              <a:t>Zonal</a:t>
            </a:r>
            <a:r>
              <a:rPr lang="en-GB" sz="2000" dirty="0" smtClean="0"/>
              <a:t> component impact a bit larger than </a:t>
            </a:r>
            <a:r>
              <a:rPr lang="en-GB" sz="2000" dirty="0" err="1" smtClean="0"/>
              <a:t>meridional</a:t>
            </a:r>
            <a:endParaRPr lang="en-GB" sz="2000" dirty="0"/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/>
              <a:t>Larger random errors </a:t>
            </a:r>
            <a:r>
              <a:rPr lang="en-GB" sz="2000" dirty="0" smtClean="0">
                <a:solidFill>
                  <a:schemeClr val="accent1"/>
                </a:solidFill>
              </a:rPr>
              <a:t>not too damaging</a:t>
            </a:r>
            <a:r>
              <a:rPr lang="en-GB" sz="2000" dirty="0" smtClean="0"/>
              <a:t> 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/>
              <a:t>2 m/s bias: large </a:t>
            </a:r>
            <a:r>
              <a:rPr lang="en-GB" sz="2000" dirty="0" smtClean="0">
                <a:solidFill>
                  <a:schemeClr val="accent1"/>
                </a:solidFill>
              </a:rPr>
              <a:t>negative</a:t>
            </a:r>
            <a:r>
              <a:rPr lang="en-GB" sz="2000" dirty="0" smtClean="0"/>
              <a:t> impact – therefore critical to minimise Aeolus “unknown” biases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/>
              <a:t>study has limitations for assessing Aeolus potential impact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/>
              <a:t>P</a:t>
            </a:r>
            <a:r>
              <a:rPr lang="en-GB" dirty="0" smtClean="0"/>
              <a:t>aper submitted </a:t>
            </a:r>
            <a:r>
              <a:rPr lang="en-GB" dirty="0"/>
              <a:t>to </a:t>
            </a:r>
            <a:r>
              <a:rPr lang="en-GB" dirty="0" smtClean="0"/>
              <a:t>QJRMS</a:t>
            </a:r>
            <a:endParaRPr lang="en-GB" i="1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385FF66D-62E3-47F2-BFE9-70E8D2F072F3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70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6862" y="2619737"/>
            <a:ext cx="8113712" cy="708025"/>
          </a:xfrm>
        </p:spPr>
        <p:txBody>
          <a:bodyPr/>
          <a:lstStyle/>
          <a:p>
            <a:pPr algn="ctr"/>
            <a:r>
              <a:rPr lang="en-GB" dirty="0" smtClean="0"/>
              <a:t>Thanks for listening.  </a:t>
            </a:r>
            <a:br>
              <a:rPr lang="en-GB" dirty="0" smtClean="0"/>
            </a:br>
            <a:r>
              <a:rPr lang="en-GB" dirty="0" smtClean="0"/>
              <a:t>Any questions?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524255" y="4460051"/>
            <a:ext cx="85039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+mn-lt"/>
              </a:rPr>
              <a:t>Aeolus L2B processing software </a:t>
            </a:r>
            <a:r>
              <a:rPr lang="en-GB" sz="2800" dirty="0">
                <a:latin typeface="+mn-lt"/>
              </a:rPr>
              <a:t>available to download: </a:t>
            </a:r>
            <a:endParaRPr lang="en-GB" sz="2800" dirty="0" smtClean="0">
              <a:latin typeface="+mn-lt"/>
            </a:endParaRPr>
          </a:p>
          <a:p>
            <a:pPr marL="0" lvl="2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http://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www.ecmwf.int/en/research/projects/aeolus</a:t>
            </a:r>
            <a:endParaRPr lang="en-GB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703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138" y="259643"/>
            <a:ext cx="8113712" cy="708025"/>
          </a:xfrm>
        </p:spPr>
        <p:txBody>
          <a:bodyPr/>
          <a:lstStyle/>
          <a:p>
            <a:r>
              <a:rPr lang="en-GB" dirty="0" smtClean="0"/>
              <a:t>Wind vector impact per </a:t>
            </a:r>
            <a:r>
              <a:rPr lang="en-GB" dirty="0" err="1" smtClean="0"/>
              <a:t>ob</a:t>
            </a:r>
            <a:r>
              <a:rPr lang="en-GB" dirty="0" smtClean="0"/>
              <a:t>; dependence on height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385FF66D-62E3-47F2-BFE9-70E8D2F072F3}" type="slidenum">
              <a:rPr lang="en-GB" smtClean="0"/>
              <a:pPr>
                <a:defRPr/>
              </a:pPr>
              <a:t>24</a:t>
            </a:fld>
            <a:endParaRPr lang="en-GB"/>
          </a:p>
        </p:txBody>
      </p:sp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"/>
          <a:stretch/>
        </p:blipFill>
        <p:spPr bwMode="auto">
          <a:xfrm>
            <a:off x="4282633" y="1456961"/>
            <a:ext cx="4861367" cy="35287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1" y="1443927"/>
            <a:ext cx="4240252" cy="354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89172" y="995296"/>
            <a:ext cx="4754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</a:rPr>
              <a:t>Forecast error contribution per </a:t>
            </a:r>
            <a:r>
              <a:rPr lang="en-GB" dirty="0" err="1" smtClean="0">
                <a:latin typeface="+mn-lt"/>
              </a:rPr>
              <a:t>ob</a:t>
            </a:r>
            <a:endParaRPr lang="en-GB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3099" y="967668"/>
            <a:ext cx="1758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+mn-lt"/>
              </a:rPr>
              <a:t>DFS per </a:t>
            </a:r>
            <a:r>
              <a:rPr lang="en-GB" dirty="0" err="1" smtClean="0">
                <a:latin typeface="+mn-lt"/>
              </a:rPr>
              <a:t>ob</a:t>
            </a:r>
            <a:endParaRPr lang="en-GB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118" y="5164564"/>
            <a:ext cx="8010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+mn-lt"/>
              </a:rPr>
              <a:t>70-200 </a:t>
            </a:r>
            <a:r>
              <a:rPr lang="en-GB" dirty="0" err="1" smtClean="0">
                <a:latin typeface="+mn-lt"/>
              </a:rPr>
              <a:t>hPa</a:t>
            </a:r>
            <a:r>
              <a:rPr lang="en-GB" dirty="0" smtClean="0">
                <a:latin typeface="+mn-lt"/>
              </a:rPr>
              <a:t> winds provide most impact per ob.  Therefore can expect new </a:t>
            </a:r>
            <a:r>
              <a:rPr lang="en-GB" dirty="0" err="1" smtClean="0">
                <a:latin typeface="+mn-lt"/>
              </a:rPr>
              <a:t>obs</a:t>
            </a:r>
            <a:r>
              <a:rPr lang="en-GB" dirty="0" smtClean="0">
                <a:latin typeface="+mn-lt"/>
              </a:rPr>
              <a:t> to be most beneficial here – Aeolus should provides lot of Rayleigh and Mie winds here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196770" y="2280213"/>
            <a:ext cx="8866207" cy="706055"/>
          </a:xfrm>
          <a:prstGeom prst="rect">
            <a:avLst/>
          </a:prstGeom>
          <a:solidFill>
            <a:schemeClr val="accent2">
              <a:alpha val="7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351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L2Bp inputs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ESA provide:</a:t>
            </a:r>
          </a:p>
          <a:p>
            <a:pPr lvl="1"/>
            <a:r>
              <a:rPr lang="en-GB" dirty="0" smtClean="0"/>
              <a:t>L1B data (typically 1 file per orbit)</a:t>
            </a:r>
          </a:p>
          <a:p>
            <a:pPr lvl="2"/>
            <a:r>
              <a:rPr lang="en-GB" dirty="0" smtClean="0"/>
              <a:t>Measurement level spectrometer counts</a:t>
            </a:r>
          </a:p>
          <a:p>
            <a:pPr lvl="2"/>
            <a:r>
              <a:rPr lang="en-GB" dirty="0" err="1" smtClean="0"/>
              <a:t>Geolcation</a:t>
            </a:r>
            <a:r>
              <a:rPr lang="en-GB" dirty="0" smtClean="0"/>
              <a:t> information</a:t>
            </a:r>
          </a:p>
          <a:p>
            <a:pPr lvl="2"/>
            <a:r>
              <a:rPr lang="en-GB" dirty="0" smtClean="0"/>
              <a:t>Uncorrected Rayleigh winds</a:t>
            </a:r>
          </a:p>
          <a:p>
            <a:pPr lvl="2"/>
            <a:r>
              <a:rPr lang="en-GB" dirty="0" smtClean="0"/>
              <a:t>Mie calibration information</a:t>
            </a:r>
          </a:p>
          <a:p>
            <a:pPr lvl="2"/>
            <a:r>
              <a:rPr lang="en-GB" dirty="0" smtClean="0"/>
              <a:t>Zero wind correction</a:t>
            </a:r>
            <a:endParaRPr lang="en-GB" dirty="0"/>
          </a:p>
          <a:p>
            <a:pPr lvl="1"/>
            <a:r>
              <a:rPr lang="en-GB" dirty="0" smtClean="0"/>
              <a:t>AUX_RBC_L2: Rayleigh calibration taking account of T and p dependence (uncertain, but perhaps once per week)</a:t>
            </a:r>
          </a:p>
          <a:p>
            <a:r>
              <a:rPr lang="en-GB" dirty="0" smtClean="0"/>
              <a:t>Users provide:</a:t>
            </a:r>
          </a:p>
          <a:p>
            <a:pPr lvl="1"/>
            <a:r>
              <a:rPr lang="en-GB" dirty="0" smtClean="0"/>
              <a:t>AUX_MET; profiles of T, p along Aeolus orbit</a:t>
            </a:r>
          </a:p>
          <a:p>
            <a:pPr lvl="1"/>
            <a:r>
              <a:rPr lang="en-GB" dirty="0" smtClean="0"/>
              <a:t>AUX_PAR_2B; processor settings file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385FF66D-62E3-47F2-BFE9-70E8D2F072F3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84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658" y="0"/>
            <a:ext cx="8113712" cy="708025"/>
          </a:xfrm>
        </p:spPr>
        <p:txBody>
          <a:bodyPr/>
          <a:lstStyle/>
          <a:p>
            <a:r>
              <a:rPr lang="en-GB" dirty="0" smtClean="0"/>
              <a:t>1. What is Aeolus measuring?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279" y="579612"/>
            <a:ext cx="8112125" cy="5046562"/>
          </a:xfrm>
        </p:spPr>
        <p:txBody>
          <a:bodyPr/>
          <a:lstStyle/>
          <a:p>
            <a:pPr marL="0" indent="0">
              <a:buClr>
                <a:schemeClr val="accent1"/>
              </a:buClr>
              <a:buNone/>
            </a:pPr>
            <a:endParaRPr lang="en-GB" dirty="0" smtClean="0">
              <a:solidFill>
                <a:schemeClr val="accent1"/>
              </a:solidFill>
            </a:endParaRP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 smtClean="0">
                <a:solidFill>
                  <a:schemeClr val="accent1"/>
                </a:solidFill>
              </a:rPr>
              <a:t>Counting electrons (photons); </a:t>
            </a:r>
            <a:r>
              <a:rPr lang="en-GB" dirty="0" smtClean="0">
                <a:solidFill>
                  <a:schemeClr val="accent1"/>
                </a:solidFill>
              </a:rPr>
              <a:t>output from spectrometers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 smtClean="0">
                <a:solidFill>
                  <a:schemeClr val="accent1"/>
                </a:solidFill>
              </a:rPr>
              <a:t>Counts calibrated against frequency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 smtClean="0"/>
              <a:t>Frequency shifts (Doppler effect) occur due to relative motion of emitter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 smtClean="0"/>
              <a:t>Atmospheric molecules/particles are the emitter – </a:t>
            </a:r>
            <a:r>
              <a:rPr lang="en-GB" dirty="0" smtClean="0"/>
              <a:t>average </a:t>
            </a:r>
            <a:r>
              <a:rPr lang="en-GB" dirty="0" smtClean="0"/>
              <a:t>motion is the </a:t>
            </a:r>
            <a:r>
              <a:rPr lang="en-GB" u="sng" dirty="0" smtClean="0"/>
              <a:t>wind</a:t>
            </a:r>
            <a:r>
              <a:rPr lang="en-GB" dirty="0" smtClean="0"/>
              <a:t> 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 smtClean="0"/>
              <a:t>At UV: </a:t>
            </a:r>
            <a:endParaRPr lang="en-GB" dirty="0"/>
          </a:p>
          <a:p>
            <a:pPr lvl="2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1600" u="sng" dirty="0" smtClean="0"/>
              <a:t>Rayleigh scattering</a:t>
            </a:r>
            <a:r>
              <a:rPr lang="en-GB" sz="1600" dirty="0" smtClean="0"/>
              <a:t>: </a:t>
            </a:r>
            <a:r>
              <a:rPr lang="en-GB" sz="1600" dirty="0"/>
              <a:t>clear atmosphere </a:t>
            </a:r>
          </a:p>
          <a:p>
            <a:pPr lvl="2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1600" u="sng" dirty="0" smtClean="0"/>
              <a:t>Mie scattering</a:t>
            </a:r>
            <a:r>
              <a:rPr lang="en-GB" sz="1600" dirty="0" smtClean="0"/>
              <a:t>: </a:t>
            </a:r>
            <a:r>
              <a:rPr lang="en-GB" sz="1600" dirty="0"/>
              <a:t>top of dense clouds/aerosols; within/below partially transparent clouds/aerosols </a:t>
            </a:r>
            <a:endParaRPr lang="en-GB" dirty="0" smtClean="0"/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 smtClean="0">
                <a:solidFill>
                  <a:schemeClr val="accent1"/>
                </a:solidFill>
              </a:rPr>
              <a:t>Still optimistic for good NWP impact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 smtClean="0"/>
              <a:t>Horizontal line-of-sight (HLOS) wind profiles – still lacking in GOS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>
                <a:solidFill>
                  <a:schemeClr val="accent1"/>
                </a:solidFill>
              </a:rPr>
              <a:t>G</a:t>
            </a:r>
            <a:r>
              <a:rPr lang="en-GB" dirty="0" smtClean="0">
                <a:solidFill>
                  <a:schemeClr val="accent1"/>
                </a:solidFill>
              </a:rPr>
              <a:t>etting ready for a launch in late 2015</a:t>
            </a:r>
            <a:endParaRPr lang="en-GB" dirty="0" smtClean="0">
              <a:solidFill>
                <a:schemeClr val="accent2"/>
              </a:solidFill>
            </a:endParaRPr>
          </a:p>
          <a:p>
            <a:pPr lvl="1"/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20/06/2014  Aeolus preparations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385FF66D-62E3-47F2-BFE9-70E8D2F072F3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14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385FF66D-62E3-47F2-BFE9-70E8D2F072F3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854" y="591326"/>
            <a:ext cx="5429492" cy="5681700"/>
          </a:xfrm>
          <a:prstGeom prst="rect">
            <a:avLst/>
          </a:prstGeom>
        </p:spPr>
      </p:pic>
      <p:cxnSp>
        <p:nvCxnSpPr>
          <p:cNvPr id="85" name="Straight Connector 84"/>
          <p:cNvCxnSpPr>
            <a:stCxn id="89" idx="0"/>
          </p:cNvCxnSpPr>
          <p:nvPr/>
        </p:nvCxnSpPr>
        <p:spPr bwMode="auto">
          <a:xfrm>
            <a:off x="2734070" y="3609181"/>
            <a:ext cx="1637905" cy="174148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</p:cxnSp>
      <p:grpSp>
        <p:nvGrpSpPr>
          <p:cNvPr id="87" name="Group 179"/>
          <p:cNvGrpSpPr>
            <a:grpSpLocks/>
          </p:cNvGrpSpPr>
          <p:nvPr/>
        </p:nvGrpSpPr>
        <p:grpSpPr bwMode="auto">
          <a:xfrm>
            <a:off x="1086245" y="2929731"/>
            <a:ext cx="2455863" cy="3497263"/>
            <a:chOff x="158" y="1292"/>
            <a:chExt cx="1547" cy="2203"/>
          </a:xfrm>
        </p:grpSpPr>
        <p:grpSp>
          <p:nvGrpSpPr>
            <p:cNvPr id="88" name="Group 177"/>
            <p:cNvGrpSpPr>
              <a:grpSpLocks/>
            </p:cNvGrpSpPr>
            <p:nvPr/>
          </p:nvGrpSpPr>
          <p:grpSpPr bwMode="auto">
            <a:xfrm>
              <a:off x="158" y="1292"/>
              <a:ext cx="1547" cy="2203"/>
              <a:chOff x="158" y="1304"/>
              <a:chExt cx="1547" cy="2203"/>
            </a:xfrm>
          </p:grpSpPr>
          <p:sp>
            <p:nvSpPr>
              <p:cNvPr id="91" name="Text Box 7"/>
              <p:cNvSpPr txBox="1">
                <a:spLocks noChangeArrowheads="1"/>
              </p:cNvSpPr>
              <p:nvPr/>
            </p:nvSpPr>
            <p:spPr bwMode="auto">
              <a:xfrm>
                <a:off x="274" y="1304"/>
                <a:ext cx="950" cy="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GB" sz="1400" b="1" dirty="0">
                    <a:solidFill>
                      <a:schemeClr val="bg2"/>
                    </a:solidFill>
                    <a:latin typeface="Arial" charset="0"/>
                  </a:rPr>
                  <a:t>Example of Aeolus vertical sampling</a:t>
                </a:r>
              </a:p>
            </p:txBody>
          </p:sp>
          <p:grpSp>
            <p:nvGrpSpPr>
              <p:cNvPr id="92" name="Group 159"/>
              <p:cNvGrpSpPr>
                <a:grpSpLocks/>
              </p:cNvGrpSpPr>
              <p:nvPr/>
            </p:nvGrpSpPr>
            <p:grpSpPr bwMode="auto">
              <a:xfrm>
                <a:off x="158" y="1641"/>
                <a:ext cx="1547" cy="1866"/>
                <a:chOff x="78" y="1260"/>
                <a:chExt cx="1547" cy="1866"/>
              </a:xfrm>
            </p:grpSpPr>
            <p:grpSp>
              <p:nvGrpSpPr>
                <p:cNvPr id="93" name="Group 132"/>
                <p:cNvGrpSpPr>
                  <a:grpSpLocks/>
                </p:cNvGrpSpPr>
                <p:nvPr/>
              </p:nvGrpSpPr>
              <p:grpSpPr bwMode="auto">
                <a:xfrm>
                  <a:off x="438" y="1910"/>
                  <a:ext cx="340" cy="1126"/>
                  <a:chOff x="438" y="1710"/>
                  <a:chExt cx="340" cy="1126"/>
                </a:xfrm>
              </p:grpSpPr>
              <p:grpSp>
                <p:nvGrpSpPr>
                  <p:cNvPr id="132" name="Group 56"/>
                  <p:cNvGrpSpPr>
                    <a:grpSpLocks/>
                  </p:cNvGrpSpPr>
                  <p:nvPr/>
                </p:nvGrpSpPr>
                <p:grpSpPr bwMode="auto">
                  <a:xfrm>
                    <a:off x="440" y="2274"/>
                    <a:ext cx="337" cy="283"/>
                    <a:chOff x="720" y="2849"/>
                    <a:chExt cx="337" cy="283"/>
                  </a:xfrm>
                </p:grpSpPr>
                <p:sp>
                  <p:nvSpPr>
                    <p:cNvPr id="156" name="Rectangle 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1" y="2849"/>
                      <a:ext cx="336" cy="56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7" name="Rectangle 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0" y="2905"/>
                      <a:ext cx="336" cy="56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8" name="Rectangle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0" y="2963"/>
                      <a:ext cx="336" cy="56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9" name="Rectangle 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1" y="3018"/>
                      <a:ext cx="336" cy="56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60" name="Rectangle 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1" y="3076"/>
                      <a:ext cx="336" cy="56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33" name="Group 63"/>
                  <p:cNvGrpSpPr>
                    <a:grpSpLocks/>
                  </p:cNvGrpSpPr>
                  <p:nvPr/>
                </p:nvGrpSpPr>
                <p:grpSpPr bwMode="auto">
                  <a:xfrm>
                    <a:off x="441" y="1993"/>
                    <a:ext cx="337" cy="283"/>
                    <a:chOff x="720" y="2849"/>
                    <a:chExt cx="337" cy="283"/>
                  </a:xfrm>
                </p:grpSpPr>
                <p:sp>
                  <p:nvSpPr>
                    <p:cNvPr id="151" name="Rectangle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1" y="2849"/>
                      <a:ext cx="336" cy="56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2" name="Rectangle 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0" y="2905"/>
                      <a:ext cx="336" cy="56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3" name="Rectangle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0" y="2963"/>
                      <a:ext cx="336" cy="56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4" name="Rectangle 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1" y="3018"/>
                      <a:ext cx="336" cy="56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5" name="Rectangle 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1" y="3076"/>
                      <a:ext cx="336" cy="56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34" name="Group 75"/>
                  <p:cNvGrpSpPr>
                    <a:grpSpLocks/>
                  </p:cNvGrpSpPr>
                  <p:nvPr/>
                </p:nvGrpSpPr>
                <p:grpSpPr bwMode="auto">
                  <a:xfrm>
                    <a:off x="440" y="1710"/>
                    <a:ext cx="337" cy="283"/>
                    <a:chOff x="720" y="2849"/>
                    <a:chExt cx="337" cy="283"/>
                  </a:xfrm>
                </p:grpSpPr>
                <p:sp>
                  <p:nvSpPr>
                    <p:cNvPr id="146" name="Rectangle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1" y="2849"/>
                      <a:ext cx="336" cy="56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7" name="Rectangle 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0" y="2905"/>
                      <a:ext cx="336" cy="56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8" name="Rectangle 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0" y="2963"/>
                      <a:ext cx="336" cy="56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9" name="Rectangle 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1" y="3018"/>
                      <a:ext cx="336" cy="56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50" name="Rectangle 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1" y="3076"/>
                      <a:ext cx="336" cy="56"/>
                    </a:xfrm>
                    <a:prstGeom prst="rect">
                      <a:avLst/>
                    </a:prstGeom>
                    <a:solidFill>
                      <a:schemeClr val="hlink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35" name="Group 131"/>
                  <p:cNvGrpSpPr>
                    <a:grpSpLocks/>
                  </p:cNvGrpSpPr>
                  <p:nvPr/>
                </p:nvGrpSpPr>
                <p:grpSpPr bwMode="auto">
                  <a:xfrm>
                    <a:off x="438" y="2553"/>
                    <a:ext cx="340" cy="283"/>
                    <a:chOff x="438" y="2553"/>
                    <a:chExt cx="340" cy="283"/>
                  </a:xfrm>
                </p:grpSpPr>
                <p:grpSp>
                  <p:nvGrpSpPr>
                    <p:cNvPr id="136" name="Group 9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40" y="2553"/>
                      <a:ext cx="337" cy="283"/>
                      <a:chOff x="720" y="2849"/>
                      <a:chExt cx="337" cy="283"/>
                    </a:xfrm>
                  </p:grpSpPr>
                  <p:sp>
                    <p:nvSpPr>
                      <p:cNvPr id="141" name="Rectangle 9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1" y="2849"/>
                        <a:ext cx="336" cy="56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42" name="Rectangle 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905"/>
                        <a:ext cx="336" cy="56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43" name="Rectangle 9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963"/>
                        <a:ext cx="336" cy="56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44" name="Rectangle 9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1" y="3018"/>
                        <a:ext cx="336" cy="56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45" name="Rectangle 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1" y="3076"/>
                        <a:ext cx="336" cy="56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  <p:sp>
                  <p:nvSpPr>
                    <p:cNvPr id="137" name="Line 12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0" y="2804"/>
                      <a:ext cx="33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8" name="Line 1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2" y="2750"/>
                      <a:ext cx="33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9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42" y="2694"/>
                      <a:ext cx="33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40" name="Line 13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8" y="2638"/>
                      <a:ext cx="336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94" name="Group 150"/>
                <p:cNvGrpSpPr>
                  <a:grpSpLocks/>
                </p:cNvGrpSpPr>
                <p:nvPr/>
              </p:nvGrpSpPr>
              <p:grpSpPr bwMode="auto">
                <a:xfrm>
                  <a:off x="778" y="1339"/>
                  <a:ext cx="338" cy="1641"/>
                  <a:chOff x="778" y="1339"/>
                  <a:chExt cx="338" cy="1641"/>
                </a:xfrm>
              </p:grpSpPr>
              <p:grpSp>
                <p:nvGrpSpPr>
                  <p:cNvPr id="102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778" y="2364"/>
                    <a:ext cx="337" cy="283"/>
                    <a:chOff x="720" y="2849"/>
                    <a:chExt cx="337" cy="283"/>
                  </a:xfrm>
                </p:grpSpPr>
                <p:sp>
                  <p:nvSpPr>
                    <p:cNvPr id="127" name="Rectangle 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1" y="2849"/>
                      <a:ext cx="336" cy="56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8" name="Rectangle 1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0" y="2905"/>
                      <a:ext cx="336" cy="56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9" name="Rectangle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0" y="2963"/>
                      <a:ext cx="336" cy="56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0" name="Rectangle 1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1" y="3018"/>
                      <a:ext cx="336" cy="56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31" name="Rectangle 1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1" y="3076"/>
                      <a:ext cx="336" cy="56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03" name="Group 104"/>
                  <p:cNvGrpSpPr>
                    <a:grpSpLocks/>
                  </p:cNvGrpSpPr>
                  <p:nvPr/>
                </p:nvGrpSpPr>
                <p:grpSpPr bwMode="auto">
                  <a:xfrm>
                    <a:off x="779" y="2083"/>
                    <a:ext cx="337" cy="283"/>
                    <a:chOff x="720" y="2849"/>
                    <a:chExt cx="337" cy="283"/>
                  </a:xfrm>
                </p:grpSpPr>
                <p:sp>
                  <p:nvSpPr>
                    <p:cNvPr id="122" name="Rectangle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1" y="2849"/>
                      <a:ext cx="336" cy="56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3" name="Rectangle 1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0" y="2905"/>
                      <a:ext cx="336" cy="56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4" name="Rectangle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0" y="2963"/>
                      <a:ext cx="336" cy="56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5" name="Rectangle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1" y="3018"/>
                      <a:ext cx="336" cy="56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26" name="Rectangle 10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1" y="3076"/>
                      <a:ext cx="336" cy="56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04" name="Group 139"/>
                  <p:cNvGrpSpPr>
                    <a:grpSpLocks/>
                  </p:cNvGrpSpPr>
                  <p:nvPr/>
                </p:nvGrpSpPr>
                <p:grpSpPr bwMode="auto">
                  <a:xfrm>
                    <a:off x="778" y="2643"/>
                    <a:ext cx="337" cy="337"/>
                    <a:chOff x="784" y="2329"/>
                    <a:chExt cx="337" cy="337"/>
                  </a:xfrm>
                </p:grpSpPr>
                <p:grpSp>
                  <p:nvGrpSpPr>
                    <p:cNvPr id="115" name="Group 12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84" y="2329"/>
                      <a:ext cx="337" cy="283"/>
                      <a:chOff x="720" y="2849"/>
                      <a:chExt cx="337" cy="283"/>
                    </a:xfrm>
                  </p:grpSpPr>
                  <p:sp>
                    <p:nvSpPr>
                      <p:cNvPr id="117" name="Rectangle 12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1" y="2849"/>
                        <a:ext cx="336" cy="56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18" name="Rectangle 12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905"/>
                        <a:ext cx="336" cy="56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19" name="Rectangle 12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0" y="2963"/>
                        <a:ext cx="336" cy="56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20" name="Rectangle 12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1" y="3018"/>
                        <a:ext cx="336" cy="56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121" name="Rectangle 12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721" y="3076"/>
                        <a:ext cx="336" cy="56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  <p:sp>
                  <p:nvSpPr>
                    <p:cNvPr id="116" name="Rectangle 1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84" y="2610"/>
                      <a:ext cx="336" cy="56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05" name="Group 149"/>
                  <p:cNvGrpSpPr>
                    <a:grpSpLocks/>
                  </p:cNvGrpSpPr>
                  <p:nvPr/>
                </p:nvGrpSpPr>
                <p:grpSpPr bwMode="auto">
                  <a:xfrm>
                    <a:off x="778" y="1339"/>
                    <a:ext cx="337" cy="568"/>
                    <a:chOff x="778" y="1339"/>
                    <a:chExt cx="337" cy="568"/>
                  </a:xfrm>
                </p:grpSpPr>
                <p:sp>
                  <p:nvSpPr>
                    <p:cNvPr id="110" name="Rectangle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9" y="1677"/>
                      <a:ext cx="336" cy="116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1" name="Rectangle 1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8" y="1793"/>
                      <a:ext cx="336" cy="114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2" name="Rectangle 1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8" y="1451"/>
                      <a:ext cx="336" cy="113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3" name="Rectangle 1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9" y="1565"/>
                      <a:ext cx="336" cy="112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14" name="Rectangle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8" y="1339"/>
                      <a:ext cx="336" cy="113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106" name="Group 148"/>
                  <p:cNvGrpSpPr>
                    <a:grpSpLocks/>
                  </p:cNvGrpSpPr>
                  <p:nvPr/>
                </p:nvGrpSpPr>
                <p:grpSpPr bwMode="auto">
                  <a:xfrm>
                    <a:off x="779" y="1907"/>
                    <a:ext cx="337" cy="176"/>
                    <a:chOff x="779" y="1907"/>
                    <a:chExt cx="337" cy="176"/>
                  </a:xfrm>
                </p:grpSpPr>
                <p:sp>
                  <p:nvSpPr>
                    <p:cNvPr id="107" name="Rectangle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9" y="2023"/>
                      <a:ext cx="336" cy="6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8" name="Rectangle 1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79" y="1964"/>
                      <a:ext cx="336" cy="6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109" name="Rectangle 1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80" y="1907"/>
                      <a:ext cx="336" cy="60"/>
                    </a:xfrm>
                    <a:prstGeom prst="rect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miter lim="800000"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sp>
              <p:nvSpPr>
                <p:cNvPr id="95" name="Line 145"/>
                <p:cNvSpPr>
                  <a:spLocks noChangeShapeType="1"/>
                </p:cNvSpPr>
                <p:nvPr/>
              </p:nvSpPr>
              <p:spPr bwMode="auto">
                <a:xfrm>
                  <a:off x="246" y="2979"/>
                  <a:ext cx="975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6" name="Text Box 151"/>
                <p:cNvSpPr txBox="1">
                  <a:spLocks noChangeArrowheads="1"/>
                </p:cNvSpPr>
                <p:nvPr/>
              </p:nvSpPr>
              <p:spPr bwMode="auto">
                <a:xfrm>
                  <a:off x="982" y="2972"/>
                  <a:ext cx="442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000" b="1"/>
                    <a:t>WGS84</a:t>
                  </a:r>
                </a:p>
              </p:txBody>
            </p:sp>
            <p:sp>
              <p:nvSpPr>
                <p:cNvPr id="97" name="Text Box 152"/>
                <p:cNvSpPr txBox="1">
                  <a:spLocks noChangeArrowheads="1"/>
                </p:cNvSpPr>
                <p:nvPr/>
              </p:nvSpPr>
              <p:spPr bwMode="auto">
                <a:xfrm>
                  <a:off x="150" y="1836"/>
                  <a:ext cx="280" cy="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000" b="1"/>
                    <a:t>16 km</a:t>
                  </a:r>
                </a:p>
              </p:txBody>
            </p:sp>
            <p:sp>
              <p:nvSpPr>
                <p:cNvPr id="98" name="Text Box 153"/>
                <p:cNvSpPr txBox="1">
                  <a:spLocks noChangeArrowheads="1"/>
                </p:cNvSpPr>
                <p:nvPr/>
              </p:nvSpPr>
              <p:spPr bwMode="auto">
                <a:xfrm>
                  <a:off x="78" y="2884"/>
                  <a:ext cx="223" cy="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000" b="1"/>
                    <a:t>0 km</a:t>
                  </a:r>
                </a:p>
              </p:txBody>
            </p:sp>
            <p:sp>
              <p:nvSpPr>
                <p:cNvPr id="99" name="Text Box 154"/>
                <p:cNvSpPr txBox="1">
                  <a:spLocks noChangeArrowheads="1"/>
                </p:cNvSpPr>
                <p:nvPr/>
              </p:nvSpPr>
              <p:spPr bwMode="auto">
                <a:xfrm>
                  <a:off x="1114" y="1260"/>
                  <a:ext cx="511" cy="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000" b="1" dirty="0"/>
                    <a:t>30 </a:t>
                  </a:r>
                  <a:r>
                    <a:rPr lang="en-GB" sz="1000" b="1" dirty="0" smtClean="0"/>
                    <a:t>km ~10 </a:t>
                  </a:r>
                  <a:r>
                    <a:rPr lang="en-GB" sz="1000" b="1" dirty="0" err="1" smtClean="0"/>
                    <a:t>hPa</a:t>
                  </a:r>
                  <a:endParaRPr lang="en-GB" sz="1000" b="1" dirty="0"/>
                </a:p>
              </p:txBody>
            </p:sp>
            <p:sp>
              <p:nvSpPr>
                <p:cNvPr id="100" name="Text Box 155"/>
                <p:cNvSpPr txBox="1">
                  <a:spLocks noChangeArrowheads="1"/>
                </p:cNvSpPr>
                <p:nvPr/>
              </p:nvSpPr>
              <p:spPr bwMode="auto">
                <a:xfrm>
                  <a:off x="1130" y="1832"/>
                  <a:ext cx="280" cy="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000" b="1"/>
                    <a:t>16 km</a:t>
                  </a:r>
                </a:p>
              </p:txBody>
            </p:sp>
            <p:sp>
              <p:nvSpPr>
                <p:cNvPr id="101" name="Text Box 156"/>
                <p:cNvSpPr txBox="1">
                  <a:spLocks noChangeArrowheads="1"/>
                </p:cNvSpPr>
                <p:nvPr/>
              </p:nvSpPr>
              <p:spPr bwMode="auto">
                <a:xfrm>
                  <a:off x="1150" y="2880"/>
                  <a:ext cx="223" cy="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GB" sz="1000" b="1"/>
                    <a:t>0 km</a:t>
                  </a:r>
                </a:p>
              </p:txBody>
            </p:sp>
          </p:grpSp>
        </p:grpSp>
        <p:sp>
          <p:nvSpPr>
            <p:cNvPr id="89" name="Line 168"/>
            <p:cNvSpPr>
              <a:spLocks noChangeShapeType="1"/>
            </p:cNvSpPr>
            <p:nvPr/>
          </p:nvSpPr>
          <p:spPr bwMode="auto">
            <a:xfrm>
              <a:off x="1196" y="1720"/>
              <a:ext cx="0" cy="16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Line 169"/>
            <p:cNvSpPr>
              <a:spLocks noChangeShapeType="1"/>
            </p:cNvSpPr>
            <p:nvPr/>
          </p:nvSpPr>
          <p:spPr bwMode="auto">
            <a:xfrm>
              <a:off x="860" y="1716"/>
              <a:ext cx="0" cy="16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cxnSp>
        <p:nvCxnSpPr>
          <p:cNvPr id="164" name="Straight Connector 163"/>
          <p:cNvCxnSpPr>
            <a:stCxn id="89" idx="1"/>
          </p:cNvCxnSpPr>
          <p:nvPr/>
        </p:nvCxnSpPr>
        <p:spPr bwMode="auto">
          <a:xfrm flipV="1">
            <a:off x="2734071" y="5923757"/>
            <a:ext cx="1837929" cy="282574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</p:cxnSp>
      <p:pic>
        <p:nvPicPr>
          <p:cNvPr id="173" name="Picture 17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" t="10000" r="4223" b="11666"/>
          <a:stretch/>
        </p:blipFill>
        <p:spPr>
          <a:xfrm>
            <a:off x="190797" y="547390"/>
            <a:ext cx="3314815" cy="2019944"/>
          </a:xfrm>
          <a:prstGeom prst="rect">
            <a:avLst/>
          </a:prstGeom>
        </p:spPr>
      </p:pic>
      <p:sp>
        <p:nvSpPr>
          <p:cNvPr id="177" name="TextBox 176"/>
          <p:cNvSpPr txBox="1"/>
          <p:nvPr/>
        </p:nvSpPr>
        <p:spPr>
          <a:xfrm>
            <a:off x="146020" y="2189239"/>
            <a:ext cx="3496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+mn-lt"/>
              </a:rPr>
              <a:t>12 </a:t>
            </a:r>
            <a:r>
              <a:rPr lang="en-GB" sz="2000" dirty="0" err="1" smtClean="0">
                <a:latin typeface="+mn-lt"/>
              </a:rPr>
              <a:t>hrs</a:t>
            </a:r>
            <a:r>
              <a:rPr lang="en-GB" sz="2000" dirty="0" smtClean="0">
                <a:latin typeface="+mn-lt"/>
              </a:rPr>
              <a:t> coverage, ~92K winds</a:t>
            </a:r>
            <a:endParaRPr lang="en-GB" sz="2000" dirty="0">
              <a:latin typeface="+mn-lt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2737640" y="4868039"/>
            <a:ext cx="1184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chemeClr val="accent2"/>
                </a:solidFill>
                <a:latin typeface="+mn-lt"/>
              </a:rPr>
              <a:t>Rayleigh</a:t>
            </a:r>
            <a:endParaRPr lang="en-GB" sz="20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1046804" y="4990307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FF0000"/>
                </a:solidFill>
                <a:latin typeface="+mn-lt"/>
              </a:rPr>
              <a:t>Mie</a:t>
            </a:r>
            <a:endParaRPr lang="en-GB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83" name="TextBox 182"/>
          <p:cNvSpPr txBox="1"/>
          <p:nvPr/>
        </p:nvSpPr>
        <p:spPr>
          <a:xfrm rot="20119852">
            <a:off x="7983832" y="5460177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latin typeface="+mn-lt"/>
              </a:rPr>
              <a:t>BRC</a:t>
            </a:r>
            <a:endParaRPr lang="en-GB" sz="2000" dirty="0">
              <a:latin typeface="+mn-lt"/>
            </a:endParaRPr>
          </a:p>
        </p:txBody>
      </p:sp>
      <p:pic>
        <p:nvPicPr>
          <p:cNvPr id="187" name="Picture 18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" r="9673"/>
          <a:stretch/>
        </p:blipFill>
        <p:spPr>
          <a:xfrm>
            <a:off x="4321990" y="4379119"/>
            <a:ext cx="4744355" cy="825103"/>
          </a:xfrm>
          <a:prstGeom prst="rect">
            <a:avLst/>
          </a:prstGeom>
          <a:noFill/>
          <a:effectLst>
            <a:softEdge rad="0"/>
          </a:effectLst>
          <a:scene3d>
            <a:camera prst="orthographicFront">
              <a:rot lat="2940000" lon="60000" rev="1260000"/>
            </a:camera>
            <a:lightRig rig="threePt" dir="t"/>
          </a:scene3d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5134" y="0"/>
            <a:ext cx="8113712" cy="708025"/>
          </a:xfrm>
        </p:spPr>
        <p:txBody>
          <a:bodyPr/>
          <a:lstStyle/>
          <a:p>
            <a:r>
              <a:rPr lang="en-GB" dirty="0" smtClean="0"/>
              <a:t>Sampling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183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  <p:bldP spid="181" grpId="0"/>
      <p:bldP spid="18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01244"/>
            <a:ext cx="9039827" cy="5560660"/>
          </a:xfrm>
        </p:spPr>
        <p:txBody>
          <a:bodyPr/>
          <a:lstStyle/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400" dirty="0" smtClean="0"/>
              <a:t>Level-2B processor provides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>
                <a:solidFill>
                  <a:schemeClr val="accent1"/>
                </a:solidFill>
              </a:rPr>
              <a:t>HLOS winds</a:t>
            </a:r>
          </a:p>
          <a:p>
            <a:pPr lvl="2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err="1" smtClean="0"/>
              <a:t>Geolocated</a:t>
            </a:r>
            <a:r>
              <a:rPr lang="en-GB" sz="2000" dirty="0" smtClean="0"/>
              <a:t> – geometric height, </a:t>
            </a:r>
            <a:r>
              <a:rPr lang="en-GB" sz="2000" dirty="0" err="1" smtClean="0"/>
              <a:t>lat</a:t>
            </a:r>
            <a:r>
              <a:rPr lang="en-GB" sz="2000" dirty="0" smtClean="0"/>
              <a:t>, </a:t>
            </a:r>
            <a:r>
              <a:rPr lang="en-GB" sz="2000" dirty="0" err="1" smtClean="0"/>
              <a:t>lon</a:t>
            </a:r>
            <a:r>
              <a:rPr lang="en-GB" sz="2000" dirty="0" smtClean="0"/>
              <a:t>, azimuth angle, time</a:t>
            </a:r>
            <a:endParaRPr lang="en-GB" sz="2000" dirty="0"/>
          </a:p>
          <a:p>
            <a:pPr lvl="2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/>
              <a:t>Error estimates for each </a:t>
            </a:r>
            <a:r>
              <a:rPr lang="en-GB" sz="2000" dirty="0" smtClean="0"/>
              <a:t>wind, quality flags</a:t>
            </a:r>
            <a:endParaRPr lang="en-GB" sz="2400" dirty="0" smtClean="0"/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</a:rPr>
              <a:t>Flexible classification </a:t>
            </a:r>
            <a:r>
              <a:rPr lang="en-GB" sz="2000" dirty="0" smtClean="0"/>
              <a:t>into wind types – </a:t>
            </a:r>
            <a:r>
              <a:rPr lang="en-GB" sz="2000" i="1" dirty="0" smtClean="0"/>
              <a:t>cloudy or clear (currently)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</a:rPr>
              <a:t>Flexible horizontal averaging of spectrometer counts</a:t>
            </a:r>
          </a:p>
          <a:p>
            <a:pPr lvl="2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/>
              <a:t>Some control of </a:t>
            </a:r>
            <a:r>
              <a:rPr lang="en-GB" sz="2000" u="sng" dirty="0" smtClean="0"/>
              <a:t>noise</a:t>
            </a:r>
            <a:r>
              <a:rPr lang="en-GB" sz="2000" dirty="0" smtClean="0"/>
              <a:t> and </a:t>
            </a:r>
            <a:r>
              <a:rPr lang="en-GB" sz="2000" u="sng" dirty="0" err="1" smtClean="0"/>
              <a:t>representativity</a:t>
            </a:r>
            <a:r>
              <a:rPr lang="en-GB" sz="2000" dirty="0" smtClean="0"/>
              <a:t> of observations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</a:rPr>
              <a:t>Rayleigh winds corrected </a:t>
            </a:r>
            <a:r>
              <a:rPr lang="en-GB" sz="2000" dirty="0" smtClean="0"/>
              <a:t>for temperature, pressure and Mie cross-talk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>
                <a:solidFill>
                  <a:srgbClr val="0070C0"/>
                </a:solidFill>
              </a:rPr>
              <a:t>In future: </a:t>
            </a:r>
            <a:r>
              <a:rPr lang="en-GB" sz="2000" dirty="0" smtClean="0"/>
              <a:t>estimates of optical properties (KNMI)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/>
              <a:t>Many processing options </a:t>
            </a:r>
            <a:r>
              <a:rPr lang="en-GB" sz="2000" dirty="0" smtClean="0">
                <a:solidFill>
                  <a:schemeClr val="accent1">
                    <a:lumMod val="75000"/>
                  </a:schemeClr>
                </a:solidFill>
              </a:rPr>
              <a:t>controllable</a:t>
            </a:r>
            <a:r>
              <a:rPr lang="en-GB" sz="2000" dirty="0" smtClean="0"/>
              <a:t> from settings file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400" dirty="0"/>
              <a:t>Research mission; encourage users to </a:t>
            </a:r>
            <a:r>
              <a:rPr lang="en-GB" sz="2400" dirty="0">
                <a:solidFill>
                  <a:schemeClr val="accent1"/>
                </a:solidFill>
              </a:rPr>
              <a:t>play</a:t>
            </a:r>
            <a:r>
              <a:rPr lang="en-GB" sz="2400" dirty="0"/>
              <a:t> with L2B processor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endParaRPr lang="en-GB" sz="20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012" y="0"/>
            <a:ext cx="8113712" cy="708025"/>
          </a:xfrm>
        </p:spPr>
        <p:txBody>
          <a:bodyPr/>
          <a:lstStyle/>
          <a:p>
            <a:r>
              <a:rPr lang="en-GB" dirty="0" smtClean="0"/>
              <a:t>Winds for NWP: Level-2B product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385FF66D-62E3-47F2-BFE9-70E8D2F072F3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43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5903559"/>
          </a:xfrm>
        </p:spPr>
        <p:txBody>
          <a:bodyPr/>
          <a:lstStyle/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u="sng" dirty="0" smtClean="0"/>
              <a:t>L2B processor software package</a:t>
            </a:r>
            <a:r>
              <a:rPr lang="en-GB" dirty="0" smtClean="0"/>
              <a:t>: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/>
              <a:t>A</a:t>
            </a:r>
            <a:r>
              <a:rPr lang="en-GB" sz="2000" dirty="0" smtClean="0"/>
              <a:t>vailable to download (e.g. for use by NWP centres):</a:t>
            </a:r>
            <a:endParaRPr lang="en-GB" sz="1600" dirty="0">
              <a:hlinkClick r:id="rId3"/>
            </a:endParaRPr>
          </a:p>
          <a:p>
            <a:pPr marL="1357313" lvl="2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400" dirty="0">
                <a:solidFill>
                  <a:schemeClr val="accent1">
                    <a:lumMod val="50000"/>
                  </a:schemeClr>
                </a:solidFill>
              </a:rPr>
              <a:t>http://</a:t>
            </a:r>
            <a:r>
              <a:rPr lang="en-GB" sz="2400" dirty="0" smtClean="0">
                <a:solidFill>
                  <a:schemeClr val="accent1">
                    <a:lumMod val="50000"/>
                  </a:schemeClr>
                </a:solidFill>
              </a:rPr>
              <a:t>www.ecmwf.int/en/research/projects/aeolus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1357313" lvl="2">
              <a:buClr>
                <a:schemeClr val="accent1"/>
              </a:buClr>
              <a:buFont typeface="Wingdings" pitchFamily="2" charset="2"/>
              <a:buChar char="Ø"/>
            </a:pPr>
            <a:endParaRPr lang="en-GB" sz="2400" dirty="0"/>
          </a:p>
          <a:p>
            <a:pPr marL="1357313" lvl="2">
              <a:buClr>
                <a:schemeClr val="accent1"/>
              </a:buClr>
              <a:buFont typeface="Wingdings" pitchFamily="2" charset="2"/>
              <a:buChar char="Ø"/>
            </a:pPr>
            <a:endParaRPr lang="en-GB" sz="2400" dirty="0" smtClean="0"/>
          </a:p>
          <a:p>
            <a:pPr marL="1357313" lvl="2">
              <a:buClr>
                <a:schemeClr val="accent1"/>
              </a:buClr>
              <a:buFont typeface="Wingdings" pitchFamily="2" charset="2"/>
              <a:buChar char="Ø"/>
            </a:pPr>
            <a:endParaRPr lang="en-GB" sz="2400" dirty="0"/>
          </a:p>
          <a:p>
            <a:pPr marL="1357313" lvl="2">
              <a:buClr>
                <a:schemeClr val="accent1"/>
              </a:buClr>
              <a:buFont typeface="Wingdings" pitchFamily="2" charset="2"/>
              <a:buChar char="Ø"/>
            </a:pPr>
            <a:endParaRPr lang="en-GB" sz="2400" dirty="0" smtClean="0"/>
          </a:p>
          <a:p>
            <a:pPr marL="1357313" lvl="2">
              <a:buClr>
                <a:schemeClr val="accent1"/>
              </a:buClr>
              <a:buFont typeface="Wingdings" pitchFamily="2" charset="2"/>
              <a:buChar char="Ø"/>
            </a:pPr>
            <a:endParaRPr lang="en-GB" sz="2400" dirty="0"/>
          </a:p>
          <a:p>
            <a:pPr marL="1357313" lvl="2">
              <a:buClr>
                <a:schemeClr val="accent1"/>
              </a:buClr>
              <a:buFont typeface="Wingdings" pitchFamily="2" charset="2"/>
              <a:buChar char="Ø"/>
            </a:pPr>
            <a:endParaRPr lang="en-GB" sz="2400" dirty="0" smtClean="0"/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/>
              <a:t>Code, documentation, test data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/>
              <a:t>Highly </a:t>
            </a:r>
            <a:r>
              <a:rPr lang="en-GB" sz="2000" dirty="0" smtClean="0"/>
              <a:t>portable (mostly Fortran)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/>
              <a:t>New version (2.10) available soon with:</a:t>
            </a:r>
          </a:p>
          <a:p>
            <a:pPr lvl="2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/>
              <a:t>L2B EE-to-BUFR converter</a:t>
            </a:r>
          </a:p>
          <a:p>
            <a:pPr lvl="2">
              <a:lnSpc>
                <a:spcPct val="100000"/>
              </a:lnSpc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/>
              <a:t>Much improved speed; bug fixes</a:t>
            </a:r>
            <a:endParaRPr lang="en-GB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5" t="23228" r="53481" b="52831"/>
          <a:stretch/>
        </p:blipFill>
        <p:spPr>
          <a:xfrm>
            <a:off x="1225873" y="1350380"/>
            <a:ext cx="5421270" cy="225552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385FF66D-62E3-47F2-BFE9-70E8D2F072F3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99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20" y="11575"/>
            <a:ext cx="8113712" cy="708025"/>
          </a:xfrm>
        </p:spPr>
        <p:txBody>
          <a:bodyPr/>
          <a:lstStyle/>
          <a:p>
            <a:r>
              <a:rPr lang="en-GB" dirty="0" smtClean="0"/>
              <a:t>Aeolus at ECMWF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86688"/>
            <a:ext cx="9039828" cy="5276662"/>
          </a:xfrm>
        </p:spPr>
        <p:txBody>
          <a:bodyPr/>
          <a:lstStyle/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 smtClean="0">
                <a:solidFill>
                  <a:schemeClr val="accent1"/>
                </a:solidFill>
              </a:rPr>
              <a:t>Develop L2B processor (with KNMI)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dirty="0" smtClean="0">
                <a:solidFill>
                  <a:schemeClr val="accent1"/>
                </a:solidFill>
              </a:rPr>
              <a:t>Operational L2B processing: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/>
              <a:t>During mission lifetime; </a:t>
            </a:r>
          </a:p>
          <a:p>
            <a:pPr lvl="2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/>
              <a:t>products sent to ESA</a:t>
            </a:r>
          </a:p>
          <a:p>
            <a:pPr lvl="1"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000" dirty="0" smtClean="0"/>
              <a:t>Linked to data assimilation cycles for </a:t>
            </a:r>
            <a:r>
              <a:rPr lang="en-GB" sz="2000" i="1" dirty="0" smtClean="0"/>
              <a:t>a priori </a:t>
            </a:r>
            <a:r>
              <a:rPr lang="en-GB" sz="2000" dirty="0" smtClean="0"/>
              <a:t>T, p 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400" dirty="0" smtClean="0"/>
              <a:t>Advanced monitoring of </a:t>
            </a:r>
            <a:r>
              <a:rPr lang="en-GB" sz="2400" dirty="0" smtClean="0"/>
              <a:t>Aeolus </a:t>
            </a:r>
            <a:r>
              <a:rPr lang="en-GB" sz="2400" dirty="0" smtClean="0"/>
              <a:t>data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400" dirty="0" smtClean="0"/>
              <a:t>Involved in CAL/VAL </a:t>
            </a:r>
            <a:r>
              <a:rPr lang="en-GB" sz="2400" dirty="0" smtClean="0"/>
              <a:t>during Commissioning Phase</a:t>
            </a:r>
          </a:p>
          <a:p>
            <a:pPr>
              <a:buClr>
                <a:schemeClr val="accent1"/>
              </a:buClr>
              <a:buFont typeface="Wingdings" pitchFamily="2" charset="2"/>
              <a:buChar char="Ø"/>
            </a:pPr>
            <a:r>
              <a:rPr lang="en-GB" sz="2400" dirty="0"/>
              <a:t>Assimilate if proven positive impact</a:t>
            </a:r>
          </a:p>
          <a:p>
            <a:pPr lvl="2">
              <a:buClr>
                <a:schemeClr val="accent1"/>
              </a:buClr>
              <a:buFont typeface="Wingdings" pitchFamily="2" charset="2"/>
              <a:buChar char="Ø"/>
            </a:pPr>
            <a:endParaRPr lang="en-GB" sz="2000" dirty="0">
              <a:solidFill>
                <a:schemeClr val="accent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385FF66D-62E3-47F2-BFE9-70E8D2F072F3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639028" y="97211"/>
            <a:ext cx="77897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57313" lvl="2">
              <a:buClr>
                <a:schemeClr val="accent1"/>
              </a:buClr>
            </a:pPr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http://www.ecmwf.int/en/research/projects/aeolus</a:t>
            </a:r>
          </a:p>
        </p:txBody>
      </p:sp>
    </p:spTree>
    <p:extLst>
      <p:ext uri="{BB962C8B-B14F-4D97-AF65-F5344CB8AC3E}">
        <p14:creationId xmlns:p14="http://schemas.microsoft.com/office/powerpoint/2010/main" val="208031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220" y="0"/>
            <a:ext cx="8113712" cy="708025"/>
          </a:xfrm>
        </p:spPr>
        <p:txBody>
          <a:bodyPr/>
          <a:lstStyle/>
          <a:p>
            <a:r>
              <a:rPr lang="en-GB" dirty="0"/>
              <a:t>2</a:t>
            </a:r>
            <a:r>
              <a:rPr lang="en-GB" dirty="0" smtClean="0"/>
              <a:t>. Simulating Aeolus winds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385FF66D-62E3-47F2-BFE9-70E8D2F072F3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10" name="Flowchart: Data 9"/>
          <p:cNvSpPr/>
          <p:nvPr/>
        </p:nvSpPr>
        <p:spPr bwMode="auto">
          <a:xfrm>
            <a:off x="2396310" y="2488372"/>
            <a:ext cx="1930775" cy="807812"/>
          </a:xfrm>
          <a:prstGeom prst="flowChartInputOutpu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CALIPSO/ECMWF </a:t>
            </a:r>
            <a:r>
              <a:rPr kumimoji="0" lang="en-GB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optical data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Flowchart: Data 10"/>
          <p:cNvSpPr/>
          <p:nvPr/>
        </p:nvSpPr>
        <p:spPr bwMode="auto">
          <a:xfrm>
            <a:off x="2277994" y="3695517"/>
            <a:ext cx="1748356" cy="877747"/>
          </a:xfrm>
          <a:prstGeom prst="flowChartInputOutpu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ECMWF data:</a:t>
            </a:r>
            <a:r>
              <a:rPr kumimoji="0" lang="en-GB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T, p, HLOS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Flowchart: Stored Data 11"/>
          <p:cNvSpPr/>
          <p:nvPr/>
        </p:nvSpPr>
        <p:spPr bwMode="auto">
          <a:xfrm>
            <a:off x="285220" y="3041066"/>
            <a:ext cx="1989944" cy="739212"/>
          </a:xfrm>
          <a:prstGeom prst="flowChartOnlineStorage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Atmospheric database</a:t>
            </a:r>
          </a:p>
        </p:txBody>
      </p:sp>
      <p:sp>
        <p:nvSpPr>
          <p:cNvPr id="13" name="Flowchart: Process 12"/>
          <p:cNvSpPr/>
          <p:nvPr/>
        </p:nvSpPr>
        <p:spPr bwMode="auto">
          <a:xfrm>
            <a:off x="4541615" y="3041066"/>
            <a:ext cx="1091108" cy="743675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Aeolus simulation</a:t>
            </a:r>
          </a:p>
        </p:txBody>
      </p:sp>
      <p:sp>
        <p:nvSpPr>
          <p:cNvPr id="14" name="Flowchart: Process 13"/>
          <p:cNvSpPr/>
          <p:nvPr/>
        </p:nvSpPr>
        <p:spPr bwMode="auto">
          <a:xfrm>
            <a:off x="7654744" y="3041066"/>
            <a:ext cx="1280912" cy="743675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solidFill>
                  <a:schemeClr val="tx1"/>
                </a:solidFill>
                <a:latin typeface="Times" pitchFamily="18" charset="0"/>
              </a:rPr>
              <a:t>L0/</a:t>
            </a: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L1A/L1B processing</a:t>
            </a:r>
          </a:p>
        </p:txBody>
      </p:sp>
      <p:sp>
        <p:nvSpPr>
          <p:cNvPr id="15" name="Flowchart: Process 14"/>
          <p:cNvSpPr/>
          <p:nvPr/>
        </p:nvSpPr>
        <p:spPr bwMode="auto">
          <a:xfrm>
            <a:off x="7317341" y="5319768"/>
            <a:ext cx="1213722" cy="640952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L2B processing</a:t>
            </a:r>
          </a:p>
        </p:txBody>
      </p:sp>
      <p:cxnSp>
        <p:nvCxnSpPr>
          <p:cNvPr id="23" name="Straight Arrow Connector 22"/>
          <p:cNvCxnSpPr>
            <a:stCxn id="35" idx="5"/>
            <a:endCxn id="14" idx="1"/>
          </p:cNvCxnSpPr>
          <p:nvPr/>
        </p:nvCxnSpPr>
        <p:spPr bwMode="auto">
          <a:xfrm>
            <a:off x="7234358" y="3412904"/>
            <a:ext cx="420386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4" name="Straight Arrow Connector 23"/>
          <p:cNvCxnSpPr>
            <a:stCxn id="14" idx="2"/>
            <a:endCxn id="36" idx="0"/>
          </p:cNvCxnSpPr>
          <p:nvPr/>
        </p:nvCxnSpPr>
        <p:spPr bwMode="auto">
          <a:xfrm flipH="1">
            <a:off x="8221904" y="3784741"/>
            <a:ext cx="73296" cy="37255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5" name="Straight Arrow Connector 24"/>
          <p:cNvCxnSpPr>
            <a:stCxn id="13" idx="3"/>
            <a:endCxn id="35" idx="2"/>
          </p:cNvCxnSpPr>
          <p:nvPr/>
        </p:nvCxnSpPr>
        <p:spPr bwMode="auto">
          <a:xfrm>
            <a:off x="5632723" y="3412904"/>
            <a:ext cx="541087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5" name="Flowchart: Data 34"/>
          <p:cNvSpPr/>
          <p:nvPr/>
        </p:nvSpPr>
        <p:spPr bwMode="auto">
          <a:xfrm>
            <a:off x="6041242" y="2990544"/>
            <a:ext cx="1325684" cy="844720"/>
          </a:xfrm>
          <a:prstGeom prst="flowChartInputOutpu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Aeolus raw data</a:t>
            </a:r>
          </a:p>
        </p:txBody>
      </p:sp>
      <p:sp>
        <p:nvSpPr>
          <p:cNvPr id="36" name="Flowchart: Data 35"/>
          <p:cNvSpPr/>
          <p:nvPr/>
        </p:nvSpPr>
        <p:spPr bwMode="auto">
          <a:xfrm>
            <a:off x="7328800" y="4157296"/>
            <a:ext cx="1488506" cy="601164"/>
          </a:xfrm>
          <a:prstGeom prst="flowChartInputOutpu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L1B products</a:t>
            </a:r>
          </a:p>
        </p:txBody>
      </p:sp>
      <p:sp>
        <p:nvSpPr>
          <p:cNvPr id="37" name="Flowchart: Data 36"/>
          <p:cNvSpPr/>
          <p:nvPr/>
        </p:nvSpPr>
        <p:spPr bwMode="auto">
          <a:xfrm>
            <a:off x="5316525" y="5362932"/>
            <a:ext cx="1508491" cy="554622"/>
          </a:xfrm>
          <a:prstGeom prst="flowChartInputOutpu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L2B products</a:t>
            </a:r>
          </a:p>
        </p:txBody>
      </p:sp>
      <p:cxnSp>
        <p:nvCxnSpPr>
          <p:cNvPr id="79" name="Straight Arrow Connector 78"/>
          <p:cNvCxnSpPr>
            <a:stCxn id="36" idx="3"/>
            <a:endCxn id="15" idx="0"/>
          </p:cNvCxnSpPr>
          <p:nvPr/>
        </p:nvCxnSpPr>
        <p:spPr bwMode="auto">
          <a:xfrm>
            <a:off x="7924202" y="4758460"/>
            <a:ext cx="0" cy="56130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80" name="Straight Arrow Connector 79"/>
          <p:cNvCxnSpPr>
            <a:stCxn id="15" idx="1"/>
            <a:endCxn id="37" idx="5"/>
          </p:cNvCxnSpPr>
          <p:nvPr/>
        </p:nvCxnSpPr>
        <p:spPr bwMode="auto">
          <a:xfrm flipH="1" flipV="1">
            <a:off x="6674167" y="5640243"/>
            <a:ext cx="643174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00" name="Flowchart: Process 99"/>
          <p:cNvSpPr/>
          <p:nvPr/>
        </p:nvSpPr>
        <p:spPr bwMode="auto">
          <a:xfrm>
            <a:off x="3586950" y="5319767"/>
            <a:ext cx="1213722" cy="640952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Verification</a:t>
            </a:r>
            <a:r>
              <a:rPr kumimoji="0" lang="en-GB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 tool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01" name="Straight Arrow Connector 100"/>
          <p:cNvCxnSpPr>
            <a:stCxn id="37" idx="2"/>
            <a:endCxn id="100" idx="3"/>
          </p:cNvCxnSpPr>
          <p:nvPr/>
        </p:nvCxnSpPr>
        <p:spPr bwMode="auto">
          <a:xfrm flipH="1">
            <a:off x="4800672" y="5640243"/>
            <a:ext cx="666702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09" name="Flowchart: Data 108"/>
          <p:cNvSpPr/>
          <p:nvPr/>
        </p:nvSpPr>
        <p:spPr bwMode="auto">
          <a:xfrm>
            <a:off x="1411980" y="5313318"/>
            <a:ext cx="1968660" cy="653852"/>
          </a:xfrm>
          <a:prstGeom prst="flowChartInputOutpu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1600" dirty="0" smtClean="0">
                <a:solidFill>
                  <a:schemeClr val="tx1"/>
                </a:solidFill>
                <a:latin typeface="Times" pitchFamily="18" charset="0"/>
              </a:rPr>
              <a:t>Verification statistics</a:t>
            </a: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10" name="Straight Arrow Connector 109"/>
          <p:cNvCxnSpPr>
            <a:stCxn id="100" idx="1"/>
            <a:endCxn id="109" idx="5"/>
          </p:cNvCxnSpPr>
          <p:nvPr/>
        </p:nvCxnSpPr>
        <p:spPr bwMode="auto">
          <a:xfrm flipH="1">
            <a:off x="3183774" y="5640243"/>
            <a:ext cx="403176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33" name="Elbow Connector 132"/>
          <p:cNvCxnSpPr>
            <a:endCxn id="10" idx="2"/>
          </p:cNvCxnSpPr>
          <p:nvPr/>
        </p:nvCxnSpPr>
        <p:spPr bwMode="auto">
          <a:xfrm flipV="1">
            <a:off x="1280192" y="2892278"/>
            <a:ext cx="1309196" cy="148788"/>
          </a:xfrm>
          <a:prstGeom prst="bentConnector3">
            <a:avLst>
              <a:gd name="adj1" fmla="val 490"/>
            </a:avLst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37" name="Elbow Connector 136"/>
          <p:cNvCxnSpPr>
            <a:endCxn id="11" idx="2"/>
          </p:cNvCxnSpPr>
          <p:nvPr/>
        </p:nvCxnSpPr>
        <p:spPr bwMode="auto">
          <a:xfrm>
            <a:off x="1280192" y="3773648"/>
            <a:ext cx="1172638" cy="360743"/>
          </a:xfrm>
          <a:prstGeom prst="bentConnector3">
            <a:avLst>
              <a:gd name="adj1" fmla="val 647"/>
            </a:avLst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41" name="Elbow Connector 140"/>
          <p:cNvCxnSpPr>
            <a:stCxn id="11" idx="3"/>
            <a:endCxn id="100" idx="0"/>
          </p:cNvCxnSpPr>
          <p:nvPr/>
        </p:nvCxnSpPr>
        <p:spPr bwMode="auto">
          <a:xfrm rot="16200000" flipH="1">
            <a:off x="3212322" y="4338277"/>
            <a:ext cx="746503" cy="1216475"/>
          </a:xfrm>
          <a:prstGeom prst="bentConnector3">
            <a:avLst>
              <a:gd name="adj1" fmla="val 50000"/>
            </a:avLst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45" name="Elbow Connector 144"/>
          <p:cNvCxnSpPr>
            <a:stCxn id="10" idx="4"/>
          </p:cNvCxnSpPr>
          <p:nvPr/>
        </p:nvCxnSpPr>
        <p:spPr bwMode="auto">
          <a:xfrm rot="16200000" flipH="1">
            <a:off x="2770563" y="3887319"/>
            <a:ext cx="2017134" cy="834864"/>
          </a:xfrm>
          <a:prstGeom prst="bentConnector3">
            <a:avLst>
              <a:gd name="adj1" fmla="val 13849"/>
            </a:avLst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50" name="Elbow Connector 149"/>
          <p:cNvCxnSpPr>
            <a:stCxn id="11" idx="5"/>
            <a:endCxn id="13" idx="2"/>
          </p:cNvCxnSpPr>
          <p:nvPr/>
        </p:nvCxnSpPr>
        <p:spPr bwMode="auto">
          <a:xfrm flipV="1">
            <a:off x="3851514" y="3784741"/>
            <a:ext cx="1235655" cy="349650"/>
          </a:xfrm>
          <a:prstGeom prst="bentConnector2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53" name="Elbow Connector 152"/>
          <p:cNvCxnSpPr>
            <a:stCxn id="10" idx="5"/>
            <a:endCxn id="13" idx="0"/>
          </p:cNvCxnSpPr>
          <p:nvPr/>
        </p:nvCxnSpPr>
        <p:spPr bwMode="auto">
          <a:xfrm>
            <a:off x="4134008" y="2892278"/>
            <a:ext cx="953161" cy="148788"/>
          </a:xfrm>
          <a:prstGeom prst="bentConnector2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271022" y="581286"/>
            <a:ext cx="8112125" cy="5276662"/>
          </a:xfrm>
        </p:spPr>
        <p:txBody>
          <a:bodyPr/>
          <a:lstStyle/>
          <a:p>
            <a:pPr marL="0" indent="0">
              <a:buClrTx/>
              <a:buNone/>
            </a:pPr>
            <a:r>
              <a:rPr lang="en-GB" dirty="0" smtClean="0"/>
              <a:t>Preparing processors with simulations:</a:t>
            </a:r>
          </a:p>
          <a:p>
            <a:pPr>
              <a:buClrTx/>
              <a:buFont typeface="Wingdings" pitchFamily="2" charset="2"/>
              <a:buChar char="Ø"/>
            </a:pPr>
            <a:r>
              <a:rPr lang="en-GB" dirty="0" smtClean="0"/>
              <a:t>Indications of Aeolus observation quality</a:t>
            </a:r>
            <a:endParaRPr lang="en-GB" dirty="0"/>
          </a:p>
        </p:txBody>
      </p:sp>
      <p:cxnSp>
        <p:nvCxnSpPr>
          <p:cNvPr id="47" name="Elbow Connector 46"/>
          <p:cNvCxnSpPr>
            <a:stCxn id="36" idx="2"/>
          </p:cNvCxnSpPr>
          <p:nvPr/>
        </p:nvCxnSpPr>
        <p:spPr bwMode="auto">
          <a:xfrm rot="10800000" flipV="1">
            <a:off x="4193811" y="4457878"/>
            <a:ext cx="3283840" cy="855440"/>
          </a:xfrm>
          <a:prstGeom prst="bentConnector3">
            <a:avLst>
              <a:gd name="adj1" fmla="val 84190"/>
            </a:avLst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416606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20/06/2014  Aeolus preparations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smtClean="0"/>
              <a:t>Slide </a:t>
            </a:r>
            <a:fld id="{385FF66D-62E3-47F2-BFE9-70E8D2F072F3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7"/>
          <a:stretch/>
        </p:blipFill>
        <p:spPr>
          <a:xfrm>
            <a:off x="138897" y="787078"/>
            <a:ext cx="8900931" cy="5934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77653" y="1849421"/>
            <a:ext cx="1639868" cy="92333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+mn-lt"/>
              </a:rPr>
              <a:t>Ice </a:t>
            </a:r>
            <a:r>
              <a:rPr lang="en-GB" sz="1800" dirty="0" err="1" smtClean="0">
                <a:latin typeface="+mn-lt"/>
              </a:rPr>
              <a:t>cloud:tropical</a:t>
            </a:r>
            <a:r>
              <a:rPr lang="en-GB" sz="1800" dirty="0" smtClean="0">
                <a:latin typeface="+mn-lt"/>
              </a:rPr>
              <a:t> cirrus</a:t>
            </a:r>
            <a:endParaRPr lang="en-GB" sz="1800" dirty="0">
              <a:latin typeface="+mn-lt"/>
            </a:endParaRPr>
          </a:p>
        </p:txBody>
      </p:sp>
      <p:cxnSp>
        <p:nvCxnSpPr>
          <p:cNvPr id="9" name="Straight Arrow Connector 8"/>
          <p:cNvCxnSpPr>
            <a:stCxn id="8" idx="2"/>
          </p:cNvCxnSpPr>
          <p:nvPr/>
        </p:nvCxnSpPr>
        <p:spPr bwMode="auto">
          <a:xfrm flipH="1">
            <a:off x="6377653" y="2772751"/>
            <a:ext cx="819934" cy="53189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4558376" y="2084859"/>
            <a:ext cx="1643604" cy="36933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+mn-lt"/>
              </a:rPr>
              <a:t>Saharan dust</a:t>
            </a:r>
            <a:endParaRPr lang="en-GB" sz="1800" dirty="0">
              <a:latin typeface="+mn-lt"/>
            </a:endParaRPr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 bwMode="auto">
          <a:xfrm>
            <a:off x="5380178" y="2454191"/>
            <a:ext cx="337715" cy="259237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169161"/>
              </p:ext>
            </p:extLst>
          </p:nvPr>
        </p:nvGraphicFramePr>
        <p:xfrm>
          <a:off x="3703577" y="823902"/>
          <a:ext cx="1250709" cy="703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24" name="Equation" r:id="rId4" imgW="812520" imgH="457200" progId="Equation.3">
                  <p:embed/>
                </p:oleObj>
              </mc:Choice>
              <mc:Fallback>
                <p:oleObj name="Equation" r:id="rId4" imgW="8125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3577" y="823902"/>
                        <a:ext cx="1250709" cy="70352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8" t="11615" r="76003" b="5056"/>
          <a:stretch/>
        </p:blipFill>
        <p:spPr>
          <a:xfrm>
            <a:off x="717630" y="1175922"/>
            <a:ext cx="2488557" cy="159830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578734" y="5532698"/>
            <a:ext cx="2500132" cy="92597"/>
          </a:xfrm>
          <a:prstGeom prst="rect">
            <a:avLst/>
          </a:prstGeom>
          <a:solidFill>
            <a:srgbClr val="FF00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3078866" y="5532698"/>
            <a:ext cx="2500132" cy="9259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578998" y="5532697"/>
            <a:ext cx="2202927" cy="925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7781925" y="5532698"/>
            <a:ext cx="1101463" cy="92598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94432" y="2735814"/>
            <a:ext cx="1363944" cy="64633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+mn-lt"/>
              </a:rPr>
              <a:t>Ice </a:t>
            </a:r>
            <a:r>
              <a:rPr lang="en-GB" sz="1800" dirty="0" err="1" smtClean="0">
                <a:latin typeface="+mn-lt"/>
              </a:rPr>
              <a:t>cloud:cirrus</a:t>
            </a:r>
            <a:endParaRPr lang="en-GB" sz="1800" dirty="0">
              <a:latin typeface="+mn-lt"/>
            </a:endParaRPr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 bwMode="auto">
          <a:xfrm flipH="1">
            <a:off x="3738623" y="3382145"/>
            <a:ext cx="137781" cy="52044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9" name="TextBox 28"/>
          <p:cNvSpPr txBox="1"/>
          <p:nvPr/>
        </p:nvSpPr>
        <p:spPr>
          <a:xfrm>
            <a:off x="1747221" y="2842981"/>
            <a:ext cx="1030146" cy="92333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dirty="0" smtClean="0">
                <a:latin typeface="+mn-lt"/>
              </a:rPr>
              <a:t>Frontal system cloud</a:t>
            </a:r>
            <a:endParaRPr lang="en-GB" sz="1800" dirty="0">
              <a:latin typeface="+mn-lt"/>
            </a:endParaRPr>
          </a:p>
        </p:txBody>
      </p:sp>
      <p:cxnSp>
        <p:nvCxnSpPr>
          <p:cNvPr id="30" name="Straight Arrow Connector 29"/>
          <p:cNvCxnSpPr>
            <a:stCxn id="29" idx="2"/>
          </p:cNvCxnSpPr>
          <p:nvPr/>
        </p:nvCxnSpPr>
        <p:spPr bwMode="auto">
          <a:xfrm>
            <a:off x="2262294" y="3766311"/>
            <a:ext cx="411458" cy="49317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8" name="Straight Arrow Connector 37"/>
          <p:cNvCxnSpPr>
            <a:stCxn id="29" idx="2"/>
          </p:cNvCxnSpPr>
          <p:nvPr/>
        </p:nvCxnSpPr>
        <p:spPr bwMode="auto">
          <a:xfrm flipH="1">
            <a:off x="2095018" y="3766311"/>
            <a:ext cx="167276" cy="78254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693" y="115877"/>
            <a:ext cx="8530400" cy="708025"/>
          </a:xfrm>
        </p:spPr>
        <p:txBody>
          <a:bodyPr/>
          <a:lstStyle/>
          <a:p>
            <a:r>
              <a:rPr lang="en-GB" sz="2400" u="sng" dirty="0" smtClean="0"/>
              <a:t>Example simulator input</a:t>
            </a:r>
            <a:r>
              <a:rPr lang="en-GB" sz="2400" dirty="0" smtClean="0"/>
              <a:t> Derived CALIPSO log</a:t>
            </a:r>
            <a:r>
              <a:rPr lang="en-GB" sz="2400" baseline="-25000" dirty="0" smtClean="0"/>
              <a:t>10</a:t>
            </a:r>
            <a:r>
              <a:rPr lang="en-GB" sz="2400" dirty="0" smtClean="0"/>
              <a:t>(scattering ratio) 355 nm (KNMI)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0930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4" grpId="0" animBg="1"/>
      <p:bldP spid="29" grpId="0" animBg="1"/>
    </p:bldLst>
  </p:timing>
</p:sld>
</file>

<file path=ppt/theme/theme1.xml><?xml version="1.0" encoding="utf-8"?>
<a:theme xmlns:a="http://schemas.openxmlformats.org/drawingml/2006/main" name="ECMWF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Committe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Committe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mitte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mitte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ECMWF</Template>
  <TotalTime>91215</TotalTime>
  <Words>1394</Words>
  <Application>Microsoft Office PowerPoint</Application>
  <PresentationFormat>On-screen Show (4:3)</PresentationFormat>
  <Paragraphs>259</Paragraphs>
  <Slides>25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Arial Black</vt:lpstr>
      <vt:lpstr>Times</vt:lpstr>
      <vt:lpstr>Times New Roman</vt:lpstr>
      <vt:lpstr>Wingdings</vt:lpstr>
      <vt:lpstr>ECMWF</vt:lpstr>
      <vt:lpstr>Equation</vt:lpstr>
      <vt:lpstr> Aeolus preparations and indications of NWP impact  by Michael Rennie, Andras Horanyi and Lars Isaksen Twelfth International Winds Workshop           Acknowledgements: KNMI: Jos de Kloe, Ad Stoffelen, Gert-Jan Marseille; ECMWF: David Tan; DLR: Oliver Reitebuch; DoRIT: Dorit Huber; ESA/ESTEC: Anne Grete Straume, Frank de Bruin; Météo-France: Alain Dabas, Christophe Payan.  Plus many other people who have contributed to the L2B/C processing over the years. The activities are supported by ESA contracts: 18555/04/NL/MM and 104080 </vt:lpstr>
      <vt:lpstr>Outline</vt:lpstr>
      <vt:lpstr>1. What is Aeolus measuring?</vt:lpstr>
      <vt:lpstr>Sampling</vt:lpstr>
      <vt:lpstr>Winds for NWP: Level-2B product</vt:lpstr>
      <vt:lpstr>PowerPoint Presentation</vt:lpstr>
      <vt:lpstr>Aeolus at ECMWF</vt:lpstr>
      <vt:lpstr>2. Simulating Aeolus winds</vt:lpstr>
      <vt:lpstr>Example simulator input Derived CALIPSO log10(scattering ratio) 355 nm (KNMI)</vt:lpstr>
      <vt:lpstr>PowerPoint Presentation</vt:lpstr>
      <vt:lpstr>PowerPoint Presentation</vt:lpstr>
      <vt:lpstr>Example L2B HLOS error statistics</vt:lpstr>
      <vt:lpstr>Simulated Aeolus L2B wind quality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Wind impact investigation at ECMWF  work by A. Horanyi , C. Cardinali, M. Rennie and L. Isaksen </vt:lpstr>
      <vt:lpstr>OSE results: comparison of different experiments</vt:lpstr>
      <vt:lpstr>PowerPoint Presentation</vt:lpstr>
      <vt:lpstr>Summary of impact experiments</vt:lpstr>
      <vt:lpstr>Thanks for listening.   Any questions?</vt:lpstr>
      <vt:lpstr>Wind vector impact per ob; dependence on height</vt:lpstr>
      <vt:lpstr>L2Bp inputs</vt:lpstr>
    </vt:vector>
  </TitlesOfParts>
  <Company>ECMWF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Aeolus Level-2B/2C Development</dc:title>
  <dc:creator>Michael Rennie</dc:creator>
  <cp:lastModifiedBy>Mike</cp:lastModifiedBy>
  <cp:revision>3944</cp:revision>
  <cp:lastPrinted>2013-08-21T10:02:26Z</cp:lastPrinted>
  <dcterms:created xsi:type="dcterms:W3CDTF">2011-02-21T10:19:04Z</dcterms:created>
  <dcterms:modified xsi:type="dcterms:W3CDTF">2014-06-20T06:11:30Z</dcterms:modified>
</cp:coreProperties>
</file>