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96" r:id="rId5"/>
    <p:sldId id="260" r:id="rId6"/>
    <p:sldId id="275" r:id="rId7"/>
    <p:sldId id="263" r:id="rId8"/>
    <p:sldId id="264" r:id="rId9"/>
    <p:sldId id="265" r:id="rId10"/>
    <p:sldId id="276" r:id="rId11"/>
    <p:sldId id="266" r:id="rId12"/>
    <p:sldId id="295" r:id="rId13"/>
    <p:sldId id="267" r:id="rId14"/>
    <p:sldId id="278" r:id="rId15"/>
    <p:sldId id="279" r:id="rId16"/>
    <p:sldId id="290" r:id="rId17"/>
    <p:sldId id="291" r:id="rId18"/>
    <p:sldId id="292" r:id="rId19"/>
    <p:sldId id="298" r:id="rId20"/>
    <p:sldId id="299" r:id="rId21"/>
    <p:sldId id="268" r:id="rId22"/>
    <p:sldId id="270" r:id="rId23"/>
    <p:sldId id="273" r:id="rId24"/>
    <p:sldId id="297" r:id="rId25"/>
    <p:sldId id="269" r:id="rId26"/>
    <p:sldId id="271" r:id="rId27"/>
    <p:sldId id="272" r:id="rId28"/>
    <p:sldId id="294" r:id="rId29"/>
    <p:sldId id="261" r:id="rId30"/>
    <p:sldId id="293" r:id="rId31"/>
    <p:sldId id="287" r:id="rId32"/>
    <p:sldId id="288" r:id="rId33"/>
    <p:sldId id="289" r:id="rId34"/>
    <p:sldId id="274" r:id="rId35"/>
    <p:sldId id="280" r:id="rId36"/>
    <p:sldId id="281" r:id="rId37"/>
    <p:sldId id="282" r:id="rId38"/>
    <p:sldId id="283" r:id="rId39"/>
    <p:sldId id="284" r:id="rId40"/>
    <p:sldId id="285" r:id="rId41"/>
    <p:sldId id="286" r:id="rId42"/>
  </p:sldIdLst>
  <p:sldSz cx="9144000" cy="6858000" type="screen4x3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66" autoAdjust="0"/>
    <p:restoredTop sz="94708" autoAdjust="0"/>
  </p:normalViewPr>
  <p:slideViewPr>
    <p:cSldViewPr snapToGrid="0">
      <p:cViewPr>
        <p:scale>
          <a:sx n="80" d="100"/>
          <a:sy n="80" d="100"/>
        </p:scale>
        <p:origin x="-605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3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6/18/2014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1900" y="693738"/>
            <a:ext cx="46212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19100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4" y="2574925"/>
            <a:ext cx="7947025" cy="579438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56341" name="Picture 22" descr="signatur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202363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4" name="Picture 24" descr="PPT_Header0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5" name="Picture 25" descr="PPT_Header0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642937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382618"/>
            <a:ext cx="1267733" cy="43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06898"/>
            <a:ext cx="7789050" cy="1323439"/>
          </a:xfrm>
        </p:spPr>
        <p:txBody>
          <a:bodyPr anchor="t"/>
          <a:lstStyle>
            <a:lvl1pPr algn="l">
              <a:defRPr sz="4000" b="1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2906713"/>
            <a:ext cx="77890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673225"/>
            <a:ext cx="3889376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673225"/>
            <a:ext cx="3888000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381600"/>
            <a:ext cx="6105600" cy="428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9165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409890"/>
            <a:ext cx="61056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4"/>
            <a:ext cx="4968875" cy="43243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0"/>
            <a:ext cx="2846388" cy="4324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6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3"/>
            <a:ext cx="5932488" cy="3390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31" name="Picture 35" descr="PPT_Header0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32" name="Picture 36" descr="PPT_Header0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21" name="Picture 22" descr="signatur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202363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1673225"/>
            <a:ext cx="790575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553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81150" y="388936"/>
            <a:ext cx="59499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55330" name="Text Box 34"/>
          <p:cNvSpPr txBox="1">
            <a:spLocks noChangeAspect="1" noChangeArrowheads="1"/>
          </p:cNvSpPr>
          <p:nvPr/>
        </p:nvSpPr>
        <p:spPr bwMode="auto">
          <a:xfrm>
            <a:off x="396540" y="6202362"/>
            <a:ext cx="7210760" cy="15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noProof="1" smtClean="0">
                <a:solidFill>
                  <a:schemeClr val="bg2"/>
                </a:solidFill>
              </a:rPr>
              <a:t>12</a:t>
            </a:r>
            <a:r>
              <a:rPr lang="en-US" sz="800" baseline="30000" noProof="1" smtClean="0">
                <a:solidFill>
                  <a:schemeClr val="bg2"/>
                </a:solidFill>
              </a:rPr>
              <a:t>th</a:t>
            </a:r>
            <a:r>
              <a:rPr lang="en-US" sz="800" noProof="1" smtClean="0">
                <a:solidFill>
                  <a:schemeClr val="bg2"/>
                </a:solidFill>
              </a:rPr>
              <a:t> IWWG,</a:t>
            </a:r>
            <a:r>
              <a:rPr lang="en-US" sz="800" baseline="0" noProof="1" smtClean="0">
                <a:solidFill>
                  <a:schemeClr val="bg2"/>
                </a:solidFill>
              </a:rPr>
              <a:t> Copenhagen, 16-20 </a:t>
            </a:r>
            <a:r>
              <a:rPr lang="en-US" sz="800" baseline="0" noProof="1" smtClean="0">
                <a:solidFill>
                  <a:schemeClr val="bg2"/>
                </a:solidFill>
              </a:rPr>
              <a:t>June 2014	</a:t>
            </a:r>
            <a:endParaRPr lang="en-GB" sz="800" noProof="1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382618"/>
            <a:ext cx="1267733" cy="4396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rabicPeriod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1227138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lphaLcPeriod"/>
        <a:defRPr sz="1600">
          <a:solidFill>
            <a:schemeClr val="bg2"/>
          </a:solidFill>
          <a:latin typeface="+mn-lt"/>
        </a:defRPr>
      </a:lvl2pPr>
      <a:lvl3pPr marL="1825625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3pPr>
      <a:lvl4pPr marL="2424113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4pPr>
      <a:lvl5pPr marL="3022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4.jpeg"/><Relationship Id="rId4" Type="http://schemas.openxmlformats.org/officeDocument/2006/relationships/image" Target="../media/image32.wmf"/><Relationship Id="rId9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3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earth.esa.int/aos/AeolusCalVa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8.png"/><Relationship Id="rId2" Type="http://schemas.openxmlformats.org/officeDocument/2006/relationships/hyperlink" Target="http://earth.esa.int/aos/AeolusCalVa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../../Desktop/Aeolus_groundtrack_GALIONstations.kml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../../AEOLUS/ATG-Medialab/2013%20Aeolus%20Animations/ADM_FINAL_Hurricane.01.10.mp4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31.jpeg"/><Relationship Id="rId4" Type="http://schemas.openxmlformats.org/officeDocument/2006/relationships/image" Target="../media/image50.png"/><Relationship Id="rId9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31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3.wmf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1.bin"/><Relationship Id="rId9" Type="http://schemas.openxmlformats.org/officeDocument/2006/relationships/hyperlink" Target="../../../../Desktop/Aeolus_groundtrack_GALIONstations.k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574894" y="1189915"/>
            <a:ext cx="7972425" cy="954107"/>
          </a:xfrm>
        </p:spPr>
        <p:txBody>
          <a:bodyPr/>
          <a:lstStyle/>
          <a:p>
            <a:pPr algn="ctr"/>
            <a:r>
              <a:rPr lang="en-US" altLang="en-US" sz="2800" dirty="0" smtClean="0"/>
              <a:t>Status of t</a:t>
            </a:r>
            <a:r>
              <a:rPr lang="en-US" altLang="en-US" sz="2800" dirty="0" smtClean="0"/>
              <a:t>he </a:t>
            </a:r>
            <a:r>
              <a:rPr lang="en-US" altLang="en-US" sz="2800" dirty="0" smtClean="0"/>
              <a:t>ADM-Aeolus wind </a:t>
            </a:r>
            <a:r>
              <a:rPr lang="en-US" altLang="en-US" sz="2800" dirty="0" err="1" smtClean="0"/>
              <a:t>lidar</a:t>
            </a:r>
            <a:r>
              <a:rPr lang="en-US" altLang="en-US" sz="2800" dirty="0" smtClean="0"/>
              <a:t> </a:t>
            </a:r>
            <a:r>
              <a:rPr lang="en-US" altLang="en-US" sz="2800" dirty="0" smtClean="0"/>
              <a:t>mission</a:t>
            </a:r>
            <a:endParaRPr lang="en-GB" sz="2800" dirty="0"/>
          </a:p>
        </p:txBody>
      </p: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287867" y="4969774"/>
            <a:ext cx="837353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A.G. </a:t>
            </a:r>
            <a:r>
              <a:rPr lang="en-US" altLang="en-US" sz="14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Straume</a:t>
            </a:r>
            <a:r>
              <a:rPr lang="en-US" altLang="en-US" sz="1400" u="sng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Elfving</a:t>
            </a:r>
            <a:r>
              <a:rPr lang="en-US" altLang="en-US" sz="1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F</a:t>
            </a: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de Bruin</a:t>
            </a:r>
            <a:r>
              <a:rPr lang="en-US" altLang="en-US" sz="1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A. Culoma</a:t>
            </a:r>
            <a:r>
              <a:rPr lang="en-US" altLang="en-US" sz="1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T. Kanitz</a:t>
            </a:r>
            <a:r>
              <a:rPr lang="en-US" altLang="en-US" sz="1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G</a:t>
            </a: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Labruyere</a:t>
            </a:r>
            <a:r>
              <a:rPr lang="en-US" altLang="en-US" sz="1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</a:t>
            </a: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L. </a:t>
            </a: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Mondin</a:t>
            </a:r>
            <a:r>
              <a:rPr lang="en-US" altLang="en-US" sz="1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en-US" altLang="en-US" sz="1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Wernham</a:t>
            </a:r>
            <a:r>
              <a:rPr lang="en-US" altLang="en-US" sz="1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D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Schuettemeyer</a:t>
            </a:r>
            <a:r>
              <a:rPr lang="en-US" altLang="en-US" sz="1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F</a:t>
            </a: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Buscaglione</a:t>
            </a:r>
            <a:r>
              <a:rPr lang="en-US" altLang="en-US" sz="1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A. Dehn</a:t>
            </a:r>
            <a:r>
              <a:rPr lang="en-US" altLang="en-US" sz="1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S. Casadio</a:t>
            </a:r>
            <a:r>
              <a:rPr lang="en-US" altLang="en-US" sz="1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W. Lengert</a:t>
            </a:r>
            <a:r>
              <a:rPr lang="en-US" altLang="en-US" sz="1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  <a:p>
            <a:endParaRPr lang="en-US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en-US" sz="1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ESA-ESTEC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The Netherlands, </a:t>
            </a:r>
            <a:r>
              <a:rPr lang="en-US" altLang="en-US" sz="1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ESA-ESRIN</a:t>
            </a: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Italy	</a:t>
            </a:r>
            <a:endParaRPr lang="en-US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02455"/>
            <a:ext cx="42227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0093" y="6148306"/>
            <a:ext cx="3662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</a:t>
            </a:r>
            <a:r>
              <a:rPr lang="en-GB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www.esa.int/esaLP/LPadmaeolus.html</a:t>
            </a:r>
            <a:endParaRPr lang="en-GB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Measurement baseline</a:t>
            </a:r>
            <a:endParaRPr lang="en-GB" dirty="0"/>
          </a:p>
        </p:txBody>
      </p:sp>
      <p:pic>
        <p:nvPicPr>
          <p:cNvPr id="4" name="Picture 171" descr="05_ADMAeolus_Concep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2" b="5475"/>
          <a:stretch>
            <a:fillRect/>
          </a:stretch>
        </p:blipFill>
        <p:spPr bwMode="auto">
          <a:xfrm>
            <a:off x="2098675" y="1778000"/>
            <a:ext cx="2859088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832474" y="1298575"/>
            <a:ext cx="3084513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 defTabSz="62706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62706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2706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2706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2706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Verdana" pitchFamily="34" charset="0"/>
              <a:buAutoNum type="arabicPeriod"/>
            </a:pPr>
            <a:r>
              <a:rPr lang="en-US" altLang="en-US" sz="1800" dirty="0" smtClean="0">
                <a:solidFill>
                  <a:schemeClr val="tx2"/>
                </a:solidFill>
              </a:rPr>
              <a:t>High Spectral Resolution: Separate molecular and a particle backscatter receivers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Verdana" pitchFamily="34" charset="0"/>
              <a:buAutoNum type="arabicPeriod"/>
            </a:pPr>
            <a:endParaRPr lang="en-US" altLang="en-US" sz="18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Verdana" pitchFamily="34" charset="0"/>
              <a:buAutoNum type="arabicPeriod"/>
            </a:pPr>
            <a:r>
              <a:rPr lang="en-US" altLang="en-US" sz="1800" dirty="0">
                <a:solidFill>
                  <a:schemeClr val="tx2"/>
                </a:solidFill>
              </a:rPr>
              <a:t>UV (355 nm , circularly polarized)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Verdana" pitchFamily="34" charset="0"/>
              <a:buAutoNum type="arabicPeriod"/>
            </a:pPr>
            <a:endParaRPr lang="en-US" altLang="en-US" sz="18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Verdana" pitchFamily="34" charset="0"/>
              <a:buAutoNum type="arabicPeriod"/>
            </a:pPr>
            <a:r>
              <a:rPr lang="en-US" altLang="en-US" sz="1800" dirty="0">
                <a:solidFill>
                  <a:schemeClr val="tx2"/>
                </a:solidFill>
              </a:rPr>
              <a:t>Cross-linear polarized light detected in polarizing scenes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Verdana" pitchFamily="34" charset="0"/>
              <a:buAutoNum type="arabicPeriod"/>
            </a:pPr>
            <a:endParaRPr lang="en-US" altLang="en-US" sz="18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Verdana" pitchFamily="34" charset="0"/>
              <a:buAutoNum type="arabicPeriod"/>
            </a:pPr>
            <a:r>
              <a:rPr lang="en-US" altLang="en-US" sz="1800" dirty="0">
                <a:solidFill>
                  <a:schemeClr val="tx2"/>
                </a:solidFill>
              </a:rPr>
              <a:t>Ground </a:t>
            </a:r>
            <a:r>
              <a:rPr lang="en-US" altLang="en-US" sz="1800" dirty="0" smtClean="0">
                <a:solidFill>
                  <a:schemeClr val="tx2"/>
                </a:solidFill>
              </a:rPr>
              <a:t>calibration (nadir and off-nadir)</a:t>
            </a:r>
            <a:endParaRPr lang="en-US" altLang="en-US" sz="18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Verdana" pitchFamily="34" charset="0"/>
              <a:buAutoNum type="arabicPeriod"/>
            </a:pPr>
            <a:endParaRPr lang="en-US" altLang="en-US" sz="18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Verdana" pitchFamily="34" charset="0"/>
              <a:buAutoNum type="arabicPeriod"/>
            </a:pPr>
            <a:r>
              <a:rPr lang="en-US" altLang="en-US" sz="1800" dirty="0">
                <a:solidFill>
                  <a:schemeClr val="tx2"/>
                </a:solidFill>
              </a:rPr>
              <a:t>Adjustable vertical sampling of atmospheric layers 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l-GR" altLang="en-US" sz="1800" dirty="0">
                <a:solidFill>
                  <a:schemeClr val="tx2"/>
                </a:solidFill>
              </a:rPr>
              <a:t>Δ</a:t>
            </a:r>
            <a:r>
              <a:rPr lang="en-GB" altLang="en-US" sz="1800" dirty="0">
                <a:solidFill>
                  <a:schemeClr val="tx2"/>
                </a:solidFill>
              </a:rPr>
              <a:t>z</a:t>
            </a:r>
            <a:r>
              <a:rPr lang="en-US" altLang="en-US" sz="1800" dirty="0">
                <a:solidFill>
                  <a:schemeClr val="tx2"/>
                </a:solidFill>
              </a:rPr>
              <a:t>: 0.25–2 km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US" altLang="en-US" sz="1800" dirty="0" smtClean="0">
                <a:solidFill>
                  <a:schemeClr val="tx2"/>
                </a:solidFill>
              </a:rPr>
              <a:t>   z: 0-30 km</a:t>
            </a:r>
            <a:endParaRPr lang="en-US" altLang="en-US" sz="1800" dirty="0">
              <a:solidFill>
                <a:schemeClr val="tx2"/>
              </a:solidFill>
            </a:endParaRPr>
          </a:p>
        </p:txBody>
      </p:sp>
      <p:sp>
        <p:nvSpPr>
          <p:cNvPr id="6" name="Text Box 172"/>
          <p:cNvSpPr txBox="1">
            <a:spLocks noChangeArrowheads="1"/>
          </p:cNvSpPr>
          <p:nvPr/>
        </p:nvSpPr>
        <p:spPr bwMode="auto">
          <a:xfrm>
            <a:off x="2127250" y="1298575"/>
            <a:ext cx="247173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2"/>
                </a:solidFill>
              </a:rPr>
              <a:t>Old measurement baseline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0825" y="1622425"/>
            <a:ext cx="168275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chemeClr val="tx2"/>
                </a:solidFill>
                <a:latin typeface="Arial" charset="0"/>
              </a:rPr>
              <a:t>Example of ADM-Aeolus vertical sampling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3" r="24268"/>
          <a:stretch>
            <a:fillRect/>
          </a:stretch>
        </p:blipFill>
        <p:spPr bwMode="auto">
          <a:xfrm>
            <a:off x="236538" y="2852738"/>
            <a:ext cx="1843087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78"/>
          <p:cNvGrpSpPr>
            <a:grpSpLocks/>
          </p:cNvGrpSpPr>
          <p:nvPr/>
        </p:nvGrpSpPr>
        <p:grpSpPr bwMode="auto">
          <a:xfrm>
            <a:off x="2063750" y="1276350"/>
            <a:ext cx="2884488" cy="4179888"/>
            <a:chOff x="1300" y="804"/>
            <a:chExt cx="1817" cy="2633"/>
          </a:xfrm>
        </p:grpSpPr>
        <p:pic>
          <p:nvPicPr>
            <p:cNvPr id="10" name="Picture 9" descr="Aeolus orbit geometry CM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94"/>
            <a:stretch>
              <a:fillRect/>
            </a:stretch>
          </p:blipFill>
          <p:spPr bwMode="auto">
            <a:xfrm>
              <a:off x="1300" y="1083"/>
              <a:ext cx="1817" cy="2354"/>
            </a:xfrm>
            <a:prstGeom prst="rect">
              <a:avLst/>
            </a:prstGeom>
            <a:noFill/>
            <a:ln>
              <a:noFill/>
            </a:ln>
            <a:effectLst>
              <a:outerShdw dist="125724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76"/>
            <p:cNvSpPr txBox="1">
              <a:spLocks noChangeArrowheads="1"/>
            </p:cNvSpPr>
            <p:nvPr/>
          </p:nvSpPr>
          <p:spPr bwMode="auto">
            <a:xfrm>
              <a:off x="1319" y="804"/>
              <a:ext cx="1798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 dirty="0">
                  <a:solidFill>
                    <a:schemeClr val="tx2"/>
                  </a:solidFill>
                </a:rPr>
                <a:t>New measurement baseline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519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 smtClean="0"/>
              <a:t>Aladin</a:t>
            </a:r>
            <a:r>
              <a:rPr lang="en-GB" altLang="en-US" dirty="0" smtClean="0"/>
              <a:t> design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4" y="1395294"/>
            <a:ext cx="7929562" cy="482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10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Aeolus wind speed determination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7" t="48072" r="1" b="4416"/>
          <a:stretch/>
        </p:blipFill>
        <p:spPr bwMode="auto">
          <a:xfrm>
            <a:off x="538691" y="1354663"/>
            <a:ext cx="4469342" cy="229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86214" y="3595494"/>
            <a:ext cx="47101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Important to accurately determine the instrument responses to retrieve accurate wind speed.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400" dirty="0" smtClean="0"/>
              <a:t>Dedicated calibration modes for this.</a:t>
            </a:r>
          </a:p>
          <a:p>
            <a:pPr lvl="1"/>
            <a:endParaRPr lang="en-GB" sz="800" dirty="0" smtClean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Use NWP T and p when </a:t>
            </a:r>
            <a:r>
              <a:rPr lang="en-GB" dirty="0" err="1" smtClean="0"/>
              <a:t>retrieveing</a:t>
            </a:r>
            <a:r>
              <a:rPr lang="en-GB" dirty="0" smtClean="0"/>
              <a:t> </a:t>
            </a:r>
            <a:r>
              <a:rPr lang="en-GB" dirty="0" err="1" smtClean="0"/>
              <a:t>Dopplershift</a:t>
            </a:r>
            <a:endParaRPr lang="en-GB" dirty="0" smtClean="0"/>
          </a:p>
          <a:p>
            <a:pPr marL="285750" indent="-285750">
              <a:buFont typeface="Arial" charset="0"/>
              <a:buChar char="•"/>
            </a:pPr>
            <a:endParaRPr lang="en-GB" sz="800" dirty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Challenge to determine wind altitude representativeness within a layer in cases with strong wind shear</a:t>
            </a:r>
            <a:endParaRPr lang="en-GB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" t="3346" b="3820"/>
          <a:stretch/>
        </p:blipFill>
        <p:spPr bwMode="auto">
          <a:xfrm>
            <a:off x="676275" y="3769252"/>
            <a:ext cx="3181878" cy="208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254626" y="1501775"/>
                <a:ext cx="3660774" cy="1271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/>
                            </a:rPr>
                            <m:t>𝑅</m:t>
                          </m:r>
                        </m:e>
                      </m:acc>
                      <m:r>
                        <a:rPr lang="fr-F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fr-FR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fr-FR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fr-FR" i="1">
                          <a:latin typeface="Cambria Math"/>
                        </a:rPr>
                        <m:t>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fr-FR" i="1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</m:rPr>
                            <a:rPr lang="fr-FR">
                              <a:latin typeface="Cambria Math"/>
                            </a:rPr>
                            <m:t>inversion</m:t>
                          </m:r>
                        </m:e>
                      </m:groupChr>
                      <m:r>
                        <a:rPr lang="fr-FR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fr-FR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R: Rayleigh response</a:t>
                </a:r>
                <a:endParaRPr lang="en-GB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626" y="1501775"/>
                <a:ext cx="3660774" cy="1271567"/>
              </a:xfrm>
              <a:prstGeom prst="rect">
                <a:avLst/>
              </a:prstGeom>
              <a:blipFill rotWithShape="1">
                <a:blip r:embed="rId4"/>
                <a:stretch>
                  <a:fillRect l="-1498" b="-66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119187" y="5905500"/>
            <a:ext cx="2191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Frequency (pixel #)</a:t>
            </a:r>
            <a:endParaRPr lang="en-GB" sz="1400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76762" y="4752975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Response</a:t>
            </a:r>
            <a:endParaRPr lang="en-GB" sz="1400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76" t="-465" r="1208" b="63422"/>
          <a:stretch/>
        </p:blipFill>
        <p:spPr bwMode="auto">
          <a:xfrm>
            <a:off x="6788943" y="3595494"/>
            <a:ext cx="2031207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99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Aeolus </a:t>
            </a:r>
            <a:r>
              <a:rPr lang="en-GB" altLang="en-US" dirty="0"/>
              <a:t>atmospheric products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73" y="1455474"/>
            <a:ext cx="7023100" cy="431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chemeClr val="tx2"/>
                </a:solidFill>
              </a:rPr>
              <a:t>Primary (L2b) product:</a:t>
            </a:r>
          </a:p>
          <a:p>
            <a:pPr marL="809625" lvl="1" indent="-361950">
              <a:lnSpc>
                <a:spcPct val="90000"/>
              </a:lnSpc>
            </a:pPr>
            <a:r>
              <a:rPr lang="en-US" altLang="en-US" dirty="0">
                <a:solidFill>
                  <a:srgbClr val="D0103A"/>
                </a:solidFill>
              </a:rPr>
              <a:t>Horizontally projected LOS (HLOS) wind profiles </a:t>
            </a:r>
          </a:p>
          <a:p>
            <a:pPr marL="1524000" lvl="2" indent="-447675">
              <a:lnSpc>
                <a:spcPct val="90000"/>
              </a:lnSpc>
            </a:pPr>
            <a:r>
              <a:rPr lang="en-US" altLang="en-US" sz="1400" dirty="0">
                <a:solidFill>
                  <a:schemeClr val="tx2"/>
                </a:solidFill>
              </a:rPr>
              <a:t>Approximately zonal at dawn/dusk (6 am/pm)</a:t>
            </a:r>
          </a:p>
          <a:p>
            <a:pPr marL="1524000" lvl="2" indent="-447675">
              <a:lnSpc>
                <a:spcPct val="90000"/>
              </a:lnSpc>
            </a:pPr>
            <a:r>
              <a:rPr lang="en-US" altLang="en-US" sz="1400" dirty="0">
                <a:solidFill>
                  <a:schemeClr val="tx2"/>
                </a:solidFill>
              </a:rPr>
              <a:t>3 km-averaged measurements and ~85 km observation averages – scene classified</a:t>
            </a:r>
          </a:p>
          <a:p>
            <a:pPr marL="1524000" lvl="2" indent="-447675">
              <a:lnSpc>
                <a:spcPct val="90000"/>
              </a:lnSpc>
            </a:pPr>
            <a:r>
              <a:rPr lang="en-US" altLang="en-US" sz="1400" dirty="0">
                <a:solidFill>
                  <a:schemeClr val="tx2"/>
                </a:solidFill>
              </a:rPr>
              <a:t>From surface to ~30 km in 24 vertical layers</a:t>
            </a:r>
          </a:p>
          <a:p>
            <a:pPr marL="1524000" lvl="2" indent="-447675">
              <a:lnSpc>
                <a:spcPct val="90000"/>
              </a:lnSpc>
            </a:pPr>
            <a:r>
              <a:rPr lang="en-US" altLang="en-US" sz="1400" dirty="0">
                <a:solidFill>
                  <a:schemeClr val="tx2"/>
                </a:solidFill>
              </a:rPr>
              <a:t>Random errors: 1-2(PBL), 2(Trop), 3-5(</a:t>
            </a:r>
            <a:r>
              <a:rPr lang="en-US" altLang="en-US" sz="1400" dirty="0" err="1">
                <a:solidFill>
                  <a:schemeClr val="tx2"/>
                </a:solidFill>
              </a:rPr>
              <a:t>Strat</a:t>
            </a:r>
            <a:r>
              <a:rPr lang="en-US" altLang="en-US" sz="1400" dirty="0">
                <a:solidFill>
                  <a:schemeClr val="tx2"/>
                </a:solidFill>
              </a:rPr>
              <a:t>) m/s</a:t>
            </a:r>
          </a:p>
          <a:p>
            <a:pPr marL="1524000" lvl="2" indent="-447675">
              <a:lnSpc>
                <a:spcPct val="90000"/>
              </a:lnSpc>
            </a:pPr>
            <a:r>
              <a:rPr lang="en-US" altLang="en-US" sz="1400" dirty="0">
                <a:solidFill>
                  <a:schemeClr val="tx2"/>
                </a:solidFill>
              </a:rPr>
              <a:t>Bias requirements: 0.5 m/s</a:t>
            </a:r>
          </a:p>
          <a:p>
            <a:pPr>
              <a:lnSpc>
                <a:spcPct val="90000"/>
              </a:lnSpc>
            </a:pPr>
            <a:endParaRPr lang="en-US" altLang="en-US" sz="1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chemeClr val="tx2"/>
                </a:solidFill>
              </a:rPr>
              <a:t>Spin-off (L2a) products:</a:t>
            </a:r>
          </a:p>
          <a:p>
            <a:pPr marL="809625" lvl="1" indent="-361950">
              <a:lnSpc>
                <a:spcPct val="90000"/>
              </a:lnSpc>
            </a:pPr>
            <a:r>
              <a:rPr lang="en-US" altLang="en-US" dirty="0">
                <a:solidFill>
                  <a:srgbClr val="D0103A"/>
                </a:solidFill>
              </a:rPr>
              <a:t>Optical properties profiles</a:t>
            </a:r>
          </a:p>
          <a:p>
            <a:pPr marL="1524000" lvl="2" indent="-447675">
              <a:lnSpc>
                <a:spcPct val="90000"/>
              </a:lnSpc>
            </a:pPr>
            <a:r>
              <a:rPr lang="en-US" altLang="en-US" sz="1400" dirty="0">
                <a:solidFill>
                  <a:schemeClr val="tx2"/>
                </a:solidFill>
                <a:sym typeface="Symbol" pitchFamily="18" charset="2"/>
              </a:rPr>
              <a:t>, </a:t>
            </a:r>
            <a:r>
              <a:rPr lang="el-GR" altLang="en-US" sz="1400" dirty="0">
                <a:solidFill>
                  <a:schemeClr val="tx2"/>
                </a:solidFill>
                <a:cs typeface="Times New Roman" pitchFamily="18" charset="0"/>
                <a:sym typeface="Symbol" pitchFamily="18" charset="2"/>
              </a:rPr>
              <a:t>σ</a:t>
            </a:r>
            <a:r>
              <a:rPr lang="en-GB" altLang="en-US" sz="1400" dirty="0">
                <a:solidFill>
                  <a:schemeClr val="tx2"/>
                </a:solidFill>
                <a:cs typeface="Times New Roman" pitchFamily="18" charset="0"/>
                <a:sym typeface="Symbol" pitchFamily="18" charset="2"/>
              </a:rPr>
              <a:t>, OD, scattering ratio</a:t>
            </a:r>
          </a:p>
          <a:p>
            <a:pPr marL="1524000" lvl="2" indent="-447675">
              <a:lnSpc>
                <a:spcPct val="90000"/>
              </a:lnSpc>
            </a:pPr>
            <a:r>
              <a:rPr lang="en-US" altLang="en-US" sz="1400" dirty="0">
                <a:solidFill>
                  <a:schemeClr val="tx2"/>
                </a:solidFill>
              </a:rPr>
              <a:t>Cloud/aerosol cover/stratification</a:t>
            </a:r>
          </a:p>
          <a:p>
            <a:pPr marL="1524000" lvl="2" indent="-447675">
              <a:lnSpc>
                <a:spcPct val="90000"/>
              </a:lnSpc>
            </a:pPr>
            <a:r>
              <a:rPr lang="en-US" altLang="en-US" sz="1400" dirty="0">
                <a:solidFill>
                  <a:schemeClr val="tx2"/>
                </a:solidFill>
              </a:rPr>
              <a:t>Cloud/aerosol top heights</a:t>
            </a:r>
          </a:p>
          <a:p>
            <a:pPr marL="1524000" lvl="2" indent="-447675">
              <a:lnSpc>
                <a:spcPct val="90000"/>
              </a:lnSpc>
            </a:pPr>
            <a:r>
              <a:rPr lang="en-US" altLang="en-US" sz="1400" dirty="0">
                <a:solidFill>
                  <a:schemeClr val="tx2"/>
                </a:solidFill>
              </a:rPr>
              <a:t>Cloud/aerosol base height (optically thin)</a:t>
            </a:r>
          </a:p>
          <a:p>
            <a:pPr marL="1524000" lvl="2" indent="-447675">
              <a:lnSpc>
                <a:spcPct val="90000"/>
              </a:lnSpc>
            </a:pPr>
            <a:r>
              <a:rPr lang="en-US" altLang="en-US" sz="1400" dirty="0">
                <a:solidFill>
                  <a:schemeClr val="tx2"/>
                </a:solidFill>
              </a:rPr>
              <a:t>Aerosol typing </a:t>
            </a:r>
            <a:r>
              <a:rPr lang="en-US" altLang="en-US" sz="1400" dirty="0" smtClean="0">
                <a:solidFill>
                  <a:schemeClr val="tx2"/>
                </a:solidFill>
              </a:rPr>
              <a:t>(</a:t>
            </a:r>
            <a:r>
              <a:rPr lang="en-US" altLang="en-US" sz="1400" dirty="0" smtClean="0">
                <a:solidFill>
                  <a:schemeClr val="tx2"/>
                </a:solidFill>
              </a:rPr>
              <a:t>limited</a:t>
            </a:r>
            <a:r>
              <a:rPr lang="en-US" altLang="en-US" sz="1400" dirty="0" smtClean="0">
                <a:solidFill>
                  <a:schemeClr val="tx2"/>
                </a:solidFill>
              </a:rPr>
              <a:t>)</a:t>
            </a:r>
            <a:endParaRPr lang="en-US" altLang="en-US" sz="1400" dirty="0">
              <a:solidFill>
                <a:schemeClr val="tx2"/>
              </a:solidFill>
            </a:endParaRPr>
          </a:p>
          <a:p>
            <a:pPr marL="1524000" lvl="2" indent="-447675">
              <a:lnSpc>
                <a:spcPct val="90000"/>
              </a:lnSpc>
            </a:pPr>
            <a:r>
              <a:rPr lang="en-US" altLang="en-US" sz="1400" dirty="0">
                <a:solidFill>
                  <a:schemeClr val="tx2"/>
                </a:solidFill>
              </a:rPr>
              <a:t>3 km averaged measurements and &lt;85 km observation averages – scene </a:t>
            </a:r>
            <a:r>
              <a:rPr lang="en-US" altLang="en-US" sz="1400" dirty="0" smtClean="0">
                <a:solidFill>
                  <a:schemeClr val="tx2"/>
                </a:solidFill>
              </a:rPr>
              <a:t>classified</a:t>
            </a:r>
            <a:endParaRPr lang="en-US" altLang="en-US" sz="1400" dirty="0">
              <a:solidFill>
                <a:schemeClr val="tx2"/>
              </a:solidFill>
            </a:endParaRP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670909" y="2395877"/>
            <a:ext cx="3421063" cy="2208212"/>
            <a:chOff x="5652120" y="1252629"/>
            <a:chExt cx="3420321" cy="2208405"/>
          </a:xfrm>
        </p:grpSpPr>
        <p:pic>
          <p:nvPicPr>
            <p:cNvPr id="5" name="Picture 13" descr="Aeolus orbit geometry CM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9825" y="1252629"/>
              <a:ext cx="1692616" cy="2095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25724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Curved Up Arrow 5"/>
            <p:cNvSpPr/>
            <p:nvPr/>
          </p:nvSpPr>
          <p:spPr>
            <a:xfrm rot="10236380" flipV="1">
              <a:off x="7105955" y="3289569"/>
              <a:ext cx="628514" cy="171465"/>
            </a:xfrm>
            <a:prstGeom prst="curvedUpArrow">
              <a:avLst/>
            </a:prstGeom>
            <a:solidFill>
              <a:srgbClr val="FF9966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2053138"/>
              <a:ext cx="1671635" cy="1313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6945330" y="4654243"/>
            <a:ext cx="2270643" cy="1563186"/>
            <a:chOff x="6342063" y="3976688"/>
            <a:chExt cx="2963862" cy="2005012"/>
          </a:xfrm>
        </p:grpSpPr>
        <p:grpSp>
          <p:nvGrpSpPr>
            <p:cNvPr id="13" name="Group 8"/>
            <p:cNvGrpSpPr>
              <a:grpSpLocks/>
            </p:cNvGrpSpPr>
            <p:nvPr/>
          </p:nvGrpSpPr>
          <p:grpSpPr bwMode="auto">
            <a:xfrm>
              <a:off x="6342063" y="3976688"/>
              <a:ext cx="2963862" cy="2005012"/>
              <a:chOff x="4051" y="2548"/>
              <a:chExt cx="2046" cy="1357"/>
            </a:xfrm>
          </p:grpSpPr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>
                <a:off x="4051" y="3718"/>
                <a:ext cx="1417" cy="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6969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200" b="1">
                    <a:solidFill>
                      <a:schemeClr val="tx2"/>
                    </a:solidFill>
                  </a:rPr>
                  <a:t>Dusk/dawn orbit</a:t>
                </a:r>
              </a:p>
            </p:txBody>
          </p:sp>
          <p:pic>
            <p:nvPicPr>
              <p:cNvPr id="17" name="Picture 10" descr="aeolus_orbit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6" y="2548"/>
                <a:ext cx="1242" cy="1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Text Box 11"/>
              <p:cNvSpPr txBox="1">
                <a:spLocks noChangeArrowheads="1"/>
              </p:cNvSpPr>
              <p:nvPr/>
            </p:nvSpPr>
            <p:spPr bwMode="auto">
              <a:xfrm>
                <a:off x="5406" y="3377"/>
                <a:ext cx="691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chemeClr val="tx2"/>
                    </a:solidFill>
                  </a:rPr>
                  <a:t>Courtesy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chemeClr val="tx2"/>
                    </a:solidFill>
                  </a:rPr>
                  <a:t>N. Ž</a:t>
                </a:r>
                <a:r>
                  <a:rPr lang="en-GB" altLang="en-US" sz="1200">
                    <a:solidFill>
                      <a:schemeClr val="tx2"/>
                    </a:solidFill>
                  </a:rPr>
                  <a:t>agar</a:t>
                </a:r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 flipH="1">
              <a:off x="7065963" y="4651375"/>
              <a:ext cx="96837" cy="369888"/>
            </a:xfrm>
            <a:prstGeom prst="straightConnector1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212013" y="4651375"/>
              <a:ext cx="1065212" cy="2159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Flight direction</a:t>
              </a:r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93950" y="4587067"/>
            <a:ext cx="4901022" cy="1631216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/>
              <a:t>Powerful space-borne </a:t>
            </a:r>
            <a:r>
              <a:rPr lang="en-GB" altLang="en-US" sz="1800" b="1" dirty="0" err="1"/>
              <a:t>lidar</a:t>
            </a:r>
            <a:r>
              <a:rPr lang="en-GB" altLang="en-US" sz="1800" b="1" dirty="0"/>
              <a:t> with separate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/>
              <a:t>molecular and particle backscatter detection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/>
              <a:t>Near Real Time delivery of </a:t>
            </a:r>
            <a:r>
              <a:rPr lang="en-GB" altLang="en-US" sz="1400" b="1" dirty="0">
                <a:solidFill>
                  <a:srgbClr val="FF0000"/>
                </a:solidFill>
              </a:rPr>
              <a:t>L1b data + L2b processor </a:t>
            </a:r>
            <a:r>
              <a:rPr lang="en-GB" altLang="en-US" sz="1400" b="1" dirty="0"/>
              <a:t>serves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/>
              <a:t>		* numerical weather prediction (NWP)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/>
              <a:t>		* potential for aerosol assimilation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/>
              <a:t>		   forecast and climate models</a:t>
            </a:r>
          </a:p>
        </p:txBody>
      </p:sp>
    </p:spTree>
    <p:extLst>
      <p:ext uri="{BB962C8B-B14F-4D97-AF65-F5344CB8AC3E}">
        <p14:creationId xmlns:p14="http://schemas.microsoft.com/office/powerpoint/2010/main" val="262558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Aeolus </a:t>
            </a:r>
            <a:r>
              <a:rPr lang="en-GB" altLang="en-US" dirty="0"/>
              <a:t>atmospheric products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73" y="1455474"/>
            <a:ext cx="7023100" cy="431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chemeClr val="tx2"/>
                </a:solidFill>
              </a:rPr>
              <a:t>Primary (L2b) product:</a:t>
            </a:r>
          </a:p>
          <a:p>
            <a:pPr marL="809625" lvl="1" indent="-361950">
              <a:lnSpc>
                <a:spcPct val="90000"/>
              </a:lnSpc>
            </a:pPr>
            <a:r>
              <a:rPr lang="en-US" altLang="en-US" dirty="0">
                <a:solidFill>
                  <a:srgbClr val="D0103A"/>
                </a:solidFill>
              </a:rPr>
              <a:t>Horizontally projected LOS (HLOS) wind profiles </a:t>
            </a:r>
          </a:p>
          <a:p>
            <a:pPr marL="1524000" lvl="2" indent="-447675">
              <a:lnSpc>
                <a:spcPct val="90000"/>
              </a:lnSpc>
            </a:pPr>
            <a:r>
              <a:rPr lang="en-US" altLang="en-US" sz="1400" dirty="0">
                <a:solidFill>
                  <a:schemeClr val="tx2"/>
                </a:solidFill>
              </a:rPr>
              <a:t>Approximately zonal at dawn/dusk (6 am/pm)</a:t>
            </a:r>
          </a:p>
          <a:p>
            <a:pPr marL="1524000" lvl="2" indent="-447675">
              <a:lnSpc>
                <a:spcPct val="90000"/>
              </a:lnSpc>
            </a:pPr>
            <a:r>
              <a:rPr lang="en-US" altLang="en-US" sz="1400" dirty="0">
                <a:solidFill>
                  <a:schemeClr val="tx2"/>
                </a:solidFill>
              </a:rPr>
              <a:t>3 km-averaged measurements and ~85 km observation averages – scene classified</a:t>
            </a:r>
          </a:p>
          <a:p>
            <a:pPr marL="1524000" lvl="2" indent="-447675">
              <a:lnSpc>
                <a:spcPct val="90000"/>
              </a:lnSpc>
            </a:pPr>
            <a:r>
              <a:rPr lang="en-US" altLang="en-US" sz="1400" dirty="0">
                <a:solidFill>
                  <a:schemeClr val="tx2"/>
                </a:solidFill>
              </a:rPr>
              <a:t>From surface to ~30 km in 24 vertical layers</a:t>
            </a:r>
          </a:p>
          <a:p>
            <a:pPr marL="1524000" lvl="2" indent="-447675">
              <a:lnSpc>
                <a:spcPct val="90000"/>
              </a:lnSpc>
            </a:pPr>
            <a:r>
              <a:rPr lang="en-US" altLang="en-US" sz="1400" dirty="0">
                <a:solidFill>
                  <a:schemeClr val="tx2"/>
                </a:solidFill>
              </a:rPr>
              <a:t>Random errors: 1-2(PBL), 2(Trop), 3-5(</a:t>
            </a:r>
            <a:r>
              <a:rPr lang="en-US" altLang="en-US" sz="1400" dirty="0" err="1">
                <a:solidFill>
                  <a:schemeClr val="tx2"/>
                </a:solidFill>
              </a:rPr>
              <a:t>Strat</a:t>
            </a:r>
            <a:r>
              <a:rPr lang="en-US" altLang="en-US" sz="1400" dirty="0">
                <a:solidFill>
                  <a:schemeClr val="tx2"/>
                </a:solidFill>
              </a:rPr>
              <a:t>) m/s</a:t>
            </a:r>
          </a:p>
          <a:p>
            <a:pPr marL="1524000" lvl="2" indent="-447675">
              <a:lnSpc>
                <a:spcPct val="90000"/>
              </a:lnSpc>
            </a:pPr>
            <a:r>
              <a:rPr lang="en-US" altLang="en-US" sz="1400" dirty="0">
                <a:solidFill>
                  <a:schemeClr val="tx2"/>
                </a:solidFill>
              </a:rPr>
              <a:t>Bias requirements: 0.5 m/s</a:t>
            </a:r>
          </a:p>
          <a:p>
            <a:pPr>
              <a:lnSpc>
                <a:spcPct val="90000"/>
              </a:lnSpc>
            </a:pPr>
            <a:endParaRPr lang="en-US" altLang="en-US" sz="1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chemeClr val="tx2"/>
                </a:solidFill>
              </a:rPr>
              <a:t>Spin-off (L2a) products:</a:t>
            </a:r>
          </a:p>
          <a:p>
            <a:pPr marL="809625" lvl="1" indent="-361950">
              <a:lnSpc>
                <a:spcPct val="90000"/>
              </a:lnSpc>
            </a:pPr>
            <a:r>
              <a:rPr lang="en-US" altLang="en-US" dirty="0">
                <a:solidFill>
                  <a:srgbClr val="D0103A"/>
                </a:solidFill>
              </a:rPr>
              <a:t>Optical properties profiles</a:t>
            </a:r>
          </a:p>
          <a:p>
            <a:pPr marL="1524000" lvl="2" indent="-447675">
              <a:lnSpc>
                <a:spcPct val="90000"/>
              </a:lnSpc>
            </a:pPr>
            <a:r>
              <a:rPr lang="en-US" altLang="en-US" sz="1400" dirty="0">
                <a:solidFill>
                  <a:schemeClr val="tx2"/>
                </a:solidFill>
                <a:sym typeface="Symbol" pitchFamily="18" charset="2"/>
              </a:rPr>
              <a:t>, </a:t>
            </a:r>
            <a:r>
              <a:rPr lang="el-GR" altLang="en-US" sz="1400" dirty="0">
                <a:solidFill>
                  <a:schemeClr val="tx2"/>
                </a:solidFill>
                <a:cs typeface="Times New Roman" pitchFamily="18" charset="0"/>
                <a:sym typeface="Symbol" pitchFamily="18" charset="2"/>
              </a:rPr>
              <a:t>σ</a:t>
            </a:r>
            <a:r>
              <a:rPr lang="en-GB" altLang="en-US" sz="1400" dirty="0">
                <a:solidFill>
                  <a:schemeClr val="tx2"/>
                </a:solidFill>
                <a:cs typeface="Times New Roman" pitchFamily="18" charset="0"/>
                <a:sym typeface="Symbol" pitchFamily="18" charset="2"/>
              </a:rPr>
              <a:t>, OD, scattering ratio</a:t>
            </a:r>
          </a:p>
          <a:p>
            <a:pPr marL="1524000" lvl="2" indent="-447675">
              <a:lnSpc>
                <a:spcPct val="90000"/>
              </a:lnSpc>
            </a:pPr>
            <a:r>
              <a:rPr lang="en-US" altLang="en-US" sz="1400" dirty="0">
                <a:solidFill>
                  <a:schemeClr val="tx2"/>
                </a:solidFill>
              </a:rPr>
              <a:t>Cloud/aerosol cover/stratification</a:t>
            </a:r>
          </a:p>
          <a:p>
            <a:pPr marL="1524000" lvl="2" indent="-447675">
              <a:lnSpc>
                <a:spcPct val="90000"/>
              </a:lnSpc>
            </a:pPr>
            <a:r>
              <a:rPr lang="en-US" altLang="en-US" sz="1400" dirty="0">
                <a:solidFill>
                  <a:schemeClr val="tx2"/>
                </a:solidFill>
              </a:rPr>
              <a:t>Cloud/aerosol top heights</a:t>
            </a:r>
          </a:p>
          <a:p>
            <a:pPr marL="1524000" lvl="2" indent="-447675">
              <a:lnSpc>
                <a:spcPct val="90000"/>
              </a:lnSpc>
            </a:pPr>
            <a:r>
              <a:rPr lang="en-US" altLang="en-US" sz="1400" dirty="0">
                <a:solidFill>
                  <a:schemeClr val="tx2"/>
                </a:solidFill>
              </a:rPr>
              <a:t>Cloud/aerosol base height (optically thin)</a:t>
            </a:r>
          </a:p>
          <a:p>
            <a:pPr marL="1524000" lvl="2" indent="-447675">
              <a:lnSpc>
                <a:spcPct val="90000"/>
              </a:lnSpc>
            </a:pPr>
            <a:r>
              <a:rPr lang="en-US" altLang="en-US" sz="1400" dirty="0">
                <a:solidFill>
                  <a:schemeClr val="tx2"/>
                </a:solidFill>
              </a:rPr>
              <a:t>Aerosol typing </a:t>
            </a:r>
            <a:r>
              <a:rPr lang="en-US" altLang="en-US" sz="1400" dirty="0" smtClean="0">
                <a:solidFill>
                  <a:schemeClr val="tx2"/>
                </a:solidFill>
              </a:rPr>
              <a:t>(</a:t>
            </a:r>
            <a:r>
              <a:rPr lang="en-US" altLang="en-US" sz="1400" dirty="0" smtClean="0">
                <a:solidFill>
                  <a:schemeClr val="tx2"/>
                </a:solidFill>
              </a:rPr>
              <a:t>limited</a:t>
            </a:r>
            <a:r>
              <a:rPr lang="en-US" altLang="en-US" sz="1400" dirty="0" smtClean="0">
                <a:solidFill>
                  <a:schemeClr val="tx2"/>
                </a:solidFill>
              </a:rPr>
              <a:t>)</a:t>
            </a:r>
            <a:endParaRPr lang="en-US" altLang="en-US" sz="1400" dirty="0">
              <a:solidFill>
                <a:schemeClr val="tx2"/>
              </a:solidFill>
            </a:endParaRPr>
          </a:p>
          <a:p>
            <a:pPr marL="1524000" lvl="2" indent="-447675">
              <a:lnSpc>
                <a:spcPct val="90000"/>
              </a:lnSpc>
            </a:pPr>
            <a:r>
              <a:rPr lang="en-US" altLang="en-US" sz="1400" dirty="0">
                <a:solidFill>
                  <a:schemeClr val="tx2"/>
                </a:solidFill>
              </a:rPr>
              <a:t>3 km averaged measurements and &lt;85 km observation averages – scene </a:t>
            </a:r>
            <a:r>
              <a:rPr lang="en-US" altLang="en-US" sz="1400" dirty="0" smtClean="0">
                <a:solidFill>
                  <a:schemeClr val="tx2"/>
                </a:solidFill>
              </a:rPr>
              <a:t>classified</a:t>
            </a:r>
            <a:endParaRPr lang="en-US" altLang="en-US" sz="1400" dirty="0">
              <a:solidFill>
                <a:schemeClr val="tx2"/>
              </a:solidFill>
            </a:endParaRP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670909" y="2395877"/>
            <a:ext cx="3421063" cy="2208212"/>
            <a:chOff x="5652120" y="1252629"/>
            <a:chExt cx="3420321" cy="2208405"/>
          </a:xfrm>
        </p:grpSpPr>
        <p:pic>
          <p:nvPicPr>
            <p:cNvPr id="5" name="Picture 13" descr="Aeolus orbit geometry CM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9825" y="1252629"/>
              <a:ext cx="1692616" cy="2095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25724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Curved Up Arrow 5"/>
            <p:cNvSpPr/>
            <p:nvPr/>
          </p:nvSpPr>
          <p:spPr>
            <a:xfrm rot="10236380" flipV="1">
              <a:off x="7105955" y="3289569"/>
              <a:ext cx="628514" cy="171465"/>
            </a:xfrm>
            <a:prstGeom prst="curvedUpArrow">
              <a:avLst/>
            </a:prstGeom>
            <a:solidFill>
              <a:srgbClr val="FF9966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2053138"/>
              <a:ext cx="1671635" cy="1313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6945330" y="4654243"/>
            <a:ext cx="2270643" cy="1563186"/>
            <a:chOff x="6342063" y="3976688"/>
            <a:chExt cx="2963862" cy="2005012"/>
          </a:xfrm>
        </p:grpSpPr>
        <p:grpSp>
          <p:nvGrpSpPr>
            <p:cNvPr id="13" name="Group 8"/>
            <p:cNvGrpSpPr>
              <a:grpSpLocks/>
            </p:cNvGrpSpPr>
            <p:nvPr/>
          </p:nvGrpSpPr>
          <p:grpSpPr bwMode="auto">
            <a:xfrm>
              <a:off x="6342063" y="3976688"/>
              <a:ext cx="2963862" cy="2005012"/>
              <a:chOff x="4051" y="2548"/>
              <a:chExt cx="2046" cy="1357"/>
            </a:xfrm>
          </p:grpSpPr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>
                <a:off x="4051" y="3718"/>
                <a:ext cx="1417" cy="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6969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200" b="1">
                    <a:solidFill>
                      <a:schemeClr val="tx2"/>
                    </a:solidFill>
                  </a:rPr>
                  <a:t>Dusk/dawn orbit</a:t>
                </a:r>
              </a:p>
            </p:txBody>
          </p:sp>
          <p:pic>
            <p:nvPicPr>
              <p:cNvPr id="17" name="Picture 10" descr="aeolus_orbit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6" y="2548"/>
                <a:ext cx="1242" cy="1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Text Box 11"/>
              <p:cNvSpPr txBox="1">
                <a:spLocks noChangeArrowheads="1"/>
              </p:cNvSpPr>
              <p:nvPr/>
            </p:nvSpPr>
            <p:spPr bwMode="auto">
              <a:xfrm>
                <a:off x="5406" y="3377"/>
                <a:ext cx="691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chemeClr val="tx2"/>
                    </a:solidFill>
                  </a:rPr>
                  <a:t>Courtesy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chemeClr val="tx2"/>
                    </a:solidFill>
                  </a:rPr>
                  <a:t>N. Ž</a:t>
                </a:r>
                <a:r>
                  <a:rPr lang="en-GB" altLang="en-US" sz="1200">
                    <a:solidFill>
                      <a:schemeClr val="tx2"/>
                    </a:solidFill>
                  </a:rPr>
                  <a:t>agar</a:t>
                </a:r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 flipH="1">
              <a:off x="7065963" y="4651375"/>
              <a:ext cx="96837" cy="369888"/>
            </a:xfrm>
            <a:prstGeom prst="straightConnector1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212013" y="4651375"/>
              <a:ext cx="1065212" cy="2159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Flight direction</a:t>
              </a:r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93950" y="4587067"/>
            <a:ext cx="4901022" cy="1631216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/>
              <a:t>Powerful space-borne </a:t>
            </a:r>
            <a:r>
              <a:rPr lang="en-GB" altLang="en-US" sz="1800" b="1" dirty="0" err="1"/>
              <a:t>lidar</a:t>
            </a:r>
            <a:r>
              <a:rPr lang="en-GB" altLang="en-US" sz="1800" b="1" dirty="0"/>
              <a:t> with separate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/>
              <a:t>molecular and particle backscatter detection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/>
              <a:t>Near Real Time delivery of </a:t>
            </a:r>
            <a:r>
              <a:rPr lang="en-GB" altLang="en-US" sz="1400" b="1" dirty="0">
                <a:solidFill>
                  <a:srgbClr val="FF0000"/>
                </a:solidFill>
              </a:rPr>
              <a:t>L1b data + L2b processor </a:t>
            </a:r>
            <a:r>
              <a:rPr lang="en-GB" altLang="en-US" sz="1400" b="1" dirty="0"/>
              <a:t>serves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/>
              <a:t>		* numerical weather prediction (NWP)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/>
              <a:t>		* potential for aerosol assimilation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/>
              <a:t>		   forecast and climate models</a:t>
            </a:r>
          </a:p>
        </p:txBody>
      </p:sp>
    </p:spTree>
    <p:extLst>
      <p:ext uri="{BB962C8B-B14F-4D97-AF65-F5344CB8AC3E}">
        <p14:creationId xmlns:p14="http://schemas.microsoft.com/office/powerpoint/2010/main" val="1736489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150" y="110013"/>
            <a:ext cx="5949950" cy="984885"/>
          </a:xfrm>
        </p:spPr>
        <p:txBody>
          <a:bodyPr/>
          <a:lstStyle/>
          <a:p>
            <a:r>
              <a:rPr lang="en-GB" dirty="0" smtClean="0"/>
              <a:t>L2A processor</a:t>
            </a:r>
            <a:br>
              <a:rPr lang="en-GB" dirty="0" smtClean="0"/>
            </a:br>
            <a:r>
              <a:rPr lang="en-GB" sz="1800" dirty="0" smtClean="0"/>
              <a:t>(P. </a:t>
            </a:r>
            <a:r>
              <a:rPr lang="en-GB" sz="1800" dirty="0" err="1" smtClean="0"/>
              <a:t>Flamant</a:t>
            </a:r>
            <a:r>
              <a:rPr lang="en-GB" sz="1800" dirty="0" smtClean="0"/>
              <a:t>, A</a:t>
            </a:r>
            <a:r>
              <a:rPr lang="en-GB" sz="1800" dirty="0" smtClean="0"/>
              <a:t>. </a:t>
            </a:r>
            <a:r>
              <a:rPr lang="en-GB" sz="1800" dirty="0" err="1" smtClean="0"/>
              <a:t>Dabas</a:t>
            </a:r>
            <a:r>
              <a:rPr lang="en-GB" sz="1800" dirty="0" smtClean="0"/>
              <a:t>, V. </a:t>
            </a:r>
            <a:r>
              <a:rPr lang="en-GB" sz="1800" dirty="0" err="1" smtClean="0"/>
              <a:t>Levert</a:t>
            </a:r>
            <a:r>
              <a:rPr lang="en-GB" sz="1800" dirty="0" smtClean="0"/>
              <a:t>, P. Martinet)</a:t>
            </a:r>
            <a:endParaRPr lang="en-GB" sz="1800" dirty="0"/>
          </a:p>
        </p:txBody>
      </p:sp>
      <p:sp>
        <p:nvSpPr>
          <p:cNvPr id="3" name="Espace réservé du contenu 1"/>
          <p:cNvSpPr txBox="1">
            <a:spLocks/>
          </p:cNvSpPr>
          <p:nvPr/>
        </p:nvSpPr>
        <p:spPr>
          <a:xfrm>
            <a:off x="468315" y="1302544"/>
            <a:ext cx="8207375" cy="453595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227138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+mn-lt"/>
              </a:defRPr>
            </a:lvl2pPr>
            <a:lvl3pPr marL="1825625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3pPr>
            <a:lvl4pPr marL="2424113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4pPr>
            <a:lvl5pPr marL="30226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 dirty="0" smtClean="0"/>
              <a:t>Aims at </a:t>
            </a:r>
            <a:r>
              <a:rPr lang="en-US" kern="0" dirty="0" err="1" smtClean="0"/>
              <a:t>reterieving</a:t>
            </a:r>
            <a:r>
              <a:rPr lang="en-US" kern="0" dirty="0" smtClean="0"/>
              <a:t> the optical properties of the aerosols detected by the </a:t>
            </a:r>
            <a:r>
              <a:rPr lang="en-US" kern="0" dirty="0" err="1" smtClean="0"/>
              <a:t>lidar</a:t>
            </a:r>
            <a:r>
              <a:rPr lang="en-US" kern="0" dirty="0" smtClean="0"/>
              <a:t>: backscatter coefficient, extinction coefficient, backscatter to extinction </a:t>
            </a:r>
            <a:r>
              <a:rPr lang="en-US" kern="0" dirty="0" smtClean="0"/>
              <a:t>ratio</a:t>
            </a:r>
          </a:p>
          <a:p>
            <a:pPr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 smtClean="0"/>
              <a:t>ALADIN = first </a:t>
            </a:r>
            <a:r>
              <a:rPr lang="en-US" kern="0" dirty="0" err="1" smtClean="0"/>
              <a:t>lidar</a:t>
            </a:r>
            <a:r>
              <a:rPr lang="en-US" kern="0" dirty="0" smtClean="0"/>
              <a:t> in space able to discriminate particle from molecular </a:t>
            </a:r>
            <a:r>
              <a:rPr lang="en-US" kern="0" dirty="0" smtClean="0"/>
              <a:t>backscatter</a:t>
            </a:r>
            <a:endParaRPr lang="en-US" kern="0" dirty="0" smtClean="0"/>
          </a:p>
          <a:p>
            <a:pPr marL="0" indent="0">
              <a:buFont typeface="Verdana" pitchFamily="34" charset="0"/>
              <a:buNone/>
            </a:pPr>
            <a:endParaRPr lang="en-US" kern="0" dirty="0" smtClean="0"/>
          </a:p>
          <a:p>
            <a:pPr marL="0" indent="0" algn="ctr">
              <a:buFont typeface="Verdana" pitchFamily="34" charset="0"/>
              <a:buNone/>
            </a:pPr>
            <a:r>
              <a:rPr lang="en-US" kern="0" dirty="0" smtClean="0">
                <a:solidFill>
                  <a:srgbClr val="FF0000"/>
                </a:solidFill>
              </a:rPr>
              <a:t>In principle, backscatter and extinction coefficients can be determined independently, there is no need for a priori values of the backscatter to extinction </a:t>
            </a:r>
            <a:r>
              <a:rPr lang="en-US" kern="0" dirty="0" smtClean="0">
                <a:solidFill>
                  <a:srgbClr val="FF0000"/>
                </a:solidFill>
              </a:rPr>
              <a:t>ratio</a:t>
            </a:r>
            <a:endParaRPr lang="en-US" kern="0" dirty="0" smtClean="0">
              <a:solidFill>
                <a:srgbClr val="FF0000"/>
              </a:solidFill>
            </a:endParaRPr>
          </a:p>
          <a:p>
            <a:pPr marL="0" indent="0" algn="ctr">
              <a:buFont typeface="Verdana" pitchFamily="34" charset="0"/>
              <a:buNone/>
            </a:pPr>
            <a:endParaRPr lang="en-US" kern="0" dirty="0" smtClean="0">
              <a:solidFill>
                <a:srgbClr val="FF0000"/>
              </a:solidFill>
            </a:endParaRPr>
          </a:p>
          <a:p>
            <a:pPr marL="0" indent="0" algn="ctr">
              <a:buFont typeface="Verdana" pitchFamily="34" charset="0"/>
              <a:buNone/>
            </a:pPr>
            <a:r>
              <a:rPr lang="en-US" kern="0" dirty="0" smtClean="0">
                <a:solidFill>
                  <a:srgbClr val="FF0000"/>
                </a:solidFill>
              </a:rPr>
              <a:t>This opens the way to qualitative estimations of the type of </a:t>
            </a:r>
            <a:r>
              <a:rPr lang="en-US" kern="0" dirty="0" smtClean="0">
                <a:solidFill>
                  <a:srgbClr val="FF0000"/>
                </a:solidFill>
              </a:rPr>
              <a:t>aerosols, despite the lack of wavelength-dependent and polarization dependent information </a:t>
            </a:r>
            <a:endParaRPr lang="en-US" kern="0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372202" y="6237312"/>
            <a:ext cx="2592387" cy="496293"/>
            <a:chOff x="6372202" y="6237312"/>
            <a:chExt cx="2592387" cy="496293"/>
          </a:xfrm>
        </p:grpSpPr>
        <p:pic>
          <p:nvPicPr>
            <p:cNvPr id="4" name="Picture 1026" descr="Logo_dégradé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5260" t="13019" r="8778" b="22031"/>
            <a:stretch>
              <a:fillRect/>
            </a:stretch>
          </p:blipFill>
          <p:spPr bwMode="auto">
            <a:xfrm>
              <a:off x="7020274" y="6237312"/>
              <a:ext cx="1944315" cy="397043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5" name="Image 7" descr="CNRSfilaire-gran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202" y="6237312"/>
              <a:ext cx="496293" cy="4962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8082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150" y="387012"/>
            <a:ext cx="5949950" cy="430887"/>
          </a:xfrm>
        </p:spPr>
        <p:txBody>
          <a:bodyPr/>
          <a:lstStyle/>
          <a:p>
            <a:r>
              <a:rPr lang="en-GB" altLang="en-US" dirty="0"/>
              <a:t>The </a:t>
            </a:r>
            <a:r>
              <a:rPr lang="en-GB" altLang="en-US" dirty="0" err="1"/>
              <a:t>lidar</a:t>
            </a:r>
            <a:r>
              <a:rPr lang="en-GB" altLang="en-US" dirty="0"/>
              <a:t> </a:t>
            </a:r>
            <a:r>
              <a:rPr lang="en-GB" altLang="en-US" dirty="0" smtClean="0"/>
              <a:t>equation</a:t>
            </a:r>
            <a:endParaRPr lang="en-GB" dirty="0"/>
          </a:p>
        </p:txBody>
      </p:sp>
      <p:sp>
        <p:nvSpPr>
          <p:cNvPr id="22" name="Espace réservé du contenu 2"/>
          <p:cNvSpPr>
            <a:spLocks/>
          </p:cNvSpPr>
          <p:nvPr/>
        </p:nvSpPr>
        <p:spPr bwMode="auto">
          <a:xfrm>
            <a:off x="457200" y="1600200"/>
            <a:ext cx="60594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Verdana" pitchFamily="34" charset="0"/>
              </a:defRPr>
            </a:lvl1pPr>
            <a:lvl2pPr marL="1227138" indent="-4191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Verdana" pitchFamily="34" charset="0"/>
              </a:defRPr>
            </a:lvl2pPr>
            <a:lvl3pPr marL="1825625" indent="-4191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</a:defRPr>
            </a:lvl3pPr>
            <a:lvl4pPr marL="2424113" indent="-4191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</a:defRPr>
            </a:lvl4pPr>
            <a:lvl5pPr marL="3022600" indent="-4191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</a:defRPr>
            </a:lvl5pPr>
            <a:lvl6pPr marL="3479800" indent="-4191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</a:defRPr>
            </a:lvl6pPr>
            <a:lvl7pPr marL="3937000" indent="-4191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</a:defRPr>
            </a:lvl7pPr>
            <a:lvl8pPr marL="4394200" indent="-4191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</a:defRPr>
            </a:lvl8pPr>
            <a:lvl9pPr marL="4851400" indent="-4191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19000"/>
              </a:lnSpc>
              <a:spcBef>
                <a:spcPct val="20000"/>
              </a:spcBef>
              <a:spcAft>
                <a:spcPts val="0"/>
              </a:spcAft>
              <a:buClr>
                <a:srgbClr val="0098DB"/>
              </a:buClr>
              <a:buSzTx/>
              <a:buFont typeface="Verdana" pitchFamily="34" charset="0"/>
              <a:buAutoNum type="arabicPeriod"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 pitchFamily="34" charset="0"/>
              </a:rPr>
              <a:t>Strength (in Watts) of a </a:t>
            </a:r>
            <a:r>
              <a:rPr kumimoji="0" lang="en-GB" alt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 pitchFamily="34" charset="0"/>
              </a:rPr>
              <a:t>lidar</a:t>
            </a: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 pitchFamily="34" charset="0"/>
              </a:rPr>
              <a:t> signal as a function of the altitude z:</a:t>
            </a:r>
          </a:p>
          <a:p>
            <a:pPr marL="342900" marR="0" lvl="0" indent="-342900" defTabSz="914400" eaLnBrk="1" fontAlgn="auto" latinLnBrk="0" hangingPunct="1">
              <a:lnSpc>
                <a:spcPct val="119000"/>
              </a:lnSpc>
              <a:spcBef>
                <a:spcPct val="20000"/>
              </a:spcBef>
              <a:spcAft>
                <a:spcPts val="0"/>
              </a:spcAft>
              <a:buClr>
                <a:srgbClr val="0098DB"/>
              </a:buClr>
              <a:buSzTx/>
              <a:buFont typeface="Verdana" pitchFamily="34" charset="0"/>
              <a:buAutoNum type="arabicPeriod"/>
              <a:tabLst/>
              <a:defRPr/>
            </a:pPr>
            <a:endParaRPr kumimoji="0" lang="en-GB" alt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Verdana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19000"/>
              </a:lnSpc>
              <a:spcBef>
                <a:spcPct val="20000"/>
              </a:spcBef>
              <a:spcAft>
                <a:spcPts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 pitchFamily="34" charset="0"/>
              </a:rPr>
              <a:t>                                              with   </a:t>
            </a:r>
          </a:p>
          <a:p>
            <a:pPr marL="342900" marR="0" lvl="0" indent="-342900" defTabSz="914400" eaLnBrk="1" fontAlgn="auto" latinLnBrk="0" hangingPunct="1">
              <a:lnSpc>
                <a:spcPct val="119000"/>
              </a:lnSpc>
              <a:spcBef>
                <a:spcPct val="20000"/>
              </a:spcBef>
              <a:spcAft>
                <a:spcPts val="0"/>
              </a:spcAft>
              <a:buClr>
                <a:srgbClr val="0098DB"/>
              </a:buClr>
              <a:buSzTx/>
              <a:buFont typeface="Verdana" pitchFamily="34" charset="0"/>
              <a:buAutoNum type="arabicPeriod"/>
              <a:tabLst/>
              <a:defRPr/>
            </a:pPr>
            <a:endParaRPr kumimoji="0" lang="en-GB" alt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Verdana" pitchFamily="34" charset="0"/>
            </a:endParaRPr>
          </a:p>
          <a:p>
            <a:pPr marL="1227138" marR="0" lvl="1" indent="-419100" defTabSz="914400" eaLnBrk="1" fontAlgn="auto" latinLnBrk="0" hangingPunct="1">
              <a:lnSpc>
                <a:spcPct val="119000"/>
              </a:lnSpc>
              <a:spcBef>
                <a:spcPct val="20000"/>
              </a:spcBef>
              <a:spcAft>
                <a:spcPts val="0"/>
              </a:spcAft>
              <a:buClr>
                <a:srgbClr val="0098DB"/>
              </a:buClr>
              <a:buSzTx/>
              <a:buFont typeface="Verdana" pitchFamily="34" charset="0"/>
              <a:buAutoNum type="alphaLcPeriod"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 pitchFamily="34" charset="0"/>
              </a:rPr>
              <a:t>K is a calibration constant.</a:t>
            </a:r>
          </a:p>
          <a:p>
            <a:pPr marL="1227138" marR="0" lvl="1" indent="-419100" defTabSz="914400" eaLnBrk="1" fontAlgn="auto" latinLnBrk="0" hangingPunct="1">
              <a:lnSpc>
                <a:spcPct val="119000"/>
              </a:lnSpc>
              <a:spcBef>
                <a:spcPct val="20000"/>
              </a:spcBef>
              <a:spcAft>
                <a:spcPts val="0"/>
              </a:spcAft>
              <a:buClr>
                <a:srgbClr val="0098DB"/>
              </a:buClr>
              <a:buSzTx/>
              <a:buFont typeface="Verdana" pitchFamily="34" charset="0"/>
              <a:buAutoNum type="alphaLcPeriod"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 pitchFamily="34" charset="0"/>
              </a:rPr>
              <a:t>R(z) is the range from the </a:t>
            </a:r>
            <a:r>
              <a:rPr kumimoji="0" lang="en-GB" alt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 pitchFamily="34" charset="0"/>
              </a:rPr>
              <a:t>lidar</a:t>
            </a: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 pitchFamily="34" charset="0"/>
              </a:rPr>
              <a:t> to the altitude z.</a:t>
            </a:r>
          </a:p>
          <a:p>
            <a:pPr marL="1227138" marR="0" lvl="1" indent="-419100" defTabSz="914400" eaLnBrk="1" fontAlgn="auto" latinLnBrk="0" hangingPunct="1">
              <a:lnSpc>
                <a:spcPct val="119000"/>
              </a:lnSpc>
              <a:spcBef>
                <a:spcPct val="20000"/>
              </a:spcBef>
              <a:spcAft>
                <a:spcPts val="0"/>
              </a:spcAft>
              <a:buClr>
                <a:srgbClr val="0098DB"/>
              </a:buClr>
              <a:buSzTx/>
              <a:buFont typeface="Verdana" pitchFamily="34" charset="0"/>
              <a:buAutoNum type="alphaLcPeriod"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Symbol" pitchFamily="18" charset="2"/>
              </a:rPr>
              <a:t>b</a:t>
            </a: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 pitchFamily="34" charset="0"/>
              </a:rPr>
              <a:t>(z</a:t>
            </a: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 pitchFamily="34" charset="0"/>
              </a:rPr>
              <a:t>) is the backscatter coefficient (in m</a:t>
            </a:r>
            <a:r>
              <a:rPr kumimoji="0" lang="en-GB" altLang="en-US" sz="12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 pitchFamily="34" charset="0"/>
              </a:rPr>
              <a:t>-1</a:t>
            </a: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 pitchFamily="34" charset="0"/>
              </a:rPr>
              <a:t>) of the atmosphere. It measures the capacity of the atmosphere to “reflect” the </a:t>
            </a:r>
            <a:r>
              <a:rPr lang="en-GB" altLang="en-US" sz="1200" i="1" kern="0" dirty="0" smtClean="0">
                <a:solidFill>
                  <a:srgbClr val="4D4F53"/>
                </a:solidFill>
              </a:rPr>
              <a:t>circularly polarized </a:t>
            </a: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 pitchFamily="34" charset="0"/>
              </a:rPr>
              <a:t>laser </a:t>
            </a: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 pitchFamily="34" charset="0"/>
              </a:rPr>
              <a:t>light.</a:t>
            </a:r>
          </a:p>
          <a:p>
            <a:pPr marL="1227138" marR="0" lvl="1" indent="-419100" defTabSz="914400" eaLnBrk="1" fontAlgn="auto" latinLnBrk="0" hangingPunct="1">
              <a:lnSpc>
                <a:spcPct val="119000"/>
              </a:lnSpc>
              <a:spcBef>
                <a:spcPct val="20000"/>
              </a:spcBef>
              <a:spcAft>
                <a:spcPts val="0"/>
              </a:spcAft>
              <a:buClr>
                <a:srgbClr val="0098DB"/>
              </a:buClr>
              <a:buSzTx/>
              <a:buFont typeface="Verdana" pitchFamily="34" charset="0"/>
              <a:buAutoNum type="alphaLcPeriod"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 pitchFamily="34" charset="0"/>
              </a:rPr>
              <a:t>T</a:t>
            </a:r>
            <a:r>
              <a:rPr kumimoji="0" lang="en-GB" altLang="en-US" sz="12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 pitchFamily="34" charset="0"/>
              </a:rPr>
              <a:t>2</a:t>
            </a: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 pitchFamily="34" charset="0"/>
              </a:rPr>
              <a:t>(z)  (no unit, less than 1, decreasing function of range) is the transmission factor (measures photon loss ).</a:t>
            </a:r>
          </a:p>
          <a:p>
            <a:pPr marL="1227138" marR="0" lvl="1" indent="-419100" defTabSz="914400" eaLnBrk="1" fontAlgn="auto" latinLnBrk="0" hangingPunct="1">
              <a:lnSpc>
                <a:spcPct val="119000"/>
              </a:lnSpc>
              <a:spcBef>
                <a:spcPct val="20000"/>
              </a:spcBef>
              <a:spcAft>
                <a:spcPts val="0"/>
              </a:spcAft>
              <a:buClr>
                <a:srgbClr val="0098DB"/>
              </a:buClr>
              <a:buSzTx/>
              <a:buFont typeface="Verdana" pitchFamily="34" charset="0"/>
              <a:buAutoNum type="alphaLcPeriod"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Symbol" pitchFamily="18" charset="2"/>
              </a:rPr>
              <a:t>a</a:t>
            </a: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 pitchFamily="34" charset="0"/>
              </a:rPr>
              <a:t> </a:t>
            </a: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 pitchFamily="34" charset="0"/>
              </a:rPr>
              <a:t>(in m</a:t>
            </a:r>
            <a:r>
              <a:rPr kumimoji="0" lang="en-GB" altLang="en-US" sz="12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 pitchFamily="34" charset="0"/>
              </a:rPr>
              <a:t>-1</a:t>
            </a: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 pitchFamily="34" charset="0"/>
              </a:rPr>
              <a:t>) is the extinction coefficient of the atmosphere. </a:t>
            </a:r>
            <a:endParaRPr kumimoji="0" lang="en-GB" alt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Symbol" pitchFamily="18" charset="2"/>
            </a:endParaRPr>
          </a:p>
          <a:p>
            <a:pPr marL="342900" marR="0" lvl="0" indent="-342900" defTabSz="914400" eaLnBrk="1" fontAlgn="auto" latinLnBrk="0" hangingPunct="1">
              <a:lnSpc>
                <a:spcPct val="119000"/>
              </a:lnSpc>
              <a:spcBef>
                <a:spcPct val="20000"/>
              </a:spcBef>
              <a:spcAft>
                <a:spcPts val="0"/>
              </a:spcAft>
              <a:buClr>
                <a:srgbClr val="0098DB"/>
              </a:buClr>
              <a:buSzTx/>
              <a:buFont typeface="Verdana" pitchFamily="34" charset="0"/>
              <a:buAutoNum type="arabicPeriod"/>
              <a:tabLst/>
              <a:defRPr/>
            </a:pPr>
            <a:endParaRPr kumimoji="0" lang="en-GB" alt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Verdana" pitchFamily="34" charset="0"/>
            </a:endParaRPr>
          </a:p>
        </p:txBody>
      </p:sp>
      <p:graphicFrame>
        <p:nvGraphicFramePr>
          <p:cNvPr id="23" name="Object 7"/>
          <p:cNvGraphicFramePr>
            <a:graphicFrameLocks noChangeAspect="1"/>
          </p:cNvGraphicFramePr>
          <p:nvPr/>
        </p:nvGraphicFramePr>
        <p:xfrm>
          <a:off x="1258888" y="2060575"/>
          <a:ext cx="15192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0" name="Équation" r:id="rId3" imgW="1041120" imgH="444240" progId="Equation.3">
                  <p:embed/>
                </p:oleObj>
              </mc:Choice>
              <mc:Fallback>
                <p:oleObj name="Équation" r:id="rId3" imgW="10411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060575"/>
                        <a:ext cx="1519237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Connecteur droit 5"/>
          <p:cNvCxnSpPr/>
          <p:nvPr/>
        </p:nvCxnSpPr>
        <p:spPr>
          <a:xfrm rot="5400000">
            <a:off x="5975350" y="3681413"/>
            <a:ext cx="2952750" cy="0"/>
          </a:xfrm>
          <a:prstGeom prst="line">
            <a:avLst/>
          </a:prstGeom>
          <a:noFill/>
          <a:ln w="9525" cap="flat" cmpd="sng" algn="ctr">
            <a:solidFill>
              <a:srgbClr val="0098DB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5" name="Ellipse 6"/>
          <p:cNvSpPr/>
          <p:nvPr/>
        </p:nvSpPr>
        <p:spPr>
          <a:xfrm>
            <a:off x="7308850" y="2060575"/>
            <a:ext cx="287338" cy="288925"/>
          </a:xfrm>
          <a:prstGeom prst="ellipse">
            <a:avLst/>
          </a:prstGeom>
          <a:solidFill>
            <a:srgbClr val="0098DB"/>
          </a:solidFill>
          <a:ln w="25400" cap="flat" cmpd="sng" algn="ctr">
            <a:solidFill>
              <a:srgbClr val="0098DB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cxnSp>
        <p:nvCxnSpPr>
          <p:cNvPr id="26" name="Connecteur droit 8"/>
          <p:cNvCxnSpPr/>
          <p:nvPr/>
        </p:nvCxnSpPr>
        <p:spPr>
          <a:xfrm rot="5400000">
            <a:off x="7236619" y="2061369"/>
            <a:ext cx="431800" cy="287338"/>
          </a:xfrm>
          <a:prstGeom prst="line">
            <a:avLst/>
          </a:prstGeom>
          <a:noFill/>
          <a:ln w="9525" cap="flat" cmpd="sng" algn="ctr">
            <a:solidFill>
              <a:srgbClr val="0098DB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7" name="Organigramme : Données 10"/>
          <p:cNvSpPr/>
          <p:nvPr/>
        </p:nvSpPr>
        <p:spPr>
          <a:xfrm rot="1324750">
            <a:off x="7092950" y="2420938"/>
            <a:ext cx="358775" cy="71437"/>
          </a:xfrm>
          <a:prstGeom prst="flowChartInputOutput">
            <a:avLst/>
          </a:prstGeom>
          <a:solidFill>
            <a:srgbClr val="0098DB"/>
          </a:solidFill>
          <a:ln w="25400" cap="flat" cmpd="sng" algn="ctr">
            <a:solidFill>
              <a:srgbClr val="0098DB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28" name="Organigramme : Données 11"/>
          <p:cNvSpPr/>
          <p:nvPr/>
        </p:nvSpPr>
        <p:spPr>
          <a:xfrm rot="1125910">
            <a:off x="7451725" y="1916113"/>
            <a:ext cx="360363" cy="73025"/>
          </a:xfrm>
          <a:prstGeom prst="flowChartInputOutput">
            <a:avLst/>
          </a:prstGeom>
          <a:solidFill>
            <a:srgbClr val="0098DB"/>
          </a:solidFill>
          <a:ln w="25400" cap="flat" cmpd="sng" algn="ctr">
            <a:solidFill>
              <a:srgbClr val="0098DB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cxnSp>
        <p:nvCxnSpPr>
          <p:cNvPr id="29" name="Connecteur droit 13"/>
          <p:cNvCxnSpPr/>
          <p:nvPr/>
        </p:nvCxnSpPr>
        <p:spPr>
          <a:xfrm>
            <a:off x="6948488" y="5157788"/>
            <a:ext cx="1871662" cy="0"/>
          </a:xfrm>
          <a:prstGeom prst="line">
            <a:avLst/>
          </a:prstGeom>
          <a:noFill/>
          <a:ln w="9525" cap="flat" cmpd="sng" algn="ctr">
            <a:solidFill>
              <a:srgbClr val="0098DB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6948488" y="5157788"/>
            <a:ext cx="1871662" cy="142875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cxnSp>
        <p:nvCxnSpPr>
          <p:cNvPr id="31" name="Connecteur droit 16"/>
          <p:cNvCxnSpPr/>
          <p:nvPr/>
        </p:nvCxnSpPr>
        <p:spPr>
          <a:xfrm rot="16200000" flipH="1">
            <a:off x="6551613" y="3105150"/>
            <a:ext cx="2952750" cy="1152525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32" name="Connecteur droit 18"/>
          <p:cNvCxnSpPr/>
          <p:nvPr/>
        </p:nvCxnSpPr>
        <p:spPr>
          <a:xfrm>
            <a:off x="7380288" y="3500438"/>
            <a:ext cx="647700" cy="0"/>
          </a:xfrm>
          <a:prstGeom prst="line">
            <a:avLst/>
          </a:prstGeom>
          <a:noFill/>
          <a:ln w="9525" cap="flat" cmpd="sng" algn="ctr">
            <a:solidFill>
              <a:srgbClr val="0098DB">
                <a:shade val="95000"/>
                <a:satMod val="105000"/>
              </a:srgbClr>
            </a:solidFill>
            <a:prstDash val="sysDash"/>
          </a:ln>
          <a:effectLst/>
        </p:spPr>
      </p:cxnSp>
      <p:sp>
        <p:nvSpPr>
          <p:cNvPr id="33" name="ZoneTexte 19"/>
          <p:cNvSpPr txBox="1">
            <a:spLocks noChangeArrowheads="1"/>
          </p:cNvSpPr>
          <p:nvPr/>
        </p:nvSpPr>
        <p:spPr bwMode="auto">
          <a:xfrm>
            <a:off x="7164388" y="3284538"/>
            <a:ext cx="215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altLang="en-US" smtClean="0">
                <a:solidFill>
                  <a:srgbClr val="000000"/>
                </a:solidFill>
                <a:latin typeface="Calibri" pitchFamily="34" charset="0"/>
              </a:rPr>
              <a:t>z</a:t>
            </a:r>
          </a:p>
        </p:txBody>
      </p:sp>
      <p:sp>
        <p:nvSpPr>
          <p:cNvPr id="34" name="ZoneTexte 20"/>
          <p:cNvSpPr txBox="1">
            <a:spLocks noChangeArrowheads="1"/>
          </p:cNvSpPr>
          <p:nvPr/>
        </p:nvSpPr>
        <p:spPr bwMode="auto">
          <a:xfrm>
            <a:off x="6732588" y="1989138"/>
            <a:ext cx="503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altLang="en-US" smtClean="0">
                <a:solidFill>
                  <a:srgbClr val="000000"/>
                </a:solidFill>
                <a:latin typeface="Calibri" pitchFamily="34" charset="0"/>
              </a:rPr>
              <a:t>z</a:t>
            </a:r>
            <a:r>
              <a:rPr lang="en-GB" altLang="en-US" baseline="-25000" smtClean="0">
                <a:solidFill>
                  <a:srgbClr val="000000"/>
                </a:solidFill>
                <a:latin typeface="Calibri" pitchFamily="34" charset="0"/>
              </a:rPr>
              <a:t>sat</a:t>
            </a:r>
            <a:endParaRPr lang="en-GB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35" name="Connecteur droit avec flèche 22"/>
          <p:cNvCxnSpPr/>
          <p:nvPr/>
        </p:nvCxnSpPr>
        <p:spPr>
          <a:xfrm rot="16200000" flipH="1">
            <a:off x="7272338" y="2528887"/>
            <a:ext cx="1366838" cy="576263"/>
          </a:xfrm>
          <a:prstGeom prst="straightConnector1">
            <a:avLst/>
          </a:prstGeom>
          <a:noFill/>
          <a:ln w="9525" cap="flat" cmpd="sng" algn="ctr">
            <a:solidFill>
              <a:srgbClr val="0098DB">
                <a:shade val="95000"/>
                <a:satMod val="105000"/>
              </a:srgbClr>
            </a:solidFill>
            <a:prstDash val="solid"/>
            <a:headEnd type="arrow" w="med" len="med"/>
            <a:tailEnd type="arrow" w="med" len="med"/>
          </a:ln>
          <a:effectLst/>
        </p:spPr>
      </p:cxnSp>
      <p:sp>
        <p:nvSpPr>
          <p:cNvPr id="36" name="ZoneTexte 23"/>
          <p:cNvSpPr txBox="1">
            <a:spLocks noChangeArrowheads="1"/>
          </p:cNvSpPr>
          <p:nvPr/>
        </p:nvSpPr>
        <p:spPr bwMode="auto">
          <a:xfrm>
            <a:off x="8027988" y="2420938"/>
            <a:ext cx="576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altLang="en-US" smtClean="0">
                <a:solidFill>
                  <a:srgbClr val="000000"/>
                </a:solidFill>
                <a:latin typeface="Calibri" pitchFamily="34" charset="0"/>
              </a:rPr>
              <a:t>R(z)</a:t>
            </a:r>
          </a:p>
        </p:txBody>
      </p:sp>
      <p:graphicFrame>
        <p:nvGraphicFramePr>
          <p:cNvPr id="37" name="Object 21"/>
          <p:cNvGraphicFramePr>
            <a:graphicFrameLocks noChangeAspect="1"/>
          </p:cNvGraphicFramePr>
          <p:nvPr/>
        </p:nvGraphicFramePr>
        <p:xfrm>
          <a:off x="3563938" y="1968500"/>
          <a:ext cx="2519362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1" name="Équation" r:id="rId6" imgW="1726920" imgH="507960" progId="Equation.3">
                  <p:embed/>
                </p:oleObj>
              </mc:Choice>
              <mc:Fallback>
                <p:oleObj name="Équation" r:id="rId6" imgW="17269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1968500"/>
                        <a:ext cx="2519362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ZoneTexte 25"/>
          <p:cNvSpPr txBox="1"/>
          <p:nvPr/>
        </p:nvSpPr>
        <p:spPr>
          <a:xfrm>
            <a:off x="590551" y="4724400"/>
            <a:ext cx="62779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0000"/>
                </a:solidFill>
                <a:latin typeface="Verdana"/>
              </a:rPr>
              <a:t>The strength of the signal received by the </a:t>
            </a:r>
            <a:r>
              <a:rPr lang="en-GB" dirty="0" err="1">
                <a:solidFill>
                  <a:srgbClr val="FF0000"/>
                </a:solidFill>
                <a:latin typeface="Verdana"/>
              </a:rPr>
              <a:t>lidar</a:t>
            </a:r>
            <a:r>
              <a:rPr lang="en-GB" dirty="0">
                <a:solidFill>
                  <a:srgbClr val="FF0000"/>
                </a:solidFill>
                <a:latin typeface="Verdana"/>
              </a:rPr>
              <a:t> is a function of </a:t>
            </a:r>
            <a:r>
              <a:rPr lang="en-GB" u="sng" dirty="0">
                <a:solidFill>
                  <a:srgbClr val="FF0000"/>
                </a:solidFill>
                <a:latin typeface="Verdana"/>
              </a:rPr>
              <a:t>two optical, altitude dependant, parameters  </a:t>
            </a:r>
            <a:r>
              <a:rPr lang="en-GB" dirty="0">
                <a:solidFill>
                  <a:srgbClr val="FF0000"/>
                </a:solidFill>
                <a:latin typeface="Verdana"/>
              </a:rPr>
              <a:t>of the atmosphere, the </a:t>
            </a:r>
            <a:r>
              <a:rPr lang="en-GB" u="sng" dirty="0">
                <a:solidFill>
                  <a:srgbClr val="FF0000"/>
                </a:solidFill>
                <a:latin typeface="Verdana"/>
              </a:rPr>
              <a:t>backscatter</a:t>
            </a:r>
            <a:r>
              <a:rPr lang="en-GB" dirty="0">
                <a:solidFill>
                  <a:srgbClr val="FF0000"/>
                </a:solidFill>
                <a:latin typeface="Verdana"/>
              </a:rPr>
              <a:t> </a:t>
            </a:r>
            <a:r>
              <a:rPr lang="en-GB" dirty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GB" dirty="0">
                <a:solidFill>
                  <a:srgbClr val="FF0000"/>
                </a:solidFill>
                <a:latin typeface="Verdana"/>
              </a:rPr>
              <a:t>(z) and </a:t>
            </a:r>
            <a:r>
              <a:rPr lang="en-GB" u="sng" dirty="0">
                <a:solidFill>
                  <a:srgbClr val="FF0000"/>
                </a:solidFill>
                <a:latin typeface="Verdana"/>
              </a:rPr>
              <a:t>extinction </a:t>
            </a:r>
            <a:r>
              <a:rPr lang="en-GB" dirty="0">
                <a:solidFill>
                  <a:srgbClr val="FF0000"/>
                </a:solidFill>
                <a:latin typeface="Verdana"/>
              </a:rPr>
              <a:t>coefficients </a:t>
            </a:r>
            <a:r>
              <a:rPr lang="en-GB" dirty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GB" dirty="0">
                <a:solidFill>
                  <a:srgbClr val="FF0000"/>
                </a:solidFill>
                <a:latin typeface="Verdana"/>
              </a:rPr>
              <a:t>(z) of the atmosphere</a:t>
            </a:r>
            <a:r>
              <a:rPr lang="en-GB" dirty="0" smtClean="0">
                <a:solidFill>
                  <a:srgbClr val="FF0000"/>
                </a:solidFill>
                <a:latin typeface="Verdana"/>
              </a:rPr>
              <a:t>. </a:t>
            </a:r>
            <a:r>
              <a:rPr lang="en-GB" i="1" dirty="0" smtClean="0">
                <a:solidFill>
                  <a:srgbClr val="FF0000"/>
                </a:solidFill>
                <a:latin typeface="Verdana"/>
              </a:rPr>
              <a:t>Backscatter depend on scene polarization</a:t>
            </a:r>
            <a:endParaRPr lang="en-GB" i="1" dirty="0">
              <a:solidFill>
                <a:srgbClr val="FF0000"/>
              </a:solidFill>
              <a:latin typeface="Verdana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372202" y="6237312"/>
            <a:ext cx="2592387" cy="496293"/>
            <a:chOff x="6372202" y="6237312"/>
            <a:chExt cx="2592387" cy="496293"/>
          </a:xfrm>
        </p:grpSpPr>
        <p:pic>
          <p:nvPicPr>
            <p:cNvPr id="40" name="Picture 1026" descr="Logo_dégradé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5260" t="13019" r="8778" b="22031"/>
            <a:stretch>
              <a:fillRect/>
            </a:stretch>
          </p:blipFill>
          <p:spPr bwMode="auto">
            <a:xfrm>
              <a:off x="7020274" y="6237312"/>
              <a:ext cx="1944315" cy="397043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41" name="Image 7" descr="CNRSfilaire-grand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72202" y="6237312"/>
              <a:ext cx="496293" cy="4962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4489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150" y="387012"/>
            <a:ext cx="5949950" cy="430887"/>
          </a:xfrm>
        </p:spPr>
        <p:txBody>
          <a:bodyPr/>
          <a:lstStyle/>
          <a:p>
            <a:r>
              <a:rPr lang="en-GB" altLang="en-US" dirty="0"/>
              <a:t>Aeolus - </a:t>
            </a:r>
            <a:r>
              <a:rPr lang="en-GB" altLang="en-US" dirty="0" smtClean="0"/>
              <a:t>HSRL</a:t>
            </a:r>
            <a:endParaRPr lang="en-GB" dirty="0"/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2154238" y="1920875"/>
          <a:ext cx="4338637" cy="137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Équation" r:id="rId3" imgW="2793960" imgH="888840" progId="Equation.3">
                  <p:embed/>
                </p:oleObj>
              </mc:Choice>
              <mc:Fallback>
                <p:oleObj name="Équation" r:id="rId3" imgW="279396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4238" y="1920875"/>
                        <a:ext cx="4338637" cy="1379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4"/>
          <p:cNvSpPr txBox="1">
            <a:spLocks noChangeArrowheads="1"/>
          </p:cNvSpPr>
          <p:nvPr/>
        </p:nvSpPr>
        <p:spPr bwMode="auto">
          <a:xfrm>
            <a:off x="841375" y="1271588"/>
            <a:ext cx="7632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altLang="en-US" dirty="0" smtClean="0">
                <a:solidFill>
                  <a:srgbClr val="000000"/>
                </a:solidFill>
                <a:latin typeface="Calibri" pitchFamily="34" charset="0"/>
              </a:rPr>
              <a:t>For each observation, ADM provides to signals, one Rayleigh, one Mie, related to the optical parameters of the atmosphere via the equations:</a:t>
            </a:r>
          </a:p>
        </p:txBody>
      </p:sp>
      <p:sp>
        <p:nvSpPr>
          <p:cNvPr id="13" name="ZoneTexte 5"/>
          <p:cNvSpPr txBox="1">
            <a:spLocks noChangeArrowheads="1"/>
          </p:cNvSpPr>
          <p:nvPr/>
        </p:nvSpPr>
        <p:spPr bwMode="auto">
          <a:xfrm>
            <a:off x="684213" y="3262313"/>
            <a:ext cx="7632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altLang="en-US" dirty="0" smtClean="0">
                <a:solidFill>
                  <a:srgbClr val="000000"/>
                </a:solidFill>
                <a:latin typeface="Calibri" pitchFamily="34" charset="0"/>
              </a:rPr>
              <a:t>where C</a:t>
            </a:r>
            <a:r>
              <a:rPr lang="en-GB" altLang="en-US" baseline="-25000" dirty="0" smtClean="0">
                <a:solidFill>
                  <a:srgbClr val="000000"/>
                </a:solidFill>
                <a:latin typeface="Calibri" pitchFamily="34" charset="0"/>
              </a:rPr>
              <a:t>1</a:t>
            </a:r>
            <a:r>
              <a:rPr lang="en-GB" altLang="en-US" dirty="0" smtClean="0">
                <a:solidFill>
                  <a:srgbClr val="000000"/>
                </a:solidFill>
                <a:latin typeface="Calibri" pitchFamily="34" charset="0"/>
              </a:rPr>
              <a:t>, C</a:t>
            </a:r>
            <a:r>
              <a:rPr lang="en-GB" altLang="en-US" baseline="-25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GB" altLang="en-US" dirty="0" smtClean="0">
                <a:solidFill>
                  <a:srgbClr val="000000"/>
                </a:solidFill>
                <a:latin typeface="Calibri" pitchFamily="34" charset="0"/>
              </a:rPr>
              <a:t>, C</a:t>
            </a:r>
            <a:r>
              <a:rPr lang="en-GB" altLang="en-US" baseline="-25000" dirty="0" smtClean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en-GB" altLang="en-US" dirty="0" smtClean="0">
                <a:solidFill>
                  <a:srgbClr val="000000"/>
                </a:solidFill>
                <a:latin typeface="Calibri" pitchFamily="34" charset="0"/>
              </a:rPr>
              <a:t>, C</a:t>
            </a:r>
            <a:r>
              <a:rPr lang="en-GB" altLang="en-US" baseline="-25000" dirty="0" smtClean="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en-GB" altLang="en-US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GB" altLang="en-US" dirty="0" err="1" smtClean="0">
                <a:solidFill>
                  <a:srgbClr val="000000"/>
                </a:solidFill>
                <a:latin typeface="Calibri" pitchFamily="34" charset="0"/>
              </a:rPr>
              <a:t>K</a:t>
            </a:r>
            <a:r>
              <a:rPr lang="en-GB" altLang="en-US" baseline="-25000" dirty="0" err="1" smtClean="0">
                <a:solidFill>
                  <a:srgbClr val="000000"/>
                </a:solidFill>
                <a:latin typeface="Calibri" pitchFamily="34" charset="0"/>
              </a:rPr>
              <a:t>ray</a:t>
            </a:r>
            <a:r>
              <a:rPr lang="en-GB" altLang="en-US" baseline="-25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altLang="en-US" dirty="0" smtClean="0">
                <a:solidFill>
                  <a:srgbClr val="000000"/>
                </a:solidFill>
                <a:latin typeface="Calibri" pitchFamily="34" charset="0"/>
              </a:rPr>
              <a:t>and </a:t>
            </a:r>
            <a:r>
              <a:rPr lang="en-GB" altLang="en-US" dirty="0" err="1" smtClean="0">
                <a:solidFill>
                  <a:srgbClr val="000000"/>
                </a:solidFill>
                <a:latin typeface="Calibri" pitchFamily="34" charset="0"/>
              </a:rPr>
              <a:t>K</a:t>
            </a:r>
            <a:r>
              <a:rPr lang="en-GB" altLang="en-US" baseline="-25000" dirty="0" err="1" smtClean="0">
                <a:solidFill>
                  <a:srgbClr val="000000"/>
                </a:solidFill>
                <a:latin typeface="Calibri" pitchFamily="34" charset="0"/>
              </a:rPr>
              <a:t>mie</a:t>
            </a:r>
            <a:r>
              <a:rPr lang="en-GB" altLang="en-US" baseline="-25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altLang="en-US" dirty="0" smtClean="0">
                <a:solidFill>
                  <a:srgbClr val="000000"/>
                </a:solidFill>
                <a:latin typeface="Calibri" pitchFamily="34" charset="0"/>
              </a:rPr>
              <a:t>are </a:t>
            </a:r>
            <a:r>
              <a:rPr lang="en-GB" altLang="en-US" dirty="0" smtClean="0">
                <a:solidFill>
                  <a:srgbClr val="000000"/>
                </a:solidFill>
                <a:latin typeface="Calibri" pitchFamily="34" charset="0"/>
              </a:rPr>
              <a:t>characterized </a:t>
            </a:r>
            <a:r>
              <a:rPr lang="en-GB" altLang="en-US" dirty="0" smtClean="0">
                <a:solidFill>
                  <a:srgbClr val="000000"/>
                </a:solidFill>
                <a:latin typeface="Calibri" pitchFamily="34" charset="0"/>
              </a:rPr>
              <a:t>calibration </a:t>
            </a:r>
            <a:r>
              <a:rPr lang="en-GB" altLang="en-US" dirty="0" smtClean="0">
                <a:solidFill>
                  <a:srgbClr val="000000"/>
                </a:solidFill>
                <a:latin typeface="Calibri" pitchFamily="34" charset="0"/>
              </a:rPr>
              <a:t>constants</a:t>
            </a:r>
            <a:r>
              <a:rPr lang="en-GB" altLang="en-US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.</a:t>
            </a:r>
            <a:endParaRPr lang="en-GB" altLang="en-US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Flèche droite 6"/>
          <p:cNvSpPr/>
          <p:nvPr/>
        </p:nvSpPr>
        <p:spPr>
          <a:xfrm>
            <a:off x="315913" y="4827588"/>
            <a:ext cx="576262" cy="503237"/>
          </a:xfrm>
          <a:prstGeom prst="rightArrow">
            <a:avLst/>
          </a:prstGeom>
          <a:solidFill>
            <a:srgbClr val="0098DB"/>
          </a:solidFill>
          <a:ln w="25400" cap="flat" cmpd="sng" algn="ctr">
            <a:solidFill>
              <a:srgbClr val="0098DB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5" name="ZoneTexte 7"/>
          <p:cNvSpPr txBox="1">
            <a:spLocks noChangeArrowheads="1"/>
          </p:cNvSpPr>
          <p:nvPr/>
        </p:nvSpPr>
        <p:spPr bwMode="auto">
          <a:xfrm>
            <a:off x="936625" y="3558646"/>
            <a:ext cx="7373938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8650" indent="-2714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1093788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501775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909763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31775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7749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2321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6893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41465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altLang="en-US" dirty="0" smtClean="0">
                <a:solidFill>
                  <a:srgbClr val="FF0000"/>
                </a:solidFill>
                <a:latin typeface="Calibri" pitchFamily="34" charset="0"/>
              </a:rPr>
              <a:t>In principle, it is possible to determine </a:t>
            </a:r>
            <a:r>
              <a:rPr lang="en-GB" altLang="en-US" dirty="0" err="1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GB" altLang="en-US" baseline="-25000" dirty="0" err="1" smtClean="0">
                <a:solidFill>
                  <a:srgbClr val="FF0000"/>
                </a:solidFill>
                <a:latin typeface="Calibri" pitchFamily="34" charset="0"/>
              </a:rPr>
              <a:t>aer</a:t>
            </a:r>
            <a:r>
              <a:rPr lang="en-GB" altLang="en-US" dirty="0" smtClean="0">
                <a:solidFill>
                  <a:srgbClr val="FF0000"/>
                </a:solidFill>
                <a:latin typeface="Calibri" pitchFamily="34" charset="0"/>
              </a:rPr>
              <a:t>(z)</a:t>
            </a:r>
            <a:r>
              <a:rPr lang="en-GB" altLang="en-US" baseline="-250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GB" altLang="en-US" dirty="0" smtClean="0">
                <a:solidFill>
                  <a:srgbClr val="FF0000"/>
                </a:solidFill>
                <a:latin typeface="Calibri" pitchFamily="34" charset="0"/>
              </a:rPr>
              <a:t>and </a:t>
            </a:r>
            <a:r>
              <a:rPr lang="en-GB" altLang="en-US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GB" altLang="en-US" baseline="-25000" dirty="0" err="1" smtClean="0">
                <a:solidFill>
                  <a:srgbClr val="FF0000"/>
                </a:solidFill>
                <a:latin typeface="Calibri" pitchFamily="34" charset="0"/>
              </a:rPr>
              <a:t>aer</a:t>
            </a:r>
            <a:r>
              <a:rPr lang="en-GB" altLang="en-US" dirty="0" smtClean="0">
                <a:solidFill>
                  <a:srgbClr val="FF0000"/>
                </a:solidFill>
                <a:latin typeface="Calibri" pitchFamily="34" charset="0"/>
              </a:rPr>
              <a:t>(z) from the</a:t>
            </a:r>
          </a:p>
          <a:p>
            <a:pPr eaLnBrk="1" hangingPunct="1"/>
            <a:r>
              <a:rPr lang="en-GB" altLang="en-US" dirty="0" smtClean="0">
                <a:solidFill>
                  <a:srgbClr val="FF0000"/>
                </a:solidFill>
                <a:latin typeface="Calibri" pitchFamily="34" charset="0"/>
              </a:rPr>
              <a:t>equations above.</a:t>
            </a:r>
          </a:p>
          <a:p>
            <a:pPr eaLnBrk="1" hangingPunct="1"/>
            <a:r>
              <a:rPr lang="en-GB" altLang="en-US" dirty="0" smtClean="0">
                <a:solidFill>
                  <a:srgbClr val="FF0000"/>
                </a:solidFill>
                <a:latin typeface="Calibri" pitchFamily="34" charset="0"/>
              </a:rPr>
              <a:t>In practise,  difficulties are encountered due to:</a:t>
            </a:r>
          </a:p>
          <a:p>
            <a:pPr eaLnBrk="1" hangingPunct="1">
              <a:buFontTx/>
              <a:buChar char="•"/>
            </a:pPr>
            <a:r>
              <a:rPr lang="en-US" altLang="en-US" sz="1600" dirty="0" smtClean="0">
                <a:latin typeface="Calibri" pitchFamily="34" charset="0"/>
              </a:rPr>
              <a:t>The </a:t>
            </a:r>
            <a:r>
              <a:rPr lang="en-US" altLang="en-US" sz="1600" dirty="0" err="1" smtClean="0">
                <a:latin typeface="Calibri" pitchFamily="34" charset="0"/>
              </a:rPr>
              <a:t>lidar</a:t>
            </a:r>
            <a:r>
              <a:rPr lang="en-US" altLang="en-US" sz="1600" dirty="0" smtClean="0">
                <a:latin typeface="Calibri" pitchFamily="34" charset="0"/>
              </a:rPr>
              <a:t> cannot distinguish absorption and scattering when detecting extinction</a:t>
            </a:r>
            <a:endParaRPr lang="en-GB" altLang="en-US" sz="1600" dirty="0" smtClean="0">
              <a:latin typeface="Calibri" pitchFamily="34" charset="0"/>
            </a:endParaRPr>
          </a:p>
          <a:p>
            <a:pPr eaLnBrk="1" hangingPunct="1">
              <a:buFontTx/>
              <a:buChar char="•"/>
            </a:pPr>
            <a:r>
              <a:rPr lang="en-GB" altLang="en-US" sz="1600" dirty="0" smtClean="0">
                <a:latin typeface="Calibri" pitchFamily="34" charset="0"/>
              </a:rPr>
              <a:t>Large thickness of the height bin (vertical </a:t>
            </a:r>
            <a:r>
              <a:rPr lang="en-GB" altLang="en-US" sz="1600" dirty="0" err="1" smtClean="0">
                <a:latin typeface="Calibri" pitchFamily="34" charset="0"/>
              </a:rPr>
              <a:t>inhomogeneities</a:t>
            </a:r>
            <a:r>
              <a:rPr lang="en-GB" altLang="en-US" sz="1600" dirty="0" smtClean="0">
                <a:latin typeface="Calibri" pitchFamily="34" charset="0"/>
              </a:rPr>
              <a:t> give ambiguous results when solving the </a:t>
            </a:r>
            <a:r>
              <a:rPr lang="en-GB" altLang="en-US" sz="1600" dirty="0" err="1" smtClean="0">
                <a:latin typeface="Calibri" pitchFamily="34" charset="0"/>
              </a:rPr>
              <a:t>lidar</a:t>
            </a:r>
            <a:r>
              <a:rPr lang="en-GB" altLang="en-US" sz="1600" dirty="0" smtClean="0">
                <a:latin typeface="Calibri" pitchFamily="34" charset="0"/>
              </a:rPr>
              <a:t> equation)</a:t>
            </a:r>
          </a:p>
          <a:p>
            <a:pPr eaLnBrk="1" hangingPunct="1">
              <a:buFontTx/>
              <a:buChar char="•"/>
            </a:pPr>
            <a:r>
              <a:rPr lang="en-GB" altLang="en-US" sz="1600" dirty="0" smtClean="0">
                <a:latin typeface="Calibri" pitchFamily="34" charset="0"/>
              </a:rPr>
              <a:t>Dependence on a priori T and p information</a:t>
            </a:r>
          </a:p>
          <a:p>
            <a:pPr eaLnBrk="1" hangingPunct="1">
              <a:buFontTx/>
              <a:buChar char="•"/>
            </a:pPr>
            <a:r>
              <a:rPr lang="en-US" altLang="en-US" sz="1600" dirty="0" smtClean="0">
                <a:latin typeface="Calibri" pitchFamily="34" charset="0"/>
              </a:rPr>
              <a:t>Only way to discriminate aerosol versus cloud particles: use β/α (non-trivial) or co-located cloud observations (not available at present)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372202" y="6237312"/>
            <a:ext cx="2592387" cy="496293"/>
            <a:chOff x="6372202" y="6237312"/>
            <a:chExt cx="2592387" cy="496293"/>
          </a:xfrm>
        </p:grpSpPr>
        <p:pic>
          <p:nvPicPr>
            <p:cNvPr id="18" name="Picture 1026" descr="Logo_dégradé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5260" t="13019" r="8778" b="22031"/>
            <a:stretch>
              <a:fillRect/>
            </a:stretch>
          </p:blipFill>
          <p:spPr bwMode="auto">
            <a:xfrm>
              <a:off x="7020274" y="6237312"/>
              <a:ext cx="1944315" cy="397043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19" name="Image 7" descr="CNRSfilaire-grand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72202" y="6237312"/>
              <a:ext cx="496293" cy="4962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7548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150" y="217735"/>
            <a:ext cx="5949950" cy="769441"/>
          </a:xfrm>
        </p:spPr>
        <p:txBody>
          <a:bodyPr/>
          <a:lstStyle/>
          <a:p>
            <a:r>
              <a:rPr lang="en-GB" altLang="en-US" dirty="0"/>
              <a:t>Variation of Aeolus sampling along the orbit</a:t>
            </a:r>
            <a:endParaRPr lang="en-GB" dirty="0"/>
          </a:p>
        </p:txBody>
      </p:sp>
      <p:grpSp>
        <p:nvGrpSpPr>
          <p:cNvPr id="184" name="Group 188"/>
          <p:cNvGrpSpPr>
            <a:grpSpLocks/>
          </p:cNvGrpSpPr>
          <p:nvPr/>
        </p:nvGrpSpPr>
        <p:grpSpPr bwMode="auto">
          <a:xfrm>
            <a:off x="0" y="1199617"/>
            <a:ext cx="9144000" cy="5118100"/>
            <a:chOff x="0" y="825"/>
            <a:chExt cx="5760" cy="3224"/>
          </a:xfrm>
        </p:grpSpPr>
        <p:grpSp>
          <p:nvGrpSpPr>
            <p:cNvPr id="185" name="Group 184"/>
            <p:cNvGrpSpPr>
              <a:grpSpLocks/>
            </p:cNvGrpSpPr>
            <p:nvPr/>
          </p:nvGrpSpPr>
          <p:grpSpPr bwMode="auto">
            <a:xfrm>
              <a:off x="631" y="825"/>
              <a:ext cx="4686" cy="1335"/>
              <a:chOff x="640" y="741"/>
              <a:chExt cx="4686" cy="1335"/>
            </a:xfrm>
          </p:grpSpPr>
          <p:grpSp>
            <p:nvGrpSpPr>
              <p:cNvPr id="353" name="Group 5"/>
              <p:cNvGrpSpPr>
                <a:grpSpLocks/>
              </p:cNvGrpSpPr>
              <p:nvPr/>
            </p:nvGrpSpPr>
            <p:grpSpPr bwMode="auto">
              <a:xfrm>
                <a:off x="640" y="743"/>
                <a:ext cx="4224" cy="1333"/>
                <a:chOff x="215" y="1111"/>
                <a:chExt cx="5204" cy="2248"/>
              </a:xfrm>
            </p:grpSpPr>
            <p:pic>
              <p:nvPicPr>
                <p:cNvPr id="357" name="Picture 6" descr="idl_wvm_et_zwc1_1km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5" y="1139"/>
                  <a:ext cx="1655" cy="22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8" name="Picture 7" descr="idl_wvm_tr_zwc1_1km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15" y="1111"/>
                  <a:ext cx="1550" cy="2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9" name="Picture 8" descr="idl_wvm_tr_nozwc1_1km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87" y="1111"/>
                  <a:ext cx="1632" cy="223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60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349" y="3086"/>
                  <a:ext cx="147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1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2243" y="3097"/>
                  <a:ext cx="147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2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3911" y="3076"/>
                  <a:ext cx="147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54" name="Text Box 181"/>
              <p:cNvSpPr txBox="1">
                <a:spLocks noChangeArrowheads="1"/>
              </p:cNvSpPr>
              <p:nvPr/>
            </p:nvSpPr>
            <p:spPr bwMode="auto">
              <a:xfrm>
                <a:off x="672" y="741"/>
                <a:ext cx="1271" cy="1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D0103A"/>
                    </a:solidFill>
                    <a:effectLst/>
                    <a:uLnTx/>
                    <a:uFillTx/>
                  </a:rPr>
                  <a:t>Extra-tropical scenario</a:t>
                </a:r>
              </a:p>
            </p:txBody>
          </p:sp>
          <p:sp>
            <p:nvSpPr>
              <p:cNvPr id="355" name="Text Box 182"/>
              <p:cNvSpPr txBox="1">
                <a:spLocks noChangeArrowheads="1"/>
              </p:cNvSpPr>
              <p:nvPr/>
            </p:nvSpPr>
            <p:spPr bwMode="auto">
              <a:xfrm>
                <a:off x="2307" y="745"/>
                <a:ext cx="949" cy="1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D0103A"/>
                    </a:solidFill>
                    <a:effectLst/>
                    <a:uLnTx/>
                    <a:uFillTx/>
                  </a:rPr>
                  <a:t>Tropical scenario</a:t>
                </a:r>
              </a:p>
            </p:txBody>
          </p:sp>
          <p:sp>
            <p:nvSpPr>
              <p:cNvPr id="356" name="Text Box 183"/>
              <p:cNvSpPr txBox="1">
                <a:spLocks noChangeArrowheads="1"/>
              </p:cNvSpPr>
              <p:nvPr/>
            </p:nvSpPr>
            <p:spPr bwMode="auto">
              <a:xfrm>
                <a:off x="3464" y="742"/>
                <a:ext cx="1862" cy="1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D0103A"/>
                    </a:solidFill>
                    <a:effectLst/>
                    <a:uLnTx/>
                    <a:uFillTx/>
                  </a:rPr>
                  <a:t>Tropical scenario – no calibration</a:t>
                </a:r>
              </a:p>
            </p:txBody>
          </p:sp>
        </p:grpSp>
        <p:sp>
          <p:nvSpPr>
            <p:cNvPr id="186" name="Text Box 179"/>
            <p:cNvSpPr txBox="1">
              <a:spLocks noChangeArrowheads="1"/>
            </p:cNvSpPr>
            <p:nvPr/>
          </p:nvSpPr>
          <p:spPr bwMode="auto">
            <a:xfrm>
              <a:off x="134" y="3857"/>
              <a:ext cx="483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D0103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</a:rPr>
                <a:t>Co-location of Mie and Rayleigh channel sampling within an observation is essential</a:t>
              </a:r>
            </a:p>
          </p:txBody>
        </p:sp>
        <p:sp>
          <p:nvSpPr>
            <p:cNvPr id="187" name="Text Box 186"/>
            <p:cNvSpPr txBox="1">
              <a:spLocks noChangeArrowheads="1"/>
            </p:cNvSpPr>
            <p:nvPr/>
          </p:nvSpPr>
          <p:spPr bwMode="auto">
            <a:xfrm>
              <a:off x="4998" y="2545"/>
              <a:ext cx="642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</a:rPr>
                <a:t>Terrain-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</a:rPr>
                <a:t>Following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D0103A"/>
                  </a:solidFill>
                  <a:effectLst/>
                  <a:uLnTx/>
                  <a:uFillTx/>
                </a:rPr>
                <a:t>model</a:t>
              </a:r>
            </a:p>
          </p:txBody>
        </p:sp>
        <p:grpSp>
          <p:nvGrpSpPr>
            <p:cNvPr id="188" name="Group 12"/>
            <p:cNvGrpSpPr>
              <a:grpSpLocks/>
            </p:cNvGrpSpPr>
            <p:nvPr/>
          </p:nvGrpSpPr>
          <p:grpSpPr bwMode="auto">
            <a:xfrm>
              <a:off x="0" y="2049"/>
              <a:ext cx="5760" cy="1831"/>
              <a:chOff x="0" y="1480"/>
              <a:chExt cx="5630" cy="1568"/>
            </a:xfrm>
          </p:grpSpPr>
          <p:sp>
            <p:nvSpPr>
              <p:cNvPr id="189" name="AutoShape 13"/>
              <p:cNvSpPr>
                <a:spLocks noChangeArrowheads="1"/>
              </p:cNvSpPr>
              <p:nvPr/>
            </p:nvSpPr>
            <p:spPr bwMode="auto">
              <a:xfrm rot="5400000">
                <a:off x="2806" y="223"/>
                <a:ext cx="126" cy="5523"/>
              </a:xfrm>
              <a:prstGeom prst="moon">
                <a:avLst>
                  <a:gd name="adj" fmla="val 87500"/>
                </a:avLst>
              </a:prstGeom>
              <a:solidFill>
                <a:srgbClr val="E6E6E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0" name="Freeform 14"/>
              <p:cNvSpPr>
                <a:spLocks/>
              </p:cNvSpPr>
              <p:nvPr/>
            </p:nvSpPr>
            <p:spPr bwMode="auto">
              <a:xfrm>
                <a:off x="197" y="2177"/>
                <a:ext cx="5361" cy="843"/>
              </a:xfrm>
              <a:custGeom>
                <a:avLst/>
                <a:gdLst>
                  <a:gd name="T0" fmla="*/ 114 w 5670"/>
                  <a:gd name="T1" fmla="*/ 1068 h 1128"/>
                  <a:gd name="T2" fmla="*/ 228 w 5670"/>
                  <a:gd name="T3" fmla="*/ 1056 h 1128"/>
                  <a:gd name="T4" fmla="*/ 264 w 5670"/>
                  <a:gd name="T5" fmla="*/ 1050 h 1128"/>
                  <a:gd name="T6" fmla="*/ 438 w 5670"/>
                  <a:gd name="T7" fmla="*/ 1014 h 1128"/>
                  <a:gd name="T8" fmla="*/ 540 w 5670"/>
                  <a:gd name="T9" fmla="*/ 1014 h 1128"/>
                  <a:gd name="T10" fmla="*/ 756 w 5670"/>
                  <a:gd name="T11" fmla="*/ 996 h 1128"/>
                  <a:gd name="T12" fmla="*/ 846 w 5670"/>
                  <a:gd name="T13" fmla="*/ 936 h 1128"/>
                  <a:gd name="T14" fmla="*/ 1032 w 5670"/>
                  <a:gd name="T15" fmla="*/ 876 h 1128"/>
                  <a:gd name="T16" fmla="*/ 1218 w 5670"/>
                  <a:gd name="T17" fmla="*/ 828 h 1128"/>
                  <a:gd name="T18" fmla="*/ 1308 w 5670"/>
                  <a:gd name="T19" fmla="*/ 762 h 1128"/>
                  <a:gd name="T20" fmla="*/ 1422 w 5670"/>
                  <a:gd name="T21" fmla="*/ 678 h 1128"/>
                  <a:gd name="T22" fmla="*/ 1464 w 5670"/>
                  <a:gd name="T23" fmla="*/ 636 h 1128"/>
                  <a:gd name="T24" fmla="*/ 1560 w 5670"/>
                  <a:gd name="T25" fmla="*/ 558 h 1128"/>
                  <a:gd name="T26" fmla="*/ 1686 w 5670"/>
                  <a:gd name="T27" fmla="*/ 648 h 1128"/>
                  <a:gd name="T28" fmla="*/ 1776 w 5670"/>
                  <a:gd name="T29" fmla="*/ 708 h 1128"/>
                  <a:gd name="T30" fmla="*/ 1824 w 5670"/>
                  <a:gd name="T31" fmla="*/ 720 h 1128"/>
                  <a:gd name="T32" fmla="*/ 1866 w 5670"/>
                  <a:gd name="T33" fmla="*/ 642 h 1128"/>
                  <a:gd name="T34" fmla="*/ 1878 w 5670"/>
                  <a:gd name="T35" fmla="*/ 612 h 1128"/>
                  <a:gd name="T36" fmla="*/ 2004 w 5670"/>
                  <a:gd name="T37" fmla="*/ 516 h 1128"/>
                  <a:gd name="T38" fmla="*/ 2022 w 5670"/>
                  <a:gd name="T39" fmla="*/ 468 h 1128"/>
                  <a:gd name="T40" fmla="*/ 2046 w 5670"/>
                  <a:gd name="T41" fmla="*/ 426 h 1128"/>
                  <a:gd name="T42" fmla="*/ 2124 w 5670"/>
                  <a:gd name="T43" fmla="*/ 300 h 1128"/>
                  <a:gd name="T44" fmla="*/ 2214 w 5670"/>
                  <a:gd name="T45" fmla="*/ 222 h 1128"/>
                  <a:gd name="T46" fmla="*/ 2304 w 5670"/>
                  <a:gd name="T47" fmla="*/ 396 h 1128"/>
                  <a:gd name="T48" fmla="*/ 2328 w 5670"/>
                  <a:gd name="T49" fmla="*/ 468 h 1128"/>
                  <a:gd name="T50" fmla="*/ 2346 w 5670"/>
                  <a:gd name="T51" fmla="*/ 540 h 1128"/>
                  <a:gd name="T52" fmla="*/ 2406 w 5670"/>
                  <a:gd name="T53" fmla="*/ 600 h 1128"/>
                  <a:gd name="T54" fmla="*/ 2430 w 5670"/>
                  <a:gd name="T55" fmla="*/ 660 h 1128"/>
                  <a:gd name="T56" fmla="*/ 2514 w 5670"/>
                  <a:gd name="T57" fmla="*/ 726 h 1128"/>
                  <a:gd name="T58" fmla="*/ 2604 w 5670"/>
                  <a:gd name="T59" fmla="*/ 726 h 1128"/>
                  <a:gd name="T60" fmla="*/ 2694 w 5670"/>
                  <a:gd name="T61" fmla="*/ 708 h 1128"/>
                  <a:gd name="T62" fmla="*/ 2802 w 5670"/>
                  <a:gd name="T63" fmla="*/ 810 h 1128"/>
                  <a:gd name="T64" fmla="*/ 2880 w 5670"/>
                  <a:gd name="T65" fmla="*/ 738 h 1128"/>
                  <a:gd name="T66" fmla="*/ 2904 w 5670"/>
                  <a:gd name="T67" fmla="*/ 762 h 1128"/>
                  <a:gd name="T68" fmla="*/ 3012 w 5670"/>
                  <a:gd name="T69" fmla="*/ 768 h 1128"/>
                  <a:gd name="T70" fmla="*/ 3120 w 5670"/>
                  <a:gd name="T71" fmla="*/ 900 h 1128"/>
                  <a:gd name="T72" fmla="*/ 3234 w 5670"/>
                  <a:gd name="T73" fmla="*/ 894 h 1128"/>
                  <a:gd name="T74" fmla="*/ 3324 w 5670"/>
                  <a:gd name="T75" fmla="*/ 852 h 1128"/>
                  <a:gd name="T76" fmla="*/ 3462 w 5670"/>
                  <a:gd name="T77" fmla="*/ 744 h 1128"/>
                  <a:gd name="T78" fmla="*/ 3600 w 5670"/>
                  <a:gd name="T79" fmla="*/ 576 h 1128"/>
                  <a:gd name="T80" fmla="*/ 3666 w 5670"/>
                  <a:gd name="T81" fmla="*/ 486 h 1128"/>
                  <a:gd name="T82" fmla="*/ 3708 w 5670"/>
                  <a:gd name="T83" fmla="*/ 444 h 1128"/>
                  <a:gd name="T84" fmla="*/ 3852 w 5670"/>
                  <a:gd name="T85" fmla="*/ 294 h 1128"/>
                  <a:gd name="T86" fmla="*/ 3876 w 5670"/>
                  <a:gd name="T87" fmla="*/ 270 h 1128"/>
                  <a:gd name="T88" fmla="*/ 3942 w 5670"/>
                  <a:gd name="T89" fmla="*/ 168 h 1128"/>
                  <a:gd name="T90" fmla="*/ 3972 w 5670"/>
                  <a:gd name="T91" fmla="*/ 114 h 1128"/>
                  <a:gd name="T92" fmla="*/ 4026 w 5670"/>
                  <a:gd name="T93" fmla="*/ 48 h 1128"/>
                  <a:gd name="T94" fmla="*/ 4170 w 5670"/>
                  <a:gd name="T95" fmla="*/ 6 h 1128"/>
                  <a:gd name="T96" fmla="*/ 4248 w 5670"/>
                  <a:gd name="T97" fmla="*/ 276 h 1128"/>
                  <a:gd name="T98" fmla="*/ 4380 w 5670"/>
                  <a:gd name="T99" fmla="*/ 660 h 1128"/>
                  <a:gd name="T100" fmla="*/ 4404 w 5670"/>
                  <a:gd name="T101" fmla="*/ 684 h 1128"/>
                  <a:gd name="T102" fmla="*/ 4518 w 5670"/>
                  <a:gd name="T103" fmla="*/ 756 h 1128"/>
                  <a:gd name="T104" fmla="*/ 4548 w 5670"/>
                  <a:gd name="T105" fmla="*/ 804 h 1128"/>
                  <a:gd name="T106" fmla="*/ 4734 w 5670"/>
                  <a:gd name="T107" fmla="*/ 828 h 1128"/>
                  <a:gd name="T108" fmla="*/ 4800 w 5670"/>
                  <a:gd name="T109" fmla="*/ 840 h 1128"/>
                  <a:gd name="T110" fmla="*/ 4872 w 5670"/>
                  <a:gd name="T111" fmla="*/ 918 h 1128"/>
                  <a:gd name="T112" fmla="*/ 5016 w 5670"/>
                  <a:gd name="T113" fmla="*/ 972 h 1128"/>
                  <a:gd name="T114" fmla="*/ 5070 w 5670"/>
                  <a:gd name="T115" fmla="*/ 1014 h 1128"/>
                  <a:gd name="T116" fmla="*/ 5262 w 5670"/>
                  <a:gd name="T117" fmla="*/ 1032 h 1128"/>
                  <a:gd name="T118" fmla="*/ 5388 w 5670"/>
                  <a:gd name="T119" fmla="*/ 1038 h 1128"/>
                  <a:gd name="T120" fmla="*/ 5592 w 5670"/>
                  <a:gd name="T121" fmla="*/ 1074 h 1128"/>
                  <a:gd name="T122" fmla="*/ 5670 w 5670"/>
                  <a:gd name="T123" fmla="*/ 1128 h 1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670" h="1128">
                    <a:moveTo>
                      <a:pt x="0" y="1116"/>
                    </a:moveTo>
                    <a:cubicBezTo>
                      <a:pt x="42" y="1106"/>
                      <a:pt x="73" y="1082"/>
                      <a:pt x="114" y="1068"/>
                    </a:cubicBezTo>
                    <a:cubicBezTo>
                      <a:pt x="144" y="1058"/>
                      <a:pt x="178" y="1064"/>
                      <a:pt x="210" y="1062"/>
                    </a:cubicBezTo>
                    <a:cubicBezTo>
                      <a:pt x="216" y="1060"/>
                      <a:pt x="222" y="1056"/>
                      <a:pt x="228" y="1056"/>
                    </a:cubicBezTo>
                    <a:cubicBezTo>
                      <a:pt x="234" y="1056"/>
                      <a:pt x="240" y="1063"/>
                      <a:pt x="246" y="1062"/>
                    </a:cubicBezTo>
                    <a:cubicBezTo>
                      <a:pt x="253" y="1061"/>
                      <a:pt x="257" y="1052"/>
                      <a:pt x="264" y="1050"/>
                    </a:cubicBezTo>
                    <a:cubicBezTo>
                      <a:pt x="284" y="1045"/>
                      <a:pt x="304" y="1046"/>
                      <a:pt x="324" y="1044"/>
                    </a:cubicBezTo>
                    <a:cubicBezTo>
                      <a:pt x="361" y="1032"/>
                      <a:pt x="400" y="1027"/>
                      <a:pt x="438" y="1014"/>
                    </a:cubicBezTo>
                    <a:cubicBezTo>
                      <a:pt x="468" y="1021"/>
                      <a:pt x="476" y="1011"/>
                      <a:pt x="504" y="1002"/>
                    </a:cubicBezTo>
                    <a:cubicBezTo>
                      <a:pt x="516" y="1006"/>
                      <a:pt x="528" y="1010"/>
                      <a:pt x="540" y="1014"/>
                    </a:cubicBezTo>
                    <a:cubicBezTo>
                      <a:pt x="556" y="1019"/>
                      <a:pt x="588" y="1026"/>
                      <a:pt x="588" y="1026"/>
                    </a:cubicBezTo>
                    <a:cubicBezTo>
                      <a:pt x="655" y="1022"/>
                      <a:pt x="701" y="1027"/>
                      <a:pt x="756" y="996"/>
                    </a:cubicBezTo>
                    <a:cubicBezTo>
                      <a:pt x="775" y="985"/>
                      <a:pt x="792" y="972"/>
                      <a:pt x="810" y="960"/>
                    </a:cubicBezTo>
                    <a:cubicBezTo>
                      <a:pt x="822" y="952"/>
                      <a:pt x="846" y="936"/>
                      <a:pt x="846" y="936"/>
                    </a:cubicBezTo>
                    <a:cubicBezTo>
                      <a:pt x="894" y="947"/>
                      <a:pt x="930" y="956"/>
                      <a:pt x="978" y="948"/>
                    </a:cubicBezTo>
                    <a:cubicBezTo>
                      <a:pt x="987" y="913"/>
                      <a:pt x="1002" y="896"/>
                      <a:pt x="1032" y="876"/>
                    </a:cubicBezTo>
                    <a:cubicBezTo>
                      <a:pt x="1079" y="881"/>
                      <a:pt x="1116" y="889"/>
                      <a:pt x="1164" y="876"/>
                    </a:cubicBezTo>
                    <a:cubicBezTo>
                      <a:pt x="1207" y="865"/>
                      <a:pt x="1192" y="851"/>
                      <a:pt x="1218" y="828"/>
                    </a:cubicBezTo>
                    <a:cubicBezTo>
                      <a:pt x="1235" y="813"/>
                      <a:pt x="1254" y="800"/>
                      <a:pt x="1272" y="786"/>
                    </a:cubicBezTo>
                    <a:cubicBezTo>
                      <a:pt x="1283" y="777"/>
                      <a:pt x="1308" y="762"/>
                      <a:pt x="1308" y="762"/>
                    </a:cubicBezTo>
                    <a:cubicBezTo>
                      <a:pt x="1321" y="743"/>
                      <a:pt x="1351" y="722"/>
                      <a:pt x="1374" y="714"/>
                    </a:cubicBezTo>
                    <a:cubicBezTo>
                      <a:pt x="1388" y="692"/>
                      <a:pt x="1401" y="692"/>
                      <a:pt x="1422" y="678"/>
                    </a:cubicBezTo>
                    <a:cubicBezTo>
                      <a:pt x="1456" y="626"/>
                      <a:pt x="1411" y="687"/>
                      <a:pt x="1452" y="654"/>
                    </a:cubicBezTo>
                    <a:cubicBezTo>
                      <a:pt x="1458" y="649"/>
                      <a:pt x="1459" y="641"/>
                      <a:pt x="1464" y="636"/>
                    </a:cubicBezTo>
                    <a:cubicBezTo>
                      <a:pt x="1478" y="622"/>
                      <a:pt x="1501" y="617"/>
                      <a:pt x="1518" y="606"/>
                    </a:cubicBezTo>
                    <a:cubicBezTo>
                      <a:pt x="1537" y="577"/>
                      <a:pt x="1543" y="592"/>
                      <a:pt x="1560" y="558"/>
                    </a:cubicBezTo>
                    <a:cubicBezTo>
                      <a:pt x="1601" y="565"/>
                      <a:pt x="1638" y="572"/>
                      <a:pt x="1680" y="576"/>
                    </a:cubicBezTo>
                    <a:cubicBezTo>
                      <a:pt x="1682" y="600"/>
                      <a:pt x="1676" y="626"/>
                      <a:pt x="1686" y="648"/>
                    </a:cubicBezTo>
                    <a:cubicBezTo>
                      <a:pt x="1695" y="668"/>
                      <a:pt x="1722" y="672"/>
                      <a:pt x="1740" y="684"/>
                    </a:cubicBezTo>
                    <a:cubicBezTo>
                      <a:pt x="1752" y="692"/>
                      <a:pt x="1776" y="708"/>
                      <a:pt x="1776" y="708"/>
                    </a:cubicBezTo>
                    <a:cubicBezTo>
                      <a:pt x="1785" y="736"/>
                      <a:pt x="1787" y="748"/>
                      <a:pt x="1818" y="738"/>
                    </a:cubicBezTo>
                    <a:cubicBezTo>
                      <a:pt x="1820" y="732"/>
                      <a:pt x="1821" y="726"/>
                      <a:pt x="1824" y="720"/>
                    </a:cubicBezTo>
                    <a:cubicBezTo>
                      <a:pt x="1827" y="714"/>
                      <a:pt x="1834" y="709"/>
                      <a:pt x="1836" y="702"/>
                    </a:cubicBezTo>
                    <a:cubicBezTo>
                      <a:pt x="1858" y="642"/>
                      <a:pt x="1831" y="666"/>
                      <a:pt x="1866" y="642"/>
                    </a:cubicBezTo>
                    <a:cubicBezTo>
                      <a:pt x="1864" y="636"/>
                      <a:pt x="1858" y="630"/>
                      <a:pt x="1860" y="624"/>
                    </a:cubicBezTo>
                    <a:cubicBezTo>
                      <a:pt x="1863" y="617"/>
                      <a:pt x="1873" y="617"/>
                      <a:pt x="1878" y="612"/>
                    </a:cubicBezTo>
                    <a:cubicBezTo>
                      <a:pt x="1896" y="594"/>
                      <a:pt x="1900" y="585"/>
                      <a:pt x="1926" y="576"/>
                    </a:cubicBezTo>
                    <a:cubicBezTo>
                      <a:pt x="1953" y="555"/>
                      <a:pt x="1971" y="527"/>
                      <a:pt x="2004" y="516"/>
                    </a:cubicBezTo>
                    <a:cubicBezTo>
                      <a:pt x="2008" y="508"/>
                      <a:pt x="2013" y="500"/>
                      <a:pt x="2016" y="492"/>
                    </a:cubicBezTo>
                    <a:cubicBezTo>
                      <a:pt x="2019" y="484"/>
                      <a:pt x="2019" y="476"/>
                      <a:pt x="2022" y="468"/>
                    </a:cubicBezTo>
                    <a:cubicBezTo>
                      <a:pt x="2025" y="461"/>
                      <a:pt x="2030" y="456"/>
                      <a:pt x="2034" y="450"/>
                    </a:cubicBezTo>
                    <a:cubicBezTo>
                      <a:pt x="2038" y="442"/>
                      <a:pt x="2043" y="434"/>
                      <a:pt x="2046" y="426"/>
                    </a:cubicBezTo>
                    <a:cubicBezTo>
                      <a:pt x="2058" y="395"/>
                      <a:pt x="2060" y="353"/>
                      <a:pt x="2094" y="342"/>
                    </a:cubicBezTo>
                    <a:cubicBezTo>
                      <a:pt x="2108" y="300"/>
                      <a:pt x="2094" y="310"/>
                      <a:pt x="2124" y="300"/>
                    </a:cubicBezTo>
                    <a:cubicBezTo>
                      <a:pt x="2138" y="279"/>
                      <a:pt x="2135" y="266"/>
                      <a:pt x="2160" y="258"/>
                    </a:cubicBezTo>
                    <a:cubicBezTo>
                      <a:pt x="2178" y="240"/>
                      <a:pt x="2190" y="230"/>
                      <a:pt x="2214" y="222"/>
                    </a:cubicBezTo>
                    <a:cubicBezTo>
                      <a:pt x="2250" y="231"/>
                      <a:pt x="2236" y="238"/>
                      <a:pt x="2262" y="264"/>
                    </a:cubicBezTo>
                    <a:cubicBezTo>
                      <a:pt x="2277" y="308"/>
                      <a:pt x="2289" y="352"/>
                      <a:pt x="2304" y="396"/>
                    </a:cubicBezTo>
                    <a:cubicBezTo>
                      <a:pt x="2306" y="403"/>
                      <a:pt x="2313" y="408"/>
                      <a:pt x="2316" y="414"/>
                    </a:cubicBezTo>
                    <a:cubicBezTo>
                      <a:pt x="2323" y="429"/>
                      <a:pt x="2326" y="454"/>
                      <a:pt x="2328" y="468"/>
                    </a:cubicBezTo>
                    <a:cubicBezTo>
                      <a:pt x="2319" y="495"/>
                      <a:pt x="2328" y="498"/>
                      <a:pt x="2340" y="522"/>
                    </a:cubicBezTo>
                    <a:cubicBezTo>
                      <a:pt x="2343" y="528"/>
                      <a:pt x="2341" y="536"/>
                      <a:pt x="2346" y="540"/>
                    </a:cubicBezTo>
                    <a:cubicBezTo>
                      <a:pt x="2355" y="547"/>
                      <a:pt x="2391" y="554"/>
                      <a:pt x="2406" y="564"/>
                    </a:cubicBezTo>
                    <a:cubicBezTo>
                      <a:pt x="2438" y="612"/>
                      <a:pt x="2406" y="552"/>
                      <a:pt x="2406" y="600"/>
                    </a:cubicBezTo>
                    <a:cubicBezTo>
                      <a:pt x="2406" y="609"/>
                      <a:pt x="2415" y="616"/>
                      <a:pt x="2418" y="624"/>
                    </a:cubicBezTo>
                    <a:cubicBezTo>
                      <a:pt x="2423" y="636"/>
                      <a:pt x="2426" y="648"/>
                      <a:pt x="2430" y="660"/>
                    </a:cubicBezTo>
                    <a:cubicBezTo>
                      <a:pt x="2432" y="666"/>
                      <a:pt x="2430" y="676"/>
                      <a:pt x="2436" y="678"/>
                    </a:cubicBezTo>
                    <a:cubicBezTo>
                      <a:pt x="2466" y="688"/>
                      <a:pt x="2488" y="709"/>
                      <a:pt x="2514" y="726"/>
                    </a:cubicBezTo>
                    <a:cubicBezTo>
                      <a:pt x="2531" y="752"/>
                      <a:pt x="2543" y="750"/>
                      <a:pt x="2574" y="756"/>
                    </a:cubicBezTo>
                    <a:cubicBezTo>
                      <a:pt x="2597" y="750"/>
                      <a:pt x="2645" y="753"/>
                      <a:pt x="2604" y="726"/>
                    </a:cubicBezTo>
                    <a:cubicBezTo>
                      <a:pt x="2636" y="694"/>
                      <a:pt x="2614" y="669"/>
                      <a:pt x="2658" y="654"/>
                    </a:cubicBezTo>
                    <a:cubicBezTo>
                      <a:pt x="2666" y="679"/>
                      <a:pt x="2678" y="688"/>
                      <a:pt x="2694" y="708"/>
                    </a:cubicBezTo>
                    <a:cubicBezTo>
                      <a:pt x="2714" y="732"/>
                      <a:pt x="2709" y="757"/>
                      <a:pt x="2742" y="768"/>
                    </a:cubicBezTo>
                    <a:cubicBezTo>
                      <a:pt x="2761" y="787"/>
                      <a:pt x="2777" y="798"/>
                      <a:pt x="2802" y="810"/>
                    </a:cubicBezTo>
                    <a:cubicBezTo>
                      <a:pt x="2822" y="797"/>
                      <a:pt x="2830" y="781"/>
                      <a:pt x="2850" y="768"/>
                    </a:cubicBezTo>
                    <a:cubicBezTo>
                      <a:pt x="2853" y="763"/>
                      <a:pt x="2869" y="735"/>
                      <a:pt x="2880" y="738"/>
                    </a:cubicBezTo>
                    <a:cubicBezTo>
                      <a:pt x="2886" y="740"/>
                      <a:pt x="2882" y="752"/>
                      <a:pt x="2886" y="756"/>
                    </a:cubicBezTo>
                    <a:cubicBezTo>
                      <a:pt x="2890" y="760"/>
                      <a:pt x="2898" y="760"/>
                      <a:pt x="2904" y="762"/>
                    </a:cubicBezTo>
                    <a:cubicBezTo>
                      <a:pt x="2923" y="781"/>
                      <a:pt x="2938" y="782"/>
                      <a:pt x="2952" y="804"/>
                    </a:cubicBezTo>
                    <a:cubicBezTo>
                      <a:pt x="2972" y="784"/>
                      <a:pt x="2987" y="780"/>
                      <a:pt x="3012" y="768"/>
                    </a:cubicBezTo>
                    <a:cubicBezTo>
                      <a:pt x="3028" y="792"/>
                      <a:pt x="3048" y="818"/>
                      <a:pt x="3072" y="834"/>
                    </a:cubicBezTo>
                    <a:cubicBezTo>
                      <a:pt x="3086" y="862"/>
                      <a:pt x="3088" y="889"/>
                      <a:pt x="3120" y="900"/>
                    </a:cubicBezTo>
                    <a:cubicBezTo>
                      <a:pt x="3134" y="943"/>
                      <a:pt x="3165" y="918"/>
                      <a:pt x="3192" y="900"/>
                    </a:cubicBezTo>
                    <a:cubicBezTo>
                      <a:pt x="3204" y="892"/>
                      <a:pt x="3220" y="896"/>
                      <a:pt x="3234" y="894"/>
                    </a:cubicBezTo>
                    <a:cubicBezTo>
                      <a:pt x="3252" y="888"/>
                      <a:pt x="3272" y="887"/>
                      <a:pt x="3288" y="876"/>
                    </a:cubicBezTo>
                    <a:cubicBezTo>
                      <a:pt x="3300" y="868"/>
                      <a:pt x="3312" y="860"/>
                      <a:pt x="3324" y="852"/>
                    </a:cubicBezTo>
                    <a:cubicBezTo>
                      <a:pt x="3330" y="848"/>
                      <a:pt x="3342" y="840"/>
                      <a:pt x="3342" y="840"/>
                    </a:cubicBezTo>
                    <a:cubicBezTo>
                      <a:pt x="3367" y="803"/>
                      <a:pt x="3425" y="769"/>
                      <a:pt x="3462" y="744"/>
                    </a:cubicBezTo>
                    <a:cubicBezTo>
                      <a:pt x="3497" y="721"/>
                      <a:pt x="3506" y="662"/>
                      <a:pt x="3546" y="636"/>
                    </a:cubicBezTo>
                    <a:cubicBezTo>
                      <a:pt x="3554" y="612"/>
                      <a:pt x="3579" y="590"/>
                      <a:pt x="3600" y="576"/>
                    </a:cubicBezTo>
                    <a:cubicBezTo>
                      <a:pt x="3608" y="551"/>
                      <a:pt x="3620" y="537"/>
                      <a:pt x="3642" y="522"/>
                    </a:cubicBezTo>
                    <a:cubicBezTo>
                      <a:pt x="3656" y="479"/>
                      <a:pt x="3636" y="531"/>
                      <a:pt x="3666" y="486"/>
                    </a:cubicBezTo>
                    <a:cubicBezTo>
                      <a:pt x="3670" y="481"/>
                      <a:pt x="3668" y="472"/>
                      <a:pt x="3672" y="468"/>
                    </a:cubicBezTo>
                    <a:cubicBezTo>
                      <a:pt x="3682" y="458"/>
                      <a:pt x="3708" y="444"/>
                      <a:pt x="3708" y="444"/>
                    </a:cubicBezTo>
                    <a:cubicBezTo>
                      <a:pt x="3732" y="407"/>
                      <a:pt x="3773" y="379"/>
                      <a:pt x="3804" y="348"/>
                    </a:cubicBezTo>
                    <a:cubicBezTo>
                      <a:pt x="3813" y="321"/>
                      <a:pt x="3829" y="311"/>
                      <a:pt x="3852" y="294"/>
                    </a:cubicBezTo>
                    <a:cubicBezTo>
                      <a:pt x="3854" y="288"/>
                      <a:pt x="3854" y="280"/>
                      <a:pt x="3858" y="276"/>
                    </a:cubicBezTo>
                    <a:cubicBezTo>
                      <a:pt x="3862" y="272"/>
                      <a:pt x="3872" y="275"/>
                      <a:pt x="3876" y="270"/>
                    </a:cubicBezTo>
                    <a:cubicBezTo>
                      <a:pt x="3903" y="232"/>
                      <a:pt x="3873" y="234"/>
                      <a:pt x="3918" y="204"/>
                    </a:cubicBezTo>
                    <a:cubicBezTo>
                      <a:pt x="3926" y="192"/>
                      <a:pt x="3937" y="182"/>
                      <a:pt x="3942" y="168"/>
                    </a:cubicBezTo>
                    <a:cubicBezTo>
                      <a:pt x="3946" y="156"/>
                      <a:pt x="3945" y="141"/>
                      <a:pt x="3954" y="132"/>
                    </a:cubicBezTo>
                    <a:cubicBezTo>
                      <a:pt x="3960" y="126"/>
                      <a:pt x="3967" y="121"/>
                      <a:pt x="3972" y="114"/>
                    </a:cubicBezTo>
                    <a:cubicBezTo>
                      <a:pt x="3982" y="100"/>
                      <a:pt x="3979" y="79"/>
                      <a:pt x="3990" y="66"/>
                    </a:cubicBezTo>
                    <a:cubicBezTo>
                      <a:pt x="3998" y="56"/>
                      <a:pt x="4015" y="55"/>
                      <a:pt x="4026" y="48"/>
                    </a:cubicBezTo>
                    <a:cubicBezTo>
                      <a:pt x="4044" y="21"/>
                      <a:pt x="4068" y="10"/>
                      <a:pt x="4098" y="0"/>
                    </a:cubicBezTo>
                    <a:cubicBezTo>
                      <a:pt x="4122" y="2"/>
                      <a:pt x="4146" y="2"/>
                      <a:pt x="4170" y="6"/>
                    </a:cubicBezTo>
                    <a:cubicBezTo>
                      <a:pt x="4182" y="8"/>
                      <a:pt x="4206" y="18"/>
                      <a:pt x="4206" y="18"/>
                    </a:cubicBezTo>
                    <a:cubicBezTo>
                      <a:pt x="4227" y="103"/>
                      <a:pt x="4235" y="189"/>
                      <a:pt x="4248" y="276"/>
                    </a:cubicBezTo>
                    <a:cubicBezTo>
                      <a:pt x="4257" y="336"/>
                      <a:pt x="4283" y="399"/>
                      <a:pt x="4302" y="456"/>
                    </a:cubicBezTo>
                    <a:cubicBezTo>
                      <a:pt x="4328" y="533"/>
                      <a:pt x="4320" y="600"/>
                      <a:pt x="4380" y="660"/>
                    </a:cubicBezTo>
                    <a:cubicBezTo>
                      <a:pt x="4382" y="666"/>
                      <a:pt x="4382" y="674"/>
                      <a:pt x="4386" y="678"/>
                    </a:cubicBezTo>
                    <a:cubicBezTo>
                      <a:pt x="4390" y="682"/>
                      <a:pt x="4398" y="681"/>
                      <a:pt x="4404" y="684"/>
                    </a:cubicBezTo>
                    <a:cubicBezTo>
                      <a:pt x="4425" y="694"/>
                      <a:pt x="4442" y="707"/>
                      <a:pt x="4464" y="714"/>
                    </a:cubicBezTo>
                    <a:cubicBezTo>
                      <a:pt x="4480" y="739"/>
                      <a:pt x="4489" y="749"/>
                      <a:pt x="4518" y="756"/>
                    </a:cubicBezTo>
                    <a:cubicBezTo>
                      <a:pt x="4524" y="760"/>
                      <a:pt x="4532" y="762"/>
                      <a:pt x="4536" y="768"/>
                    </a:cubicBezTo>
                    <a:cubicBezTo>
                      <a:pt x="4543" y="779"/>
                      <a:pt x="4548" y="804"/>
                      <a:pt x="4548" y="804"/>
                    </a:cubicBezTo>
                    <a:cubicBezTo>
                      <a:pt x="4588" y="794"/>
                      <a:pt x="4606" y="757"/>
                      <a:pt x="4644" y="744"/>
                    </a:cubicBezTo>
                    <a:cubicBezTo>
                      <a:pt x="4673" y="773"/>
                      <a:pt x="4700" y="805"/>
                      <a:pt x="4734" y="828"/>
                    </a:cubicBezTo>
                    <a:cubicBezTo>
                      <a:pt x="4755" y="859"/>
                      <a:pt x="4759" y="845"/>
                      <a:pt x="4782" y="822"/>
                    </a:cubicBezTo>
                    <a:cubicBezTo>
                      <a:pt x="4788" y="828"/>
                      <a:pt x="4793" y="835"/>
                      <a:pt x="4800" y="840"/>
                    </a:cubicBezTo>
                    <a:cubicBezTo>
                      <a:pt x="4805" y="844"/>
                      <a:pt x="4813" y="842"/>
                      <a:pt x="4818" y="846"/>
                    </a:cubicBezTo>
                    <a:cubicBezTo>
                      <a:pt x="4841" y="865"/>
                      <a:pt x="4838" y="909"/>
                      <a:pt x="4872" y="918"/>
                    </a:cubicBezTo>
                    <a:cubicBezTo>
                      <a:pt x="4903" y="926"/>
                      <a:pt x="4968" y="936"/>
                      <a:pt x="4968" y="936"/>
                    </a:cubicBezTo>
                    <a:cubicBezTo>
                      <a:pt x="4988" y="949"/>
                      <a:pt x="4993" y="964"/>
                      <a:pt x="5016" y="972"/>
                    </a:cubicBezTo>
                    <a:cubicBezTo>
                      <a:pt x="5022" y="978"/>
                      <a:pt x="5027" y="985"/>
                      <a:pt x="5034" y="990"/>
                    </a:cubicBezTo>
                    <a:cubicBezTo>
                      <a:pt x="5045" y="999"/>
                      <a:pt x="5070" y="1014"/>
                      <a:pt x="5070" y="1014"/>
                    </a:cubicBezTo>
                    <a:cubicBezTo>
                      <a:pt x="5085" y="1058"/>
                      <a:pt x="5133" y="1025"/>
                      <a:pt x="5166" y="1014"/>
                    </a:cubicBezTo>
                    <a:cubicBezTo>
                      <a:pt x="5205" y="1021"/>
                      <a:pt x="5228" y="1009"/>
                      <a:pt x="5262" y="1032"/>
                    </a:cubicBezTo>
                    <a:cubicBezTo>
                      <a:pt x="5271" y="1058"/>
                      <a:pt x="5285" y="1054"/>
                      <a:pt x="5310" y="1062"/>
                    </a:cubicBezTo>
                    <a:cubicBezTo>
                      <a:pt x="5341" y="1052"/>
                      <a:pt x="5351" y="1043"/>
                      <a:pt x="5388" y="1038"/>
                    </a:cubicBezTo>
                    <a:cubicBezTo>
                      <a:pt x="5428" y="1025"/>
                      <a:pt x="5448" y="1047"/>
                      <a:pt x="5484" y="1056"/>
                    </a:cubicBezTo>
                    <a:cubicBezTo>
                      <a:pt x="5519" y="1065"/>
                      <a:pt x="5556" y="1067"/>
                      <a:pt x="5592" y="1074"/>
                    </a:cubicBezTo>
                    <a:cubicBezTo>
                      <a:pt x="5619" y="1079"/>
                      <a:pt x="5638" y="1101"/>
                      <a:pt x="5664" y="1110"/>
                    </a:cubicBezTo>
                    <a:cubicBezTo>
                      <a:pt x="5666" y="1116"/>
                      <a:pt x="5670" y="1128"/>
                      <a:pt x="5670" y="1128"/>
                    </a:cubicBezTo>
                  </a:path>
                </a:pathLst>
              </a:custGeom>
              <a:noFill/>
              <a:ln w="19050" cap="flat" cmpd="sng">
                <a:solidFill>
                  <a:srgbClr val="6633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" name="Rectangle 15"/>
              <p:cNvSpPr>
                <a:spLocks noChangeArrowheads="1"/>
              </p:cNvSpPr>
              <p:nvPr/>
            </p:nvSpPr>
            <p:spPr bwMode="auto">
              <a:xfrm rot="-221089">
                <a:off x="216" y="2854"/>
                <a:ext cx="321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" name="Rectangle 16"/>
              <p:cNvSpPr>
                <a:spLocks noChangeArrowheads="1"/>
              </p:cNvSpPr>
              <p:nvPr/>
            </p:nvSpPr>
            <p:spPr bwMode="auto">
              <a:xfrm rot="-221089">
                <a:off x="211" y="2802"/>
                <a:ext cx="322" cy="52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3" name="Rectangle 17"/>
              <p:cNvSpPr>
                <a:spLocks noChangeArrowheads="1"/>
              </p:cNvSpPr>
              <p:nvPr/>
            </p:nvSpPr>
            <p:spPr bwMode="auto">
              <a:xfrm rot="-221089">
                <a:off x="220" y="2905"/>
                <a:ext cx="321" cy="50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4" name="Rectangle 18"/>
              <p:cNvSpPr>
                <a:spLocks noChangeArrowheads="1"/>
              </p:cNvSpPr>
              <p:nvPr/>
            </p:nvSpPr>
            <p:spPr bwMode="auto">
              <a:xfrm rot="-221089">
                <a:off x="207" y="2752"/>
                <a:ext cx="322" cy="50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5" name="Rectangle 19"/>
              <p:cNvSpPr>
                <a:spLocks noChangeArrowheads="1"/>
              </p:cNvSpPr>
              <p:nvPr/>
            </p:nvSpPr>
            <p:spPr bwMode="auto">
              <a:xfrm rot="-221089">
                <a:off x="199" y="2651"/>
                <a:ext cx="321" cy="50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6" name="Rectangle 20"/>
              <p:cNvSpPr>
                <a:spLocks noChangeArrowheads="1"/>
              </p:cNvSpPr>
              <p:nvPr/>
            </p:nvSpPr>
            <p:spPr bwMode="auto">
              <a:xfrm rot="-221089">
                <a:off x="195" y="2599"/>
                <a:ext cx="321" cy="52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7" name="Rectangle 21"/>
              <p:cNvSpPr>
                <a:spLocks noChangeArrowheads="1"/>
              </p:cNvSpPr>
              <p:nvPr/>
            </p:nvSpPr>
            <p:spPr bwMode="auto">
              <a:xfrm rot="-221089">
                <a:off x="203" y="2701"/>
                <a:ext cx="321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8" name="Rectangle 22"/>
              <p:cNvSpPr>
                <a:spLocks noChangeArrowheads="1"/>
              </p:cNvSpPr>
              <p:nvPr/>
            </p:nvSpPr>
            <p:spPr bwMode="auto">
              <a:xfrm rot="-221089">
                <a:off x="190" y="2550"/>
                <a:ext cx="322" cy="50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9" name="Rectangle 23"/>
              <p:cNvSpPr>
                <a:spLocks noChangeArrowheads="1"/>
              </p:cNvSpPr>
              <p:nvPr/>
            </p:nvSpPr>
            <p:spPr bwMode="auto">
              <a:xfrm rot="-221089">
                <a:off x="183" y="2448"/>
                <a:ext cx="321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0" name="Rectangle 24"/>
              <p:cNvSpPr>
                <a:spLocks noChangeArrowheads="1"/>
              </p:cNvSpPr>
              <p:nvPr/>
            </p:nvSpPr>
            <p:spPr bwMode="auto">
              <a:xfrm rot="-221089">
                <a:off x="178" y="2397"/>
                <a:ext cx="321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1" name="Rectangle 25"/>
              <p:cNvSpPr>
                <a:spLocks noChangeArrowheads="1"/>
              </p:cNvSpPr>
              <p:nvPr/>
            </p:nvSpPr>
            <p:spPr bwMode="auto">
              <a:xfrm rot="-221089">
                <a:off x="186" y="2499"/>
                <a:ext cx="322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2" name="Rectangle 26"/>
              <p:cNvSpPr>
                <a:spLocks noChangeArrowheads="1"/>
              </p:cNvSpPr>
              <p:nvPr/>
            </p:nvSpPr>
            <p:spPr bwMode="auto">
              <a:xfrm rot="-221089">
                <a:off x="174" y="2346"/>
                <a:ext cx="322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3" name="Rectangle 27"/>
              <p:cNvSpPr>
                <a:spLocks noChangeArrowheads="1"/>
              </p:cNvSpPr>
              <p:nvPr/>
            </p:nvSpPr>
            <p:spPr bwMode="auto">
              <a:xfrm rot="-221089">
                <a:off x="166" y="2245"/>
                <a:ext cx="321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4" name="Rectangle 28"/>
              <p:cNvSpPr>
                <a:spLocks noChangeArrowheads="1"/>
              </p:cNvSpPr>
              <p:nvPr/>
            </p:nvSpPr>
            <p:spPr bwMode="auto">
              <a:xfrm rot="-221089">
                <a:off x="162" y="2195"/>
                <a:ext cx="321" cy="50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5" name="Rectangle 29"/>
              <p:cNvSpPr>
                <a:spLocks noChangeArrowheads="1"/>
              </p:cNvSpPr>
              <p:nvPr/>
            </p:nvSpPr>
            <p:spPr bwMode="auto">
              <a:xfrm rot="-221089">
                <a:off x="169" y="2296"/>
                <a:ext cx="322" cy="50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6" name="Rectangle 30"/>
              <p:cNvSpPr>
                <a:spLocks noChangeArrowheads="1"/>
              </p:cNvSpPr>
              <p:nvPr/>
            </p:nvSpPr>
            <p:spPr bwMode="auto">
              <a:xfrm rot="-233724">
                <a:off x="560" y="2802"/>
                <a:ext cx="322" cy="52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7" name="Rectangle 31"/>
              <p:cNvSpPr>
                <a:spLocks noChangeArrowheads="1"/>
              </p:cNvSpPr>
              <p:nvPr/>
            </p:nvSpPr>
            <p:spPr bwMode="auto">
              <a:xfrm rot="-233724">
                <a:off x="555" y="2752"/>
                <a:ext cx="322" cy="50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8" name="Rectangle 32"/>
              <p:cNvSpPr>
                <a:spLocks noChangeArrowheads="1"/>
              </p:cNvSpPr>
              <p:nvPr/>
            </p:nvSpPr>
            <p:spPr bwMode="auto">
              <a:xfrm rot="-233724">
                <a:off x="564" y="2853"/>
                <a:ext cx="322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9" name="Rectangle 33"/>
              <p:cNvSpPr>
                <a:spLocks noChangeArrowheads="1"/>
              </p:cNvSpPr>
              <p:nvPr/>
            </p:nvSpPr>
            <p:spPr bwMode="auto">
              <a:xfrm rot="-233724">
                <a:off x="552" y="2701"/>
                <a:ext cx="321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0" name="Rectangle 34"/>
              <p:cNvSpPr>
                <a:spLocks noChangeArrowheads="1"/>
              </p:cNvSpPr>
              <p:nvPr/>
            </p:nvSpPr>
            <p:spPr bwMode="auto">
              <a:xfrm rot="-233724">
                <a:off x="542" y="2599"/>
                <a:ext cx="322" cy="52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1" name="Rectangle 35"/>
              <p:cNvSpPr>
                <a:spLocks noChangeArrowheads="1"/>
              </p:cNvSpPr>
              <p:nvPr/>
            </p:nvSpPr>
            <p:spPr bwMode="auto">
              <a:xfrm rot="-233724">
                <a:off x="538" y="2549"/>
                <a:ext cx="322" cy="50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2" name="Rectangle 36"/>
              <p:cNvSpPr>
                <a:spLocks noChangeArrowheads="1"/>
              </p:cNvSpPr>
              <p:nvPr/>
            </p:nvSpPr>
            <p:spPr bwMode="auto">
              <a:xfrm rot="-233724">
                <a:off x="547" y="2651"/>
                <a:ext cx="321" cy="50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3" name="Rectangle 37"/>
              <p:cNvSpPr>
                <a:spLocks noChangeArrowheads="1"/>
              </p:cNvSpPr>
              <p:nvPr/>
            </p:nvSpPr>
            <p:spPr bwMode="auto">
              <a:xfrm rot="-233724">
                <a:off x="534" y="2499"/>
                <a:ext cx="321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4" name="Rectangle 38"/>
              <p:cNvSpPr>
                <a:spLocks noChangeArrowheads="1"/>
              </p:cNvSpPr>
              <p:nvPr/>
            </p:nvSpPr>
            <p:spPr bwMode="auto">
              <a:xfrm rot="-233724">
                <a:off x="525" y="2397"/>
                <a:ext cx="322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5" name="Rectangle 39"/>
              <p:cNvSpPr>
                <a:spLocks noChangeArrowheads="1"/>
              </p:cNvSpPr>
              <p:nvPr/>
            </p:nvSpPr>
            <p:spPr bwMode="auto">
              <a:xfrm rot="-233724">
                <a:off x="520" y="2346"/>
                <a:ext cx="322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6" name="Rectangle 40"/>
              <p:cNvSpPr>
                <a:spLocks noChangeArrowheads="1"/>
              </p:cNvSpPr>
              <p:nvPr/>
            </p:nvSpPr>
            <p:spPr bwMode="auto">
              <a:xfrm rot="-233724">
                <a:off x="530" y="2448"/>
                <a:ext cx="321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7" name="Rectangle 41"/>
              <p:cNvSpPr>
                <a:spLocks noChangeArrowheads="1"/>
              </p:cNvSpPr>
              <p:nvPr/>
            </p:nvSpPr>
            <p:spPr bwMode="auto">
              <a:xfrm rot="-233724">
                <a:off x="516" y="2296"/>
                <a:ext cx="322" cy="50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8" name="Rectangle 42"/>
              <p:cNvSpPr>
                <a:spLocks noChangeArrowheads="1"/>
              </p:cNvSpPr>
              <p:nvPr/>
            </p:nvSpPr>
            <p:spPr bwMode="auto">
              <a:xfrm rot="-233724">
                <a:off x="507" y="2195"/>
                <a:ext cx="321" cy="50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9" name="Rectangle 43"/>
              <p:cNvSpPr>
                <a:spLocks noChangeArrowheads="1"/>
              </p:cNvSpPr>
              <p:nvPr/>
            </p:nvSpPr>
            <p:spPr bwMode="auto">
              <a:xfrm rot="-233724">
                <a:off x="503" y="2144"/>
                <a:ext cx="322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0" name="Rectangle 44"/>
              <p:cNvSpPr>
                <a:spLocks noChangeArrowheads="1"/>
              </p:cNvSpPr>
              <p:nvPr/>
            </p:nvSpPr>
            <p:spPr bwMode="auto">
              <a:xfrm rot="-233724">
                <a:off x="512" y="2245"/>
                <a:ext cx="321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1" name="Rectangle 45"/>
              <p:cNvSpPr>
                <a:spLocks noChangeArrowheads="1"/>
              </p:cNvSpPr>
              <p:nvPr/>
            </p:nvSpPr>
            <p:spPr bwMode="auto">
              <a:xfrm rot="-202137">
                <a:off x="898" y="2752"/>
                <a:ext cx="321" cy="50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2" name="Rectangle 46"/>
              <p:cNvSpPr>
                <a:spLocks noChangeArrowheads="1"/>
              </p:cNvSpPr>
              <p:nvPr/>
            </p:nvSpPr>
            <p:spPr bwMode="auto">
              <a:xfrm rot="-202137">
                <a:off x="894" y="2701"/>
                <a:ext cx="322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3" name="Rectangle 47"/>
              <p:cNvSpPr>
                <a:spLocks noChangeArrowheads="1"/>
              </p:cNvSpPr>
              <p:nvPr/>
            </p:nvSpPr>
            <p:spPr bwMode="auto">
              <a:xfrm rot="-202137">
                <a:off x="902" y="2803"/>
                <a:ext cx="321" cy="52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4" name="Rectangle 48"/>
              <p:cNvSpPr>
                <a:spLocks noChangeArrowheads="1"/>
              </p:cNvSpPr>
              <p:nvPr/>
            </p:nvSpPr>
            <p:spPr bwMode="auto">
              <a:xfrm rot="-202137">
                <a:off x="890" y="2651"/>
                <a:ext cx="322" cy="50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" name="Rectangle 49"/>
              <p:cNvSpPr>
                <a:spLocks noChangeArrowheads="1"/>
              </p:cNvSpPr>
              <p:nvPr/>
            </p:nvSpPr>
            <p:spPr bwMode="auto">
              <a:xfrm rot="-202137">
                <a:off x="884" y="2549"/>
                <a:ext cx="321" cy="50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Rectangle 50"/>
              <p:cNvSpPr>
                <a:spLocks noChangeArrowheads="1"/>
              </p:cNvSpPr>
              <p:nvPr/>
            </p:nvSpPr>
            <p:spPr bwMode="auto">
              <a:xfrm rot="-202137">
                <a:off x="880" y="2498"/>
                <a:ext cx="321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7" name="Rectangle 51"/>
              <p:cNvSpPr>
                <a:spLocks noChangeArrowheads="1"/>
              </p:cNvSpPr>
              <p:nvPr/>
            </p:nvSpPr>
            <p:spPr bwMode="auto">
              <a:xfrm rot="-202137">
                <a:off x="886" y="2599"/>
                <a:ext cx="322" cy="52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8" name="Rectangle 52"/>
              <p:cNvSpPr>
                <a:spLocks noChangeArrowheads="1"/>
              </p:cNvSpPr>
              <p:nvPr/>
            </p:nvSpPr>
            <p:spPr bwMode="auto">
              <a:xfrm rot="-202137">
                <a:off x="877" y="2448"/>
                <a:ext cx="321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9" name="Rectangle 53"/>
              <p:cNvSpPr>
                <a:spLocks noChangeArrowheads="1"/>
              </p:cNvSpPr>
              <p:nvPr/>
            </p:nvSpPr>
            <p:spPr bwMode="auto">
              <a:xfrm rot="-202137">
                <a:off x="869" y="2346"/>
                <a:ext cx="322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0" name="Rectangle 54"/>
              <p:cNvSpPr>
                <a:spLocks noChangeArrowheads="1"/>
              </p:cNvSpPr>
              <p:nvPr/>
            </p:nvSpPr>
            <p:spPr bwMode="auto">
              <a:xfrm rot="-202137">
                <a:off x="866" y="2296"/>
                <a:ext cx="321" cy="50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1" name="Rectangle 55"/>
              <p:cNvSpPr>
                <a:spLocks noChangeArrowheads="1"/>
              </p:cNvSpPr>
              <p:nvPr/>
            </p:nvSpPr>
            <p:spPr bwMode="auto">
              <a:xfrm rot="-202137">
                <a:off x="873" y="2397"/>
                <a:ext cx="322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2" name="Rectangle 56"/>
              <p:cNvSpPr>
                <a:spLocks noChangeArrowheads="1"/>
              </p:cNvSpPr>
              <p:nvPr/>
            </p:nvSpPr>
            <p:spPr bwMode="auto">
              <a:xfrm rot="-202137">
                <a:off x="862" y="2245"/>
                <a:ext cx="321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3" name="Rectangle 57"/>
              <p:cNvSpPr>
                <a:spLocks noChangeArrowheads="1"/>
              </p:cNvSpPr>
              <p:nvPr/>
            </p:nvSpPr>
            <p:spPr bwMode="auto">
              <a:xfrm rot="-202137">
                <a:off x="854" y="2143"/>
                <a:ext cx="322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4" name="Rectangle 58"/>
              <p:cNvSpPr>
                <a:spLocks noChangeArrowheads="1"/>
              </p:cNvSpPr>
              <p:nvPr/>
            </p:nvSpPr>
            <p:spPr bwMode="auto">
              <a:xfrm rot="-202137">
                <a:off x="850" y="2093"/>
                <a:ext cx="322" cy="50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5" name="Rectangle 59"/>
              <p:cNvSpPr>
                <a:spLocks noChangeArrowheads="1"/>
              </p:cNvSpPr>
              <p:nvPr/>
            </p:nvSpPr>
            <p:spPr bwMode="auto">
              <a:xfrm rot="-202137">
                <a:off x="858" y="2194"/>
                <a:ext cx="321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6" name="Rectangle 60"/>
              <p:cNvSpPr>
                <a:spLocks noChangeArrowheads="1"/>
              </p:cNvSpPr>
              <p:nvPr/>
            </p:nvSpPr>
            <p:spPr bwMode="auto">
              <a:xfrm>
                <a:off x="1780" y="2532"/>
                <a:ext cx="321" cy="52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7" name="Rectangle 61"/>
              <p:cNvSpPr>
                <a:spLocks noChangeArrowheads="1"/>
              </p:cNvSpPr>
              <p:nvPr/>
            </p:nvSpPr>
            <p:spPr bwMode="auto">
              <a:xfrm>
                <a:off x="1780" y="2482"/>
                <a:ext cx="321" cy="50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8" name="Rectangle 62"/>
              <p:cNvSpPr>
                <a:spLocks noChangeArrowheads="1"/>
              </p:cNvSpPr>
              <p:nvPr/>
            </p:nvSpPr>
            <p:spPr bwMode="auto">
              <a:xfrm>
                <a:off x="1780" y="2584"/>
                <a:ext cx="321" cy="50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9" name="Rectangle 63"/>
              <p:cNvSpPr>
                <a:spLocks noChangeArrowheads="1"/>
              </p:cNvSpPr>
              <p:nvPr/>
            </p:nvSpPr>
            <p:spPr bwMode="auto">
              <a:xfrm>
                <a:off x="1780" y="2431"/>
                <a:ext cx="321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0" name="Rectangle 64"/>
              <p:cNvSpPr>
                <a:spLocks noChangeArrowheads="1"/>
              </p:cNvSpPr>
              <p:nvPr/>
            </p:nvSpPr>
            <p:spPr bwMode="auto">
              <a:xfrm>
                <a:off x="1780" y="2329"/>
                <a:ext cx="321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1" name="Rectangle 65"/>
              <p:cNvSpPr>
                <a:spLocks noChangeArrowheads="1"/>
              </p:cNvSpPr>
              <p:nvPr/>
            </p:nvSpPr>
            <p:spPr bwMode="auto">
              <a:xfrm>
                <a:off x="1780" y="2278"/>
                <a:ext cx="321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2" name="Rectangle 66"/>
              <p:cNvSpPr>
                <a:spLocks noChangeArrowheads="1"/>
              </p:cNvSpPr>
              <p:nvPr/>
            </p:nvSpPr>
            <p:spPr bwMode="auto">
              <a:xfrm>
                <a:off x="1780" y="2380"/>
                <a:ext cx="321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3" name="Rectangle 67"/>
              <p:cNvSpPr>
                <a:spLocks noChangeArrowheads="1"/>
              </p:cNvSpPr>
              <p:nvPr/>
            </p:nvSpPr>
            <p:spPr bwMode="auto">
              <a:xfrm>
                <a:off x="1780" y="2228"/>
                <a:ext cx="321" cy="50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4" name="Rectangle 68"/>
              <p:cNvSpPr>
                <a:spLocks noChangeArrowheads="1"/>
              </p:cNvSpPr>
              <p:nvPr/>
            </p:nvSpPr>
            <p:spPr bwMode="auto">
              <a:xfrm>
                <a:off x="1780" y="2126"/>
                <a:ext cx="321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5" name="Rectangle 69"/>
              <p:cNvSpPr>
                <a:spLocks noChangeArrowheads="1"/>
              </p:cNvSpPr>
              <p:nvPr/>
            </p:nvSpPr>
            <p:spPr bwMode="auto">
              <a:xfrm>
                <a:off x="1780" y="2075"/>
                <a:ext cx="321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6" name="Rectangle 70"/>
              <p:cNvSpPr>
                <a:spLocks noChangeArrowheads="1"/>
              </p:cNvSpPr>
              <p:nvPr/>
            </p:nvSpPr>
            <p:spPr bwMode="auto">
              <a:xfrm>
                <a:off x="1780" y="2177"/>
                <a:ext cx="321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7" name="Rectangle 71"/>
              <p:cNvSpPr>
                <a:spLocks noChangeArrowheads="1"/>
              </p:cNvSpPr>
              <p:nvPr/>
            </p:nvSpPr>
            <p:spPr bwMode="auto">
              <a:xfrm>
                <a:off x="1780" y="2025"/>
                <a:ext cx="321" cy="50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8" name="Rectangle 72"/>
              <p:cNvSpPr>
                <a:spLocks noChangeArrowheads="1"/>
              </p:cNvSpPr>
              <p:nvPr/>
            </p:nvSpPr>
            <p:spPr bwMode="auto">
              <a:xfrm>
                <a:off x="1780" y="1923"/>
                <a:ext cx="321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9" name="Rectangle 73"/>
              <p:cNvSpPr>
                <a:spLocks noChangeArrowheads="1"/>
              </p:cNvSpPr>
              <p:nvPr/>
            </p:nvSpPr>
            <p:spPr bwMode="auto">
              <a:xfrm>
                <a:off x="1780" y="1872"/>
                <a:ext cx="321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0" name="Rectangle 74"/>
              <p:cNvSpPr>
                <a:spLocks noChangeArrowheads="1"/>
              </p:cNvSpPr>
              <p:nvPr/>
            </p:nvSpPr>
            <p:spPr bwMode="auto">
              <a:xfrm>
                <a:off x="1780" y="1974"/>
                <a:ext cx="321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1" name="Rectangle 75"/>
              <p:cNvSpPr>
                <a:spLocks noChangeArrowheads="1"/>
              </p:cNvSpPr>
              <p:nvPr/>
            </p:nvSpPr>
            <p:spPr bwMode="auto">
              <a:xfrm>
                <a:off x="2123" y="2346"/>
                <a:ext cx="322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00">
                        <a:alpha val="39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2" name="Rectangle 76"/>
              <p:cNvSpPr>
                <a:spLocks noChangeArrowheads="1"/>
              </p:cNvSpPr>
              <p:nvPr/>
            </p:nvSpPr>
            <p:spPr bwMode="auto">
              <a:xfrm>
                <a:off x="2123" y="2296"/>
                <a:ext cx="322" cy="50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3" name="Rectangle 77"/>
              <p:cNvSpPr>
                <a:spLocks noChangeArrowheads="1"/>
              </p:cNvSpPr>
              <p:nvPr/>
            </p:nvSpPr>
            <p:spPr bwMode="auto">
              <a:xfrm>
                <a:off x="2123" y="2397"/>
                <a:ext cx="322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00">
                        <a:alpha val="39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4" name="Rectangle 78"/>
              <p:cNvSpPr>
                <a:spLocks noChangeArrowheads="1"/>
              </p:cNvSpPr>
              <p:nvPr/>
            </p:nvSpPr>
            <p:spPr bwMode="auto">
              <a:xfrm>
                <a:off x="2123" y="2245"/>
                <a:ext cx="322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5" name="Rectangle 79"/>
              <p:cNvSpPr>
                <a:spLocks noChangeArrowheads="1"/>
              </p:cNvSpPr>
              <p:nvPr/>
            </p:nvSpPr>
            <p:spPr bwMode="auto">
              <a:xfrm>
                <a:off x="2123" y="2143"/>
                <a:ext cx="322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6" name="Rectangle 80"/>
              <p:cNvSpPr>
                <a:spLocks noChangeArrowheads="1"/>
              </p:cNvSpPr>
              <p:nvPr/>
            </p:nvSpPr>
            <p:spPr bwMode="auto">
              <a:xfrm>
                <a:off x="2123" y="2093"/>
                <a:ext cx="322" cy="50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7" name="Rectangle 81"/>
              <p:cNvSpPr>
                <a:spLocks noChangeArrowheads="1"/>
              </p:cNvSpPr>
              <p:nvPr/>
            </p:nvSpPr>
            <p:spPr bwMode="auto">
              <a:xfrm>
                <a:off x="2123" y="2194"/>
                <a:ext cx="322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8" name="Rectangle 82"/>
              <p:cNvSpPr>
                <a:spLocks noChangeArrowheads="1"/>
              </p:cNvSpPr>
              <p:nvPr/>
            </p:nvSpPr>
            <p:spPr bwMode="auto">
              <a:xfrm>
                <a:off x="2123" y="2042"/>
                <a:ext cx="322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9" name="Rectangle 83"/>
              <p:cNvSpPr>
                <a:spLocks noChangeArrowheads="1"/>
              </p:cNvSpPr>
              <p:nvPr/>
            </p:nvSpPr>
            <p:spPr bwMode="auto">
              <a:xfrm>
                <a:off x="2123" y="1940"/>
                <a:ext cx="322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0" name="Rectangle 84"/>
              <p:cNvSpPr>
                <a:spLocks noChangeArrowheads="1"/>
              </p:cNvSpPr>
              <p:nvPr/>
            </p:nvSpPr>
            <p:spPr bwMode="auto">
              <a:xfrm>
                <a:off x="2123" y="1889"/>
                <a:ext cx="322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1" name="Rectangle 85"/>
              <p:cNvSpPr>
                <a:spLocks noChangeArrowheads="1"/>
              </p:cNvSpPr>
              <p:nvPr/>
            </p:nvSpPr>
            <p:spPr bwMode="auto">
              <a:xfrm>
                <a:off x="2123" y="1991"/>
                <a:ext cx="322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2" name="Rectangle 86"/>
              <p:cNvSpPr>
                <a:spLocks noChangeArrowheads="1"/>
              </p:cNvSpPr>
              <p:nvPr/>
            </p:nvSpPr>
            <p:spPr bwMode="auto">
              <a:xfrm>
                <a:off x="2123" y="1839"/>
                <a:ext cx="322" cy="50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3" name="Rectangle 87"/>
              <p:cNvSpPr>
                <a:spLocks noChangeArrowheads="1"/>
              </p:cNvSpPr>
              <p:nvPr/>
            </p:nvSpPr>
            <p:spPr bwMode="auto">
              <a:xfrm>
                <a:off x="2123" y="1737"/>
                <a:ext cx="322" cy="50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4" name="Rectangle 88"/>
              <p:cNvSpPr>
                <a:spLocks noChangeArrowheads="1"/>
              </p:cNvSpPr>
              <p:nvPr/>
            </p:nvSpPr>
            <p:spPr bwMode="auto">
              <a:xfrm>
                <a:off x="2123" y="1686"/>
                <a:ext cx="322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5" name="Rectangle 89"/>
              <p:cNvSpPr>
                <a:spLocks noChangeArrowheads="1"/>
              </p:cNvSpPr>
              <p:nvPr/>
            </p:nvSpPr>
            <p:spPr bwMode="auto">
              <a:xfrm>
                <a:off x="2123" y="1787"/>
                <a:ext cx="322" cy="52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6" name="Rectangle 90"/>
              <p:cNvSpPr>
                <a:spLocks noChangeArrowheads="1"/>
              </p:cNvSpPr>
              <p:nvPr/>
            </p:nvSpPr>
            <p:spPr bwMode="auto">
              <a:xfrm>
                <a:off x="2465" y="2584"/>
                <a:ext cx="322" cy="50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7" name="Rectangle 91"/>
              <p:cNvSpPr>
                <a:spLocks noChangeArrowheads="1"/>
              </p:cNvSpPr>
              <p:nvPr/>
            </p:nvSpPr>
            <p:spPr bwMode="auto">
              <a:xfrm>
                <a:off x="2465" y="2532"/>
                <a:ext cx="322" cy="52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8" name="Rectangle 92"/>
              <p:cNvSpPr>
                <a:spLocks noChangeArrowheads="1"/>
              </p:cNvSpPr>
              <p:nvPr/>
            </p:nvSpPr>
            <p:spPr bwMode="auto">
              <a:xfrm>
                <a:off x="2465" y="2634"/>
                <a:ext cx="322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9" name="Rectangle 93"/>
              <p:cNvSpPr>
                <a:spLocks noChangeArrowheads="1"/>
              </p:cNvSpPr>
              <p:nvPr/>
            </p:nvSpPr>
            <p:spPr bwMode="auto">
              <a:xfrm>
                <a:off x="2465" y="2482"/>
                <a:ext cx="322" cy="50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0" name="Rectangle 94"/>
              <p:cNvSpPr>
                <a:spLocks noChangeArrowheads="1"/>
              </p:cNvSpPr>
              <p:nvPr/>
            </p:nvSpPr>
            <p:spPr bwMode="auto">
              <a:xfrm>
                <a:off x="2465" y="2380"/>
                <a:ext cx="322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1" name="Rectangle 95"/>
              <p:cNvSpPr>
                <a:spLocks noChangeArrowheads="1"/>
              </p:cNvSpPr>
              <p:nvPr/>
            </p:nvSpPr>
            <p:spPr bwMode="auto">
              <a:xfrm>
                <a:off x="2465" y="2329"/>
                <a:ext cx="322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2" name="Rectangle 96"/>
              <p:cNvSpPr>
                <a:spLocks noChangeArrowheads="1"/>
              </p:cNvSpPr>
              <p:nvPr/>
            </p:nvSpPr>
            <p:spPr bwMode="auto">
              <a:xfrm>
                <a:off x="2465" y="2431"/>
                <a:ext cx="322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3" name="Rectangle 97"/>
              <p:cNvSpPr>
                <a:spLocks noChangeArrowheads="1"/>
              </p:cNvSpPr>
              <p:nvPr/>
            </p:nvSpPr>
            <p:spPr bwMode="auto">
              <a:xfrm>
                <a:off x="2465" y="2278"/>
                <a:ext cx="322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4" name="Rectangle 98"/>
              <p:cNvSpPr>
                <a:spLocks noChangeArrowheads="1"/>
              </p:cNvSpPr>
              <p:nvPr/>
            </p:nvSpPr>
            <p:spPr bwMode="auto">
              <a:xfrm>
                <a:off x="2465" y="2177"/>
                <a:ext cx="322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5" name="Rectangle 99"/>
              <p:cNvSpPr>
                <a:spLocks noChangeArrowheads="1"/>
              </p:cNvSpPr>
              <p:nvPr/>
            </p:nvSpPr>
            <p:spPr bwMode="auto">
              <a:xfrm>
                <a:off x="2465" y="2126"/>
                <a:ext cx="322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6" name="Rectangle 100"/>
              <p:cNvSpPr>
                <a:spLocks noChangeArrowheads="1"/>
              </p:cNvSpPr>
              <p:nvPr/>
            </p:nvSpPr>
            <p:spPr bwMode="auto">
              <a:xfrm>
                <a:off x="2465" y="2228"/>
                <a:ext cx="322" cy="50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7" name="Rectangle 101"/>
              <p:cNvSpPr>
                <a:spLocks noChangeArrowheads="1"/>
              </p:cNvSpPr>
              <p:nvPr/>
            </p:nvSpPr>
            <p:spPr bwMode="auto">
              <a:xfrm>
                <a:off x="2465" y="2075"/>
                <a:ext cx="322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8" name="Rectangle 102"/>
              <p:cNvSpPr>
                <a:spLocks noChangeArrowheads="1"/>
              </p:cNvSpPr>
              <p:nvPr/>
            </p:nvSpPr>
            <p:spPr bwMode="auto">
              <a:xfrm>
                <a:off x="2465" y="1974"/>
                <a:ext cx="322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9" name="Rectangle 103"/>
              <p:cNvSpPr>
                <a:spLocks noChangeArrowheads="1"/>
              </p:cNvSpPr>
              <p:nvPr/>
            </p:nvSpPr>
            <p:spPr bwMode="auto">
              <a:xfrm>
                <a:off x="2465" y="1923"/>
                <a:ext cx="322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0" name="Rectangle 104"/>
              <p:cNvSpPr>
                <a:spLocks noChangeArrowheads="1"/>
              </p:cNvSpPr>
              <p:nvPr/>
            </p:nvSpPr>
            <p:spPr bwMode="auto">
              <a:xfrm>
                <a:off x="2465" y="2025"/>
                <a:ext cx="322" cy="50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1" name="Rectangle 105"/>
              <p:cNvSpPr>
                <a:spLocks noChangeArrowheads="1"/>
              </p:cNvSpPr>
              <p:nvPr/>
            </p:nvSpPr>
            <p:spPr bwMode="auto">
              <a:xfrm rot="189435">
                <a:off x="3589" y="2448"/>
                <a:ext cx="321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2" name="Rectangle 106"/>
              <p:cNvSpPr>
                <a:spLocks noChangeArrowheads="1"/>
              </p:cNvSpPr>
              <p:nvPr/>
            </p:nvSpPr>
            <p:spPr bwMode="auto">
              <a:xfrm rot="189435">
                <a:off x="3593" y="2397"/>
                <a:ext cx="321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3" name="Rectangle 107"/>
              <p:cNvSpPr>
                <a:spLocks noChangeArrowheads="1"/>
              </p:cNvSpPr>
              <p:nvPr/>
            </p:nvSpPr>
            <p:spPr bwMode="auto">
              <a:xfrm rot="189435">
                <a:off x="3585" y="2499"/>
                <a:ext cx="321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4" name="Rectangle 108"/>
              <p:cNvSpPr>
                <a:spLocks noChangeArrowheads="1"/>
              </p:cNvSpPr>
              <p:nvPr/>
            </p:nvSpPr>
            <p:spPr bwMode="auto">
              <a:xfrm rot="189435">
                <a:off x="3595" y="2346"/>
                <a:ext cx="322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5" name="Rectangle 109"/>
              <p:cNvSpPr>
                <a:spLocks noChangeArrowheads="1"/>
              </p:cNvSpPr>
              <p:nvPr/>
            </p:nvSpPr>
            <p:spPr bwMode="auto">
              <a:xfrm rot="189435">
                <a:off x="3603" y="2245"/>
                <a:ext cx="322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6" name="Rectangle 110"/>
              <p:cNvSpPr>
                <a:spLocks noChangeArrowheads="1"/>
              </p:cNvSpPr>
              <p:nvPr/>
            </p:nvSpPr>
            <p:spPr bwMode="auto">
              <a:xfrm rot="189435">
                <a:off x="3607" y="2194"/>
                <a:ext cx="321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7" name="Rectangle 111"/>
              <p:cNvSpPr>
                <a:spLocks noChangeArrowheads="1"/>
              </p:cNvSpPr>
              <p:nvPr/>
            </p:nvSpPr>
            <p:spPr bwMode="auto">
              <a:xfrm rot="189435">
                <a:off x="3599" y="2296"/>
                <a:ext cx="322" cy="50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8" name="Rectangle 112"/>
              <p:cNvSpPr>
                <a:spLocks noChangeArrowheads="1"/>
              </p:cNvSpPr>
              <p:nvPr/>
            </p:nvSpPr>
            <p:spPr bwMode="auto">
              <a:xfrm rot="189435">
                <a:off x="3610" y="2144"/>
                <a:ext cx="321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9" name="Rectangle 113"/>
              <p:cNvSpPr>
                <a:spLocks noChangeArrowheads="1"/>
              </p:cNvSpPr>
              <p:nvPr/>
            </p:nvSpPr>
            <p:spPr bwMode="auto">
              <a:xfrm rot="189435">
                <a:off x="3617" y="2042"/>
                <a:ext cx="322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0" name="Rectangle 114"/>
              <p:cNvSpPr>
                <a:spLocks noChangeArrowheads="1"/>
              </p:cNvSpPr>
              <p:nvPr/>
            </p:nvSpPr>
            <p:spPr bwMode="auto">
              <a:xfrm rot="189435">
                <a:off x="3620" y="1991"/>
                <a:ext cx="322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1" name="Rectangle 115"/>
              <p:cNvSpPr>
                <a:spLocks noChangeArrowheads="1"/>
              </p:cNvSpPr>
              <p:nvPr/>
            </p:nvSpPr>
            <p:spPr bwMode="auto">
              <a:xfrm rot="189435">
                <a:off x="3614" y="2093"/>
                <a:ext cx="321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2" name="Rectangle 116"/>
              <p:cNvSpPr>
                <a:spLocks noChangeArrowheads="1"/>
              </p:cNvSpPr>
              <p:nvPr/>
            </p:nvSpPr>
            <p:spPr bwMode="auto">
              <a:xfrm rot="189435">
                <a:off x="3623" y="1941"/>
                <a:ext cx="322" cy="50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3" name="Rectangle 117"/>
              <p:cNvSpPr>
                <a:spLocks noChangeArrowheads="1"/>
              </p:cNvSpPr>
              <p:nvPr/>
            </p:nvSpPr>
            <p:spPr bwMode="auto">
              <a:xfrm rot="189435">
                <a:off x="3631" y="1839"/>
                <a:ext cx="321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4" name="Rectangle 118"/>
              <p:cNvSpPr>
                <a:spLocks noChangeArrowheads="1"/>
              </p:cNvSpPr>
              <p:nvPr/>
            </p:nvSpPr>
            <p:spPr bwMode="auto">
              <a:xfrm rot="189435">
                <a:off x="3634" y="1788"/>
                <a:ext cx="322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5" name="Rectangle 119"/>
              <p:cNvSpPr>
                <a:spLocks noChangeArrowheads="1"/>
              </p:cNvSpPr>
              <p:nvPr/>
            </p:nvSpPr>
            <p:spPr bwMode="auto">
              <a:xfrm rot="189435">
                <a:off x="3627" y="1890"/>
                <a:ext cx="321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6" name="Rectangle 120"/>
              <p:cNvSpPr>
                <a:spLocks noChangeArrowheads="1"/>
              </p:cNvSpPr>
              <p:nvPr/>
            </p:nvSpPr>
            <p:spPr bwMode="auto">
              <a:xfrm rot="189435">
                <a:off x="3942" y="2294"/>
                <a:ext cx="321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00">
                        <a:alpha val="39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7" name="Rectangle 121"/>
              <p:cNvSpPr>
                <a:spLocks noChangeArrowheads="1"/>
              </p:cNvSpPr>
              <p:nvPr/>
            </p:nvSpPr>
            <p:spPr bwMode="auto">
              <a:xfrm rot="189435">
                <a:off x="3945" y="2244"/>
                <a:ext cx="322" cy="50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00">
                        <a:alpha val="39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8" name="Rectangle 122"/>
              <p:cNvSpPr>
                <a:spLocks noChangeArrowheads="1"/>
              </p:cNvSpPr>
              <p:nvPr/>
            </p:nvSpPr>
            <p:spPr bwMode="auto">
              <a:xfrm rot="189435">
                <a:off x="3939" y="2345"/>
                <a:ext cx="321" cy="50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00">
                        <a:alpha val="39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9" name="Rectangle 123"/>
              <p:cNvSpPr>
                <a:spLocks noChangeArrowheads="1"/>
              </p:cNvSpPr>
              <p:nvPr/>
            </p:nvSpPr>
            <p:spPr bwMode="auto">
              <a:xfrm rot="189435">
                <a:off x="3948" y="2192"/>
                <a:ext cx="322" cy="52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0" name="Rectangle 124"/>
              <p:cNvSpPr>
                <a:spLocks noChangeArrowheads="1"/>
              </p:cNvSpPr>
              <p:nvPr/>
            </p:nvSpPr>
            <p:spPr bwMode="auto">
              <a:xfrm rot="189435">
                <a:off x="3956" y="2091"/>
                <a:ext cx="321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1" name="Rectangle 125"/>
              <p:cNvSpPr>
                <a:spLocks noChangeArrowheads="1"/>
              </p:cNvSpPr>
              <p:nvPr/>
            </p:nvSpPr>
            <p:spPr bwMode="auto">
              <a:xfrm rot="189435">
                <a:off x="3960" y="2041"/>
                <a:ext cx="321" cy="50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2" name="Rectangle 126"/>
              <p:cNvSpPr>
                <a:spLocks noChangeArrowheads="1"/>
              </p:cNvSpPr>
              <p:nvPr/>
            </p:nvSpPr>
            <p:spPr bwMode="auto">
              <a:xfrm rot="189435">
                <a:off x="3952" y="2142"/>
                <a:ext cx="322" cy="50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3" name="Rectangle 127"/>
              <p:cNvSpPr>
                <a:spLocks noChangeArrowheads="1"/>
              </p:cNvSpPr>
              <p:nvPr/>
            </p:nvSpPr>
            <p:spPr bwMode="auto">
              <a:xfrm rot="189435">
                <a:off x="3963" y="1990"/>
                <a:ext cx="321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4" name="Rectangle 128"/>
              <p:cNvSpPr>
                <a:spLocks noChangeArrowheads="1"/>
              </p:cNvSpPr>
              <p:nvPr/>
            </p:nvSpPr>
            <p:spPr bwMode="auto">
              <a:xfrm rot="189435">
                <a:off x="3970" y="1889"/>
                <a:ext cx="322" cy="50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5" name="Rectangle 129"/>
              <p:cNvSpPr>
                <a:spLocks noChangeArrowheads="1"/>
              </p:cNvSpPr>
              <p:nvPr/>
            </p:nvSpPr>
            <p:spPr bwMode="auto">
              <a:xfrm rot="189435">
                <a:off x="3974" y="1838"/>
                <a:ext cx="322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6" name="Rectangle 130"/>
              <p:cNvSpPr>
                <a:spLocks noChangeArrowheads="1"/>
              </p:cNvSpPr>
              <p:nvPr/>
            </p:nvSpPr>
            <p:spPr bwMode="auto">
              <a:xfrm rot="189435">
                <a:off x="3966" y="1939"/>
                <a:ext cx="322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7" name="Rectangle 131"/>
              <p:cNvSpPr>
                <a:spLocks noChangeArrowheads="1"/>
              </p:cNvSpPr>
              <p:nvPr/>
            </p:nvSpPr>
            <p:spPr bwMode="auto">
              <a:xfrm rot="189435">
                <a:off x="3977" y="1787"/>
                <a:ext cx="321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8" name="Rectangle 132"/>
              <p:cNvSpPr>
                <a:spLocks noChangeArrowheads="1"/>
              </p:cNvSpPr>
              <p:nvPr/>
            </p:nvSpPr>
            <p:spPr bwMode="auto">
              <a:xfrm rot="189435">
                <a:off x="3984" y="1686"/>
                <a:ext cx="322" cy="50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9" name="Rectangle 133"/>
              <p:cNvSpPr>
                <a:spLocks noChangeArrowheads="1"/>
              </p:cNvSpPr>
              <p:nvPr/>
            </p:nvSpPr>
            <p:spPr bwMode="auto">
              <a:xfrm rot="189435">
                <a:off x="3988" y="1635"/>
                <a:ext cx="322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0" name="Rectangle 134"/>
              <p:cNvSpPr>
                <a:spLocks noChangeArrowheads="1"/>
              </p:cNvSpPr>
              <p:nvPr/>
            </p:nvSpPr>
            <p:spPr bwMode="auto">
              <a:xfrm rot="189435">
                <a:off x="3981" y="1736"/>
                <a:ext cx="321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1" name="Rectangle 135"/>
              <p:cNvSpPr>
                <a:spLocks noChangeArrowheads="1"/>
              </p:cNvSpPr>
              <p:nvPr/>
            </p:nvSpPr>
            <p:spPr bwMode="auto">
              <a:xfrm rot="189435">
                <a:off x="4263" y="2600"/>
                <a:ext cx="322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2" name="Rectangle 136"/>
              <p:cNvSpPr>
                <a:spLocks noChangeArrowheads="1"/>
              </p:cNvSpPr>
              <p:nvPr/>
            </p:nvSpPr>
            <p:spPr bwMode="auto">
              <a:xfrm rot="189435">
                <a:off x="4267" y="2550"/>
                <a:ext cx="321" cy="50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3" name="Rectangle 137"/>
              <p:cNvSpPr>
                <a:spLocks noChangeArrowheads="1"/>
              </p:cNvSpPr>
              <p:nvPr/>
            </p:nvSpPr>
            <p:spPr bwMode="auto">
              <a:xfrm rot="189435">
                <a:off x="4260" y="2651"/>
                <a:ext cx="322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4" name="Rectangle 138"/>
              <p:cNvSpPr>
                <a:spLocks noChangeArrowheads="1"/>
              </p:cNvSpPr>
              <p:nvPr/>
            </p:nvSpPr>
            <p:spPr bwMode="auto">
              <a:xfrm rot="189435">
                <a:off x="4270" y="2499"/>
                <a:ext cx="321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5" name="Rectangle 139"/>
              <p:cNvSpPr>
                <a:spLocks noChangeArrowheads="1"/>
              </p:cNvSpPr>
              <p:nvPr/>
            </p:nvSpPr>
            <p:spPr bwMode="auto">
              <a:xfrm rot="189435">
                <a:off x="4277" y="2397"/>
                <a:ext cx="322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6" name="Rectangle 140"/>
              <p:cNvSpPr>
                <a:spLocks noChangeArrowheads="1"/>
              </p:cNvSpPr>
              <p:nvPr/>
            </p:nvSpPr>
            <p:spPr bwMode="auto">
              <a:xfrm rot="189435">
                <a:off x="4281" y="2346"/>
                <a:ext cx="322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7" name="Rectangle 141"/>
              <p:cNvSpPr>
                <a:spLocks noChangeArrowheads="1"/>
              </p:cNvSpPr>
              <p:nvPr/>
            </p:nvSpPr>
            <p:spPr bwMode="auto">
              <a:xfrm rot="189435">
                <a:off x="4274" y="2448"/>
                <a:ext cx="321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8" name="Rectangle 142"/>
              <p:cNvSpPr>
                <a:spLocks noChangeArrowheads="1"/>
              </p:cNvSpPr>
              <p:nvPr/>
            </p:nvSpPr>
            <p:spPr bwMode="auto">
              <a:xfrm rot="189435">
                <a:off x="4284" y="2297"/>
                <a:ext cx="322" cy="50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9" name="Rectangle 143"/>
              <p:cNvSpPr>
                <a:spLocks noChangeArrowheads="1"/>
              </p:cNvSpPr>
              <p:nvPr/>
            </p:nvSpPr>
            <p:spPr bwMode="auto">
              <a:xfrm rot="189435">
                <a:off x="4292" y="2195"/>
                <a:ext cx="321" cy="50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0" name="Rectangle 144"/>
              <p:cNvSpPr>
                <a:spLocks noChangeArrowheads="1"/>
              </p:cNvSpPr>
              <p:nvPr/>
            </p:nvSpPr>
            <p:spPr bwMode="auto">
              <a:xfrm rot="189435">
                <a:off x="4296" y="2144"/>
                <a:ext cx="321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1" name="Rectangle 145"/>
              <p:cNvSpPr>
                <a:spLocks noChangeArrowheads="1"/>
              </p:cNvSpPr>
              <p:nvPr/>
            </p:nvSpPr>
            <p:spPr bwMode="auto">
              <a:xfrm rot="189435">
                <a:off x="4288" y="2245"/>
                <a:ext cx="321" cy="52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2" name="Rectangle 146"/>
              <p:cNvSpPr>
                <a:spLocks noChangeArrowheads="1"/>
              </p:cNvSpPr>
              <p:nvPr/>
            </p:nvSpPr>
            <p:spPr bwMode="auto">
              <a:xfrm rot="189435">
                <a:off x="4298" y="2093"/>
                <a:ext cx="322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3" name="Rectangle 147"/>
              <p:cNvSpPr>
                <a:spLocks noChangeArrowheads="1"/>
              </p:cNvSpPr>
              <p:nvPr/>
            </p:nvSpPr>
            <p:spPr bwMode="auto">
              <a:xfrm rot="189435">
                <a:off x="4306" y="1991"/>
                <a:ext cx="321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4" name="Rectangle 148"/>
              <p:cNvSpPr>
                <a:spLocks noChangeArrowheads="1"/>
              </p:cNvSpPr>
              <p:nvPr/>
            </p:nvSpPr>
            <p:spPr bwMode="auto">
              <a:xfrm rot="189435">
                <a:off x="4310" y="1941"/>
                <a:ext cx="321" cy="50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" name="Rectangle 149"/>
              <p:cNvSpPr>
                <a:spLocks noChangeArrowheads="1"/>
              </p:cNvSpPr>
              <p:nvPr/>
            </p:nvSpPr>
            <p:spPr bwMode="auto">
              <a:xfrm rot="189435">
                <a:off x="4302" y="2042"/>
                <a:ext cx="322" cy="51"/>
              </a:xfrm>
              <a:prstGeom prst="rect">
                <a:avLst/>
              </a:prstGeom>
              <a:noFill/>
              <a:ln w="9525">
                <a:solidFill>
                  <a:srgbClr val="4D4F5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6" name="Rectangle 150"/>
              <p:cNvSpPr>
                <a:spLocks noChangeArrowheads="1"/>
              </p:cNvSpPr>
              <p:nvPr/>
            </p:nvSpPr>
            <p:spPr bwMode="auto">
              <a:xfrm rot="-221089">
                <a:off x="224" y="2954"/>
                <a:ext cx="321" cy="51"/>
              </a:xfrm>
              <a:prstGeom prst="rect">
                <a:avLst/>
              </a:prstGeom>
              <a:noFill/>
              <a:ln w="19050">
                <a:solidFill>
                  <a:srgbClr val="9A9B9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7" name="Rectangle 151"/>
              <p:cNvSpPr>
                <a:spLocks noChangeArrowheads="1"/>
              </p:cNvSpPr>
              <p:nvPr/>
            </p:nvSpPr>
            <p:spPr bwMode="auto">
              <a:xfrm rot="-233724">
                <a:off x="568" y="2904"/>
                <a:ext cx="321" cy="50"/>
              </a:xfrm>
              <a:prstGeom prst="rect">
                <a:avLst/>
              </a:prstGeom>
              <a:noFill/>
              <a:ln w="19050">
                <a:solidFill>
                  <a:srgbClr val="9A9B9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8" name="Rectangle 152"/>
              <p:cNvSpPr>
                <a:spLocks noChangeArrowheads="1"/>
              </p:cNvSpPr>
              <p:nvPr/>
            </p:nvSpPr>
            <p:spPr bwMode="auto">
              <a:xfrm rot="-202137">
                <a:off x="906" y="2854"/>
                <a:ext cx="321" cy="51"/>
              </a:xfrm>
              <a:prstGeom prst="rect">
                <a:avLst/>
              </a:prstGeom>
              <a:noFill/>
              <a:ln w="19050">
                <a:solidFill>
                  <a:srgbClr val="9A9B9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00">
                        <a:alpha val="39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9" name="Rectangle 153"/>
              <p:cNvSpPr>
                <a:spLocks noChangeArrowheads="1"/>
              </p:cNvSpPr>
              <p:nvPr/>
            </p:nvSpPr>
            <p:spPr bwMode="auto">
              <a:xfrm>
                <a:off x="1780" y="2634"/>
                <a:ext cx="321" cy="51"/>
              </a:xfrm>
              <a:prstGeom prst="rect">
                <a:avLst/>
              </a:prstGeom>
              <a:noFill/>
              <a:ln w="19050">
                <a:solidFill>
                  <a:srgbClr val="9A9B9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0" name="Rectangle 154"/>
              <p:cNvSpPr>
                <a:spLocks noChangeArrowheads="1"/>
              </p:cNvSpPr>
              <p:nvPr/>
            </p:nvSpPr>
            <p:spPr bwMode="auto">
              <a:xfrm>
                <a:off x="2123" y="2448"/>
                <a:ext cx="322" cy="51"/>
              </a:xfrm>
              <a:prstGeom prst="rect">
                <a:avLst/>
              </a:prstGeom>
              <a:noFill/>
              <a:ln w="19050">
                <a:solidFill>
                  <a:srgbClr val="9A9B9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00">
                        <a:alpha val="39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1" name="Rectangle 155"/>
              <p:cNvSpPr>
                <a:spLocks noChangeArrowheads="1"/>
              </p:cNvSpPr>
              <p:nvPr/>
            </p:nvSpPr>
            <p:spPr bwMode="auto">
              <a:xfrm>
                <a:off x="2465" y="2685"/>
                <a:ext cx="322" cy="50"/>
              </a:xfrm>
              <a:prstGeom prst="rect">
                <a:avLst/>
              </a:prstGeom>
              <a:noFill/>
              <a:ln w="19050">
                <a:solidFill>
                  <a:srgbClr val="9A9B9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2" name="Rectangle 156"/>
              <p:cNvSpPr>
                <a:spLocks noChangeArrowheads="1"/>
              </p:cNvSpPr>
              <p:nvPr/>
            </p:nvSpPr>
            <p:spPr bwMode="auto">
              <a:xfrm rot="189435">
                <a:off x="3581" y="2550"/>
                <a:ext cx="322" cy="50"/>
              </a:xfrm>
              <a:prstGeom prst="rect">
                <a:avLst/>
              </a:prstGeom>
              <a:noFill/>
              <a:ln w="19050">
                <a:solidFill>
                  <a:srgbClr val="9A9B9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00">
                        <a:alpha val="39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3" name="Rectangle 157"/>
              <p:cNvSpPr>
                <a:spLocks noChangeArrowheads="1"/>
              </p:cNvSpPr>
              <p:nvPr/>
            </p:nvSpPr>
            <p:spPr bwMode="auto">
              <a:xfrm rot="189435">
                <a:off x="3935" y="2395"/>
                <a:ext cx="322" cy="52"/>
              </a:xfrm>
              <a:prstGeom prst="rect">
                <a:avLst/>
              </a:prstGeom>
              <a:noFill/>
              <a:ln w="19050">
                <a:solidFill>
                  <a:srgbClr val="9A9B9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00">
                        <a:alpha val="39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4" name="Rectangle 158"/>
              <p:cNvSpPr>
                <a:spLocks noChangeArrowheads="1"/>
              </p:cNvSpPr>
              <p:nvPr/>
            </p:nvSpPr>
            <p:spPr bwMode="auto">
              <a:xfrm rot="189435">
                <a:off x="4257" y="2702"/>
                <a:ext cx="321" cy="51"/>
              </a:xfrm>
              <a:prstGeom prst="rect">
                <a:avLst/>
              </a:prstGeom>
              <a:noFill/>
              <a:ln w="19050">
                <a:solidFill>
                  <a:srgbClr val="9A9B9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99CC">
                        <a:alpha val="39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5" name="Rectangle 159"/>
              <p:cNvSpPr>
                <a:spLocks noChangeArrowheads="1"/>
              </p:cNvSpPr>
              <p:nvPr/>
            </p:nvSpPr>
            <p:spPr bwMode="auto">
              <a:xfrm rot="-203983">
                <a:off x="300" y="1985"/>
                <a:ext cx="70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81000" indent="-3810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1327150" indent="-5588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2289175" indent="-4572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2936875" indent="-4572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3584575" indent="-4572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40417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44989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49561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54133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marL="381000" marR="0" lvl="0" indent="-381000" algn="ctr" defTabSz="914400" eaLnBrk="0" fontAlgn="auto" latinLnBrk="0" hangingPunct="0">
                  <a:lnSpc>
                    <a:spcPct val="15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1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4D4F53"/>
                    </a:solidFill>
                    <a:effectLst/>
                    <a:uLnTx/>
                    <a:uFillTx/>
                    <a:latin typeface="Arial" charset="0"/>
                  </a:rPr>
                  <a:t>Segment 1</a:t>
                </a:r>
              </a:p>
            </p:txBody>
          </p:sp>
          <p:sp>
            <p:nvSpPr>
              <p:cNvPr id="336" name="Rectangle 160"/>
              <p:cNvSpPr>
                <a:spLocks noChangeArrowheads="1"/>
              </p:cNvSpPr>
              <p:nvPr/>
            </p:nvSpPr>
            <p:spPr bwMode="auto">
              <a:xfrm>
                <a:off x="1952" y="1519"/>
                <a:ext cx="66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81000" indent="-3810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1327150" indent="-5588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2289175" indent="-4572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2936875" indent="-4572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3584575" indent="-4572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40417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44989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49561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54133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marL="381000" marR="0" lvl="0" indent="-381000" algn="ctr" defTabSz="914400" eaLnBrk="0" fontAlgn="auto" latinLnBrk="0" hangingPunct="0">
                  <a:lnSpc>
                    <a:spcPct val="15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1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4D4F53"/>
                    </a:solidFill>
                    <a:effectLst/>
                    <a:uLnTx/>
                    <a:uFillTx/>
                    <a:latin typeface="Arial" charset="0"/>
                  </a:rPr>
                  <a:t>Segment 2</a:t>
                </a:r>
              </a:p>
            </p:txBody>
          </p:sp>
          <p:sp>
            <p:nvSpPr>
              <p:cNvPr id="337" name="Rectangle 161"/>
              <p:cNvSpPr>
                <a:spLocks noChangeArrowheads="1"/>
              </p:cNvSpPr>
              <p:nvPr/>
            </p:nvSpPr>
            <p:spPr bwMode="auto">
              <a:xfrm rot="203665">
                <a:off x="3858" y="1480"/>
                <a:ext cx="579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81000" indent="-3810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1327150" indent="-5588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2289175" indent="-4572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2936875" indent="-4572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3584575" indent="-4572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40417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44989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49561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54133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marL="381000" marR="0" lvl="0" indent="-381000" algn="ctr" defTabSz="914400" eaLnBrk="0" fontAlgn="auto" latinLnBrk="0" hangingPunct="0">
                  <a:lnSpc>
                    <a:spcPct val="15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1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4D4F53"/>
                    </a:solidFill>
                    <a:effectLst/>
                    <a:uLnTx/>
                    <a:uFillTx/>
                    <a:latin typeface="Arial" charset="0"/>
                  </a:rPr>
                  <a:t>Segment 3</a:t>
                </a:r>
              </a:p>
            </p:txBody>
          </p:sp>
          <p:sp>
            <p:nvSpPr>
              <p:cNvPr id="338" name="Rectangle 162"/>
              <p:cNvSpPr>
                <a:spLocks noChangeArrowheads="1"/>
              </p:cNvSpPr>
              <p:nvPr/>
            </p:nvSpPr>
            <p:spPr bwMode="auto">
              <a:xfrm>
                <a:off x="2873" y="2896"/>
                <a:ext cx="600" cy="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81000" indent="-3810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1327150" indent="-5588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2289175" indent="-4572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2936875" indent="-4572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3584575" indent="-4572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40417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44989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49561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54133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marL="381000" marR="0" lvl="0" indent="-381000" algn="ctr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1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Ellipsoid</a:t>
                </a:r>
              </a:p>
            </p:txBody>
          </p:sp>
          <p:sp>
            <p:nvSpPr>
              <p:cNvPr id="339" name="Rectangle 163"/>
              <p:cNvSpPr>
                <a:spLocks noChangeArrowheads="1"/>
              </p:cNvSpPr>
              <p:nvPr/>
            </p:nvSpPr>
            <p:spPr bwMode="auto">
              <a:xfrm rot="-203983">
                <a:off x="0" y="2516"/>
                <a:ext cx="708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81000" indent="-3810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1327150" indent="-5588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2289175" indent="-4572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2936875" indent="-4572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3584575" indent="-4572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40417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44989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49561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54133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marL="381000" marR="0" lvl="0" indent="-381000" algn="ctr" defTabSz="914400" eaLnBrk="0" fontAlgn="auto" latinLnBrk="0" hangingPunct="0">
                  <a:lnSpc>
                    <a:spcPct val="15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1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Obs. 1</a:t>
                </a:r>
              </a:p>
            </p:txBody>
          </p:sp>
          <p:sp>
            <p:nvSpPr>
              <p:cNvPr id="340" name="Rectangle 164"/>
              <p:cNvSpPr>
                <a:spLocks noChangeArrowheads="1"/>
              </p:cNvSpPr>
              <p:nvPr/>
            </p:nvSpPr>
            <p:spPr bwMode="auto">
              <a:xfrm rot="-203983">
                <a:off x="687" y="2416"/>
                <a:ext cx="706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81000" indent="-3810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1327150" indent="-5588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2289175" indent="-4572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2936875" indent="-4572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3584575" indent="-4572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40417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44989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49561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54133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marL="381000" marR="0" lvl="0" indent="-381000" algn="ctr" defTabSz="914400" eaLnBrk="0" fontAlgn="auto" latinLnBrk="0" hangingPunct="0">
                  <a:lnSpc>
                    <a:spcPct val="15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1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Obs. 3</a:t>
                </a:r>
              </a:p>
            </p:txBody>
          </p:sp>
          <p:sp>
            <p:nvSpPr>
              <p:cNvPr id="341" name="Rectangle 165"/>
              <p:cNvSpPr>
                <a:spLocks noChangeArrowheads="1"/>
              </p:cNvSpPr>
              <p:nvPr/>
            </p:nvSpPr>
            <p:spPr bwMode="auto">
              <a:xfrm rot="-203983">
                <a:off x="343" y="2466"/>
                <a:ext cx="70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81000" indent="-3810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1327150" indent="-5588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2289175" indent="-4572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2936875" indent="-4572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3584575" indent="-4572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40417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44989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49561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54133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marL="381000" marR="0" lvl="0" indent="-381000" algn="ctr" defTabSz="914400" eaLnBrk="0" fontAlgn="auto" latinLnBrk="0" hangingPunct="0">
                  <a:lnSpc>
                    <a:spcPct val="15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1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Obs. 2</a:t>
                </a:r>
              </a:p>
            </p:txBody>
          </p:sp>
          <p:sp>
            <p:nvSpPr>
              <p:cNvPr id="342" name="Rectangle 166"/>
              <p:cNvSpPr>
                <a:spLocks noChangeArrowheads="1"/>
              </p:cNvSpPr>
              <p:nvPr/>
            </p:nvSpPr>
            <p:spPr bwMode="auto">
              <a:xfrm>
                <a:off x="2466" y="2195"/>
                <a:ext cx="344" cy="2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81000" indent="-3810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1327150" indent="-5588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2289175" indent="-4572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2936875" indent="-4572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3584575" indent="-4572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40417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44989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49561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54133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marL="381000" marR="0" lvl="0" indent="-381000" algn="ctr" defTabSz="914400" eaLnBrk="0" fontAlgn="auto" latinLnBrk="0" hangingPunct="0">
                  <a:lnSpc>
                    <a:spcPct val="15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1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Obs. 6</a:t>
                </a:r>
              </a:p>
            </p:txBody>
          </p:sp>
          <p:sp>
            <p:nvSpPr>
              <p:cNvPr id="343" name="Rectangle 167"/>
              <p:cNvSpPr>
                <a:spLocks noChangeArrowheads="1"/>
              </p:cNvSpPr>
              <p:nvPr/>
            </p:nvSpPr>
            <p:spPr bwMode="auto">
              <a:xfrm>
                <a:off x="2122" y="1957"/>
                <a:ext cx="344" cy="2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81000" indent="-3810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1327150" indent="-5588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2289175" indent="-4572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2936875" indent="-4572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3584575" indent="-4572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40417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44989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49561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54133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marL="381000" marR="0" lvl="0" indent="-381000" algn="ctr" defTabSz="914400" eaLnBrk="0" fontAlgn="auto" latinLnBrk="0" hangingPunct="0">
                  <a:lnSpc>
                    <a:spcPct val="15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1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Obs. 5</a:t>
                </a:r>
              </a:p>
            </p:txBody>
          </p:sp>
          <p:sp>
            <p:nvSpPr>
              <p:cNvPr id="344" name="Rectangle 168"/>
              <p:cNvSpPr>
                <a:spLocks noChangeArrowheads="1"/>
              </p:cNvSpPr>
              <p:nvPr/>
            </p:nvSpPr>
            <p:spPr bwMode="auto">
              <a:xfrm>
                <a:off x="1780" y="2143"/>
                <a:ext cx="342" cy="2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81000" indent="-3810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1327150" indent="-5588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2289175" indent="-4572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2936875" indent="-4572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3584575" indent="-4572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40417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44989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49561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54133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marL="381000" marR="0" lvl="0" indent="-381000" algn="ctr" defTabSz="914400" eaLnBrk="0" fontAlgn="auto" latinLnBrk="0" hangingPunct="0">
                  <a:lnSpc>
                    <a:spcPct val="15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1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Obs. 4</a:t>
                </a:r>
              </a:p>
            </p:txBody>
          </p:sp>
          <p:sp>
            <p:nvSpPr>
              <p:cNvPr id="345" name="Rectangle 169"/>
              <p:cNvSpPr>
                <a:spLocks noChangeArrowheads="1"/>
              </p:cNvSpPr>
              <p:nvPr/>
            </p:nvSpPr>
            <p:spPr bwMode="auto">
              <a:xfrm rot="203665">
                <a:off x="4247" y="2209"/>
                <a:ext cx="381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81000" indent="-3810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1327150" indent="-5588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2289175" indent="-4572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2936875" indent="-4572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3584575" indent="-4572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40417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44989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49561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54133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marL="381000" marR="0" lvl="0" indent="-381000" algn="ctr" defTabSz="914400" eaLnBrk="0" fontAlgn="auto" latinLnBrk="0" hangingPunct="0">
                  <a:lnSpc>
                    <a:spcPct val="15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1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Obs. 9</a:t>
                </a:r>
              </a:p>
            </p:txBody>
          </p:sp>
          <p:sp>
            <p:nvSpPr>
              <p:cNvPr id="346" name="Rectangle 170"/>
              <p:cNvSpPr>
                <a:spLocks noChangeArrowheads="1"/>
              </p:cNvSpPr>
              <p:nvPr/>
            </p:nvSpPr>
            <p:spPr bwMode="auto">
              <a:xfrm rot="203665">
                <a:off x="3922" y="1904"/>
                <a:ext cx="38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81000" indent="-3810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1327150" indent="-5588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2289175" indent="-4572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2936875" indent="-4572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3584575" indent="-4572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40417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44989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49561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54133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marL="381000" marR="0" lvl="0" indent="-381000" algn="ctr" defTabSz="914400" eaLnBrk="0" fontAlgn="auto" latinLnBrk="0" hangingPunct="0">
                  <a:lnSpc>
                    <a:spcPct val="15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1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Obs. 8</a:t>
                </a:r>
              </a:p>
            </p:txBody>
          </p:sp>
          <p:sp>
            <p:nvSpPr>
              <p:cNvPr id="347" name="Rectangle 171"/>
              <p:cNvSpPr>
                <a:spLocks noChangeArrowheads="1"/>
              </p:cNvSpPr>
              <p:nvPr/>
            </p:nvSpPr>
            <p:spPr bwMode="auto">
              <a:xfrm rot="203665">
                <a:off x="3577" y="2058"/>
                <a:ext cx="38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81000" indent="-3810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1327150" indent="-5588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2289175" indent="-4572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2936875" indent="-4572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3584575" indent="-4572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40417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44989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49561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54133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marL="381000" marR="0" lvl="0" indent="-381000" algn="ctr" defTabSz="914400" eaLnBrk="0" fontAlgn="auto" latinLnBrk="0" hangingPunct="0">
                  <a:lnSpc>
                    <a:spcPct val="15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1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Obs. 7</a:t>
                </a:r>
              </a:p>
            </p:txBody>
          </p:sp>
          <p:sp>
            <p:nvSpPr>
              <p:cNvPr id="348" name="Line 172"/>
              <p:cNvSpPr>
                <a:spLocks noChangeShapeType="1"/>
              </p:cNvSpPr>
              <p:nvPr/>
            </p:nvSpPr>
            <p:spPr bwMode="auto">
              <a:xfrm flipV="1">
                <a:off x="3667" y="2600"/>
                <a:ext cx="22" cy="322"/>
              </a:xfrm>
              <a:prstGeom prst="line">
                <a:avLst/>
              </a:prstGeom>
              <a:noFill/>
              <a:ln w="25400">
                <a:solidFill>
                  <a:srgbClr val="8B8D8E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9" name="Line 173"/>
              <p:cNvSpPr>
                <a:spLocks noChangeShapeType="1"/>
              </p:cNvSpPr>
              <p:nvPr/>
            </p:nvSpPr>
            <p:spPr bwMode="auto">
              <a:xfrm flipV="1">
                <a:off x="4053" y="2465"/>
                <a:ext cx="22" cy="457"/>
              </a:xfrm>
              <a:prstGeom prst="line">
                <a:avLst/>
              </a:prstGeom>
              <a:noFill/>
              <a:ln w="25400">
                <a:solidFill>
                  <a:srgbClr val="8B8D8E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0" name="Line 174"/>
              <p:cNvSpPr>
                <a:spLocks noChangeShapeType="1"/>
              </p:cNvSpPr>
              <p:nvPr/>
            </p:nvSpPr>
            <p:spPr bwMode="auto">
              <a:xfrm flipV="1">
                <a:off x="4396" y="2753"/>
                <a:ext cx="22" cy="186"/>
              </a:xfrm>
              <a:prstGeom prst="line">
                <a:avLst/>
              </a:prstGeom>
              <a:noFill/>
              <a:ln w="25400">
                <a:solidFill>
                  <a:srgbClr val="8B8D8E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1" name="AutoShape 175"/>
              <p:cNvSpPr>
                <a:spLocks noChangeArrowheads="1"/>
              </p:cNvSpPr>
              <p:nvPr/>
            </p:nvSpPr>
            <p:spPr bwMode="auto">
              <a:xfrm>
                <a:off x="5125" y="2432"/>
                <a:ext cx="43" cy="84"/>
              </a:xfrm>
              <a:prstGeom prst="moon">
                <a:avLst>
                  <a:gd name="adj" fmla="val 50000"/>
                </a:avLst>
              </a:prstGeom>
              <a:blipFill dpi="0" rotWithShape="1">
                <a:blip r:embed="rId5">
                  <a:alphaModFix amt="25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2" name="Rectangle 176"/>
              <p:cNvSpPr>
                <a:spLocks noChangeArrowheads="1"/>
              </p:cNvSpPr>
              <p:nvPr/>
            </p:nvSpPr>
            <p:spPr bwMode="auto">
              <a:xfrm>
                <a:off x="3516" y="2681"/>
                <a:ext cx="691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81000" indent="-3810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1327150" indent="-5588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2289175" indent="-4572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2936875" indent="-4572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3584575" indent="-4572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40417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44989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49561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5413375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marL="381000" marR="0" lvl="0" indent="-381000" algn="ctr" defTabSz="914400" eaLnBrk="0" fontAlgn="auto" latinLnBrk="0" hangingPunct="0">
                  <a:lnSpc>
                    <a:spcPct val="6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1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8B8D8E"/>
                    </a:solidFill>
                    <a:effectLst/>
                    <a:uLnTx/>
                    <a:uFillTx/>
                    <a:latin typeface="Arial" charset="0"/>
                  </a:rPr>
                  <a:t>LUT </a:t>
                </a:r>
              </a:p>
              <a:p>
                <a:pPr marL="381000" marR="0" lvl="0" indent="-381000" algn="ctr" defTabSz="914400" eaLnBrk="0" fontAlgn="auto" latinLnBrk="0" hangingPunct="0">
                  <a:lnSpc>
                    <a:spcPct val="6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1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8B8D8E"/>
                    </a:solidFill>
                    <a:effectLst/>
                    <a:uLnTx/>
                    <a:uFillTx/>
                    <a:latin typeface="Arial" charset="0"/>
                  </a:rPr>
                  <a:t>values</a:t>
                </a: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7237003" y="3200809"/>
            <a:ext cx="1957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Courtesy G.J. Marseille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34409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150" y="186957"/>
            <a:ext cx="5949950" cy="830997"/>
          </a:xfrm>
        </p:spPr>
        <p:txBody>
          <a:bodyPr/>
          <a:lstStyle/>
          <a:p>
            <a:r>
              <a:rPr lang="en-GB" altLang="en-US" sz="2400" dirty="0"/>
              <a:t>Science related activities in support of the mission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92113" y="1281113"/>
            <a:ext cx="8229600" cy="51847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227138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+mn-lt"/>
              </a:defRPr>
            </a:lvl2pPr>
            <a:lvl3pPr marL="1825625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3pPr>
            <a:lvl4pPr marL="2424113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4pPr>
            <a:lvl5pPr marL="30226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Clr>
                <a:srgbClr val="0098DB"/>
              </a:buClr>
              <a:defRPr/>
            </a:pPr>
            <a:r>
              <a:rPr lang="en-GB" b="1" i="1" kern="0" dirty="0" smtClean="0">
                <a:solidFill>
                  <a:srgbClr val="4D4F53"/>
                </a:solidFill>
                <a:latin typeface="Verdana"/>
              </a:rPr>
              <a:t>Phase 0</a:t>
            </a:r>
          </a:p>
          <a:p>
            <a:pPr lvl="1">
              <a:buClr>
                <a:srgbClr val="0098DB"/>
              </a:buClr>
              <a:buFont typeface="Arial" pitchFamily="34" charset="0"/>
              <a:buChar char="•"/>
              <a:defRPr/>
            </a:pPr>
            <a:r>
              <a:rPr lang="en-GB" sz="1400" kern="0" dirty="0" smtClean="0">
                <a:solidFill>
                  <a:srgbClr val="4D4F53"/>
                </a:solidFill>
                <a:latin typeface="Verdana"/>
              </a:rPr>
              <a:t>investigating data impact on NWP and atmospheric modelling</a:t>
            </a:r>
          </a:p>
          <a:p>
            <a:pPr>
              <a:buClr>
                <a:srgbClr val="0098DB"/>
              </a:buClr>
              <a:defRPr/>
            </a:pPr>
            <a:r>
              <a:rPr lang="en-GB" b="1" i="1" kern="0" dirty="0" smtClean="0">
                <a:solidFill>
                  <a:srgbClr val="4D4F53"/>
                </a:solidFill>
                <a:latin typeface="Verdana"/>
              </a:rPr>
              <a:t>Phase A</a:t>
            </a:r>
          </a:p>
          <a:p>
            <a:pPr lvl="1">
              <a:buClr>
                <a:srgbClr val="0098DB"/>
              </a:buClr>
              <a:buFont typeface="Arial" pitchFamily="34" charset="0"/>
              <a:buChar char="•"/>
              <a:defRPr/>
            </a:pPr>
            <a:r>
              <a:rPr lang="en-GB" sz="1400" kern="0" dirty="0" smtClean="0">
                <a:solidFill>
                  <a:srgbClr val="4D4F53"/>
                </a:solidFill>
                <a:latin typeface="Verdana"/>
              </a:rPr>
              <a:t>elaborating on system and data processing requirements (performance and end-to-end simulation tools), user requirements (impact studies), ground-based validation campaigns</a:t>
            </a:r>
          </a:p>
          <a:p>
            <a:pPr marL="361950" lvl="1" indent="-361950">
              <a:buClr>
                <a:srgbClr val="0098DB"/>
              </a:buClr>
              <a:buFont typeface="Arial" charset="0"/>
              <a:buNone/>
              <a:defRPr/>
            </a:pPr>
            <a:r>
              <a:rPr lang="en-GB" kern="0" dirty="0" smtClean="0">
                <a:solidFill>
                  <a:srgbClr val="4D4F53"/>
                </a:solidFill>
                <a:latin typeface="Verdana"/>
              </a:rPr>
              <a:t>	-&gt; Lead to the scientific and technical mission concept which was evaluated and recommended at the Granada UCM in 1999</a:t>
            </a:r>
          </a:p>
          <a:p>
            <a:pPr>
              <a:buClr>
                <a:srgbClr val="0098DB"/>
              </a:buClr>
              <a:defRPr/>
            </a:pPr>
            <a:r>
              <a:rPr lang="en-GB" b="1" i="1" kern="0" dirty="0" smtClean="0">
                <a:solidFill>
                  <a:srgbClr val="4D4F53"/>
                </a:solidFill>
                <a:latin typeface="Verdana"/>
              </a:rPr>
              <a:t>Phase B</a:t>
            </a:r>
          </a:p>
          <a:p>
            <a:pPr lvl="1">
              <a:buClr>
                <a:srgbClr val="0098DB"/>
              </a:buClr>
              <a:buFont typeface="Arial" pitchFamily="34" charset="0"/>
              <a:buChar char="•"/>
              <a:defRPr/>
            </a:pPr>
            <a:r>
              <a:rPr lang="en-GB" sz="1400" kern="0" dirty="0" smtClean="0">
                <a:solidFill>
                  <a:srgbClr val="4D4F53"/>
                </a:solidFill>
                <a:latin typeface="Verdana"/>
              </a:rPr>
              <a:t>OSSE impact experiment, data assimilation, wind and cloud/aerosol statistics, signal processing, random and systematic errors and quality control</a:t>
            </a:r>
          </a:p>
          <a:p>
            <a:pPr marL="361950" indent="-361950">
              <a:buClr>
                <a:srgbClr val="0098DB"/>
              </a:buClr>
              <a:buFont typeface="Arial" charset="0"/>
              <a:buNone/>
              <a:defRPr/>
            </a:pPr>
            <a:r>
              <a:rPr lang="en-GB" kern="0" dirty="0" smtClean="0">
                <a:solidFill>
                  <a:srgbClr val="4D4F53"/>
                </a:solidFill>
                <a:latin typeface="Verdana"/>
              </a:rPr>
              <a:t>	-&gt; Leading to the 2001 Mission Requirements Document (MRD) and SRD </a:t>
            </a:r>
          </a:p>
          <a:p>
            <a:pPr>
              <a:buClr>
                <a:srgbClr val="0098DB"/>
              </a:buClr>
              <a:buFont typeface="+mj-lt"/>
              <a:buAutoNum type="arabicPeriod" startAt="4"/>
              <a:defRPr/>
            </a:pPr>
            <a:r>
              <a:rPr lang="en-GB" b="1" i="1" kern="0" dirty="0" smtClean="0">
                <a:solidFill>
                  <a:srgbClr val="4D4F53"/>
                </a:solidFill>
                <a:latin typeface="Verdana"/>
              </a:rPr>
              <a:t>Phase C/D</a:t>
            </a:r>
          </a:p>
          <a:p>
            <a:pPr lvl="1">
              <a:buClr>
                <a:srgbClr val="0098DB"/>
              </a:buClr>
              <a:buFont typeface="Arial" pitchFamily="34" charset="0"/>
              <a:buChar char="•"/>
              <a:defRPr/>
            </a:pPr>
            <a:r>
              <a:rPr lang="en-GB" sz="1400" kern="0" dirty="0" smtClean="0">
                <a:solidFill>
                  <a:srgbClr val="4D4F53"/>
                </a:solidFill>
                <a:latin typeface="Verdana"/>
              </a:rPr>
              <a:t>Wind and spin-off product processing, campaigns, </a:t>
            </a:r>
            <a:r>
              <a:rPr lang="en-GB" sz="1400" b="1" kern="0" dirty="0" smtClean="0">
                <a:solidFill>
                  <a:srgbClr val="4D4F53"/>
                </a:solidFill>
                <a:latin typeface="Verdana"/>
              </a:rPr>
              <a:t>product optimisation</a:t>
            </a:r>
            <a:r>
              <a:rPr lang="en-GB" sz="1400" kern="0" dirty="0" smtClean="0">
                <a:solidFill>
                  <a:srgbClr val="4D4F53"/>
                </a:solidFill>
                <a:latin typeface="Verdana"/>
              </a:rPr>
              <a:t>, </a:t>
            </a:r>
            <a:r>
              <a:rPr lang="en-GB" sz="1400" b="1" kern="0" dirty="0" smtClean="0">
                <a:solidFill>
                  <a:srgbClr val="4D4F53"/>
                </a:solidFill>
                <a:latin typeface="Verdana"/>
              </a:rPr>
              <a:t>further impact verification following baseline changes </a:t>
            </a:r>
          </a:p>
        </p:txBody>
      </p:sp>
    </p:spTree>
    <p:extLst>
      <p:ext uri="{BB962C8B-B14F-4D97-AF65-F5344CB8AC3E}">
        <p14:creationId xmlns:p14="http://schemas.microsoft.com/office/powerpoint/2010/main" val="193585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81149" y="387012"/>
            <a:ext cx="6181725" cy="430887"/>
          </a:xfrm>
        </p:spPr>
        <p:txBody>
          <a:bodyPr/>
          <a:lstStyle/>
          <a:p>
            <a:r>
              <a:rPr lang="en-GB" dirty="0" smtClean="0"/>
              <a:t>Aeolus teams</a:t>
            </a:r>
            <a:endParaRPr lang="en-GB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950" y="1238250"/>
            <a:ext cx="7905750" cy="5305425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GB" altLang="en-US" dirty="0"/>
              <a:t>The Aeolus Mission Advisory Group</a:t>
            </a:r>
          </a:p>
          <a:p>
            <a:pPr lvl="1">
              <a:spcAft>
                <a:spcPts val="400"/>
              </a:spcAft>
              <a:buFontTx/>
              <a:buChar char="•"/>
            </a:pPr>
            <a:r>
              <a:rPr lang="en-GB" altLang="en-US" sz="1200" dirty="0"/>
              <a:t>Angela Benedetti / ECMWF</a:t>
            </a:r>
          </a:p>
          <a:p>
            <a:pPr lvl="1">
              <a:spcAft>
                <a:spcPts val="400"/>
              </a:spcAft>
              <a:buFontTx/>
              <a:buChar char="•"/>
            </a:pPr>
            <a:r>
              <a:rPr lang="en-GB" altLang="en-US" sz="1200" dirty="0"/>
              <a:t>Alain </a:t>
            </a:r>
            <a:r>
              <a:rPr lang="en-GB" altLang="en-US" sz="1200" dirty="0" err="1"/>
              <a:t>Dabas</a:t>
            </a:r>
            <a:r>
              <a:rPr lang="en-GB" altLang="en-US" sz="1200" dirty="0"/>
              <a:t> / </a:t>
            </a:r>
            <a:r>
              <a:rPr lang="en-GB" altLang="en-US" sz="1200" dirty="0" err="1"/>
              <a:t>MeteoFrance</a:t>
            </a:r>
            <a:endParaRPr lang="en-GB" altLang="en-US" sz="1200" dirty="0"/>
          </a:p>
          <a:p>
            <a:pPr lvl="1">
              <a:spcAft>
                <a:spcPts val="400"/>
              </a:spcAft>
              <a:buFontTx/>
              <a:buChar char="•"/>
            </a:pPr>
            <a:r>
              <a:rPr lang="en-GB" altLang="en-US" sz="1200" dirty="0"/>
              <a:t>Pierre </a:t>
            </a:r>
            <a:r>
              <a:rPr lang="en-GB" altLang="en-US" sz="1200" dirty="0" err="1"/>
              <a:t>Flamant</a:t>
            </a:r>
            <a:r>
              <a:rPr lang="en-GB" altLang="en-US" sz="1200" dirty="0"/>
              <a:t> / IPSL</a:t>
            </a:r>
          </a:p>
          <a:p>
            <a:pPr lvl="1">
              <a:spcAft>
                <a:spcPts val="400"/>
              </a:spcAft>
              <a:buFontTx/>
              <a:buChar char="•"/>
            </a:pPr>
            <a:r>
              <a:rPr lang="en-GB" altLang="en-US" sz="1200" dirty="0"/>
              <a:t>Mary Forsythe / </a:t>
            </a:r>
            <a:r>
              <a:rPr lang="en-GB" altLang="en-US" sz="1200" dirty="0" err="1"/>
              <a:t>MetOffice</a:t>
            </a:r>
            <a:endParaRPr lang="en-GB" altLang="en-US" sz="1200" dirty="0"/>
          </a:p>
          <a:p>
            <a:pPr lvl="1">
              <a:spcAft>
                <a:spcPts val="400"/>
              </a:spcAft>
              <a:buFontTx/>
              <a:buChar char="•"/>
            </a:pPr>
            <a:r>
              <a:rPr lang="en-GB" altLang="en-US" sz="1200" dirty="0" err="1"/>
              <a:t>Erland</a:t>
            </a:r>
            <a:r>
              <a:rPr lang="en-GB" altLang="en-US" sz="1200" dirty="0"/>
              <a:t> </a:t>
            </a:r>
            <a:r>
              <a:rPr lang="en-GB" altLang="en-US" sz="1200" dirty="0" err="1"/>
              <a:t>Källén</a:t>
            </a:r>
            <a:r>
              <a:rPr lang="en-GB" altLang="en-US" sz="1200" dirty="0"/>
              <a:t> / ECMWF</a:t>
            </a:r>
          </a:p>
          <a:p>
            <a:pPr lvl="1">
              <a:spcAft>
                <a:spcPts val="400"/>
              </a:spcAft>
              <a:buFontTx/>
              <a:buChar char="•"/>
            </a:pPr>
            <a:r>
              <a:rPr lang="en-GB" altLang="en-US" sz="1200" dirty="0" err="1"/>
              <a:t>Heiner</a:t>
            </a:r>
            <a:r>
              <a:rPr lang="en-GB" altLang="en-US" sz="1200" dirty="0"/>
              <a:t> </a:t>
            </a:r>
            <a:r>
              <a:rPr lang="en-GB" altLang="en-US" sz="1200" dirty="0" err="1"/>
              <a:t>Körnich</a:t>
            </a:r>
            <a:r>
              <a:rPr lang="en-GB" altLang="en-US" sz="1200" dirty="0"/>
              <a:t> / MISU</a:t>
            </a:r>
          </a:p>
          <a:p>
            <a:pPr lvl="1">
              <a:spcAft>
                <a:spcPts val="400"/>
              </a:spcAft>
              <a:buFontTx/>
              <a:buChar char="•"/>
            </a:pPr>
            <a:r>
              <a:rPr lang="en-GB" altLang="en-US" sz="1200" dirty="0" err="1"/>
              <a:t>Harald</a:t>
            </a:r>
            <a:r>
              <a:rPr lang="en-GB" altLang="en-US" sz="1200" dirty="0"/>
              <a:t> </a:t>
            </a:r>
            <a:r>
              <a:rPr lang="en-GB" altLang="en-US" sz="1200" dirty="0" err="1"/>
              <a:t>Schyberg</a:t>
            </a:r>
            <a:r>
              <a:rPr lang="en-GB" altLang="en-US" sz="1200" dirty="0"/>
              <a:t> / met.no</a:t>
            </a:r>
          </a:p>
          <a:p>
            <a:pPr lvl="1">
              <a:spcAft>
                <a:spcPts val="400"/>
              </a:spcAft>
              <a:buFontTx/>
              <a:buChar char="•"/>
            </a:pPr>
            <a:r>
              <a:rPr lang="en-GB" altLang="en-US" sz="1200" dirty="0"/>
              <a:t>Ad </a:t>
            </a:r>
            <a:r>
              <a:rPr lang="en-GB" altLang="en-US" sz="1200" dirty="0" err="1"/>
              <a:t>Stoffelen</a:t>
            </a:r>
            <a:r>
              <a:rPr lang="en-GB" altLang="en-US" sz="1200" dirty="0"/>
              <a:t> / KNMI</a:t>
            </a:r>
          </a:p>
          <a:p>
            <a:pPr lvl="1">
              <a:spcAft>
                <a:spcPts val="400"/>
              </a:spcAft>
              <a:buFontTx/>
              <a:buChar char="•"/>
            </a:pPr>
            <a:r>
              <a:rPr lang="en-GB" altLang="en-US" sz="1200" dirty="0"/>
              <a:t>Oliver </a:t>
            </a:r>
            <a:r>
              <a:rPr lang="en-GB" altLang="en-US" sz="1200" dirty="0" err="1"/>
              <a:t>Reitebuch</a:t>
            </a:r>
            <a:r>
              <a:rPr lang="en-GB" altLang="en-US" sz="1200" dirty="0"/>
              <a:t> / DLR</a:t>
            </a:r>
          </a:p>
          <a:p>
            <a:pPr lvl="1">
              <a:spcAft>
                <a:spcPts val="400"/>
              </a:spcAft>
              <a:buFontTx/>
              <a:buChar char="•"/>
            </a:pPr>
            <a:r>
              <a:rPr lang="en-GB" altLang="en-US" sz="1200" dirty="0"/>
              <a:t>Michael Vaughan / </a:t>
            </a:r>
            <a:r>
              <a:rPr lang="en-GB" altLang="en-US" sz="1200" dirty="0" err="1"/>
              <a:t>Lidar</a:t>
            </a:r>
            <a:r>
              <a:rPr lang="en-GB" altLang="en-US" sz="1200" dirty="0"/>
              <a:t> &amp; Optics </a:t>
            </a:r>
            <a:r>
              <a:rPr lang="en-GB" altLang="en-US" sz="1200" dirty="0" smtClean="0"/>
              <a:t>Associates</a:t>
            </a:r>
            <a:endParaRPr lang="en-GB" altLang="en-US" sz="800" dirty="0" smtClean="0"/>
          </a:p>
          <a:p>
            <a:pPr>
              <a:spcAft>
                <a:spcPts val="400"/>
              </a:spcAft>
            </a:pPr>
            <a:r>
              <a:rPr lang="en-GB" altLang="en-US" dirty="0" smtClean="0"/>
              <a:t>The </a:t>
            </a:r>
            <a:r>
              <a:rPr lang="en-GB" altLang="en-US" dirty="0"/>
              <a:t>Aeolus L1b, L2a and L2b algorithm development teams (DLR, ECMWF, IPSL, KNMI, </a:t>
            </a:r>
            <a:r>
              <a:rPr lang="en-GB" altLang="en-US" dirty="0" err="1" smtClean="0"/>
              <a:t>MétéoFrance</a:t>
            </a:r>
            <a:r>
              <a:rPr lang="en-GB" altLang="en-US" dirty="0"/>
              <a:t>) </a:t>
            </a:r>
            <a:endParaRPr lang="en-GB" altLang="en-US" dirty="0" smtClean="0"/>
          </a:p>
          <a:p>
            <a:pPr>
              <a:spcAft>
                <a:spcPts val="400"/>
              </a:spcAft>
            </a:pPr>
            <a:r>
              <a:rPr lang="en-US" altLang="en-US" dirty="0" smtClean="0"/>
              <a:t>ESA Aeolus project and support teams (ESTEC, ESRIN, ESOC)</a:t>
            </a:r>
            <a:endParaRPr lang="en-GB" altLang="en-US" dirty="0"/>
          </a:p>
          <a:p>
            <a:pPr>
              <a:spcAft>
                <a:spcPts val="400"/>
              </a:spcAft>
            </a:pPr>
            <a:r>
              <a:rPr lang="en-GB" altLang="en-US" dirty="0" smtClean="0"/>
              <a:t>Airbus </a:t>
            </a:r>
            <a:r>
              <a:rPr lang="en-GB" altLang="en-US" dirty="0"/>
              <a:t>Defence and Space, and subcontractors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149" y="2291"/>
            <a:ext cx="6238875" cy="1200329"/>
          </a:xfrm>
        </p:spPr>
        <p:txBody>
          <a:bodyPr/>
          <a:lstStyle/>
          <a:p>
            <a:r>
              <a:rPr lang="en-GB" altLang="en-US" sz="2400" dirty="0"/>
              <a:t>Mission Baseline changes resulting from hardware qualification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8313" y="1458913"/>
            <a:ext cx="8229600" cy="46799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227138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+mn-lt"/>
              </a:defRPr>
            </a:lvl2pPr>
            <a:lvl3pPr marL="1825625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3pPr>
            <a:lvl4pPr marL="2424113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4pPr>
            <a:lvl5pPr marL="30226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Clr>
                <a:srgbClr val="0098DB"/>
              </a:buClr>
              <a:defRPr/>
            </a:pPr>
            <a:r>
              <a:rPr lang="en-GB" kern="0" smtClean="0">
                <a:solidFill>
                  <a:srgbClr val="4D4F53"/>
                </a:solidFill>
                <a:latin typeface="Verdana"/>
              </a:rPr>
              <a:t>Change from Burst Mode (BM) to Continuous Mode (CM) operation in 2010 to ensure the necessary stable laser operation</a:t>
            </a:r>
          </a:p>
          <a:p>
            <a:pPr>
              <a:buClr>
                <a:srgbClr val="0098DB"/>
              </a:buClr>
              <a:defRPr/>
            </a:pPr>
            <a:endParaRPr lang="en-GB" sz="800" kern="0" smtClean="0">
              <a:solidFill>
                <a:srgbClr val="4D4F53"/>
              </a:solidFill>
              <a:latin typeface="Verdana"/>
            </a:endParaRPr>
          </a:p>
          <a:p>
            <a:pPr>
              <a:buClr>
                <a:srgbClr val="0098DB"/>
              </a:buClr>
              <a:defRPr/>
            </a:pPr>
            <a:r>
              <a:rPr lang="en-GB" kern="0" smtClean="0">
                <a:solidFill>
                  <a:srgbClr val="4D4F53"/>
                </a:solidFill>
                <a:latin typeface="Verdana"/>
              </a:rPr>
              <a:t>Relaxation of the planned laser output power operation at the start of the mission from 110 to 80 mJ in 2012</a:t>
            </a:r>
            <a:endParaRPr lang="en-GB" sz="800" kern="0" smtClean="0">
              <a:solidFill>
                <a:srgbClr val="4D4F53"/>
              </a:solidFill>
              <a:latin typeface="Verdana"/>
            </a:endParaRPr>
          </a:p>
          <a:p>
            <a:pPr>
              <a:buClr>
                <a:srgbClr val="0098DB"/>
              </a:buClr>
              <a:defRPr/>
            </a:pPr>
            <a:endParaRPr lang="en-GB" sz="800" kern="0" smtClean="0">
              <a:solidFill>
                <a:srgbClr val="4D4F53"/>
              </a:solidFill>
              <a:latin typeface="Verdana"/>
            </a:endParaRPr>
          </a:p>
          <a:p>
            <a:pPr>
              <a:buClr>
                <a:srgbClr val="0098DB"/>
              </a:buClr>
              <a:defRPr/>
            </a:pPr>
            <a:r>
              <a:rPr lang="en-GB" kern="0" smtClean="0">
                <a:solidFill>
                  <a:srgbClr val="4D4F53"/>
                </a:solidFill>
                <a:latin typeface="Verdana"/>
              </a:rPr>
              <a:t>ADM-Aeolus MAG:</a:t>
            </a:r>
          </a:p>
          <a:p>
            <a:pPr lvl="1">
              <a:buClr>
                <a:srgbClr val="0098DB"/>
              </a:buClr>
              <a:defRPr/>
            </a:pPr>
            <a:r>
              <a:rPr lang="en-GB" kern="0" smtClean="0">
                <a:solidFill>
                  <a:srgbClr val="4D4F53"/>
                </a:solidFill>
                <a:latin typeface="Verdana"/>
              </a:rPr>
              <a:t>Is the mission still meeting the MRD, i.e. will the mission still provide beneficial atmospheric modelling and NWP impact?</a:t>
            </a:r>
          </a:p>
          <a:p>
            <a:pPr lvl="1">
              <a:buClr>
                <a:srgbClr val="0098DB"/>
              </a:buClr>
              <a:defRPr/>
            </a:pPr>
            <a:r>
              <a:rPr lang="en-GB" kern="0" smtClean="0">
                <a:solidFill>
                  <a:srgbClr val="4D4F53"/>
                </a:solidFill>
                <a:latin typeface="Verdana"/>
              </a:rPr>
              <a:t>How to optimize the data processing?</a:t>
            </a:r>
          </a:p>
          <a:p>
            <a:pPr marL="808038" lvl="1" indent="0">
              <a:buClr>
                <a:srgbClr val="0098DB"/>
              </a:buClr>
              <a:buFont typeface="Arial" charset="0"/>
              <a:buNone/>
              <a:defRPr/>
            </a:pPr>
            <a:endParaRPr lang="en-GB" sz="800" kern="0" smtClean="0">
              <a:solidFill>
                <a:srgbClr val="4D4F53"/>
              </a:solidFill>
              <a:latin typeface="Verdana"/>
            </a:endParaRPr>
          </a:p>
          <a:p>
            <a:pPr>
              <a:buClr>
                <a:srgbClr val="0098DB"/>
              </a:buClr>
              <a:defRPr/>
            </a:pPr>
            <a:r>
              <a:rPr lang="en-GB" kern="0" smtClean="0">
                <a:solidFill>
                  <a:srgbClr val="C00000"/>
                </a:solidFill>
                <a:latin typeface="Verdana"/>
              </a:rPr>
              <a:t> </a:t>
            </a:r>
            <a:r>
              <a:rPr lang="en-GB" b="1" kern="0" smtClean="0">
                <a:solidFill>
                  <a:srgbClr val="C00000"/>
                </a:solidFill>
                <a:latin typeface="Verdana"/>
              </a:rPr>
              <a:t>Two parallel scientific Impact Study activities </a:t>
            </a:r>
            <a:r>
              <a:rPr lang="en-GB" kern="0" smtClean="0">
                <a:solidFill>
                  <a:srgbClr val="4D4F53"/>
                </a:solidFill>
                <a:latin typeface="Verdana"/>
              </a:rPr>
              <a:t>were launched to provide a consolidated answer using different tools and methods:</a:t>
            </a:r>
          </a:p>
          <a:p>
            <a:pPr lvl="1">
              <a:buClr>
                <a:srgbClr val="0098DB"/>
              </a:buClr>
              <a:defRPr/>
            </a:pPr>
            <a:r>
              <a:rPr lang="en-GB" sz="1400" kern="0" smtClean="0">
                <a:solidFill>
                  <a:srgbClr val="4D4F53"/>
                </a:solidFill>
                <a:latin typeface="Verdana"/>
              </a:rPr>
              <a:t>KNMI, met.no, MISU/SMHI: Theoretical and Ensemble Data Assimilation impact experiment using simulated observations</a:t>
            </a:r>
          </a:p>
          <a:p>
            <a:pPr lvl="1">
              <a:buClr>
                <a:srgbClr val="0098DB"/>
              </a:buClr>
              <a:defRPr/>
            </a:pPr>
            <a:r>
              <a:rPr lang="en-GB" sz="1400" kern="0" smtClean="0">
                <a:solidFill>
                  <a:srgbClr val="4D4F53"/>
                </a:solidFill>
                <a:latin typeface="Verdana"/>
              </a:rPr>
              <a:t>ECMWF: Impact of real observations adapted to the ADM-Aeolus sampling / properties in an Observing System Experiment (OSE)</a:t>
            </a:r>
            <a:endParaRPr lang="en-GB" kern="0" dirty="0"/>
          </a:p>
        </p:txBody>
      </p:sp>
      <p:sp>
        <p:nvSpPr>
          <p:cNvPr id="4" name="TextBox 3"/>
          <p:cNvSpPr txBox="1"/>
          <p:nvPr/>
        </p:nvSpPr>
        <p:spPr>
          <a:xfrm rot="20499997">
            <a:off x="994749" y="3034497"/>
            <a:ext cx="7067191" cy="954107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/>
              <a:t>Results will be shown in </a:t>
            </a:r>
            <a:r>
              <a:rPr lang="en-GB" sz="2800" dirty="0" smtClean="0"/>
              <a:t>presentations</a:t>
            </a:r>
          </a:p>
          <a:p>
            <a:pPr>
              <a:defRPr/>
            </a:pPr>
            <a:r>
              <a:rPr lang="en-GB" sz="2800" dirty="0"/>
              <a:t>b</a:t>
            </a:r>
            <a:r>
              <a:rPr lang="en-GB" sz="2800" dirty="0" smtClean="0"/>
              <a:t>y M. </a:t>
            </a:r>
            <a:r>
              <a:rPr lang="en-GB" sz="2800" dirty="0" err="1" smtClean="0"/>
              <a:t>Rennie</a:t>
            </a:r>
            <a:r>
              <a:rPr lang="en-GB" sz="2800" dirty="0" smtClean="0"/>
              <a:t> and A. </a:t>
            </a:r>
            <a:r>
              <a:rPr lang="en-GB" sz="2800" dirty="0" err="1" smtClean="0"/>
              <a:t>Stoffelen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4760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Aeolus campaigns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757" y="1263722"/>
            <a:ext cx="7905750" cy="5167899"/>
          </a:xfrm>
        </p:spPr>
        <p:txBody>
          <a:bodyPr/>
          <a:lstStyle/>
          <a:p>
            <a:pPr>
              <a:lnSpc>
                <a:spcPct val="99000"/>
              </a:lnSpc>
              <a:buClr>
                <a:srgbClr val="0098DB"/>
              </a:buClr>
              <a:defRPr/>
            </a:pPr>
            <a:r>
              <a:rPr lang="en-GB" sz="1400" b="1" dirty="0" smtClean="0">
                <a:solidFill>
                  <a:srgbClr val="4D4F53"/>
                </a:solidFill>
              </a:rPr>
              <a:t>Objective:</a:t>
            </a:r>
            <a:endParaRPr lang="en-GB" sz="1400" b="1" dirty="0">
              <a:solidFill>
                <a:srgbClr val="4D4F53"/>
              </a:solidFill>
            </a:endParaRPr>
          </a:p>
          <a:p>
            <a:pPr lvl="1">
              <a:lnSpc>
                <a:spcPct val="99000"/>
              </a:lnSpc>
              <a:buClr>
                <a:srgbClr val="0098DB"/>
              </a:buClr>
              <a:defRPr/>
            </a:pPr>
            <a:r>
              <a:rPr lang="en-GB" sz="1300" dirty="0">
                <a:solidFill>
                  <a:srgbClr val="4D4F53"/>
                </a:solidFill>
              </a:rPr>
              <a:t>Validation of the predicted instrument radiometric and wind measurement </a:t>
            </a:r>
            <a:r>
              <a:rPr lang="en-GB" sz="1300" dirty="0" smtClean="0">
                <a:solidFill>
                  <a:srgbClr val="4D4F53"/>
                </a:solidFill>
              </a:rPr>
              <a:t>performance using the </a:t>
            </a:r>
            <a:r>
              <a:rPr lang="en-GB" sz="1300" dirty="0" err="1" smtClean="0">
                <a:solidFill>
                  <a:srgbClr val="4D4F53"/>
                </a:solidFill>
              </a:rPr>
              <a:t>Aladin</a:t>
            </a:r>
            <a:r>
              <a:rPr lang="en-GB" sz="1300" dirty="0" smtClean="0">
                <a:solidFill>
                  <a:srgbClr val="4D4F53"/>
                </a:solidFill>
              </a:rPr>
              <a:t> Airborne Demonstrator (A2D)</a:t>
            </a:r>
            <a:endParaRPr lang="en-GB" sz="1300" dirty="0">
              <a:solidFill>
                <a:srgbClr val="4D4F53"/>
              </a:solidFill>
            </a:endParaRPr>
          </a:p>
          <a:p>
            <a:pPr lvl="1">
              <a:lnSpc>
                <a:spcPct val="99000"/>
              </a:lnSpc>
              <a:buClr>
                <a:srgbClr val="0098DB"/>
              </a:buClr>
              <a:defRPr/>
            </a:pPr>
            <a:r>
              <a:rPr lang="en-GB" sz="1300" dirty="0">
                <a:solidFill>
                  <a:srgbClr val="4D4F53"/>
                </a:solidFill>
              </a:rPr>
              <a:t>Establishing a dataset of atmospheric measurements obtained with an Aeolus type </a:t>
            </a:r>
            <a:r>
              <a:rPr lang="en-GB" sz="1300" dirty="0" err="1">
                <a:solidFill>
                  <a:srgbClr val="4D4F53"/>
                </a:solidFill>
              </a:rPr>
              <a:t>Lidar</a:t>
            </a:r>
            <a:r>
              <a:rPr lang="en-GB" sz="1300" dirty="0">
                <a:solidFill>
                  <a:srgbClr val="4D4F53"/>
                </a:solidFill>
              </a:rPr>
              <a:t> to improve algorithm development</a:t>
            </a:r>
          </a:p>
          <a:p>
            <a:pPr lvl="1">
              <a:lnSpc>
                <a:spcPct val="99000"/>
              </a:lnSpc>
              <a:buClr>
                <a:srgbClr val="0098DB"/>
              </a:buClr>
              <a:defRPr/>
            </a:pPr>
            <a:endParaRPr lang="en-GB" sz="1300" dirty="0">
              <a:solidFill>
                <a:srgbClr val="4D4F53"/>
              </a:solidFill>
            </a:endParaRPr>
          </a:p>
          <a:p>
            <a:pPr>
              <a:lnSpc>
                <a:spcPct val="99000"/>
              </a:lnSpc>
              <a:buClr>
                <a:srgbClr val="0098DB"/>
              </a:buClr>
              <a:defRPr/>
            </a:pPr>
            <a:r>
              <a:rPr lang="en-GB" sz="1400" b="1" dirty="0" smtClean="0">
                <a:solidFill>
                  <a:srgbClr val="4D4F53"/>
                </a:solidFill>
              </a:rPr>
              <a:t>2006 – 2009 A2D Campaigns:</a:t>
            </a:r>
            <a:endParaRPr lang="en-GB" sz="1400" b="1" dirty="0">
              <a:solidFill>
                <a:srgbClr val="4D4F53"/>
              </a:solidFill>
            </a:endParaRPr>
          </a:p>
          <a:p>
            <a:pPr lvl="1">
              <a:lnSpc>
                <a:spcPct val="99000"/>
              </a:lnSpc>
              <a:buClr>
                <a:srgbClr val="0098DB"/>
              </a:buClr>
              <a:defRPr/>
            </a:pPr>
            <a:r>
              <a:rPr lang="en-GB" sz="1300" dirty="0">
                <a:solidFill>
                  <a:srgbClr val="4D4F53"/>
                </a:solidFill>
              </a:rPr>
              <a:t>Two ground-based (2006, 2007) and three airborne (2007, 2008 and 2009)</a:t>
            </a:r>
          </a:p>
          <a:p>
            <a:pPr lvl="1">
              <a:lnSpc>
                <a:spcPct val="99000"/>
              </a:lnSpc>
              <a:buClr>
                <a:srgbClr val="0098DB"/>
              </a:buClr>
              <a:defRPr/>
            </a:pPr>
            <a:r>
              <a:rPr lang="en-GB" sz="1300" dirty="0">
                <a:solidFill>
                  <a:srgbClr val="4D4F53"/>
                </a:solidFill>
              </a:rPr>
              <a:t>So far, on the order of 100 recommendations for the Aeolus mission (instrument and algorithm development and testing)</a:t>
            </a:r>
          </a:p>
          <a:p>
            <a:pPr lvl="1">
              <a:lnSpc>
                <a:spcPct val="99000"/>
              </a:lnSpc>
              <a:buClr>
                <a:srgbClr val="0098DB"/>
              </a:buClr>
              <a:defRPr/>
            </a:pPr>
            <a:r>
              <a:rPr lang="en-GB" sz="1300" dirty="0">
                <a:solidFill>
                  <a:srgbClr val="4D4F53"/>
                </a:solidFill>
              </a:rPr>
              <a:t>First atmospheric measurements worldwide with a </a:t>
            </a:r>
            <a:r>
              <a:rPr lang="en-GB" sz="1300" dirty="0" err="1">
                <a:solidFill>
                  <a:srgbClr val="4D4F53"/>
                </a:solidFill>
              </a:rPr>
              <a:t>Fizeau</a:t>
            </a:r>
            <a:r>
              <a:rPr lang="en-GB" sz="1300" dirty="0">
                <a:solidFill>
                  <a:srgbClr val="4D4F53"/>
                </a:solidFill>
              </a:rPr>
              <a:t> and Double </a:t>
            </a:r>
            <a:r>
              <a:rPr lang="en-GB" sz="1300" dirty="0" err="1">
                <a:solidFill>
                  <a:srgbClr val="4D4F53"/>
                </a:solidFill>
              </a:rPr>
              <a:t>Fabry</a:t>
            </a:r>
            <a:r>
              <a:rPr lang="en-GB" sz="1300" dirty="0">
                <a:solidFill>
                  <a:srgbClr val="4D4F53"/>
                </a:solidFill>
              </a:rPr>
              <a:t>-Perot UV </a:t>
            </a:r>
            <a:r>
              <a:rPr lang="en-GB" sz="1300" dirty="0" err="1">
                <a:solidFill>
                  <a:srgbClr val="4D4F53"/>
                </a:solidFill>
              </a:rPr>
              <a:t>lidar</a:t>
            </a:r>
            <a:r>
              <a:rPr lang="en-GB" sz="1300" dirty="0">
                <a:solidFill>
                  <a:srgbClr val="4D4F53"/>
                </a:solidFill>
              </a:rPr>
              <a:t> system </a:t>
            </a:r>
            <a:endParaRPr lang="en-GB" sz="1300" dirty="0" smtClean="0">
              <a:solidFill>
                <a:srgbClr val="4D4F53"/>
              </a:solidFill>
            </a:endParaRPr>
          </a:p>
          <a:p>
            <a:pPr lvl="1">
              <a:lnSpc>
                <a:spcPct val="99000"/>
              </a:lnSpc>
              <a:buClr>
                <a:srgbClr val="0098DB"/>
              </a:buClr>
              <a:defRPr/>
            </a:pPr>
            <a:endParaRPr lang="en-GB" sz="1300" dirty="0">
              <a:solidFill>
                <a:srgbClr val="4D4F53"/>
              </a:solidFill>
            </a:endParaRPr>
          </a:p>
          <a:p>
            <a:r>
              <a:rPr lang="en-US" sz="1400" b="1" dirty="0" smtClean="0"/>
              <a:t>A further pre-launch campaign in spring 2015 in order to:</a:t>
            </a:r>
          </a:p>
          <a:p>
            <a:pPr lvl="1"/>
            <a:r>
              <a:rPr lang="en-GB" sz="1400" dirty="0" smtClean="0"/>
              <a:t>extend Rayleigh </a:t>
            </a:r>
            <a:r>
              <a:rPr lang="en-GB" sz="1400" dirty="0"/>
              <a:t>and Mie </a:t>
            </a:r>
            <a:r>
              <a:rPr lang="en-GB" sz="1400" dirty="0" smtClean="0"/>
              <a:t>observations </a:t>
            </a:r>
            <a:r>
              <a:rPr lang="en-GB" sz="1400" dirty="0"/>
              <a:t>in highly </a:t>
            </a:r>
            <a:r>
              <a:rPr lang="en-GB" sz="1400" dirty="0" smtClean="0"/>
              <a:t>heterogeneous </a:t>
            </a:r>
            <a:r>
              <a:rPr lang="en-GB" sz="1400" dirty="0"/>
              <a:t>conditions (vert./</a:t>
            </a:r>
            <a:r>
              <a:rPr lang="en-GB" sz="1400" dirty="0" smtClean="0"/>
              <a:t>hor.)</a:t>
            </a:r>
          </a:p>
          <a:p>
            <a:pPr lvl="1"/>
            <a:r>
              <a:rPr lang="en-GB" sz="1400" dirty="0" smtClean="0"/>
              <a:t>extend </a:t>
            </a:r>
            <a:r>
              <a:rPr lang="en-GB" sz="1400" dirty="0"/>
              <a:t>dataset on </a:t>
            </a:r>
            <a:r>
              <a:rPr lang="en-GB" sz="1400" dirty="0" smtClean="0"/>
              <a:t>nadir response </a:t>
            </a:r>
            <a:r>
              <a:rPr lang="en-GB" sz="1400" dirty="0"/>
              <a:t>calibrations over ice </a:t>
            </a:r>
            <a:r>
              <a:rPr lang="en-GB" sz="1400" dirty="0" smtClean="0"/>
              <a:t>and land</a:t>
            </a:r>
          </a:p>
          <a:p>
            <a:pPr lvl="1"/>
            <a:r>
              <a:rPr lang="en-GB" sz="1400" dirty="0" smtClean="0"/>
              <a:t>rehearsal </a:t>
            </a:r>
            <a:r>
              <a:rPr lang="en-GB" sz="1400" dirty="0"/>
              <a:t>and preparation for </a:t>
            </a:r>
            <a:r>
              <a:rPr lang="en-GB" sz="1400" dirty="0" smtClean="0"/>
              <a:t>CAL/VAL </a:t>
            </a:r>
            <a:r>
              <a:rPr lang="en-GB" sz="1400" dirty="0"/>
              <a:t>activities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8329" y="4105087"/>
            <a:ext cx="8843964" cy="2019300"/>
            <a:chOff x="6135" y="4245047"/>
            <a:chExt cx="8843964" cy="20193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10" t="62418" r="15729"/>
            <a:stretch>
              <a:fillRect/>
            </a:stretch>
          </p:blipFill>
          <p:spPr bwMode="auto">
            <a:xfrm>
              <a:off x="2809661" y="4245047"/>
              <a:ext cx="6040438" cy="201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6135" y="4323537"/>
              <a:ext cx="2803525" cy="1815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400" dirty="0" smtClean="0">
                <a:solidFill>
                  <a:schemeClr val="tx2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400" dirty="0">
                <a:solidFill>
                  <a:schemeClr val="tx2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400" dirty="0" smtClean="0">
                <a:solidFill>
                  <a:schemeClr val="tx2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dirty="0" smtClean="0">
                  <a:solidFill>
                    <a:schemeClr val="tx2"/>
                  </a:solidFill>
                </a:rPr>
                <a:t>Preliminary </a:t>
              </a:r>
              <a:r>
                <a:rPr lang="en-GB" altLang="en-US" sz="1400" dirty="0">
                  <a:solidFill>
                    <a:schemeClr val="tx2"/>
                  </a:solidFill>
                </a:rPr>
                <a:t>comparisons of A2D and DLR 2</a:t>
              </a:r>
              <a:r>
                <a:rPr lang="el-GR" altLang="en-US" sz="1400" dirty="0">
                  <a:solidFill>
                    <a:schemeClr val="tx2"/>
                  </a:solidFill>
                </a:rPr>
                <a:t>μ</a:t>
              </a:r>
              <a:r>
                <a:rPr lang="en-GB" altLang="en-US" sz="1400" dirty="0">
                  <a:solidFill>
                    <a:schemeClr val="tx2"/>
                  </a:solidFill>
                </a:rPr>
                <a:t>m wind </a:t>
              </a:r>
              <a:r>
                <a:rPr lang="en-GB" altLang="en-US" sz="1400" dirty="0" err="1">
                  <a:solidFill>
                    <a:schemeClr val="tx2"/>
                  </a:solidFill>
                </a:rPr>
                <a:t>lidar</a:t>
              </a:r>
              <a:r>
                <a:rPr lang="en-GB" altLang="en-US" sz="1400" dirty="0">
                  <a:solidFill>
                    <a:schemeClr val="tx2"/>
                  </a:solidFill>
                </a:rPr>
                <a:t> measurements on-board the Falcon, near Greenland, 2009.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dirty="0">
                  <a:solidFill>
                    <a:schemeClr val="tx2"/>
                  </a:solidFill>
                </a:rPr>
                <a:t>Courtesy: U. </a:t>
              </a:r>
              <a:r>
                <a:rPr lang="en-GB" altLang="en-US" sz="1400" dirty="0" err="1">
                  <a:solidFill>
                    <a:schemeClr val="tx2"/>
                  </a:solidFill>
                </a:rPr>
                <a:t>Marksteiner</a:t>
              </a:r>
              <a:r>
                <a:rPr lang="en-GB" altLang="en-US" sz="1400" dirty="0">
                  <a:solidFill>
                    <a:schemeClr val="tx2"/>
                  </a:solidFill>
                </a:rPr>
                <a:t>, </a:t>
              </a:r>
              <a:r>
                <a:rPr lang="en-GB" altLang="en-US" sz="1400" dirty="0" smtClean="0">
                  <a:solidFill>
                    <a:schemeClr val="tx2"/>
                  </a:solidFill>
                </a:rPr>
                <a:t>DLR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565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Aeolus CAL/VAL AO delta-call 2014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241" y="1202078"/>
            <a:ext cx="8198778" cy="5085706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b="1" dirty="0" smtClean="0"/>
              <a:t>Aeolus </a:t>
            </a:r>
            <a:r>
              <a:rPr lang="en-US" b="1" dirty="0"/>
              <a:t>CAL/VAL AO call, 2007:</a:t>
            </a:r>
          </a:p>
          <a:p>
            <a:pPr>
              <a:defRPr/>
            </a:pPr>
            <a:r>
              <a:rPr lang="en-US" sz="1200" dirty="0"/>
              <a:t>Draft Phase E1 (and E) CAL/VAL plan and requirements established</a:t>
            </a:r>
          </a:p>
          <a:p>
            <a:pPr>
              <a:defRPr/>
            </a:pPr>
            <a:r>
              <a:rPr lang="en-US" sz="1200" dirty="0"/>
              <a:t>Call open to experts/scientists worldwide</a:t>
            </a:r>
          </a:p>
          <a:p>
            <a:pPr>
              <a:defRPr/>
            </a:pPr>
            <a:r>
              <a:rPr lang="en-US" sz="1200" dirty="0"/>
              <a:t>16 (joint) proposals received and reviewed</a:t>
            </a:r>
          </a:p>
          <a:p>
            <a:pPr>
              <a:defRPr/>
            </a:pPr>
            <a:r>
              <a:rPr lang="en-US" sz="1200" dirty="0"/>
              <a:t>15 proposals were selected but now uncertain/no longer valid due to launch delays </a:t>
            </a:r>
          </a:p>
          <a:p>
            <a:pPr marL="801688" indent="-441325">
              <a:buFont typeface="Symbol" pitchFamily="18" charset="2"/>
              <a:buChar char="Þ"/>
              <a:defRPr/>
            </a:pPr>
            <a:r>
              <a:rPr lang="en-US" b="1" dirty="0">
                <a:solidFill>
                  <a:srgbClr val="FFC000"/>
                </a:solidFill>
              </a:rPr>
              <a:t>DELTA AO CAL/VAL CALL </a:t>
            </a:r>
            <a:r>
              <a:rPr lang="en-US" b="1" dirty="0" smtClean="0">
                <a:solidFill>
                  <a:srgbClr val="FFC000"/>
                </a:solidFill>
              </a:rPr>
              <a:t>NEEDED</a:t>
            </a:r>
            <a:endParaRPr lang="en-US" sz="800" b="1" dirty="0">
              <a:solidFill>
                <a:srgbClr val="FFC000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b="1" dirty="0" smtClean="0"/>
              <a:t>Aeolus </a:t>
            </a:r>
            <a:r>
              <a:rPr lang="en-US" b="1" dirty="0"/>
              <a:t>AO delta-call Objectives:</a:t>
            </a:r>
          </a:p>
          <a:p>
            <a:pPr>
              <a:defRPr/>
            </a:pPr>
            <a:r>
              <a:rPr lang="en-US" sz="1200" dirty="0"/>
              <a:t>Allow for confirmation/update of current proposals</a:t>
            </a:r>
          </a:p>
          <a:p>
            <a:pPr>
              <a:defRPr/>
            </a:pPr>
            <a:r>
              <a:rPr lang="en-US" sz="1200" dirty="0"/>
              <a:t>Attract new proposals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b="1" dirty="0" smtClean="0"/>
              <a:t>CAL/VAL Schedule</a:t>
            </a:r>
            <a:r>
              <a:rPr lang="en-US" b="1" dirty="0"/>
              <a:t>:</a:t>
            </a:r>
          </a:p>
          <a:p>
            <a:pPr>
              <a:defRPr/>
            </a:pPr>
            <a:r>
              <a:rPr lang="en-US" sz="1400" dirty="0"/>
              <a:t>Delta-call release: 1 May </a:t>
            </a:r>
            <a:r>
              <a:rPr lang="en-US" sz="1400" dirty="0" smtClean="0"/>
              <a:t>2014, </a:t>
            </a:r>
            <a:r>
              <a:rPr lang="en-GB" sz="1400" b="1" dirty="0" smtClean="0">
                <a:solidFill>
                  <a:srgbClr val="FF0000"/>
                </a:solidFill>
                <a:hlinkClick r:id="rId2"/>
              </a:rPr>
              <a:t>http</a:t>
            </a:r>
            <a:r>
              <a:rPr lang="en-GB" sz="1400" b="1" dirty="0">
                <a:solidFill>
                  <a:srgbClr val="FF0000"/>
                </a:solidFill>
                <a:hlinkClick r:id="rId2"/>
              </a:rPr>
              <a:t>://</a:t>
            </a:r>
            <a:r>
              <a:rPr lang="en-GB" sz="1400" b="1" dirty="0" smtClean="0">
                <a:solidFill>
                  <a:srgbClr val="FF0000"/>
                </a:solidFill>
                <a:hlinkClick r:id="rId2"/>
              </a:rPr>
              <a:t>earth.esa.int/aos/AeolusCalVal</a:t>
            </a:r>
            <a:endParaRPr lang="en-US" sz="1400" dirty="0"/>
          </a:p>
          <a:p>
            <a:pPr>
              <a:defRPr/>
            </a:pPr>
            <a:r>
              <a:rPr lang="en-US" sz="1400" dirty="0"/>
              <a:t>Phase E1 preparatory CAL/VAL Workshop end </a:t>
            </a:r>
            <a:r>
              <a:rPr lang="en-US" sz="1400" dirty="0" smtClean="0"/>
              <a:t>2014 / early 2015:</a:t>
            </a:r>
            <a:endParaRPr lang="en-US" sz="1400" dirty="0"/>
          </a:p>
          <a:p>
            <a:pPr lvl="1">
              <a:defRPr/>
            </a:pPr>
            <a:r>
              <a:rPr lang="en-US" sz="1200" dirty="0"/>
              <a:t>Refinement of CAL/VAL plan and compile implementation plan</a:t>
            </a:r>
          </a:p>
          <a:p>
            <a:pPr lvl="1">
              <a:defRPr/>
            </a:pPr>
            <a:r>
              <a:rPr lang="en-US" sz="1200" dirty="0"/>
              <a:t>Campaigns planning and coordination amongst AO proposals and external campaigns</a:t>
            </a:r>
          </a:p>
          <a:p>
            <a:pPr>
              <a:defRPr/>
            </a:pPr>
            <a:r>
              <a:rPr lang="en-US" sz="1400" dirty="0"/>
              <a:t>Launch (End 2015)</a:t>
            </a:r>
          </a:p>
          <a:p>
            <a:pPr>
              <a:defRPr/>
            </a:pPr>
            <a:r>
              <a:rPr lang="en-US" sz="1400" dirty="0"/>
              <a:t>Phase E1 CAL/VAL Workshop/meeting (date TBC)</a:t>
            </a:r>
          </a:p>
          <a:p>
            <a:pPr>
              <a:defRPr/>
            </a:pPr>
            <a:r>
              <a:rPr lang="en-US" sz="1400" dirty="0"/>
              <a:t>Phase E CAL/VAL </a:t>
            </a:r>
            <a:r>
              <a:rPr lang="en-US" sz="1400" dirty="0" smtClean="0"/>
              <a:t>monitoring and Workshops </a:t>
            </a:r>
            <a:r>
              <a:rPr lang="en-US" sz="1400" dirty="0"/>
              <a:t>(coordinated by Mission Manager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8698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31" y="217735"/>
            <a:ext cx="6298058" cy="769441"/>
          </a:xfrm>
        </p:spPr>
        <p:txBody>
          <a:bodyPr/>
          <a:lstStyle/>
          <a:p>
            <a:r>
              <a:rPr lang="en-US" dirty="0" smtClean="0"/>
              <a:t>Aeolus sampling and CAL/VAL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39" y="1260949"/>
            <a:ext cx="6659048" cy="4944642"/>
          </a:xfrm>
        </p:spPr>
        <p:txBody>
          <a:bodyPr/>
          <a:lstStyle/>
          <a:p>
            <a:r>
              <a:rPr lang="en-US" dirty="0" smtClean="0"/>
              <a:t>Reference orbit: </a:t>
            </a:r>
            <a:r>
              <a:rPr lang="en-US" dirty="0" err="1" smtClean="0"/>
              <a:t>Equat</a:t>
            </a:r>
            <a:r>
              <a:rPr lang="en-US" dirty="0" smtClean="0"/>
              <a:t>. </a:t>
            </a:r>
            <a:r>
              <a:rPr lang="en-US" dirty="0" err="1" smtClean="0"/>
              <a:t>cros</a:t>
            </a:r>
            <a:r>
              <a:rPr lang="en-US" dirty="0" smtClean="0"/>
              <a:t>. time ascend node: 18:00 LT</a:t>
            </a:r>
          </a:p>
          <a:p>
            <a:r>
              <a:rPr lang="en-US" dirty="0" smtClean="0"/>
              <a:t>Repeat cycle: 7 days</a:t>
            </a:r>
            <a:endParaRPr lang="en-US" sz="800" dirty="0" smtClean="0"/>
          </a:p>
          <a:p>
            <a:r>
              <a:rPr lang="en-US" dirty="0"/>
              <a:t>Track </a:t>
            </a:r>
            <a:r>
              <a:rPr lang="en-US" dirty="0" smtClean="0"/>
              <a:t>spacing in 1 week: ~300 km at mid </a:t>
            </a:r>
            <a:r>
              <a:rPr lang="en-US" dirty="0" err="1" smtClean="0"/>
              <a:t>lat</a:t>
            </a:r>
            <a:endParaRPr lang="en-US" sz="800" dirty="0" smtClean="0"/>
          </a:p>
          <a:p>
            <a:r>
              <a:rPr lang="en-US" dirty="0" smtClean="0"/>
              <a:t>Example weekly </a:t>
            </a:r>
            <a:r>
              <a:rPr lang="en-US" dirty="0" smtClean="0"/>
              <a:t>coverage - one repeat cycle: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lvl="1" indent="0">
              <a:buNone/>
            </a:pPr>
            <a:endParaRPr lang="en-US" sz="800" dirty="0" smtClean="0"/>
          </a:p>
          <a:p>
            <a:pPr marL="0" lvl="1" indent="0">
              <a:buNone/>
            </a:pPr>
            <a:endParaRPr lang="en-US" sz="800" dirty="0" smtClean="0"/>
          </a:p>
          <a:p>
            <a:r>
              <a:rPr lang="en-US" dirty="0" smtClean="0"/>
              <a:t> </a:t>
            </a:r>
            <a:r>
              <a:rPr lang="en-US" b="1" dirty="0" smtClean="0"/>
              <a:t>ADM-Aeolus: Scientific Cal. </a:t>
            </a:r>
            <a:r>
              <a:rPr lang="en-US" b="1" dirty="0"/>
              <a:t>and </a:t>
            </a:r>
            <a:r>
              <a:rPr lang="en-US" b="1" dirty="0" smtClean="0"/>
              <a:t>Va</a:t>
            </a:r>
            <a:r>
              <a:rPr lang="en-US" b="1" dirty="0"/>
              <a:t>l</a:t>
            </a:r>
            <a:r>
              <a:rPr lang="en-US" b="1" dirty="0" smtClean="0"/>
              <a:t>. Requirements</a:t>
            </a:r>
          </a:p>
          <a:p>
            <a:pPr lvl="1"/>
            <a:r>
              <a:rPr lang="en-US" sz="1400" dirty="0"/>
              <a:t>D</a:t>
            </a:r>
            <a:r>
              <a:rPr lang="en-US" sz="1400" dirty="0" smtClean="0"/>
              <a:t>etail Aeolus specifics concerning its wind and aerosol products and areas for special CAL/VAL attention:</a:t>
            </a:r>
          </a:p>
          <a:p>
            <a:pPr lvl="1"/>
            <a:r>
              <a:rPr lang="en-US" sz="1400" dirty="0" smtClean="0"/>
              <a:t>Available at </a:t>
            </a:r>
            <a:r>
              <a:rPr lang="en-GB" sz="1400" b="1" dirty="0">
                <a:solidFill>
                  <a:srgbClr val="FF0000"/>
                </a:solidFill>
                <a:hlinkClick r:id="rId2"/>
              </a:rPr>
              <a:t>http://earth.esa.int/aos/AeolusCalVal</a:t>
            </a:r>
            <a:endParaRPr lang="en-GB" sz="1400" dirty="0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506523" y="1260949"/>
            <a:ext cx="3421063" cy="2208212"/>
            <a:chOff x="5652120" y="1252629"/>
            <a:chExt cx="3420321" cy="2208405"/>
          </a:xfrm>
        </p:grpSpPr>
        <p:pic>
          <p:nvPicPr>
            <p:cNvPr id="5" name="Picture 13" descr="Aeolus orbit geometry CM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9825" y="1252629"/>
              <a:ext cx="1692616" cy="2095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25724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Curved Up Arrow 5"/>
            <p:cNvSpPr/>
            <p:nvPr/>
          </p:nvSpPr>
          <p:spPr>
            <a:xfrm rot="10236380" flipV="1">
              <a:off x="7105955" y="3289569"/>
              <a:ext cx="628514" cy="171465"/>
            </a:xfrm>
            <a:prstGeom prst="curvedUpArrow">
              <a:avLst/>
            </a:prstGeom>
            <a:solidFill>
              <a:srgbClr val="FF9966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2053138"/>
              <a:ext cx="1671635" cy="1313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5" t="11836" r="31573" b="4869"/>
          <a:stretch/>
        </p:blipFill>
        <p:spPr bwMode="auto">
          <a:xfrm>
            <a:off x="7234603" y="3848088"/>
            <a:ext cx="1801341" cy="237333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78" y="2609636"/>
            <a:ext cx="4145993" cy="233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11071" y="4664758"/>
            <a:ext cx="844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</a:t>
            </a:r>
            <a:r>
              <a:rPr lang="en-US" sz="1200" dirty="0" smtClean="0"/>
              <a:t>. </a:t>
            </a:r>
            <a:r>
              <a:rPr lang="en-US" sz="1200" dirty="0" err="1" smtClean="0"/>
              <a:t>Kanitz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74707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support our “BYO” CAL/VAL?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Early access to data (commissioning phase, first 3 months)</a:t>
            </a:r>
          </a:p>
          <a:p>
            <a:endParaRPr lang="en-GB" dirty="0" smtClean="0"/>
          </a:p>
          <a:p>
            <a:r>
              <a:rPr lang="en-GB" dirty="0" smtClean="0"/>
              <a:t>Access to data quality information, facilitating a good understanding of product quality and product use</a:t>
            </a:r>
          </a:p>
          <a:p>
            <a:endParaRPr lang="en-GB" dirty="0" smtClean="0"/>
          </a:p>
          <a:p>
            <a:r>
              <a:rPr lang="en-GB" dirty="0" smtClean="0"/>
              <a:t>Forum of exchange in learning how to work with the data from processing to visualization</a:t>
            </a:r>
          </a:p>
          <a:p>
            <a:endParaRPr lang="en-GB" dirty="0" smtClean="0"/>
          </a:p>
          <a:p>
            <a:r>
              <a:rPr lang="en-GB" dirty="0" smtClean="0"/>
              <a:t>Access to CAL/VAL data and results from other validation groups from ground-based to airborne and model assimilation experiments</a:t>
            </a:r>
          </a:p>
          <a:p>
            <a:endParaRPr lang="en-GB" dirty="0" smtClean="0"/>
          </a:p>
          <a:p>
            <a:r>
              <a:rPr lang="en-GB" dirty="0" smtClean="0"/>
              <a:t>Access to national funding sources and early preparation of your centre to assimilate Aeolus data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09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Aeolus Project status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8225" y="1253447"/>
            <a:ext cx="8537823" cy="4737778"/>
          </a:xfrm>
        </p:spPr>
        <p:txBody>
          <a:bodyPr/>
          <a:lstStyle/>
          <a:p>
            <a:pPr marL="342900" lvl="1" indent="-342900" fontAlgn="auto">
              <a:spcAft>
                <a:spcPts val="0"/>
              </a:spcAft>
              <a:buFont typeface="Verdana" pitchFamily="34" charset="0"/>
              <a:buAutoNum type="arabicPeriod"/>
              <a:defRPr/>
            </a:pPr>
            <a:r>
              <a:rPr lang="en-GB" dirty="0" smtClean="0"/>
              <a:t>The </a:t>
            </a:r>
            <a:r>
              <a:rPr lang="en-GB" dirty="0"/>
              <a:t>platform was completed in 2009, has been regularly health checked and delta-tested, and is being prepared for satellite integration </a:t>
            </a:r>
            <a:r>
              <a:rPr lang="en-GB" dirty="0" smtClean="0"/>
              <a:t>early 2015</a:t>
            </a:r>
          </a:p>
          <a:p>
            <a:pPr marL="719138" lvl="2" indent="-269875" fontAlgn="auto">
              <a:spcAft>
                <a:spcPts val="0"/>
              </a:spcAft>
              <a:buFont typeface="Calibri" pitchFamily="34" charset="0"/>
              <a:buChar char="‒"/>
              <a:defRPr/>
            </a:pPr>
            <a:r>
              <a:rPr lang="en-GB" sz="1400" dirty="0"/>
              <a:t>In-situ Cleaning System is being implemented </a:t>
            </a:r>
            <a:endParaRPr lang="en-GB" sz="1400" dirty="0" smtClean="0"/>
          </a:p>
          <a:p>
            <a:pPr marL="719138" lvl="2" indent="-269875" fontAlgn="auto">
              <a:spcAft>
                <a:spcPts val="0"/>
              </a:spcAft>
              <a:buFont typeface="Calibri" pitchFamily="34" charset="0"/>
              <a:buChar char="‒"/>
              <a:defRPr/>
            </a:pPr>
            <a:r>
              <a:rPr lang="en-GB" sz="1400" dirty="0" smtClean="0"/>
              <a:t>Satellite </a:t>
            </a:r>
            <a:r>
              <a:rPr lang="en-GB" sz="1400" dirty="0"/>
              <a:t>tests with VEGA to determine shock levels showed </a:t>
            </a:r>
            <a:r>
              <a:rPr lang="en-GB" sz="1400" dirty="0" smtClean="0"/>
              <a:t>compliance</a:t>
            </a:r>
            <a:endParaRPr lang="en-GB" sz="1400" dirty="0"/>
          </a:p>
          <a:p>
            <a:pPr marL="719138" lvl="2" indent="-269875" fontAlgn="auto">
              <a:spcAft>
                <a:spcPts val="0"/>
              </a:spcAft>
              <a:buFont typeface="Calibri" pitchFamily="34" charset="0"/>
              <a:buChar char="‒"/>
              <a:defRPr/>
            </a:pPr>
            <a:r>
              <a:rPr lang="en-US" sz="1400" dirty="0"/>
              <a:t>Satellite </a:t>
            </a:r>
            <a:r>
              <a:rPr lang="en-US" sz="1400" dirty="0" smtClean="0"/>
              <a:t>characterization </a:t>
            </a:r>
            <a:r>
              <a:rPr lang="en-US" sz="1400" dirty="0"/>
              <a:t>w.r.t. </a:t>
            </a:r>
            <a:r>
              <a:rPr lang="en-US" sz="1400" dirty="0" err="1"/>
              <a:t>microvibrations</a:t>
            </a:r>
            <a:r>
              <a:rPr lang="en-US" sz="1400" dirty="0"/>
              <a:t> by the reaction wheels: very low disturbance accelerations were measured at the laser position thanks to wheel dampers</a:t>
            </a:r>
            <a:r>
              <a:rPr lang="en-US" sz="1400" dirty="0" smtClean="0"/>
              <a:t>;</a:t>
            </a:r>
            <a:endParaRPr lang="en-GB" sz="1400" dirty="0" smtClean="0"/>
          </a:p>
          <a:p>
            <a:pPr marL="342900" lvl="1" indent="-342900" fontAlgn="auto">
              <a:spcAft>
                <a:spcPts val="0"/>
              </a:spcAft>
              <a:buFont typeface="Verdana" pitchFamily="34" charset="0"/>
              <a:buAutoNum type="arabicPeriod"/>
              <a:defRPr/>
            </a:pPr>
            <a:r>
              <a:rPr lang="en-GB" dirty="0"/>
              <a:t>The transmitter laser is the most challenging for the </a:t>
            </a:r>
            <a:r>
              <a:rPr lang="en-GB" dirty="0" smtClean="0"/>
              <a:t>qualification</a:t>
            </a:r>
            <a:endParaRPr lang="en-GB" dirty="0"/>
          </a:p>
          <a:p>
            <a:pPr marL="719138" lvl="2" indent="-269875" fontAlgn="auto">
              <a:spcAft>
                <a:spcPts val="0"/>
              </a:spcAft>
              <a:buFont typeface="Calibri" pitchFamily="34" charset="0"/>
              <a:buChar char="‒"/>
              <a:defRPr/>
            </a:pPr>
            <a:r>
              <a:rPr lang="en-US" sz="1400" dirty="0" smtClean="0"/>
              <a:t>The </a:t>
            </a:r>
            <a:r>
              <a:rPr lang="en-US" sz="1400" dirty="0"/>
              <a:t>1</a:t>
            </a:r>
            <a:r>
              <a:rPr lang="en-US" sz="1400" baseline="30000" dirty="0"/>
              <a:t>st</a:t>
            </a:r>
            <a:r>
              <a:rPr lang="en-US" sz="1400" dirty="0"/>
              <a:t> flight laser transmitter operated for 5 weeks (August-&gt;September 2013) in vacuum: 150Mshots at 100-110 </a:t>
            </a:r>
            <a:r>
              <a:rPr lang="en-US" sz="1400" dirty="0" err="1"/>
              <a:t>mJ</a:t>
            </a:r>
            <a:r>
              <a:rPr lang="en-US" sz="1400" dirty="0"/>
              <a:t> output energy with ~7MHz frequency stability</a:t>
            </a:r>
            <a:r>
              <a:rPr lang="en-US" sz="1400" dirty="0" smtClean="0"/>
              <a:t>!</a:t>
            </a:r>
            <a:r>
              <a:rPr lang="en-GB" sz="1400" dirty="0" smtClean="0"/>
              <a:t> </a:t>
            </a:r>
            <a:endParaRPr lang="en-GB" sz="1400" dirty="0"/>
          </a:p>
          <a:p>
            <a:pPr marL="719138" lvl="2" indent="-269875" fontAlgn="auto">
              <a:spcAft>
                <a:spcPts val="0"/>
              </a:spcAft>
              <a:buFont typeface="Calibri" pitchFamily="34" charset="0"/>
              <a:buChar char="‒"/>
              <a:defRPr/>
            </a:pPr>
            <a:r>
              <a:rPr lang="en-US" sz="1400" dirty="0"/>
              <a:t>Transmitter successfully passed full environmental qualification in autumn </a:t>
            </a:r>
            <a:r>
              <a:rPr lang="en-US" sz="1400" dirty="0" smtClean="0"/>
              <a:t>2013</a:t>
            </a:r>
            <a:endParaRPr lang="en-GB" sz="1400" dirty="0" smtClean="0"/>
          </a:p>
          <a:p>
            <a:pPr marL="719138" lvl="2" indent="-269875" fontAlgn="auto">
              <a:spcAft>
                <a:spcPts val="0"/>
              </a:spcAft>
              <a:buFont typeface="Calibri" pitchFamily="34" charset="0"/>
              <a:buChar char="‒"/>
              <a:defRPr/>
            </a:pPr>
            <a:r>
              <a:rPr lang="en-US" sz="1400" dirty="0"/>
              <a:t>Transmitter delivered to Airbus </a:t>
            </a:r>
            <a:r>
              <a:rPr lang="en-GB" sz="1400" dirty="0"/>
              <a:t>Defence</a:t>
            </a:r>
            <a:r>
              <a:rPr lang="en-US" sz="1400" dirty="0"/>
              <a:t> &amp; Space (Toulouse) for </a:t>
            </a:r>
            <a:r>
              <a:rPr lang="en-US" sz="1400" dirty="0" err="1" smtClean="0"/>
              <a:t>Aladin</a:t>
            </a:r>
            <a:r>
              <a:rPr lang="en-US" sz="1400" dirty="0" smtClean="0"/>
              <a:t> </a:t>
            </a:r>
            <a:r>
              <a:rPr lang="en-US" sz="1400" dirty="0"/>
              <a:t>instrument integration and performance </a:t>
            </a:r>
            <a:r>
              <a:rPr lang="en-US" sz="1400" dirty="0" smtClean="0"/>
              <a:t>tests</a:t>
            </a:r>
          </a:p>
          <a:p>
            <a:pPr marL="719138" lvl="2" indent="-269875" fontAlgn="auto">
              <a:spcAft>
                <a:spcPts val="0"/>
              </a:spcAft>
              <a:buFont typeface="Calibri" pitchFamily="34" charset="0"/>
              <a:buChar char="‒"/>
              <a:defRPr/>
            </a:pPr>
            <a:r>
              <a:rPr lang="en-US" sz="1400" dirty="0"/>
              <a:t>2</a:t>
            </a:r>
            <a:r>
              <a:rPr lang="en-US" sz="1400" baseline="30000" dirty="0"/>
              <a:t>nd</a:t>
            </a:r>
            <a:r>
              <a:rPr lang="en-US" sz="1400" dirty="0"/>
              <a:t> </a:t>
            </a:r>
            <a:r>
              <a:rPr lang="en-US" sz="1400" dirty="0" smtClean="0"/>
              <a:t>and 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flight </a:t>
            </a:r>
            <a:r>
              <a:rPr lang="en-US" sz="1400" dirty="0"/>
              <a:t>laser </a:t>
            </a:r>
            <a:r>
              <a:rPr lang="en-US" sz="1400" dirty="0" smtClean="0"/>
              <a:t>transmitters undergoing </a:t>
            </a:r>
            <a:r>
              <a:rPr lang="en-US" sz="1400" dirty="0"/>
              <a:t>acceptance </a:t>
            </a:r>
            <a:r>
              <a:rPr lang="en-US" sz="1400" dirty="0" smtClean="0"/>
              <a:t>testing</a:t>
            </a:r>
          </a:p>
          <a:p>
            <a:pPr marL="342900" lvl="1" indent="-342900" fontAlgn="auto">
              <a:spcAft>
                <a:spcPts val="0"/>
              </a:spcAft>
              <a:buClr>
                <a:srgbClr val="0098DB"/>
              </a:buClr>
              <a:buFont typeface="Verdana" pitchFamily="34" charset="0"/>
              <a:buAutoNum type="arabicPeriod"/>
              <a:defRPr/>
            </a:pPr>
            <a:r>
              <a:rPr lang="en-US" dirty="0" err="1" smtClean="0"/>
              <a:t>Aladin</a:t>
            </a:r>
            <a:r>
              <a:rPr lang="en-US" dirty="0" smtClean="0"/>
              <a:t> </a:t>
            </a:r>
            <a:r>
              <a:rPr lang="en-US" dirty="0"/>
              <a:t>instrument delivery </a:t>
            </a:r>
            <a:r>
              <a:rPr lang="en-US" dirty="0" smtClean="0"/>
              <a:t>early 2015</a:t>
            </a:r>
            <a:endParaRPr lang="en-GB" dirty="0">
              <a:solidFill>
                <a:srgbClr val="4D4F53"/>
              </a:solidFill>
            </a:endParaRPr>
          </a:p>
          <a:p>
            <a:pPr marL="342900" lvl="1" indent="-342900" fontAlgn="auto">
              <a:spcAft>
                <a:spcPts val="0"/>
              </a:spcAft>
              <a:buClr>
                <a:srgbClr val="0098DB"/>
              </a:buClr>
              <a:buFont typeface="Verdana" pitchFamily="34" charset="0"/>
              <a:buAutoNum type="arabicPeriod"/>
              <a:defRPr/>
            </a:pPr>
            <a:r>
              <a:rPr lang="en-US" dirty="0" smtClean="0"/>
              <a:t>Flight </a:t>
            </a:r>
            <a:r>
              <a:rPr lang="en-US" dirty="0"/>
              <a:t>Acceptance Review: </a:t>
            </a:r>
            <a:r>
              <a:rPr lang="en-US" dirty="0" smtClean="0"/>
              <a:t>November 2015</a:t>
            </a:r>
            <a:endParaRPr lang="en-GB" dirty="0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82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376736"/>
            <a:ext cx="7905750" cy="4717229"/>
          </a:xfrm>
        </p:spPr>
        <p:txBody>
          <a:bodyPr/>
          <a:lstStyle/>
          <a:p>
            <a:r>
              <a:rPr lang="en-GB" altLang="en-US" dirty="0" smtClean="0"/>
              <a:t>The Aeolus </a:t>
            </a:r>
            <a:r>
              <a:rPr lang="en-GB" altLang="en-US" dirty="0"/>
              <a:t>wind </a:t>
            </a:r>
            <a:r>
              <a:rPr lang="en-GB" altLang="en-US" dirty="0" err="1"/>
              <a:t>lidar</a:t>
            </a:r>
            <a:r>
              <a:rPr lang="en-GB" altLang="en-US" dirty="0"/>
              <a:t> mission will deliver wind (suitable for data assimilation) and atmospheric optical properties products (could become suitable for NWP assimilation after R&amp;D)</a:t>
            </a:r>
          </a:p>
          <a:p>
            <a:r>
              <a:rPr lang="en-GB" altLang="en-US" dirty="0"/>
              <a:t>Aeolus L1b wind profiles (not corrected for temperature and pressure effects and no scene classification) will be delivered NRT together with a </a:t>
            </a:r>
            <a:r>
              <a:rPr lang="en-GB" altLang="en-US" dirty="0" smtClean="0"/>
              <a:t>stand-alone </a:t>
            </a:r>
            <a:r>
              <a:rPr lang="en-GB" altLang="en-US" dirty="0"/>
              <a:t>processor</a:t>
            </a:r>
          </a:p>
          <a:p>
            <a:r>
              <a:rPr lang="en-GB" altLang="en-US" dirty="0"/>
              <a:t>Impact studies has shown that recent measurement baseline updates will still allow for significant mission impact</a:t>
            </a:r>
          </a:p>
          <a:p>
            <a:r>
              <a:rPr lang="en-GB" altLang="en-US" dirty="0"/>
              <a:t>CAL/VAL AO delta-call release: 1 May </a:t>
            </a:r>
            <a:r>
              <a:rPr lang="en-GB" altLang="en-US" dirty="0" smtClean="0"/>
              <a:t>2014, deadline 15 July</a:t>
            </a:r>
            <a:endParaRPr lang="en-GB" altLang="en-US" dirty="0"/>
          </a:p>
          <a:p>
            <a:r>
              <a:rPr lang="en-US" altLang="en-US" dirty="0"/>
              <a:t>The Aeolus off-line L2a optical properties products will be made available to users off-line (now every 12 hours) but could in the future become available every 4 hours or more often</a:t>
            </a:r>
          </a:p>
          <a:p>
            <a:r>
              <a:rPr lang="en-GB" altLang="en-US" dirty="0"/>
              <a:t>Aeolus laser qualification has recently been successfully completed, instrument integration and testing has started</a:t>
            </a:r>
          </a:p>
          <a:p>
            <a:r>
              <a:rPr lang="en-GB" altLang="en-US" dirty="0"/>
              <a:t>Launch: End </a:t>
            </a:r>
            <a:r>
              <a:rPr lang="en-GB" altLang="en-US" dirty="0" smtClean="0"/>
              <a:t>2015</a:t>
            </a:r>
            <a:endParaRPr lang="en-GB" altLang="en-US" sz="1050" dirty="0"/>
          </a:p>
        </p:txBody>
      </p:sp>
    </p:spTree>
    <p:extLst>
      <p:ext uri="{BB962C8B-B14F-4D97-AF65-F5344CB8AC3E}">
        <p14:creationId xmlns:p14="http://schemas.microsoft.com/office/powerpoint/2010/main" val="57784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artist’s view of Aeolus in-flight</a:t>
            </a:r>
            <a:endParaRPr lang="en-GB" dirty="0"/>
          </a:p>
        </p:txBody>
      </p:sp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78" y="1567138"/>
            <a:ext cx="6395576" cy="42428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6673" y="5865796"/>
            <a:ext cx="42274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</a:t>
            </a:r>
            <a:r>
              <a:rPr lang="en-GB" sz="12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www.esa.int/esaLP/LPadmaeolus.html</a:t>
            </a:r>
            <a:endParaRPr lang="en-GB" sz="12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23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Spare slides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47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149" y="2291"/>
            <a:ext cx="6124575" cy="1200329"/>
          </a:xfrm>
        </p:spPr>
        <p:txBody>
          <a:bodyPr/>
          <a:lstStyle/>
          <a:p>
            <a:r>
              <a:rPr lang="en-GB" altLang="en-US" sz="2400" dirty="0"/>
              <a:t>Areas of concern to weather</a:t>
            </a:r>
            <a:br>
              <a:rPr lang="en-GB" altLang="en-US" sz="2400" dirty="0"/>
            </a:br>
            <a:r>
              <a:rPr lang="en-GB" altLang="en-US" sz="2400" dirty="0"/>
              <a:t>forecasting and climate modelling</a:t>
            </a:r>
            <a:endParaRPr lang="en-GB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15912" y="1341438"/>
            <a:ext cx="8442325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rabicPeriod"/>
              <a:defRPr/>
            </a:pPr>
            <a:r>
              <a:rPr lang="en-GB" dirty="0">
                <a:solidFill>
                  <a:schemeClr val="tx2"/>
                </a:solidFill>
              </a:rPr>
              <a:t>Lack of homogeneous global coverage of direct wind profile measurements in the current Global Observing System (GOS)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rabicPeriod"/>
              <a:defRPr/>
            </a:pPr>
            <a:r>
              <a:rPr lang="en-GB" dirty="0">
                <a:solidFill>
                  <a:schemeClr val="tx2"/>
                </a:solidFill>
              </a:rPr>
              <a:t>Large uncertainties in the estimated contribution of aerosols and clouds to the global radiative forcing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3088" y="5468938"/>
            <a:ext cx="8043862" cy="708025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accent1"/>
              </a:buClr>
              <a:buFont typeface="Verdana" pitchFamily="34" charset="0"/>
              <a:buNone/>
            </a:pPr>
            <a:r>
              <a:rPr lang="en-GB" altLang="en-US" sz="2000" b="1" dirty="0" smtClean="0"/>
              <a:t>Aeolus mainly addresses </a:t>
            </a:r>
            <a:r>
              <a:rPr lang="en-GB" altLang="en-US" sz="2000" b="1" dirty="0"/>
              <a:t>the first</a:t>
            </a:r>
          </a:p>
          <a:p>
            <a:pPr algn="ctr" eaLnBrk="1" hangingPunct="1">
              <a:lnSpc>
                <a:spcPct val="90000"/>
              </a:lnSpc>
              <a:buClr>
                <a:schemeClr val="accent1"/>
              </a:buClr>
              <a:buFont typeface="Verdana" pitchFamily="34" charset="0"/>
              <a:buNone/>
            </a:pPr>
            <a:r>
              <a:rPr lang="en-GB" altLang="en-US" sz="2000" b="1" dirty="0"/>
              <a:t>and provides spin-off products in support of the latter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30937" y="2492375"/>
            <a:ext cx="4381500" cy="2652713"/>
            <a:chOff x="189113" y="2936488"/>
            <a:chExt cx="4381299" cy="2652399"/>
          </a:xfrm>
        </p:grpSpPr>
        <p:pic>
          <p:nvPicPr>
            <p:cNvPr id="14" name="Picture 12" descr="tem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5" t="33734" r="2594" b="1332"/>
            <a:stretch>
              <a:fillRect/>
            </a:stretch>
          </p:blipFill>
          <p:spPr bwMode="auto">
            <a:xfrm>
              <a:off x="189113" y="3263012"/>
              <a:ext cx="4381299" cy="232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1138872" y="2936488"/>
              <a:ext cx="19607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b="1">
                  <a:solidFill>
                    <a:srgbClr val="C00000"/>
                  </a:solidFill>
                </a:rPr>
                <a:t>Radiosonde network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595" y="2708275"/>
            <a:ext cx="3072633" cy="258213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324600" y="3982013"/>
            <a:ext cx="731520" cy="1785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94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616075"/>
            <a:ext cx="7905750" cy="43180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ESA’s Earth Observation programme</a:t>
            </a:r>
          </a:p>
          <a:p>
            <a:pPr>
              <a:defRPr/>
            </a:pP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Scientific </a:t>
            </a: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motivation for ESA’s Doppler wind </a:t>
            </a:r>
            <a:r>
              <a:rPr lang="en-GB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lidar</a:t>
            </a: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 mission</a:t>
            </a:r>
          </a:p>
          <a:p>
            <a:pPr>
              <a:defRPr/>
            </a:pP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Instrument and </a:t>
            </a: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measurement principle</a:t>
            </a:r>
          </a:p>
          <a:p>
            <a:pPr>
              <a:defRPr/>
            </a:pP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Mission products and their envisaged use</a:t>
            </a:r>
          </a:p>
          <a:p>
            <a:pPr>
              <a:defRPr/>
            </a:pP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ampaigns </a:t>
            </a: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and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CAL/VAL</a:t>
            </a:r>
          </a:p>
          <a:p>
            <a:pPr>
              <a:defRPr/>
            </a:pP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Programmatic </a:t>
            </a: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status</a:t>
            </a:r>
          </a:p>
          <a:p>
            <a:pPr>
              <a:defRPr/>
            </a:pP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Conclusions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42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150" y="387012"/>
            <a:ext cx="5949950" cy="430887"/>
          </a:xfrm>
        </p:spPr>
        <p:txBody>
          <a:bodyPr/>
          <a:lstStyle/>
          <a:p>
            <a:r>
              <a:rPr lang="en-US" dirty="0"/>
              <a:t>Aeolus: ALADIN Laser </a:t>
            </a:r>
            <a:r>
              <a:rPr lang="en-US" dirty="0" smtClean="0"/>
              <a:t>Transmitter</a:t>
            </a:r>
            <a:endParaRPr lang="en-GB" dirty="0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48" y="1247776"/>
            <a:ext cx="367584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3858015" y="1244602"/>
            <a:ext cx="5037138" cy="212365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144000" indent="-144000" eaLnBrk="1" hangingPunct="1">
              <a:buFont typeface="Wingdings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</a:rPr>
              <a:t>The Master Oscillator is a stable resonator with an end-pumped rod. </a:t>
            </a:r>
            <a:r>
              <a:rPr lang="en-US" sz="1200" dirty="0" smtClean="0">
                <a:solidFill>
                  <a:schemeClr val="bg1"/>
                </a:solidFill>
              </a:rPr>
              <a:t>A crystal q-switch </a:t>
            </a:r>
            <a:r>
              <a:rPr lang="en-US" sz="1200" dirty="0">
                <a:solidFill>
                  <a:schemeClr val="bg1"/>
                </a:solidFill>
              </a:rPr>
              <a:t>is used. Pulses of about 5 </a:t>
            </a:r>
            <a:r>
              <a:rPr lang="en-US" sz="1200" dirty="0" err="1">
                <a:solidFill>
                  <a:schemeClr val="bg1"/>
                </a:solidFill>
              </a:rPr>
              <a:t>mJ</a:t>
            </a:r>
            <a:r>
              <a:rPr lang="en-US" sz="1200" dirty="0">
                <a:solidFill>
                  <a:schemeClr val="bg1"/>
                </a:solidFill>
              </a:rPr>
              <a:t> energy at 1.06 um are </a:t>
            </a:r>
            <a:r>
              <a:rPr lang="en-US" sz="1200" dirty="0" smtClean="0">
                <a:solidFill>
                  <a:schemeClr val="bg1"/>
                </a:solidFill>
              </a:rPr>
              <a:t>generated.</a:t>
            </a:r>
            <a:endParaRPr lang="en-US" sz="1200" dirty="0">
              <a:solidFill>
                <a:schemeClr val="bg1"/>
              </a:solidFill>
            </a:endParaRPr>
          </a:p>
          <a:p>
            <a:pPr marL="144000" indent="-144000" eaLnBrk="1" hangingPunct="1">
              <a:buFont typeface="Wingdings" pitchFamily="2" charset="2"/>
              <a:buChar char="§"/>
            </a:pPr>
            <a:endParaRPr lang="en-US" sz="800" dirty="0">
              <a:solidFill>
                <a:schemeClr val="bg1"/>
              </a:solidFill>
            </a:endParaRPr>
          </a:p>
          <a:p>
            <a:pPr marL="144000" indent="-144000" eaLnBrk="1" hangingPunct="1">
              <a:buFont typeface="Wingdings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</a:rPr>
              <a:t>Two diode pumped slab amplifiers generate about 350 </a:t>
            </a:r>
            <a:r>
              <a:rPr lang="en-US" sz="1200" dirty="0" err="1">
                <a:solidFill>
                  <a:schemeClr val="bg1"/>
                </a:solidFill>
              </a:rPr>
              <a:t>mJ</a:t>
            </a:r>
            <a:r>
              <a:rPr lang="en-US" sz="1200" dirty="0">
                <a:solidFill>
                  <a:schemeClr val="bg1"/>
                </a:solidFill>
              </a:rPr>
              <a:t> at 50 Hz pulse repetition </a:t>
            </a:r>
            <a:r>
              <a:rPr lang="en-US" sz="1200" dirty="0" smtClean="0">
                <a:solidFill>
                  <a:schemeClr val="bg1"/>
                </a:solidFill>
              </a:rPr>
              <a:t>frequency.</a:t>
            </a:r>
            <a:endParaRPr lang="en-US" sz="1200" dirty="0">
              <a:solidFill>
                <a:schemeClr val="bg1"/>
              </a:solidFill>
            </a:endParaRPr>
          </a:p>
          <a:p>
            <a:pPr marL="144000" indent="-144000" eaLnBrk="1" hangingPunct="1">
              <a:buFont typeface="Wingdings" pitchFamily="2" charset="2"/>
              <a:buChar char="§"/>
            </a:pPr>
            <a:endParaRPr lang="en-US" sz="800" dirty="0">
              <a:solidFill>
                <a:schemeClr val="bg1"/>
              </a:solidFill>
            </a:endParaRPr>
          </a:p>
          <a:p>
            <a:pPr marL="144000" indent="-144000" eaLnBrk="1" hangingPunct="1">
              <a:buFont typeface="Wingdings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</a:rPr>
              <a:t>These IR pulses are frequency tripled to the UV (355 nm) in two </a:t>
            </a:r>
            <a:r>
              <a:rPr lang="en-US" sz="1200" dirty="0" smtClean="0">
                <a:solidFill>
                  <a:schemeClr val="bg1"/>
                </a:solidFill>
              </a:rPr>
              <a:t>harmonic generator crystals with ~35% efficiency.</a:t>
            </a:r>
          </a:p>
          <a:p>
            <a:pPr marL="144000" indent="-144000" eaLnBrk="1" hangingPunct="1">
              <a:buFont typeface="Wingdings" pitchFamily="2" charset="2"/>
              <a:buChar char="§"/>
            </a:pPr>
            <a:endParaRPr lang="en-US" sz="800" dirty="0">
              <a:solidFill>
                <a:schemeClr val="bg1"/>
              </a:solidFill>
            </a:endParaRPr>
          </a:p>
          <a:p>
            <a:pPr marL="144000" indent="-144000" eaLnBrk="1" hangingPunct="1"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bg1"/>
                </a:solidFill>
              </a:rPr>
              <a:t>UV optics to shape and steer the output beam for compatibility with ALADIN transmit optics.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855153" y="3392707"/>
            <a:ext cx="5040000" cy="2808069"/>
            <a:chOff x="3855153" y="3627407"/>
            <a:chExt cx="5040000" cy="2808069"/>
          </a:xfrm>
        </p:grpSpPr>
        <p:pic>
          <p:nvPicPr>
            <p:cNvPr id="16" name="Picture 2" descr="C:\Users\aelfving\Documents\ADM\Administrative\Pictures\PLH\FM-A MO integration as SES-P croppe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5153" y="3627407"/>
              <a:ext cx="5040000" cy="2808069"/>
            </a:xfrm>
            <a:prstGeom prst="rect">
              <a:avLst/>
            </a:prstGeom>
            <a:noFill/>
            <a:effectLst>
              <a:outerShdw blurRad="50800" dist="38100" dir="2700000" algn="ctr" rotWithShape="0">
                <a:schemeClr val="tx1"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3865700" y="3627407"/>
              <a:ext cx="1182710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36000" rIns="36000" rtlCol="0">
              <a:spAutoFit/>
            </a:bodyPr>
            <a:lstStyle/>
            <a:p>
              <a:r>
                <a:rPr lang="en-US" sz="900" dirty="0" smtClean="0">
                  <a:solidFill>
                    <a:schemeClr val="accent1"/>
                  </a:solidFill>
                </a:rPr>
                <a:t>laser transmitter in final integration</a:t>
              </a:r>
              <a:endParaRPr lang="en-GB" sz="9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1755648" y="2843784"/>
            <a:ext cx="667512" cy="365760"/>
          </a:xfrm>
          <a:prstGeom prst="ellipse">
            <a:avLst/>
          </a:prstGeom>
          <a:noFill/>
          <a:ln>
            <a:solidFill>
              <a:srgbClr val="E37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883920" y="1986390"/>
            <a:ext cx="1230280" cy="647081"/>
          </a:xfrm>
          <a:prstGeom prst="ellipse">
            <a:avLst/>
          </a:prstGeom>
          <a:noFill/>
          <a:ln>
            <a:solidFill>
              <a:srgbClr val="E37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83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AUX_CAL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1"/>
              <p:cNvSpPr txBox="1">
                <a:spLocks/>
              </p:cNvSpPr>
              <p:nvPr/>
            </p:nvSpPr>
            <p:spPr bwMode="auto">
              <a:xfrm>
                <a:off x="468315" y="1268760"/>
                <a:ext cx="8207375" cy="45359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2D82FF"/>
                  </a:buClr>
                  <a:buFont typeface="Wingdings" pitchFamily="2" charset="2"/>
                  <a:buChar char="§"/>
                  <a:defRPr sz="20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2D82FF"/>
                  </a:buClr>
                  <a:buFont typeface="Arial" charset="0"/>
                  <a:buChar char="–"/>
                  <a:defRPr>
                    <a:solidFill>
                      <a:srgbClr val="000000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2D82FF"/>
                  </a:buClr>
                  <a:buChar char="•"/>
                  <a:defRPr sz="1600">
                    <a:solidFill>
                      <a:srgbClr val="000000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2D82FF"/>
                  </a:buClr>
                  <a:buFont typeface="Arial" charset="0"/>
                  <a:buChar char="–"/>
                  <a:defRPr sz="1400">
                    <a:solidFill>
                      <a:srgbClr val="000000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2D82FF"/>
                  </a:buClr>
                  <a:buFont typeface="Arial" charset="0"/>
                  <a:buChar char="»"/>
                  <a:defRPr sz="1400">
                    <a:solidFill>
                      <a:srgbClr val="000000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2D82FF"/>
                  </a:buClr>
                  <a:buFont typeface="Arial" charset="0"/>
                  <a:buChar char="»"/>
                  <a:defRPr sz="1400">
                    <a:solidFill>
                      <a:srgbClr val="000000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2D82FF"/>
                  </a:buClr>
                  <a:buFont typeface="Arial" charset="0"/>
                  <a:buChar char="»"/>
                  <a:defRPr sz="1400">
                    <a:solidFill>
                      <a:srgbClr val="000000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2D82FF"/>
                  </a:buClr>
                  <a:buFont typeface="Arial" charset="0"/>
                  <a:buChar char="»"/>
                  <a:defRPr sz="1400">
                    <a:solidFill>
                      <a:srgbClr val="000000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2D82FF"/>
                  </a:buClr>
                  <a:buFont typeface="Arial" charset="0"/>
                  <a:buChar char="»"/>
                  <a:defRPr sz="1400">
                    <a:solidFill>
                      <a:srgbClr val="000000"/>
                    </a:solidFill>
                    <a:latin typeface="+mn-lt"/>
                  </a:defRPr>
                </a:lvl9pPr>
              </a:lstStyle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D82FF"/>
                  </a:buClr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Calibration coefficients defined by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D82FF"/>
                  </a:buClr>
                  <a:buSzTx/>
                  <a:buFont typeface="Wingdings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𝑅𝑎𝑦</m:t>
                          </m:r>
                        </m:sub>
                      </m:sSub>
                      <m:d>
                        <m:dPr>
                          <m:ctrlP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kumimoji="0" lang="en-US" sz="1600" b="0" i="1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𝑅𝑎𝑦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𝑚𝑜𝑙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  <m: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𝑝𝑎𝑟𝑡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f>
                        <m:fPr>
                          <m:ctrlP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𝑚𝑜𝑙</m:t>
                              </m:r>
                            </m:sub>
                            <m:sup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  <m:sSubSup>
                            <m:sSubSupPr>
                              <m:ctrlP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𝑝𝑎𝑟𝑡</m:t>
                              </m:r>
                            </m:sub>
                            <m:sup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kumimoji="0" lang="en-US" sz="16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D82FF"/>
                  </a:buClr>
                  <a:buSzTx/>
                  <a:buFont typeface="Wingdings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𝑀𝑖𝑒</m:t>
                          </m:r>
                        </m:sub>
                      </m:sSub>
                      <m:d>
                        <m:dPr>
                          <m:ctrlP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kumimoji="0" lang="en-US" sz="1600" b="0" i="1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𝑀𝑖𝑒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𝑚𝑜𝑙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  <m: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𝑝𝑎𝑟𝑡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f>
                        <m:fPr>
                          <m:ctrlP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𝑚𝑜𝑙</m:t>
                              </m:r>
                            </m:sub>
                            <m:sup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  <m:sSubSup>
                            <m:sSubSupPr>
                              <m:ctrlP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𝑝𝑎𝑟𝑡</m:t>
                              </m:r>
                            </m:sub>
                            <m:sup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kumimoji="0" lang="en-US" sz="16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  <a:p>
                <a:pPr marL="360363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D82FF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where</a:t>
                </a:r>
              </a:p>
              <a:p>
                <a:pPr marL="1046163" marR="0" lvl="1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D82FF"/>
                  </a:buClr>
                  <a:buSzTx/>
                  <a:buFont typeface="Arial" charset="0"/>
                  <a:buChar char="–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200" b="0" i="1" u="none" strike="noStrike" kern="0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0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kumimoji="0" lang="en-US" sz="1200" b="0" i="1" u="none" strike="noStrike" kern="0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𝑅𝑎𝑦</m:t>
                        </m:r>
                      </m:sub>
                    </m:sSub>
                  </m:oMath>
                </a14:m>
                <a:r>
                  <a:rPr kumimoji="0" lang="en-US" sz="1200" b="0" i="0" u="none" strike="noStrike" kern="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200" b="0" i="1" u="none" strike="noStrike" kern="0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0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kumimoji="0" lang="en-US" sz="1200" b="0" i="1" u="none" strike="noStrike" kern="0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𝑀𝑖𝑒</m:t>
                        </m:r>
                      </m:sub>
                    </m:sSub>
                  </m:oMath>
                </a14:m>
                <a:r>
                  <a:rPr kumimoji="0" lang="en-US" sz="1200" b="0" i="0" u="none" strike="noStrike" kern="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200" b="0" i="1" u="none" strike="noStrike" kern="0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0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kumimoji="0" lang="en-US" sz="1200" b="0" i="1" u="none" strike="noStrike" kern="0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1200" b="0" i="0" u="none" strike="noStrike" kern="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200" b="0" i="1" u="none" strike="noStrike" kern="0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0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kumimoji="0" lang="en-US" sz="1200" b="0" i="1" u="none" strike="noStrike" kern="0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sz="1200" b="0" i="0" u="none" strike="noStrike" kern="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200" b="0" i="1" u="none" strike="noStrike" kern="0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0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kumimoji="0" lang="en-US" sz="1200" b="0" i="1" u="none" strike="noStrike" kern="0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1200" b="0" i="0" u="none" strike="noStrike" kern="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200" b="0" i="1" u="none" strike="noStrike" kern="0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0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kumimoji="0" lang="en-US" sz="1200" b="0" i="1" u="none" strike="noStrike" kern="0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0" lang="en-US" sz="1200" b="0" i="0" u="none" strike="noStrike" kern="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are calibration constants,</a:t>
                </a:r>
              </a:p>
              <a:p>
                <a:pPr marL="1046163" marR="0" lvl="1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D82FF"/>
                  </a:buClr>
                  <a:buSzTx/>
                  <a:buFont typeface="Arial" charset="0"/>
                  <a:buChar char="–"/>
                  <a:tabLst/>
                  <a:defRPr/>
                </a:pPr>
                <a:r>
                  <a:rPr kumimoji="0" lang="en-US" sz="1200" b="0" i="0" u="none" strike="noStrike" kern="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200" b="0" i="1" u="none" strike="noStrike" kern="0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0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kumimoji="0" lang="en-US" sz="1200" b="0" i="1" u="none" strike="noStrike" kern="0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𝑚𝑜𝑙</m:t>
                        </m:r>
                      </m:sub>
                    </m:sSub>
                  </m:oMath>
                </a14:m>
                <a:r>
                  <a:rPr kumimoji="0" lang="en-US" sz="1200" b="0" i="0" u="none" strike="noStrike" kern="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200" b="0" i="1" u="none" strike="noStrike" kern="0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0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kumimoji="0" lang="en-US" sz="1200" b="0" i="1" u="none" strike="noStrike" kern="0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𝑝𝑎𝑟𝑡</m:t>
                        </m:r>
                      </m:sub>
                    </m:sSub>
                  </m:oMath>
                </a14:m>
                <a:r>
                  <a:rPr kumimoji="0" lang="en-US" sz="1200" b="0" i="0" u="none" strike="noStrike" kern="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are the molecular and particle backscatter, </a:t>
                </a:r>
                <a:endParaRPr kumimoji="0" lang="en-US" sz="1200" b="0" i="1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/>
                </a:endParaRPr>
              </a:p>
              <a:p>
                <a:pPr marL="1046163" marR="0" lvl="1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D82FF"/>
                  </a:buClr>
                  <a:buSzTx/>
                  <a:buFont typeface="Arial" charset="0"/>
                  <a:buChar char="–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200" b="0" i="1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𝑅</m:t>
                    </m:r>
                    <m:r>
                      <a:rPr kumimoji="0" lang="en-US" sz="1200" b="0" i="1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(</m:t>
                    </m:r>
                    <m:r>
                      <a:rPr kumimoji="0" lang="en-US" sz="1200" b="0" i="1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𝑧</m:t>
                    </m:r>
                    <m:r>
                      <a:rPr kumimoji="0" lang="en-US" sz="1200" b="0" i="1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)</m:t>
                    </m:r>
                  </m:oMath>
                </a14:m>
                <a:r>
                  <a:rPr kumimoji="0" lang="en-US" sz="1200" b="0" i="0" u="none" strike="noStrike" kern="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is the range from the satellite to the point at altitude z on the line-of-sight,</a:t>
                </a:r>
              </a:p>
              <a:p>
                <a:pPr marL="1046163" marR="0" lvl="1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D82FF"/>
                  </a:buClr>
                  <a:buSzTx/>
                  <a:buFont typeface="Arial" charset="0"/>
                  <a:buChar char="–"/>
                  <a:tabLst/>
                  <a:defRPr/>
                </a:pPr>
                <a:r>
                  <a:rPr kumimoji="0" lang="en-US" sz="1200" b="0" i="0" u="none" strike="noStrike" kern="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200" b="0" i="1" u="none" strike="noStrike" kern="0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0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kumimoji="0" lang="en-US" sz="1200" b="0" i="1" u="none" strike="noStrike" kern="0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𝑚𝑜𝑙</m:t>
                        </m:r>
                      </m:sub>
                    </m:sSub>
                  </m:oMath>
                </a14:m>
                <a:r>
                  <a:rPr kumimoji="0" lang="en-US" sz="1200" b="0" i="0" u="none" strike="noStrike" kern="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200" b="0" i="1" u="none" strike="noStrike" kern="0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0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kumimoji="0" lang="en-US" sz="1200" b="0" i="1" u="none" strike="noStrike" kern="0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𝑝𝑎𝑟𝑡</m:t>
                        </m:r>
                      </m:sub>
                    </m:sSub>
                  </m:oMath>
                </a14:m>
                <a:r>
                  <a:rPr kumimoji="0" lang="en-US" sz="1200" b="0" i="0" u="none" strike="noStrike" kern="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the molecular and particle transmission factors</a:t>
                </a:r>
              </a:p>
              <a:p>
                <a:pPr marL="1046163" marR="0" lvl="1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D82FF"/>
                  </a:buClr>
                  <a:buSzTx/>
                  <a:buFont typeface="Arial" charset="0"/>
                  <a:buChar char="–"/>
                  <a:tabLst/>
                  <a:defRPr/>
                </a:pPr>
                <a:endParaRPr kumimoji="0" lang="en-US" sz="12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  <a:p>
                <a:pPr marL="360363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D82FF"/>
                  </a:buClr>
                  <a:buSzTx/>
                  <a:buFont typeface="Wingdings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kumimoji="0" lang="en-US" sz="14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𝑚𝑜𝑙</m:t>
                          </m:r>
                          <m:r>
                            <a:rPr kumimoji="0" lang="en-US" sz="14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,</m:t>
                          </m:r>
                          <m:r>
                            <a:rPr kumimoji="0" lang="en-US" sz="14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𝑝𝑎𝑟𝑡</m:t>
                          </m:r>
                        </m:sub>
                      </m:sSub>
                      <m:d>
                        <m:dPr>
                          <m:ctrlPr>
                            <a:rPr kumimoji="0" lang="en-US" sz="14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0" lang="en-US" sz="14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kumimoji="0" lang="en-US" sz="1400" b="0" i="1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kumimoji="0" lang="en-US" sz="14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1400" b="0" i="0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0" lang="en-US" sz="14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0" lang="en-US" sz="14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−</m:t>
                              </m:r>
                              <m:nary>
                                <m:naryPr>
                                  <m:limLoc m:val="undOvr"/>
                                  <m:ctrlPr>
                                    <a:rPr kumimoji="0" lang="en-US" sz="1400" b="0" i="1" u="none" strike="noStrike" kern="0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kumimoji="0" lang="en-US" sz="1400" b="0" i="1" u="none" strike="noStrike" kern="0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kumimoji="0" lang="en-US" sz="14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4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kumimoji="0" lang="en-US" sz="14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𝑠𝑎𝑡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kumimoji="0" lang="en-US" sz="1400" b="0" i="1" u="none" strike="noStrike" kern="0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𝛼</m:t>
                                  </m:r>
                                  <m:d>
                                    <m:dPr>
                                      <m:ctrlPr>
                                        <a:rPr kumimoji="0" lang="en-US" sz="14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14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</m:d>
                                  <m:r>
                                    <a:rPr kumimoji="0" lang="en-US" sz="1400" b="0" i="1" u="none" strike="noStrike" kern="0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𝑑𝑅</m:t>
                                  </m:r>
                                  <m:d>
                                    <m:dPr>
                                      <m:ctrlPr>
                                        <a:rPr kumimoji="0" lang="en-US" sz="14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14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kumimoji="0" lang="en-US" sz="14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  <a:p>
                <a:pPr marL="360363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D82FF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  <a:p>
                <a:pPr marL="360363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D82FF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N.B.: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0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0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kumimoji="0" lang="en-US" sz="1400" b="0" i="1" u="none" strike="noStrike" kern="0" cap="none" spc="0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𝑅𝑎𝑦</m:t>
                        </m:r>
                      </m:sub>
                    </m:sSub>
                    <m:r>
                      <a:rPr kumimoji="0" lang="en-US" sz="1400" b="0" i="1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(</m:t>
                    </m:r>
                    <m:r>
                      <a:rPr kumimoji="0" lang="en-US" sz="1400" b="0" i="1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𝑧</m:t>
                    </m:r>
                    <m:r>
                      <a:rPr kumimoji="0" lang="en-US" sz="1400" b="0" i="1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)</m:t>
                    </m:r>
                  </m:oMath>
                </a14:m>
                <a:r>
                  <a:rPr kumimoji="0" lang="en-US" sz="1400" b="0" i="0" u="none" strike="noStrike" kern="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is the sum of the number of photons counted in channels A and B of the Rayleigh </a:t>
                </a:r>
                <a:r>
                  <a:rPr kumimoji="0" lang="en-US" sz="1400" b="0" i="0" u="none" strike="noStrike" kern="0" cap="none" spc="0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reciever</a:t>
                </a:r>
                <a:r>
                  <a:rPr kumimoji="0" lang="en-US" sz="14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(« useful » signals). </a:t>
                </a:r>
                <a:endParaRPr kumimoji="0" lang="en-US" sz="14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D82FF"/>
                  </a:buClr>
                  <a:buSzTx/>
                  <a:buFont typeface="Wingdings" pitchFamily="2" charset="2"/>
                  <a:buChar char="§"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D82FF"/>
                  </a:buClr>
                  <a:buSzTx/>
                  <a:buFont typeface="Wingdings" pitchFamily="2" charset="2"/>
                  <a:buChar char="§"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mc:Choice>
        <mc:Fallback xmlns="">
          <p:sp>
            <p:nvSpPr>
              <p:cNvPr id="4" name="Espace réservé du conten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5" y="1268760"/>
                <a:ext cx="8207375" cy="4535959"/>
              </a:xfrm>
              <a:prstGeom prst="rect">
                <a:avLst/>
              </a:prstGeom>
              <a:blipFill rotWithShape="1">
                <a:blip r:embed="rId2"/>
                <a:stretch>
                  <a:fillRect l="-297" t="-40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372202" y="6237312"/>
            <a:ext cx="2592387" cy="496293"/>
            <a:chOff x="6372202" y="6237312"/>
            <a:chExt cx="2592387" cy="496293"/>
          </a:xfrm>
        </p:grpSpPr>
        <p:pic>
          <p:nvPicPr>
            <p:cNvPr id="6" name="Picture 1026" descr="Logo_dégradé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5260" t="13019" r="8778" b="22031"/>
            <a:stretch>
              <a:fillRect/>
            </a:stretch>
          </p:blipFill>
          <p:spPr bwMode="auto">
            <a:xfrm>
              <a:off x="7020274" y="6237312"/>
              <a:ext cx="1944315" cy="397043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7" name="Image 7" descr="CNRSfilaire-grand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2202" y="6237312"/>
              <a:ext cx="496293" cy="4962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283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AUX_CAL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1"/>
              <p:cNvSpPr txBox="1">
                <a:spLocks/>
              </p:cNvSpPr>
              <p:nvPr/>
            </p:nvSpPr>
            <p:spPr bwMode="auto">
              <a:xfrm>
                <a:off x="468315" y="1196752"/>
                <a:ext cx="8207375" cy="45359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2D82FF"/>
                  </a:buClr>
                  <a:buFont typeface="Wingdings" pitchFamily="2" charset="2"/>
                  <a:buChar char="§"/>
                  <a:defRPr sz="20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2D82FF"/>
                  </a:buClr>
                  <a:buFont typeface="Arial" charset="0"/>
                  <a:buChar char="–"/>
                  <a:defRPr>
                    <a:solidFill>
                      <a:srgbClr val="000000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2D82FF"/>
                  </a:buClr>
                  <a:buChar char="•"/>
                  <a:defRPr sz="1600">
                    <a:solidFill>
                      <a:srgbClr val="000000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2D82FF"/>
                  </a:buClr>
                  <a:buFont typeface="Arial" charset="0"/>
                  <a:buChar char="–"/>
                  <a:defRPr sz="1400">
                    <a:solidFill>
                      <a:srgbClr val="000000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2D82FF"/>
                  </a:buClr>
                  <a:buFont typeface="Arial" charset="0"/>
                  <a:buChar char="»"/>
                  <a:defRPr sz="1400">
                    <a:solidFill>
                      <a:srgbClr val="000000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2D82FF"/>
                  </a:buClr>
                  <a:buFont typeface="Arial" charset="0"/>
                  <a:buChar char="»"/>
                  <a:defRPr sz="1400">
                    <a:solidFill>
                      <a:srgbClr val="000000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2D82FF"/>
                  </a:buClr>
                  <a:buFont typeface="Arial" charset="0"/>
                  <a:buChar char="»"/>
                  <a:defRPr sz="1400">
                    <a:solidFill>
                      <a:srgbClr val="000000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2D82FF"/>
                  </a:buClr>
                  <a:buFont typeface="Arial" charset="0"/>
                  <a:buChar char="»"/>
                  <a:defRPr sz="1400">
                    <a:solidFill>
                      <a:srgbClr val="000000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2D82FF"/>
                  </a:buClr>
                  <a:buFont typeface="Arial" charset="0"/>
                  <a:buChar char="»"/>
                  <a:defRPr sz="1400">
                    <a:solidFill>
                      <a:srgbClr val="000000"/>
                    </a:solidFill>
                    <a:latin typeface="+mn-lt"/>
                  </a:defRPr>
                </a:lvl9pPr>
              </a:lstStyle>
              <a:p>
                <a:pPr marL="350838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D82FF"/>
                  </a:buClr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If the calibration constant are known, the </a:t>
                </a:r>
                <a:r>
                  <a:rPr kumimoji="0" lang="en-US" sz="1600" b="0" i="0" u="none" strike="noStrike" kern="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molecular and  particle contributions to the signals can be separated:</a:t>
                </a:r>
              </a:p>
              <a:p>
                <a:pPr marL="650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D82FF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  <a:p>
                <a:pPr marL="650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D82FF"/>
                  </a:buClr>
                  <a:buSzTx/>
                  <a:buFont typeface="Wingdings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kumimoji="0" lang="en-US" sz="1600" b="0" i="1" u="none" strike="noStrike" kern="0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kumimoji="0" lang="en-US" sz="1600" b="0" i="1" u="none" strike="noStrike" kern="0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kumimoji="0" lang="en-US" sz="1600" b="0" i="1" u="none" strike="noStrike" kern="0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𝑀𝑖𝑒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𝑀𝑖𝑒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1600" b="0" i="1" u="none" strike="noStrike" kern="0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kumimoji="0" lang="en-US" sz="1600" b="0" i="1" u="none" strike="noStrike" kern="0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kumimoji="0" lang="en-US" sz="1600" b="0" i="1" u="none" strike="noStrike" kern="0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𝑅𝑎𝑦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𝑅𝑎𝑦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groupChr>
                        </m:e>
                        <m:lim>
                          <m: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𝑝𝑎𝑟𝑡</m:t>
                              </m:r>
                            </m:sub>
                          </m:sSub>
                          <m: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(</m:t>
                          </m:r>
                          <m: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𝑧</m:t>
                          </m:r>
                          <m: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)</m:t>
                          </m:r>
                        </m:lim>
                      </m:limLow>
                      <m:r>
                        <a:rPr kumimoji="0" lang="en-US" sz="1600" b="0" i="1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𝑝𝑎𝑟𝑡</m:t>
                          </m:r>
                        </m:sub>
                      </m:sSub>
                      <m:d>
                        <m:dPr>
                          <m:ctrlP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𝑧</m:t>
                          </m:r>
                        </m:e>
                      </m:d>
                      <m:sSubSup>
                        <m:sSubSupPr>
                          <m:ctrlP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𝑚𝑜𝑙</m:t>
                          </m:r>
                        </m:sub>
                        <m:sup>
                          <m: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𝑧</m:t>
                          </m:r>
                        </m:e>
                      </m:d>
                      <m:sSubSup>
                        <m:sSubSupPr>
                          <m:ctrlP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𝑝𝑎𝑟𝑡</m:t>
                          </m:r>
                        </m:sub>
                        <m:sup>
                          <m: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kumimoji="0" lang="en-US" sz="1600" b="0" i="1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(</m:t>
                      </m:r>
                      <m:r>
                        <a:rPr kumimoji="0" lang="en-US" sz="1600" b="0" i="1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𝑧</m:t>
                      </m:r>
                      <m:r>
                        <a:rPr kumimoji="0" lang="en-US" sz="1600" b="0" i="1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en-US" sz="16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  <a:p>
                <a:pPr marL="650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D82FF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6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  <a:p>
                <a:pPr marL="360363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D82FF"/>
                  </a:buClr>
                  <a:buSzTx/>
                  <a:buFont typeface="Wingdings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1600" b="0" i="1" u="none" strike="noStrike" kern="0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kumimoji="0" lang="en-US" sz="1600" b="0" i="1" u="none" strike="noStrike" kern="0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kumimoji="0" lang="en-US" sz="1600" b="0" i="1" u="none" strike="noStrike" kern="0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𝑀𝑖𝑒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𝑀𝑖𝑒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n-US" sz="1600" b="0" i="1" u="none" strike="noStrike" kern="0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kumimoji="0" lang="en-US" sz="1600" b="0" i="1" u="none" strike="noStrike" kern="0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kumimoji="0" lang="en-US" sz="1600" b="0" i="1" u="none" strike="noStrike" kern="0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𝑅𝑎𝑦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kumimoji="0" lang="en-US" sz="1600" b="0" i="1" u="none" strike="noStrike" kern="0" cap="none" spc="0" normalizeH="0" baseline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𝑅𝑎𝑦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groupChr>
                        </m:e>
                        <m:lim>
                          <m: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𝑚𝑜𝑙</m:t>
                              </m:r>
                            </m:sub>
                          </m:sSub>
                          <m: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(</m:t>
                          </m:r>
                          <m: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𝑧</m:t>
                          </m:r>
                          <m: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)</m:t>
                          </m:r>
                        </m:lim>
                      </m:limLow>
                      <m:r>
                        <a:rPr kumimoji="0" lang="en-US" sz="1600" b="0" i="1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𝑚𝑜𝑙</m:t>
                          </m:r>
                        </m:sub>
                      </m:sSub>
                      <m:d>
                        <m:dPr>
                          <m:ctrlP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𝑧</m:t>
                          </m:r>
                        </m:e>
                      </m:d>
                      <m:sSubSup>
                        <m:sSubSupPr>
                          <m:ctrlP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𝑚𝑜𝑙</m:t>
                          </m:r>
                        </m:sub>
                        <m:sup>
                          <m: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𝑧</m:t>
                          </m:r>
                        </m:e>
                      </m:d>
                      <m:sSubSup>
                        <m:sSubSupPr>
                          <m:ctrlP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𝑝𝑎𝑟𝑡</m:t>
                          </m:r>
                        </m:sub>
                        <m:sup>
                          <m:r>
                            <a:rPr kumimoji="0" lang="en-US" sz="1600" b="0" i="1" u="none" strike="noStrike" kern="0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kumimoji="0" lang="en-US" sz="1600" b="0" i="1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(</m:t>
                      </m:r>
                      <m:r>
                        <a:rPr kumimoji="0" lang="en-US" sz="1600" b="0" i="1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𝑧</m:t>
                      </m:r>
                      <m:r>
                        <a:rPr kumimoji="0" lang="en-US" sz="1600" b="0" i="1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en-US" sz="16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D82FF"/>
                  </a:buClr>
                  <a:buSzTx/>
                  <a:buFont typeface="Wingdings" pitchFamily="2" charset="2"/>
                  <a:buChar char="§"/>
                  <a:tabLst/>
                  <a:defRPr/>
                </a:pPr>
                <a:endParaRPr kumimoji="0" lang="en-US" sz="1600" b="0" i="0" u="none" strike="noStrike" kern="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D82FF"/>
                  </a:buClr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From which it follows that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D82FF"/>
                  </a:buClr>
                  <a:buSzTx/>
                  <a:buFont typeface="Wingdings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600" b="0" i="1" u="none" strike="noStrike" kern="0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0" lang="en-US" sz="1600" b="0" i="1" u="none" strike="noStrike" kern="0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𝑝𝑎𝑟𝑡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sz="1600" b="0" i="1" u="none" strike="noStrike" kern="0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0" lang="en-US" sz="1600" b="0" i="1" u="none" strike="noStrike" kern="0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kumimoji="0" lang="en-US" sz="1600" b="0" i="1" u="none" strike="noStrike" kern="0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0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0" lang="en-US" sz="1600" b="0" i="1" u="none" strike="noStrike" kern="0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𝑚𝑜𝑙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sz="1600" b="0" i="1" u="none" strike="noStrike" kern="0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0" lang="en-US" sz="1600" b="0" i="1" u="none" strike="noStrike" kern="0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  <m:r>
                        <a:rPr kumimoji="0" lang="en-US" sz="1600" b="0" i="1" u="none" strike="noStrike" kern="0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0" lang="en-US" sz="1600" b="0" i="1" u="none" strike="noStrike" kern="0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600" b="0" i="1" u="none" strike="noStrike" kern="0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0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1600" b="0" i="1" u="none" strike="noStrike" kern="0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𝑝𝑎𝑟𝑡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sz="1600" b="0" i="1" u="none" strike="noStrike" kern="0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0" lang="en-US" sz="1600" b="0" i="1" u="none" strike="noStrike" kern="0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kumimoji="0" lang="en-US" sz="1600" b="0" i="1" u="none" strike="noStrike" kern="0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0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1600" b="0" i="1" u="none" strike="noStrike" kern="0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𝑚𝑜𝑙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sz="1600" b="0" i="1" u="none" strike="noStrike" kern="0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0" lang="en-US" sz="1600" b="0" i="1" u="none" strike="noStrike" kern="0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kumimoji="0" lang="en-US" sz="1600" b="0" i="0" u="none" strike="noStrike" kern="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  <a:p>
                <a:pPr marL="360363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D82FF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(Basis of the L2A processor)</a:t>
                </a:r>
                <a:endParaRPr kumimoji="0" lang="en-US" sz="16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mc:Choice>
        <mc:Fallback xmlns="">
          <p:sp>
            <p:nvSpPr>
              <p:cNvPr id="4" name="Espace réservé du conten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5" y="1196752"/>
                <a:ext cx="8207375" cy="4535959"/>
              </a:xfrm>
              <a:prstGeom prst="rect">
                <a:avLst/>
              </a:prstGeom>
              <a:blipFill rotWithShape="1">
                <a:blip r:embed="rId2"/>
                <a:stretch>
                  <a:fillRect l="-297" t="-40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372202" y="6237312"/>
            <a:ext cx="2592387" cy="496293"/>
            <a:chOff x="6372202" y="6237312"/>
            <a:chExt cx="2592387" cy="496293"/>
          </a:xfrm>
        </p:grpSpPr>
        <p:pic>
          <p:nvPicPr>
            <p:cNvPr id="6" name="Picture 1026" descr="Logo_dégradé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5260" t="13019" r="8778" b="22031"/>
            <a:stretch>
              <a:fillRect/>
            </a:stretch>
          </p:blipFill>
          <p:spPr bwMode="auto">
            <a:xfrm>
              <a:off x="7020274" y="6237312"/>
              <a:ext cx="1944315" cy="397043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7" name="Image 7" descr="CNRSfilaire-grand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2202" y="6237312"/>
              <a:ext cx="496293" cy="4962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195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AUX_CAL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1"/>
              <p:cNvSpPr txBox="1">
                <a:spLocks/>
              </p:cNvSpPr>
              <p:nvPr/>
            </p:nvSpPr>
            <p:spPr>
              <a:xfrm>
                <a:off x="468315" y="1268760"/>
                <a:ext cx="8207375" cy="4535959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1" fontAlgn="base" hangingPunct="1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AutoNum type="arabicPeriod"/>
                  <a:defRPr sz="16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1pPr>
                <a:lvl2pPr marL="1227138" indent="-419100" algn="l" rtl="0" eaLnBrk="1" fontAlgn="base" hangingPunct="1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AutoNum type="alphaLcPeriod"/>
                  <a:defRPr sz="1600">
                    <a:solidFill>
                      <a:schemeClr val="bg2"/>
                    </a:solidFill>
                    <a:latin typeface="+mn-lt"/>
                  </a:defRPr>
                </a:lvl2pPr>
                <a:lvl3pPr marL="1825625" indent="-419100" algn="l" rtl="0" eaLnBrk="1" fontAlgn="base" hangingPunct="1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+mn-lt"/>
                  </a:defRPr>
                </a:lvl3pPr>
                <a:lvl4pPr marL="2424113" indent="-419100" algn="l" rtl="0" eaLnBrk="1" fontAlgn="base" hangingPunct="1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+mn-lt"/>
                  </a:defRPr>
                </a:lvl4pPr>
                <a:lvl5pPr marL="3022600" indent="-419100" algn="l" rtl="0" eaLnBrk="1" fontAlgn="base" hangingPunct="1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+mn-lt"/>
                  </a:defRPr>
                </a:lvl5pPr>
                <a:lvl6pPr marL="3479800" indent="-419100" algn="l" rtl="0" eaLnBrk="1" fontAlgn="base" hangingPunct="1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+mn-lt"/>
                  </a:defRPr>
                </a:lvl6pPr>
                <a:lvl7pPr marL="3937000" indent="-419100" algn="l" rtl="0" eaLnBrk="1" fontAlgn="base" hangingPunct="1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+mn-lt"/>
                  </a:defRPr>
                </a:lvl7pPr>
                <a:lvl8pPr marL="4394200" indent="-419100" algn="l" rtl="0" eaLnBrk="1" fontAlgn="base" hangingPunct="1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+mn-lt"/>
                  </a:defRPr>
                </a:lvl8pPr>
                <a:lvl9pPr marL="4851400" indent="-419100" algn="l" rtl="0" eaLnBrk="1" fontAlgn="base" hangingPunct="1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+mn-lt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r>
                  <a:rPr lang="en-US" kern="0" dirty="0" smtClean="0"/>
                  <a:t>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 kern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fr-FR" i="1" kern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kern="0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 kern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fr-FR" i="1" kern="0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kern="0" dirty="0" smtClean="0"/>
                  <a:t> are computed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kern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fr-FR" i="1" kern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fr-FR" i="1" kern="0" smtClean="0">
                            <a:latin typeface="Cambria Math"/>
                          </a:rPr>
                          <m:t>𝐴</m:t>
                        </m:r>
                      </m:sub>
                      <m:sup>
                        <m:r>
                          <a:rPr lang="fr-FR" i="1" kern="0" smtClean="0">
                            <a:latin typeface="Cambria Math"/>
                          </a:rPr>
                          <m:t>𝐶𝑆𝑅</m:t>
                        </m:r>
                      </m:sup>
                    </m:sSubSup>
                    <m:d>
                      <m:dPr>
                        <m:ctrlPr>
                          <a:rPr lang="fr-FR" i="1" kern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i="1" kern="0" smtClean="0">
                            <a:latin typeface="Cambria Math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kern="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kern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fr-FR" i="1" kern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fr-FR" i="1" kern="0" smtClean="0">
                            <a:latin typeface="Cambria Math"/>
                          </a:rPr>
                          <m:t>𝐵</m:t>
                        </m:r>
                      </m:sub>
                      <m:sup>
                        <m:r>
                          <a:rPr lang="fr-FR" i="1" kern="0" smtClean="0">
                            <a:latin typeface="Cambria Math"/>
                          </a:rPr>
                          <m:t>𝐶𝑆𝑅</m:t>
                        </m:r>
                      </m:sup>
                    </m:sSubSup>
                    <m:d>
                      <m:dPr>
                        <m:ctrlPr>
                          <a:rPr lang="fr-FR" i="1" kern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i="1" kern="0" smtClean="0">
                            <a:latin typeface="Cambria Math"/>
                          </a:rPr>
                          <m:t>𝑓</m:t>
                        </m:r>
                      </m:e>
                    </m:d>
                  </m:oMath>
                </a14:m>
                <a:r>
                  <a:rPr lang="fr-FR" kern="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 kern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fr-FR" i="1" kern="0" smtClean="0">
                            <a:latin typeface="Cambria Math"/>
                          </a:rPr>
                          <m:t>𝐹𝐼𝑍</m:t>
                        </m:r>
                      </m:sub>
                    </m:sSub>
                    <m:d>
                      <m:dPr>
                        <m:ctrlPr>
                          <a:rPr lang="fr-FR" i="1" kern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i="1" kern="0" smtClean="0">
                            <a:latin typeface="Cambria Math"/>
                          </a:rPr>
                          <m:t>𝑓</m:t>
                        </m:r>
                      </m:e>
                    </m:d>
                  </m:oMath>
                </a14:m>
                <a:r>
                  <a:rPr lang="fr-FR" kern="0" dirty="0" smtClean="0"/>
                  <a:t> (transmission of the </a:t>
                </a:r>
                <a:r>
                  <a:rPr lang="fr-FR" kern="0" dirty="0" err="1" smtClean="0"/>
                  <a:t>Fiseau</a:t>
                </a:r>
                <a:r>
                  <a:rPr lang="fr-FR" kern="0" dirty="0"/>
                  <a:t> </a:t>
                </a:r>
                <a:r>
                  <a:rPr lang="fr-FR" kern="0" dirty="0" err="1" smtClean="0"/>
                  <a:t>determined</a:t>
                </a:r>
                <a:r>
                  <a:rPr lang="fr-FR" kern="0" dirty="0" smtClean="0"/>
                  <a:t> </a:t>
                </a:r>
                <a:r>
                  <a:rPr lang="fr-FR" kern="0" dirty="0" err="1" smtClean="0"/>
                  <a:t>from</a:t>
                </a:r>
                <a:r>
                  <a:rPr lang="fr-FR" kern="0" dirty="0" smtClean="0"/>
                  <a:t> an ISR)</a:t>
                </a:r>
              </a:p>
              <a:p>
                <a:pPr marL="0" indent="0">
                  <a:buFont typeface="Verdana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kern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 kern="0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fr-FR" i="1" kern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fr-FR" i="1" kern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 kern="0" smtClean="0">
                              <a:latin typeface="Cambria Math"/>
                            </a:rPr>
                            <m:t>𝜈</m:t>
                          </m:r>
                          <m:r>
                            <a:rPr lang="fr-FR" i="1" kern="0" smtClean="0">
                              <a:latin typeface="Cambria Math"/>
                            </a:rPr>
                            <m:t>,</m:t>
                          </m:r>
                          <m:r>
                            <a:rPr lang="fr-FR" i="1" kern="0" smtClean="0">
                              <a:latin typeface="Cambria Math"/>
                            </a:rPr>
                            <m:t>𝑃</m:t>
                          </m:r>
                          <m:r>
                            <a:rPr lang="fr-FR" i="1" kern="0" smtClean="0">
                              <a:latin typeface="Cambria Math"/>
                            </a:rPr>
                            <m:t>,</m:t>
                          </m:r>
                          <m:r>
                            <a:rPr lang="fr-FR" i="1" kern="0" smtClean="0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fr-FR" i="1" kern="0">
                          <a:latin typeface="Cambria Math"/>
                          <a:ea typeface="Cambria Math"/>
                        </a:rPr>
                        <m:t>∝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fr-FR" i="1" kern="0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fr-FR" i="1" kern="0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i="1" kern="0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i="1" kern="0" smtClean="0">
                                  <a:latin typeface="Cambria Math"/>
                                  <a:ea typeface="Cambria Math"/>
                                </a:rPr>
                                <m:t>𝑅𝐵</m:t>
                              </m:r>
                            </m:sub>
                          </m:sSub>
                          <m:d>
                            <m:dPr>
                              <m:ctrlPr>
                                <a:rPr lang="fr-FR" i="1" kern="0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i="1" kern="0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fr-FR" i="1" kern="0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fr-FR" i="1" kern="0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  <m:r>
                                <a:rPr lang="fr-FR" i="1" kern="0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fr-FR" i="1" kern="0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  <m:r>
                                <a:rPr lang="fr-FR" i="1" kern="0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fr-FR" i="1" kern="0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</m:d>
                          <m:d>
                            <m:dPr>
                              <m:ctrlPr>
                                <a:rPr lang="fr-FR" i="1" kern="0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fr-FR" i="1" kern="0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fr-FR" i="1" kern="0" smtClean="0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i="1" kern="0" smtClean="0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fr-FR" i="1" kern="0" smtClean="0">
                                      <a:latin typeface="Cambria Math"/>
                                      <a:ea typeface="Cambria Math"/>
                                    </a:rPr>
                                    <m:t>𝐶𝑆𝑅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fr-FR" i="1" kern="0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i="1" kern="0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</m:d>
                              <m:r>
                                <a:rPr lang="fr-FR" i="1" kern="0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fr-FR" i="1" kern="0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fr-FR" i="1" kern="0" smtClean="0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i="1" kern="0" smtClean="0">
                                      <a:latin typeface="Cambria Math"/>
                                      <a:ea typeface="Cambria Math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fr-FR" i="1" kern="0" smtClean="0">
                                      <a:latin typeface="Cambria Math"/>
                                      <a:ea typeface="Cambria Math"/>
                                    </a:rPr>
                                    <m:t>𝐶𝑆𝑅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fr-FR" i="1" kern="0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i="1" kern="0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</m:d>
                            </m:e>
                          </m:d>
                          <m:r>
                            <a:rPr lang="fr-FR" i="1" kern="0" smtClean="0">
                              <a:latin typeface="Cambria Math"/>
                              <a:ea typeface="Cambria Math"/>
                            </a:rPr>
                            <m:t>𝑑𝑓</m:t>
                          </m:r>
                        </m:e>
                      </m:nary>
                    </m:oMath>
                  </m:oMathPara>
                </a14:m>
                <a:endParaRPr lang="fr-FR" kern="0" dirty="0" smtClean="0">
                  <a:ea typeface="Cambria Math"/>
                </a:endParaRPr>
              </a:p>
              <a:p>
                <a:pPr marL="0" indent="0">
                  <a:buFont typeface="Verdana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ker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 ker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fr-FR" i="1" kern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fr-FR" i="1" ker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 kern="0">
                              <a:latin typeface="Cambria Math"/>
                            </a:rPr>
                            <m:t>𝜈</m:t>
                          </m:r>
                          <m:r>
                            <a:rPr lang="fr-FR" i="1" kern="0">
                              <a:latin typeface="Cambria Math"/>
                            </a:rPr>
                            <m:t>,</m:t>
                          </m:r>
                          <m:r>
                            <a:rPr lang="fr-FR" i="1" kern="0">
                              <a:latin typeface="Cambria Math"/>
                            </a:rPr>
                            <m:t>𝑃</m:t>
                          </m:r>
                          <m:r>
                            <a:rPr lang="fr-FR" i="1" kern="0">
                              <a:latin typeface="Cambria Math"/>
                            </a:rPr>
                            <m:t>,</m:t>
                          </m:r>
                          <m:r>
                            <a:rPr lang="fr-FR" i="1" kern="0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fr-FR" i="1" kern="0">
                          <a:latin typeface="Cambria Math"/>
                          <a:ea typeface="Cambria Math"/>
                        </a:rPr>
                        <m:t>∝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fr-FR" i="1" kern="0"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fr-FR" i="1" ker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i="1" ker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i="1" kern="0">
                                  <a:latin typeface="Cambria Math"/>
                                  <a:ea typeface="Cambria Math"/>
                                </a:rPr>
                                <m:t>𝑅𝐵</m:t>
                              </m:r>
                            </m:sub>
                          </m:sSub>
                          <m:d>
                            <m:dPr>
                              <m:ctrlPr>
                                <a:rPr lang="fr-FR" i="1" ker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i="1" ker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fr-FR" i="1" ker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fr-FR" i="1" ker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  <m:r>
                                <a:rPr lang="fr-FR" i="1" ker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fr-FR" i="1" ker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  <m:r>
                                <a:rPr lang="fr-FR" i="1" ker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fr-FR" i="1" ker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</m:d>
                          <m:sSub>
                            <m:sSubPr>
                              <m:ctrlPr>
                                <a:rPr lang="fr-FR" i="1" kern="0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i="1" kern="0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i="1" kern="0" smtClean="0">
                                  <a:latin typeface="Cambria Math"/>
                                  <a:ea typeface="Cambria Math"/>
                                </a:rPr>
                                <m:t>𝐹𝑖𝑧</m:t>
                              </m:r>
                            </m:sub>
                          </m:sSub>
                          <m:d>
                            <m:dPr>
                              <m:ctrlPr>
                                <a:rPr lang="fr-FR" i="1" kern="0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i="1" kern="0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</m:d>
                          <m:r>
                            <a:rPr lang="fr-FR" i="1" kern="0">
                              <a:latin typeface="Cambria Math"/>
                              <a:ea typeface="Cambria Math"/>
                            </a:rPr>
                            <m:t>𝑑𝑓</m:t>
                          </m:r>
                        </m:e>
                      </m:nary>
                    </m:oMath>
                  </m:oMathPara>
                </a14:m>
                <a:endParaRPr lang="fr-FR" kern="0" dirty="0" smtClean="0">
                  <a:ea typeface="Cambria Math"/>
                </a:endParaRPr>
              </a:p>
              <a:p>
                <a:pPr marL="0" indent="0">
                  <a:buFont typeface="Verdana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kern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 kern="0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fr-FR" i="1" kern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FR" i="1" kern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 kern="0" smtClean="0">
                              <a:latin typeface="Cambria Math"/>
                            </a:rPr>
                            <m:t>𝜈</m:t>
                          </m:r>
                        </m:e>
                      </m:d>
                      <m:r>
                        <a:rPr lang="fr-FR" i="1" kern="0" smtClean="0">
                          <a:latin typeface="Cambria Math"/>
                          <a:ea typeface="Cambria Math"/>
                        </a:rPr>
                        <m:t>∝</m:t>
                      </m:r>
                      <m:sSubSup>
                        <m:sSubSupPr>
                          <m:ctrlPr>
                            <a:rPr lang="fr-FR" i="1" ker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fr-FR" i="1" ker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fr-FR" i="1" kern="0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  <m:sup>
                          <m:r>
                            <a:rPr lang="fr-FR" i="1" kern="0">
                              <a:latin typeface="Cambria Math"/>
                              <a:ea typeface="Cambria Math"/>
                            </a:rPr>
                            <m:t>𝐶𝑆𝑅</m:t>
                          </m:r>
                        </m:sup>
                      </m:sSubSup>
                      <m:d>
                        <m:dPr>
                          <m:ctrlPr>
                            <a:rPr lang="fr-FR" i="1" ker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i="1" kern="0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e>
                      </m:d>
                      <m:r>
                        <a:rPr lang="fr-FR" i="1" kern="0">
                          <a:latin typeface="Cambria Math"/>
                          <a:ea typeface="Cambria Math"/>
                        </a:rPr>
                        <m:t>+</m:t>
                      </m:r>
                      <m:sSubSup>
                        <m:sSubSupPr>
                          <m:ctrlPr>
                            <a:rPr lang="fr-FR" i="1" ker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fr-FR" i="1" ker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fr-FR" i="1" kern="0">
                              <a:latin typeface="Cambria Math"/>
                              <a:ea typeface="Cambria Math"/>
                            </a:rPr>
                            <m:t>𝐵</m:t>
                          </m:r>
                        </m:sub>
                        <m:sup>
                          <m:r>
                            <a:rPr lang="fr-FR" i="1" kern="0">
                              <a:latin typeface="Cambria Math"/>
                              <a:ea typeface="Cambria Math"/>
                            </a:rPr>
                            <m:t>𝐶𝑆𝑅</m:t>
                          </m:r>
                        </m:sup>
                      </m:sSubSup>
                      <m:d>
                        <m:dPr>
                          <m:ctrlPr>
                            <a:rPr lang="fr-FR" i="1" ker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i="1" kern="0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e>
                      </m:d>
                      <m:r>
                        <a:rPr lang="fr-FR" i="1" kern="0" smtClean="0">
                          <a:latin typeface="Cambria Math"/>
                          <a:ea typeface="Cambria Math"/>
                        </a:rPr>
                        <m:t>          </m:t>
                      </m:r>
                      <m:sSub>
                        <m:sSubPr>
                          <m:ctrlPr>
                            <a:rPr lang="fr-FR" i="1" kern="0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i="1" kern="0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fr-FR" i="1" kern="0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fr-FR" i="1" kern="0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i="1" kern="0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e>
                      </m:d>
                      <m:r>
                        <a:rPr lang="fr-FR" i="1" kern="0">
                          <a:latin typeface="Cambria Math"/>
                          <a:ea typeface="Cambria Math"/>
                        </a:rPr>
                        <m:t>∝</m:t>
                      </m:r>
                      <m:sSub>
                        <m:sSubPr>
                          <m:ctrlPr>
                            <a:rPr lang="fr-FR" i="1" kern="0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i="1" kern="0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fr-FR" i="1" kern="0" smtClean="0">
                              <a:latin typeface="Cambria Math"/>
                              <a:ea typeface="Cambria Math"/>
                            </a:rPr>
                            <m:t>𝐹𝑖𝑧</m:t>
                          </m:r>
                        </m:sub>
                      </m:sSub>
                      <m:r>
                        <a:rPr lang="fr-FR" i="1" kern="0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fr-FR" i="1" kern="0" smtClean="0">
                          <a:latin typeface="Cambria Math"/>
                          <a:ea typeface="Cambria Math"/>
                        </a:rPr>
                        <m:t>𝜈</m:t>
                      </m:r>
                      <m:r>
                        <a:rPr lang="fr-FR" i="1" kern="0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kern="0" dirty="0" smtClean="0"/>
              </a:p>
              <a:p>
                <a:endParaRPr lang="en-US" kern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kern="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 kern="0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fr-FR" i="1" kern="0" smtClean="0">
                            <a:latin typeface="Cambria Math"/>
                          </a:rPr>
                          <m:t>𝑅𝑎𝑦</m:t>
                        </m:r>
                      </m:sub>
                    </m:sSub>
                  </m:oMath>
                </a14:m>
                <a:r>
                  <a:rPr lang="en-US" kern="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 kern="0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fr-FR" i="1" kern="0" smtClean="0">
                            <a:latin typeface="Cambria Math"/>
                          </a:rPr>
                          <m:t>𝑀𝑖𝑒</m:t>
                        </m:r>
                      </m:sub>
                    </m:sSub>
                  </m:oMath>
                </a14:m>
                <a:r>
                  <a:rPr lang="en-US" kern="0" dirty="0" smtClean="0"/>
                  <a:t> are estimated in a way similar to the generation of the AUX_CSR: useful signals of an IRC are predicted and compared to the real ones,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 ker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fr-FR" i="1" kern="0">
                            <a:latin typeface="Cambria Math"/>
                          </a:rPr>
                          <m:t>𝑅𝑎𝑦</m:t>
                        </m:r>
                      </m:sub>
                    </m:sSub>
                  </m:oMath>
                </a14:m>
                <a:r>
                  <a:rPr lang="en-US" kern="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 ker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fr-FR" i="1" kern="0">
                            <a:latin typeface="Cambria Math"/>
                          </a:rPr>
                          <m:t>𝑀𝑖𝑒</m:t>
                        </m:r>
                      </m:sub>
                    </m:sSub>
                  </m:oMath>
                </a14:m>
                <a:r>
                  <a:rPr lang="en-US" kern="0" dirty="0"/>
                  <a:t> </a:t>
                </a:r>
                <a:r>
                  <a:rPr lang="en-US" kern="0" dirty="0" smtClean="0"/>
                  <a:t>are determined so that both match.</a:t>
                </a:r>
              </a:p>
              <a:p>
                <a:endParaRPr lang="en-US" kern="0" dirty="0"/>
              </a:p>
            </p:txBody>
          </p:sp>
        </mc:Choice>
        <mc:Fallback xmlns="">
          <p:sp>
            <p:nvSpPr>
              <p:cNvPr id="3" name="Espace réservé du conten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5" y="1268760"/>
                <a:ext cx="8207375" cy="4535959"/>
              </a:xfrm>
              <a:prstGeom prst="rect">
                <a:avLst/>
              </a:prstGeom>
              <a:blipFill rotWithShape="1">
                <a:blip r:embed="rId2"/>
                <a:stretch>
                  <a:fillRect l="-297" r="-8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372202" y="6237312"/>
            <a:ext cx="2592387" cy="496293"/>
            <a:chOff x="6372202" y="6237312"/>
            <a:chExt cx="2592387" cy="496293"/>
          </a:xfrm>
        </p:grpSpPr>
        <p:pic>
          <p:nvPicPr>
            <p:cNvPr id="5" name="Picture 1026" descr="Logo_dégradé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5260" t="13019" r="8778" b="22031"/>
            <a:stretch>
              <a:fillRect/>
            </a:stretch>
          </p:blipFill>
          <p:spPr bwMode="auto">
            <a:xfrm>
              <a:off x="7020274" y="6237312"/>
              <a:ext cx="1944315" cy="397043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6" name="Image 7" descr="CNRSfilaire-grand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2202" y="6237312"/>
              <a:ext cx="496293" cy="4962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307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150" y="387012"/>
            <a:ext cx="5949950" cy="430887"/>
          </a:xfrm>
        </p:spPr>
        <p:txBody>
          <a:bodyPr/>
          <a:lstStyle/>
          <a:p>
            <a:r>
              <a:rPr lang="en-US" dirty="0" smtClean="0"/>
              <a:t>Scientific Cal/Val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772" y="1231435"/>
            <a:ext cx="7905750" cy="4840591"/>
          </a:xfrm>
        </p:spPr>
        <p:txBody>
          <a:bodyPr/>
          <a:lstStyle/>
          <a:p>
            <a:r>
              <a:rPr lang="en-US" dirty="0" smtClean="0"/>
              <a:t>Understanding of the products and product properties</a:t>
            </a:r>
          </a:p>
          <a:p>
            <a:r>
              <a:rPr lang="en-US" dirty="0" smtClean="0"/>
              <a:t>Consult product requirements (Mission Requirements Document)</a:t>
            </a:r>
          </a:p>
          <a:p>
            <a:r>
              <a:rPr lang="en-US" dirty="0" smtClean="0"/>
              <a:t>Areas of special attention:</a:t>
            </a:r>
          </a:p>
          <a:p>
            <a:pPr lvl="1"/>
            <a:r>
              <a:rPr lang="en-US" dirty="0" smtClean="0"/>
              <a:t>Atmospheric sampling by the space-borne and validation instrumentation</a:t>
            </a:r>
          </a:p>
          <a:p>
            <a:pPr lvl="2"/>
            <a:r>
              <a:rPr lang="en-US" sz="1400" dirty="0" smtClean="0"/>
              <a:t>Horizontal (scene dependent)</a:t>
            </a:r>
          </a:p>
          <a:p>
            <a:pPr lvl="2"/>
            <a:r>
              <a:rPr lang="en-US" sz="1400" dirty="0" smtClean="0"/>
              <a:t>Vertical (scene and commanding dependent)</a:t>
            </a:r>
          </a:p>
          <a:p>
            <a:pPr lvl="2"/>
            <a:r>
              <a:rPr lang="en-US" sz="1400" dirty="0" smtClean="0"/>
              <a:t>Variable along the orbit</a:t>
            </a:r>
          </a:p>
          <a:p>
            <a:pPr lvl="1"/>
            <a:r>
              <a:rPr lang="en-US" dirty="0" smtClean="0"/>
              <a:t>Space-borne and validation product quality as function of</a:t>
            </a:r>
          </a:p>
          <a:p>
            <a:pPr lvl="2"/>
            <a:r>
              <a:rPr lang="en-US" sz="1400" dirty="0" smtClean="0"/>
              <a:t>measurement and retrieval technique</a:t>
            </a:r>
          </a:p>
          <a:p>
            <a:pPr lvl="2"/>
            <a:r>
              <a:rPr lang="en-US" sz="1400" dirty="0" smtClean="0"/>
              <a:t>atmospheric scene (clear and cloudy products, use of </a:t>
            </a:r>
            <a:r>
              <a:rPr lang="en-US" sz="1400" dirty="0" err="1" smtClean="0"/>
              <a:t>apriori</a:t>
            </a:r>
            <a:r>
              <a:rPr lang="en-US" sz="1400" dirty="0" smtClean="0"/>
              <a:t>)</a:t>
            </a:r>
          </a:p>
          <a:p>
            <a:pPr lvl="1"/>
            <a:r>
              <a:rPr lang="en-US" dirty="0" err="1" smtClean="0"/>
              <a:t>Complimentarity</a:t>
            </a:r>
            <a:r>
              <a:rPr lang="en-US" dirty="0" smtClean="0"/>
              <a:t> of different validation techniques</a:t>
            </a:r>
          </a:p>
          <a:p>
            <a:pPr lvl="2"/>
            <a:r>
              <a:rPr lang="en-US" sz="1400" dirty="0" smtClean="0"/>
              <a:t>Validation over different spatial and temporal scales</a:t>
            </a:r>
          </a:p>
          <a:p>
            <a:pPr lvl="2"/>
            <a:r>
              <a:rPr lang="en-US" sz="1400" dirty="0" smtClean="0"/>
              <a:t>Different information content</a:t>
            </a:r>
          </a:p>
          <a:p>
            <a:pPr lvl="1"/>
            <a:r>
              <a:rPr lang="en-US" dirty="0" smtClean="0"/>
              <a:t>Co-location criteria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491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L2A: Overarching view</a:t>
            </a:r>
            <a:endParaRPr lang="en-GB" dirty="0"/>
          </a:p>
        </p:txBody>
      </p:sp>
      <p:grpSp>
        <p:nvGrpSpPr>
          <p:cNvPr id="23" name="Groupe 3"/>
          <p:cNvGrpSpPr/>
          <p:nvPr/>
        </p:nvGrpSpPr>
        <p:grpSpPr>
          <a:xfrm>
            <a:off x="678147" y="1196752"/>
            <a:ext cx="7787706" cy="3451701"/>
            <a:chOff x="514564" y="1158802"/>
            <a:chExt cx="7787706" cy="3451701"/>
          </a:xfrm>
        </p:grpSpPr>
        <p:grpSp>
          <p:nvGrpSpPr>
            <p:cNvPr id="24" name="Groupe 4"/>
            <p:cNvGrpSpPr/>
            <p:nvPr/>
          </p:nvGrpSpPr>
          <p:grpSpPr>
            <a:xfrm>
              <a:off x="2051720" y="1340768"/>
              <a:ext cx="3853875" cy="3269735"/>
              <a:chOff x="2645575" y="260648"/>
              <a:chExt cx="3853875" cy="3269735"/>
            </a:xfrm>
          </p:grpSpPr>
          <p:grpSp>
            <p:nvGrpSpPr>
              <p:cNvPr id="33" name="Groupe 13"/>
              <p:cNvGrpSpPr/>
              <p:nvPr/>
            </p:nvGrpSpPr>
            <p:grpSpPr>
              <a:xfrm>
                <a:off x="2645575" y="260648"/>
                <a:ext cx="3853875" cy="3269735"/>
                <a:chOff x="746575" y="260648"/>
                <a:chExt cx="3853875" cy="3269735"/>
              </a:xfrm>
            </p:grpSpPr>
            <p:sp>
              <p:nvSpPr>
                <p:cNvPr id="36" name="Accolade ouvrante 16"/>
                <p:cNvSpPr/>
                <p:nvPr/>
              </p:nvSpPr>
              <p:spPr>
                <a:xfrm rot="5400000">
                  <a:off x="2486825" y="494862"/>
                  <a:ext cx="317500" cy="2682720"/>
                </a:xfrm>
                <a:prstGeom prst="leftBrac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37" name="Rectangle à coins arrondis 17"/>
                <p:cNvSpPr/>
                <p:nvPr/>
              </p:nvSpPr>
              <p:spPr>
                <a:xfrm>
                  <a:off x="1753752" y="1191697"/>
                  <a:ext cx="1783645" cy="478135"/>
                </a:xfrm>
                <a:prstGeom prst="roundRect">
                  <a:avLst>
                    <a:gd name="adj" fmla="val 15238"/>
                  </a:avLst>
                </a:prstGeom>
                <a:solidFill>
                  <a:srgbClr val="C0E399"/>
                </a:solidFill>
                <a:ln w="9525" cap="flat" cmpd="sng" algn="ctr">
                  <a:solidFill>
                    <a:srgbClr val="0152AB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Arial"/>
                    </a:rPr>
                    <a:t>L2A</a:t>
                  </a: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38" name="Rectangle à coins arrondis 18"/>
                <p:cNvSpPr/>
                <p:nvPr/>
              </p:nvSpPr>
              <p:spPr>
                <a:xfrm>
                  <a:off x="1169200" y="260648"/>
                  <a:ext cx="2952750" cy="405342"/>
                </a:xfrm>
                <a:prstGeom prst="roundRect">
                  <a:avLst>
                    <a:gd name="adj" fmla="val 15238"/>
                  </a:avLst>
                </a:prstGeom>
                <a:solidFill>
                  <a:srgbClr val="C0E399"/>
                </a:solidFill>
                <a:ln w="9525" cap="flat" cmpd="sng" algn="ctr">
                  <a:solidFill>
                    <a:srgbClr val="0152AB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Arial"/>
                    </a:rPr>
                    <a:t>Synthetic molecular signal</a:t>
                  </a: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cxnSp>
              <p:nvCxnSpPr>
                <p:cNvPr id="39" name="Connecteur droit avec flèche 19"/>
                <p:cNvCxnSpPr>
                  <a:endCxn id="37" idx="0"/>
                </p:cNvCxnSpPr>
                <p:nvPr/>
              </p:nvCxnSpPr>
              <p:spPr>
                <a:xfrm>
                  <a:off x="2645575" y="665990"/>
                  <a:ext cx="0" cy="525707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808080">
                      <a:lumMod val="10000"/>
                    </a:srgbClr>
                  </a:solidFill>
                  <a:prstDash val="solid"/>
                  <a:tailEnd type="arrow"/>
                </a:ln>
                <a:effectLst/>
              </p:spPr>
            </p:cxnSp>
            <p:sp>
              <p:nvSpPr>
                <p:cNvPr id="40" name="Rectangle à coins arrondis 20"/>
                <p:cNvSpPr/>
                <p:nvPr/>
              </p:nvSpPr>
              <p:spPr>
                <a:xfrm>
                  <a:off x="746575" y="1994973"/>
                  <a:ext cx="1783645" cy="478135"/>
                </a:xfrm>
                <a:prstGeom prst="roundRect">
                  <a:avLst>
                    <a:gd name="adj" fmla="val 15238"/>
                  </a:avLst>
                </a:prstGeom>
                <a:solidFill>
                  <a:srgbClr val="C0E399"/>
                </a:solidFill>
                <a:ln w="9525" cap="flat" cmpd="sng" algn="ctr">
                  <a:solidFill>
                    <a:srgbClr val="0152AB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Arial"/>
                    </a:rPr>
                    <a:t>BRC Analysis</a:t>
                  </a: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41" name="Rectangle à coins arrondis 21"/>
                <p:cNvSpPr/>
                <p:nvPr/>
              </p:nvSpPr>
              <p:spPr>
                <a:xfrm>
                  <a:off x="2816805" y="1994973"/>
                  <a:ext cx="1783645" cy="478135"/>
                </a:xfrm>
                <a:prstGeom prst="roundRect">
                  <a:avLst>
                    <a:gd name="adj" fmla="val 15238"/>
                  </a:avLst>
                </a:prstGeom>
                <a:solidFill>
                  <a:srgbClr val="C0E399"/>
                </a:solidFill>
                <a:ln w="9525" cap="flat" cmpd="sng" algn="ctr">
                  <a:solidFill>
                    <a:srgbClr val="0152AB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Arial"/>
                    </a:rPr>
                    <a:t>Group Analysis</a:t>
                  </a: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42" name="Rectangle à coins arrondis 22"/>
                <p:cNvSpPr/>
                <p:nvPr/>
              </p:nvSpPr>
              <p:spPr>
                <a:xfrm>
                  <a:off x="1907387" y="2949358"/>
                  <a:ext cx="1476375" cy="58102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AACBFC"/>
                </a:solidFill>
                <a:ln w="6350" cap="flat" cmpd="sng" algn="ctr">
                  <a:solidFill>
                    <a:srgbClr val="207EE6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>
                          <a:lumMod val="75000"/>
                        </a:srgbClr>
                      </a:solidFill>
                      <a:effectLst/>
                      <a:uLnTx/>
                      <a:uFillTx/>
                      <a:latin typeface="Arial"/>
                    </a:rPr>
                    <a:t>L2A products</a:t>
                  </a: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cxnSp>
            <p:nvCxnSpPr>
              <p:cNvPr id="34" name="Connecteur en angle 14"/>
              <p:cNvCxnSpPr>
                <a:stCxn id="40" idx="2"/>
                <a:endCxn id="42" idx="1"/>
              </p:cNvCxnSpPr>
              <p:nvPr/>
            </p:nvCxnSpPr>
            <p:spPr>
              <a:xfrm rot="16200000" flipH="1">
                <a:off x="3288511" y="2721994"/>
                <a:ext cx="766763" cy="268989"/>
              </a:xfrm>
              <a:prstGeom prst="bentConnector2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35" name="Connecteur en angle 15"/>
              <p:cNvCxnSpPr>
                <a:stCxn id="41" idx="2"/>
                <a:endCxn id="42" idx="3"/>
              </p:cNvCxnSpPr>
              <p:nvPr/>
            </p:nvCxnSpPr>
            <p:spPr>
              <a:xfrm rot="5400000">
                <a:off x="5061814" y="2694056"/>
                <a:ext cx="766763" cy="324866"/>
              </a:xfrm>
              <a:prstGeom prst="bentConnector2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tailEnd type="arrow"/>
              </a:ln>
              <a:effectLst/>
            </p:spPr>
          </p:cxnSp>
        </p:grpSp>
        <p:sp>
          <p:nvSpPr>
            <p:cNvPr id="25" name="Ellipse 5"/>
            <p:cNvSpPr/>
            <p:nvPr/>
          </p:nvSpPr>
          <p:spPr>
            <a:xfrm>
              <a:off x="514564" y="1882350"/>
              <a:ext cx="1219201" cy="778933"/>
            </a:xfrm>
            <a:prstGeom prst="ellipse">
              <a:avLst/>
            </a:prstGeom>
            <a:solidFill>
              <a:srgbClr val="000000">
                <a:lumMod val="40000"/>
                <a:lumOff val="60000"/>
              </a:srgbClr>
            </a:solidFill>
            <a:ln w="6350" cap="flat" cmpd="sng" algn="ctr">
              <a:solidFill>
                <a:srgbClr val="000000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L1B data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26" name="Groupe 6"/>
            <p:cNvGrpSpPr/>
            <p:nvPr/>
          </p:nvGrpSpPr>
          <p:grpSpPr>
            <a:xfrm>
              <a:off x="6160910" y="1158802"/>
              <a:ext cx="2141360" cy="1598789"/>
              <a:chOff x="6162675" y="963436"/>
              <a:chExt cx="2141360" cy="1617840"/>
            </a:xfrm>
          </p:grpSpPr>
          <p:sp>
            <p:nvSpPr>
              <p:cNvPr id="31" name="Ellipse 11"/>
              <p:cNvSpPr/>
              <p:nvPr/>
            </p:nvSpPr>
            <p:spPr>
              <a:xfrm>
                <a:off x="6162675" y="963436"/>
                <a:ext cx="2141360" cy="1617840"/>
              </a:xfrm>
              <a:prstGeom prst="ellipse">
                <a:avLst/>
              </a:prstGeom>
              <a:solidFill>
                <a:srgbClr val="000000">
                  <a:lumMod val="40000"/>
                  <a:lumOff val="60000"/>
                </a:srgbClr>
              </a:solidFill>
              <a:ln w="6350" cap="flat" cmpd="sng" algn="ctr">
                <a:solidFill>
                  <a:srgbClr val="000000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rPr>
                  <a:t>Auxiliary data:</a:t>
                </a:r>
                <a:endPara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rPr>
                  <a:t> </a:t>
                </a: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2" name="ZoneTexte 33"/>
              <p:cNvSpPr txBox="1"/>
              <p:nvPr/>
            </p:nvSpPr>
            <p:spPr>
              <a:xfrm>
                <a:off x="6615289" y="1482019"/>
                <a:ext cx="156915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95000"/>
                        <a:lumOff val="5000"/>
                      </a:srgbClr>
                    </a:solidFill>
                    <a:effectLst/>
                    <a:uLnTx/>
                    <a:uFillTx/>
                    <a:latin typeface="Arial"/>
                  </a:rPr>
                  <a:t> </a:t>
                </a:r>
                <a:r>
                  <a:rPr kumimoji="0" lang="en-GB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rPr>
                  <a:t>- meteorology,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rPr>
                  <a:t> - calibration,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rPr>
                  <a:t> - climatology.</a:t>
                </a: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cxnSp>
          <p:nvCxnSpPr>
            <p:cNvPr id="27" name="Connecteur en arc 7"/>
            <p:cNvCxnSpPr>
              <a:stCxn id="25" idx="6"/>
            </p:cNvCxnSpPr>
            <p:nvPr/>
          </p:nvCxnSpPr>
          <p:spPr>
            <a:xfrm flipV="1">
              <a:off x="1733765" y="1543439"/>
              <a:ext cx="740580" cy="728378"/>
            </a:xfrm>
            <a:prstGeom prst="curved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0B0F0"/>
              </a:solidFill>
              <a:prstDash val="solid"/>
              <a:tailEnd type="arrow"/>
            </a:ln>
            <a:effectLst/>
          </p:spPr>
        </p:cxnSp>
        <p:cxnSp>
          <p:nvCxnSpPr>
            <p:cNvPr id="28" name="Connecteur en arc 8"/>
            <p:cNvCxnSpPr>
              <a:stCxn id="31" idx="2"/>
            </p:cNvCxnSpPr>
            <p:nvPr/>
          </p:nvCxnSpPr>
          <p:spPr>
            <a:xfrm rot="10800000">
              <a:off x="5427096" y="1543439"/>
              <a:ext cx="733815" cy="414758"/>
            </a:xfrm>
            <a:prstGeom prst="curved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0B0F0"/>
              </a:solidFill>
              <a:prstDash val="solid"/>
              <a:tailEnd type="arrow"/>
            </a:ln>
            <a:effectLst/>
          </p:spPr>
        </p:cxnSp>
        <p:cxnSp>
          <p:nvCxnSpPr>
            <p:cNvPr id="29" name="Connecteur en arc 9"/>
            <p:cNvCxnSpPr>
              <a:stCxn id="25" idx="5"/>
              <a:endCxn id="37" idx="1"/>
            </p:cNvCxnSpPr>
            <p:nvPr/>
          </p:nvCxnSpPr>
          <p:spPr>
            <a:xfrm rot="5400000" flipH="1" flipV="1">
              <a:off x="2288894" y="1777208"/>
              <a:ext cx="36326" cy="1503680"/>
            </a:xfrm>
            <a:prstGeom prst="curvedConnector4">
              <a:avLst>
                <a:gd name="adj1" fmla="val -629301"/>
                <a:gd name="adj2" fmla="val 55937"/>
              </a:avLst>
            </a:prstGeom>
            <a:noFill/>
            <a:ln w="19050" cap="flat" cmpd="sng" algn="ctr">
              <a:solidFill>
                <a:srgbClr val="00B0F0"/>
              </a:solidFill>
              <a:prstDash val="solid"/>
              <a:tailEnd type="arrow"/>
            </a:ln>
            <a:effectLst/>
          </p:spPr>
        </p:cxnSp>
        <p:cxnSp>
          <p:nvCxnSpPr>
            <p:cNvPr id="30" name="Connecteur en arc 10"/>
            <p:cNvCxnSpPr>
              <a:stCxn id="31" idx="3"/>
              <a:endCxn id="37" idx="3"/>
            </p:cNvCxnSpPr>
            <p:nvPr/>
          </p:nvCxnSpPr>
          <p:spPr>
            <a:xfrm rot="5400000" flipH="1">
              <a:off x="5652239" y="1701189"/>
              <a:ext cx="12569" cy="1631963"/>
            </a:xfrm>
            <a:prstGeom prst="curvedConnector4">
              <a:avLst>
                <a:gd name="adj1" fmla="val -1818760"/>
                <a:gd name="adj2" fmla="val 59608"/>
              </a:avLst>
            </a:prstGeom>
            <a:noFill/>
            <a:ln w="19050" cap="flat" cmpd="sng" algn="ctr">
              <a:solidFill>
                <a:srgbClr val="00B0F0"/>
              </a:solidFill>
              <a:prstDash val="solid"/>
              <a:tailEnd type="arrow"/>
            </a:ln>
            <a:effectLst/>
          </p:spPr>
        </p:cxnSp>
      </p:grpSp>
      <p:sp>
        <p:nvSpPr>
          <p:cNvPr id="44" name="ZoneTexte 25"/>
          <p:cNvSpPr txBox="1"/>
          <p:nvPr/>
        </p:nvSpPr>
        <p:spPr>
          <a:xfrm>
            <a:off x="5404776" y="3666782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In second step, identical features in the BRC scene are tentatively detected and processed independently.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ZoneTexte 24"/>
          <p:cNvSpPr txBox="1"/>
          <p:nvPr/>
        </p:nvSpPr>
        <p:spPr>
          <a:xfrm>
            <a:off x="539552" y="3645024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First analysis at BRC level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ZoneTexte 23"/>
          <p:cNvSpPr txBox="1"/>
          <p:nvPr/>
        </p:nvSpPr>
        <p:spPr>
          <a:xfrm>
            <a:off x="395536" y="4869160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Synthetic molecular signals = prediction of the Mie and Rayleigh signals the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</a:rPr>
              <a:t>lidar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 should detect is there were no aerosols in the atmosphere (pure molecular signals). The signature of the aerosols is determined by comparing the signals actually detected by the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</a:rPr>
              <a:t>lidar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 to these synthetic signals.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6372202" y="6237312"/>
            <a:ext cx="2592387" cy="496293"/>
            <a:chOff x="6372202" y="6237312"/>
            <a:chExt cx="2592387" cy="496293"/>
          </a:xfrm>
        </p:grpSpPr>
        <p:pic>
          <p:nvPicPr>
            <p:cNvPr id="50" name="Picture 1026" descr="Logo_dégradé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5260" t="13019" r="8778" b="22031"/>
            <a:stretch>
              <a:fillRect/>
            </a:stretch>
          </p:blipFill>
          <p:spPr bwMode="auto">
            <a:xfrm>
              <a:off x="7020274" y="6237312"/>
              <a:ext cx="1944315" cy="397043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51" name="Image 7" descr="CNRSfilaire-gran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202" y="6237312"/>
              <a:ext cx="496293" cy="4962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097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L2A: </a:t>
            </a:r>
            <a:r>
              <a:rPr lang="en-US" dirty="0" smtClean="0"/>
              <a:t>Observation </a:t>
            </a:r>
            <a:r>
              <a:rPr lang="en-US" dirty="0"/>
              <a:t>analysis</a:t>
            </a:r>
            <a:endParaRPr lang="en-GB" dirty="0"/>
          </a:p>
        </p:txBody>
      </p:sp>
      <p:grpSp>
        <p:nvGrpSpPr>
          <p:cNvPr id="30" name="Groupe 2"/>
          <p:cNvGrpSpPr/>
          <p:nvPr/>
        </p:nvGrpSpPr>
        <p:grpSpPr>
          <a:xfrm>
            <a:off x="976276" y="908720"/>
            <a:ext cx="7191447" cy="5804571"/>
            <a:chOff x="1112588" y="239182"/>
            <a:chExt cx="7191447" cy="5804571"/>
          </a:xfrm>
        </p:grpSpPr>
        <p:sp>
          <p:nvSpPr>
            <p:cNvPr id="31" name="Ellipse 3"/>
            <p:cNvSpPr/>
            <p:nvPr/>
          </p:nvSpPr>
          <p:spPr>
            <a:xfrm>
              <a:off x="1112588" y="1473376"/>
              <a:ext cx="1219201" cy="778933"/>
            </a:xfrm>
            <a:prstGeom prst="ellipse">
              <a:avLst/>
            </a:prstGeom>
            <a:solidFill>
              <a:srgbClr val="000000">
                <a:lumMod val="40000"/>
                <a:lumOff val="60000"/>
              </a:srgbClr>
            </a:solidFill>
            <a:ln w="6350" cap="flat" cmpd="sng" algn="ctr">
              <a:solidFill>
                <a:srgbClr val="000000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L1B data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2" name="Rectangle à coins arrondis 4"/>
            <p:cNvSpPr/>
            <p:nvPr/>
          </p:nvSpPr>
          <p:spPr>
            <a:xfrm>
              <a:off x="3207384" y="1388004"/>
              <a:ext cx="1783645" cy="790222"/>
            </a:xfrm>
            <a:prstGeom prst="roundRect">
              <a:avLst>
                <a:gd name="adj" fmla="val 15238"/>
              </a:avLst>
            </a:prstGeom>
            <a:solidFill>
              <a:srgbClr val="C0E399"/>
            </a:solidFill>
            <a:ln w="9525" cap="flat" cmpd="sng" algn="ctr">
              <a:solidFill>
                <a:srgbClr val="0152AB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</a:rPr>
                <a:t>BRC packing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3" name="Rectangle à coins arrondis 5"/>
            <p:cNvSpPr/>
            <p:nvPr/>
          </p:nvSpPr>
          <p:spPr>
            <a:xfrm>
              <a:off x="6938079" y="4114270"/>
              <a:ext cx="1365956" cy="790222"/>
            </a:xfrm>
            <a:prstGeom prst="roundRect">
              <a:avLst>
                <a:gd name="adj" fmla="val 15238"/>
              </a:avLst>
            </a:prstGeom>
            <a:solidFill>
              <a:srgbClr val="C0E399"/>
            </a:solidFill>
            <a:ln w="9525" cap="flat" cmpd="sng" algn="ctr">
              <a:solidFill>
                <a:srgbClr val="0152AB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</a:rPr>
                <a:t>ICA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4" name="Rectangle à coins arrondis 6"/>
            <p:cNvSpPr/>
            <p:nvPr/>
          </p:nvSpPr>
          <p:spPr>
            <a:xfrm>
              <a:off x="4742672" y="4116388"/>
              <a:ext cx="1365956" cy="790222"/>
            </a:xfrm>
            <a:prstGeom prst="roundRect">
              <a:avLst>
                <a:gd name="adj" fmla="val 15238"/>
              </a:avLst>
            </a:prstGeom>
            <a:solidFill>
              <a:srgbClr val="C0E399"/>
            </a:solidFill>
            <a:ln w="9525" cap="flat" cmpd="sng" algn="ctr">
              <a:solidFill>
                <a:srgbClr val="0152AB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</a:rPr>
                <a:t>SCA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5" name="Rectangle à coins arrondis 7"/>
            <p:cNvSpPr/>
            <p:nvPr/>
          </p:nvSpPr>
          <p:spPr>
            <a:xfrm>
              <a:off x="4285472" y="2985382"/>
              <a:ext cx="2286001" cy="790222"/>
            </a:xfrm>
            <a:prstGeom prst="roundRect">
              <a:avLst>
                <a:gd name="adj" fmla="val 15238"/>
              </a:avLst>
            </a:prstGeom>
            <a:solidFill>
              <a:srgbClr val="C0E399"/>
            </a:solidFill>
            <a:ln w="9525" cap="flat" cmpd="sng" algn="ctr">
              <a:solidFill>
                <a:srgbClr val="0152AB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</a:rPr>
                <a:t>Matching Bin Finder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</a:rPr>
                <a:t>Crosstalk correction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6" name="Rectangle à coins arrondis 8"/>
            <p:cNvSpPr/>
            <p:nvPr/>
          </p:nvSpPr>
          <p:spPr>
            <a:xfrm>
              <a:off x="1818851" y="2968448"/>
              <a:ext cx="1365956" cy="790222"/>
            </a:xfrm>
            <a:prstGeom prst="roundRect">
              <a:avLst>
                <a:gd name="adj" fmla="val 15238"/>
              </a:avLst>
            </a:prstGeom>
            <a:solidFill>
              <a:srgbClr val="C0E399"/>
            </a:solidFill>
            <a:ln w="9525" cap="flat" cmpd="sng" algn="ctr">
              <a:solidFill>
                <a:srgbClr val="0152AB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</a:rPr>
                <a:t>MCA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37" name="Groupe 9"/>
            <p:cNvGrpSpPr/>
            <p:nvPr/>
          </p:nvGrpSpPr>
          <p:grpSpPr>
            <a:xfrm>
              <a:off x="5619678" y="366714"/>
              <a:ext cx="2416034" cy="1598789"/>
              <a:chOff x="6162675" y="963436"/>
              <a:chExt cx="2416034" cy="1617840"/>
            </a:xfrm>
          </p:grpSpPr>
          <p:sp>
            <p:nvSpPr>
              <p:cNvPr id="53" name="Ellipse 25"/>
              <p:cNvSpPr/>
              <p:nvPr/>
            </p:nvSpPr>
            <p:spPr>
              <a:xfrm>
                <a:off x="6162675" y="963436"/>
                <a:ext cx="2416034" cy="1617840"/>
              </a:xfrm>
              <a:prstGeom prst="ellipse">
                <a:avLst/>
              </a:prstGeom>
              <a:solidFill>
                <a:srgbClr val="000000">
                  <a:lumMod val="40000"/>
                  <a:lumOff val="60000"/>
                </a:srgbClr>
              </a:solidFill>
              <a:ln w="6350" cap="flat" cmpd="sng" algn="ctr">
                <a:solidFill>
                  <a:srgbClr val="000000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rPr>
                  <a:t>Auxiliary data:</a:t>
                </a:r>
                <a:endPara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rPr>
                  <a:t> </a:t>
                </a: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4" name="ZoneTexte 45"/>
              <p:cNvSpPr txBox="1"/>
              <p:nvPr/>
            </p:nvSpPr>
            <p:spPr>
              <a:xfrm>
                <a:off x="6615289" y="1482019"/>
                <a:ext cx="156915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95000"/>
                        <a:lumOff val="5000"/>
                      </a:srgbClr>
                    </a:solidFill>
                    <a:effectLst/>
                    <a:uLnTx/>
                    <a:uFillTx/>
                    <a:latin typeface="Arial"/>
                  </a:rPr>
                  <a:t> </a:t>
                </a:r>
                <a:r>
                  <a:rPr kumimoji="0" lang="en-GB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rPr>
                  <a:t>- meteorology,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rPr>
                  <a:t> - calibration,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rPr>
                  <a:t> - climatology.</a:t>
                </a: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cxnSp>
          <p:nvCxnSpPr>
            <p:cNvPr id="38" name="Connecteur en arc 10"/>
            <p:cNvCxnSpPr>
              <a:stCxn id="31" idx="6"/>
              <a:endCxn id="32" idx="1"/>
            </p:cNvCxnSpPr>
            <p:nvPr/>
          </p:nvCxnSpPr>
          <p:spPr>
            <a:xfrm flipV="1">
              <a:off x="2331789" y="1783115"/>
              <a:ext cx="875595" cy="79728"/>
            </a:xfrm>
            <a:prstGeom prst="curved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0B0F0"/>
              </a:solidFill>
              <a:prstDash val="solid"/>
              <a:tailEnd type="arrow"/>
            </a:ln>
            <a:effectLst/>
          </p:spPr>
        </p:cxnSp>
        <p:cxnSp>
          <p:nvCxnSpPr>
            <p:cNvPr id="39" name="Connecteur en arc 11"/>
            <p:cNvCxnSpPr>
              <a:stCxn id="53" idx="2"/>
              <a:endCxn id="32" idx="3"/>
            </p:cNvCxnSpPr>
            <p:nvPr/>
          </p:nvCxnSpPr>
          <p:spPr>
            <a:xfrm rot="10800000" flipV="1">
              <a:off x="4991030" y="1166109"/>
              <a:ext cx="628649" cy="617006"/>
            </a:xfrm>
            <a:prstGeom prst="curved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0B0F0"/>
              </a:solidFill>
              <a:prstDash val="solid"/>
              <a:tailEnd type="arrow"/>
            </a:ln>
            <a:effectLst/>
          </p:spPr>
        </p:cxnSp>
        <p:grpSp>
          <p:nvGrpSpPr>
            <p:cNvPr id="40" name="Groupe 12"/>
            <p:cNvGrpSpPr/>
            <p:nvPr/>
          </p:nvGrpSpPr>
          <p:grpSpPr>
            <a:xfrm>
              <a:off x="2501829" y="2178226"/>
              <a:ext cx="5119229" cy="3305533"/>
              <a:chOff x="2816578" y="1975555"/>
              <a:chExt cx="5119229" cy="3305533"/>
            </a:xfrm>
          </p:grpSpPr>
          <p:cxnSp>
            <p:nvCxnSpPr>
              <p:cNvPr id="45" name="Connecteur droit 17"/>
              <p:cNvCxnSpPr>
                <a:stCxn id="32" idx="2"/>
              </p:cNvCxnSpPr>
              <p:nvPr/>
            </p:nvCxnSpPr>
            <p:spPr>
              <a:xfrm flipH="1">
                <a:off x="4411980" y="1975555"/>
                <a:ext cx="1976" cy="455225"/>
              </a:xfrm>
              <a:prstGeom prst="line">
                <a:avLst/>
              </a:prstGeom>
              <a:noFill/>
              <a:ln w="12700" cap="flat" cmpd="sng" algn="ctr">
                <a:solidFill>
                  <a:srgbClr val="808080">
                    <a:lumMod val="10000"/>
                  </a:srgbClr>
                </a:solidFill>
                <a:prstDash val="solid"/>
              </a:ln>
              <a:effectLst/>
            </p:spPr>
          </p:cxnSp>
          <p:cxnSp>
            <p:nvCxnSpPr>
              <p:cNvPr id="46" name="Connecteur en angle 18"/>
              <p:cNvCxnSpPr>
                <a:endCxn id="35" idx="0"/>
              </p:cNvCxnSpPr>
              <p:nvPr/>
            </p:nvCxnSpPr>
            <p:spPr>
              <a:xfrm>
                <a:off x="4400550" y="2438400"/>
                <a:ext cx="1342672" cy="344311"/>
              </a:xfrm>
              <a:prstGeom prst="bentConnector2">
                <a:avLst/>
              </a:prstGeom>
              <a:noFill/>
              <a:ln w="12700" cap="flat" cmpd="sng" algn="ctr">
                <a:solidFill>
                  <a:srgbClr val="808080">
                    <a:lumMod val="10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47" name="Forme 51"/>
              <p:cNvCxnSpPr>
                <a:endCxn id="36" idx="0"/>
              </p:cNvCxnSpPr>
              <p:nvPr/>
            </p:nvCxnSpPr>
            <p:spPr>
              <a:xfrm rot="10800000" flipV="1">
                <a:off x="2816578" y="2438399"/>
                <a:ext cx="1603022" cy="327377"/>
              </a:xfrm>
              <a:prstGeom prst="bentConnector2">
                <a:avLst/>
              </a:prstGeom>
              <a:noFill/>
              <a:ln w="12700" cap="flat" cmpd="sng" algn="ctr">
                <a:solidFill>
                  <a:srgbClr val="808080">
                    <a:lumMod val="10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48" name="Connecteur droit avec flèche 20"/>
              <p:cNvCxnSpPr>
                <a:stCxn id="35" idx="2"/>
              </p:cNvCxnSpPr>
              <p:nvPr/>
            </p:nvCxnSpPr>
            <p:spPr>
              <a:xfrm flipH="1">
                <a:off x="5740399" y="3572933"/>
                <a:ext cx="2823" cy="340784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808080">
                    <a:lumMod val="10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49" name="Connecteur en angle 21"/>
              <p:cNvCxnSpPr/>
              <p:nvPr/>
            </p:nvCxnSpPr>
            <p:spPr>
              <a:xfrm rot="16200000" flipH="1">
                <a:off x="3451711" y="3558742"/>
                <a:ext cx="1749161" cy="1653472"/>
              </a:xfrm>
              <a:prstGeom prst="bentConnector3">
                <a:avLst>
                  <a:gd name="adj1" fmla="val 73234"/>
                </a:avLst>
              </a:prstGeom>
              <a:noFill/>
              <a:ln w="12700" cap="flat" cmpd="sng" algn="ctr">
                <a:solidFill>
                  <a:srgbClr val="808080">
                    <a:lumMod val="10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50" name="Connecteur en angle 22"/>
              <p:cNvCxnSpPr/>
              <p:nvPr/>
            </p:nvCxnSpPr>
            <p:spPr>
              <a:xfrm rot="5400000">
                <a:off x="5462341" y="4981997"/>
                <a:ext cx="556118" cy="2"/>
              </a:xfrm>
              <a:prstGeom prst="bentConnector3">
                <a:avLst>
                  <a:gd name="adj1" fmla="val 50000"/>
                </a:avLst>
              </a:prstGeom>
              <a:noFill/>
              <a:ln w="12700" cap="flat" cmpd="sng" algn="ctr">
                <a:solidFill>
                  <a:srgbClr val="808080">
                    <a:lumMod val="10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51" name="Connecteur en angle 23"/>
              <p:cNvCxnSpPr>
                <a:stCxn id="33" idx="2"/>
              </p:cNvCxnSpPr>
              <p:nvPr/>
            </p:nvCxnSpPr>
            <p:spPr>
              <a:xfrm rot="5400000">
                <a:off x="6820217" y="3962998"/>
                <a:ext cx="376767" cy="1854412"/>
              </a:xfrm>
              <a:prstGeom prst="bentConnector2">
                <a:avLst/>
              </a:prstGeom>
              <a:noFill/>
              <a:ln w="12700" cap="flat" cmpd="sng" algn="ctr">
                <a:solidFill>
                  <a:srgbClr val="808080">
                    <a:lumMod val="10000"/>
                  </a:srgbClr>
                </a:solidFill>
                <a:prstDash val="solid"/>
              </a:ln>
              <a:effectLst/>
            </p:spPr>
          </p:cxnSp>
          <p:cxnSp>
            <p:nvCxnSpPr>
              <p:cNvPr id="52" name="Connecteur droit avec flèche 24"/>
              <p:cNvCxnSpPr/>
              <p:nvPr/>
            </p:nvCxnSpPr>
            <p:spPr>
              <a:xfrm>
                <a:off x="6081394" y="5078588"/>
                <a:ext cx="0" cy="20250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808080">
                    <a:lumMod val="10000"/>
                  </a:srgbClr>
                </a:solidFill>
                <a:prstDash val="solid"/>
                <a:tailEnd type="arrow"/>
              </a:ln>
              <a:effectLst/>
            </p:spPr>
          </p:cxnSp>
        </p:grpSp>
        <p:sp>
          <p:nvSpPr>
            <p:cNvPr id="41" name="Rectangle à coins arrondis 13"/>
            <p:cNvSpPr/>
            <p:nvPr/>
          </p:nvSpPr>
          <p:spPr>
            <a:xfrm>
              <a:off x="4838276" y="5462728"/>
              <a:ext cx="1476375" cy="581025"/>
            </a:xfrm>
            <a:prstGeom prst="roundRect">
              <a:avLst>
                <a:gd name="adj" fmla="val 0"/>
              </a:avLst>
            </a:prstGeom>
            <a:solidFill>
              <a:srgbClr val="AACBFC"/>
            </a:solidFill>
            <a:ln w="6350" cap="flat" cmpd="sng" algn="ctr">
              <a:solidFill>
                <a:srgbClr val="207EE6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</a:srgbClr>
                  </a:solidFill>
                  <a:effectLst/>
                  <a:uLnTx/>
                  <a:uFillTx/>
                  <a:latin typeface="Arial"/>
                </a:rPr>
                <a:t>L2A products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</a:endParaRPr>
            </a:p>
          </p:txBody>
        </p:sp>
        <p:cxnSp>
          <p:nvCxnSpPr>
            <p:cNvPr id="42" name="Connecteur en arc 14"/>
            <p:cNvCxnSpPr>
              <a:stCxn id="44" idx="4"/>
              <a:endCxn id="32" idx="0"/>
            </p:cNvCxnSpPr>
            <p:nvPr/>
          </p:nvCxnSpPr>
          <p:spPr>
            <a:xfrm rot="16200000" flipH="1">
              <a:off x="3644666" y="933462"/>
              <a:ext cx="369887" cy="539195"/>
            </a:xfrm>
            <a:prstGeom prst="curved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0B0F0"/>
              </a:solidFill>
              <a:prstDash val="solid"/>
              <a:tailEnd type="arrow"/>
            </a:ln>
            <a:effectLst/>
          </p:spPr>
        </p:cxnSp>
        <p:cxnSp>
          <p:nvCxnSpPr>
            <p:cNvPr id="43" name="Connecteur droit avec flèche 15"/>
            <p:cNvCxnSpPr>
              <a:endCxn id="33" idx="1"/>
            </p:cNvCxnSpPr>
            <p:nvPr/>
          </p:nvCxnSpPr>
          <p:spPr>
            <a:xfrm flipV="1">
              <a:off x="6108628" y="4509381"/>
              <a:ext cx="829451" cy="2118"/>
            </a:xfrm>
            <a:prstGeom prst="straightConnector1">
              <a:avLst/>
            </a:prstGeom>
            <a:noFill/>
            <a:ln w="12700" cap="flat" cmpd="sng" algn="ctr">
              <a:solidFill>
                <a:srgbClr val="808080">
                  <a:lumMod val="10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44" name="Ellipse 16"/>
            <p:cNvSpPr/>
            <p:nvPr/>
          </p:nvSpPr>
          <p:spPr>
            <a:xfrm>
              <a:off x="2699578" y="239182"/>
              <a:ext cx="1720867" cy="778935"/>
            </a:xfrm>
            <a:prstGeom prst="ellipse">
              <a:avLst/>
            </a:prstGeom>
            <a:solidFill>
              <a:srgbClr val="000000">
                <a:lumMod val="40000"/>
                <a:lumOff val="60000"/>
              </a:srgbClr>
            </a:solidFill>
            <a:ln w="6350" cap="flat" cmpd="sng" algn="ctr">
              <a:solidFill>
                <a:srgbClr val="000000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Molecular data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55" name="ZoneTexte 27"/>
          <p:cNvSpPr txBox="1"/>
          <p:nvPr/>
        </p:nvSpPr>
        <p:spPr>
          <a:xfrm>
            <a:off x="251520" y="4509120"/>
            <a:ext cx="19439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MCA similar to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</a:rPr>
              <a:t>Klett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 inversion. Requires the a priori knowledge of the BER.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ZoneTexte 28"/>
          <p:cNvSpPr txBox="1"/>
          <p:nvPr/>
        </p:nvSpPr>
        <p:spPr>
          <a:xfrm>
            <a:off x="6444208" y="3429000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SCA takes advantage of  the presence of the two receivers. Needs Mie and Rayleigh bins are matching.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6372202" y="6237312"/>
            <a:ext cx="2592387" cy="496293"/>
            <a:chOff x="6372202" y="6237312"/>
            <a:chExt cx="2592387" cy="496293"/>
          </a:xfrm>
        </p:grpSpPr>
        <p:pic>
          <p:nvPicPr>
            <p:cNvPr id="81" name="Picture 1026" descr="Logo_dégradé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5260" t="13019" r="8778" b="22031"/>
            <a:stretch>
              <a:fillRect/>
            </a:stretch>
          </p:blipFill>
          <p:spPr bwMode="auto">
            <a:xfrm>
              <a:off x="7020274" y="6237312"/>
              <a:ext cx="1944315" cy="397043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82" name="Image 7" descr="CNRSfilaire-gran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202" y="6237312"/>
              <a:ext cx="496293" cy="4962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564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L2A: Group analysis</a:t>
            </a:r>
            <a:endParaRPr lang="en-GB" dirty="0"/>
          </a:p>
        </p:txBody>
      </p:sp>
      <p:grpSp>
        <p:nvGrpSpPr>
          <p:cNvPr id="21" name="Groupe 2"/>
          <p:cNvGrpSpPr/>
          <p:nvPr/>
        </p:nvGrpSpPr>
        <p:grpSpPr>
          <a:xfrm>
            <a:off x="1843206" y="1221839"/>
            <a:ext cx="6401202" cy="4799449"/>
            <a:chOff x="965036" y="768010"/>
            <a:chExt cx="7185780" cy="5485073"/>
          </a:xfrm>
        </p:grpSpPr>
        <p:sp>
          <p:nvSpPr>
            <p:cNvPr id="22" name="Ellipse 3"/>
            <p:cNvSpPr/>
            <p:nvPr/>
          </p:nvSpPr>
          <p:spPr>
            <a:xfrm>
              <a:off x="965036" y="2002204"/>
              <a:ext cx="1219201" cy="778933"/>
            </a:xfrm>
            <a:prstGeom prst="ellipse">
              <a:avLst/>
            </a:prstGeom>
            <a:solidFill>
              <a:srgbClr val="000000">
                <a:lumMod val="40000"/>
                <a:lumOff val="60000"/>
              </a:srgbClr>
            </a:solidFill>
            <a:ln w="6350" cap="flat" cmpd="sng" algn="ctr">
              <a:solidFill>
                <a:srgbClr val="000000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L1B data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" name="Rectangle à coins arrondis 4"/>
            <p:cNvSpPr/>
            <p:nvPr/>
          </p:nvSpPr>
          <p:spPr>
            <a:xfrm>
              <a:off x="3059832" y="1916832"/>
              <a:ext cx="1783645" cy="790222"/>
            </a:xfrm>
            <a:prstGeom prst="roundRect">
              <a:avLst>
                <a:gd name="adj" fmla="val 15238"/>
              </a:avLst>
            </a:prstGeom>
            <a:solidFill>
              <a:srgbClr val="C0E399"/>
            </a:solidFill>
            <a:ln w="9525" cap="flat" cmpd="sng" algn="ctr">
              <a:solidFill>
                <a:srgbClr val="0152AB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</a:rPr>
                <a:t>Feature Finder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" name="Rectangle à coins arrondis 5"/>
            <p:cNvSpPr/>
            <p:nvPr/>
          </p:nvSpPr>
          <p:spPr>
            <a:xfrm>
              <a:off x="3265856" y="4287496"/>
              <a:ext cx="1365956" cy="790222"/>
            </a:xfrm>
            <a:prstGeom prst="roundRect">
              <a:avLst>
                <a:gd name="adj" fmla="val 15238"/>
              </a:avLst>
            </a:prstGeom>
            <a:solidFill>
              <a:srgbClr val="C0E399"/>
            </a:solidFill>
            <a:ln w="9525" cap="flat" cmpd="sng" algn="ctr">
              <a:solidFill>
                <a:srgbClr val="0152AB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</a:rPr>
                <a:t>SCA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" name="Rectangle à coins arrondis 6"/>
            <p:cNvSpPr/>
            <p:nvPr/>
          </p:nvSpPr>
          <p:spPr>
            <a:xfrm>
              <a:off x="2808656" y="3156491"/>
              <a:ext cx="2286001" cy="790222"/>
            </a:xfrm>
            <a:prstGeom prst="roundRect">
              <a:avLst>
                <a:gd name="adj" fmla="val 15238"/>
              </a:avLst>
            </a:prstGeom>
            <a:solidFill>
              <a:srgbClr val="C0E399"/>
            </a:solidFill>
            <a:ln w="9525" cap="flat" cmpd="sng" algn="ctr">
              <a:solidFill>
                <a:srgbClr val="0152AB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</a:rPr>
                <a:t>Group packing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</a:rPr>
                <a:t>Crosstalk correction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26" name="Groupe 7"/>
            <p:cNvGrpSpPr/>
            <p:nvPr/>
          </p:nvGrpSpPr>
          <p:grpSpPr>
            <a:xfrm>
              <a:off x="5472127" y="842403"/>
              <a:ext cx="2678689" cy="2462978"/>
              <a:chOff x="6162675" y="826589"/>
              <a:chExt cx="2678689" cy="2813260"/>
            </a:xfrm>
          </p:grpSpPr>
          <p:sp>
            <p:nvSpPr>
              <p:cNvPr id="37" name="Ellipse 18"/>
              <p:cNvSpPr/>
              <p:nvPr/>
            </p:nvSpPr>
            <p:spPr>
              <a:xfrm>
                <a:off x="6162675" y="826589"/>
                <a:ext cx="2261662" cy="1241639"/>
              </a:xfrm>
              <a:prstGeom prst="ellipse">
                <a:avLst/>
              </a:prstGeom>
              <a:solidFill>
                <a:srgbClr val="000000">
                  <a:lumMod val="40000"/>
                  <a:lumOff val="60000"/>
                </a:srgbClr>
              </a:solidFill>
              <a:ln w="6350" cap="flat" cmpd="sng" algn="ctr">
                <a:solidFill>
                  <a:srgbClr val="000000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rPr>
                  <a:t>Auxiliary data:</a:t>
                </a:r>
                <a:endParaRPr kumimoji="0" lang="fr-F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rPr>
                  <a:t>- meteorology,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rPr>
                  <a:t> - calibration</a:t>
                </a:r>
                <a:r>
                  <a:rPr kumimoji="0" lang="en-GB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rPr>
                  <a:t>.</a:t>
                </a:r>
                <a:endParaRPr kumimoji="0" lang="fr-F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rPr>
                  <a:t> </a:t>
                </a: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8" name="ZoneTexte 7"/>
              <p:cNvSpPr txBox="1"/>
              <p:nvPr/>
            </p:nvSpPr>
            <p:spPr>
              <a:xfrm>
                <a:off x="7272208" y="3253146"/>
                <a:ext cx="1569156" cy="386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95000"/>
                        <a:lumOff val="5000"/>
                      </a:srgbClr>
                    </a:solidFill>
                    <a:effectLst/>
                    <a:uLnTx/>
                    <a:uFillTx/>
                    <a:latin typeface="Arial"/>
                  </a:rPr>
                  <a:t> </a:t>
                </a:r>
                <a:endParaRPr kumimoji="0" lang="en-GB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cxnSp>
          <p:nvCxnSpPr>
            <p:cNvPr id="27" name="Connecteur en arc 8"/>
            <p:cNvCxnSpPr>
              <a:stCxn id="22" idx="6"/>
              <a:endCxn id="23" idx="1"/>
            </p:cNvCxnSpPr>
            <p:nvPr/>
          </p:nvCxnSpPr>
          <p:spPr>
            <a:xfrm flipV="1">
              <a:off x="2184237" y="2311943"/>
              <a:ext cx="875595" cy="79728"/>
            </a:xfrm>
            <a:prstGeom prst="curved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0B0F0"/>
              </a:solidFill>
              <a:prstDash val="solid"/>
              <a:tailEnd type="arrow"/>
            </a:ln>
            <a:effectLst/>
          </p:spPr>
        </p:cxnSp>
        <p:cxnSp>
          <p:nvCxnSpPr>
            <p:cNvPr id="28" name="Connecteur en arc 9"/>
            <p:cNvCxnSpPr>
              <a:stCxn id="37" idx="2"/>
              <a:endCxn id="23" idx="3"/>
            </p:cNvCxnSpPr>
            <p:nvPr/>
          </p:nvCxnSpPr>
          <p:spPr>
            <a:xfrm rot="10800000" flipV="1">
              <a:off x="4843478" y="1385924"/>
              <a:ext cx="628650" cy="926019"/>
            </a:xfrm>
            <a:prstGeom prst="curved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0B0F0"/>
              </a:solidFill>
              <a:prstDash val="solid"/>
              <a:tailEnd type="arrow"/>
            </a:ln>
            <a:effectLst/>
          </p:spPr>
        </p:cxnSp>
        <p:cxnSp>
          <p:nvCxnSpPr>
            <p:cNvPr id="29" name="Connecteur en angle 10"/>
            <p:cNvCxnSpPr>
              <a:stCxn id="23" idx="2"/>
              <a:endCxn id="25" idx="0"/>
            </p:cNvCxnSpPr>
            <p:nvPr/>
          </p:nvCxnSpPr>
          <p:spPr>
            <a:xfrm rot="16200000" flipH="1">
              <a:off x="3726938" y="2931771"/>
              <a:ext cx="449437" cy="2"/>
            </a:xfrm>
            <a:prstGeom prst="bentConnector3">
              <a:avLst>
                <a:gd name="adj1" fmla="val 50000"/>
              </a:avLst>
            </a:prstGeom>
            <a:noFill/>
            <a:ln w="12700" cap="flat" cmpd="sng" algn="ctr">
              <a:solidFill>
                <a:srgbClr val="808080">
                  <a:lumMod val="10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30" name="Connecteur droit avec flèche 11"/>
            <p:cNvCxnSpPr>
              <a:stCxn id="25" idx="2"/>
              <a:endCxn id="24" idx="0"/>
            </p:cNvCxnSpPr>
            <p:nvPr/>
          </p:nvCxnSpPr>
          <p:spPr>
            <a:xfrm flipH="1">
              <a:off x="3948834" y="3946713"/>
              <a:ext cx="2823" cy="340783"/>
            </a:xfrm>
            <a:prstGeom prst="straightConnector1">
              <a:avLst/>
            </a:prstGeom>
            <a:noFill/>
            <a:ln w="12700" cap="flat" cmpd="sng" algn="ctr">
              <a:solidFill>
                <a:srgbClr val="808080">
                  <a:lumMod val="10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31" name="Rectangle à coins arrondis 12"/>
            <p:cNvSpPr/>
            <p:nvPr/>
          </p:nvSpPr>
          <p:spPr>
            <a:xfrm>
              <a:off x="5472127" y="5567459"/>
              <a:ext cx="1476375" cy="581025"/>
            </a:xfrm>
            <a:prstGeom prst="roundRect">
              <a:avLst>
                <a:gd name="adj" fmla="val 0"/>
              </a:avLst>
            </a:prstGeom>
            <a:solidFill>
              <a:srgbClr val="AACBFC"/>
            </a:solidFill>
            <a:ln w="6350" cap="flat" cmpd="sng" algn="ctr">
              <a:solidFill>
                <a:srgbClr val="207EE6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</a:srgbClr>
                  </a:solidFill>
                  <a:effectLst/>
                  <a:uLnTx/>
                  <a:uFillTx/>
                  <a:latin typeface="Arial"/>
                </a:rPr>
                <a:t>L2A products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</a:endParaRPr>
            </a:p>
          </p:txBody>
        </p:sp>
        <p:cxnSp>
          <p:nvCxnSpPr>
            <p:cNvPr id="32" name="Connecteur en arc 13"/>
            <p:cNvCxnSpPr>
              <a:stCxn id="33" idx="4"/>
              <a:endCxn id="23" idx="0"/>
            </p:cNvCxnSpPr>
            <p:nvPr/>
          </p:nvCxnSpPr>
          <p:spPr>
            <a:xfrm rot="16200000" flipH="1">
              <a:off x="3437610" y="1402786"/>
              <a:ext cx="369887" cy="658203"/>
            </a:xfrm>
            <a:prstGeom prst="curved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0B0F0"/>
              </a:solidFill>
              <a:prstDash val="solid"/>
              <a:tailEnd type="arrow"/>
            </a:ln>
            <a:effectLst/>
          </p:spPr>
        </p:cxnSp>
        <p:sp>
          <p:nvSpPr>
            <p:cNvPr id="33" name="Ellipse 14"/>
            <p:cNvSpPr/>
            <p:nvPr/>
          </p:nvSpPr>
          <p:spPr>
            <a:xfrm>
              <a:off x="2405196" y="768010"/>
              <a:ext cx="1776511" cy="778935"/>
            </a:xfrm>
            <a:prstGeom prst="ellipse">
              <a:avLst/>
            </a:prstGeom>
            <a:solidFill>
              <a:srgbClr val="000000">
                <a:lumMod val="40000"/>
                <a:lumOff val="60000"/>
              </a:srgbClr>
            </a:solidFill>
            <a:ln w="6350" cap="flat" cmpd="sng" algn="ctr">
              <a:solidFill>
                <a:srgbClr val="000000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Molecular data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4" name="Rectangle à coins arrondis 15"/>
            <p:cNvSpPr/>
            <p:nvPr/>
          </p:nvSpPr>
          <p:spPr>
            <a:xfrm>
              <a:off x="3107458" y="5462861"/>
              <a:ext cx="1691213" cy="790222"/>
            </a:xfrm>
            <a:prstGeom prst="roundRect">
              <a:avLst>
                <a:gd name="adj" fmla="val 15238"/>
              </a:avLst>
            </a:prstGeom>
            <a:solidFill>
              <a:srgbClr val="C0E399"/>
            </a:solidFill>
            <a:ln w="9525" cap="flat" cmpd="sng" algn="ctr">
              <a:solidFill>
                <a:srgbClr val="0152AB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</a:rPr>
                <a:t>Scene Classification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endParaRPr>
            </a:p>
          </p:txBody>
        </p:sp>
        <p:cxnSp>
          <p:nvCxnSpPr>
            <p:cNvPr id="35" name="Connecteur droit avec flèche 16"/>
            <p:cNvCxnSpPr>
              <a:stCxn id="24" idx="2"/>
              <a:endCxn id="34" idx="0"/>
            </p:cNvCxnSpPr>
            <p:nvPr/>
          </p:nvCxnSpPr>
          <p:spPr>
            <a:xfrm>
              <a:off x="3948834" y="5077718"/>
              <a:ext cx="4231" cy="385143"/>
            </a:xfrm>
            <a:prstGeom prst="straightConnector1">
              <a:avLst/>
            </a:prstGeom>
            <a:noFill/>
            <a:ln w="12700" cap="flat" cmpd="sng" algn="ctr">
              <a:solidFill>
                <a:srgbClr val="808080">
                  <a:lumMod val="10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36" name="Connecteur droit avec flèche 17"/>
            <p:cNvCxnSpPr>
              <a:stCxn id="34" idx="3"/>
              <a:endCxn id="31" idx="1"/>
            </p:cNvCxnSpPr>
            <p:nvPr/>
          </p:nvCxnSpPr>
          <p:spPr>
            <a:xfrm>
              <a:off x="4798671" y="5857972"/>
              <a:ext cx="673456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808080">
                  <a:lumMod val="10000"/>
                </a:srgbClr>
              </a:solidFill>
              <a:prstDash val="solid"/>
              <a:tailEnd type="arrow"/>
            </a:ln>
            <a:effectLst/>
          </p:spPr>
        </p:cxnSp>
      </p:grpSp>
      <p:grpSp>
        <p:nvGrpSpPr>
          <p:cNvPr id="40" name="Group 39"/>
          <p:cNvGrpSpPr/>
          <p:nvPr/>
        </p:nvGrpSpPr>
        <p:grpSpPr>
          <a:xfrm>
            <a:off x="6372202" y="6237312"/>
            <a:ext cx="2592387" cy="496293"/>
            <a:chOff x="6372202" y="6237312"/>
            <a:chExt cx="2592387" cy="496293"/>
          </a:xfrm>
        </p:grpSpPr>
        <p:pic>
          <p:nvPicPr>
            <p:cNvPr id="41" name="Picture 1026" descr="Logo_dégradé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5260" t="13019" r="8778" b="22031"/>
            <a:stretch>
              <a:fillRect/>
            </a:stretch>
          </p:blipFill>
          <p:spPr bwMode="auto">
            <a:xfrm>
              <a:off x="7020274" y="6237312"/>
              <a:ext cx="1944315" cy="397043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42" name="Image 7" descr="CNRSfilaire-gran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202" y="6237312"/>
              <a:ext cx="496293" cy="4962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315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150" y="371622"/>
            <a:ext cx="5949950" cy="461665"/>
          </a:xfrm>
        </p:spPr>
        <p:txBody>
          <a:bodyPr/>
          <a:lstStyle/>
          <a:p>
            <a:r>
              <a:rPr lang="en-GB" sz="2400" dirty="0"/>
              <a:t>Feature Finder’s </a:t>
            </a:r>
            <a:r>
              <a:rPr lang="en-GB" sz="2400" dirty="0" smtClean="0"/>
              <a:t>rationale</a:t>
            </a:r>
            <a:endParaRPr lang="en-GB" dirty="0"/>
          </a:p>
        </p:txBody>
      </p:sp>
      <p:pic>
        <p:nvPicPr>
          <p:cNvPr id="15" name="Picture 2" descr="C:\Documents and Settings\dabas\Bureau\ADM\ATBD\Images\filtreGaussi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152077"/>
            <a:ext cx="1935160" cy="1596008"/>
          </a:xfrm>
          <a:prstGeom prst="rect">
            <a:avLst/>
          </a:prstGeom>
          <a:noFill/>
        </p:spPr>
      </p:pic>
      <p:sp>
        <p:nvSpPr>
          <p:cNvPr id="16" name="ZoneTexte 2"/>
          <p:cNvSpPr txBox="1"/>
          <p:nvPr/>
        </p:nvSpPr>
        <p:spPr>
          <a:xfrm>
            <a:off x="230875" y="1288087"/>
            <a:ext cx="57606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00000"/>
                </a:solidFill>
                <a:latin typeface="Arial"/>
              </a:rPr>
              <a:t>Based on the </a:t>
            </a:r>
            <a:r>
              <a:rPr lang="en-GB" sz="1600" b="1" dirty="0" smtClean="0">
                <a:solidFill>
                  <a:srgbClr val="000000"/>
                </a:solidFill>
                <a:latin typeface="Arial"/>
              </a:rPr>
              <a:t>particle backscatter coefficient of the group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en-GB" sz="1600" dirty="0" smtClean="0">
              <a:solidFill>
                <a:srgbClr val="000000"/>
              </a:solidFill>
              <a:latin typeface="Arial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GB" sz="1600" dirty="0" smtClean="0">
                <a:solidFill>
                  <a:srgbClr val="000000"/>
                </a:solidFill>
                <a:latin typeface="Arial"/>
              </a:rPr>
              <a:t>Horizontal Gaussian filter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en-GB" sz="1600" dirty="0" smtClean="0">
              <a:solidFill>
                <a:srgbClr val="000000"/>
              </a:solidFill>
              <a:latin typeface="Arial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en-GB" sz="1600" dirty="0" smtClean="0">
              <a:solidFill>
                <a:srgbClr val="000000"/>
              </a:solidFill>
              <a:latin typeface="Arial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GB" sz="1600" dirty="0" smtClean="0">
                <a:solidFill>
                  <a:srgbClr val="000000"/>
                </a:solidFill>
                <a:latin typeface="Arial"/>
              </a:rPr>
              <a:t>Peak detection: group seeds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en-GB" sz="1600" dirty="0" smtClean="0">
              <a:solidFill>
                <a:srgbClr val="000000"/>
              </a:solidFill>
              <a:latin typeface="Arial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en-GB" sz="1600" dirty="0" smtClean="0">
              <a:solidFill>
                <a:srgbClr val="000000"/>
              </a:solidFill>
              <a:latin typeface="Arial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GB" sz="1600" dirty="0" smtClean="0">
                <a:solidFill>
                  <a:srgbClr val="000000"/>
                </a:solidFill>
                <a:latin typeface="Arial"/>
              </a:rPr>
              <a:t>Parallel sprouting:  aggregation of neighbour bins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00000"/>
                </a:solidFill>
                <a:latin typeface="Arial"/>
              </a:rPr>
              <a:t>	Criteria based on the group’s             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</a:pPr>
            <a:endParaRPr lang="en-GB" sz="1600" dirty="0" smtClean="0">
              <a:solidFill>
                <a:srgbClr val="000000"/>
              </a:solidFill>
              <a:latin typeface="Arial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00000"/>
                </a:solidFill>
                <a:latin typeface="Arial"/>
              </a:rPr>
              <a:t>4.  Eviction of dubious groups (high relative error on      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</a:pPr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3490910"/>
            <a:ext cx="752475" cy="485775"/>
          </a:xfrm>
          <a:prstGeom prst="rect">
            <a:avLst/>
          </a:prstGeom>
          <a:noFill/>
        </p:spPr>
      </p:pic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5287" y="3908952"/>
            <a:ext cx="209550" cy="457200"/>
          </a:xfrm>
          <a:prstGeom prst="rect">
            <a:avLst/>
          </a:prstGeom>
          <a:noFill/>
        </p:spPr>
      </p:pic>
      <p:sp>
        <p:nvSpPr>
          <p:cNvPr id="22" name="Flèche droite 32"/>
          <p:cNvSpPr/>
          <p:nvPr/>
        </p:nvSpPr>
        <p:spPr>
          <a:xfrm>
            <a:off x="820759" y="3595686"/>
            <a:ext cx="277090" cy="152399"/>
          </a:xfrm>
          <a:prstGeom prst="rightArrow">
            <a:avLst/>
          </a:prstGeom>
          <a:solidFill>
            <a:srgbClr val="92D050"/>
          </a:solidFill>
          <a:ln w="127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3" name="Picture 9" descr="C:\Documents and Settings\dabas\Bureau\Image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4929" y="4509120"/>
            <a:ext cx="6875463" cy="1389063"/>
          </a:xfrm>
          <a:prstGeom prst="rect">
            <a:avLst/>
          </a:prstGeom>
          <a:noFill/>
        </p:spPr>
      </p:pic>
      <p:pic>
        <p:nvPicPr>
          <p:cNvPr id="24" name="Picture 10" descr="C:\Documents and Settings\dabas\Bureau\Image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3568" y="4538148"/>
            <a:ext cx="6875463" cy="1389063"/>
          </a:xfrm>
          <a:prstGeom prst="rect">
            <a:avLst/>
          </a:prstGeom>
          <a:noFill/>
        </p:spPr>
      </p:pic>
      <p:pic>
        <p:nvPicPr>
          <p:cNvPr id="25" name="Picture 11" descr="C:\Documents and Settings\dabas\Bureau\Image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24929" y="4523635"/>
            <a:ext cx="6875463" cy="1389063"/>
          </a:xfrm>
          <a:prstGeom prst="rect">
            <a:avLst/>
          </a:prstGeom>
          <a:noFill/>
        </p:spPr>
      </p:pic>
      <p:pic>
        <p:nvPicPr>
          <p:cNvPr id="26" name="Picture 12" descr="C:\Documents and Settings\dabas\Bureau\Image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24928" y="4509120"/>
            <a:ext cx="6875463" cy="1389063"/>
          </a:xfrm>
          <a:prstGeom prst="rect">
            <a:avLst/>
          </a:prstGeom>
          <a:noFill/>
        </p:spPr>
      </p:pic>
      <p:grpSp>
        <p:nvGrpSpPr>
          <p:cNvPr id="27" name="Group 26"/>
          <p:cNvGrpSpPr/>
          <p:nvPr/>
        </p:nvGrpSpPr>
        <p:grpSpPr>
          <a:xfrm>
            <a:off x="6372202" y="6237312"/>
            <a:ext cx="2592387" cy="496293"/>
            <a:chOff x="6372202" y="6237312"/>
            <a:chExt cx="2592387" cy="496293"/>
          </a:xfrm>
        </p:grpSpPr>
        <p:pic>
          <p:nvPicPr>
            <p:cNvPr id="28" name="Picture 1026" descr="Logo_dégradé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5260" t="13019" r="8778" b="22031"/>
            <a:stretch>
              <a:fillRect/>
            </a:stretch>
          </p:blipFill>
          <p:spPr bwMode="auto">
            <a:xfrm>
              <a:off x="7020274" y="6237312"/>
              <a:ext cx="1944315" cy="397043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29" name="Image 7" descr="CNRSfilaire-grand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72202" y="6237312"/>
              <a:ext cx="496293" cy="4962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525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150" y="371622"/>
            <a:ext cx="5949950" cy="461665"/>
          </a:xfrm>
        </p:spPr>
        <p:txBody>
          <a:bodyPr/>
          <a:lstStyle/>
          <a:p>
            <a:r>
              <a:rPr lang="en-GB" sz="2400" dirty="0"/>
              <a:t>SCA on </a:t>
            </a:r>
            <a:r>
              <a:rPr lang="en-GB" sz="2400" dirty="0" smtClean="0"/>
              <a:t>groups</a:t>
            </a:r>
            <a:endParaRPr lang="en-GB" dirty="0"/>
          </a:p>
        </p:txBody>
      </p:sp>
      <p:sp>
        <p:nvSpPr>
          <p:cNvPr id="13" name="ZoneTexte 30"/>
          <p:cNvSpPr txBox="1"/>
          <p:nvPr/>
        </p:nvSpPr>
        <p:spPr>
          <a:xfrm>
            <a:off x="4195845" y="1508883"/>
            <a:ext cx="3947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rgbClr val="000000"/>
                </a:solidFill>
                <a:latin typeface="Arial"/>
              </a:rPr>
              <a:t>2-bin periodic oscillations on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rgbClr val="000000"/>
                </a:solidFill>
                <a:latin typeface="Arial"/>
              </a:rPr>
              <a:t>                     Need for averaging            </a:t>
            </a:r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23720" y="1503136"/>
            <a:ext cx="228600" cy="457200"/>
          </a:xfrm>
          <a:prstGeom prst="rect">
            <a:avLst/>
          </a:prstGeom>
          <a:noFill/>
        </p:spPr>
      </p:pic>
      <p:sp>
        <p:nvSpPr>
          <p:cNvPr id="16" name="Flèche droite 33"/>
          <p:cNvSpPr/>
          <p:nvPr/>
        </p:nvSpPr>
        <p:spPr>
          <a:xfrm>
            <a:off x="4998623" y="2164116"/>
            <a:ext cx="277090" cy="152399"/>
          </a:xfrm>
          <a:prstGeom prst="rightArrow">
            <a:avLst/>
          </a:prstGeom>
          <a:solidFill>
            <a:srgbClr val="92D050"/>
          </a:solidFill>
          <a:ln w="127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7" name="Picture 3" descr="C:\Documents and Settings\dabas\Bureau\Image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9947" y="3923200"/>
            <a:ext cx="3589623" cy="2160000"/>
          </a:xfrm>
          <a:prstGeom prst="rect">
            <a:avLst/>
          </a:prstGeom>
          <a:noFill/>
        </p:spPr>
      </p:pic>
      <p:pic>
        <p:nvPicPr>
          <p:cNvPr id="18" name="Picture 4" descr="C:\Documents and Settings\dabas\Bureau\Image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222" y="3861288"/>
            <a:ext cx="3589623" cy="2160000"/>
          </a:xfrm>
          <a:prstGeom prst="rect">
            <a:avLst/>
          </a:prstGeom>
          <a:noFill/>
        </p:spPr>
      </p:pic>
      <p:pic>
        <p:nvPicPr>
          <p:cNvPr id="19" name="Picture 5" descr="C:\Documents and Settings\dabas\Bureau\Image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1537" y="1196992"/>
            <a:ext cx="2889263" cy="2160000"/>
          </a:xfrm>
          <a:prstGeom prst="rect">
            <a:avLst/>
          </a:prstGeom>
          <a:noFill/>
        </p:spPr>
      </p:pic>
      <p:sp>
        <p:nvSpPr>
          <p:cNvPr id="20" name="ZoneTexte 65"/>
          <p:cNvSpPr txBox="1"/>
          <p:nvPr/>
        </p:nvSpPr>
        <p:spPr>
          <a:xfrm>
            <a:off x="606221" y="3526226"/>
            <a:ext cx="3589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rgbClr val="000000"/>
                </a:solidFill>
                <a:latin typeface="Arial"/>
              </a:rPr>
              <a:t>Averaging with neighbours:</a:t>
            </a:r>
            <a:endParaRPr lang="en-GB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ZoneTexte 66"/>
          <p:cNvSpPr txBox="1"/>
          <p:nvPr/>
        </p:nvSpPr>
        <p:spPr>
          <a:xfrm>
            <a:off x="4819946" y="3526225"/>
            <a:ext cx="3589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rgbClr val="000000"/>
                </a:solidFill>
                <a:latin typeface="Arial"/>
              </a:rPr>
              <a:t>Creation of intermediate bins</a:t>
            </a:r>
            <a:endParaRPr lang="en-GB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ZoneTexte 67"/>
          <p:cNvSpPr txBox="1"/>
          <p:nvPr/>
        </p:nvSpPr>
        <p:spPr>
          <a:xfrm>
            <a:off x="324953" y="6025144"/>
            <a:ext cx="5538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00000"/>
                </a:solidFill>
                <a:latin typeface="Arial"/>
              </a:rPr>
              <a:t>1-bin-wide resolution kept in the sphere of influence of the averages</a:t>
            </a:r>
            <a:endParaRPr lang="en-GB" sz="16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372202" y="6237312"/>
            <a:ext cx="2592387" cy="496293"/>
            <a:chOff x="6372202" y="6237312"/>
            <a:chExt cx="2592387" cy="496293"/>
          </a:xfrm>
        </p:grpSpPr>
        <p:pic>
          <p:nvPicPr>
            <p:cNvPr id="24" name="Picture 1026" descr="Logo_dégradé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5260" t="13019" r="8778" b="22031"/>
            <a:stretch>
              <a:fillRect/>
            </a:stretch>
          </p:blipFill>
          <p:spPr bwMode="auto">
            <a:xfrm>
              <a:off x="7020274" y="6237312"/>
              <a:ext cx="1944315" cy="397043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25" name="Image 7" descr="CNRSfilaire-grand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2202" y="6237312"/>
              <a:ext cx="496293" cy="4962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598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513266" y="399094"/>
            <a:ext cx="61360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altLang="en-US" kern="0" smtClean="0"/>
              <a:t>ESA’s Earth Observation Programme</a:t>
            </a:r>
            <a:endParaRPr lang="en-GB" altLang="en-US" kern="0" smtClean="0"/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53988" y="1219738"/>
            <a:ext cx="8718550" cy="4975224"/>
            <a:chOff x="86459" y="1317626"/>
            <a:chExt cx="8882248" cy="5103813"/>
          </a:xfrm>
        </p:grpSpPr>
        <p:sp>
          <p:nvSpPr>
            <p:cNvPr id="5" name="Rectangle 4"/>
            <p:cNvSpPr/>
            <p:nvPr/>
          </p:nvSpPr>
          <p:spPr>
            <a:xfrm>
              <a:off x="3836213" y="6164264"/>
              <a:ext cx="1260501" cy="257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4917836" y="4986770"/>
              <a:ext cx="3387235" cy="347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600" b="1" dirty="0">
                  <a:solidFill>
                    <a:schemeClr val="bg1">
                      <a:lumMod val="50000"/>
                    </a:schemeClr>
                  </a:solidFill>
                </a:rPr>
                <a:t>www.esa.int/livingplanet</a:t>
              </a:r>
            </a:p>
          </p:txBody>
        </p:sp>
        <p:sp>
          <p:nvSpPr>
            <p:cNvPr id="7" name="Line 25"/>
            <p:cNvSpPr>
              <a:spLocks noChangeShapeType="1"/>
            </p:cNvSpPr>
            <p:nvPr/>
          </p:nvSpPr>
          <p:spPr bwMode="auto">
            <a:xfrm>
              <a:off x="2077915" y="1352550"/>
              <a:ext cx="4573466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8" name="Text Box 49"/>
            <p:cNvSpPr txBox="1">
              <a:spLocks noChangeArrowheads="1"/>
            </p:cNvSpPr>
            <p:nvPr/>
          </p:nvSpPr>
          <p:spPr bwMode="auto">
            <a:xfrm>
              <a:off x="1362808" y="5849939"/>
              <a:ext cx="113685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3300"/>
                      </a:gs>
                      <a:gs pos="100000">
                        <a:srgbClr val="761800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400" b="1"/>
                <a:t>BIOMASS</a:t>
              </a:r>
            </a:p>
            <a:p>
              <a:pPr eaLnBrk="1" hangingPunct="1"/>
              <a:r>
                <a:rPr lang="en-GB" altLang="en-US" sz="1400" b="1"/>
                <a:t>2020</a:t>
              </a: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6658708" y="1354311"/>
              <a:ext cx="5862" cy="12890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grpSp>
          <p:nvGrpSpPr>
            <p:cNvPr id="10" name="Group 72"/>
            <p:cNvGrpSpPr>
              <a:grpSpLocks/>
            </p:cNvGrpSpPr>
            <p:nvPr/>
          </p:nvGrpSpPr>
          <p:grpSpPr bwMode="auto">
            <a:xfrm>
              <a:off x="86459" y="1317626"/>
              <a:ext cx="4684834" cy="4433888"/>
              <a:chOff x="59" y="830"/>
              <a:chExt cx="3197" cy="2793"/>
            </a:xfrm>
          </p:grpSpPr>
          <p:sp>
            <p:nvSpPr>
              <p:cNvPr id="44" name="Line 9"/>
              <p:cNvSpPr>
                <a:spLocks noChangeShapeType="1"/>
              </p:cNvSpPr>
              <p:nvPr/>
            </p:nvSpPr>
            <p:spPr bwMode="auto">
              <a:xfrm flipH="1">
                <a:off x="1423" y="845"/>
                <a:ext cx="0" cy="6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45" name="Text Box 11"/>
              <p:cNvSpPr txBox="1">
                <a:spLocks noChangeArrowheads="1"/>
              </p:cNvSpPr>
              <p:nvPr/>
            </p:nvSpPr>
            <p:spPr bwMode="auto">
              <a:xfrm>
                <a:off x="1096" y="1203"/>
                <a:ext cx="1143" cy="200"/>
              </a:xfrm>
              <a:prstGeom prst="rect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GB" altLang="en-US" sz="1400"/>
                  <a:t>Research driven</a:t>
                </a:r>
              </a:p>
            </p:txBody>
          </p:sp>
          <p:sp>
            <p:nvSpPr>
              <p:cNvPr id="46" name="Text Box 12"/>
              <p:cNvSpPr txBox="1">
                <a:spLocks noChangeArrowheads="1"/>
              </p:cNvSpPr>
              <p:nvPr/>
            </p:nvSpPr>
            <p:spPr bwMode="auto">
              <a:xfrm>
                <a:off x="843" y="980"/>
                <a:ext cx="1344" cy="233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182F76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GB" altLang="en-US">
                    <a:solidFill>
                      <a:schemeClr val="bg1"/>
                    </a:solidFill>
                  </a:rPr>
                  <a:t>Earth Explorers</a:t>
                </a:r>
              </a:p>
            </p:txBody>
          </p:sp>
          <p:sp>
            <p:nvSpPr>
              <p:cNvPr id="47" name="Text Box 14"/>
              <p:cNvSpPr txBox="1">
                <a:spLocks noChangeArrowheads="1"/>
              </p:cNvSpPr>
              <p:nvPr/>
            </p:nvSpPr>
            <p:spPr bwMode="auto">
              <a:xfrm>
                <a:off x="200" y="1603"/>
                <a:ext cx="807" cy="407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182F76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GB" altLang="en-US">
                    <a:solidFill>
                      <a:schemeClr val="bg1"/>
                    </a:solidFill>
                  </a:rPr>
                  <a:t>Core Missions</a:t>
                </a:r>
              </a:p>
            </p:txBody>
          </p:sp>
          <p:sp>
            <p:nvSpPr>
              <p:cNvPr id="48" name="Text Box 15"/>
              <p:cNvSpPr txBox="1">
                <a:spLocks noChangeArrowheads="1"/>
              </p:cNvSpPr>
              <p:nvPr/>
            </p:nvSpPr>
            <p:spPr bwMode="auto">
              <a:xfrm>
                <a:off x="1617" y="1595"/>
                <a:ext cx="1140" cy="407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182F76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GB" altLang="en-US">
                    <a:solidFill>
                      <a:schemeClr val="bg1"/>
                    </a:solidFill>
                  </a:rPr>
                  <a:t>Opportunity Missions</a:t>
                </a:r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 flipV="1">
                <a:off x="887" y="1501"/>
                <a:ext cx="1234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>
                <a:off x="890" y="1493"/>
                <a:ext cx="0" cy="1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>
                <a:off x="2112" y="1496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52" name="Text Box 30"/>
              <p:cNvSpPr txBox="1">
                <a:spLocks noChangeArrowheads="1"/>
              </p:cNvSpPr>
              <p:nvPr/>
            </p:nvSpPr>
            <p:spPr bwMode="auto">
              <a:xfrm>
                <a:off x="948" y="2101"/>
                <a:ext cx="474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 altLang="en-US" sz="1300" b="1"/>
                  <a:t>GOCE</a:t>
                </a:r>
              </a:p>
              <a:p>
                <a:pPr eaLnBrk="1" hangingPunct="1"/>
                <a:r>
                  <a:rPr lang="en-GB" altLang="en-US" sz="1300" b="1"/>
                  <a:t>2009</a:t>
                </a:r>
              </a:p>
            </p:txBody>
          </p:sp>
          <p:sp>
            <p:nvSpPr>
              <p:cNvPr id="53" name="Text Box 31"/>
              <p:cNvSpPr txBox="1">
                <a:spLocks noChangeArrowheads="1"/>
              </p:cNvSpPr>
              <p:nvPr/>
            </p:nvSpPr>
            <p:spPr bwMode="auto">
              <a:xfrm>
                <a:off x="948" y="3204"/>
                <a:ext cx="805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 altLang="en-US" sz="1300" b="1"/>
                  <a:t>EarthCARE</a:t>
                </a:r>
              </a:p>
              <a:p>
                <a:pPr eaLnBrk="1" hangingPunct="1"/>
                <a:r>
                  <a:rPr lang="en-GB" altLang="en-US" sz="1300" b="1"/>
                  <a:t>2016</a:t>
                </a:r>
              </a:p>
            </p:txBody>
          </p:sp>
          <p:sp>
            <p:nvSpPr>
              <p:cNvPr id="54" name="Rectangle 32"/>
              <p:cNvSpPr>
                <a:spLocks noChangeArrowheads="1"/>
              </p:cNvSpPr>
              <p:nvPr/>
            </p:nvSpPr>
            <p:spPr bwMode="auto">
              <a:xfrm>
                <a:off x="948" y="2640"/>
                <a:ext cx="902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 altLang="en-US" sz="1300" b="1">
                    <a:solidFill>
                      <a:srgbClr val="FF0000"/>
                    </a:solidFill>
                  </a:rPr>
                  <a:t>ADM-Aeolus</a:t>
                </a:r>
              </a:p>
              <a:p>
                <a:pPr eaLnBrk="1" hangingPunct="1"/>
                <a:r>
                  <a:rPr lang="en-GB" altLang="en-US" sz="1300" b="1">
                    <a:solidFill>
                      <a:srgbClr val="FF0000"/>
                    </a:solidFill>
                  </a:rPr>
                  <a:t>2015</a:t>
                </a:r>
              </a:p>
            </p:txBody>
          </p:sp>
          <p:sp>
            <p:nvSpPr>
              <p:cNvPr id="55" name="Text Box 33"/>
              <p:cNvSpPr txBox="1">
                <a:spLocks noChangeArrowheads="1"/>
              </p:cNvSpPr>
              <p:nvPr/>
            </p:nvSpPr>
            <p:spPr bwMode="auto">
              <a:xfrm>
                <a:off x="2511" y="2101"/>
                <a:ext cx="745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 altLang="en-US" sz="1300" b="1"/>
                  <a:t>CryoSat 2</a:t>
                </a:r>
              </a:p>
              <a:p>
                <a:pPr eaLnBrk="1" hangingPunct="1"/>
                <a:r>
                  <a:rPr lang="en-GB" altLang="en-US" sz="1300" b="1"/>
                  <a:t>2010</a:t>
                </a:r>
              </a:p>
            </p:txBody>
          </p:sp>
          <p:sp>
            <p:nvSpPr>
              <p:cNvPr id="56" name="Text Box 34"/>
              <p:cNvSpPr txBox="1">
                <a:spLocks noChangeArrowheads="1"/>
              </p:cNvSpPr>
              <p:nvPr/>
            </p:nvSpPr>
            <p:spPr bwMode="auto">
              <a:xfrm>
                <a:off x="2511" y="2640"/>
                <a:ext cx="492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 altLang="en-US" sz="1300" b="1"/>
                  <a:t>SMOS</a:t>
                </a:r>
              </a:p>
              <a:p>
                <a:pPr eaLnBrk="1" hangingPunct="1"/>
                <a:r>
                  <a:rPr lang="en-GB" altLang="en-US" sz="1300" b="1"/>
                  <a:t>2009</a:t>
                </a:r>
              </a:p>
            </p:txBody>
          </p:sp>
          <p:sp>
            <p:nvSpPr>
              <p:cNvPr id="57" name="Text Box 35"/>
              <p:cNvSpPr txBox="1">
                <a:spLocks noChangeArrowheads="1"/>
              </p:cNvSpPr>
              <p:nvPr/>
            </p:nvSpPr>
            <p:spPr bwMode="auto">
              <a:xfrm>
                <a:off x="2511" y="3204"/>
                <a:ext cx="571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 altLang="en-US" sz="1300" b="1"/>
                  <a:t>Swarm</a:t>
                </a:r>
              </a:p>
              <a:p>
                <a:pPr eaLnBrk="1" hangingPunct="1"/>
                <a:r>
                  <a:rPr lang="en-GB" altLang="en-US" sz="1300" b="1"/>
                  <a:t>2013</a:t>
                </a:r>
              </a:p>
            </p:txBody>
          </p:sp>
          <p:pic>
            <p:nvPicPr>
              <p:cNvPr id="58" name="Picture 5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15" b="8644"/>
              <a:stretch>
                <a:fillRect/>
              </a:stretch>
            </p:blipFill>
            <p:spPr bwMode="auto">
              <a:xfrm>
                <a:off x="1808" y="3113"/>
                <a:ext cx="738" cy="51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9" name="Picture 53" descr="4201521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3112"/>
                <a:ext cx="737" cy="487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54" descr="cryosat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5" y="2038"/>
                <a:ext cx="737" cy="454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5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94" b="6250"/>
              <a:stretch>
                <a:fillRect/>
              </a:stretch>
            </p:blipFill>
            <p:spPr bwMode="auto">
              <a:xfrm>
                <a:off x="240" y="2019"/>
                <a:ext cx="737" cy="51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2" name="Picture 5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527" b="17769"/>
              <a:stretch>
                <a:fillRect/>
              </a:stretch>
            </p:blipFill>
            <p:spPr bwMode="auto">
              <a:xfrm>
                <a:off x="1805" y="2558"/>
                <a:ext cx="737" cy="491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3" name="Picture 57" descr="illustration10000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" y="2566"/>
                <a:ext cx="738" cy="51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64" name="Group 68"/>
              <p:cNvGrpSpPr>
                <a:grpSpLocks/>
              </p:cNvGrpSpPr>
              <p:nvPr/>
            </p:nvGrpSpPr>
            <p:grpSpPr bwMode="auto">
              <a:xfrm>
                <a:off x="59" y="830"/>
                <a:ext cx="1357" cy="477"/>
                <a:chOff x="59" y="830"/>
                <a:chExt cx="1357" cy="477"/>
              </a:xfrm>
            </p:grpSpPr>
            <p:sp>
              <p:nvSpPr>
                <p:cNvPr id="65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767" y="850"/>
                  <a:ext cx="1" cy="376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GB"/>
                </a:p>
              </p:txBody>
            </p:sp>
            <p:sp>
              <p:nvSpPr>
                <p:cNvPr id="66" name="Line 63"/>
                <p:cNvSpPr>
                  <a:spLocks noChangeShapeType="1"/>
                </p:cNvSpPr>
                <p:nvPr/>
              </p:nvSpPr>
              <p:spPr bwMode="auto">
                <a:xfrm>
                  <a:off x="651" y="845"/>
                  <a:ext cx="119" cy="2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GB"/>
                </a:p>
              </p:txBody>
            </p:sp>
            <p:sp>
              <p:nvSpPr>
                <p:cNvPr id="67" name="Line 64"/>
                <p:cNvSpPr>
                  <a:spLocks noChangeShapeType="1"/>
                </p:cNvSpPr>
                <p:nvPr/>
              </p:nvSpPr>
              <p:spPr bwMode="auto">
                <a:xfrm>
                  <a:off x="649" y="1041"/>
                  <a:ext cx="119" cy="2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GB"/>
                </a:p>
              </p:txBody>
            </p:sp>
            <p:sp>
              <p:nvSpPr>
                <p:cNvPr id="68" name="Line 65"/>
                <p:cNvSpPr>
                  <a:spLocks noChangeShapeType="1"/>
                </p:cNvSpPr>
                <p:nvPr/>
              </p:nvSpPr>
              <p:spPr bwMode="auto">
                <a:xfrm>
                  <a:off x="648" y="1217"/>
                  <a:ext cx="119" cy="2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GB"/>
                </a:p>
              </p:txBody>
            </p:sp>
            <p:sp>
              <p:nvSpPr>
                <p:cNvPr id="69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59" y="830"/>
                  <a:ext cx="648" cy="4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GB" altLang="en-US" sz="1600" b="1" dirty="0">
                      <a:solidFill>
                        <a:schemeClr val="bg2"/>
                      </a:solidFill>
                    </a:rPr>
                    <a:t>ERS1</a:t>
                  </a:r>
                </a:p>
                <a:p>
                  <a:pPr eaLnBrk="1" hangingPunct="1"/>
                  <a:r>
                    <a:rPr lang="en-GB" altLang="en-US" sz="1600" b="1" dirty="0">
                      <a:solidFill>
                        <a:schemeClr val="bg2"/>
                      </a:solidFill>
                    </a:rPr>
                    <a:t>ERS2</a:t>
                  </a:r>
                </a:p>
                <a:p>
                  <a:pPr eaLnBrk="1" hangingPunct="1"/>
                  <a:r>
                    <a:rPr lang="en-GB" altLang="en-US" sz="1600" b="1" dirty="0" err="1">
                      <a:solidFill>
                        <a:schemeClr val="bg2"/>
                      </a:solidFill>
                    </a:rPr>
                    <a:t>Envisat</a:t>
                  </a:r>
                  <a:endParaRPr lang="en-GB" altLang="en-US" sz="1600" b="1" dirty="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70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775" y="935"/>
                  <a:ext cx="641" cy="0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GB"/>
                </a:p>
              </p:txBody>
            </p:sp>
          </p:grpSp>
        </p:grpSp>
        <p:sp>
          <p:nvSpPr>
            <p:cNvPr id="11" name="Text Box 77"/>
            <p:cNvSpPr txBox="1">
              <a:spLocks noChangeArrowheads="1"/>
            </p:cNvSpPr>
            <p:nvPr/>
          </p:nvSpPr>
          <p:spPr bwMode="auto">
            <a:xfrm>
              <a:off x="5584287" y="5746751"/>
              <a:ext cx="2129109" cy="674031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10000"/>
                </a:spcBef>
              </a:pPr>
              <a:r>
                <a:rPr lang="en-GB" altLang="en-US" b="1">
                  <a:solidFill>
                    <a:schemeClr val="bg1"/>
                  </a:solidFill>
                </a:rPr>
                <a:t>2 candidates</a:t>
              </a:r>
            </a:p>
            <a:p>
              <a:pPr eaLnBrk="1" hangingPunct="1">
                <a:spcBef>
                  <a:spcPct val="10000"/>
                </a:spcBef>
              </a:pPr>
              <a:r>
                <a:rPr lang="en-GB" altLang="en-US">
                  <a:solidFill>
                    <a:schemeClr val="bg1"/>
                  </a:solidFill>
                </a:rPr>
                <a:t>CarbonSat, FLEX</a:t>
              </a:r>
            </a:p>
          </p:txBody>
        </p:sp>
        <p:sp>
          <p:nvSpPr>
            <p:cNvPr id="12" name="Text Box 78"/>
            <p:cNvSpPr txBox="1">
              <a:spLocks noChangeArrowheads="1"/>
            </p:cNvSpPr>
            <p:nvPr/>
          </p:nvSpPr>
          <p:spPr bwMode="auto">
            <a:xfrm>
              <a:off x="3836454" y="5949951"/>
              <a:ext cx="512961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400" b="1"/>
                <a:t>EE8</a:t>
              </a:r>
            </a:p>
            <a:p>
              <a:pPr eaLnBrk="1" hangingPunct="1"/>
              <a:r>
                <a:rPr lang="en-GB" altLang="en-US" sz="1400" b="1"/>
                <a:t>2022</a:t>
              </a:r>
            </a:p>
          </p:txBody>
        </p:sp>
        <p:sp>
          <p:nvSpPr>
            <p:cNvPr id="13" name="Line 79"/>
            <p:cNvSpPr>
              <a:spLocks noChangeShapeType="1"/>
            </p:cNvSpPr>
            <p:nvPr/>
          </p:nvSpPr>
          <p:spPr bwMode="auto">
            <a:xfrm flipH="1">
              <a:off x="4282663" y="6094414"/>
              <a:ext cx="127034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 Box 80"/>
            <p:cNvSpPr txBox="1">
              <a:spLocks noChangeArrowheads="1"/>
            </p:cNvSpPr>
            <p:nvPr/>
          </p:nvSpPr>
          <p:spPr bwMode="auto">
            <a:xfrm>
              <a:off x="2658208" y="5848351"/>
              <a:ext cx="1078206" cy="542925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lin ang="5400000" scaled="1"/>
            </a:gradFill>
            <a:ln w="9525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sz="3200" b="1">
                  <a:solidFill>
                    <a:schemeClr val="bg1"/>
                  </a:solidFill>
                </a:rPr>
                <a:t>?</a:t>
              </a:r>
            </a:p>
          </p:txBody>
        </p:sp>
        <p:grpSp>
          <p:nvGrpSpPr>
            <p:cNvPr id="15" name="Group 40"/>
            <p:cNvGrpSpPr>
              <a:grpSpLocks/>
            </p:cNvGrpSpPr>
            <p:nvPr/>
          </p:nvGrpSpPr>
          <p:grpSpPr bwMode="auto">
            <a:xfrm>
              <a:off x="4814624" y="1414638"/>
              <a:ext cx="4154083" cy="3269053"/>
              <a:chOff x="5215839" y="1414638"/>
              <a:chExt cx="4500255" cy="3269053"/>
            </a:xfrm>
          </p:grpSpPr>
          <p:sp>
            <p:nvSpPr>
              <p:cNvPr id="17" name="Line 5"/>
              <p:cNvSpPr>
                <a:spLocks noChangeShapeType="1"/>
              </p:cNvSpPr>
              <p:nvPr/>
            </p:nvSpPr>
            <p:spPr bwMode="auto">
              <a:xfrm>
                <a:off x="6202363" y="2652886"/>
                <a:ext cx="214471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 Box 10"/>
              <p:cNvSpPr txBox="1">
                <a:spLocks noChangeArrowheads="1"/>
              </p:cNvSpPr>
              <p:nvPr/>
            </p:nvSpPr>
            <p:spPr bwMode="auto">
              <a:xfrm>
                <a:off x="6589713" y="2148061"/>
                <a:ext cx="1814513" cy="317500"/>
              </a:xfrm>
              <a:prstGeom prst="rect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GB" altLang="en-US" sz="1400"/>
                  <a:t>Service driven</a:t>
                </a:r>
              </a:p>
            </p:txBody>
          </p:sp>
          <p:sp>
            <p:nvSpPr>
              <p:cNvPr id="19" name="Text Box 13"/>
              <p:cNvSpPr txBox="1">
                <a:spLocks noChangeArrowheads="1"/>
              </p:cNvSpPr>
              <p:nvPr/>
            </p:nvSpPr>
            <p:spPr bwMode="auto">
              <a:xfrm>
                <a:off x="6288316" y="1794049"/>
                <a:ext cx="1729919" cy="369332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182F76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GB" altLang="en-US">
                    <a:solidFill>
                      <a:schemeClr val="bg1"/>
                    </a:solidFill>
                  </a:rPr>
                  <a:t>Earth Watch</a:t>
                </a:r>
              </a:p>
            </p:txBody>
          </p:sp>
          <p:sp>
            <p:nvSpPr>
              <p:cNvPr id="20" name="Text Box 18"/>
              <p:cNvSpPr txBox="1">
                <a:spLocks noChangeArrowheads="1"/>
              </p:cNvSpPr>
              <p:nvPr/>
            </p:nvSpPr>
            <p:spPr bwMode="auto">
              <a:xfrm>
                <a:off x="5721902" y="3419867"/>
                <a:ext cx="1530280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 altLang="en-US" b="1"/>
                  <a:t>MSG</a:t>
                </a:r>
              </a:p>
              <a:p>
                <a:pPr eaLnBrk="1" hangingPunct="1"/>
                <a:r>
                  <a:rPr lang="en-GB" altLang="en-US" b="1"/>
                  <a:t>MTG</a:t>
                </a:r>
              </a:p>
              <a:p>
                <a:pPr eaLnBrk="1" hangingPunct="1"/>
                <a:r>
                  <a:rPr lang="en-GB" altLang="en-US" b="1"/>
                  <a:t>Metop</a:t>
                </a:r>
              </a:p>
              <a:p>
                <a:pPr eaLnBrk="1" hangingPunct="1"/>
                <a:r>
                  <a:rPr lang="en-GB" altLang="en-US" b="1"/>
                  <a:t>Metop SG</a:t>
                </a:r>
              </a:p>
            </p:txBody>
          </p:sp>
          <p:sp>
            <p:nvSpPr>
              <p:cNvPr id="21" name="Text Box 19"/>
              <p:cNvSpPr txBox="1">
                <a:spLocks noChangeArrowheads="1"/>
              </p:cNvSpPr>
              <p:nvPr/>
            </p:nvSpPr>
            <p:spPr bwMode="auto">
              <a:xfrm>
                <a:off x="7655916" y="3378374"/>
                <a:ext cx="1615374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GB" altLang="en-US" b="1"/>
                  <a:t>Sentinel 1</a:t>
                </a:r>
              </a:p>
            </p:txBody>
          </p:sp>
          <p:sp>
            <p:nvSpPr>
              <p:cNvPr id="22" name="Line 23"/>
              <p:cNvSpPr>
                <a:spLocks noChangeShapeType="1"/>
              </p:cNvSpPr>
              <p:nvPr/>
            </p:nvSpPr>
            <p:spPr bwMode="auto">
              <a:xfrm>
                <a:off x="6203951" y="2646536"/>
                <a:ext cx="0" cy="2667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23" name="Line 24"/>
              <p:cNvSpPr>
                <a:spLocks noChangeShapeType="1"/>
              </p:cNvSpPr>
              <p:nvPr/>
            </p:nvSpPr>
            <p:spPr bwMode="auto">
              <a:xfrm>
                <a:off x="8347076" y="2648124"/>
                <a:ext cx="0" cy="2778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24" name="Line 26"/>
              <p:cNvSpPr>
                <a:spLocks noChangeShapeType="1"/>
              </p:cNvSpPr>
              <p:nvPr/>
            </p:nvSpPr>
            <p:spPr bwMode="auto">
              <a:xfrm flipH="1">
                <a:off x="5530851" y="3217550"/>
                <a:ext cx="1588" cy="12414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25" name="Line 27"/>
              <p:cNvSpPr>
                <a:spLocks noChangeShapeType="1"/>
              </p:cNvSpPr>
              <p:nvPr/>
            </p:nvSpPr>
            <p:spPr bwMode="auto">
              <a:xfrm>
                <a:off x="5530851" y="3873356"/>
                <a:ext cx="187325" cy="317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26" name="Line 28"/>
              <p:cNvSpPr>
                <a:spLocks noChangeShapeType="1"/>
              </p:cNvSpPr>
              <p:nvPr/>
            </p:nvSpPr>
            <p:spPr bwMode="auto">
              <a:xfrm>
                <a:off x="5537201" y="4156566"/>
                <a:ext cx="1651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27" name="Line 29"/>
              <p:cNvSpPr>
                <a:spLocks noChangeShapeType="1"/>
              </p:cNvSpPr>
              <p:nvPr/>
            </p:nvSpPr>
            <p:spPr bwMode="auto">
              <a:xfrm>
                <a:off x="5530851" y="4446126"/>
                <a:ext cx="1714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28" name="Line 36"/>
              <p:cNvSpPr>
                <a:spLocks noChangeShapeType="1"/>
              </p:cNvSpPr>
              <p:nvPr/>
            </p:nvSpPr>
            <p:spPr bwMode="auto">
              <a:xfrm flipH="1">
                <a:off x="7543801" y="3278361"/>
                <a:ext cx="0" cy="12334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29" name="Line 37"/>
              <p:cNvSpPr>
                <a:spLocks noChangeShapeType="1"/>
              </p:cNvSpPr>
              <p:nvPr/>
            </p:nvSpPr>
            <p:spPr bwMode="auto">
              <a:xfrm>
                <a:off x="7531101" y="3799061"/>
                <a:ext cx="190500" cy="317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0" name="Line 38"/>
              <p:cNvSpPr>
                <a:spLocks noChangeShapeType="1"/>
              </p:cNvSpPr>
              <p:nvPr/>
            </p:nvSpPr>
            <p:spPr bwMode="auto">
              <a:xfrm>
                <a:off x="7551738" y="4034011"/>
                <a:ext cx="1651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1" name="Line 39"/>
              <p:cNvSpPr>
                <a:spLocks noChangeShapeType="1"/>
              </p:cNvSpPr>
              <p:nvPr/>
            </p:nvSpPr>
            <p:spPr bwMode="auto">
              <a:xfrm>
                <a:off x="7543801" y="4275311"/>
                <a:ext cx="17303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2" name="Line 40"/>
              <p:cNvSpPr>
                <a:spLocks noChangeShapeType="1"/>
              </p:cNvSpPr>
              <p:nvPr/>
            </p:nvSpPr>
            <p:spPr bwMode="auto">
              <a:xfrm>
                <a:off x="7550151" y="4497561"/>
                <a:ext cx="17303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3" name="Line 41"/>
              <p:cNvSpPr>
                <a:spLocks noChangeShapeType="1"/>
              </p:cNvSpPr>
              <p:nvPr/>
            </p:nvSpPr>
            <p:spPr bwMode="auto">
              <a:xfrm>
                <a:off x="7543801" y="3570461"/>
                <a:ext cx="188913" cy="317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4" name="Text Box 42"/>
              <p:cNvSpPr txBox="1">
                <a:spLocks noChangeArrowheads="1"/>
              </p:cNvSpPr>
              <p:nvPr/>
            </p:nvSpPr>
            <p:spPr bwMode="auto">
              <a:xfrm>
                <a:off x="7655916" y="3618086"/>
                <a:ext cx="1615374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GB" altLang="en-US" b="1"/>
                  <a:t>Sentinel 2</a:t>
                </a:r>
              </a:p>
            </p:txBody>
          </p:sp>
          <p:sp>
            <p:nvSpPr>
              <p:cNvPr id="35" name="Text Box 43"/>
              <p:cNvSpPr txBox="1">
                <a:spLocks noChangeArrowheads="1"/>
              </p:cNvSpPr>
              <p:nvPr/>
            </p:nvSpPr>
            <p:spPr bwMode="auto">
              <a:xfrm>
                <a:off x="7652643" y="3846686"/>
                <a:ext cx="1615374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GB" altLang="en-US" b="1" dirty="0"/>
                  <a:t>Sentinel 3</a:t>
                </a:r>
              </a:p>
            </p:txBody>
          </p:sp>
          <p:sp>
            <p:nvSpPr>
              <p:cNvPr id="36" name="Text Box 44"/>
              <p:cNvSpPr txBox="1">
                <a:spLocks noChangeArrowheads="1"/>
              </p:cNvSpPr>
              <p:nvPr/>
            </p:nvSpPr>
            <p:spPr bwMode="auto">
              <a:xfrm>
                <a:off x="7652643" y="4087986"/>
                <a:ext cx="1615374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GB" altLang="en-US" b="1" dirty="0"/>
                  <a:t>Sentinel 4</a:t>
                </a:r>
              </a:p>
            </p:txBody>
          </p:sp>
          <p:sp>
            <p:nvSpPr>
              <p:cNvPr id="37" name="Text Box 45"/>
              <p:cNvSpPr txBox="1">
                <a:spLocks noChangeArrowheads="1"/>
              </p:cNvSpPr>
              <p:nvPr/>
            </p:nvSpPr>
            <p:spPr bwMode="auto">
              <a:xfrm>
                <a:off x="7576272" y="4314359"/>
                <a:ext cx="2139822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GB" altLang="en-US" b="1" dirty="0"/>
                  <a:t>Sentinel 5/5p</a:t>
                </a:r>
              </a:p>
            </p:txBody>
          </p:sp>
          <p:sp>
            <p:nvSpPr>
              <p:cNvPr id="38" name="Line 46"/>
              <p:cNvSpPr>
                <a:spLocks noChangeShapeType="1"/>
              </p:cNvSpPr>
              <p:nvPr/>
            </p:nvSpPr>
            <p:spPr bwMode="auto">
              <a:xfrm>
                <a:off x="5521326" y="3613641"/>
                <a:ext cx="188913" cy="317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  <p:grpSp>
            <p:nvGrpSpPr>
              <p:cNvPr id="39" name="Group 69"/>
              <p:cNvGrpSpPr>
                <a:grpSpLocks/>
              </p:cNvGrpSpPr>
              <p:nvPr/>
            </p:nvGrpSpPr>
            <p:grpSpPr bwMode="auto">
              <a:xfrm>
                <a:off x="7243765" y="1414638"/>
                <a:ext cx="2230438" cy="252413"/>
                <a:chOff x="4563" y="741"/>
                <a:chExt cx="1405" cy="159"/>
              </a:xfrm>
            </p:grpSpPr>
            <p:sp>
              <p:nvSpPr>
                <p:cNvPr id="42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5174" y="741"/>
                  <a:ext cx="794" cy="1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GB" altLang="en-US" sz="1600" b="1" dirty="0" err="1">
                      <a:solidFill>
                        <a:schemeClr val="bg2"/>
                      </a:solidFill>
                    </a:rPr>
                    <a:t>Meteosat</a:t>
                  </a:r>
                  <a:endParaRPr lang="en-GB" altLang="en-US" sz="1600" b="1" dirty="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3" name="Line 60"/>
                <p:cNvSpPr>
                  <a:spLocks noChangeShapeType="1"/>
                </p:cNvSpPr>
                <p:nvPr/>
              </p:nvSpPr>
              <p:spPr bwMode="auto">
                <a:xfrm>
                  <a:off x="4563" y="830"/>
                  <a:ext cx="603" cy="0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GB"/>
                </a:p>
              </p:txBody>
            </p:sp>
          </p:grpSp>
          <p:sp>
            <p:nvSpPr>
              <p:cNvPr id="40" name="Text Box 17"/>
              <p:cNvSpPr txBox="1">
                <a:spLocks noChangeArrowheads="1"/>
              </p:cNvSpPr>
              <p:nvPr/>
            </p:nvSpPr>
            <p:spPr bwMode="auto">
              <a:xfrm>
                <a:off x="7435849" y="2935734"/>
                <a:ext cx="1860201" cy="378878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182F76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GB" altLang="en-US" dirty="0" smtClean="0">
                    <a:solidFill>
                      <a:schemeClr val="bg1"/>
                    </a:solidFill>
                  </a:rPr>
                  <a:t>COPERNICUS</a:t>
                </a:r>
                <a:endParaRPr lang="en-GB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Text Box 16"/>
              <p:cNvSpPr txBox="1">
                <a:spLocks noChangeArrowheads="1"/>
              </p:cNvSpPr>
              <p:nvPr/>
            </p:nvSpPr>
            <p:spPr bwMode="auto">
              <a:xfrm>
                <a:off x="5215839" y="2773536"/>
                <a:ext cx="1937437" cy="646331"/>
              </a:xfrm>
              <a:prstGeom prst="rect">
                <a:avLst/>
              </a:prstGeom>
              <a:gradFill rotWithShape="0">
                <a:gsLst>
                  <a:gs pos="0">
                    <a:srgbClr val="3366FF"/>
                  </a:gs>
                  <a:gs pos="100000">
                    <a:srgbClr val="182F76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GB" altLang="en-US">
                    <a:solidFill>
                      <a:schemeClr val="bg1"/>
                    </a:solidFill>
                  </a:rPr>
                  <a:t>Operational Meteorology</a:t>
                </a:r>
              </a:p>
            </p:txBody>
          </p:sp>
        </p:grp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72"/>
            <a:stretch>
              <a:fillRect/>
            </a:stretch>
          </p:blipFill>
          <p:spPr bwMode="auto">
            <a:xfrm>
              <a:off x="337611" y="5751514"/>
              <a:ext cx="1108154" cy="669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0784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Scene classification</a:t>
            </a:r>
            <a:endParaRPr lang="en-GB" dirty="0"/>
          </a:p>
        </p:txBody>
      </p:sp>
      <p:sp>
        <p:nvSpPr>
          <p:cNvPr id="4" name="ZoneTexte 2"/>
          <p:cNvSpPr txBox="1"/>
          <p:nvPr/>
        </p:nvSpPr>
        <p:spPr>
          <a:xfrm>
            <a:off x="972457" y="1465943"/>
            <a:ext cx="78812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rgbClr val="000000"/>
                </a:solidFill>
                <a:latin typeface="Arial"/>
              </a:rPr>
              <a:t>Cloud-aerosol discrimination for each group, including averages centred on its upper and lower boundary: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dirty="0" smtClean="0">
                <a:solidFill>
                  <a:srgbClr val="000000"/>
                </a:solidFill>
                <a:latin typeface="Arial"/>
              </a:rPr>
              <a:t> A 16-classes  flag: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dirty="0" smtClean="0">
                <a:solidFill>
                  <a:srgbClr val="000000"/>
                </a:solidFill>
                <a:latin typeface="Arial"/>
              </a:rPr>
              <a:t>2 BERs :  </a:t>
            </a:r>
            <a:r>
              <a:rPr lang="en-GB" dirty="0" smtClean="0">
                <a:solidFill>
                  <a:srgbClr val="000000"/>
                </a:solidFill>
                <a:latin typeface="Arial"/>
                <a:sym typeface="Symbol"/>
              </a:rPr>
              <a:t> 0.05 sr</a:t>
            </a:r>
            <a:r>
              <a:rPr lang="en-GB" baseline="30000" dirty="0" smtClean="0">
                <a:solidFill>
                  <a:srgbClr val="000000"/>
                </a:solidFill>
                <a:latin typeface="Arial"/>
                <a:sym typeface="Symbol"/>
              </a:rPr>
              <a:t>-1 </a:t>
            </a:r>
            <a:r>
              <a:rPr lang="en-GB" dirty="0" smtClean="0">
                <a:solidFill>
                  <a:srgbClr val="000000"/>
                </a:solidFill>
                <a:latin typeface="Arial"/>
                <a:sym typeface="Symbol"/>
              </a:rPr>
              <a:t>  =&gt; Water cloud</a:t>
            </a:r>
            <a:endParaRPr lang="en-GB" baseline="30000" dirty="0" smtClean="0">
              <a:solidFill>
                <a:srgbClr val="000000"/>
              </a:solidFill>
              <a:latin typeface="Arial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dirty="0" smtClean="0">
                <a:solidFill>
                  <a:srgbClr val="000000"/>
                </a:solidFill>
                <a:latin typeface="Arial"/>
              </a:rPr>
              <a:t>1 SR :  &gt; 2.5   =&gt; Water cloud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dirty="0" smtClean="0">
                <a:solidFill>
                  <a:srgbClr val="000000"/>
                </a:solidFill>
                <a:latin typeface="Arial"/>
              </a:rPr>
              <a:t>NWP’s RH :  &gt; 94%  =&gt; Water cloud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GB" dirty="0" smtClean="0">
              <a:solidFill>
                <a:srgbClr val="000000"/>
              </a:solidFill>
              <a:latin typeface="Arial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GB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dirty="0" smtClean="0">
                <a:solidFill>
                  <a:srgbClr val="000000"/>
                </a:solidFill>
                <a:latin typeface="Arial"/>
              </a:rPr>
              <a:t> Consolidated by a 12-classes flag: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dirty="0" smtClean="0">
                <a:solidFill>
                  <a:srgbClr val="000000"/>
                </a:solidFill>
                <a:latin typeface="Arial"/>
              </a:rPr>
              <a:t>NWP’s CLWC &amp; CIWC : 4 domains (only vapour, liquid, mixed-phase, ice),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dirty="0" smtClean="0">
                <a:solidFill>
                  <a:srgbClr val="000000"/>
                </a:solidFill>
                <a:latin typeface="Arial"/>
              </a:rPr>
              <a:t>NWP’s temperature , 2 boundaries 233.15 K and 273.15 K : 3 domains.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72202" y="6237312"/>
            <a:ext cx="2592387" cy="496293"/>
            <a:chOff x="6372202" y="6237312"/>
            <a:chExt cx="2592387" cy="496293"/>
          </a:xfrm>
        </p:grpSpPr>
        <p:pic>
          <p:nvPicPr>
            <p:cNvPr id="6" name="Picture 1026" descr="Logo_dégradé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5260" t="13019" r="8778" b="22031"/>
            <a:stretch>
              <a:fillRect/>
            </a:stretch>
          </p:blipFill>
          <p:spPr bwMode="auto">
            <a:xfrm>
              <a:off x="7020274" y="6237312"/>
              <a:ext cx="1944315" cy="397043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7" name="Image 7" descr="CNRSfilaire-gran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202" y="6237312"/>
              <a:ext cx="496293" cy="4962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278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L2A Conclusion</a:t>
            </a:r>
            <a:endParaRPr lang="en-GB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468315" y="1557338"/>
            <a:ext cx="8207375" cy="453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82FF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82FF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82FF"/>
              </a:buClr>
              <a:buChar char="•"/>
              <a:defRPr sz="16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82FF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82FF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82FF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82FF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82FF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82FF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82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The L2A processor is now complete.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82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Fine tuning of settings still necessary, but the possible output products are there.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82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Full use of the possibilities offered by the High-Spectral-Resolution of the lidar requires matching Mie and Rayleigh bins (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Wingdings" pitchFamily="2" charset="2"/>
              </a:rPr>
              <a:t> constraint on the mission).</a:t>
            </a: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82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From now on, major refinements will come from real observations.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372202" y="6237312"/>
            <a:ext cx="2592387" cy="496293"/>
            <a:chOff x="6372202" y="6237312"/>
            <a:chExt cx="2592387" cy="496293"/>
          </a:xfrm>
        </p:grpSpPr>
        <p:pic>
          <p:nvPicPr>
            <p:cNvPr id="7" name="Picture 1026" descr="Logo_dégradé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5260" t="13019" r="8778" b="22031"/>
            <a:stretch>
              <a:fillRect/>
            </a:stretch>
          </p:blipFill>
          <p:spPr bwMode="auto">
            <a:xfrm>
              <a:off x="7020274" y="6237312"/>
              <a:ext cx="1944315" cy="397043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8" name="Image 7" descr="CNRSfilaire-gran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202" y="6237312"/>
              <a:ext cx="496293" cy="4962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59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150" y="186957"/>
            <a:ext cx="6115050" cy="830997"/>
          </a:xfrm>
        </p:spPr>
        <p:txBody>
          <a:bodyPr/>
          <a:lstStyle/>
          <a:p>
            <a:r>
              <a:rPr lang="en-GB" altLang="en-US" sz="2400" dirty="0"/>
              <a:t>The importance of direct wind observations </a:t>
            </a:r>
            <a:endParaRPr lang="en-GB" dirty="0"/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301625" y="1331913"/>
            <a:ext cx="4002088" cy="3070225"/>
            <a:chOff x="123" y="1913"/>
            <a:chExt cx="2416" cy="1706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123" y="2001"/>
              <a:ext cx="2416" cy="1618"/>
              <a:chOff x="217" y="663"/>
              <a:chExt cx="4346" cy="2986"/>
            </a:xfrm>
          </p:grpSpPr>
          <p:pic>
            <p:nvPicPr>
              <p:cNvPr id="7" name="Picture 14" descr="Fig2-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45"/>
              <a:stretch>
                <a:fillRect/>
              </a:stretch>
            </p:blipFill>
            <p:spPr bwMode="auto">
              <a:xfrm>
                <a:off x="217" y="663"/>
                <a:ext cx="4346" cy="29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8" name="Object 15"/>
              <p:cNvGraphicFramePr>
                <a:graphicFrameLocks noChangeAspect="1"/>
              </p:cNvGraphicFramePr>
              <p:nvPr/>
            </p:nvGraphicFramePr>
            <p:xfrm>
              <a:off x="2848" y="2115"/>
              <a:ext cx="961" cy="4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9" name="Picture" r:id="rId4" imgW="1956816" imgH="1005840" progId="Word.Picture.8">
                      <p:embed/>
                    </p:oleObj>
                  </mc:Choice>
                  <mc:Fallback>
                    <p:oleObj name="Picture" r:id="rId4" imgW="1956816" imgH="1005840" progId="Word.Picture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8" y="2115"/>
                            <a:ext cx="961" cy="49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" name="Rectangle 16"/>
              <p:cNvSpPr>
                <a:spLocks noChangeArrowheads="1"/>
              </p:cNvSpPr>
              <p:nvPr/>
            </p:nvSpPr>
            <p:spPr bwMode="auto">
              <a:xfrm>
                <a:off x="2802" y="2069"/>
                <a:ext cx="1089" cy="563"/>
              </a:xfrm>
              <a:prstGeom prst="rect">
                <a:avLst/>
              </a:pr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0" name="Line 17"/>
              <p:cNvSpPr>
                <a:spLocks noChangeShapeType="1"/>
              </p:cNvSpPr>
              <p:nvPr/>
            </p:nvSpPr>
            <p:spPr bwMode="auto">
              <a:xfrm flipH="1" flipV="1">
                <a:off x="2440" y="2160"/>
                <a:ext cx="362" cy="182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512" y="1913"/>
              <a:ext cx="1771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ROSSBY RADIUS OF DEFORMATION</a:t>
              </a:r>
            </a:p>
          </p:txBody>
        </p:sp>
      </p:grpSp>
      <p:pic>
        <p:nvPicPr>
          <p:cNvPr id="11" name="Picture 5" descr="dcover!atovs!12!pop!od!mixed!w_coverage!latest!ch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5"/>
          <a:stretch>
            <a:fillRect/>
          </a:stretch>
        </p:blipFill>
        <p:spPr bwMode="auto">
          <a:xfrm>
            <a:off x="4460875" y="1543050"/>
            <a:ext cx="443865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te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" t="33734" r="2594" b="1332"/>
          <a:stretch>
            <a:fillRect/>
          </a:stretch>
        </p:blipFill>
        <p:spPr bwMode="auto">
          <a:xfrm>
            <a:off x="4643438" y="3978275"/>
            <a:ext cx="4214812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968875" y="1182688"/>
            <a:ext cx="2909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Global temperature soundings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883150" y="3636963"/>
            <a:ext cx="411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/>
              <a:t>Direct wind profile soundings (radiosondes)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4898" y="4343929"/>
            <a:ext cx="3595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g: gravitational acceleration, h: altitude, </a:t>
            </a:r>
            <a:r>
              <a:rPr lang="el-GR" sz="1000" dirty="0" smtClean="0"/>
              <a:t>ω</a:t>
            </a:r>
            <a:r>
              <a:rPr lang="en-US" sz="1000" dirty="0" smtClean="0"/>
              <a:t>: angular </a:t>
            </a:r>
          </a:p>
          <a:p>
            <a:r>
              <a:rPr lang="en-US" sz="1000" dirty="0" smtClean="0"/>
              <a:t>velocity of Earth’s rotation, </a:t>
            </a:r>
            <a:r>
              <a:rPr lang="el-GR" sz="1000" dirty="0" smtClean="0"/>
              <a:t>φ</a:t>
            </a:r>
            <a:r>
              <a:rPr lang="en-US" sz="1000" dirty="0" smtClean="0"/>
              <a:t>: latitude (here 45°)</a:t>
            </a:r>
            <a:endParaRPr lang="en-GB" sz="1000" dirty="0"/>
          </a:p>
        </p:txBody>
      </p:sp>
      <p:pic>
        <p:nvPicPr>
          <p:cNvPr id="2232" name="Picture 184" descr="http://oiswww.eumetsat.org/IPPS/html/latestImages/EUMETSAT_MSG_AMV-westernEurop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306" y="3679644"/>
            <a:ext cx="4170219" cy="292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452973" y="4750407"/>
            <a:ext cx="3647152" cy="2049221"/>
            <a:chOff x="491073" y="4750407"/>
            <a:chExt cx="3647152" cy="2049221"/>
          </a:xfrm>
        </p:grpSpPr>
        <p:pic>
          <p:nvPicPr>
            <p:cNvPr id="25" name="Picture 3">
              <a:hlinkClick r:id="rId9" action="ppaction://hlinkfile"/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72" t="8952" b="6532"/>
            <a:stretch/>
          </p:blipFill>
          <p:spPr bwMode="auto">
            <a:xfrm>
              <a:off x="527589" y="4750407"/>
              <a:ext cx="3550160" cy="197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91073" y="6430296"/>
              <a:ext cx="3647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Aeolus sampling in 1 week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 Box 13"/>
          <p:cNvSpPr txBox="1">
            <a:spLocks noChangeArrowheads="1"/>
          </p:cNvSpPr>
          <p:nvPr/>
        </p:nvSpPr>
        <p:spPr bwMode="auto">
          <a:xfrm rot="20135641">
            <a:off x="1780997" y="3565270"/>
            <a:ext cx="6181597" cy="830997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Direct wind observations are important at smaller scales</a:t>
            </a:r>
          </a:p>
        </p:txBody>
      </p:sp>
    </p:spTree>
    <p:extLst>
      <p:ext uri="{BB962C8B-B14F-4D97-AF65-F5344CB8AC3E}">
        <p14:creationId xmlns:p14="http://schemas.microsoft.com/office/powerpoint/2010/main" val="146264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Aeolus </a:t>
            </a:r>
            <a:r>
              <a:rPr lang="en-GB" altLang="en-US" dirty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225550"/>
            <a:ext cx="7905750" cy="43180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1800" b="1" dirty="0"/>
              <a:t>What are the scientific requirements?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400" dirty="0"/>
              <a:t>Improve our understanding and predictability of </a:t>
            </a:r>
          </a:p>
          <a:p>
            <a:pPr>
              <a:defRPr/>
            </a:pPr>
            <a:r>
              <a:rPr lang="en-US" sz="1400" dirty="0"/>
              <a:t>Atmospheric dynamics and global atmospheric transport</a:t>
            </a:r>
          </a:p>
          <a:p>
            <a:pPr>
              <a:defRPr/>
            </a:pPr>
            <a:r>
              <a:rPr lang="en-US" sz="1400" dirty="0"/>
              <a:t>Global cycling of energy, water, aerosols, chemicals</a:t>
            </a:r>
          </a:p>
          <a:p>
            <a:pPr>
              <a:defRPr/>
            </a:pPr>
            <a:endParaRPr lang="en-US" sz="800" dirty="0"/>
          </a:p>
          <a:p>
            <a:pPr marL="0" indent="0">
              <a:buFont typeface="Arial" charset="0"/>
              <a:buNone/>
              <a:defRPr/>
            </a:pPr>
            <a:r>
              <a:rPr lang="en-US" sz="1800" b="1" dirty="0"/>
              <a:t>How are they achieved?</a:t>
            </a:r>
          </a:p>
          <a:p>
            <a:pPr marL="0" indent="0">
              <a:buFont typeface="Arial" charset="0"/>
              <a:buNone/>
              <a:defRPr/>
            </a:pPr>
            <a:r>
              <a:rPr lang="en-GB" sz="1400" dirty="0"/>
              <a:t>Improved atmospheric analysis </a:t>
            </a:r>
            <a:r>
              <a:rPr lang="en-GB" sz="1400" dirty="0" smtClean="0"/>
              <a:t>fields through use of Aeolus winds, </a:t>
            </a:r>
            <a:r>
              <a:rPr lang="en-GB" sz="1400" dirty="0"/>
              <a:t>in particular:</a:t>
            </a:r>
            <a:endParaRPr lang="en-US" sz="1400" dirty="0"/>
          </a:p>
          <a:p>
            <a:pPr>
              <a:defRPr/>
            </a:pPr>
            <a:r>
              <a:rPr lang="en-US" sz="1400" dirty="0"/>
              <a:t>Tropics: Wind fields governs dynamics</a:t>
            </a:r>
          </a:p>
          <a:p>
            <a:pPr>
              <a:defRPr/>
            </a:pPr>
            <a:r>
              <a:rPr lang="en-US" sz="1400" dirty="0"/>
              <a:t>Mid-latitudes: Intense storm developments and </a:t>
            </a:r>
            <a:r>
              <a:rPr lang="en-US" sz="1400" dirty="0" err="1"/>
              <a:t>mesoscale</a:t>
            </a:r>
            <a:r>
              <a:rPr lang="en-US" sz="1400" dirty="0"/>
              <a:t> circulation</a:t>
            </a:r>
          </a:p>
          <a:p>
            <a:pPr>
              <a:defRPr/>
            </a:pPr>
            <a:endParaRPr lang="en-US" sz="800" dirty="0"/>
          </a:p>
          <a:p>
            <a:pPr marL="0" indent="0">
              <a:buFont typeface="Arial" charset="0"/>
              <a:buNone/>
              <a:defRPr/>
            </a:pPr>
            <a:r>
              <a:rPr lang="en-US" sz="1800" b="1" dirty="0"/>
              <a:t>What are the benefits?</a:t>
            </a:r>
          </a:p>
          <a:p>
            <a:pPr marL="342900" lvl="1" indent="-342900">
              <a:buFont typeface="Verdana" pitchFamily="34" charset="0"/>
              <a:buAutoNum type="arabicPeriod"/>
              <a:defRPr/>
            </a:pPr>
            <a:r>
              <a:rPr lang="en-GB" sz="1400" dirty="0"/>
              <a:t>Better initial conditions for weather forecasting</a:t>
            </a:r>
          </a:p>
          <a:p>
            <a:pPr marL="342900" lvl="1" indent="-342900">
              <a:buFont typeface="Verdana" pitchFamily="34" charset="0"/>
              <a:buAutoNum type="arabicPeriod"/>
              <a:defRPr/>
            </a:pPr>
            <a:r>
              <a:rPr lang="en-GB" sz="1400" dirty="0"/>
              <a:t>Improved parameterisation and modelling of atmospheric processes in climate and forecast models</a:t>
            </a:r>
          </a:p>
          <a:p>
            <a:endParaRPr lang="en-GB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9750" y="5314950"/>
            <a:ext cx="7910513" cy="923925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Verdana" pitchFamily="34" charset="0"/>
              </a:rPr>
              <a:t>Demonstrate the capabilities of space-based Doppler Wind LIDARs (DWLs) for global wind profiling and its potential for operational use</a:t>
            </a:r>
          </a:p>
        </p:txBody>
      </p:sp>
    </p:spTree>
    <p:extLst>
      <p:ext uri="{BB962C8B-B14F-4D97-AF65-F5344CB8AC3E}">
        <p14:creationId xmlns:p14="http://schemas.microsoft.com/office/powerpoint/2010/main" val="7837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592" y="387012"/>
            <a:ext cx="5866544" cy="430887"/>
          </a:xfrm>
        </p:spPr>
        <p:txBody>
          <a:bodyPr/>
          <a:lstStyle/>
          <a:p>
            <a:r>
              <a:rPr lang="en-GB" altLang="en-US" dirty="0" smtClean="0"/>
              <a:t>Aeolus Mission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436386" y="1422383"/>
            <a:ext cx="8101439" cy="4625262"/>
            <a:chOff x="436386" y="1422383"/>
            <a:chExt cx="8101439" cy="4625262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" t="5586" r="3133" b="8525"/>
            <a:stretch>
              <a:fillRect/>
            </a:stretch>
          </p:blipFill>
          <p:spPr bwMode="auto">
            <a:xfrm>
              <a:off x="436386" y="1422383"/>
              <a:ext cx="8101439" cy="4625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4"/>
            <p:cNvSpPr txBox="1">
              <a:spLocks noChangeArrowheads="1"/>
            </p:cNvSpPr>
            <p:nvPr/>
          </p:nvSpPr>
          <p:spPr bwMode="auto">
            <a:xfrm>
              <a:off x="518579" y="1422383"/>
              <a:ext cx="1943100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b="1" dirty="0">
                  <a:solidFill>
                    <a:schemeClr val="bg1"/>
                  </a:solidFill>
                </a:rPr>
                <a:t>Doppler Wind </a:t>
              </a:r>
              <a:r>
                <a:rPr lang="en-GB" altLang="en-US" sz="1400" b="1" dirty="0" err="1">
                  <a:solidFill>
                    <a:schemeClr val="bg1"/>
                  </a:solidFill>
                </a:rPr>
                <a:t>Lidar</a:t>
              </a:r>
              <a:endParaRPr lang="en-GB" altLang="en-US" sz="1400" b="1" dirty="0">
                <a:solidFill>
                  <a:schemeClr val="bg1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800" b="1" dirty="0">
                <a:solidFill>
                  <a:schemeClr val="bg1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b="1" dirty="0">
                  <a:solidFill>
                    <a:schemeClr val="bg1"/>
                  </a:solidFill>
                </a:rPr>
                <a:t>Direct Detection System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800" b="1" dirty="0">
                <a:solidFill>
                  <a:schemeClr val="bg1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b="1" dirty="0">
                  <a:solidFill>
                    <a:schemeClr val="bg1"/>
                  </a:solidFill>
                </a:rPr>
                <a:t>High Spectral Resolution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800" b="1" dirty="0">
                <a:solidFill>
                  <a:schemeClr val="bg1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b="1" dirty="0">
                  <a:solidFill>
                    <a:schemeClr val="bg1"/>
                  </a:solidFill>
                </a:rPr>
                <a:t>355 nm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837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Aeolus </a:t>
            </a:r>
            <a:r>
              <a:rPr lang="en-GB" altLang="en-US" dirty="0"/>
              <a:t>measurement concept</a:t>
            </a:r>
            <a:endParaRPr lang="en-GB" dirty="0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42876" y="1266474"/>
            <a:ext cx="4936796" cy="4602163"/>
            <a:chOff x="0" y="749"/>
            <a:chExt cx="3056" cy="3134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441" y="935"/>
              <a:ext cx="2615" cy="2948"/>
              <a:chOff x="540" y="771"/>
              <a:chExt cx="2831" cy="2948"/>
            </a:xfrm>
          </p:grpSpPr>
          <p:grpSp>
            <p:nvGrpSpPr>
              <p:cNvPr id="7" name="Group 8"/>
              <p:cNvGrpSpPr>
                <a:grpSpLocks/>
              </p:cNvGrpSpPr>
              <p:nvPr/>
            </p:nvGrpSpPr>
            <p:grpSpPr bwMode="auto">
              <a:xfrm>
                <a:off x="540" y="771"/>
                <a:ext cx="2779" cy="2948"/>
                <a:chOff x="540" y="771"/>
                <a:chExt cx="2779" cy="2948"/>
              </a:xfrm>
            </p:grpSpPr>
            <p:pic>
              <p:nvPicPr>
                <p:cNvPr id="9" name="Picture 9" descr="Basic Lidar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7" y="771"/>
                  <a:ext cx="2722" cy="29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540" y="1678"/>
                  <a:ext cx="951" cy="3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600" b="1" dirty="0">
                      <a:solidFill>
                        <a:srgbClr val="5F5F5F"/>
                      </a:solidFill>
                      <a:latin typeface="Arial" charset="0"/>
                    </a:rPr>
                    <a:t>(ALADIN)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600" b="1" dirty="0">
                      <a:solidFill>
                        <a:srgbClr val="5F5F5F"/>
                      </a:solidFill>
                      <a:latin typeface="Arial" charset="0"/>
                    </a:rPr>
                    <a:t>8</a:t>
                  </a:r>
                  <a:r>
                    <a:rPr lang="en-GB" altLang="en-US" sz="1600" b="1" dirty="0" smtClean="0">
                      <a:solidFill>
                        <a:srgbClr val="5F5F5F"/>
                      </a:solidFill>
                      <a:latin typeface="Arial" charset="0"/>
                    </a:rPr>
                    <a:t>0 </a:t>
                  </a:r>
                  <a:r>
                    <a:rPr lang="en-GB" altLang="en-US" sz="1600" b="1" dirty="0" err="1">
                      <a:solidFill>
                        <a:srgbClr val="5F5F5F"/>
                      </a:solidFill>
                      <a:latin typeface="Arial" charset="0"/>
                    </a:rPr>
                    <a:t>mJ</a:t>
                  </a:r>
                  <a:r>
                    <a:rPr lang="en-GB" altLang="en-US" sz="1600" b="1" dirty="0">
                      <a:solidFill>
                        <a:srgbClr val="5F5F5F"/>
                      </a:solidFill>
                      <a:latin typeface="Arial" charset="0"/>
                    </a:rPr>
                    <a:t>, 50 Hz</a:t>
                  </a:r>
                </a:p>
              </p:txBody>
            </p:sp>
          </p:grpSp>
          <p:sp>
            <p:nvSpPr>
              <p:cNvPr id="8" name="Text Box 11"/>
              <p:cNvSpPr txBox="1">
                <a:spLocks noChangeArrowheads="1"/>
              </p:cNvSpPr>
              <p:nvPr/>
            </p:nvSpPr>
            <p:spPr bwMode="auto">
              <a:xfrm>
                <a:off x="2852" y="1579"/>
                <a:ext cx="519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1000" b="1">
                    <a:latin typeface="Arial" charset="0"/>
                  </a:rPr>
                  <a:t>(= height)</a:t>
                </a:r>
              </a:p>
            </p:txBody>
          </p:sp>
        </p:grpSp>
        <p:sp>
          <p:nvSpPr>
            <p:cNvPr id="6" name="Text Box 19"/>
            <p:cNvSpPr txBox="1">
              <a:spLocks noChangeArrowheads="1"/>
            </p:cNvSpPr>
            <p:nvPr/>
          </p:nvSpPr>
          <p:spPr bwMode="auto">
            <a:xfrm>
              <a:off x="0" y="749"/>
              <a:ext cx="1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400" b="1">
                  <a:solidFill>
                    <a:schemeClr val="tx2"/>
                  </a:solidFill>
                  <a:latin typeface="Arial" charset="0"/>
                </a:rPr>
                <a:t>Monostatic emit-receive path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000" b="1">
                  <a:solidFill>
                    <a:schemeClr val="tx2"/>
                  </a:solidFill>
                  <a:latin typeface="Arial" charset="0"/>
                </a:rPr>
                <a:t>(shown skewed)</a:t>
              </a:r>
            </a:p>
          </p:txBody>
        </p: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125573" y="4232213"/>
            <a:ext cx="370906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D0103A"/>
                </a:solidFill>
                <a:latin typeface="Arial" charset="0"/>
              </a:rPr>
              <a:t>Wind and atmospheric optical properties</a:t>
            </a:r>
            <a:r>
              <a:rPr lang="en-GB" altLang="en-US" sz="180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GB" altLang="en-US" sz="1800">
                <a:solidFill>
                  <a:schemeClr val="tx2"/>
                </a:solidFill>
                <a:latin typeface="Arial" charset="0"/>
              </a:rPr>
              <a:t>profile measurements are derived from the </a:t>
            </a:r>
            <a:r>
              <a:rPr lang="en-GB" altLang="en-US" sz="1800">
                <a:solidFill>
                  <a:srgbClr val="D0103A"/>
                </a:solidFill>
                <a:latin typeface="Arial" charset="0"/>
              </a:rPr>
              <a:t>Doppler shifted signals</a:t>
            </a:r>
            <a:r>
              <a:rPr lang="en-GB" altLang="en-US" sz="180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GB" altLang="en-US" sz="1800">
                <a:solidFill>
                  <a:schemeClr val="tx2"/>
                </a:solidFill>
                <a:latin typeface="Arial" charset="0"/>
              </a:rPr>
              <a:t>that are back-scattered along the lidar line-of-sight (LOS) </a:t>
            </a:r>
          </a:p>
        </p:txBody>
      </p:sp>
      <p:pic>
        <p:nvPicPr>
          <p:cNvPr id="12" name="Picture 17" descr="Doppler shif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630" y="1461933"/>
            <a:ext cx="2915820" cy="2411216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Line 18"/>
          <p:cNvSpPr>
            <a:spLocks noChangeShapeType="1"/>
          </p:cNvSpPr>
          <p:nvPr/>
        </p:nvSpPr>
        <p:spPr bwMode="auto">
          <a:xfrm flipV="1">
            <a:off x="4792775" y="1858923"/>
            <a:ext cx="880417" cy="199711"/>
          </a:xfrm>
          <a:prstGeom prst="line">
            <a:avLst/>
          </a:prstGeom>
          <a:noFill/>
          <a:ln w="28575">
            <a:solidFill>
              <a:srgbClr val="3366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2019299" y="4868184"/>
            <a:ext cx="1759879" cy="563890"/>
          </a:xfrm>
          <a:prstGeom prst="ellipse">
            <a:avLst/>
          </a:prstGeom>
          <a:noFill/>
          <a:ln w="28575">
            <a:solidFill>
              <a:srgbClr val="D0103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2178376" y="2088443"/>
            <a:ext cx="1216430" cy="556547"/>
          </a:xfrm>
          <a:prstGeom prst="ellipse">
            <a:avLst/>
          </a:prstGeom>
          <a:noFill/>
          <a:ln w="28575">
            <a:solidFill>
              <a:srgbClr val="D0103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466725" y="2524124"/>
            <a:ext cx="2066925" cy="931828"/>
          </a:xfrm>
          <a:prstGeom prst="ellipse">
            <a:avLst/>
          </a:prstGeom>
          <a:noFill/>
          <a:ln w="28575">
            <a:solidFill>
              <a:srgbClr val="D0103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147631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Measurement baseline</a:t>
            </a:r>
            <a:endParaRPr lang="en-GB" dirty="0"/>
          </a:p>
        </p:txBody>
      </p:sp>
      <p:pic>
        <p:nvPicPr>
          <p:cNvPr id="4" name="Picture 171" descr="05_ADMAeolus_Concep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2" b="5475"/>
          <a:stretch>
            <a:fillRect/>
          </a:stretch>
        </p:blipFill>
        <p:spPr bwMode="auto">
          <a:xfrm>
            <a:off x="2098675" y="1778000"/>
            <a:ext cx="2859088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832474" y="1298575"/>
            <a:ext cx="3084513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 defTabSz="62706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62706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2706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2706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2706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Verdana" pitchFamily="34" charset="0"/>
              <a:buAutoNum type="arabicPeriod"/>
            </a:pPr>
            <a:r>
              <a:rPr lang="en-US" altLang="en-US" sz="1800" dirty="0" smtClean="0">
                <a:solidFill>
                  <a:schemeClr val="tx2"/>
                </a:solidFill>
              </a:rPr>
              <a:t>High Spectral Resolution: Separate molecular and a particle backscatter receivers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Verdana" pitchFamily="34" charset="0"/>
              <a:buAutoNum type="arabicPeriod"/>
            </a:pPr>
            <a:endParaRPr lang="en-US" altLang="en-US" sz="18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Verdana" pitchFamily="34" charset="0"/>
              <a:buAutoNum type="arabicPeriod"/>
            </a:pPr>
            <a:r>
              <a:rPr lang="en-US" altLang="en-US" sz="1800" dirty="0">
                <a:solidFill>
                  <a:schemeClr val="tx2"/>
                </a:solidFill>
              </a:rPr>
              <a:t>UV (355 nm , circularly polarized)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Verdana" pitchFamily="34" charset="0"/>
              <a:buAutoNum type="arabicPeriod"/>
            </a:pPr>
            <a:endParaRPr lang="en-US" altLang="en-US" sz="18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Verdana" pitchFamily="34" charset="0"/>
              <a:buAutoNum type="arabicPeriod"/>
            </a:pPr>
            <a:r>
              <a:rPr lang="en-US" altLang="en-US" sz="1800" dirty="0" smtClean="0">
                <a:solidFill>
                  <a:schemeClr val="tx2"/>
                </a:solidFill>
              </a:rPr>
              <a:t>Cross-linear polarized light detected in polarizing scenes</a:t>
            </a:r>
            <a:endParaRPr lang="en-US" altLang="en-US" sz="18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Verdana" pitchFamily="34" charset="0"/>
              <a:buAutoNum type="arabicPeriod"/>
            </a:pPr>
            <a:endParaRPr lang="en-US" altLang="en-US" sz="18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Verdana" pitchFamily="34" charset="0"/>
              <a:buAutoNum type="arabicPeriod"/>
            </a:pPr>
            <a:r>
              <a:rPr lang="en-US" altLang="en-US" sz="1800" dirty="0">
                <a:solidFill>
                  <a:schemeClr val="tx2"/>
                </a:solidFill>
              </a:rPr>
              <a:t>Ground </a:t>
            </a:r>
            <a:r>
              <a:rPr lang="en-US" altLang="en-US" sz="1800" dirty="0" smtClean="0">
                <a:solidFill>
                  <a:schemeClr val="tx2"/>
                </a:solidFill>
              </a:rPr>
              <a:t>calibration (nadir and off-nadir)</a:t>
            </a:r>
            <a:endParaRPr lang="en-US" altLang="en-US" sz="18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Verdana" pitchFamily="34" charset="0"/>
              <a:buAutoNum type="arabicPeriod"/>
            </a:pPr>
            <a:endParaRPr lang="en-US" altLang="en-US" sz="18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Verdana" pitchFamily="34" charset="0"/>
              <a:buAutoNum type="arabicPeriod"/>
            </a:pPr>
            <a:r>
              <a:rPr lang="en-US" altLang="en-US" sz="1800" dirty="0">
                <a:solidFill>
                  <a:schemeClr val="tx2"/>
                </a:solidFill>
              </a:rPr>
              <a:t>Adjustable vertical sampling of atmospheric layers 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l-GR" altLang="en-US" sz="1800" dirty="0">
                <a:solidFill>
                  <a:schemeClr val="tx2"/>
                </a:solidFill>
              </a:rPr>
              <a:t>Δ</a:t>
            </a:r>
            <a:r>
              <a:rPr lang="en-GB" altLang="en-US" sz="1800" dirty="0">
                <a:solidFill>
                  <a:schemeClr val="tx2"/>
                </a:solidFill>
              </a:rPr>
              <a:t>z</a:t>
            </a:r>
            <a:r>
              <a:rPr lang="en-US" altLang="en-US" sz="1800" dirty="0">
                <a:solidFill>
                  <a:schemeClr val="tx2"/>
                </a:solidFill>
              </a:rPr>
              <a:t>: 0.25–2 km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US" altLang="en-US" sz="1800" dirty="0" smtClean="0">
                <a:solidFill>
                  <a:schemeClr val="tx2"/>
                </a:solidFill>
              </a:rPr>
              <a:t>   z: 0-30 km</a:t>
            </a:r>
            <a:endParaRPr lang="en-US" altLang="en-US" sz="1800" dirty="0">
              <a:solidFill>
                <a:schemeClr val="tx2"/>
              </a:solidFill>
            </a:endParaRPr>
          </a:p>
        </p:txBody>
      </p:sp>
      <p:sp>
        <p:nvSpPr>
          <p:cNvPr id="6" name="Text Box 172"/>
          <p:cNvSpPr txBox="1">
            <a:spLocks noChangeArrowheads="1"/>
          </p:cNvSpPr>
          <p:nvPr/>
        </p:nvSpPr>
        <p:spPr bwMode="auto">
          <a:xfrm>
            <a:off x="2127250" y="1298575"/>
            <a:ext cx="247173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2"/>
                </a:solidFill>
              </a:rPr>
              <a:t>Old measurement baseline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0825" y="1622425"/>
            <a:ext cx="168275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chemeClr val="tx2"/>
                </a:solidFill>
                <a:latin typeface="Arial" charset="0"/>
              </a:rPr>
              <a:t>Example of ADM-Aeolus vertical sampling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3" r="24268"/>
          <a:stretch>
            <a:fillRect/>
          </a:stretch>
        </p:blipFill>
        <p:spPr bwMode="auto">
          <a:xfrm>
            <a:off x="236538" y="2852738"/>
            <a:ext cx="1843087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394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0</TotalTime>
  <Words>3772</Words>
  <Application>Microsoft Office PowerPoint</Application>
  <PresentationFormat>On-screen Show (4:3)</PresentationFormat>
  <Paragraphs>530</Paragraphs>
  <Slides>41</Slides>
  <Notes>0</Notes>
  <HiddenSlides>7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ESA Presentation</vt:lpstr>
      <vt:lpstr>Picture</vt:lpstr>
      <vt:lpstr>Équation</vt:lpstr>
      <vt:lpstr>Status of the ADM-Aeolus wind lidar mission</vt:lpstr>
      <vt:lpstr>Aeolus teams</vt:lpstr>
      <vt:lpstr>Outline</vt:lpstr>
      <vt:lpstr>PowerPoint Presentation</vt:lpstr>
      <vt:lpstr>The importance of direct wind observations </vt:lpstr>
      <vt:lpstr>Aeolus objectives</vt:lpstr>
      <vt:lpstr>Aeolus Mission</vt:lpstr>
      <vt:lpstr>Aeolus measurement concept</vt:lpstr>
      <vt:lpstr>Measurement baseline</vt:lpstr>
      <vt:lpstr>Measurement baseline</vt:lpstr>
      <vt:lpstr>Aladin design</vt:lpstr>
      <vt:lpstr>Aeolus wind speed determination</vt:lpstr>
      <vt:lpstr>Aeolus atmospheric products</vt:lpstr>
      <vt:lpstr>Aeolus atmospheric products</vt:lpstr>
      <vt:lpstr>L2A processor (P. Flamant, A. Dabas, V. Levert, P. Martinet)</vt:lpstr>
      <vt:lpstr>The lidar equation</vt:lpstr>
      <vt:lpstr>Aeolus - HSRL</vt:lpstr>
      <vt:lpstr>Variation of Aeolus sampling along the orbit</vt:lpstr>
      <vt:lpstr>Science related activities in support of the mission</vt:lpstr>
      <vt:lpstr>Mission Baseline changes resulting from hardware qualification</vt:lpstr>
      <vt:lpstr>Aeolus campaigns</vt:lpstr>
      <vt:lpstr>Aeolus CAL/VAL AO delta-call 2014</vt:lpstr>
      <vt:lpstr>Aeolus sampling and CAL/VAL requirements</vt:lpstr>
      <vt:lpstr>Why support our “BYO” CAL/VAL?</vt:lpstr>
      <vt:lpstr>Aeolus Project status</vt:lpstr>
      <vt:lpstr>Conclusions</vt:lpstr>
      <vt:lpstr>An artist’s view of Aeolus in-flight</vt:lpstr>
      <vt:lpstr>Spare slides</vt:lpstr>
      <vt:lpstr>Areas of concern to weather forecasting and climate modelling</vt:lpstr>
      <vt:lpstr>Aeolus: ALADIN Laser Transmitter</vt:lpstr>
      <vt:lpstr>AUX_CAL</vt:lpstr>
      <vt:lpstr>AUX_CAL</vt:lpstr>
      <vt:lpstr>AUX_CAL</vt:lpstr>
      <vt:lpstr>Scientific Cal/Val Requirements</vt:lpstr>
      <vt:lpstr>L2A: Overarching view</vt:lpstr>
      <vt:lpstr>L2A: Observation analysis</vt:lpstr>
      <vt:lpstr>L2A: Group analysis</vt:lpstr>
      <vt:lpstr>Feature Finder’s rationale</vt:lpstr>
      <vt:lpstr>SCA on groups</vt:lpstr>
      <vt:lpstr>Scene classification</vt:lpstr>
      <vt:lpstr>L2A 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ADM-Aeolus: ESA'S Wind LIDAR Mission</dc:title>
  <dc:creator>Anne Grete Straume</dc:creator>
  <cp:lastModifiedBy>Anne Grete Straume</cp:lastModifiedBy>
  <cp:revision>182</cp:revision>
  <cp:lastPrinted>2008-08-26T16:26:23Z</cp:lastPrinted>
  <dcterms:created xsi:type="dcterms:W3CDTF">2014-05-06T06:25:06Z</dcterms:created>
  <dcterms:modified xsi:type="dcterms:W3CDTF">2014-06-19T16:46:36Z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/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</Properties>
</file>