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91" r:id="rId3"/>
    <p:sldId id="295" r:id="rId4"/>
    <p:sldId id="296" r:id="rId5"/>
    <p:sldId id="297" r:id="rId6"/>
    <p:sldId id="298" r:id="rId7"/>
    <p:sldId id="299" r:id="rId8"/>
    <p:sldId id="300" r:id="rId9"/>
    <p:sldId id="301" r:id="rId10"/>
    <p:sldId id="302" r:id="rId11"/>
    <p:sldId id="303" r:id="rId12"/>
    <p:sldId id="272" r:id="rId13"/>
    <p:sldId id="307" r:id="rId14"/>
    <p:sldId id="309" r:id="rId15"/>
    <p:sldId id="311" r:id="rId16"/>
    <p:sldId id="312" r:id="rId17"/>
    <p:sldId id="313" r:id="rId18"/>
    <p:sldId id="314" r:id="rId19"/>
    <p:sldId id="315" r:id="rId20"/>
    <p:sldId id="310" r:id="rId21"/>
    <p:sldId id="316" r:id="rId22"/>
    <p:sldId id="317" r:id="rId23"/>
    <p:sldId id="286" r:id="rId24"/>
    <p:sldId id="280" r:id="rId25"/>
    <p:sldId id="281" r:id="rId26"/>
    <p:sldId id="282" r:id="rId27"/>
    <p:sldId id="283" r:id="rId28"/>
    <p:sldId id="284" r:id="rId29"/>
    <p:sldId id="287" r:id="rId30"/>
    <p:sldId id="288" r:id="rId31"/>
    <p:sldId id="289" r:id="rId32"/>
    <p:sldId id="290" r:id="rId33"/>
    <p:sldId id="273"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89308" autoAdjust="0"/>
  </p:normalViewPr>
  <p:slideViewPr>
    <p:cSldViewPr>
      <p:cViewPr varScale="1">
        <p:scale>
          <a:sx n="69" d="100"/>
          <a:sy n="69" d="100"/>
        </p:scale>
        <p:origin x="-979" y="-82"/>
      </p:cViewPr>
      <p:guideLst>
        <p:guide orient="horz" pos="2160"/>
        <p:guide pos="2880"/>
      </p:guideLst>
    </p:cSldViewPr>
  </p:slideViewPr>
  <p:outlineViewPr>
    <p:cViewPr>
      <p:scale>
        <a:sx n="33" d="100"/>
        <a:sy n="33" d="100"/>
      </p:scale>
      <p:origin x="0" y="2361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8E3849-C43F-480E-B8FC-59825204A0FC}" type="datetimeFigureOut">
              <a:rPr kumimoji="1" lang="ja-JP" altLang="en-US" smtClean="0"/>
              <a:t>2014/6/20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D2F1A9-BD74-4383-AFAC-61CF59082750}" type="slidenum">
              <a:rPr kumimoji="1" lang="ja-JP" altLang="en-US" smtClean="0"/>
              <a:t>‹#›</a:t>
            </a:fld>
            <a:endParaRPr kumimoji="1" lang="ja-JP" altLang="en-US"/>
          </a:p>
        </p:txBody>
      </p:sp>
    </p:spTree>
    <p:extLst>
      <p:ext uri="{BB962C8B-B14F-4D97-AF65-F5344CB8AC3E}">
        <p14:creationId xmlns:p14="http://schemas.microsoft.com/office/powerpoint/2010/main" val="30759669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0A60D73-514E-4496-BD3F-3CBB6C91444F}" type="datetimeFigureOut">
              <a:rPr kumimoji="1" lang="ja-JP" altLang="en-US" smtClean="0"/>
              <a:t>2014/6/20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714C89-AB3A-4984-92A4-A55AE9003D03}" type="slidenum">
              <a:rPr kumimoji="1" lang="ja-JP" altLang="en-US" smtClean="0"/>
              <a:t>‹#›</a:t>
            </a:fld>
            <a:endParaRPr kumimoji="1" lang="ja-JP" altLang="en-US"/>
          </a:p>
        </p:txBody>
      </p:sp>
    </p:spTree>
    <p:extLst>
      <p:ext uri="{BB962C8B-B14F-4D97-AF65-F5344CB8AC3E}">
        <p14:creationId xmlns:p14="http://schemas.microsoft.com/office/powerpoint/2010/main" val="4129288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A60D73-514E-4496-BD3F-3CBB6C91444F}" type="datetimeFigureOut">
              <a:rPr kumimoji="1" lang="ja-JP" altLang="en-US" smtClean="0"/>
              <a:t>2014/6/20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714C89-AB3A-4984-92A4-A55AE9003D03}" type="slidenum">
              <a:rPr kumimoji="1" lang="ja-JP" altLang="en-US" smtClean="0"/>
              <a:t>‹#›</a:t>
            </a:fld>
            <a:endParaRPr kumimoji="1" lang="ja-JP" altLang="en-US"/>
          </a:p>
        </p:txBody>
      </p:sp>
    </p:spTree>
    <p:extLst>
      <p:ext uri="{BB962C8B-B14F-4D97-AF65-F5344CB8AC3E}">
        <p14:creationId xmlns:p14="http://schemas.microsoft.com/office/powerpoint/2010/main" val="424526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A60D73-514E-4496-BD3F-3CBB6C91444F}" type="datetimeFigureOut">
              <a:rPr kumimoji="1" lang="ja-JP" altLang="en-US" smtClean="0"/>
              <a:t>2014/6/20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714C89-AB3A-4984-92A4-A55AE9003D03}" type="slidenum">
              <a:rPr kumimoji="1" lang="ja-JP" altLang="en-US" smtClean="0"/>
              <a:t>‹#›</a:t>
            </a:fld>
            <a:endParaRPr kumimoji="1" lang="ja-JP" altLang="en-US"/>
          </a:p>
        </p:txBody>
      </p:sp>
    </p:spTree>
    <p:extLst>
      <p:ext uri="{BB962C8B-B14F-4D97-AF65-F5344CB8AC3E}">
        <p14:creationId xmlns:p14="http://schemas.microsoft.com/office/powerpoint/2010/main" val="1297143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A60D73-514E-4496-BD3F-3CBB6C91444F}" type="datetimeFigureOut">
              <a:rPr kumimoji="1" lang="ja-JP" altLang="en-US" smtClean="0"/>
              <a:t>2014/6/20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714C89-AB3A-4984-92A4-A55AE9003D03}" type="slidenum">
              <a:rPr kumimoji="1" lang="ja-JP" altLang="en-US" smtClean="0"/>
              <a:t>‹#›</a:t>
            </a:fld>
            <a:endParaRPr kumimoji="1" lang="ja-JP" altLang="en-US"/>
          </a:p>
        </p:txBody>
      </p:sp>
    </p:spTree>
    <p:extLst>
      <p:ext uri="{BB962C8B-B14F-4D97-AF65-F5344CB8AC3E}">
        <p14:creationId xmlns:p14="http://schemas.microsoft.com/office/powerpoint/2010/main" val="264454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0A60D73-514E-4496-BD3F-3CBB6C91444F}" type="datetimeFigureOut">
              <a:rPr kumimoji="1" lang="ja-JP" altLang="en-US" smtClean="0"/>
              <a:t>2014/6/20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F714C89-AB3A-4984-92A4-A55AE9003D03}" type="slidenum">
              <a:rPr kumimoji="1" lang="ja-JP" altLang="en-US" smtClean="0"/>
              <a:t>‹#›</a:t>
            </a:fld>
            <a:endParaRPr kumimoji="1" lang="ja-JP" altLang="en-US"/>
          </a:p>
        </p:txBody>
      </p:sp>
    </p:spTree>
    <p:extLst>
      <p:ext uri="{BB962C8B-B14F-4D97-AF65-F5344CB8AC3E}">
        <p14:creationId xmlns:p14="http://schemas.microsoft.com/office/powerpoint/2010/main" val="3240962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0A60D73-514E-4496-BD3F-3CBB6C91444F}" type="datetimeFigureOut">
              <a:rPr kumimoji="1" lang="ja-JP" altLang="en-US" smtClean="0"/>
              <a:t>2014/6/20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F714C89-AB3A-4984-92A4-A55AE9003D03}" type="slidenum">
              <a:rPr kumimoji="1" lang="ja-JP" altLang="en-US" smtClean="0"/>
              <a:t>‹#›</a:t>
            </a:fld>
            <a:endParaRPr kumimoji="1" lang="ja-JP" altLang="en-US"/>
          </a:p>
        </p:txBody>
      </p:sp>
    </p:spTree>
    <p:extLst>
      <p:ext uri="{BB962C8B-B14F-4D97-AF65-F5344CB8AC3E}">
        <p14:creationId xmlns:p14="http://schemas.microsoft.com/office/powerpoint/2010/main" val="398509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0A60D73-514E-4496-BD3F-3CBB6C91444F}" type="datetimeFigureOut">
              <a:rPr kumimoji="1" lang="ja-JP" altLang="en-US" smtClean="0"/>
              <a:t>2014/6/20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F714C89-AB3A-4984-92A4-A55AE9003D03}" type="slidenum">
              <a:rPr kumimoji="1" lang="ja-JP" altLang="en-US" smtClean="0"/>
              <a:t>‹#›</a:t>
            </a:fld>
            <a:endParaRPr kumimoji="1" lang="ja-JP" altLang="en-US"/>
          </a:p>
        </p:txBody>
      </p:sp>
    </p:spTree>
    <p:extLst>
      <p:ext uri="{BB962C8B-B14F-4D97-AF65-F5344CB8AC3E}">
        <p14:creationId xmlns:p14="http://schemas.microsoft.com/office/powerpoint/2010/main" val="14736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0A60D73-514E-4496-BD3F-3CBB6C91444F}" type="datetimeFigureOut">
              <a:rPr kumimoji="1" lang="ja-JP" altLang="en-US" smtClean="0"/>
              <a:t>2014/6/20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F714C89-AB3A-4984-92A4-A55AE9003D03}" type="slidenum">
              <a:rPr kumimoji="1" lang="ja-JP" altLang="en-US" smtClean="0"/>
              <a:t>‹#›</a:t>
            </a:fld>
            <a:endParaRPr kumimoji="1" lang="ja-JP" altLang="en-US"/>
          </a:p>
        </p:txBody>
      </p:sp>
    </p:spTree>
    <p:extLst>
      <p:ext uri="{BB962C8B-B14F-4D97-AF65-F5344CB8AC3E}">
        <p14:creationId xmlns:p14="http://schemas.microsoft.com/office/powerpoint/2010/main" val="269872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0A60D73-514E-4496-BD3F-3CBB6C91444F}" type="datetimeFigureOut">
              <a:rPr kumimoji="1" lang="ja-JP" altLang="en-US" smtClean="0"/>
              <a:t>2014/6/20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F714C89-AB3A-4984-92A4-A55AE9003D03}" type="slidenum">
              <a:rPr kumimoji="1" lang="ja-JP" altLang="en-US" smtClean="0"/>
              <a:t>‹#›</a:t>
            </a:fld>
            <a:endParaRPr kumimoji="1" lang="ja-JP" altLang="en-US"/>
          </a:p>
        </p:txBody>
      </p:sp>
    </p:spTree>
    <p:extLst>
      <p:ext uri="{BB962C8B-B14F-4D97-AF65-F5344CB8AC3E}">
        <p14:creationId xmlns:p14="http://schemas.microsoft.com/office/powerpoint/2010/main" val="700713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0A60D73-514E-4496-BD3F-3CBB6C91444F}" type="datetimeFigureOut">
              <a:rPr kumimoji="1" lang="ja-JP" altLang="en-US" smtClean="0"/>
              <a:t>2014/6/20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F714C89-AB3A-4984-92A4-A55AE9003D03}" type="slidenum">
              <a:rPr kumimoji="1" lang="ja-JP" altLang="en-US" smtClean="0"/>
              <a:t>‹#›</a:t>
            </a:fld>
            <a:endParaRPr kumimoji="1" lang="ja-JP" altLang="en-US"/>
          </a:p>
        </p:txBody>
      </p:sp>
    </p:spTree>
    <p:extLst>
      <p:ext uri="{BB962C8B-B14F-4D97-AF65-F5344CB8AC3E}">
        <p14:creationId xmlns:p14="http://schemas.microsoft.com/office/powerpoint/2010/main" val="2400016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0A60D73-514E-4496-BD3F-3CBB6C91444F}" type="datetimeFigureOut">
              <a:rPr kumimoji="1" lang="ja-JP" altLang="en-US" smtClean="0"/>
              <a:t>2014/6/20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F714C89-AB3A-4984-92A4-A55AE9003D03}" type="slidenum">
              <a:rPr kumimoji="1" lang="ja-JP" altLang="en-US" smtClean="0"/>
              <a:t>‹#›</a:t>
            </a:fld>
            <a:endParaRPr kumimoji="1" lang="ja-JP" altLang="en-US"/>
          </a:p>
        </p:txBody>
      </p:sp>
    </p:spTree>
    <p:extLst>
      <p:ext uri="{BB962C8B-B14F-4D97-AF65-F5344CB8AC3E}">
        <p14:creationId xmlns:p14="http://schemas.microsoft.com/office/powerpoint/2010/main" val="121604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60D73-514E-4496-BD3F-3CBB6C91444F}" type="datetimeFigureOut">
              <a:rPr kumimoji="1" lang="ja-JP" altLang="en-US" smtClean="0"/>
              <a:t>2014/6/20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14C89-AB3A-4984-92A4-A55AE9003D03}" type="slidenum">
              <a:rPr kumimoji="1" lang="ja-JP" altLang="en-US" smtClean="0"/>
              <a:t>‹#›</a:t>
            </a:fld>
            <a:endParaRPr kumimoji="1" lang="ja-JP" altLang="en-US"/>
          </a:p>
        </p:txBody>
      </p:sp>
    </p:spTree>
    <p:extLst>
      <p:ext uri="{BB962C8B-B14F-4D97-AF65-F5344CB8AC3E}">
        <p14:creationId xmlns:p14="http://schemas.microsoft.com/office/powerpoint/2010/main" val="294770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eumetsat.int/website/home/Data/Products/Climate/index.html" TargetMode="External"/><Relationship Id="rId2" Type="http://schemas.openxmlformats.org/officeDocument/2006/relationships/hyperlink" Target="http://mscweb.kishou.go.jp/product/reprocess/" TargetMode="External"/><Relationship Id="rId1" Type="http://schemas.openxmlformats.org/officeDocument/2006/relationships/slideLayout" Target="../slideLayouts/slideLayout2.xml"/><Relationship Id="rId5" Type="http://schemas.openxmlformats.org/officeDocument/2006/relationships/hyperlink" Target="http://era-clim.eu/" TargetMode="External"/><Relationship Id="rId4" Type="http://schemas.openxmlformats.org/officeDocument/2006/relationships/hyperlink" Target="http://jra.kishou.go.jp/JRA-55/index_en.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116632"/>
            <a:ext cx="8640960" cy="3123778"/>
          </a:xfrm>
        </p:spPr>
        <p:txBody>
          <a:bodyPr>
            <a:normAutofit fontScale="90000"/>
          </a:bodyPr>
          <a:lstStyle/>
          <a:p>
            <a:r>
              <a:rPr lang="en-US" altLang="ja-JP" sz="3200" b="1" dirty="0" smtClean="0"/>
              <a:t>Provision of atmospheric motion vectors (AMVs) for the use in Numerical Weather Prediction (NWP) model-based reanalysis in the framework of SCOPE-CM </a:t>
            </a:r>
            <a:br>
              <a:rPr lang="en-US" altLang="ja-JP" sz="3200" b="1" dirty="0" smtClean="0"/>
            </a:br>
            <a:r>
              <a:rPr lang="en-US" altLang="ja-JP" sz="3200" b="1" dirty="0" smtClean="0"/>
              <a:t>(</a:t>
            </a:r>
            <a:r>
              <a:rPr lang="en-US" altLang="ja-JP" sz="3200" b="1" dirty="0"/>
              <a:t>Sustained and coordinated processing of Environmental Satellite data for Climate Monitoring</a:t>
            </a:r>
            <a:r>
              <a:rPr lang="en-US" altLang="ja-JP" sz="3200" b="1" dirty="0" smtClean="0"/>
              <a:t>)</a:t>
            </a:r>
            <a:endParaRPr kumimoji="1" lang="ja-JP" altLang="en-US" sz="3200" b="1" dirty="0"/>
          </a:p>
        </p:txBody>
      </p:sp>
      <p:sp>
        <p:nvSpPr>
          <p:cNvPr id="3" name="サブタイトル 2"/>
          <p:cNvSpPr>
            <a:spLocks noGrp="1"/>
          </p:cNvSpPr>
          <p:nvPr>
            <p:ph type="subTitle" idx="1"/>
          </p:nvPr>
        </p:nvSpPr>
        <p:spPr>
          <a:xfrm>
            <a:off x="539552" y="3645024"/>
            <a:ext cx="8136904" cy="2880320"/>
          </a:xfrm>
        </p:spPr>
        <p:txBody>
          <a:bodyPr>
            <a:normAutofit fontScale="92500" lnSpcReduction="20000"/>
          </a:bodyPr>
          <a:lstStyle/>
          <a:p>
            <a:r>
              <a:rPr lang="en-US" altLang="ja-JP" sz="3400" b="1" dirty="0" smtClean="0">
                <a:solidFill>
                  <a:schemeClr val="tx1"/>
                </a:solidFill>
                <a:latin typeface="+mj-lt"/>
              </a:rPr>
              <a:t>Toshiyuki KURINO</a:t>
            </a:r>
            <a:r>
              <a:rPr lang="ja-JP" altLang="en-US" sz="3400" b="1" dirty="0" smtClean="0">
                <a:solidFill>
                  <a:schemeClr val="tx1"/>
                </a:solidFill>
                <a:latin typeface="+mj-lt"/>
              </a:rPr>
              <a:t>　</a:t>
            </a:r>
            <a:r>
              <a:rPr lang="en-US" altLang="ja-JP" sz="3400" b="1" dirty="0" smtClean="0">
                <a:solidFill>
                  <a:schemeClr val="tx1">
                    <a:lumMod val="75000"/>
                    <a:lumOff val="25000"/>
                  </a:schemeClr>
                </a:solidFill>
                <a:latin typeface="+mj-lt"/>
              </a:rPr>
              <a:t>(presented by </a:t>
            </a:r>
            <a:r>
              <a:rPr lang="en-US" altLang="ja-JP" sz="3400" b="1" dirty="0" err="1" smtClean="0">
                <a:solidFill>
                  <a:schemeClr val="tx1">
                    <a:lumMod val="75000"/>
                    <a:lumOff val="25000"/>
                  </a:schemeClr>
                </a:solidFill>
                <a:latin typeface="+mj-lt"/>
              </a:rPr>
              <a:t>Kazuki</a:t>
            </a:r>
            <a:r>
              <a:rPr lang="en-US" altLang="ja-JP" sz="3400" b="1" dirty="0" smtClean="0">
                <a:solidFill>
                  <a:schemeClr val="tx1">
                    <a:lumMod val="75000"/>
                    <a:lumOff val="25000"/>
                  </a:schemeClr>
                </a:solidFill>
                <a:latin typeface="+mj-lt"/>
              </a:rPr>
              <a:t> </a:t>
            </a:r>
            <a:r>
              <a:rPr lang="en-US" altLang="ja-JP" sz="3400" b="1" dirty="0" err="1" smtClean="0">
                <a:solidFill>
                  <a:schemeClr val="tx1">
                    <a:lumMod val="75000"/>
                    <a:lumOff val="25000"/>
                  </a:schemeClr>
                </a:solidFill>
                <a:latin typeface="+mj-lt"/>
              </a:rPr>
              <a:t>Shmoji</a:t>
            </a:r>
            <a:r>
              <a:rPr lang="en-US" altLang="ja-JP" sz="3400" b="1" dirty="0" smtClean="0">
                <a:solidFill>
                  <a:schemeClr val="tx1">
                    <a:lumMod val="75000"/>
                    <a:lumOff val="25000"/>
                  </a:schemeClr>
                </a:solidFill>
                <a:latin typeface="+mj-lt"/>
              </a:rPr>
              <a:t>)</a:t>
            </a:r>
          </a:p>
          <a:p>
            <a:r>
              <a:rPr lang="en-US" altLang="ja-JP" sz="3400" b="1" dirty="0" smtClean="0">
                <a:solidFill>
                  <a:schemeClr val="tx1"/>
                </a:solidFill>
                <a:latin typeface="+mj-lt"/>
              </a:rPr>
              <a:t>Data </a:t>
            </a:r>
            <a:r>
              <a:rPr lang="en-US" altLang="ja-JP" sz="3400" b="1" dirty="0">
                <a:solidFill>
                  <a:schemeClr val="tx1"/>
                </a:solidFill>
                <a:latin typeface="+mj-lt"/>
              </a:rPr>
              <a:t>Processing Department</a:t>
            </a:r>
            <a:endParaRPr lang="ja-JP" altLang="ja-JP" sz="3400" b="1" dirty="0">
              <a:solidFill>
                <a:schemeClr val="tx1"/>
              </a:solidFill>
              <a:latin typeface="+mj-lt"/>
            </a:endParaRPr>
          </a:p>
          <a:p>
            <a:r>
              <a:rPr lang="en-US" altLang="ja-JP" sz="3400" b="1" dirty="0">
                <a:solidFill>
                  <a:schemeClr val="tx1"/>
                </a:solidFill>
                <a:latin typeface="+mj-lt"/>
              </a:rPr>
              <a:t>Meteorological Satellite </a:t>
            </a:r>
            <a:r>
              <a:rPr lang="en-US" altLang="ja-JP" sz="3400" b="1" dirty="0" smtClean="0">
                <a:solidFill>
                  <a:schemeClr val="tx1"/>
                </a:solidFill>
                <a:latin typeface="+mj-lt"/>
              </a:rPr>
              <a:t>Center</a:t>
            </a:r>
            <a:r>
              <a:rPr lang="ja-JP" altLang="en-US" sz="3400" b="1" dirty="0">
                <a:solidFill>
                  <a:schemeClr val="tx1"/>
                </a:solidFill>
                <a:latin typeface="+mj-lt"/>
              </a:rPr>
              <a:t> </a:t>
            </a:r>
            <a:r>
              <a:rPr lang="en-US" altLang="ja-JP" sz="3400" b="1" dirty="0" smtClean="0">
                <a:solidFill>
                  <a:schemeClr val="tx1"/>
                </a:solidFill>
                <a:latin typeface="+mj-lt"/>
              </a:rPr>
              <a:t>(MSC)</a:t>
            </a:r>
            <a:endParaRPr lang="ja-JP" altLang="ja-JP" sz="3400" b="1" dirty="0">
              <a:solidFill>
                <a:schemeClr val="tx1"/>
              </a:solidFill>
              <a:latin typeface="+mj-lt"/>
            </a:endParaRPr>
          </a:p>
          <a:p>
            <a:r>
              <a:rPr lang="en-US" altLang="ja-JP" sz="3400" b="1" dirty="0">
                <a:solidFill>
                  <a:schemeClr val="tx1"/>
                </a:solidFill>
                <a:latin typeface="+mj-lt"/>
              </a:rPr>
              <a:t>Japan Meteorological </a:t>
            </a:r>
            <a:r>
              <a:rPr lang="en-US" altLang="ja-JP" sz="3400" b="1" dirty="0" smtClean="0">
                <a:solidFill>
                  <a:schemeClr val="tx1"/>
                </a:solidFill>
                <a:latin typeface="+mj-lt"/>
              </a:rPr>
              <a:t>Agency (JMA)</a:t>
            </a:r>
            <a:endParaRPr lang="ja-JP" altLang="ja-JP" sz="3400" b="1" dirty="0">
              <a:solidFill>
                <a:schemeClr val="tx1"/>
              </a:solidFill>
              <a:latin typeface="+mj-lt"/>
            </a:endParaRPr>
          </a:p>
          <a:p>
            <a:endParaRPr lang="ja-JP" altLang="en-US" dirty="0"/>
          </a:p>
          <a:p>
            <a:r>
              <a:rPr lang="en-US" altLang="ja-JP" dirty="0"/>
              <a:t> </a:t>
            </a:r>
            <a:endParaRPr kumimoji="1" lang="ja-JP" altLang="en-US" sz="2600" b="1" dirty="0"/>
          </a:p>
        </p:txBody>
      </p:sp>
    </p:spTree>
    <p:extLst>
      <p:ext uri="{BB962C8B-B14F-4D97-AF65-F5344CB8AC3E}">
        <p14:creationId xmlns:p14="http://schemas.microsoft.com/office/powerpoint/2010/main" val="3914817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ERA-CLIM </a:t>
            </a:r>
            <a:endParaRPr lang="en-GB" dirty="0"/>
          </a:p>
        </p:txBody>
      </p:sp>
      <p:sp>
        <p:nvSpPr>
          <p:cNvPr id="3" name="Content Placeholder 2"/>
          <p:cNvSpPr>
            <a:spLocks noGrp="1"/>
          </p:cNvSpPr>
          <p:nvPr>
            <p:ph idx="1"/>
          </p:nvPr>
        </p:nvSpPr>
        <p:spPr/>
        <p:txBody>
          <a:bodyPr/>
          <a:lstStyle/>
          <a:p>
            <a:r>
              <a:rPr lang="en-GB" dirty="0" smtClean="0"/>
              <a:t>ERA-CLIM: 2011 – 2013</a:t>
            </a:r>
          </a:p>
          <a:p>
            <a:pPr lvl="1"/>
            <a:r>
              <a:rPr lang="en-GB" dirty="0" smtClean="0"/>
              <a:t>CSR and ASR from MSG for 2004 – 2011 (ongoing)</a:t>
            </a:r>
          </a:p>
          <a:p>
            <a:pPr lvl="1"/>
            <a:r>
              <a:rPr lang="en-GB" dirty="0" smtClean="0"/>
              <a:t>AMV from MSG for 2004 – 2011 (ongoing)</a:t>
            </a:r>
          </a:p>
          <a:p>
            <a:pPr lvl="1"/>
            <a:r>
              <a:rPr lang="en-GB" dirty="0" smtClean="0"/>
              <a:t>AMV from METOP-A for 2007 – 2012 (completed for two algorithms (EUMETSAT &amp; CIMSS))</a:t>
            </a:r>
          </a:p>
          <a:p>
            <a:r>
              <a:rPr lang="en-GB" dirty="0" smtClean="0"/>
              <a:t>ERA-CLIM</a:t>
            </a:r>
            <a:r>
              <a:rPr lang="en-GB" dirty="0" smtClean="0">
                <a:solidFill>
                  <a:srgbClr val="FF0000"/>
                </a:solidFill>
              </a:rPr>
              <a:t>2</a:t>
            </a:r>
            <a:r>
              <a:rPr lang="en-GB" dirty="0" smtClean="0"/>
              <a:t>: 2014 – 2016</a:t>
            </a:r>
          </a:p>
          <a:p>
            <a:pPr lvl="1"/>
            <a:r>
              <a:rPr lang="en-GB" dirty="0" smtClean="0"/>
              <a:t>AVHRR AMVs from 1982 to present</a:t>
            </a:r>
          </a:p>
          <a:p>
            <a:pPr lvl="1"/>
            <a:r>
              <a:rPr lang="en-GB" dirty="0" smtClean="0"/>
              <a:t>AMV from MFG and MSG 1982 to present</a:t>
            </a:r>
          </a:p>
          <a:p>
            <a:pPr lvl="1"/>
            <a:endParaRPr lang="en-GB" dirty="0" smtClean="0"/>
          </a:p>
        </p:txBody>
      </p:sp>
      <p:pic>
        <p:nvPicPr>
          <p:cNvPr id="4" name="Picture 4" descr="ERA_CLIM_LOGO.PNG"/>
          <p:cNvPicPr>
            <a:picLocks noChangeAspect="1"/>
          </p:cNvPicPr>
          <p:nvPr/>
        </p:nvPicPr>
        <p:blipFill>
          <a:blip r:embed="rId2" cstate="print"/>
          <a:srcRect l="3043" b="7483"/>
          <a:stretch>
            <a:fillRect/>
          </a:stretch>
        </p:blipFill>
        <p:spPr bwMode="auto">
          <a:xfrm>
            <a:off x="6444208" y="95388"/>
            <a:ext cx="2160240" cy="1092045"/>
          </a:xfrm>
          <a:prstGeom prst="rect">
            <a:avLst/>
          </a:prstGeom>
          <a:noFill/>
          <a:ln w="9525">
            <a:noFill/>
            <a:miter lim="800000"/>
            <a:headEnd/>
            <a:tailEnd/>
          </a:ln>
        </p:spPr>
      </p:pic>
    </p:spTree>
    <p:extLst>
      <p:ext uri="{BB962C8B-B14F-4D97-AF65-F5344CB8AC3E}">
        <p14:creationId xmlns:p14="http://schemas.microsoft.com/office/powerpoint/2010/main" val="908337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84"/>
            <a:ext cx="8229600" cy="1143000"/>
          </a:xfrm>
        </p:spPr>
        <p:txBody>
          <a:bodyPr/>
          <a:lstStyle/>
          <a:p>
            <a:r>
              <a:rPr lang="en-GB" sz="3200" dirty="0" smtClean="0"/>
              <a:t>Atmospheric Motion Vectors (AMVs) from GEO</a:t>
            </a:r>
            <a:endParaRPr lang="en-GB" sz="3200" dirty="0"/>
          </a:p>
        </p:txBody>
      </p:sp>
      <p:sp>
        <p:nvSpPr>
          <p:cNvPr id="5" name="TextBox 4"/>
          <p:cNvSpPr txBox="1"/>
          <p:nvPr/>
        </p:nvSpPr>
        <p:spPr>
          <a:xfrm>
            <a:off x="5363308" y="1052716"/>
            <a:ext cx="3411414" cy="1831271"/>
          </a:xfrm>
          <a:prstGeom prst="rect">
            <a:avLst/>
          </a:prstGeom>
          <a:solidFill>
            <a:schemeClr val="bg1"/>
          </a:solidFill>
        </p:spPr>
        <p:txBody>
          <a:bodyPr wrap="square" rtlCol="0">
            <a:spAutoFit/>
          </a:bodyPr>
          <a:lstStyle/>
          <a:p>
            <a:pPr>
              <a:spcAft>
                <a:spcPts val="600"/>
              </a:spcAft>
            </a:pPr>
            <a:r>
              <a:rPr lang="en-GB" sz="2800" dirty="0" smtClean="0">
                <a:latin typeface="Arial" pitchFamily="34" charset="0"/>
                <a:cs typeface="Arial" pitchFamily="34" charset="0"/>
              </a:rPr>
              <a:t>MSG 2004 – 2011</a:t>
            </a:r>
          </a:p>
          <a:p>
            <a:pPr marL="628650" lvl="1" indent="-180975">
              <a:buFont typeface="Arial" pitchFamily="34" charset="0"/>
              <a:buChar char="•"/>
            </a:pPr>
            <a:r>
              <a:rPr lang="en-GB" sz="2000" b="0" dirty="0" smtClean="0">
                <a:latin typeface="Arial" pitchFamily="34" charset="0"/>
                <a:cs typeface="Arial" pitchFamily="34" charset="0"/>
              </a:rPr>
              <a:t>3-hourly winds</a:t>
            </a:r>
          </a:p>
          <a:p>
            <a:pPr marL="628650" lvl="1" indent="-180975">
              <a:buFont typeface="Arial" pitchFamily="34" charset="0"/>
              <a:buChar char="•"/>
            </a:pPr>
            <a:r>
              <a:rPr lang="en-GB" sz="2000" b="0" dirty="0" smtClean="0">
                <a:latin typeface="Arial" pitchFamily="34" charset="0"/>
                <a:cs typeface="Arial" pitchFamily="34" charset="0"/>
              </a:rPr>
              <a:t>IR 10.8 µm</a:t>
            </a:r>
          </a:p>
          <a:p>
            <a:pPr marL="628650" lvl="1" indent="-180975">
              <a:buFont typeface="Arial" pitchFamily="34" charset="0"/>
              <a:buChar char="•"/>
            </a:pPr>
            <a:r>
              <a:rPr lang="en-GB" sz="2000" b="0" dirty="0" smtClean="0">
                <a:latin typeface="Arial" pitchFamily="34" charset="0"/>
                <a:cs typeface="Arial" pitchFamily="34" charset="0"/>
              </a:rPr>
              <a:t>VIS 0.8 µm</a:t>
            </a:r>
          </a:p>
          <a:p>
            <a:pPr marL="628650" lvl="1" indent="-180975">
              <a:buFont typeface="Arial" pitchFamily="34" charset="0"/>
              <a:buChar char="•"/>
            </a:pPr>
            <a:r>
              <a:rPr lang="en-GB" sz="2000" b="0" dirty="0" smtClean="0">
                <a:latin typeface="Arial" pitchFamily="34" charset="0"/>
                <a:cs typeface="Arial" pitchFamily="34" charset="0"/>
              </a:rPr>
              <a:t>WV 7.3 µm &amp; 6.2 µm</a:t>
            </a:r>
          </a:p>
        </p:txBody>
      </p:sp>
      <p:pic>
        <p:nvPicPr>
          <p:cNvPr id="6" name="Picture 5" descr="AMV_20080601_full.gif"/>
          <p:cNvPicPr>
            <a:picLocks noChangeAspect="1"/>
          </p:cNvPicPr>
          <p:nvPr/>
        </p:nvPicPr>
        <p:blipFill>
          <a:blip r:embed="rId2" cstate="print"/>
          <a:stretch>
            <a:fillRect/>
          </a:stretch>
        </p:blipFill>
        <p:spPr>
          <a:xfrm>
            <a:off x="97800" y="1340768"/>
            <a:ext cx="4825892" cy="4605940"/>
          </a:xfrm>
          <a:prstGeom prst="rect">
            <a:avLst/>
          </a:prstGeom>
        </p:spPr>
      </p:pic>
      <p:pic>
        <p:nvPicPr>
          <p:cNvPr id="7" name="Picture 6" descr="AMV_spd_ir.png"/>
          <p:cNvPicPr>
            <a:picLocks noChangeAspect="1"/>
          </p:cNvPicPr>
          <p:nvPr/>
        </p:nvPicPr>
        <p:blipFill>
          <a:blip r:embed="rId3" cstate="print"/>
          <a:srcRect l="3003"/>
          <a:stretch>
            <a:fillRect/>
          </a:stretch>
        </p:blipFill>
        <p:spPr>
          <a:xfrm>
            <a:off x="4941277" y="2900565"/>
            <a:ext cx="4202723" cy="2933700"/>
          </a:xfrm>
          <a:prstGeom prst="rect">
            <a:avLst/>
          </a:prstGeom>
        </p:spPr>
      </p:pic>
      <p:sp>
        <p:nvSpPr>
          <p:cNvPr id="8" name="TextBox 7"/>
          <p:cNvSpPr txBox="1"/>
          <p:nvPr/>
        </p:nvSpPr>
        <p:spPr>
          <a:xfrm>
            <a:off x="5266873" y="5763478"/>
            <a:ext cx="3697615" cy="338554"/>
          </a:xfrm>
          <a:prstGeom prst="rect">
            <a:avLst/>
          </a:prstGeom>
          <a:noFill/>
        </p:spPr>
        <p:txBody>
          <a:bodyPr wrap="none" rtlCol="0">
            <a:spAutoFit/>
          </a:bodyPr>
          <a:lstStyle/>
          <a:p>
            <a:r>
              <a:rPr lang="en-GB" sz="1600" dirty="0" smtClean="0"/>
              <a:t>Speed AMV IR, all, high, mid, low altitudes</a:t>
            </a:r>
            <a:endParaRPr lang="en-GB" sz="1600" dirty="0"/>
          </a:p>
        </p:txBody>
      </p:sp>
    </p:spTree>
    <p:extLst>
      <p:ext uri="{BB962C8B-B14F-4D97-AF65-F5344CB8AC3E}">
        <p14:creationId xmlns:p14="http://schemas.microsoft.com/office/powerpoint/2010/main" val="22205311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fontScale="90000"/>
          </a:bodyPr>
          <a:lstStyle/>
          <a:p>
            <a:r>
              <a:rPr lang="en-GB" altLang="ja-JP" sz="3600" b="1" dirty="0"/>
              <a:t>Summary of proposed project</a:t>
            </a:r>
            <a:endParaRPr kumimoji="1" lang="ja-JP" altLang="en-US" sz="3600" b="1" dirty="0"/>
          </a:p>
        </p:txBody>
      </p:sp>
      <p:sp>
        <p:nvSpPr>
          <p:cNvPr id="3" name="コンテンツ プレースホルダー 2"/>
          <p:cNvSpPr>
            <a:spLocks noGrp="1"/>
          </p:cNvSpPr>
          <p:nvPr>
            <p:ph idx="1"/>
          </p:nvPr>
        </p:nvSpPr>
        <p:spPr>
          <a:xfrm>
            <a:off x="539552" y="1124744"/>
            <a:ext cx="8229600" cy="5040560"/>
          </a:xfrm>
        </p:spPr>
        <p:txBody>
          <a:bodyPr>
            <a:normAutofit fontScale="77500" lnSpcReduction="20000"/>
          </a:bodyPr>
          <a:lstStyle/>
          <a:p>
            <a:pPr marL="0" indent="0">
              <a:buNone/>
            </a:pPr>
            <a:r>
              <a:rPr lang="en-GB" altLang="ja-JP" dirty="0"/>
              <a:t>The major points to work on to reach the goal of this project are</a:t>
            </a:r>
            <a:r>
              <a:rPr lang="en-GB" altLang="ja-JP" dirty="0" smtClean="0"/>
              <a:t>:</a:t>
            </a:r>
            <a:endParaRPr lang="ja-JP" altLang="ja-JP" dirty="0"/>
          </a:p>
          <a:p>
            <a:pPr marL="0" lvl="0" indent="0">
              <a:buNone/>
            </a:pPr>
            <a:r>
              <a:rPr lang="en-GB" altLang="ja-JP" dirty="0" smtClean="0"/>
              <a:t>- Analysis </a:t>
            </a:r>
            <a:r>
              <a:rPr lang="en-GB" altLang="ja-JP" dirty="0"/>
              <a:t>of differences in AMV, CSR and ASR product definition, algorithms and processing chains for instruments in geostationary and polar orbit;</a:t>
            </a:r>
            <a:endParaRPr lang="ja-JP" altLang="ja-JP" dirty="0"/>
          </a:p>
          <a:p>
            <a:pPr marL="0" lvl="0" indent="0">
              <a:buNone/>
            </a:pPr>
            <a:r>
              <a:rPr lang="en-GB" altLang="ja-JP" dirty="0" smtClean="0"/>
              <a:t>- Development </a:t>
            </a:r>
            <a:r>
              <a:rPr lang="en-GB" altLang="ja-JP" dirty="0"/>
              <a:t>of a plan for a more </a:t>
            </a:r>
            <a:r>
              <a:rPr lang="en-GB" altLang="ja-JP" dirty="0">
                <a:solidFill>
                  <a:srgbClr val="FF0000"/>
                </a:solidFill>
              </a:rPr>
              <a:t>coherent product </a:t>
            </a:r>
            <a:r>
              <a:rPr lang="en-GB" altLang="ja-JP" dirty="0"/>
              <a:t>suite for all instruments;</a:t>
            </a:r>
            <a:endParaRPr lang="ja-JP" altLang="ja-JP" dirty="0"/>
          </a:p>
          <a:p>
            <a:pPr marL="0" lvl="0" indent="0">
              <a:buNone/>
            </a:pPr>
            <a:r>
              <a:rPr lang="en-GB" altLang="ja-JP" dirty="0" smtClean="0"/>
              <a:t>- Enhancement </a:t>
            </a:r>
            <a:r>
              <a:rPr lang="en-GB" altLang="ja-JP" dirty="0"/>
              <a:t>of AMV algorithms with a quantitative uncertainty estimate;</a:t>
            </a:r>
            <a:endParaRPr lang="ja-JP" altLang="ja-JP" dirty="0"/>
          </a:p>
          <a:p>
            <a:pPr marL="0" lvl="0" indent="0">
              <a:buNone/>
            </a:pPr>
            <a:r>
              <a:rPr lang="en-GB" altLang="ja-JP" dirty="0" smtClean="0"/>
              <a:t>- Establishment </a:t>
            </a:r>
            <a:r>
              <a:rPr lang="en-GB" altLang="ja-JP" dirty="0"/>
              <a:t>of a validation framework for AMVs by agreeing on a metric, certain quality analysed non-satellite observations and by utilising means from reanalysis centres;</a:t>
            </a:r>
            <a:endParaRPr lang="ja-JP" altLang="ja-JP" dirty="0"/>
          </a:p>
          <a:p>
            <a:pPr marL="0" lvl="0" indent="0">
              <a:buNone/>
            </a:pPr>
            <a:r>
              <a:rPr lang="en-GB" altLang="ja-JP" dirty="0" smtClean="0"/>
              <a:t>- Enhancement </a:t>
            </a:r>
            <a:r>
              <a:rPr lang="en-GB" altLang="ja-JP" dirty="0"/>
              <a:t>of the documentation towards a coherent description of the </a:t>
            </a:r>
            <a:r>
              <a:rPr lang="en-GB" altLang="ja-JP" dirty="0" smtClean="0"/>
              <a:t>products</a:t>
            </a:r>
            <a:endParaRPr lang="ja-JP" altLang="ja-JP" dirty="0"/>
          </a:p>
        </p:txBody>
      </p:sp>
    </p:spTree>
    <p:extLst>
      <p:ext uri="{BB962C8B-B14F-4D97-AF65-F5344CB8AC3E}">
        <p14:creationId xmlns:p14="http://schemas.microsoft.com/office/powerpoint/2010/main" val="2066619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Autofit/>
          </a:bodyPr>
          <a:lstStyle/>
          <a:p>
            <a:pPr lvl="0"/>
            <a:r>
              <a:rPr lang="en-US" altLang="ja-JP" sz="3600" b="1" dirty="0"/>
              <a:t>Current and targeted Maturity </a:t>
            </a:r>
            <a:r>
              <a:rPr lang="en-US" altLang="ja-JP" sz="3600" b="1" dirty="0" smtClean="0"/>
              <a:t>Level</a:t>
            </a:r>
            <a:endParaRPr kumimoji="1" lang="ja-JP" altLang="en-US" sz="3600" b="1" dirty="0"/>
          </a:p>
        </p:txBody>
      </p:sp>
      <p:sp>
        <p:nvSpPr>
          <p:cNvPr id="3" name="コンテンツ プレースホルダー 2"/>
          <p:cNvSpPr>
            <a:spLocks noGrp="1"/>
          </p:cNvSpPr>
          <p:nvPr>
            <p:ph idx="1"/>
          </p:nvPr>
        </p:nvSpPr>
        <p:spPr>
          <a:xfrm>
            <a:off x="467544" y="1268760"/>
            <a:ext cx="8229600" cy="4248472"/>
          </a:xfrm>
        </p:spPr>
        <p:txBody>
          <a:bodyPr/>
          <a:lstStyle/>
          <a:p>
            <a:r>
              <a:rPr lang="en-US" altLang="ja-JP" sz="2400" dirty="0"/>
              <a:t>The software used to create </a:t>
            </a:r>
            <a:r>
              <a:rPr lang="en-US" altLang="ja-JP" sz="2400" dirty="0" smtClean="0"/>
              <a:t>AMVs, CSRs </a:t>
            </a:r>
            <a:r>
              <a:rPr lang="en-US" altLang="ja-JP" sz="2400" dirty="0"/>
              <a:t>and </a:t>
            </a:r>
            <a:r>
              <a:rPr lang="en-US" altLang="ja-JP" sz="2400" dirty="0" smtClean="0"/>
              <a:t>ASRs </a:t>
            </a:r>
            <a:r>
              <a:rPr lang="en-US" altLang="ja-JP" sz="2400" dirty="0"/>
              <a:t>products is in operational use and can be considered mature. However, as one objective of this project is to present the products in a more coherent way by potentially using a common </a:t>
            </a:r>
            <a:r>
              <a:rPr lang="en-US" altLang="ja-JP" sz="2400" dirty="0" smtClean="0"/>
              <a:t>software.</a:t>
            </a:r>
          </a:p>
          <a:p>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777707281"/>
              </p:ext>
            </p:extLst>
          </p:nvPr>
        </p:nvGraphicFramePr>
        <p:xfrm>
          <a:off x="467544" y="3284984"/>
          <a:ext cx="8208913" cy="1296145"/>
        </p:xfrm>
        <a:graphic>
          <a:graphicData uri="http://schemas.openxmlformats.org/drawingml/2006/table">
            <a:tbl>
              <a:tblPr firstRow="1" firstCol="1" bandRow="1">
                <a:tableStyleId>{5C22544A-7EE6-4342-B048-85BDC9FD1C3A}</a:tableStyleId>
              </a:tblPr>
              <a:tblGrid>
                <a:gridCol w="2037000"/>
                <a:gridCol w="1033478"/>
                <a:gridCol w="958589"/>
                <a:gridCol w="1437883"/>
                <a:gridCol w="1078413"/>
                <a:gridCol w="958589"/>
                <a:gridCol w="704961"/>
              </a:tblGrid>
              <a:tr h="671653">
                <a:tc>
                  <a:txBody>
                    <a:bodyPr/>
                    <a:lstStyle/>
                    <a:p>
                      <a:pPr algn="ctr">
                        <a:spcBef>
                          <a:spcPts val="300"/>
                        </a:spcBef>
                        <a:spcAft>
                          <a:spcPts val="300"/>
                        </a:spcAft>
                        <a:tabLst>
                          <a:tab pos="180340" algn="l"/>
                          <a:tab pos="540385" algn="l"/>
                          <a:tab pos="2250440" algn="l"/>
                          <a:tab pos="2430780" algn="l"/>
                          <a:tab pos="3870960" algn="l"/>
                          <a:tab pos="4050665" algn="l"/>
                        </a:tabLst>
                      </a:pPr>
                      <a:r>
                        <a:rPr lang="en-US" sz="1400" dirty="0">
                          <a:effectLst/>
                        </a:rPr>
                        <a:t> </a:t>
                      </a:r>
                      <a:endParaRPr lang="ja-JP" sz="1400" dirty="0">
                        <a:effectLst/>
                        <a:latin typeface="Times New Roman"/>
                        <a:ea typeface="ＭＳ 明朝"/>
                      </a:endParaRPr>
                    </a:p>
                  </a:txBody>
                  <a:tcPr marL="17780" marR="17780" marT="0" marB="0"/>
                </a:tc>
                <a:tc>
                  <a:txBody>
                    <a:bodyPr/>
                    <a:lstStyle/>
                    <a:p>
                      <a:pPr algn="ctr">
                        <a:spcBef>
                          <a:spcPts val="300"/>
                        </a:spcBef>
                        <a:spcAft>
                          <a:spcPts val="300"/>
                        </a:spcAft>
                        <a:tabLst>
                          <a:tab pos="180340" algn="l"/>
                          <a:tab pos="540385" algn="l"/>
                          <a:tab pos="2250440" algn="l"/>
                          <a:tab pos="2430780" algn="l"/>
                          <a:tab pos="3870960" algn="l"/>
                          <a:tab pos="4050665" algn="l"/>
                        </a:tabLst>
                      </a:pPr>
                      <a:r>
                        <a:rPr lang="nl-NL" sz="1400" dirty="0">
                          <a:effectLst/>
                        </a:rPr>
                        <a:t>Software Readiness</a:t>
                      </a:r>
                      <a:endParaRPr lang="ja-JP" sz="1400" dirty="0">
                        <a:effectLst/>
                        <a:latin typeface="Times New Roman"/>
                        <a:ea typeface="ＭＳ 明朝"/>
                      </a:endParaRPr>
                    </a:p>
                  </a:txBody>
                  <a:tcPr marL="17780" marR="17780" marT="0" marB="0"/>
                </a:tc>
                <a:tc>
                  <a:txBody>
                    <a:bodyPr/>
                    <a:lstStyle/>
                    <a:p>
                      <a:pPr algn="ctr">
                        <a:spcBef>
                          <a:spcPts val="300"/>
                        </a:spcBef>
                        <a:spcAft>
                          <a:spcPts val="300"/>
                        </a:spcAft>
                        <a:tabLst>
                          <a:tab pos="180340" algn="l"/>
                          <a:tab pos="540385" algn="l"/>
                          <a:tab pos="2250440" algn="l"/>
                          <a:tab pos="2430780" algn="l"/>
                          <a:tab pos="3870960" algn="l"/>
                          <a:tab pos="4050665" algn="l"/>
                        </a:tabLst>
                      </a:pPr>
                      <a:r>
                        <a:rPr lang="nl-NL" sz="1400" dirty="0">
                          <a:effectLst/>
                        </a:rPr>
                        <a:t>Meta Data</a:t>
                      </a:r>
                      <a:endParaRPr lang="ja-JP" sz="1400" dirty="0">
                        <a:effectLst/>
                        <a:latin typeface="Times New Roman"/>
                        <a:ea typeface="ＭＳ 明朝"/>
                      </a:endParaRPr>
                    </a:p>
                  </a:txBody>
                  <a:tcPr marL="17780" marR="17780" marT="0" marB="0"/>
                </a:tc>
                <a:tc>
                  <a:txBody>
                    <a:bodyPr/>
                    <a:lstStyle/>
                    <a:p>
                      <a:pPr algn="ctr">
                        <a:spcBef>
                          <a:spcPts val="300"/>
                        </a:spcBef>
                        <a:spcAft>
                          <a:spcPts val="300"/>
                        </a:spcAft>
                        <a:tabLst>
                          <a:tab pos="180340" algn="l"/>
                          <a:tab pos="540385" algn="l"/>
                          <a:tab pos="2250440" algn="l"/>
                          <a:tab pos="2430780" algn="l"/>
                          <a:tab pos="3870960" algn="l"/>
                          <a:tab pos="4050665" algn="l"/>
                        </a:tabLst>
                      </a:pPr>
                      <a:r>
                        <a:rPr lang="nl-NL" sz="1400" dirty="0">
                          <a:effectLst/>
                        </a:rPr>
                        <a:t>Documentation</a:t>
                      </a:r>
                      <a:endParaRPr lang="ja-JP" sz="1400" dirty="0">
                        <a:effectLst/>
                        <a:latin typeface="Times New Roman"/>
                        <a:ea typeface="ＭＳ 明朝"/>
                      </a:endParaRPr>
                    </a:p>
                  </a:txBody>
                  <a:tcPr marL="17780" marR="17780" marT="0" marB="0"/>
                </a:tc>
                <a:tc>
                  <a:txBody>
                    <a:bodyPr/>
                    <a:lstStyle/>
                    <a:p>
                      <a:pPr algn="ctr">
                        <a:spcBef>
                          <a:spcPts val="300"/>
                        </a:spcBef>
                        <a:spcAft>
                          <a:spcPts val="300"/>
                        </a:spcAft>
                        <a:tabLst>
                          <a:tab pos="180340" algn="l"/>
                          <a:tab pos="540385" algn="l"/>
                          <a:tab pos="2250440" algn="l"/>
                          <a:tab pos="2430780" algn="l"/>
                          <a:tab pos="3870960" algn="l"/>
                          <a:tab pos="4050665" algn="l"/>
                        </a:tabLst>
                      </a:pPr>
                      <a:r>
                        <a:rPr lang="nl-NL" sz="1400">
                          <a:effectLst/>
                        </a:rPr>
                        <a:t>Validation</a:t>
                      </a:r>
                      <a:endParaRPr lang="ja-JP" sz="1400">
                        <a:effectLst/>
                        <a:latin typeface="Times New Roman"/>
                        <a:ea typeface="ＭＳ 明朝"/>
                      </a:endParaRPr>
                    </a:p>
                  </a:txBody>
                  <a:tcPr marL="17780" marR="17780" marT="0" marB="0"/>
                </a:tc>
                <a:tc>
                  <a:txBody>
                    <a:bodyPr/>
                    <a:lstStyle/>
                    <a:p>
                      <a:pPr algn="ctr">
                        <a:spcBef>
                          <a:spcPts val="300"/>
                        </a:spcBef>
                        <a:spcAft>
                          <a:spcPts val="300"/>
                        </a:spcAft>
                        <a:tabLst>
                          <a:tab pos="180340" algn="l"/>
                          <a:tab pos="540385" algn="l"/>
                          <a:tab pos="2250440" algn="l"/>
                          <a:tab pos="2430780" algn="l"/>
                          <a:tab pos="3870960" algn="l"/>
                          <a:tab pos="4050665" algn="l"/>
                        </a:tabLst>
                      </a:pPr>
                      <a:r>
                        <a:rPr lang="nl-NL" sz="1400">
                          <a:effectLst/>
                        </a:rPr>
                        <a:t>Public Access </a:t>
                      </a:r>
                      <a:endParaRPr lang="ja-JP" sz="1400">
                        <a:effectLst/>
                        <a:latin typeface="Times New Roman"/>
                        <a:ea typeface="ＭＳ 明朝"/>
                      </a:endParaRPr>
                    </a:p>
                  </a:txBody>
                  <a:tcPr marL="68580" marR="68580" marT="0" marB="0"/>
                </a:tc>
                <a:tc>
                  <a:txBody>
                    <a:bodyPr/>
                    <a:lstStyle/>
                    <a:p>
                      <a:pPr algn="ctr">
                        <a:spcBef>
                          <a:spcPts val="300"/>
                        </a:spcBef>
                        <a:spcAft>
                          <a:spcPts val="300"/>
                        </a:spcAft>
                        <a:tabLst>
                          <a:tab pos="180340" algn="l"/>
                          <a:tab pos="540385" algn="l"/>
                          <a:tab pos="2250440" algn="l"/>
                          <a:tab pos="2430780" algn="l"/>
                          <a:tab pos="3870960" algn="l"/>
                          <a:tab pos="4050665" algn="l"/>
                        </a:tabLst>
                      </a:pPr>
                      <a:r>
                        <a:rPr lang="nl-NL" sz="1400">
                          <a:effectLst/>
                        </a:rPr>
                        <a:t>Utility</a:t>
                      </a:r>
                      <a:endParaRPr lang="ja-JP" sz="1400">
                        <a:effectLst/>
                        <a:latin typeface="Times New Roman"/>
                        <a:ea typeface="ＭＳ 明朝"/>
                      </a:endParaRPr>
                    </a:p>
                  </a:txBody>
                  <a:tcPr marL="17780" marR="17780" marT="0" marB="0"/>
                </a:tc>
              </a:tr>
              <a:tr h="312246">
                <a:tc>
                  <a:txBody>
                    <a:bodyPr/>
                    <a:lstStyle/>
                    <a:p>
                      <a:pPr algn="ctr">
                        <a:spcBef>
                          <a:spcPts val="300"/>
                        </a:spcBef>
                        <a:spcAft>
                          <a:spcPts val="300"/>
                        </a:spcAft>
                        <a:tabLst>
                          <a:tab pos="180340" algn="l"/>
                          <a:tab pos="540385" algn="l"/>
                          <a:tab pos="2250440" algn="l"/>
                          <a:tab pos="2430780" algn="l"/>
                          <a:tab pos="3870960" algn="l"/>
                          <a:tab pos="4050665" algn="l"/>
                        </a:tabLst>
                      </a:pPr>
                      <a:r>
                        <a:rPr lang="en-US" sz="1400">
                          <a:effectLst/>
                        </a:rPr>
                        <a:t>Current Maturity level</a:t>
                      </a:r>
                      <a:endParaRPr lang="ja-JP" sz="1400">
                        <a:effectLst/>
                        <a:latin typeface="Times New Roman"/>
                        <a:ea typeface="ＭＳ 明朝"/>
                      </a:endParaRPr>
                    </a:p>
                  </a:txBody>
                  <a:tcPr marL="17780" marR="17780" marT="0" marB="0"/>
                </a:tc>
                <a:tc>
                  <a:txBody>
                    <a:bodyPr/>
                    <a:lstStyle/>
                    <a:p>
                      <a:pPr algn="ctr">
                        <a:spcBef>
                          <a:spcPts val="300"/>
                        </a:spcBef>
                        <a:spcAft>
                          <a:spcPts val="300"/>
                        </a:spcAft>
                        <a:tabLst>
                          <a:tab pos="180340" algn="l"/>
                          <a:tab pos="540385" algn="l"/>
                          <a:tab pos="2250440" algn="l"/>
                          <a:tab pos="2430780" algn="l"/>
                          <a:tab pos="3870960" algn="l"/>
                          <a:tab pos="4050665" algn="l"/>
                        </a:tabLst>
                      </a:pPr>
                      <a:r>
                        <a:rPr lang="en-US" sz="1400" dirty="0">
                          <a:effectLst/>
                        </a:rPr>
                        <a:t>3</a:t>
                      </a:r>
                      <a:endParaRPr lang="ja-JP" sz="1400" dirty="0">
                        <a:effectLst/>
                        <a:latin typeface="Times New Roman"/>
                        <a:ea typeface="ＭＳ 明朝"/>
                      </a:endParaRPr>
                    </a:p>
                  </a:txBody>
                  <a:tcPr marL="17780" marR="17780" marT="0" marB="0"/>
                </a:tc>
                <a:tc>
                  <a:txBody>
                    <a:bodyPr/>
                    <a:lstStyle/>
                    <a:p>
                      <a:pPr algn="ctr">
                        <a:spcBef>
                          <a:spcPts val="300"/>
                        </a:spcBef>
                        <a:spcAft>
                          <a:spcPts val="300"/>
                        </a:spcAft>
                        <a:tabLst>
                          <a:tab pos="180340" algn="l"/>
                          <a:tab pos="540385" algn="l"/>
                          <a:tab pos="2250440" algn="l"/>
                          <a:tab pos="2430780" algn="l"/>
                          <a:tab pos="3870960" algn="l"/>
                          <a:tab pos="4050665" algn="l"/>
                        </a:tabLst>
                      </a:pPr>
                      <a:r>
                        <a:rPr lang="en-US" sz="1400">
                          <a:effectLst/>
                        </a:rPr>
                        <a:t>3</a:t>
                      </a:r>
                      <a:endParaRPr lang="ja-JP" sz="1400">
                        <a:effectLst/>
                        <a:latin typeface="Times New Roman"/>
                        <a:ea typeface="ＭＳ 明朝"/>
                      </a:endParaRPr>
                    </a:p>
                  </a:txBody>
                  <a:tcPr marL="17780" marR="17780" marT="0" marB="0"/>
                </a:tc>
                <a:tc>
                  <a:txBody>
                    <a:bodyPr/>
                    <a:lstStyle/>
                    <a:p>
                      <a:pPr algn="ctr">
                        <a:spcBef>
                          <a:spcPts val="300"/>
                        </a:spcBef>
                        <a:spcAft>
                          <a:spcPts val="300"/>
                        </a:spcAft>
                        <a:tabLst>
                          <a:tab pos="180340" algn="l"/>
                          <a:tab pos="540385" algn="l"/>
                          <a:tab pos="2250440" algn="l"/>
                          <a:tab pos="2430780" algn="l"/>
                          <a:tab pos="3870960" algn="l"/>
                          <a:tab pos="4050665" algn="l"/>
                        </a:tabLst>
                      </a:pPr>
                      <a:r>
                        <a:rPr lang="en-US" sz="1400" dirty="0">
                          <a:effectLst/>
                        </a:rPr>
                        <a:t>3</a:t>
                      </a:r>
                      <a:endParaRPr lang="ja-JP" sz="1400" dirty="0">
                        <a:effectLst/>
                        <a:latin typeface="Times New Roman"/>
                        <a:ea typeface="ＭＳ 明朝"/>
                      </a:endParaRPr>
                    </a:p>
                  </a:txBody>
                  <a:tcPr marL="17780" marR="17780" marT="0" marB="0"/>
                </a:tc>
                <a:tc>
                  <a:txBody>
                    <a:bodyPr/>
                    <a:lstStyle/>
                    <a:p>
                      <a:pPr algn="ctr">
                        <a:spcBef>
                          <a:spcPts val="300"/>
                        </a:spcBef>
                        <a:spcAft>
                          <a:spcPts val="300"/>
                        </a:spcAft>
                        <a:tabLst>
                          <a:tab pos="180340" algn="l"/>
                          <a:tab pos="540385" algn="l"/>
                          <a:tab pos="2250440" algn="l"/>
                          <a:tab pos="2430780" algn="l"/>
                          <a:tab pos="3870960" algn="l"/>
                          <a:tab pos="4050665" algn="l"/>
                        </a:tabLst>
                      </a:pPr>
                      <a:r>
                        <a:rPr lang="en-US" sz="1400" dirty="0">
                          <a:effectLst/>
                        </a:rPr>
                        <a:t>2</a:t>
                      </a:r>
                      <a:endParaRPr lang="ja-JP" sz="1400" dirty="0">
                        <a:effectLst/>
                        <a:latin typeface="Times New Roman"/>
                        <a:ea typeface="ＭＳ 明朝"/>
                      </a:endParaRPr>
                    </a:p>
                  </a:txBody>
                  <a:tcPr marL="17780" marR="17780" marT="0" marB="0"/>
                </a:tc>
                <a:tc>
                  <a:txBody>
                    <a:bodyPr/>
                    <a:lstStyle/>
                    <a:p>
                      <a:pPr algn="ctr">
                        <a:spcBef>
                          <a:spcPts val="300"/>
                        </a:spcBef>
                        <a:spcAft>
                          <a:spcPts val="300"/>
                        </a:spcAft>
                        <a:tabLst>
                          <a:tab pos="180340" algn="l"/>
                          <a:tab pos="540385" algn="l"/>
                          <a:tab pos="2250440" algn="l"/>
                          <a:tab pos="2430780" algn="l"/>
                          <a:tab pos="3870960" algn="l"/>
                          <a:tab pos="4050665" algn="l"/>
                        </a:tabLst>
                      </a:pPr>
                      <a:r>
                        <a:rPr lang="en-US" sz="1400">
                          <a:effectLst/>
                        </a:rPr>
                        <a:t>4</a:t>
                      </a:r>
                      <a:endParaRPr lang="ja-JP" sz="1400">
                        <a:effectLst/>
                        <a:latin typeface="Times New Roman"/>
                        <a:ea typeface="ＭＳ 明朝"/>
                      </a:endParaRPr>
                    </a:p>
                  </a:txBody>
                  <a:tcPr marL="68580" marR="68580" marT="0" marB="0"/>
                </a:tc>
                <a:tc>
                  <a:txBody>
                    <a:bodyPr/>
                    <a:lstStyle/>
                    <a:p>
                      <a:pPr algn="ctr">
                        <a:spcBef>
                          <a:spcPts val="300"/>
                        </a:spcBef>
                        <a:spcAft>
                          <a:spcPts val="300"/>
                        </a:spcAft>
                        <a:tabLst>
                          <a:tab pos="180340" algn="l"/>
                          <a:tab pos="540385" algn="l"/>
                          <a:tab pos="2250440" algn="l"/>
                          <a:tab pos="2430780" algn="l"/>
                          <a:tab pos="3870960" algn="l"/>
                          <a:tab pos="4050665" algn="l"/>
                        </a:tabLst>
                      </a:pPr>
                      <a:r>
                        <a:rPr lang="en-US" sz="1400">
                          <a:effectLst/>
                        </a:rPr>
                        <a:t>5</a:t>
                      </a:r>
                      <a:endParaRPr lang="ja-JP" sz="1400">
                        <a:effectLst/>
                        <a:latin typeface="Times New Roman"/>
                        <a:ea typeface="ＭＳ 明朝"/>
                      </a:endParaRPr>
                    </a:p>
                  </a:txBody>
                  <a:tcPr marL="17780" marR="17780" marT="0" marB="0"/>
                </a:tc>
              </a:tr>
              <a:tr h="312246">
                <a:tc>
                  <a:txBody>
                    <a:bodyPr/>
                    <a:lstStyle/>
                    <a:p>
                      <a:pPr algn="ctr">
                        <a:spcBef>
                          <a:spcPts val="300"/>
                        </a:spcBef>
                        <a:spcAft>
                          <a:spcPts val="300"/>
                        </a:spcAft>
                        <a:tabLst>
                          <a:tab pos="180340" algn="l"/>
                          <a:tab pos="540385" algn="l"/>
                          <a:tab pos="2250440" algn="l"/>
                          <a:tab pos="2430780" algn="l"/>
                          <a:tab pos="3870960" algn="l"/>
                          <a:tab pos="4050665" algn="l"/>
                        </a:tabLst>
                      </a:pPr>
                      <a:r>
                        <a:rPr lang="en-US" sz="1400">
                          <a:effectLst/>
                        </a:rPr>
                        <a:t>Targeted Maturity level</a:t>
                      </a:r>
                      <a:endParaRPr lang="ja-JP" sz="1400">
                        <a:effectLst/>
                        <a:latin typeface="Times New Roman"/>
                        <a:ea typeface="ＭＳ 明朝"/>
                      </a:endParaRPr>
                    </a:p>
                  </a:txBody>
                  <a:tcPr marL="17780" marR="17780" marT="0" marB="0"/>
                </a:tc>
                <a:tc>
                  <a:txBody>
                    <a:bodyPr/>
                    <a:lstStyle/>
                    <a:p>
                      <a:pPr algn="ctr">
                        <a:spcBef>
                          <a:spcPts val="300"/>
                        </a:spcBef>
                        <a:spcAft>
                          <a:spcPts val="300"/>
                        </a:spcAft>
                        <a:tabLst>
                          <a:tab pos="180340" algn="l"/>
                          <a:tab pos="540385" algn="l"/>
                          <a:tab pos="2250440" algn="l"/>
                          <a:tab pos="2430780" algn="l"/>
                          <a:tab pos="3870960" algn="l"/>
                          <a:tab pos="4050665" algn="l"/>
                        </a:tabLst>
                      </a:pPr>
                      <a:r>
                        <a:rPr lang="en-US" sz="1400">
                          <a:effectLst/>
                        </a:rPr>
                        <a:t>5</a:t>
                      </a:r>
                      <a:endParaRPr lang="ja-JP" sz="1400">
                        <a:effectLst/>
                        <a:latin typeface="Times New Roman"/>
                        <a:ea typeface="ＭＳ 明朝"/>
                      </a:endParaRPr>
                    </a:p>
                  </a:txBody>
                  <a:tcPr marL="17780" marR="17780" marT="0" marB="0"/>
                </a:tc>
                <a:tc>
                  <a:txBody>
                    <a:bodyPr/>
                    <a:lstStyle/>
                    <a:p>
                      <a:pPr algn="ctr">
                        <a:spcBef>
                          <a:spcPts val="300"/>
                        </a:spcBef>
                        <a:spcAft>
                          <a:spcPts val="300"/>
                        </a:spcAft>
                        <a:tabLst>
                          <a:tab pos="180340" algn="l"/>
                          <a:tab pos="540385" algn="l"/>
                          <a:tab pos="2250440" algn="l"/>
                          <a:tab pos="2430780" algn="l"/>
                          <a:tab pos="3870960" algn="l"/>
                          <a:tab pos="4050665" algn="l"/>
                        </a:tabLst>
                      </a:pPr>
                      <a:r>
                        <a:rPr lang="en-US" sz="1400" dirty="0">
                          <a:effectLst/>
                        </a:rPr>
                        <a:t>5</a:t>
                      </a:r>
                      <a:endParaRPr lang="ja-JP" sz="1400" dirty="0">
                        <a:effectLst/>
                        <a:latin typeface="Times New Roman"/>
                        <a:ea typeface="ＭＳ 明朝"/>
                      </a:endParaRPr>
                    </a:p>
                  </a:txBody>
                  <a:tcPr marL="17780" marR="17780" marT="0" marB="0"/>
                </a:tc>
                <a:tc>
                  <a:txBody>
                    <a:bodyPr/>
                    <a:lstStyle/>
                    <a:p>
                      <a:pPr algn="ctr">
                        <a:spcBef>
                          <a:spcPts val="300"/>
                        </a:spcBef>
                        <a:spcAft>
                          <a:spcPts val="300"/>
                        </a:spcAft>
                        <a:tabLst>
                          <a:tab pos="180340" algn="l"/>
                          <a:tab pos="540385" algn="l"/>
                          <a:tab pos="2250440" algn="l"/>
                          <a:tab pos="2430780" algn="l"/>
                          <a:tab pos="3870960" algn="l"/>
                          <a:tab pos="4050665" algn="l"/>
                        </a:tabLst>
                      </a:pPr>
                      <a:r>
                        <a:rPr lang="en-US" sz="1400" dirty="0">
                          <a:effectLst/>
                        </a:rPr>
                        <a:t>5</a:t>
                      </a:r>
                      <a:endParaRPr lang="ja-JP" sz="1400" dirty="0">
                        <a:effectLst/>
                        <a:latin typeface="Times New Roman"/>
                        <a:ea typeface="ＭＳ 明朝"/>
                      </a:endParaRPr>
                    </a:p>
                  </a:txBody>
                  <a:tcPr marL="17780" marR="17780" marT="0" marB="0"/>
                </a:tc>
                <a:tc>
                  <a:txBody>
                    <a:bodyPr/>
                    <a:lstStyle/>
                    <a:p>
                      <a:pPr algn="ctr">
                        <a:spcBef>
                          <a:spcPts val="300"/>
                        </a:spcBef>
                        <a:spcAft>
                          <a:spcPts val="300"/>
                        </a:spcAft>
                        <a:tabLst>
                          <a:tab pos="180340" algn="l"/>
                          <a:tab pos="540385" algn="l"/>
                          <a:tab pos="2250440" algn="l"/>
                          <a:tab pos="2430780" algn="l"/>
                          <a:tab pos="3870960" algn="l"/>
                          <a:tab pos="4050665" algn="l"/>
                        </a:tabLst>
                      </a:pPr>
                      <a:r>
                        <a:rPr lang="en-US" sz="1400" dirty="0">
                          <a:effectLst/>
                        </a:rPr>
                        <a:t>5</a:t>
                      </a:r>
                      <a:endParaRPr lang="ja-JP" sz="1400" dirty="0">
                        <a:effectLst/>
                        <a:latin typeface="Times New Roman"/>
                        <a:ea typeface="ＭＳ 明朝"/>
                      </a:endParaRPr>
                    </a:p>
                  </a:txBody>
                  <a:tcPr marL="17780" marR="17780" marT="0" marB="0"/>
                </a:tc>
                <a:tc>
                  <a:txBody>
                    <a:bodyPr/>
                    <a:lstStyle/>
                    <a:p>
                      <a:pPr algn="ctr">
                        <a:spcBef>
                          <a:spcPts val="300"/>
                        </a:spcBef>
                        <a:spcAft>
                          <a:spcPts val="300"/>
                        </a:spcAft>
                        <a:tabLst>
                          <a:tab pos="180340" algn="l"/>
                          <a:tab pos="540385" algn="l"/>
                          <a:tab pos="2250440" algn="l"/>
                          <a:tab pos="2430780" algn="l"/>
                          <a:tab pos="3870960" algn="l"/>
                          <a:tab pos="4050665" algn="l"/>
                        </a:tabLst>
                      </a:pPr>
                      <a:r>
                        <a:rPr lang="en-US" sz="1400" dirty="0">
                          <a:effectLst/>
                        </a:rPr>
                        <a:t>5</a:t>
                      </a:r>
                      <a:endParaRPr lang="ja-JP" sz="1400" dirty="0">
                        <a:effectLst/>
                        <a:latin typeface="Times New Roman"/>
                        <a:ea typeface="ＭＳ 明朝"/>
                      </a:endParaRPr>
                    </a:p>
                  </a:txBody>
                  <a:tcPr marL="68580" marR="68580" marT="0" marB="0"/>
                </a:tc>
                <a:tc>
                  <a:txBody>
                    <a:bodyPr/>
                    <a:lstStyle/>
                    <a:p>
                      <a:pPr algn="ctr">
                        <a:spcBef>
                          <a:spcPts val="300"/>
                        </a:spcBef>
                        <a:spcAft>
                          <a:spcPts val="300"/>
                        </a:spcAft>
                        <a:tabLst>
                          <a:tab pos="180340" algn="l"/>
                          <a:tab pos="540385" algn="l"/>
                          <a:tab pos="2250440" algn="l"/>
                          <a:tab pos="2430780" algn="l"/>
                          <a:tab pos="3870960" algn="l"/>
                          <a:tab pos="4050665" algn="l"/>
                        </a:tabLst>
                      </a:pPr>
                      <a:r>
                        <a:rPr lang="en-US" sz="1400" dirty="0">
                          <a:effectLst/>
                        </a:rPr>
                        <a:t>6</a:t>
                      </a:r>
                      <a:endParaRPr lang="ja-JP" sz="1400" dirty="0">
                        <a:effectLst/>
                        <a:latin typeface="Times New Roman"/>
                        <a:ea typeface="ＭＳ 明朝"/>
                      </a:endParaRPr>
                    </a:p>
                  </a:txBody>
                  <a:tcPr marL="17780" marR="17780" marT="0" marB="0"/>
                </a:tc>
              </a:tr>
            </a:tbl>
          </a:graphicData>
        </a:graphic>
      </p:graphicFrame>
    </p:spTree>
    <p:extLst>
      <p:ext uri="{BB962C8B-B14F-4D97-AF65-F5344CB8AC3E}">
        <p14:creationId xmlns:p14="http://schemas.microsoft.com/office/powerpoint/2010/main" val="2287906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53752"/>
            <a:ext cx="8784976" cy="1143000"/>
          </a:xfrm>
        </p:spPr>
        <p:txBody>
          <a:bodyPr>
            <a:noAutofit/>
          </a:bodyPr>
          <a:lstStyle/>
          <a:p>
            <a:r>
              <a:rPr lang="nl-NL" altLang="ja-JP" sz="3600" b="1" dirty="0"/>
              <a:t>Duration of the project and </a:t>
            </a:r>
            <a:r>
              <a:rPr lang="nl-NL" altLang="ja-JP" sz="3600" b="1" dirty="0" smtClean="0"/>
              <a:t>schedule</a:t>
            </a:r>
            <a:r>
              <a:rPr lang="nl-NL" altLang="ja-JP" sz="3600" dirty="0" smtClean="0"/>
              <a:t/>
            </a:r>
            <a:br>
              <a:rPr lang="nl-NL" altLang="ja-JP" sz="3600" dirty="0" smtClean="0"/>
            </a:br>
            <a:r>
              <a:rPr lang="nl-NL" altLang="ja-JP" sz="2800" b="1" dirty="0" smtClean="0">
                <a:latin typeface="+mn-lt"/>
              </a:rPr>
              <a:t>(5 years from 1 </a:t>
            </a:r>
            <a:r>
              <a:rPr lang="nl-NL" altLang="ja-JP" sz="2800" b="1" dirty="0">
                <a:latin typeface="+mn-lt"/>
              </a:rPr>
              <a:t>Jan </a:t>
            </a:r>
            <a:r>
              <a:rPr lang="nl-NL" altLang="ja-JP" sz="2800" b="1" dirty="0" smtClean="0">
                <a:latin typeface="+mn-lt"/>
              </a:rPr>
              <a:t>2014</a:t>
            </a:r>
            <a:r>
              <a:rPr lang="en-US" altLang="ja-JP" sz="2800" b="1" dirty="0" smtClean="0">
                <a:latin typeface="+mn-lt"/>
              </a:rPr>
              <a:t>)</a:t>
            </a:r>
            <a:endParaRPr kumimoji="1" lang="ja-JP" altLang="en-US" sz="2800" b="1"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067442202"/>
              </p:ext>
            </p:extLst>
          </p:nvPr>
        </p:nvGraphicFramePr>
        <p:xfrm>
          <a:off x="611560" y="1124744"/>
          <a:ext cx="7992888" cy="5551299"/>
        </p:xfrm>
        <a:graphic>
          <a:graphicData uri="http://schemas.openxmlformats.org/drawingml/2006/table">
            <a:tbl>
              <a:tblPr firstRow="1" firstCol="1" bandRow="1">
                <a:tableStyleId>{5C22544A-7EE6-4342-B048-85BDC9FD1C3A}</a:tableStyleId>
              </a:tblPr>
              <a:tblGrid>
                <a:gridCol w="5401261"/>
                <a:gridCol w="676567"/>
                <a:gridCol w="1915060"/>
              </a:tblGrid>
              <a:tr h="2233799">
                <a:tc>
                  <a:txBody>
                    <a:bodyPr/>
                    <a:lstStyle/>
                    <a:p>
                      <a:pPr marL="342900" lvl="0" indent="-342900" algn="l">
                        <a:spcBef>
                          <a:spcPts val="300"/>
                        </a:spcBef>
                        <a:spcAft>
                          <a:spcPts val="0"/>
                        </a:spcAft>
                        <a:buFont typeface="Calibri"/>
                        <a:buChar char="−"/>
                      </a:pPr>
                      <a:r>
                        <a:rPr lang="en-US" sz="1400" dirty="0">
                          <a:effectLst/>
                        </a:rPr>
                        <a:t>Review on the use of AMV and CSR in past reanalysis;</a:t>
                      </a:r>
                      <a:endParaRPr lang="ja-JP" sz="1400" dirty="0">
                        <a:effectLst/>
                      </a:endParaRPr>
                    </a:p>
                    <a:p>
                      <a:pPr marL="342900" lvl="0" indent="-342900" algn="l">
                        <a:spcBef>
                          <a:spcPts val="300"/>
                        </a:spcBef>
                        <a:spcAft>
                          <a:spcPts val="0"/>
                        </a:spcAft>
                        <a:buFont typeface="Calibri"/>
                        <a:buChar char="−"/>
                      </a:pPr>
                      <a:r>
                        <a:rPr lang="en-US" sz="1400" dirty="0">
                          <a:effectLst/>
                        </a:rPr>
                        <a:t>Analyze requirement for future reanalysis;</a:t>
                      </a:r>
                      <a:endParaRPr lang="ja-JP" sz="1400" dirty="0">
                        <a:effectLst/>
                      </a:endParaRPr>
                    </a:p>
                    <a:p>
                      <a:pPr marL="342900" lvl="0" indent="-342900" algn="l">
                        <a:spcBef>
                          <a:spcPts val="300"/>
                        </a:spcBef>
                        <a:spcAft>
                          <a:spcPts val="0"/>
                        </a:spcAft>
                        <a:buFont typeface="Calibri"/>
                        <a:buChar char="−"/>
                      </a:pPr>
                      <a:r>
                        <a:rPr lang="en-US" sz="1400" dirty="0">
                          <a:effectLst/>
                        </a:rPr>
                        <a:t>Analyze the differences in AMV product definition, algorithms and processing chains and develop a plan for a globally coherent product;</a:t>
                      </a:r>
                      <a:endParaRPr lang="ja-JP" sz="1400" dirty="0">
                        <a:effectLst/>
                      </a:endParaRPr>
                    </a:p>
                    <a:p>
                      <a:pPr marL="342900" lvl="0" indent="-342900" algn="l">
                        <a:spcBef>
                          <a:spcPts val="300"/>
                        </a:spcBef>
                        <a:spcAft>
                          <a:spcPts val="0"/>
                        </a:spcAft>
                        <a:buFont typeface="Calibri"/>
                        <a:buChar char="−"/>
                      </a:pPr>
                      <a:r>
                        <a:rPr lang="en-US" sz="1400" spc="-30" dirty="0">
                          <a:effectLst/>
                        </a:rPr>
                        <a:t>Perform feasibility analysis of GOES AMV processing with respect to satellite observation schedule and forward analysis result to reanalysis </a:t>
                      </a:r>
                      <a:r>
                        <a:rPr lang="en-US" sz="1400" spc="-30" dirty="0" err="1" smtClean="0">
                          <a:effectLst/>
                        </a:rPr>
                        <a:t>centres</a:t>
                      </a:r>
                      <a:endParaRPr lang="ja-JP" sz="1400" dirty="0">
                        <a:effectLst/>
                      </a:endParaRPr>
                    </a:p>
                    <a:p>
                      <a:pPr marL="342900" lvl="0" indent="-342900" algn="l">
                        <a:spcBef>
                          <a:spcPts val="300"/>
                        </a:spcBef>
                        <a:spcAft>
                          <a:spcPts val="0"/>
                        </a:spcAft>
                        <a:buFont typeface="Calibri"/>
                        <a:buChar char="−"/>
                      </a:pPr>
                      <a:r>
                        <a:rPr lang="en-US" sz="1400" dirty="0">
                          <a:effectLst/>
                        </a:rPr>
                        <a:t>Encourage other space agencies operating geostationary </a:t>
                      </a:r>
                      <a:r>
                        <a:rPr lang="en-US" sz="1400" dirty="0" smtClean="0">
                          <a:effectLst/>
                        </a:rPr>
                        <a:t>/polar</a:t>
                      </a:r>
                      <a:r>
                        <a:rPr lang="en-US" sz="1400" baseline="0" dirty="0" smtClean="0">
                          <a:effectLst/>
                        </a:rPr>
                        <a:t> orbital </a:t>
                      </a:r>
                      <a:r>
                        <a:rPr lang="en-US" sz="1400" dirty="0" smtClean="0">
                          <a:effectLst/>
                        </a:rPr>
                        <a:t>instruments </a:t>
                      </a:r>
                      <a:r>
                        <a:rPr lang="en-US" sz="1400" dirty="0">
                          <a:effectLst/>
                        </a:rPr>
                        <a:t>to join the project;</a:t>
                      </a:r>
                      <a:endParaRPr lang="ja-JP" sz="1400" dirty="0">
                        <a:effectLst/>
                      </a:endParaRPr>
                    </a:p>
                    <a:p>
                      <a:pPr marL="342900" lvl="0" indent="-342900" algn="l">
                        <a:spcBef>
                          <a:spcPts val="300"/>
                        </a:spcBef>
                        <a:spcAft>
                          <a:spcPts val="0"/>
                        </a:spcAft>
                        <a:buFont typeface="Calibri"/>
                        <a:buChar char="−"/>
                      </a:pPr>
                      <a:r>
                        <a:rPr lang="en-US" sz="1400" dirty="0">
                          <a:effectLst/>
                        </a:rPr>
                        <a:t>Open a project portal site</a:t>
                      </a:r>
                      <a:endParaRPr lang="ja-JP" sz="1400" dirty="0">
                        <a:effectLst/>
                        <a:latin typeface="Times New Roman"/>
                        <a:ea typeface="ＭＳ 明朝"/>
                      </a:endParaRPr>
                    </a:p>
                  </a:txBody>
                  <a:tcPr marL="65699" marR="65699" marT="0" marB="0"/>
                </a:tc>
                <a:tc>
                  <a:txBody>
                    <a:bodyPr/>
                    <a:lstStyle/>
                    <a:p>
                      <a:pPr algn="just">
                        <a:spcBef>
                          <a:spcPts val="300"/>
                        </a:spcBef>
                        <a:spcAft>
                          <a:spcPts val="0"/>
                        </a:spcAft>
                      </a:pPr>
                      <a:r>
                        <a:rPr lang="en-US" altLang="ja-JP" sz="1400" dirty="0" smtClean="0">
                          <a:effectLst/>
                          <a:latin typeface="+mn-lt"/>
                          <a:ea typeface="+mn-ea"/>
                        </a:rPr>
                        <a:t>2014</a:t>
                      </a:r>
                      <a:endParaRPr lang="ja-JP" sz="1400" dirty="0">
                        <a:effectLst/>
                        <a:latin typeface="Times New Roman"/>
                        <a:ea typeface="ＭＳ 明朝"/>
                      </a:endParaRPr>
                    </a:p>
                  </a:txBody>
                  <a:tcPr marL="65699" marR="65699" marT="0" marB="0">
                    <a:solidFill>
                      <a:schemeClr val="accent6"/>
                    </a:solidFill>
                  </a:tcPr>
                </a:tc>
                <a:tc>
                  <a:txBody>
                    <a:bodyPr/>
                    <a:lstStyle/>
                    <a:p>
                      <a:pPr algn="just">
                        <a:spcBef>
                          <a:spcPts val="300"/>
                        </a:spcBef>
                        <a:spcAft>
                          <a:spcPts val="0"/>
                        </a:spcAft>
                      </a:pPr>
                      <a:r>
                        <a:rPr lang="en-US" sz="1400" dirty="0">
                          <a:effectLst/>
                        </a:rPr>
                        <a:t>All</a:t>
                      </a:r>
                      <a:endParaRPr lang="ja-JP" sz="1400" dirty="0">
                        <a:effectLst/>
                      </a:endParaRPr>
                    </a:p>
                    <a:p>
                      <a:pPr algn="just">
                        <a:spcBef>
                          <a:spcPts val="300"/>
                        </a:spcBef>
                        <a:spcAft>
                          <a:spcPts val="0"/>
                        </a:spcAft>
                      </a:pPr>
                      <a:r>
                        <a:rPr lang="en-US" sz="1400" dirty="0">
                          <a:effectLst/>
                        </a:rPr>
                        <a:t>All</a:t>
                      </a:r>
                      <a:endParaRPr lang="ja-JP" sz="1400" dirty="0">
                        <a:effectLst/>
                      </a:endParaRPr>
                    </a:p>
                    <a:p>
                      <a:pPr algn="just">
                        <a:spcBef>
                          <a:spcPts val="300"/>
                        </a:spcBef>
                        <a:spcAft>
                          <a:spcPts val="0"/>
                        </a:spcAft>
                      </a:pPr>
                      <a:r>
                        <a:rPr lang="en-US" sz="1400" dirty="0">
                          <a:effectLst/>
                        </a:rPr>
                        <a:t>JMA, EUM, NOAA, </a:t>
                      </a:r>
                      <a:endParaRPr lang="ja-JP" sz="1400" dirty="0">
                        <a:effectLst/>
                      </a:endParaRPr>
                    </a:p>
                    <a:p>
                      <a:pPr algn="just">
                        <a:spcBef>
                          <a:spcPts val="300"/>
                        </a:spcBef>
                        <a:spcAft>
                          <a:spcPts val="0"/>
                        </a:spcAft>
                      </a:pPr>
                      <a:r>
                        <a:rPr lang="en-US" sz="1400" dirty="0">
                          <a:effectLst/>
                        </a:rPr>
                        <a:t> </a:t>
                      </a:r>
                      <a:endParaRPr lang="ja-JP" sz="1400" dirty="0">
                        <a:effectLst/>
                      </a:endParaRPr>
                    </a:p>
                    <a:p>
                      <a:pPr algn="just">
                        <a:spcBef>
                          <a:spcPts val="300"/>
                        </a:spcBef>
                        <a:spcAft>
                          <a:spcPts val="0"/>
                        </a:spcAft>
                      </a:pPr>
                      <a:r>
                        <a:rPr lang="en-US" sz="1400" dirty="0">
                          <a:effectLst/>
                        </a:rPr>
                        <a:t> </a:t>
                      </a:r>
                      <a:endParaRPr lang="en-US" sz="1400" dirty="0" smtClean="0">
                        <a:effectLst/>
                      </a:endParaRPr>
                    </a:p>
                    <a:p>
                      <a:pPr algn="just">
                        <a:spcBef>
                          <a:spcPts val="300"/>
                        </a:spcBef>
                        <a:spcAft>
                          <a:spcPts val="0"/>
                        </a:spcAft>
                      </a:pPr>
                      <a:r>
                        <a:rPr lang="en-US" sz="1400" dirty="0" smtClean="0">
                          <a:effectLst/>
                        </a:rPr>
                        <a:t>NOAA</a:t>
                      </a:r>
                      <a:endParaRPr lang="ja-JP" sz="1400" dirty="0">
                        <a:effectLst/>
                      </a:endParaRPr>
                    </a:p>
                    <a:p>
                      <a:pPr algn="just">
                        <a:spcBef>
                          <a:spcPts val="300"/>
                        </a:spcBef>
                        <a:spcAft>
                          <a:spcPts val="0"/>
                        </a:spcAft>
                      </a:pPr>
                      <a:r>
                        <a:rPr lang="en-US" sz="1400" dirty="0">
                          <a:effectLst/>
                        </a:rPr>
                        <a:t> </a:t>
                      </a:r>
                      <a:endParaRPr lang="ja-JP" sz="1400" dirty="0">
                        <a:effectLst/>
                      </a:endParaRPr>
                    </a:p>
                    <a:p>
                      <a:pPr algn="just">
                        <a:spcBef>
                          <a:spcPts val="300"/>
                        </a:spcBef>
                        <a:spcAft>
                          <a:spcPts val="0"/>
                        </a:spcAft>
                      </a:pPr>
                      <a:r>
                        <a:rPr lang="en-US" sz="1400" dirty="0" smtClean="0">
                          <a:effectLst/>
                        </a:rPr>
                        <a:t>JMA</a:t>
                      </a:r>
                      <a:r>
                        <a:rPr lang="en-US" sz="1400" dirty="0">
                          <a:effectLst/>
                        </a:rPr>
                        <a:t>, EUM</a:t>
                      </a:r>
                      <a:endParaRPr lang="ja-JP" sz="1400" dirty="0">
                        <a:effectLst/>
                      </a:endParaRPr>
                    </a:p>
                    <a:p>
                      <a:pPr algn="just">
                        <a:spcBef>
                          <a:spcPts val="300"/>
                        </a:spcBef>
                        <a:spcAft>
                          <a:spcPts val="0"/>
                        </a:spcAft>
                      </a:pPr>
                      <a:r>
                        <a:rPr lang="en-US" sz="1400" dirty="0">
                          <a:effectLst/>
                        </a:rPr>
                        <a:t> </a:t>
                      </a:r>
                      <a:endParaRPr lang="ja-JP" sz="1400" dirty="0">
                        <a:effectLst/>
                      </a:endParaRPr>
                    </a:p>
                    <a:p>
                      <a:pPr algn="just">
                        <a:spcBef>
                          <a:spcPts val="300"/>
                        </a:spcBef>
                        <a:spcAft>
                          <a:spcPts val="0"/>
                        </a:spcAft>
                      </a:pPr>
                      <a:r>
                        <a:rPr lang="en-US" sz="1400" dirty="0">
                          <a:effectLst/>
                        </a:rPr>
                        <a:t>JMA</a:t>
                      </a:r>
                      <a:endParaRPr lang="ja-JP" sz="1400" dirty="0">
                        <a:effectLst/>
                        <a:latin typeface="Times New Roman"/>
                        <a:ea typeface="ＭＳ 明朝"/>
                      </a:endParaRPr>
                    </a:p>
                  </a:txBody>
                  <a:tcPr marL="65699" marR="65699" marT="0" marB="0">
                    <a:solidFill>
                      <a:schemeClr val="bg2">
                        <a:lumMod val="50000"/>
                      </a:schemeClr>
                    </a:solidFill>
                  </a:tcPr>
                </a:tc>
              </a:tr>
              <a:tr h="785966">
                <a:tc>
                  <a:txBody>
                    <a:bodyPr/>
                    <a:lstStyle/>
                    <a:p>
                      <a:pPr marL="342900" lvl="0" indent="-342900" algn="just">
                        <a:spcBef>
                          <a:spcPts val="300"/>
                        </a:spcBef>
                        <a:spcAft>
                          <a:spcPts val="0"/>
                        </a:spcAft>
                        <a:buFont typeface="Calibri"/>
                        <a:buChar char="−"/>
                      </a:pPr>
                      <a:r>
                        <a:rPr lang="en-US" sz="1200" dirty="0">
                          <a:solidFill>
                            <a:schemeClr val="tx1"/>
                          </a:solidFill>
                          <a:effectLst/>
                          <a:latin typeface="+mn-lt"/>
                        </a:rPr>
                        <a:t>Build common validation framework following agreed metric involving </a:t>
                      </a:r>
                      <a:r>
                        <a:rPr lang="en-US" sz="1200" dirty="0" err="1">
                          <a:solidFill>
                            <a:schemeClr val="tx1"/>
                          </a:solidFill>
                          <a:effectLst/>
                          <a:latin typeface="+mn-lt"/>
                        </a:rPr>
                        <a:t>radiosonde</a:t>
                      </a:r>
                      <a:r>
                        <a:rPr lang="en-US" sz="1200" dirty="0">
                          <a:solidFill>
                            <a:schemeClr val="tx1"/>
                          </a:solidFill>
                          <a:effectLst/>
                          <a:latin typeface="+mn-lt"/>
                        </a:rPr>
                        <a:t> observations and tools provided by reanalysis </a:t>
                      </a:r>
                      <a:r>
                        <a:rPr lang="en-US" sz="1200" dirty="0" err="1">
                          <a:solidFill>
                            <a:schemeClr val="tx1"/>
                          </a:solidFill>
                          <a:effectLst/>
                          <a:latin typeface="+mn-lt"/>
                        </a:rPr>
                        <a:t>centres</a:t>
                      </a:r>
                      <a:r>
                        <a:rPr lang="en-US" sz="1200" dirty="0">
                          <a:solidFill>
                            <a:schemeClr val="tx1"/>
                          </a:solidFill>
                          <a:effectLst/>
                          <a:latin typeface="+mn-lt"/>
                        </a:rPr>
                        <a:t>;</a:t>
                      </a:r>
                      <a:endParaRPr lang="ja-JP" sz="1200" dirty="0">
                        <a:solidFill>
                          <a:schemeClr val="tx1"/>
                        </a:solidFill>
                        <a:effectLst/>
                        <a:latin typeface="+mn-lt"/>
                      </a:endParaRPr>
                    </a:p>
                    <a:p>
                      <a:pPr marL="342900" lvl="0" indent="-342900" algn="just">
                        <a:spcBef>
                          <a:spcPts val="300"/>
                        </a:spcBef>
                        <a:spcAft>
                          <a:spcPts val="0"/>
                        </a:spcAft>
                        <a:buFont typeface="Calibri"/>
                        <a:buChar char="−"/>
                      </a:pPr>
                      <a:r>
                        <a:rPr lang="nl-NL" sz="1200" dirty="0">
                          <a:solidFill>
                            <a:schemeClr val="tx1"/>
                          </a:solidFill>
                          <a:effectLst/>
                          <a:latin typeface="+mn-lt"/>
                        </a:rPr>
                        <a:t>Perform processing of geostationary products;</a:t>
                      </a:r>
                      <a:endParaRPr lang="ja-JP" sz="1200" dirty="0">
                        <a:solidFill>
                          <a:schemeClr val="tx1"/>
                        </a:solidFill>
                        <a:effectLst/>
                        <a:latin typeface="+mn-lt"/>
                        <a:ea typeface="ＭＳ 明朝"/>
                      </a:endParaRPr>
                    </a:p>
                  </a:txBody>
                  <a:tcPr marL="65699" marR="65699" marT="0" marB="0"/>
                </a:tc>
                <a:tc>
                  <a:txBody>
                    <a:bodyPr/>
                    <a:lstStyle/>
                    <a:p>
                      <a:pPr algn="just">
                        <a:spcBef>
                          <a:spcPts val="300"/>
                        </a:spcBef>
                        <a:spcAft>
                          <a:spcPts val="0"/>
                        </a:spcAft>
                      </a:pPr>
                      <a:r>
                        <a:rPr lang="en-US" sz="1200" dirty="0">
                          <a:effectLst/>
                          <a:latin typeface="+mn-lt"/>
                        </a:rPr>
                        <a:t>2015</a:t>
                      </a:r>
                      <a:endParaRPr lang="ja-JP" sz="1200" dirty="0">
                        <a:effectLst/>
                        <a:latin typeface="+mn-lt"/>
                        <a:ea typeface="ＭＳ 明朝"/>
                      </a:endParaRPr>
                    </a:p>
                  </a:txBody>
                  <a:tcPr marL="65699" marR="65699" marT="0" marB="0">
                    <a:solidFill>
                      <a:schemeClr val="accent6"/>
                    </a:solidFill>
                  </a:tcPr>
                </a:tc>
                <a:tc>
                  <a:txBody>
                    <a:bodyPr/>
                    <a:lstStyle/>
                    <a:p>
                      <a:pPr algn="just">
                        <a:spcBef>
                          <a:spcPts val="300"/>
                        </a:spcBef>
                        <a:spcAft>
                          <a:spcPts val="0"/>
                        </a:spcAft>
                      </a:pPr>
                      <a:r>
                        <a:rPr lang="en-US" sz="1200" dirty="0">
                          <a:effectLst/>
                          <a:latin typeface="+mn-lt"/>
                        </a:rPr>
                        <a:t>EUM, JMA, NOAA</a:t>
                      </a:r>
                      <a:endParaRPr lang="ja-JP" sz="1200" dirty="0">
                        <a:effectLst/>
                        <a:latin typeface="+mn-lt"/>
                      </a:endParaRPr>
                    </a:p>
                    <a:p>
                      <a:pPr algn="just">
                        <a:spcBef>
                          <a:spcPts val="300"/>
                        </a:spcBef>
                        <a:spcAft>
                          <a:spcPts val="0"/>
                        </a:spcAft>
                      </a:pPr>
                      <a:r>
                        <a:rPr lang="en-US" sz="1200" dirty="0">
                          <a:effectLst/>
                          <a:latin typeface="+mn-lt"/>
                        </a:rPr>
                        <a:t> </a:t>
                      </a:r>
                      <a:endParaRPr lang="ja-JP" sz="1200" dirty="0">
                        <a:effectLst/>
                        <a:latin typeface="+mn-lt"/>
                      </a:endParaRPr>
                    </a:p>
                    <a:p>
                      <a:pPr algn="just">
                        <a:spcBef>
                          <a:spcPts val="300"/>
                        </a:spcBef>
                        <a:spcAft>
                          <a:spcPts val="0"/>
                        </a:spcAft>
                      </a:pPr>
                      <a:r>
                        <a:rPr lang="en-US" sz="1200" dirty="0">
                          <a:effectLst/>
                          <a:latin typeface="+mn-lt"/>
                        </a:rPr>
                        <a:t>EUM, JMA, NOAA</a:t>
                      </a:r>
                      <a:endParaRPr lang="ja-JP" sz="1200" dirty="0">
                        <a:effectLst/>
                        <a:latin typeface="+mn-lt"/>
                      </a:endParaRPr>
                    </a:p>
                    <a:p>
                      <a:pPr algn="just">
                        <a:spcBef>
                          <a:spcPts val="300"/>
                        </a:spcBef>
                        <a:spcAft>
                          <a:spcPts val="0"/>
                        </a:spcAft>
                      </a:pPr>
                      <a:r>
                        <a:rPr lang="en-US" sz="1200" dirty="0">
                          <a:effectLst/>
                          <a:latin typeface="+mn-lt"/>
                        </a:rPr>
                        <a:t> </a:t>
                      </a:r>
                      <a:endParaRPr lang="ja-JP" sz="1200" dirty="0">
                        <a:effectLst/>
                        <a:latin typeface="+mn-lt"/>
                        <a:ea typeface="ＭＳ 明朝"/>
                      </a:endParaRPr>
                    </a:p>
                  </a:txBody>
                  <a:tcPr marL="65699" marR="65699" marT="0" marB="0">
                    <a:solidFill>
                      <a:schemeClr val="bg2">
                        <a:lumMod val="50000"/>
                      </a:schemeClr>
                    </a:solidFill>
                  </a:tcPr>
                </a:tc>
              </a:tr>
              <a:tr h="918339">
                <a:tc>
                  <a:txBody>
                    <a:bodyPr/>
                    <a:lstStyle/>
                    <a:p>
                      <a:pPr marL="342900" lvl="0" indent="-342900" algn="just">
                        <a:spcBef>
                          <a:spcPts val="300"/>
                        </a:spcBef>
                        <a:spcAft>
                          <a:spcPts val="0"/>
                        </a:spcAft>
                        <a:buFont typeface="Calibri"/>
                        <a:buChar char="−"/>
                      </a:pPr>
                      <a:r>
                        <a:rPr lang="en-US" sz="1200" dirty="0">
                          <a:solidFill>
                            <a:schemeClr val="tx1"/>
                          </a:solidFill>
                          <a:effectLst/>
                          <a:latin typeface="+mn-lt"/>
                        </a:rPr>
                        <a:t>Perform processing of polar orbit data;</a:t>
                      </a:r>
                      <a:endParaRPr lang="ja-JP" sz="1200" dirty="0">
                        <a:solidFill>
                          <a:schemeClr val="tx1"/>
                        </a:solidFill>
                        <a:effectLst/>
                        <a:latin typeface="+mn-lt"/>
                      </a:endParaRPr>
                    </a:p>
                    <a:p>
                      <a:pPr marL="342900" lvl="0" indent="-342900" algn="just">
                        <a:spcBef>
                          <a:spcPts val="300"/>
                        </a:spcBef>
                        <a:spcAft>
                          <a:spcPts val="0"/>
                        </a:spcAft>
                        <a:buFont typeface="Calibri"/>
                        <a:buChar char="−"/>
                      </a:pPr>
                      <a:r>
                        <a:rPr lang="nl-NL" sz="1200" dirty="0">
                          <a:solidFill>
                            <a:schemeClr val="tx1"/>
                          </a:solidFill>
                          <a:effectLst/>
                          <a:latin typeface="+mn-lt"/>
                        </a:rPr>
                        <a:t>Perform processing of geostationary products (continue);</a:t>
                      </a:r>
                      <a:endParaRPr lang="ja-JP" sz="1200" dirty="0">
                        <a:solidFill>
                          <a:schemeClr val="tx1"/>
                        </a:solidFill>
                        <a:effectLst/>
                        <a:latin typeface="+mn-lt"/>
                      </a:endParaRPr>
                    </a:p>
                    <a:p>
                      <a:pPr marL="342900" lvl="0" indent="-342900" algn="just">
                        <a:spcBef>
                          <a:spcPts val="300"/>
                        </a:spcBef>
                        <a:spcAft>
                          <a:spcPts val="0"/>
                        </a:spcAft>
                        <a:buFont typeface="Calibri"/>
                        <a:buChar char="−"/>
                      </a:pPr>
                      <a:r>
                        <a:rPr lang="nl-NL" sz="1200" dirty="0">
                          <a:solidFill>
                            <a:schemeClr val="tx1"/>
                          </a:solidFill>
                          <a:effectLst/>
                          <a:latin typeface="+mn-lt"/>
                        </a:rPr>
                        <a:t>Validate products from geostationary satellites;</a:t>
                      </a:r>
                      <a:endParaRPr lang="ja-JP" sz="1200" dirty="0">
                        <a:solidFill>
                          <a:schemeClr val="tx1"/>
                        </a:solidFill>
                        <a:effectLst/>
                        <a:latin typeface="+mn-lt"/>
                      </a:endParaRPr>
                    </a:p>
                    <a:p>
                      <a:pPr marL="342900" lvl="0" indent="-342900" algn="just">
                        <a:spcBef>
                          <a:spcPts val="300"/>
                        </a:spcBef>
                        <a:spcAft>
                          <a:spcPts val="0"/>
                        </a:spcAft>
                        <a:buFont typeface="Calibri"/>
                        <a:buChar char="−"/>
                      </a:pPr>
                      <a:r>
                        <a:rPr lang="nl-NL" sz="1200" dirty="0">
                          <a:solidFill>
                            <a:schemeClr val="tx1"/>
                          </a:solidFill>
                          <a:effectLst/>
                          <a:latin typeface="+mn-lt"/>
                        </a:rPr>
                        <a:t>Analyze feedback on early phase products from reanalysis centers</a:t>
                      </a:r>
                      <a:endParaRPr lang="ja-JP" sz="1200" dirty="0">
                        <a:solidFill>
                          <a:schemeClr val="tx1"/>
                        </a:solidFill>
                        <a:effectLst/>
                        <a:latin typeface="+mn-lt"/>
                        <a:ea typeface="ＭＳ 明朝"/>
                      </a:endParaRPr>
                    </a:p>
                  </a:txBody>
                  <a:tcPr marL="65699" marR="65699" marT="0" marB="0"/>
                </a:tc>
                <a:tc>
                  <a:txBody>
                    <a:bodyPr/>
                    <a:lstStyle/>
                    <a:p>
                      <a:pPr algn="just">
                        <a:spcBef>
                          <a:spcPts val="300"/>
                        </a:spcBef>
                        <a:spcAft>
                          <a:spcPts val="0"/>
                        </a:spcAft>
                      </a:pPr>
                      <a:r>
                        <a:rPr lang="en-US" sz="1200" dirty="0">
                          <a:effectLst/>
                          <a:latin typeface="+mn-lt"/>
                        </a:rPr>
                        <a:t>2016</a:t>
                      </a:r>
                      <a:endParaRPr lang="ja-JP" sz="1200" dirty="0">
                        <a:effectLst/>
                        <a:latin typeface="+mn-lt"/>
                        <a:ea typeface="ＭＳ 明朝"/>
                      </a:endParaRPr>
                    </a:p>
                  </a:txBody>
                  <a:tcPr marL="65699" marR="65699" marT="0" marB="0">
                    <a:solidFill>
                      <a:schemeClr val="accent6"/>
                    </a:solidFill>
                  </a:tcPr>
                </a:tc>
                <a:tc>
                  <a:txBody>
                    <a:bodyPr/>
                    <a:lstStyle/>
                    <a:p>
                      <a:pPr algn="just">
                        <a:spcBef>
                          <a:spcPts val="300"/>
                        </a:spcBef>
                        <a:spcAft>
                          <a:spcPts val="0"/>
                        </a:spcAft>
                      </a:pPr>
                      <a:r>
                        <a:rPr lang="en-US" sz="1200" dirty="0">
                          <a:effectLst/>
                          <a:latin typeface="+mn-lt"/>
                        </a:rPr>
                        <a:t>EUM</a:t>
                      </a:r>
                      <a:endParaRPr lang="ja-JP" sz="1200" dirty="0">
                        <a:effectLst/>
                        <a:latin typeface="+mn-lt"/>
                      </a:endParaRPr>
                    </a:p>
                    <a:p>
                      <a:pPr algn="just">
                        <a:spcBef>
                          <a:spcPts val="300"/>
                        </a:spcBef>
                        <a:spcAft>
                          <a:spcPts val="0"/>
                        </a:spcAft>
                      </a:pPr>
                      <a:r>
                        <a:rPr lang="en-US" sz="1200" dirty="0">
                          <a:effectLst/>
                          <a:latin typeface="+mn-lt"/>
                        </a:rPr>
                        <a:t>EUM, JMA, NOAA</a:t>
                      </a:r>
                      <a:endParaRPr lang="ja-JP" sz="1200" dirty="0">
                        <a:effectLst/>
                        <a:latin typeface="+mn-lt"/>
                      </a:endParaRPr>
                    </a:p>
                    <a:p>
                      <a:pPr algn="just">
                        <a:spcBef>
                          <a:spcPts val="300"/>
                        </a:spcBef>
                        <a:spcAft>
                          <a:spcPts val="0"/>
                        </a:spcAft>
                      </a:pPr>
                      <a:r>
                        <a:rPr lang="en-US" sz="1200" dirty="0">
                          <a:effectLst/>
                          <a:latin typeface="+mn-lt"/>
                        </a:rPr>
                        <a:t>All</a:t>
                      </a:r>
                      <a:endParaRPr lang="ja-JP" sz="1200" dirty="0">
                        <a:effectLst/>
                        <a:latin typeface="+mn-lt"/>
                      </a:endParaRPr>
                    </a:p>
                    <a:p>
                      <a:pPr algn="just">
                        <a:spcBef>
                          <a:spcPts val="300"/>
                        </a:spcBef>
                        <a:spcAft>
                          <a:spcPts val="0"/>
                        </a:spcAft>
                      </a:pPr>
                      <a:r>
                        <a:rPr lang="en-US" sz="1200" dirty="0">
                          <a:effectLst/>
                          <a:latin typeface="+mn-lt"/>
                        </a:rPr>
                        <a:t> </a:t>
                      </a:r>
                      <a:endParaRPr lang="ja-JP" sz="1200" dirty="0">
                        <a:effectLst/>
                        <a:latin typeface="+mn-lt"/>
                        <a:ea typeface="ＭＳ 明朝"/>
                      </a:endParaRPr>
                    </a:p>
                  </a:txBody>
                  <a:tcPr marL="65699" marR="65699" marT="0" marB="0">
                    <a:solidFill>
                      <a:schemeClr val="bg2">
                        <a:lumMod val="50000"/>
                      </a:schemeClr>
                    </a:solidFill>
                  </a:tcPr>
                </a:tc>
              </a:tr>
              <a:tr h="579133">
                <a:tc>
                  <a:txBody>
                    <a:bodyPr/>
                    <a:lstStyle/>
                    <a:p>
                      <a:pPr marL="342900" lvl="0" indent="-342900" algn="just">
                        <a:spcBef>
                          <a:spcPts val="300"/>
                        </a:spcBef>
                        <a:spcAft>
                          <a:spcPts val="0"/>
                        </a:spcAft>
                        <a:buFont typeface="Calibri"/>
                        <a:buChar char="−"/>
                      </a:pPr>
                      <a:r>
                        <a:rPr lang="en-US" sz="1200" spc="-10" dirty="0">
                          <a:solidFill>
                            <a:schemeClr val="tx1"/>
                          </a:solidFill>
                          <a:effectLst/>
                          <a:latin typeface="+mn-lt"/>
                        </a:rPr>
                        <a:t>Update the documentation of all products in coherent style;</a:t>
                      </a:r>
                      <a:endParaRPr lang="ja-JP" sz="1200" dirty="0">
                        <a:solidFill>
                          <a:schemeClr val="tx1"/>
                        </a:solidFill>
                        <a:effectLst/>
                        <a:latin typeface="+mn-lt"/>
                      </a:endParaRPr>
                    </a:p>
                    <a:p>
                      <a:pPr marL="342900" lvl="0" indent="-342900" algn="just">
                        <a:spcBef>
                          <a:spcPts val="300"/>
                        </a:spcBef>
                        <a:spcAft>
                          <a:spcPts val="0"/>
                        </a:spcAft>
                        <a:buFont typeface="Calibri"/>
                        <a:buChar char="−"/>
                      </a:pPr>
                      <a:r>
                        <a:rPr lang="en-US" sz="1200" dirty="0">
                          <a:solidFill>
                            <a:schemeClr val="tx1"/>
                          </a:solidFill>
                          <a:effectLst/>
                          <a:latin typeface="+mn-lt"/>
                        </a:rPr>
                        <a:t>Validate products from polar orbiting satellites;</a:t>
                      </a:r>
                      <a:endParaRPr lang="ja-JP" sz="1200" dirty="0">
                        <a:solidFill>
                          <a:schemeClr val="tx1"/>
                        </a:solidFill>
                        <a:effectLst/>
                        <a:latin typeface="+mn-lt"/>
                        <a:ea typeface="ＭＳ 明朝"/>
                      </a:endParaRPr>
                    </a:p>
                  </a:txBody>
                  <a:tcPr marL="65699" marR="65699" marT="0" marB="0"/>
                </a:tc>
                <a:tc>
                  <a:txBody>
                    <a:bodyPr/>
                    <a:lstStyle/>
                    <a:p>
                      <a:pPr algn="just">
                        <a:spcBef>
                          <a:spcPts val="300"/>
                        </a:spcBef>
                        <a:spcAft>
                          <a:spcPts val="0"/>
                        </a:spcAft>
                      </a:pPr>
                      <a:r>
                        <a:rPr lang="en-US" sz="1200" dirty="0">
                          <a:effectLst/>
                          <a:latin typeface="+mn-lt"/>
                        </a:rPr>
                        <a:t>2017</a:t>
                      </a:r>
                      <a:endParaRPr lang="ja-JP" sz="1200" dirty="0">
                        <a:effectLst/>
                        <a:latin typeface="+mn-lt"/>
                        <a:ea typeface="ＭＳ 明朝"/>
                      </a:endParaRPr>
                    </a:p>
                  </a:txBody>
                  <a:tcPr marL="65699" marR="65699" marT="0" marB="0">
                    <a:solidFill>
                      <a:schemeClr val="accent6"/>
                    </a:solidFill>
                  </a:tcPr>
                </a:tc>
                <a:tc>
                  <a:txBody>
                    <a:bodyPr/>
                    <a:lstStyle/>
                    <a:p>
                      <a:pPr algn="just">
                        <a:spcBef>
                          <a:spcPts val="300"/>
                        </a:spcBef>
                        <a:spcAft>
                          <a:spcPts val="0"/>
                        </a:spcAft>
                      </a:pPr>
                      <a:r>
                        <a:rPr lang="en-US" sz="1200" dirty="0">
                          <a:effectLst/>
                          <a:latin typeface="+mn-lt"/>
                        </a:rPr>
                        <a:t>EUM , JMA, NOAA</a:t>
                      </a:r>
                      <a:endParaRPr lang="ja-JP" sz="1200" dirty="0">
                        <a:effectLst/>
                        <a:latin typeface="+mn-lt"/>
                      </a:endParaRPr>
                    </a:p>
                    <a:p>
                      <a:pPr algn="just">
                        <a:spcBef>
                          <a:spcPts val="300"/>
                        </a:spcBef>
                        <a:spcAft>
                          <a:spcPts val="0"/>
                        </a:spcAft>
                      </a:pPr>
                      <a:r>
                        <a:rPr lang="en-US" sz="1200" dirty="0">
                          <a:effectLst/>
                          <a:latin typeface="+mn-lt"/>
                        </a:rPr>
                        <a:t> </a:t>
                      </a:r>
                      <a:endParaRPr lang="ja-JP" sz="1200" dirty="0">
                        <a:effectLst/>
                        <a:latin typeface="+mn-lt"/>
                      </a:endParaRPr>
                    </a:p>
                    <a:p>
                      <a:pPr algn="just">
                        <a:spcBef>
                          <a:spcPts val="300"/>
                        </a:spcBef>
                        <a:spcAft>
                          <a:spcPts val="0"/>
                        </a:spcAft>
                      </a:pPr>
                      <a:r>
                        <a:rPr lang="en-US" sz="1200" dirty="0">
                          <a:effectLst/>
                          <a:latin typeface="+mn-lt"/>
                        </a:rPr>
                        <a:t> </a:t>
                      </a:r>
                      <a:endParaRPr lang="ja-JP" sz="1200" dirty="0">
                        <a:effectLst/>
                        <a:latin typeface="+mn-lt"/>
                        <a:ea typeface="ＭＳ 明朝"/>
                      </a:endParaRPr>
                    </a:p>
                  </a:txBody>
                  <a:tcPr marL="65699" marR="65699" marT="0" marB="0">
                    <a:solidFill>
                      <a:schemeClr val="bg2">
                        <a:lumMod val="50000"/>
                      </a:schemeClr>
                    </a:solidFill>
                  </a:tcPr>
                </a:tc>
              </a:tr>
              <a:tr h="579133">
                <a:tc>
                  <a:txBody>
                    <a:bodyPr/>
                    <a:lstStyle/>
                    <a:p>
                      <a:pPr marL="342900" lvl="0" indent="-342900" algn="just">
                        <a:spcBef>
                          <a:spcPts val="300"/>
                        </a:spcBef>
                        <a:spcAft>
                          <a:spcPts val="0"/>
                        </a:spcAft>
                        <a:buFont typeface="Calibri"/>
                        <a:buChar char="−"/>
                      </a:pPr>
                      <a:r>
                        <a:rPr lang="en-US" sz="1200" dirty="0">
                          <a:solidFill>
                            <a:schemeClr val="tx1"/>
                          </a:solidFill>
                          <a:effectLst/>
                          <a:latin typeface="+mn-lt"/>
                        </a:rPr>
                        <a:t>Analyze feedback on products from reanalysis </a:t>
                      </a:r>
                      <a:r>
                        <a:rPr lang="en-US" sz="1200" dirty="0" err="1">
                          <a:solidFill>
                            <a:schemeClr val="tx1"/>
                          </a:solidFill>
                          <a:effectLst/>
                          <a:latin typeface="+mn-lt"/>
                        </a:rPr>
                        <a:t>centres</a:t>
                      </a:r>
                      <a:r>
                        <a:rPr lang="en-US" sz="1200" dirty="0">
                          <a:solidFill>
                            <a:schemeClr val="tx1"/>
                          </a:solidFill>
                          <a:effectLst/>
                          <a:latin typeface="+mn-lt"/>
                        </a:rPr>
                        <a:t> and other applications and develop a plan for SCOPE-CM phase 3</a:t>
                      </a:r>
                      <a:endParaRPr lang="ja-JP" sz="1200" dirty="0">
                        <a:solidFill>
                          <a:schemeClr val="tx1"/>
                        </a:solidFill>
                        <a:effectLst/>
                        <a:latin typeface="+mn-lt"/>
                        <a:ea typeface="ＭＳ 明朝"/>
                      </a:endParaRPr>
                    </a:p>
                  </a:txBody>
                  <a:tcPr marL="65699" marR="65699" marT="0" marB="0"/>
                </a:tc>
                <a:tc>
                  <a:txBody>
                    <a:bodyPr/>
                    <a:lstStyle/>
                    <a:p>
                      <a:pPr algn="just">
                        <a:spcBef>
                          <a:spcPts val="300"/>
                        </a:spcBef>
                        <a:spcAft>
                          <a:spcPts val="0"/>
                        </a:spcAft>
                      </a:pPr>
                      <a:r>
                        <a:rPr lang="en-US" sz="1200" dirty="0">
                          <a:effectLst/>
                          <a:latin typeface="+mn-lt"/>
                        </a:rPr>
                        <a:t>2018</a:t>
                      </a:r>
                      <a:endParaRPr lang="ja-JP" sz="1200" dirty="0">
                        <a:effectLst/>
                        <a:latin typeface="+mn-lt"/>
                        <a:ea typeface="ＭＳ 明朝"/>
                      </a:endParaRPr>
                    </a:p>
                  </a:txBody>
                  <a:tcPr marL="65699" marR="65699" marT="0" marB="0">
                    <a:solidFill>
                      <a:schemeClr val="accent6"/>
                    </a:solidFill>
                  </a:tcPr>
                </a:tc>
                <a:tc>
                  <a:txBody>
                    <a:bodyPr/>
                    <a:lstStyle/>
                    <a:p>
                      <a:pPr algn="just">
                        <a:spcBef>
                          <a:spcPts val="300"/>
                        </a:spcBef>
                        <a:spcAft>
                          <a:spcPts val="0"/>
                        </a:spcAft>
                      </a:pPr>
                      <a:r>
                        <a:rPr lang="en-US" sz="1200" dirty="0">
                          <a:effectLst/>
                          <a:latin typeface="+mn-lt"/>
                        </a:rPr>
                        <a:t>All</a:t>
                      </a:r>
                      <a:endParaRPr lang="ja-JP" sz="1200" dirty="0">
                        <a:effectLst/>
                        <a:latin typeface="+mn-lt"/>
                      </a:endParaRPr>
                    </a:p>
                    <a:p>
                      <a:pPr algn="just">
                        <a:spcBef>
                          <a:spcPts val="300"/>
                        </a:spcBef>
                        <a:spcAft>
                          <a:spcPts val="0"/>
                        </a:spcAft>
                      </a:pPr>
                      <a:r>
                        <a:rPr lang="en-US" sz="1200" dirty="0">
                          <a:effectLst/>
                          <a:latin typeface="+mn-lt"/>
                        </a:rPr>
                        <a:t> </a:t>
                      </a:r>
                      <a:endParaRPr lang="ja-JP" sz="1200" dirty="0">
                        <a:effectLst/>
                        <a:latin typeface="+mn-lt"/>
                      </a:endParaRPr>
                    </a:p>
                    <a:p>
                      <a:pPr algn="just">
                        <a:spcBef>
                          <a:spcPts val="300"/>
                        </a:spcBef>
                        <a:spcAft>
                          <a:spcPts val="0"/>
                        </a:spcAft>
                      </a:pPr>
                      <a:r>
                        <a:rPr lang="en-US" sz="1200" dirty="0">
                          <a:effectLst/>
                          <a:latin typeface="+mn-lt"/>
                        </a:rPr>
                        <a:t> </a:t>
                      </a:r>
                      <a:endParaRPr lang="ja-JP" sz="1200" dirty="0">
                        <a:effectLst/>
                        <a:latin typeface="+mn-lt"/>
                        <a:ea typeface="ＭＳ 明朝"/>
                      </a:endParaRPr>
                    </a:p>
                  </a:txBody>
                  <a:tcPr marL="65699" marR="65699" marT="0" marB="0">
                    <a:solidFill>
                      <a:schemeClr val="bg2">
                        <a:lumMod val="50000"/>
                      </a:schemeClr>
                    </a:solidFill>
                  </a:tcPr>
                </a:tc>
              </a:tr>
            </a:tbl>
          </a:graphicData>
        </a:graphic>
      </p:graphicFrame>
    </p:spTree>
    <p:extLst>
      <p:ext uri="{BB962C8B-B14F-4D97-AF65-F5344CB8AC3E}">
        <p14:creationId xmlns:p14="http://schemas.microsoft.com/office/powerpoint/2010/main" val="2943114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6856" y="778694"/>
            <a:ext cx="8229600" cy="1066130"/>
          </a:xfrm>
        </p:spPr>
        <p:txBody>
          <a:bodyPr>
            <a:normAutofit/>
          </a:bodyPr>
          <a:lstStyle/>
          <a:p>
            <a:r>
              <a:rPr kumimoji="1" lang="en-US" altLang="ja-JP" b="1" dirty="0" smtClean="0"/>
              <a:t>Status and Progress</a:t>
            </a:r>
            <a:endParaRPr kumimoji="1" lang="ja-JP" altLang="en-US" b="1" dirty="0">
              <a:solidFill>
                <a:srgbClr val="FF0000"/>
              </a:solidFill>
            </a:endParaRPr>
          </a:p>
        </p:txBody>
      </p:sp>
      <p:sp>
        <p:nvSpPr>
          <p:cNvPr id="5" name="テキスト ボックス 4"/>
          <p:cNvSpPr txBox="1"/>
          <p:nvPr/>
        </p:nvSpPr>
        <p:spPr>
          <a:xfrm>
            <a:off x="1043608" y="2636912"/>
            <a:ext cx="6678688" cy="2062103"/>
          </a:xfrm>
          <a:prstGeom prst="rect">
            <a:avLst/>
          </a:prstGeom>
          <a:noFill/>
        </p:spPr>
        <p:txBody>
          <a:bodyPr wrap="none" rtlCol="0">
            <a:spAutoFit/>
          </a:bodyPr>
          <a:lstStyle/>
          <a:p>
            <a:pPr marL="457200" indent="-457200">
              <a:buFontTx/>
              <a:buChar char="-"/>
            </a:pPr>
            <a:r>
              <a:rPr lang="en-US" altLang="ja-JP" sz="3200" b="1" dirty="0" smtClean="0">
                <a:solidFill>
                  <a:schemeClr val="tx2"/>
                </a:solidFill>
              </a:rPr>
              <a:t>GOES </a:t>
            </a:r>
            <a:r>
              <a:rPr lang="en-US" altLang="ja-JP" sz="3200" b="1" dirty="0">
                <a:solidFill>
                  <a:schemeClr val="tx2"/>
                </a:solidFill>
              </a:rPr>
              <a:t>AMV </a:t>
            </a:r>
            <a:r>
              <a:rPr lang="en-US" altLang="ja-JP" sz="3200" b="1" dirty="0" smtClean="0">
                <a:solidFill>
                  <a:schemeClr val="tx2"/>
                </a:solidFill>
              </a:rPr>
              <a:t>Reprocessing (Point 4)</a:t>
            </a:r>
          </a:p>
          <a:p>
            <a:pPr marL="457200" indent="-457200">
              <a:buFontTx/>
              <a:buChar char="-"/>
            </a:pPr>
            <a:r>
              <a:rPr lang="en-GB" altLang="ja-JP" sz="3200" b="1" dirty="0" smtClean="0">
                <a:solidFill>
                  <a:schemeClr val="tx2"/>
                </a:solidFill>
              </a:rPr>
              <a:t>AMV </a:t>
            </a:r>
            <a:r>
              <a:rPr lang="en-GB" altLang="ja-JP" sz="3200" b="1" dirty="0">
                <a:solidFill>
                  <a:schemeClr val="tx2"/>
                </a:solidFill>
              </a:rPr>
              <a:t>workshop at </a:t>
            </a:r>
            <a:r>
              <a:rPr lang="en-GB" altLang="ja-JP" sz="3200" b="1" dirty="0" smtClean="0">
                <a:solidFill>
                  <a:schemeClr val="tx2"/>
                </a:solidFill>
              </a:rPr>
              <a:t>ECMWF (Point 3)</a:t>
            </a:r>
          </a:p>
          <a:p>
            <a:pPr marL="457200" indent="-457200">
              <a:buFontTx/>
              <a:buChar char="-"/>
            </a:pPr>
            <a:r>
              <a:rPr lang="en-GB" altLang="ja-JP" sz="3200" b="1" dirty="0" smtClean="0">
                <a:solidFill>
                  <a:schemeClr val="tx2"/>
                </a:solidFill>
              </a:rPr>
              <a:t>Project Portal Site (Point 6)</a:t>
            </a:r>
            <a:endParaRPr lang="en-US" altLang="ja-JP" sz="3200" b="1" dirty="0" smtClean="0">
              <a:solidFill>
                <a:schemeClr val="tx2"/>
              </a:solidFill>
            </a:endParaRPr>
          </a:p>
          <a:p>
            <a:endParaRPr kumimoji="1" lang="ja-JP" altLang="en-US" sz="3200" dirty="0"/>
          </a:p>
        </p:txBody>
      </p:sp>
    </p:spTree>
    <p:extLst>
      <p:ext uri="{BB962C8B-B14F-4D97-AF65-F5344CB8AC3E}">
        <p14:creationId xmlns:p14="http://schemas.microsoft.com/office/powerpoint/2010/main" val="1993369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1844824"/>
            <a:ext cx="7772400" cy="3123778"/>
          </a:xfrm>
        </p:spPr>
        <p:txBody>
          <a:bodyPr>
            <a:normAutofit fontScale="90000"/>
          </a:bodyPr>
          <a:lstStyle/>
          <a:p>
            <a:r>
              <a:rPr lang="en-US" altLang="ja-JP" b="1" dirty="0" smtClean="0">
                <a:solidFill>
                  <a:schemeClr val="tx2"/>
                </a:solidFill>
              </a:rPr>
              <a:t>Status of GOES AMV Reprocessing </a:t>
            </a:r>
            <a:r>
              <a:rPr lang="en-US" altLang="ja-JP" sz="3600" b="1" dirty="0" smtClean="0"/>
              <a:t/>
            </a:r>
            <a:br>
              <a:rPr lang="en-US" altLang="ja-JP" sz="3600" b="1" dirty="0" smtClean="0"/>
            </a:br>
            <a:r>
              <a:rPr lang="en-US" altLang="ja-JP" sz="3600" b="1" dirty="0"/>
              <a:t/>
            </a:r>
            <a:br>
              <a:rPr lang="en-US" altLang="ja-JP" sz="3600" b="1" dirty="0"/>
            </a:br>
            <a:r>
              <a:rPr lang="en-US" altLang="ja-JP" sz="3100" b="1" dirty="0"/>
              <a:t>C. </a:t>
            </a:r>
            <a:r>
              <a:rPr lang="en-US" altLang="ja-JP" sz="3100" b="1" dirty="0" err="1"/>
              <a:t>Velden</a:t>
            </a:r>
            <a:r>
              <a:rPr lang="en-US" altLang="ja-JP" sz="3100" b="1" dirty="0"/>
              <a:t>, </a:t>
            </a:r>
            <a:r>
              <a:rPr lang="en-US" altLang="ja-JP" sz="3100" b="1" dirty="0" smtClean="0"/>
              <a:t> D</a:t>
            </a:r>
            <a:r>
              <a:rPr lang="en-US" altLang="ja-JP" sz="3100" b="1" dirty="0"/>
              <a:t>. </a:t>
            </a:r>
            <a:r>
              <a:rPr lang="en-US" altLang="ja-JP" sz="3100" b="1" dirty="0" err="1"/>
              <a:t>Santek</a:t>
            </a:r>
            <a:r>
              <a:rPr lang="en-US" altLang="ja-JP" sz="3100" b="1" dirty="0"/>
              <a:t>, </a:t>
            </a:r>
            <a:r>
              <a:rPr lang="en-US" altLang="ja-JP" sz="3100" b="1" dirty="0" smtClean="0"/>
              <a:t> D</a:t>
            </a:r>
            <a:r>
              <a:rPr lang="en-US" altLang="ja-JP" sz="3100" b="1" dirty="0"/>
              <a:t>. </a:t>
            </a:r>
            <a:r>
              <a:rPr lang="en-US" altLang="ja-JP" sz="3100" b="1" dirty="0" err="1"/>
              <a:t>Stettner</a:t>
            </a:r>
            <a:r>
              <a:rPr lang="en-US" altLang="ja-JP" sz="3100" b="1" dirty="0"/>
              <a:t>, </a:t>
            </a:r>
            <a:r>
              <a:rPr lang="en-US" altLang="ja-JP" sz="3100" b="1" dirty="0" smtClean="0"/>
              <a:t> S</a:t>
            </a:r>
            <a:r>
              <a:rPr lang="en-US" altLang="ja-JP" sz="3100" b="1" dirty="0"/>
              <a:t>. </a:t>
            </a:r>
            <a:r>
              <a:rPr lang="en-US" altLang="ja-JP" sz="3100" b="1" dirty="0" err="1"/>
              <a:t>Wanzong</a:t>
            </a:r>
            <a:r>
              <a:rPr lang="en-US" altLang="ja-JP" sz="2700" b="1" dirty="0"/>
              <a:t/>
            </a:r>
            <a:br>
              <a:rPr lang="en-US" altLang="ja-JP" sz="2700" b="1" dirty="0"/>
            </a:br>
            <a:r>
              <a:rPr lang="en-US" altLang="ja-JP" sz="2700" b="1" dirty="0" smtClean="0"/>
              <a:t/>
            </a:r>
            <a:br>
              <a:rPr lang="en-US" altLang="ja-JP" sz="2700" b="1" dirty="0" smtClean="0"/>
            </a:br>
            <a:r>
              <a:rPr lang="en-US" altLang="ja-JP" sz="2700" b="1" dirty="0" smtClean="0"/>
              <a:t>Cooperative </a:t>
            </a:r>
            <a:r>
              <a:rPr lang="en-US" altLang="ja-JP" sz="2700" b="1" dirty="0"/>
              <a:t>Institute for Meteorological Satellite Studies (CIMSS)</a:t>
            </a:r>
            <a:r>
              <a:rPr lang="ja-JP" altLang="ja-JP" sz="2700" b="1" dirty="0"/>
              <a:t/>
            </a:r>
            <a:br>
              <a:rPr lang="ja-JP" altLang="ja-JP" sz="2700" b="1" dirty="0"/>
            </a:br>
            <a:r>
              <a:rPr lang="en-US" altLang="ja-JP" sz="2700" b="1" dirty="0"/>
              <a:t>University of </a:t>
            </a:r>
            <a:r>
              <a:rPr lang="en-US" altLang="ja-JP" sz="2700" b="1" dirty="0" smtClean="0"/>
              <a:t>Wisconsin-Madison</a:t>
            </a:r>
            <a:br>
              <a:rPr lang="en-US" altLang="ja-JP" sz="2700" b="1" dirty="0" smtClean="0"/>
            </a:br>
            <a:r>
              <a:rPr lang="en-US" altLang="ja-JP" sz="2700" b="1" dirty="0" smtClean="0"/>
              <a:t>U.S.A</a:t>
            </a:r>
            <a:r>
              <a:rPr lang="ja-JP" altLang="ja-JP" sz="3600" b="1" dirty="0"/>
              <a:t/>
            </a:r>
            <a:br>
              <a:rPr lang="ja-JP" altLang="ja-JP" sz="3600" b="1" dirty="0"/>
            </a:br>
            <a:r>
              <a:rPr lang="en-US" altLang="ja-JP" sz="3600" b="1" dirty="0" smtClean="0"/>
              <a:t/>
            </a:r>
            <a:br>
              <a:rPr lang="en-US" altLang="ja-JP" sz="3600" b="1" dirty="0" smtClean="0"/>
            </a:br>
            <a:r>
              <a:rPr lang="en-US" altLang="ja-JP" sz="3600" b="1" dirty="0"/>
              <a:t/>
            </a:r>
            <a:br>
              <a:rPr lang="en-US" altLang="ja-JP" sz="3600" b="1" dirty="0"/>
            </a:br>
            <a:r>
              <a:rPr lang="en-US" altLang="ja-JP" sz="3600" b="1" dirty="0" smtClean="0"/>
              <a:t/>
            </a:r>
            <a:br>
              <a:rPr lang="en-US" altLang="ja-JP" sz="3600" b="1" dirty="0" smtClean="0"/>
            </a:br>
            <a:r>
              <a:rPr lang="en-US" altLang="ja-JP" sz="2800" b="1" dirty="0" smtClean="0"/>
              <a:t>20 February 2014</a:t>
            </a:r>
            <a:endParaRPr kumimoji="1" lang="ja-JP" altLang="en-US" sz="2800" dirty="0"/>
          </a:p>
        </p:txBody>
      </p:sp>
    </p:spTree>
    <p:extLst>
      <p:ext uri="{BB962C8B-B14F-4D97-AF65-F5344CB8AC3E}">
        <p14:creationId xmlns:p14="http://schemas.microsoft.com/office/powerpoint/2010/main" val="1231674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Autofit/>
          </a:bodyPr>
          <a:lstStyle/>
          <a:p>
            <a:r>
              <a:rPr lang="en-GB" altLang="ja-JP" sz="3600" b="1" dirty="0" smtClean="0"/>
              <a:t>GOES AMV Reprocessing: Phase 1a</a:t>
            </a:r>
            <a:endParaRPr kumimoji="1" lang="ja-JP" altLang="en-US" sz="3600" b="1" dirty="0"/>
          </a:p>
        </p:txBody>
      </p:sp>
      <p:sp>
        <p:nvSpPr>
          <p:cNvPr id="3" name="コンテンツ プレースホルダー 2"/>
          <p:cNvSpPr>
            <a:spLocks noGrp="1"/>
          </p:cNvSpPr>
          <p:nvPr>
            <p:ph idx="1"/>
          </p:nvPr>
        </p:nvSpPr>
        <p:spPr>
          <a:xfrm>
            <a:off x="107504" y="1052736"/>
            <a:ext cx="8856984" cy="5544616"/>
          </a:xfrm>
        </p:spPr>
        <p:txBody>
          <a:bodyPr>
            <a:normAutofit fontScale="92500"/>
          </a:bodyPr>
          <a:lstStyle/>
          <a:p>
            <a:pPr>
              <a:buClr>
                <a:schemeClr val="tx1"/>
              </a:buClr>
            </a:pPr>
            <a:r>
              <a:rPr lang="nl-NL" altLang="ja-JP" sz="2600" b="1" dirty="0" smtClean="0">
                <a:solidFill>
                  <a:schemeClr val="tx2"/>
                </a:solidFill>
              </a:rPr>
              <a:t>Derive hourly AMV datasets </a:t>
            </a:r>
            <a:r>
              <a:rPr lang="nl-NL" altLang="ja-JP" sz="2600" b="1" dirty="0" smtClean="0"/>
              <a:t>from each of </a:t>
            </a:r>
            <a:r>
              <a:rPr lang="nl-NL" altLang="ja-JP" sz="2600" b="1" dirty="0"/>
              <a:t>the two GOES operational satellites (East and West</a:t>
            </a:r>
            <a:r>
              <a:rPr lang="nl-NL" altLang="ja-JP" sz="2600" b="1" dirty="0" smtClean="0"/>
              <a:t>) from </a:t>
            </a:r>
            <a:r>
              <a:rPr lang="nl-NL" altLang="ja-JP" sz="2600" b="1" dirty="0" smtClean="0">
                <a:solidFill>
                  <a:schemeClr val="tx2"/>
                </a:solidFill>
              </a:rPr>
              <a:t>1995 to present</a:t>
            </a:r>
            <a:r>
              <a:rPr lang="nl-NL" altLang="ja-JP" sz="2600" b="1" dirty="0" smtClean="0"/>
              <a:t>.</a:t>
            </a:r>
            <a:endParaRPr lang="nl-NL" altLang="ja-JP" sz="2600" b="1" dirty="0"/>
          </a:p>
          <a:p>
            <a:pPr lvl="1"/>
            <a:r>
              <a:rPr lang="nl-NL" altLang="ja-JP" sz="2000" b="1" dirty="0"/>
              <a:t>GVAR </a:t>
            </a:r>
            <a:r>
              <a:rPr lang="nl-NL" altLang="ja-JP" sz="2000" b="1" dirty="0" smtClean="0"/>
              <a:t>satellite series (GOES-8 to -15); entire data archive on-line at UW-SSEC</a:t>
            </a:r>
            <a:endParaRPr lang="nl-NL" altLang="ja-JP" sz="2000" b="1" dirty="0"/>
          </a:p>
          <a:p>
            <a:pPr lvl="1"/>
            <a:r>
              <a:rPr lang="nl-NL" altLang="ja-JP" sz="2000" b="1" dirty="0" smtClean="0"/>
              <a:t>Mostly stable </a:t>
            </a:r>
            <a:r>
              <a:rPr lang="nl-NL" altLang="ja-JP" sz="2000" b="1" dirty="0"/>
              <a:t>calibration and </a:t>
            </a:r>
            <a:r>
              <a:rPr lang="nl-NL" altLang="ja-JP" sz="2000" b="1" dirty="0" smtClean="0"/>
              <a:t>geolocation throughout time period</a:t>
            </a:r>
            <a:endParaRPr lang="nl-NL" altLang="ja-JP" sz="2000" b="1" dirty="0"/>
          </a:p>
          <a:p>
            <a:pPr lvl="1"/>
            <a:r>
              <a:rPr lang="nl-NL" altLang="ja-JP" sz="2000" b="1" dirty="0" smtClean="0"/>
              <a:t>Utilize full-resolution image triplets from </a:t>
            </a:r>
            <a:r>
              <a:rPr lang="nl-NL" altLang="ja-JP" sz="2000" b="1" dirty="0" smtClean="0">
                <a:solidFill>
                  <a:schemeClr val="tx2"/>
                </a:solidFill>
              </a:rPr>
              <a:t>longwave IR (window), shortwave IR, and water vapor </a:t>
            </a:r>
            <a:r>
              <a:rPr lang="nl-NL" altLang="ja-JP" sz="2000" b="1" dirty="0" smtClean="0"/>
              <a:t>channels, and the </a:t>
            </a:r>
            <a:r>
              <a:rPr lang="nl-NL" altLang="ja-JP" sz="2000" b="1" dirty="0" smtClean="0">
                <a:solidFill>
                  <a:schemeClr val="tx2"/>
                </a:solidFill>
              </a:rPr>
              <a:t>visible</a:t>
            </a:r>
            <a:r>
              <a:rPr lang="nl-NL" altLang="ja-JP" sz="2000" b="1" dirty="0" smtClean="0"/>
              <a:t> channel at ½ spatial resolution</a:t>
            </a:r>
          </a:p>
          <a:p>
            <a:pPr lvl="1"/>
            <a:r>
              <a:rPr lang="nl-NL" altLang="ja-JP" sz="2000" b="1" dirty="0" smtClean="0"/>
              <a:t>Only GOES Imager, no Sounder data used</a:t>
            </a:r>
          </a:p>
          <a:p>
            <a:pPr lvl="1"/>
            <a:r>
              <a:rPr lang="nl-NL" altLang="ja-JP" sz="2000" b="1" dirty="0" smtClean="0"/>
              <a:t>Divide processing into two sectors per satellite: Northern and Southern Hemisphere</a:t>
            </a:r>
          </a:p>
          <a:p>
            <a:r>
              <a:rPr lang="nl-NL" altLang="ja-JP" sz="2600" b="1" dirty="0" smtClean="0"/>
              <a:t>Employ </a:t>
            </a:r>
            <a:r>
              <a:rPr lang="nl-NL" altLang="ja-JP" sz="2600" b="1" dirty="0"/>
              <a:t>the current </a:t>
            </a:r>
            <a:r>
              <a:rPr lang="nl-NL" altLang="ja-JP" sz="2600" b="1" dirty="0">
                <a:solidFill>
                  <a:schemeClr val="tx2"/>
                </a:solidFill>
              </a:rPr>
              <a:t>NOAA operational </a:t>
            </a:r>
            <a:r>
              <a:rPr lang="nl-NL" altLang="ja-JP" sz="2600" b="1" dirty="0" smtClean="0">
                <a:solidFill>
                  <a:schemeClr val="tx2"/>
                </a:solidFill>
              </a:rPr>
              <a:t>AMV processing </a:t>
            </a:r>
            <a:r>
              <a:rPr lang="nl-NL" altLang="ja-JP" sz="2600" b="1" dirty="0">
                <a:solidFill>
                  <a:schemeClr val="tx2"/>
                </a:solidFill>
              </a:rPr>
              <a:t>algorithm</a:t>
            </a:r>
          </a:p>
          <a:p>
            <a:pPr>
              <a:buClr>
                <a:schemeClr val="tx1"/>
              </a:buClr>
            </a:pPr>
            <a:r>
              <a:rPr lang="nl-NL" altLang="ja-JP" sz="2600" b="1" dirty="0" smtClean="0">
                <a:solidFill>
                  <a:schemeClr val="tx2"/>
                </a:solidFill>
              </a:rPr>
              <a:t>ERA</a:t>
            </a:r>
            <a:r>
              <a:rPr lang="nl-NL" altLang="ja-JP" sz="2600" b="1" dirty="0">
                <a:solidFill>
                  <a:schemeClr val="tx2"/>
                </a:solidFill>
              </a:rPr>
              <a:t>-Interim </a:t>
            </a:r>
            <a:r>
              <a:rPr lang="nl-NL" altLang="ja-JP" sz="2600" b="1" dirty="0" smtClean="0">
                <a:solidFill>
                  <a:schemeClr val="tx2"/>
                </a:solidFill>
              </a:rPr>
              <a:t>analyses</a:t>
            </a:r>
            <a:r>
              <a:rPr lang="nl-NL" altLang="ja-JP" sz="2600" b="1" dirty="0" smtClean="0">
                <a:solidFill>
                  <a:srgbClr val="4F81BD"/>
                </a:solidFill>
              </a:rPr>
              <a:t> </a:t>
            </a:r>
            <a:r>
              <a:rPr lang="nl-NL" altLang="ja-JP" sz="2600" b="1" dirty="0" smtClean="0"/>
              <a:t>used for </a:t>
            </a:r>
            <a:r>
              <a:rPr lang="nl-NL" altLang="ja-JP" sz="2600" b="1" dirty="0"/>
              <a:t>first guess and </a:t>
            </a:r>
            <a:r>
              <a:rPr lang="nl-NL" altLang="ja-JP" sz="2600" b="1" dirty="0" smtClean="0"/>
              <a:t>in AMV height determination</a:t>
            </a:r>
          </a:p>
          <a:p>
            <a:r>
              <a:rPr lang="nl-NL" altLang="ja-JP" sz="2600" b="1" dirty="0" smtClean="0"/>
              <a:t>AMV datasets processed on </a:t>
            </a:r>
            <a:r>
              <a:rPr lang="nl-NL" altLang="ja-JP" sz="2600" b="1" dirty="0"/>
              <a:t>a cluster computer system to reduce reprocessing </a:t>
            </a:r>
            <a:r>
              <a:rPr lang="nl-NL" altLang="ja-JP" sz="2600" b="1" dirty="0" smtClean="0"/>
              <a:t>time -- </a:t>
            </a:r>
            <a:r>
              <a:rPr lang="nl-NL" altLang="ja-JP" sz="2600" b="1" dirty="0" smtClean="0">
                <a:solidFill>
                  <a:schemeClr val="tx2"/>
                </a:solidFill>
              </a:rPr>
              <a:t>about a 3-month (dedicated) effort</a:t>
            </a:r>
          </a:p>
          <a:p>
            <a:pPr marL="0" indent="0">
              <a:buNone/>
            </a:pPr>
            <a:endParaRPr kumimoji="1" lang="ja-JP" altLang="en-US" dirty="0"/>
          </a:p>
        </p:txBody>
      </p:sp>
    </p:spTree>
    <p:extLst>
      <p:ext uri="{BB962C8B-B14F-4D97-AF65-F5344CB8AC3E}">
        <p14:creationId xmlns:p14="http://schemas.microsoft.com/office/powerpoint/2010/main" val="1969015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6481" y="24342"/>
            <a:ext cx="8229600" cy="562074"/>
          </a:xfrm>
        </p:spPr>
        <p:txBody>
          <a:bodyPr>
            <a:noAutofit/>
          </a:bodyPr>
          <a:lstStyle/>
          <a:p>
            <a:r>
              <a:rPr lang="en-GB" altLang="ja-JP" sz="3600" b="1" dirty="0" smtClean="0"/>
              <a:t>GOES AMV Reprocessing: Coverage</a:t>
            </a:r>
            <a:endParaRPr kumimoji="1" lang="ja-JP" altLang="en-US" sz="3600" b="1" dirty="0"/>
          </a:p>
        </p:txBody>
      </p:sp>
      <p:sp>
        <p:nvSpPr>
          <p:cNvPr id="3" name="コンテンツ プレースホルダー 2"/>
          <p:cNvSpPr>
            <a:spLocks noGrp="1"/>
          </p:cNvSpPr>
          <p:nvPr>
            <p:ph idx="1"/>
          </p:nvPr>
        </p:nvSpPr>
        <p:spPr>
          <a:xfrm>
            <a:off x="1350752" y="5445224"/>
            <a:ext cx="1800200" cy="1080120"/>
          </a:xfrm>
        </p:spPr>
        <p:txBody>
          <a:bodyPr>
            <a:normAutofit fontScale="55000" lnSpcReduction="20000"/>
          </a:bodyPr>
          <a:lstStyle/>
          <a:p>
            <a:pPr marL="0" indent="0" algn="ctr">
              <a:buNone/>
            </a:pPr>
            <a:r>
              <a:rPr lang="nl-NL" altLang="ja-JP" sz="4200" b="1" dirty="0" smtClean="0"/>
              <a:t>GOES-West</a:t>
            </a:r>
          </a:p>
          <a:p>
            <a:pPr marL="0" indent="0" algn="ctr">
              <a:buNone/>
            </a:pPr>
            <a:r>
              <a:rPr lang="nl-NL" altLang="ja-JP" sz="4200" b="1" dirty="0" smtClean="0"/>
              <a:t>07 May 2005</a:t>
            </a:r>
          </a:p>
          <a:p>
            <a:pPr marL="0" indent="0" algn="ctr">
              <a:buNone/>
            </a:pPr>
            <a:r>
              <a:rPr lang="nl-NL" altLang="ja-JP" sz="4200" b="1" dirty="0" smtClean="0"/>
              <a:t>1500 UTC</a:t>
            </a:r>
            <a:endParaRPr lang="nl-NL" altLang="ja-JP" sz="4200" b="1" dirty="0"/>
          </a:p>
          <a:p>
            <a:pPr marL="0" indent="0">
              <a:buNone/>
            </a:pPr>
            <a:endParaRPr kumimoji="1" lang="ja-JP" altLang="en-US" dirty="0"/>
          </a:p>
        </p:txBody>
      </p:sp>
      <p:pic>
        <p:nvPicPr>
          <p:cNvPr id="6" name="Picture 5" descr="EASTWINDS.GIF"/>
          <p:cNvPicPr>
            <a:picLocks noChangeAspect="1"/>
          </p:cNvPicPr>
          <p:nvPr/>
        </p:nvPicPr>
        <p:blipFill rotWithShape="1">
          <a:blip r:embed="rId2" cstate="print">
            <a:extLst>
              <a:ext uri="{28A0092B-C50C-407E-A947-70E740481C1C}">
                <a14:useLocalDpi xmlns:a14="http://schemas.microsoft.com/office/drawing/2010/main" val="0"/>
              </a:ext>
            </a:extLst>
          </a:blip>
          <a:srcRect l="1288" t="4802" r="2971" b="5325"/>
          <a:stretch/>
        </p:blipFill>
        <p:spPr>
          <a:xfrm>
            <a:off x="4629150" y="1193800"/>
            <a:ext cx="4407346" cy="4107408"/>
          </a:xfrm>
          <a:prstGeom prst="rect">
            <a:avLst/>
          </a:prstGeom>
        </p:spPr>
      </p:pic>
      <p:pic>
        <p:nvPicPr>
          <p:cNvPr id="7" name="Picture 6" descr="WESTWINDS.GIF"/>
          <p:cNvPicPr>
            <a:picLocks noChangeAspect="1"/>
          </p:cNvPicPr>
          <p:nvPr/>
        </p:nvPicPr>
        <p:blipFill rotWithShape="1">
          <a:blip r:embed="rId3" cstate="print">
            <a:extLst>
              <a:ext uri="{28A0092B-C50C-407E-A947-70E740481C1C}">
                <a14:useLocalDpi xmlns:a14="http://schemas.microsoft.com/office/drawing/2010/main" val="0"/>
              </a:ext>
            </a:extLst>
          </a:blip>
          <a:srcRect l="1628" t="5318" r="3445" b="5701"/>
          <a:stretch/>
        </p:blipFill>
        <p:spPr>
          <a:xfrm>
            <a:off x="107504" y="1212850"/>
            <a:ext cx="4286697" cy="4088358"/>
          </a:xfrm>
          <a:prstGeom prst="rect">
            <a:avLst/>
          </a:prstGeom>
        </p:spPr>
      </p:pic>
      <p:sp>
        <p:nvSpPr>
          <p:cNvPr id="10" name="コンテンツ プレースホルダー 2"/>
          <p:cNvSpPr txBox="1">
            <a:spLocks/>
          </p:cNvSpPr>
          <p:nvPr/>
        </p:nvSpPr>
        <p:spPr>
          <a:xfrm>
            <a:off x="6012160" y="5445224"/>
            <a:ext cx="1800200" cy="108012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Font typeface="Arial" panose="020B0604020202020204" pitchFamily="34" charset="0"/>
              <a:buNone/>
            </a:pPr>
            <a:r>
              <a:rPr lang="nl-NL" altLang="ja-JP" sz="2400" b="1" dirty="0" smtClean="0"/>
              <a:t>GOES-East</a:t>
            </a:r>
          </a:p>
          <a:p>
            <a:pPr marL="0" indent="0" algn="ctr">
              <a:buFont typeface="Arial" panose="020B0604020202020204" pitchFamily="34" charset="0"/>
              <a:buNone/>
            </a:pPr>
            <a:r>
              <a:rPr lang="nl-NL" altLang="ja-JP" sz="2400" b="1" dirty="0" smtClean="0"/>
              <a:t>07 May 2005</a:t>
            </a:r>
          </a:p>
          <a:p>
            <a:pPr marL="0" indent="0" algn="ctr">
              <a:buFont typeface="Arial" panose="020B0604020202020204" pitchFamily="34" charset="0"/>
              <a:buNone/>
            </a:pPr>
            <a:r>
              <a:rPr lang="nl-NL" altLang="ja-JP" sz="2400" b="1" dirty="0" smtClean="0"/>
              <a:t>1500 UTC</a:t>
            </a:r>
            <a:endParaRPr lang="nl-NL" altLang="ja-JP" sz="2000" b="1" dirty="0" smtClean="0"/>
          </a:p>
          <a:p>
            <a:pPr marL="0" indent="0">
              <a:buFont typeface="Arial" panose="020B0604020202020204" pitchFamily="34" charset="0"/>
              <a:buNone/>
            </a:pPr>
            <a:endParaRPr lang="ja-JP" altLang="en-US" dirty="0"/>
          </a:p>
        </p:txBody>
      </p:sp>
      <p:sp>
        <p:nvSpPr>
          <p:cNvPr id="11" name="コンテンツ プレースホルダー 2"/>
          <p:cNvSpPr txBox="1">
            <a:spLocks/>
          </p:cNvSpPr>
          <p:nvPr/>
        </p:nvSpPr>
        <p:spPr>
          <a:xfrm>
            <a:off x="1547664" y="548680"/>
            <a:ext cx="5904656" cy="57606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Font typeface="Arial" panose="020B0604020202020204" pitchFamily="34" charset="0"/>
              <a:buNone/>
            </a:pPr>
            <a:r>
              <a:rPr lang="nl-NL" altLang="ja-JP" sz="2400" b="1" dirty="0" smtClean="0"/>
              <a:t>Blue: Northern Hemisphere coverage</a:t>
            </a:r>
          </a:p>
          <a:p>
            <a:pPr marL="0" indent="0" algn="ctr">
              <a:buFont typeface="Arial" panose="020B0604020202020204" pitchFamily="34" charset="0"/>
              <a:buNone/>
            </a:pPr>
            <a:r>
              <a:rPr lang="nl-NL" altLang="ja-JP" sz="2400" b="1" dirty="0" smtClean="0"/>
              <a:t>Yellow: Southern Hemishpere coverage</a:t>
            </a:r>
            <a:endParaRPr lang="nl-NL" altLang="ja-JP" sz="2000" b="1" dirty="0" smtClean="0"/>
          </a:p>
          <a:p>
            <a:pPr marL="0" indent="0">
              <a:buFont typeface="Arial" panose="020B0604020202020204" pitchFamily="34" charset="0"/>
              <a:buNone/>
            </a:pPr>
            <a:endParaRPr lang="ja-JP" altLang="en-US" dirty="0"/>
          </a:p>
        </p:txBody>
      </p:sp>
    </p:spTree>
    <p:extLst>
      <p:ext uri="{BB962C8B-B14F-4D97-AF65-F5344CB8AC3E}">
        <p14:creationId xmlns:p14="http://schemas.microsoft.com/office/powerpoint/2010/main" val="2945585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16632"/>
            <a:ext cx="8229600" cy="562074"/>
          </a:xfrm>
        </p:spPr>
        <p:txBody>
          <a:bodyPr>
            <a:noAutofit/>
          </a:bodyPr>
          <a:lstStyle/>
          <a:p>
            <a:r>
              <a:rPr lang="en-GB" altLang="ja-JP" sz="3600" b="1" dirty="0" smtClean="0"/>
              <a:t>GOES AMV Reprocessing: Status</a:t>
            </a:r>
            <a:endParaRPr kumimoji="1" lang="ja-JP" altLang="en-US" sz="3600" b="1" dirty="0"/>
          </a:p>
        </p:txBody>
      </p:sp>
      <p:sp>
        <p:nvSpPr>
          <p:cNvPr id="3" name="コンテンツ プレースホルダー 2"/>
          <p:cNvSpPr>
            <a:spLocks noGrp="1"/>
          </p:cNvSpPr>
          <p:nvPr>
            <p:ph idx="1"/>
          </p:nvPr>
        </p:nvSpPr>
        <p:spPr>
          <a:xfrm>
            <a:off x="0" y="872716"/>
            <a:ext cx="9036496" cy="5868652"/>
          </a:xfrm>
        </p:spPr>
        <p:txBody>
          <a:bodyPr>
            <a:normAutofit fontScale="92500"/>
          </a:bodyPr>
          <a:lstStyle/>
          <a:p>
            <a:r>
              <a:rPr lang="nl-NL" altLang="ja-JP" sz="2800" b="1" dirty="0" smtClean="0">
                <a:solidFill>
                  <a:schemeClr val="tx2"/>
                </a:solidFill>
              </a:rPr>
              <a:t>Continuous, hourly AMV datasets have been re-processed for </a:t>
            </a:r>
            <a:r>
              <a:rPr lang="nl-NL" altLang="ja-JP" sz="2800" b="1" dirty="0">
                <a:solidFill>
                  <a:schemeClr val="tx2"/>
                </a:solidFill>
              </a:rPr>
              <a:t>the two GOES operational satellites </a:t>
            </a:r>
            <a:r>
              <a:rPr lang="nl-NL" altLang="ja-JP" sz="2800" b="1" dirty="0" smtClean="0">
                <a:solidFill>
                  <a:schemeClr val="tx2"/>
                </a:solidFill>
              </a:rPr>
              <a:t>from 1995 to mid-2013.</a:t>
            </a:r>
            <a:endParaRPr lang="nl-NL" altLang="ja-JP" sz="2800" b="1" dirty="0">
              <a:solidFill>
                <a:schemeClr val="tx2"/>
              </a:solidFill>
            </a:endParaRPr>
          </a:p>
          <a:p>
            <a:pPr lvl="1"/>
            <a:r>
              <a:rPr lang="nl-NL" altLang="ja-JP" sz="2000" b="1" dirty="0" smtClean="0"/>
              <a:t>~600,000 AMV datasets generated</a:t>
            </a:r>
            <a:endParaRPr lang="nl-NL" altLang="ja-JP" sz="2000" b="1" dirty="0"/>
          </a:p>
          <a:p>
            <a:pPr lvl="1"/>
            <a:r>
              <a:rPr lang="nl-NL" altLang="ja-JP" sz="2000" b="1" dirty="0" smtClean="0"/>
              <a:t>Quality control of the AMVs is underway, both automated and visual</a:t>
            </a:r>
            <a:endParaRPr lang="nl-NL" altLang="ja-JP" sz="2000" b="1" dirty="0"/>
          </a:p>
          <a:p>
            <a:pPr lvl="1"/>
            <a:r>
              <a:rPr lang="nl-NL" altLang="ja-JP" sz="2000" b="1" dirty="0" smtClean="0"/>
              <a:t>Output text files will be prepared for community access (</a:t>
            </a:r>
            <a:r>
              <a:rPr lang="nl-NL" altLang="ja-JP" sz="2000" b="1" dirty="0" smtClean="0">
                <a:solidFill>
                  <a:schemeClr val="tx2"/>
                </a:solidFill>
              </a:rPr>
              <a:t>April release expected</a:t>
            </a:r>
            <a:r>
              <a:rPr lang="nl-NL" altLang="ja-JP" sz="2000" b="1" dirty="0" smtClean="0"/>
              <a:t>)</a:t>
            </a:r>
            <a:endParaRPr lang="en-US" altLang="ja-JP" dirty="0"/>
          </a:p>
          <a:p>
            <a:r>
              <a:rPr lang="en-US" altLang="ja-JP" sz="2800" b="1" dirty="0" smtClean="0">
                <a:solidFill>
                  <a:schemeClr val="tx2"/>
                </a:solidFill>
              </a:rPr>
              <a:t>This will complete Phase 1a of the reprocessing effort</a:t>
            </a:r>
          </a:p>
          <a:p>
            <a:endParaRPr lang="en-US" altLang="ja-JP" sz="2400" b="1" dirty="0" smtClean="0"/>
          </a:p>
          <a:p>
            <a:r>
              <a:rPr lang="en-US" altLang="ja-JP" sz="2800" b="1" dirty="0" smtClean="0">
                <a:solidFill>
                  <a:schemeClr val="tx2"/>
                </a:solidFill>
              </a:rPr>
              <a:t>Future GOES AMV reprocessing plans </a:t>
            </a:r>
            <a:r>
              <a:rPr lang="en-US" altLang="ja-JP" sz="2400" b="1" dirty="0" smtClean="0">
                <a:solidFill>
                  <a:schemeClr val="tx2"/>
                </a:solidFill>
              </a:rPr>
              <a:t>(currently unfunded):</a:t>
            </a:r>
          </a:p>
          <a:p>
            <a:pPr lvl="1"/>
            <a:r>
              <a:rPr lang="en-US" altLang="ja-JP" sz="2000" b="1" dirty="0" smtClean="0">
                <a:solidFill>
                  <a:schemeClr val="tx2"/>
                </a:solidFill>
              </a:rPr>
              <a:t>Phase 1b: </a:t>
            </a:r>
            <a:r>
              <a:rPr lang="en-US" altLang="ja-JP" sz="2000" b="1" dirty="0" smtClean="0"/>
              <a:t>Reprocess the same dataset, but using </a:t>
            </a:r>
            <a:r>
              <a:rPr lang="en-US" altLang="ja-JP" sz="2000" b="1" dirty="0" smtClean="0">
                <a:solidFill>
                  <a:srgbClr val="FF0000"/>
                </a:solidFill>
              </a:rPr>
              <a:t>the GOES-R cluster tracking algorithm (J. Daniels, NOAA/NESDIS) and cloud height algorithm (A. </a:t>
            </a:r>
            <a:r>
              <a:rPr lang="en-US" altLang="ja-JP" sz="2000" b="1" dirty="0" err="1" smtClean="0">
                <a:solidFill>
                  <a:srgbClr val="FF0000"/>
                </a:solidFill>
              </a:rPr>
              <a:t>Heidinger</a:t>
            </a:r>
            <a:r>
              <a:rPr lang="en-US" altLang="ja-JP" sz="2000" b="1" dirty="0" smtClean="0">
                <a:solidFill>
                  <a:srgbClr val="FF0000"/>
                </a:solidFill>
              </a:rPr>
              <a:t>, NOAA/NESDIS)</a:t>
            </a:r>
            <a:r>
              <a:rPr lang="en-US" altLang="ja-JP" sz="2000" b="1" dirty="0" smtClean="0"/>
              <a:t>, both under development</a:t>
            </a:r>
          </a:p>
          <a:p>
            <a:pPr lvl="1"/>
            <a:r>
              <a:rPr lang="en-US" altLang="ja-JP" sz="2000" b="1" dirty="0" smtClean="0">
                <a:solidFill>
                  <a:schemeClr val="tx2"/>
                </a:solidFill>
              </a:rPr>
              <a:t>Phase 2:</a:t>
            </a:r>
            <a:r>
              <a:rPr lang="en-US" altLang="ja-JP" sz="2000" b="1" dirty="0" smtClean="0"/>
              <a:t> Extend the reprocessing to </a:t>
            </a:r>
            <a:r>
              <a:rPr lang="en-US" altLang="ja-JP" sz="2000" b="1" dirty="0" smtClean="0">
                <a:solidFill>
                  <a:srgbClr val="FF0000"/>
                </a:solidFill>
              </a:rPr>
              <a:t>earlier U.S. satellites (from 1978 onward)</a:t>
            </a:r>
            <a:r>
              <a:rPr lang="en-US" altLang="ja-JP" sz="2000" b="1" dirty="0" smtClean="0"/>
              <a:t>, which will require a more substantial effort to:</a:t>
            </a:r>
            <a:endParaRPr lang="nl-NL" altLang="ja-JP" sz="2400" b="1" dirty="0" smtClean="0"/>
          </a:p>
          <a:p>
            <a:pPr lvl="2"/>
            <a:r>
              <a:rPr lang="nl-NL" altLang="ja-JP" sz="2000" b="1" dirty="0" smtClean="0"/>
              <a:t>Correct sensor calibration and geolocation</a:t>
            </a:r>
          </a:p>
          <a:p>
            <a:pPr lvl="2"/>
            <a:r>
              <a:rPr lang="nl-NL" altLang="ja-JP" sz="2000" b="1" dirty="0" smtClean="0"/>
              <a:t>Produce cloud products (heights) for the pre-GVAR satellites</a:t>
            </a:r>
            <a:endParaRPr lang="en-US" altLang="ja-JP" sz="2000" b="1" dirty="0" smtClean="0"/>
          </a:p>
        </p:txBody>
      </p:sp>
      <p:cxnSp>
        <p:nvCxnSpPr>
          <p:cNvPr id="4" name="Straight Connector 3"/>
          <p:cNvCxnSpPr/>
          <p:nvPr/>
        </p:nvCxnSpPr>
        <p:spPr>
          <a:xfrm>
            <a:off x="467544" y="3429000"/>
            <a:ext cx="8064896" cy="0"/>
          </a:xfrm>
          <a:prstGeom prst="line">
            <a:avLst/>
          </a:prstGeom>
          <a:ln w="412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0639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600" b="1" dirty="0" smtClean="0"/>
              <a:t>Objective</a:t>
            </a:r>
            <a:endParaRPr kumimoji="1" lang="ja-JP" altLang="en-US" sz="3600" b="1" dirty="0"/>
          </a:p>
        </p:txBody>
      </p:sp>
      <p:sp>
        <p:nvSpPr>
          <p:cNvPr id="3" name="コンテンツ プレースホルダー 2"/>
          <p:cNvSpPr>
            <a:spLocks noGrp="1"/>
          </p:cNvSpPr>
          <p:nvPr>
            <p:ph idx="1"/>
          </p:nvPr>
        </p:nvSpPr>
        <p:spPr>
          <a:xfrm>
            <a:off x="467544" y="1600200"/>
            <a:ext cx="8229600" cy="1828800"/>
          </a:xfrm>
        </p:spPr>
        <p:txBody>
          <a:bodyPr>
            <a:normAutofit/>
          </a:bodyPr>
          <a:lstStyle/>
          <a:p>
            <a:r>
              <a:rPr lang="en-GB" altLang="ja-JP" sz="2400" dirty="0"/>
              <a:t>The major objective of this project is to provide Atmospheric Motion Vectors (AMV), Clear Sky Radiances (CSR) and All Sky Radiances (ASR) for the use in global and potentially regional Numerical Weather Prediction (NWP) model-based reanalysis. </a:t>
            </a:r>
            <a:endParaRPr kumimoji="1" lang="ja-JP" altLang="en-US" sz="2400" dirty="0"/>
          </a:p>
        </p:txBody>
      </p:sp>
      <p:sp>
        <p:nvSpPr>
          <p:cNvPr id="4" name="コンテンツ プレースホルダー 2"/>
          <p:cNvSpPr txBox="1">
            <a:spLocks/>
          </p:cNvSpPr>
          <p:nvPr/>
        </p:nvSpPr>
        <p:spPr>
          <a:xfrm>
            <a:off x="460044" y="4077072"/>
            <a:ext cx="8229600" cy="22629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GB" altLang="ja-JP" sz="2400" dirty="0" smtClean="0"/>
              <a:t>Furthermore, AMV data provided on regular grids may also be utilised in the analysis of dynamical systems in relation to water vapour transport or monsoon studies.</a:t>
            </a:r>
            <a:endParaRPr lang="ja-JP" altLang="ja-JP" sz="2400" dirty="0" smtClean="0"/>
          </a:p>
          <a:p>
            <a:pPr marL="0" indent="0">
              <a:buFont typeface="Arial" panose="020B0604020202020204" pitchFamily="34" charset="0"/>
              <a:buNone/>
            </a:pPr>
            <a:r>
              <a:rPr lang="en-US" altLang="ja-JP" sz="1800" dirty="0" smtClean="0"/>
              <a:t>(e.g. SCM-04: Utility of Satellite derived winds for Monsoon and Cyclone studies over Indian region)</a:t>
            </a:r>
            <a:endParaRPr lang="ja-JP" altLang="en-US" sz="1800" dirty="0"/>
          </a:p>
        </p:txBody>
      </p:sp>
    </p:spTree>
    <p:extLst>
      <p:ext uri="{BB962C8B-B14F-4D97-AF65-F5344CB8AC3E}">
        <p14:creationId xmlns:p14="http://schemas.microsoft.com/office/powerpoint/2010/main" val="438987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ja-JP" sz="3200" b="1" dirty="0" smtClean="0"/>
              <a:t>AMV workshop at ECMWF together with EUMETSAT and CIMSS</a:t>
            </a:r>
            <a:endParaRPr lang="en-GB" altLang="ja-JP" sz="3200" b="1" dirty="0"/>
          </a:p>
        </p:txBody>
      </p:sp>
      <p:sp>
        <p:nvSpPr>
          <p:cNvPr id="3" name="Content Placeholder 2"/>
          <p:cNvSpPr>
            <a:spLocks noGrp="1"/>
          </p:cNvSpPr>
          <p:nvPr>
            <p:ph idx="1"/>
          </p:nvPr>
        </p:nvSpPr>
        <p:spPr/>
        <p:txBody>
          <a:bodyPr/>
          <a:lstStyle/>
          <a:p>
            <a:r>
              <a:rPr lang="en-GB" dirty="0" smtClean="0"/>
              <a:t>In 2013 a workshop including EUMETSAT and CIMSS was held at ECMWF.</a:t>
            </a:r>
          </a:p>
          <a:p>
            <a:r>
              <a:rPr lang="en-GB" dirty="0" smtClean="0"/>
              <a:t>The differences between the EUMETSAT and CIMSS algorithms were analysed.</a:t>
            </a:r>
          </a:p>
          <a:p>
            <a:r>
              <a:rPr lang="en-GB" dirty="0" smtClean="0"/>
              <a:t>Usability of AMV products at ECMWF discussed.</a:t>
            </a:r>
          </a:p>
          <a:p>
            <a:r>
              <a:rPr lang="en-GB" dirty="0" smtClean="0"/>
              <a:t>Results forwarded to JMA and IWWG.</a:t>
            </a:r>
            <a:endParaRPr lang="en-GB" dirty="0"/>
          </a:p>
        </p:txBody>
      </p:sp>
    </p:spTree>
    <p:extLst>
      <p:ext uri="{BB962C8B-B14F-4D97-AF65-F5344CB8AC3E}">
        <p14:creationId xmlns:p14="http://schemas.microsoft.com/office/powerpoint/2010/main" val="886565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06090"/>
          </a:xfrm>
        </p:spPr>
        <p:txBody>
          <a:bodyPr>
            <a:normAutofit fontScale="90000"/>
          </a:bodyPr>
          <a:lstStyle/>
          <a:p>
            <a:r>
              <a:rPr kumimoji="1" lang="en-US" altLang="ja-JP" dirty="0" smtClean="0"/>
              <a:t>Contents for Project Portal Site</a:t>
            </a:r>
            <a:endParaRPr kumimoji="1" lang="ja-JP" altLang="en-US" dirty="0">
              <a:solidFill>
                <a:srgbClr val="FF0000"/>
              </a:solidFill>
            </a:endParaRPr>
          </a:p>
        </p:txBody>
      </p:sp>
      <p:sp>
        <p:nvSpPr>
          <p:cNvPr id="3" name="コンテンツ プレースホルダー 2"/>
          <p:cNvSpPr>
            <a:spLocks noGrp="1"/>
          </p:cNvSpPr>
          <p:nvPr>
            <p:ph idx="1"/>
          </p:nvPr>
        </p:nvSpPr>
        <p:spPr>
          <a:xfrm>
            <a:off x="457200" y="836712"/>
            <a:ext cx="8229600" cy="5832648"/>
          </a:xfrm>
        </p:spPr>
        <p:txBody>
          <a:bodyPr>
            <a:noAutofit/>
          </a:bodyPr>
          <a:lstStyle/>
          <a:p>
            <a:pPr marL="0" indent="0">
              <a:buNone/>
            </a:pPr>
            <a:r>
              <a:rPr kumimoji="1" lang="en-US" altLang="ja-JP" sz="2400" b="1" u="sng" dirty="0" smtClean="0"/>
              <a:t>Reprocessing Projects</a:t>
            </a:r>
          </a:p>
          <a:p>
            <a:r>
              <a:rPr kumimoji="1" lang="en-US" altLang="ja-JP" sz="2400" dirty="0" smtClean="0"/>
              <a:t>JMA’s website for reprocessing of Satellite Products for Climate</a:t>
            </a:r>
          </a:p>
          <a:p>
            <a:pPr marL="0" indent="0">
              <a:buNone/>
            </a:pPr>
            <a:r>
              <a:rPr lang="en-US" altLang="ja-JP" sz="2400" dirty="0">
                <a:hlinkClick r:id="rId2"/>
              </a:rPr>
              <a:t>http://mscweb.kishou.go.jp/product/reprocess</a:t>
            </a:r>
            <a:r>
              <a:rPr lang="en-US" altLang="ja-JP" sz="2400" dirty="0" smtClean="0">
                <a:hlinkClick r:id="rId2"/>
              </a:rPr>
              <a:t>/</a:t>
            </a:r>
            <a:endParaRPr kumimoji="1" lang="en-US" altLang="ja-JP" sz="2400" dirty="0" smtClean="0"/>
          </a:p>
          <a:p>
            <a:pPr marL="358775" indent="-358775"/>
            <a:r>
              <a:rPr lang="en-US" altLang="ja-JP" sz="2400" dirty="0" smtClean="0"/>
              <a:t>EUMETSAT’s website on Climate Data Records:</a:t>
            </a:r>
          </a:p>
          <a:p>
            <a:pPr marL="358775" indent="-358775">
              <a:buNone/>
            </a:pPr>
            <a:r>
              <a:rPr lang="en-US" altLang="ja-JP" sz="2400" dirty="0" smtClean="0">
                <a:hlinkClick r:id="rId3"/>
              </a:rPr>
              <a:t>http://www.eumetsat.int/website/home/Data/Products/Climate/index.html</a:t>
            </a:r>
            <a:endParaRPr lang="en-US" altLang="ja-JP" sz="2400" dirty="0"/>
          </a:p>
          <a:p>
            <a:pPr marL="358775" indent="-358775">
              <a:buNone/>
            </a:pPr>
            <a:endParaRPr lang="en-US" altLang="ja-JP" sz="2400" b="1" u="sng" dirty="0" smtClean="0"/>
          </a:p>
          <a:p>
            <a:pPr marL="358775" indent="-358775">
              <a:buNone/>
            </a:pPr>
            <a:r>
              <a:rPr lang="en-US" altLang="ja-JP" sz="2400" b="1" u="sng" dirty="0" smtClean="0"/>
              <a:t>Reanalysis Projects</a:t>
            </a:r>
          </a:p>
          <a:p>
            <a:pPr marL="358775" indent="-358775"/>
            <a:r>
              <a:rPr lang="en-GB" altLang="ja-JP" sz="2400" dirty="0" smtClean="0"/>
              <a:t>JRA-55 website: </a:t>
            </a:r>
          </a:p>
          <a:p>
            <a:pPr marL="0" indent="0">
              <a:buNone/>
            </a:pPr>
            <a:r>
              <a:rPr lang="en-US" altLang="ja-JP" sz="2400" dirty="0" smtClean="0">
                <a:solidFill>
                  <a:schemeClr val="tx2"/>
                </a:solidFill>
                <a:hlinkClick r:id="rId4"/>
              </a:rPr>
              <a:t>http</a:t>
            </a:r>
            <a:r>
              <a:rPr lang="en-US" altLang="ja-JP" sz="2400" dirty="0">
                <a:solidFill>
                  <a:schemeClr val="tx2"/>
                </a:solidFill>
                <a:hlinkClick r:id="rId4"/>
              </a:rPr>
              <a:t>://</a:t>
            </a:r>
            <a:r>
              <a:rPr lang="en-US" altLang="ja-JP" sz="2400" dirty="0" smtClean="0">
                <a:solidFill>
                  <a:schemeClr val="tx2"/>
                </a:solidFill>
                <a:hlinkClick r:id="rId4"/>
              </a:rPr>
              <a:t>jra.kishou.go.jp/JRA-55/index_en.html</a:t>
            </a:r>
            <a:endParaRPr lang="en-GB" altLang="ja-JP" sz="2400" dirty="0" smtClean="0"/>
          </a:p>
          <a:p>
            <a:pPr marL="358775" indent="-358775"/>
            <a:r>
              <a:rPr lang="en-GB" altLang="ja-JP" sz="2400" dirty="0"/>
              <a:t>ERA-CLIM website: </a:t>
            </a:r>
            <a:r>
              <a:rPr lang="en-GB" altLang="ja-JP" sz="2400" dirty="0" smtClean="0"/>
              <a:t> </a:t>
            </a:r>
            <a:r>
              <a:rPr lang="en-GB" altLang="ja-JP" sz="2400" dirty="0" smtClean="0">
                <a:hlinkClick r:id="rId5"/>
              </a:rPr>
              <a:t>http://era-clim.eu/</a:t>
            </a:r>
            <a:endParaRPr lang="en-GB" altLang="ja-JP" sz="2400" dirty="0" smtClean="0"/>
          </a:p>
        </p:txBody>
      </p:sp>
    </p:spTree>
    <p:extLst>
      <p:ext uri="{BB962C8B-B14F-4D97-AF65-F5344CB8AC3E}">
        <p14:creationId xmlns:p14="http://schemas.microsoft.com/office/powerpoint/2010/main" val="1745096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827088" y="0"/>
            <a:ext cx="8316912" cy="857250"/>
          </a:xfrm>
        </p:spPr>
        <p:txBody>
          <a:bodyPr/>
          <a:lstStyle/>
          <a:p>
            <a:pPr algn="l"/>
            <a:r>
              <a:rPr lang="en-US" altLang="ja-JP" sz="2800" smtClean="0">
                <a:latin typeface="Arial" charset="0"/>
                <a:cs typeface="Arial" charset="0"/>
              </a:rPr>
              <a:t>Observational Data available for JRA-55</a:t>
            </a:r>
            <a:endParaRPr lang="ja-JP" altLang="en-US" sz="2800" smtClean="0">
              <a:latin typeface="Arial" charset="0"/>
              <a:cs typeface="Arial" charset="0"/>
            </a:endParaRPr>
          </a:p>
        </p:txBody>
      </p:sp>
      <p:pic>
        <p:nvPicPr>
          <p:cNvPr id="11267" name="図 5" descr="observation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900113"/>
            <a:ext cx="7137400"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p:cNvSpPr txBox="1"/>
          <p:nvPr/>
        </p:nvSpPr>
        <p:spPr>
          <a:xfrm>
            <a:off x="4967288" y="6227763"/>
            <a:ext cx="3652730" cy="3079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defRPr/>
            </a:pPr>
            <a:r>
              <a:rPr lang="en-US" altLang="ja-JP" sz="1400" dirty="0"/>
              <a:t>GNSS: Global Navigation Satellite System</a:t>
            </a:r>
            <a:endParaRPr lang="ja-JP" altLang="en-US" sz="1400" dirty="0"/>
          </a:p>
        </p:txBody>
      </p:sp>
      <p:sp>
        <p:nvSpPr>
          <p:cNvPr id="17" name="スライド番号プレースホルダ 4"/>
          <p:cNvSpPr>
            <a:spLocks noGrp="1"/>
          </p:cNvSpPr>
          <p:nvPr>
            <p:ph type="sldNum" sz="quarter" idx="12"/>
          </p:nvPr>
        </p:nvSpPr>
        <p:spPr>
          <a:xfrm>
            <a:off x="6974849" y="6234560"/>
            <a:ext cx="2133600" cy="476250"/>
          </a:xfrm>
        </p:spPr>
        <p:txBody>
          <a:bodyPr/>
          <a:lstStyle/>
          <a:p>
            <a:pPr>
              <a:defRPr/>
            </a:pPr>
            <a:fld id="{34A1829B-911C-45F3-A87A-E873B52EE109}" type="slidenum">
              <a:rPr lang="en-US" altLang="ja-JP" sz="2400" b="1" smtClean="0"/>
              <a:pPr>
                <a:defRPr/>
              </a:pPr>
              <a:t>22</a:t>
            </a:fld>
            <a:endParaRPr lang="en-US" altLang="ja-JP" sz="2400" b="1" dirty="0" smtClean="0"/>
          </a:p>
        </p:txBody>
      </p:sp>
      <p:pic>
        <p:nvPicPr>
          <p:cNvPr id="11270" name="図 5" descr="JRA-G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11113"/>
            <a:ext cx="8985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091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92696"/>
            <a:ext cx="8229600" cy="1143000"/>
          </a:xfrm>
        </p:spPr>
        <p:txBody>
          <a:bodyPr/>
          <a:lstStyle/>
          <a:p>
            <a:r>
              <a:rPr kumimoji="1" lang="en-US" altLang="ja-JP" dirty="0" smtClean="0"/>
              <a:t>Appendix</a:t>
            </a:r>
            <a:endParaRPr kumimoji="1" lang="ja-JP" altLang="en-US" dirty="0"/>
          </a:p>
        </p:txBody>
      </p:sp>
      <p:sp>
        <p:nvSpPr>
          <p:cNvPr id="3" name="正方形/長方形 2"/>
          <p:cNvSpPr/>
          <p:nvPr/>
        </p:nvSpPr>
        <p:spPr>
          <a:xfrm>
            <a:off x="899592" y="2204864"/>
            <a:ext cx="7488832" cy="1815882"/>
          </a:xfrm>
          <a:prstGeom prst="rect">
            <a:avLst/>
          </a:prstGeom>
        </p:spPr>
        <p:txBody>
          <a:bodyPr wrap="square">
            <a:spAutoFit/>
          </a:bodyPr>
          <a:lstStyle/>
          <a:p>
            <a:r>
              <a:rPr lang="en-US" altLang="ja-JP" sz="2800" b="1" dirty="0"/>
              <a:t>Summary of reprocessing efforts for GOES, METEOSAT, </a:t>
            </a:r>
            <a:r>
              <a:rPr lang="en-US" altLang="ja-JP" sz="2800" b="1" dirty="0" err="1"/>
              <a:t>Himawari</a:t>
            </a:r>
            <a:r>
              <a:rPr lang="en-US" altLang="ja-JP" sz="2800" b="1" dirty="0"/>
              <a:t>, and AVHRR, mostly </a:t>
            </a:r>
            <a:r>
              <a:rPr lang="en-US" altLang="ja-JP" sz="2800" b="1" dirty="0" smtClean="0"/>
              <a:t>AMVs</a:t>
            </a:r>
          </a:p>
          <a:p>
            <a:r>
              <a:rPr lang="en-US" altLang="ja-JP" sz="2800" b="1" dirty="0" smtClean="0"/>
              <a:t>(report from </a:t>
            </a:r>
            <a:r>
              <a:rPr lang="en-GB" altLang="ja-JP" sz="2800" b="1" dirty="0"/>
              <a:t>AMV workshop at </a:t>
            </a:r>
            <a:r>
              <a:rPr lang="en-GB" altLang="ja-JP" sz="2800" b="1" dirty="0" smtClean="0"/>
              <a:t>ECMWF with the addition of JMA’s status for </a:t>
            </a:r>
            <a:r>
              <a:rPr lang="en-GB" altLang="ja-JP" sz="2800" b="1" dirty="0" err="1" smtClean="0"/>
              <a:t>Himawari</a:t>
            </a:r>
            <a:r>
              <a:rPr lang="en-GB" altLang="ja-JP" sz="2800" b="1" dirty="0" smtClean="0"/>
              <a:t>)</a:t>
            </a:r>
            <a:endParaRPr lang="en-US" altLang="ja-JP" sz="2800" b="1" dirty="0" smtClean="0"/>
          </a:p>
        </p:txBody>
      </p:sp>
      <p:sp>
        <p:nvSpPr>
          <p:cNvPr id="4" name="正方形/長方形 3"/>
          <p:cNvSpPr/>
          <p:nvPr/>
        </p:nvSpPr>
        <p:spPr>
          <a:xfrm>
            <a:off x="3109641" y="4653136"/>
            <a:ext cx="3334567" cy="954107"/>
          </a:xfrm>
          <a:prstGeom prst="rect">
            <a:avLst/>
          </a:prstGeom>
        </p:spPr>
        <p:txBody>
          <a:bodyPr wrap="none">
            <a:spAutoFit/>
          </a:bodyPr>
          <a:lstStyle/>
          <a:p>
            <a:pPr algn="ctr"/>
            <a:r>
              <a:rPr lang="en-US" altLang="ja-JP" sz="2800" b="1" dirty="0"/>
              <a:t>as of Sep, </a:t>
            </a:r>
            <a:r>
              <a:rPr lang="en-US" altLang="ja-JP" sz="2800" b="1" dirty="0" smtClean="0"/>
              <a:t>2013</a:t>
            </a:r>
          </a:p>
          <a:p>
            <a:pPr algn="ctr"/>
            <a:r>
              <a:rPr lang="en-US" altLang="ja-JP" sz="2800" b="1" dirty="0" smtClean="0"/>
              <a:t>(need to be updated)</a:t>
            </a:r>
            <a:endParaRPr lang="ja-JP" altLang="en-US" sz="2800" dirty="0"/>
          </a:p>
        </p:txBody>
      </p:sp>
    </p:spTree>
    <p:extLst>
      <p:ext uri="{BB962C8B-B14F-4D97-AF65-F5344CB8AC3E}">
        <p14:creationId xmlns:p14="http://schemas.microsoft.com/office/powerpoint/2010/main" val="240467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3999" cy="936104"/>
          </a:xfrm>
        </p:spPr>
        <p:txBody>
          <a:bodyPr>
            <a:noAutofit/>
          </a:bodyPr>
          <a:lstStyle/>
          <a:p>
            <a:r>
              <a:rPr lang="en-US" altLang="ja-JP" sz="2800" b="1" dirty="0"/>
              <a:t>Summary of reprocessing efforts for GOES, METEOSAT, </a:t>
            </a:r>
            <a:r>
              <a:rPr lang="en-US" altLang="ja-JP" sz="2800" b="1" dirty="0" err="1" smtClean="0"/>
              <a:t>Himawari</a:t>
            </a:r>
            <a:r>
              <a:rPr lang="en-US" altLang="ja-JP" sz="2800" b="1" dirty="0" smtClean="0"/>
              <a:t>, and </a:t>
            </a:r>
            <a:r>
              <a:rPr lang="en-US" altLang="ja-JP" sz="2800" b="1" dirty="0"/>
              <a:t>AVHRR, mostly AMVs </a:t>
            </a:r>
            <a:r>
              <a:rPr lang="en-US" altLang="ja-JP" sz="2800" b="1" dirty="0" smtClean="0"/>
              <a:t>as of Sep, 2013 (1/10)</a:t>
            </a:r>
            <a:endParaRPr kumimoji="1" lang="ja-JP" altLang="en-US" sz="2800" dirty="0"/>
          </a:p>
        </p:txBody>
      </p:sp>
      <p:graphicFrame>
        <p:nvGraphicFramePr>
          <p:cNvPr id="4" name="表 3"/>
          <p:cNvGraphicFramePr>
            <a:graphicFrameLocks noGrp="1"/>
          </p:cNvGraphicFramePr>
          <p:nvPr>
            <p:extLst>
              <p:ext uri="{D42A27DB-BD31-4B8C-83A1-F6EECF244321}">
                <p14:modId xmlns:p14="http://schemas.microsoft.com/office/powerpoint/2010/main" val="3359745900"/>
              </p:ext>
            </p:extLst>
          </p:nvPr>
        </p:nvGraphicFramePr>
        <p:xfrm>
          <a:off x="179512" y="1410635"/>
          <a:ext cx="8856984" cy="5330733"/>
        </p:xfrm>
        <a:graphic>
          <a:graphicData uri="http://schemas.openxmlformats.org/drawingml/2006/table">
            <a:tbl>
              <a:tblPr firstRow="1" bandRow="1">
                <a:tableStyleId>{5C22544A-7EE6-4342-B048-85BDC9FD1C3A}</a:tableStyleId>
              </a:tblPr>
              <a:tblGrid>
                <a:gridCol w="1476164"/>
                <a:gridCol w="2952328"/>
                <a:gridCol w="2214246"/>
                <a:gridCol w="2214246"/>
              </a:tblGrid>
              <a:tr h="400914">
                <a:tc>
                  <a:txBody>
                    <a:bodyPr/>
                    <a:lstStyle/>
                    <a:p>
                      <a:endParaRPr kumimoji="1" lang="ja-JP" altLang="en-US" dirty="0"/>
                    </a:p>
                  </a:txBody>
                  <a:tcPr/>
                </a:tc>
                <a:tc>
                  <a:txBody>
                    <a:bodyPr/>
                    <a:lstStyle/>
                    <a:p>
                      <a:r>
                        <a:rPr kumimoji="1" lang="en-US" altLang="ja-JP" dirty="0" smtClean="0"/>
                        <a:t>CIMSS</a:t>
                      </a:r>
                      <a:endParaRPr kumimoji="1" lang="ja-JP" altLang="en-US" dirty="0"/>
                    </a:p>
                  </a:txBody>
                  <a:tcPr/>
                </a:tc>
                <a:tc>
                  <a:txBody>
                    <a:bodyPr/>
                    <a:lstStyle/>
                    <a:p>
                      <a:r>
                        <a:rPr kumimoji="1" lang="en-US" altLang="ja-JP" dirty="0" smtClean="0"/>
                        <a:t>EUMETSAT</a:t>
                      </a:r>
                      <a:endParaRPr kumimoji="1" lang="ja-JP" altLang="en-US" dirty="0"/>
                    </a:p>
                  </a:txBody>
                  <a:tcPr/>
                </a:tc>
                <a:tc>
                  <a:txBody>
                    <a:bodyPr/>
                    <a:lstStyle/>
                    <a:p>
                      <a:r>
                        <a:rPr kumimoji="1" lang="en-US" altLang="ja-JP" dirty="0" smtClean="0"/>
                        <a:t>JMA/MSC</a:t>
                      </a:r>
                      <a:endParaRPr kumimoji="1" lang="ja-JP" altLang="en-US" dirty="0"/>
                    </a:p>
                  </a:txBody>
                  <a:tcPr/>
                </a:tc>
              </a:tr>
              <a:tr h="10391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baseline="0" dirty="0" smtClean="0">
                          <a:solidFill>
                            <a:schemeClr val="dk1"/>
                          </a:solidFill>
                          <a:latin typeface="+mn-lt"/>
                          <a:ea typeface="+mn-ea"/>
                          <a:cs typeface="+mn-cs"/>
                        </a:rPr>
                        <a:t>Current data holdings 	</a:t>
                      </a:r>
                    </a:p>
                    <a:p>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baseline="0" dirty="0" smtClean="0">
                          <a:solidFill>
                            <a:schemeClr val="dk1"/>
                          </a:solidFill>
                          <a:latin typeface="+mn-lt"/>
                          <a:ea typeface="+mn-ea"/>
                          <a:cs typeface="+mn-cs"/>
                        </a:rPr>
                        <a:t>GOES, SMS-1, -2, MODIS, KALPANA, POES AVHRR, COMS, GMS, METEOSAT-3 onwards, MTSAT, FY- 2C/D/E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baseline="0" dirty="0" smtClean="0">
                          <a:solidFill>
                            <a:schemeClr val="dk1"/>
                          </a:solidFill>
                          <a:latin typeface="+mn-lt"/>
                          <a:ea typeface="+mn-ea"/>
                          <a:cs typeface="+mn-cs"/>
                        </a:rPr>
                        <a:t>METEOSAT, METOP and POES AVHRR (starting with NOAA-18) </a:t>
                      </a:r>
                      <a:r>
                        <a:rPr kumimoji="1" lang="en-US" altLang="ja-JP" sz="1800" b="0" i="0" u="none" strike="noStrike" kern="1200" baseline="0" dirty="0" smtClean="0">
                          <a:solidFill>
                            <a:schemeClr val="dk1"/>
                          </a:solidFill>
                          <a:latin typeface="+mn-lt"/>
                          <a:ea typeface="+mn-ea"/>
                          <a:cs typeface="+mn-cs"/>
                        </a:rPr>
                        <a:t>	</a:t>
                      </a:r>
                    </a:p>
                    <a:p>
                      <a:endParaRPr kumimoji="1" lang="ja-JP" altLang="en-US" dirty="0"/>
                    </a:p>
                  </a:txBody>
                  <a:tcPr/>
                </a:tc>
                <a:tc>
                  <a:txBody>
                    <a:bodyPr/>
                    <a:lstStyle/>
                    <a:p>
                      <a:r>
                        <a:rPr kumimoji="1" lang="en-US" altLang="ja-JP" sz="1400" dirty="0" smtClean="0"/>
                        <a:t>GMS, (GOES-9), MTSAT</a:t>
                      </a:r>
                      <a:endParaRPr kumimoji="1" lang="ja-JP" altLang="en-US" sz="1400" dirty="0"/>
                    </a:p>
                  </a:txBody>
                  <a:tcPr/>
                </a:tc>
              </a:tr>
              <a:tr h="1751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baseline="0" dirty="0" smtClean="0">
                          <a:solidFill>
                            <a:schemeClr val="dk1"/>
                          </a:solidFill>
                          <a:latin typeface="+mn-lt"/>
                          <a:ea typeface="+mn-ea"/>
                          <a:cs typeface="+mn-cs"/>
                        </a:rPr>
                        <a:t>Already reprocessed 	</a:t>
                      </a:r>
                    </a:p>
                    <a:p>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baseline="0" dirty="0" smtClean="0">
                          <a:solidFill>
                            <a:schemeClr val="dk1"/>
                          </a:solidFill>
                          <a:latin typeface="+mn-lt"/>
                          <a:ea typeface="+mn-ea"/>
                          <a:cs typeface="+mn-cs"/>
                        </a:rPr>
                        <a:t>AMV from POES AVHRR (NOAA-7 to – 18)</a:t>
                      </a:r>
                    </a:p>
                    <a:p>
                      <a:endParaRPr kumimoji="1" lang="ja-JP" altLang="en-US" dirty="0"/>
                    </a:p>
                  </a:txBody>
                  <a:tcPr/>
                </a:tc>
                <a:tc>
                  <a:txBody>
                    <a:bodyPr/>
                    <a:lstStyle/>
                    <a:p>
                      <a:r>
                        <a:rPr kumimoji="1" lang="en-US" altLang="ja-JP" sz="1400" b="0" i="0" u="none" strike="noStrike" kern="1200" baseline="0" dirty="0" smtClean="0">
                          <a:solidFill>
                            <a:schemeClr val="dk1"/>
                          </a:solidFill>
                          <a:latin typeface="+mn-lt"/>
                          <a:ea typeface="+mn-ea"/>
                          <a:cs typeface="+mn-cs"/>
                        </a:rPr>
                        <a:t>1) AMV and CSR from METEOSAT-2 to -7 up to end of 2000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baseline="0" dirty="0" smtClean="0">
                          <a:solidFill>
                            <a:schemeClr val="dk1"/>
                          </a:solidFill>
                          <a:latin typeface="+mn-lt"/>
                          <a:ea typeface="+mn-ea"/>
                          <a:cs typeface="+mn-cs"/>
                        </a:rPr>
                        <a:t>2) AMV from AVHRR METOP-A up to end of 2012 (using two algorithms, EUMETSAT operational and CIMSS)</a:t>
                      </a:r>
                    </a:p>
                  </a:txBody>
                  <a:tcPr/>
                </a:tc>
                <a:tc>
                  <a:txBody>
                    <a:bodyPr/>
                    <a:lstStyle/>
                    <a:p>
                      <a:r>
                        <a:rPr kumimoji="1" lang="en-US" altLang="ja-JP" sz="1400" dirty="0" smtClean="0"/>
                        <a:t>AMVs from GMS-1 to MTSAT, CSRs from GMS-5 to MTSAT</a:t>
                      </a:r>
                      <a:endParaRPr kumimoji="1" lang="ja-JP" altLang="en-US" sz="1400" dirty="0"/>
                    </a:p>
                  </a:txBody>
                  <a:tcPr/>
                </a:tc>
              </a:tr>
              <a:tr h="2064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baseline="0" dirty="0" smtClean="0">
                          <a:solidFill>
                            <a:schemeClr val="dk1"/>
                          </a:solidFill>
                          <a:latin typeface="+mn-lt"/>
                          <a:ea typeface="+mn-ea"/>
                          <a:cs typeface="+mn-cs"/>
                        </a:rPr>
                        <a:t>Current production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baseline="0" dirty="0" smtClean="0">
                          <a:solidFill>
                            <a:schemeClr val="dk1"/>
                          </a:solidFill>
                          <a:latin typeface="+mn-lt"/>
                          <a:ea typeface="+mn-ea"/>
                          <a:cs typeface="+mn-cs"/>
                        </a:rPr>
                        <a:t>GOES GVAR -8 to -15 (1995-present): AMV. Expected to be available by 2014. Includes processing of 30- minute images, 15-minute images, and 7-minute rapid scan images (producing possibly 1 wind product every 7 minutes, though limited to extreme weather situations)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baseline="0" dirty="0" smtClean="0">
                          <a:solidFill>
                            <a:schemeClr val="dk1"/>
                          </a:solidFill>
                          <a:latin typeface="+mn-lt"/>
                          <a:ea typeface="+mn-ea"/>
                          <a:cs typeface="+mn-cs"/>
                        </a:rPr>
                        <a:t>AMV, CSR, ASR, THU, CTH, NDVI, CLM, Cloud type, cloud top pressure, cloud top temperature, from METEOSAT-8 and -9. Expected to be available by 2014</a:t>
                      </a:r>
                    </a:p>
                  </a:txBody>
                  <a:tcPr/>
                </a:tc>
                <a:tc>
                  <a:txBody>
                    <a:bodyPr/>
                    <a:lstStyle/>
                    <a:p>
                      <a:r>
                        <a:rPr kumimoji="1" lang="en-US" altLang="ja-JP" sz="1400" dirty="0" smtClean="0"/>
                        <a:t>AMVs and CSRs</a:t>
                      </a:r>
                      <a:endParaRPr kumimoji="1" lang="ja-JP" altLang="en-US" sz="1400" dirty="0"/>
                    </a:p>
                  </a:txBody>
                  <a:tcPr/>
                </a:tc>
              </a:tr>
            </a:tbl>
          </a:graphicData>
        </a:graphic>
      </p:graphicFrame>
      <p:sp>
        <p:nvSpPr>
          <p:cNvPr id="5" name="テキスト ボックス 4"/>
          <p:cNvSpPr txBox="1"/>
          <p:nvPr/>
        </p:nvSpPr>
        <p:spPr>
          <a:xfrm>
            <a:off x="179512" y="908720"/>
            <a:ext cx="2396233" cy="461665"/>
          </a:xfrm>
          <a:prstGeom prst="rect">
            <a:avLst/>
          </a:prstGeom>
          <a:noFill/>
        </p:spPr>
        <p:txBody>
          <a:bodyPr wrap="none" rtlCol="0">
            <a:spAutoFit/>
          </a:bodyPr>
          <a:lstStyle/>
          <a:p>
            <a:r>
              <a:rPr kumimoji="1" lang="en-US" altLang="ja-JP" sz="2400" b="1" dirty="0" smtClean="0"/>
              <a:t>(1) Programmatic</a:t>
            </a:r>
            <a:endParaRPr kumimoji="1" lang="ja-JP" altLang="en-US" sz="2400" b="1" dirty="0"/>
          </a:p>
        </p:txBody>
      </p:sp>
    </p:spTree>
    <p:extLst>
      <p:ext uri="{BB962C8B-B14F-4D97-AF65-F5344CB8AC3E}">
        <p14:creationId xmlns:p14="http://schemas.microsoft.com/office/powerpoint/2010/main" val="1628033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3999" cy="936104"/>
          </a:xfrm>
        </p:spPr>
        <p:txBody>
          <a:bodyPr>
            <a:noAutofit/>
          </a:bodyPr>
          <a:lstStyle/>
          <a:p>
            <a:r>
              <a:rPr lang="en-US" altLang="ja-JP" sz="2800" b="1" dirty="0"/>
              <a:t>Summary of reprocessing efforts for GOES, METEOSAT, </a:t>
            </a:r>
            <a:r>
              <a:rPr lang="en-US" altLang="ja-JP" sz="2800" b="1" dirty="0" err="1" smtClean="0"/>
              <a:t>Himawari</a:t>
            </a:r>
            <a:r>
              <a:rPr lang="en-US" altLang="ja-JP" sz="2800" b="1" dirty="0" smtClean="0"/>
              <a:t>, and </a:t>
            </a:r>
            <a:r>
              <a:rPr lang="en-US" altLang="ja-JP" sz="2800" b="1" dirty="0"/>
              <a:t>AVHRR, mostly AMVs as of Sep, 2013 (</a:t>
            </a:r>
            <a:r>
              <a:rPr lang="en-US" altLang="ja-JP" sz="2800" b="1" dirty="0" smtClean="0"/>
              <a:t>2/10)</a:t>
            </a:r>
            <a:endParaRPr kumimoji="1" lang="ja-JP" altLang="en-US" sz="2800" dirty="0"/>
          </a:p>
        </p:txBody>
      </p:sp>
      <p:graphicFrame>
        <p:nvGraphicFramePr>
          <p:cNvPr id="4" name="表 3"/>
          <p:cNvGraphicFramePr>
            <a:graphicFrameLocks noGrp="1"/>
          </p:cNvGraphicFramePr>
          <p:nvPr>
            <p:extLst>
              <p:ext uri="{D42A27DB-BD31-4B8C-83A1-F6EECF244321}">
                <p14:modId xmlns:p14="http://schemas.microsoft.com/office/powerpoint/2010/main" val="959349268"/>
              </p:ext>
            </p:extLst>
          </p:nvPr>
        </p:nvGraphicFramePr>
        <p:xfrm>
          <a:off x="179512" y="1268760"/>
          <a:ext cx="8856984" cy="5367826"/>
        </p:xfrm>
        <a:graphic>
          <a:graphicData uri="http://schemas.openxmlformats.org/drawingml/2006/table">
            <a:tbl>
              <a:tblPr firstRow="1" bandRow="1">
                <a:tableStyleId>{5C22544A-7EE6-4342-B048-85BDC9FD1C3A}</a:tableStyleId>
              </a:tblPr>
              <a:tblGrid>
                <a:gridCol w="1476164"/>
                <a:gridCol w="1476164"/>
                <a:gridCol w="3690410"/>
                <a:gridCol w="2214246"/>
              </a:tblGrid>
              <a:tr h="411565">
                <a:tc>
                  <a:txBody>
                    <a:bodyPr/>
                    <a:lstStyle/>
                    <a:p>
                      <a:endParaRPr kumimoji="1" lang="ja-JP" altLang="en-US" dirty="0"/>
                    </a:p>
                  </a:txBody>
                  <a:tcPr/>
                </a:tc>
                <a:tc>
                  <a:txBody>
                    <a:bodyPr/>
                    <a:lstStyle/>
                    <a:p>
                      <a:r>
                        <a:rPr kumimoji="1" lang="en-US" altLang="ja-JP" dirty="0" smtClean="0"/>
                        <a:t>CIMSS</a:t>
                      </a:r>
                      <a:endParaRPr kumimoji="1" lang="ja-JP" altLang="en-US" dirty="0"/>
                    </a:p>
                  </a:txBody>
                  <a:tcPr/>
                </a:tc>
                <a:tc>
                  <a:txBody>
                    <a:bodyPr/>
                    <a:lstStyle/>
                    <a:p>
                      <a:r>
                        <a:rPr kumimoji="1" lang="en-US" altLang="ja-JP" dirty="0" smtClean="0"/>
                        <a:t>EUMETSAT</a:t>
                      </a:r>
                      <a:endParaRPr kumimoji="1" lang="ja-JP" altLang="en-US" dirty="0"/>
                    </a:p>
                  </a:txBody>
                  <a:tcPr/>
                </a:tc>
                <a:tc>
                  <a:txBody>
                    <a:bodyPr/>
                    <a:lstStyle/>
                    <a:p>
                      <a:r>
                        <a:rPr kumimoji="1" lang="en-US" altLang="ja-JP" dirty="0" smtClean="0"/>
                        <a:t>JMA/MSC</a:t>
                      </a:r>
                      <a:endParaRPr kumimoji="1" lang="ja-JP" altLang="en-US" dirty="0"/>
                    </a:p>
                  </a:txBody>
                  <a:tcPr/>
                </a:tc>
              </a:tr>
              <a:tr h="884579">
                <a:tc>
                  <a:txBody>
                    <a:bodyPr/>
                    <a:lstStyle/>
                    <a:p>
                      <a:r>
                        <a:rPr kumimoji="1" lang="en-US" altLang="ja-JP" sz="1800" b="0" i="0" u="none" strike="noStrike" kern="1200" baseline="0" dirty="0" smtClean="0">
                          <a:solidFill>
                            <a:schemeClr val="dk1"/>
                          </a:solidFill>
                          <a:latin typeface="+mn-lt"/>
                          <a:ea typeface="+mn-ea"/>
                          <a:cs typeface="+mn-cs"/>
                        </a:rPr>
                        <a:t>Funding for current production </a:t>
                      </a:r>
                    </a:p>
                  </a:txBody>
                  <a:tcPr/>
                </a:tc>
                <a:tc>
                  <a:txBody>
                    <a:bodyPr/>
                    <a:lstStyle/>
                    <a:p>
                      <a:r>
                        <a:rPr kumimoji="1" lang="en-US" altLang="ja-JP" sz="1400" b="0" i="0" u="none" strike="noStrike" kern="1200" baseline="0" dirty="0" smtClean="0">
                          <a:solidFill>
                            <a:schemeClr val="dk1"/>
                          </a:solidFill>
                          <a:latin typeface="+mn-lt"/>
                          <a:ea typeface="+mn-ea"/>
                          <a:cs typeface="+mn-cs"/>
                        </a:rPr>
                        <a:t>SSEC grant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baseline="0" dirty="0" smtClean="0">
                          <a:solidFill>
                            <a:schemeClr val="dk1"/>
                          </a:solidFill>
                          <a:latin typeface="+mn-lt"/>
                          <a:ea typeface="+mn-ea"/>
                          <a:cs typeface="+mn-cs"/>
                        </a:rPr>
                        <a:t>EU FP7 ERA-CLIM and EUMETSAT own resources </a:t>
                      </a:r>
                      <a:endParaRPr kumimoji="1" lang="en-US" altLang="ja-JP" sz="1800" b="0" i="0" u="none" strike="noStrike" kern="1200" baseline="0" dirty="0" smtClean="0">
                        <a:solidFill>
                          <a:schemeClr val="dk1"/>
                        </a:solidFill>
                        <a:latin typeface="+mn-lt"/>
                        <a:ea typeface="+mn-ea"/>
                        <a:cs typeface="+mn-cs"/>
                      </a:endParaRPr>
                    </a:p>
                  </a:txBody>
                  <a:tcPr/>
                </a:tc>
                <a:tc>
                  <a:txBody>
                    <a:bodyPr/>
                    <a:lstStyle/>
                    <a:p>
                      <a:r>
                        <a:rPr kumimoji="1" lang="en-US" altLang="ja-JP" sz="1400" dirty="0" smtClean="0"/>
                        <a:t>JMA/MSC own resources</a:t>
                      </a:r>
                      <a:endParaRPr kumimoji="1" lang="ja-JP" altLang="en-US" sz="1400" dirty="0"/>
                    </a:p>
                  </a:txBody>
                  <a:tcPr/>
                </a:tc>
              </a:tr>
              <a:tr h="1755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baseline="0" dirty="0" smtClean="0">
                          <a:solidFill>
                            <a:schemeClr val="dk1"/>
                          </a:solidFill>
                          <a:latin typeface="+mn-lt"/>
                          <a:ea typeface="+mn-ea"/>
                          <a:cs typeface="+mn-cs"/>
                        </a:rPr>
                        <a:t>Committed reprocessing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baseline="0" dirty="0" smtClean="0">
                          <a:solidFill>
                            <a:schemeClr val="dk1"/>
                          </a:solidFill>
                          <a:latin typeface="+mn-lt"/>
                          <a:ea typeface="+mn-ea"/>
                          <a:cs typeface="+mn-cs"/>
                        </a:rPr>
                        <a:t>	</a:t>
                      </a:r>
                    </a:p>
                    <a:p>
                      <a:endParaRPr kumimoji="1" lang="ja-JP" altLang="en-US" dirty="0"/>
                    </a:p>
                  </a:txBody>
                  <a:tcPr/>
                </a:tc>
                <a:tc>
                  <a:txBody>
                    <a:bodyPr/>
                    <a:lstStyle/>
                    <a:p>
                      <a:endParaRPr kumimoji="1" lang="ja-JP" altLang="en-US" dirty="0"/>
                    </a:p>
                  </a:txBody>
                  <a:tcPr/>
                </a:tc>
                <a:tc>
                  <a:txBody>
                    <a:bodyPr/>
                    <a:lstStyle/>
                    <a:p>
                      <a:r>
                        <a:rPr kumimoji="1" lang="en-US" altLang="ja-JP" sz="1400" b="0" i="0" u="none" strike="noStrike" kern="1200" baseline="0" dirty="0" smtClean="0">
                          <a:solidFill>
                            <a:schemeClr val="dk1"/>
                          </a:solidFill>
                          <a:latin typeface="+mn-lt"/>
                          <a:ea typeface="+mn-ea"/>
                          <a:cs typeface="+mn-cs"/>
                        </a:rPr>
                        <a:t>1) AMV, CSR, ASR from Meteosat-7 for years 2001-2004 for zero degree, and for years from 2001 and up to real time for Indian Ocean Data Coverage. Expected to be available by 2014. </a:t>
                      </a:r>
                    </a:p>
                    <a:p>
                      <a:r>
                        <a:rPr kumimoji="1" lang="en-US" altLang="ja-JP" sz="1400" b="0" i="0" u="none" strike="noStrike" kern="1200" baseline="0" dirty="0" smtClean="0">
                          <a:solidFill>
                            <a:schemeClr val="dk1"/>
                          </a:solidFill>
                          <a:latin typeface="+mn-lt"/>
                          <a:ea typeface="+mn-ea"/>
                          <a:cs typeface="+mn-cs"/>
                        </a:rPr>
                        <a:t>2) AMV from AVHRR POES and AVHRR METOP-A and -B reprocessed by 2015. </a:t>
                      </a:r>
                    </a:p>
                    <a:p>
                      <a:r>
                        <a:rPr kumimoji="1" lang="en-US" altLang="ja-JP" sz="1400" b="0" i="0" u="none" strike="noStrike" kern="1200" baseline="0" dirty="0" smtClean="0">
                          <a:solidFill>
                            <a:schemeClr val="dk1"/>
                          </a:solidFill>
                          <a:latin typeface="+mn-lt"/>
                          <a:ea typeface="+mn-ea"/>
                          <a:cs typeface="+mn-cs"/>
                        </a:rPr>
                        <a:t>3) AMV, CSR, ASR from METEOSAT-2 to -9 based on inter-satellite calibrated IR radiances and updated algorithm. Expected to be available by 2016. </a:t>
                      </a:r>
                      <a:r>
                        <a:rPr kumimoji="1" lang="en-US" altLang="ja-JP" sz="1800" b="0" i="0" u="none" strike="noStrike" kern="1200" baseline="0" dirty="0" smtClean="0">
                          <a:solidFill>
                            <a:schemeClr val="dk1"/>
                          </a:solidFill>
                          <a:latin typeface="+mn-lt"/>
                          <a:ea typeface="+mn-ea"/>
                          <a:cs typeface="+mn-cs"/>
                        </a:rPr>
                        <a:t>	</a:t>
                      </a:r>
                    </a:p>
                  </a:txBody>
                  <a:tcPr/>
                </a:tc>
                <a:tc>
                  <a:txBody>
                    <a:bodyPr/>
                    <a:lstStyle/>
                    <a:p>
                      <a:endParaRPr kumimoji="1" lang="ja-JP" altLang="en-US" sz="1400" dirty="0"/>
                    </a:p>
                  </a:txBody>
                  <a:tcPr/>
                </a:tc>
              </a:tr>
              <a:tr h="1755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baseline="0" dirty="0" smtClean="0">
                          <a:solidFill>
                            <a:schemeClr val="dk1"/>
                          </a:solidFill>
                          <a:latin typeface="+mn-lt"/>
                          <a:ea typeface="+mn-ea"/>
                          <a:cs typeface="+mn-cs"/>
                        </a:rPr>
                        <a:t>Funding for committed reprocessing </a:t>
                      </a:r>
                    </a:p>
                    <a:p>
                      <a:endParaRPr kumimoji="1" lang="ja-JP" altLang="en-US" dirty="0"/>
                    </a:p>
                  </a:txBody>
                  <a:tcPr/>
                </a:tc>
                <a:tc>
                  <a:txBody>
                    <a:bodyPr/>
                    <a:lstStyle/>
                    <a:p>
                      <a:endParaRPr kumimoji="1" lang="ja-JP" altLang="en-US" dirty="0"/>
                    </a:p>
                  </a:txBody>
                  <a:tcPr/>
                </a:tc>
                <a:tc>
                  <a:txBody>
                    <a:bodyPr/>
                    <a:lstStyle/>
                    <a:p>
                      <a:r>
                        <a:rPr kumimoji="1" lang="en-US" altLang="ja-JP" sz="1400" b="0" i="0" u="none" strike="noStrike" kern="1200" baseline="0" dirty="0" smtClean="0">
                          <a:solidFill>
                            <a:schemeClr val="dk1"/>
                          </a:solidFill>
                          <a:latin typeface="+mn-lt"/>
                          <a:ea typeface="+mn-ea"/>
                          <a:cs typeface="+mn-cs"/>
                        </a:rPr>
                        <a:t>EU FP7 ERA-CLIM2 and EUMETSAT own resources </a:t>
                      </a:r>
                    </a:p>
                  </a:txBody>
                  <a:tcPr/>
                </a:tc>
                <a:tc>
                  <a:txBody>
                    <a:bodyPr/>
                    <a:lstStyle/>
                    <a:p>
                      <a:endParaRPr kumimoji="1" lang="ja-JP" altLang="en-US" sz="1400" dirty="0"/>
                    </a:p>
                  </a:txBody>
                  <a:tcPr/>
                </a:tc>
              </a:tr>
            </a:tbl>
          </a:graphicData>
        </a:graphic>
      </p:graphicFrame>
    </p:spTree>
    <p:extLst>
      <p:ext uri="{BB962C8B-B14F-4D97-AF65-F5344CB8AC3E}">
        <p14:creationId xmlns:p14="http://schemas.microsoft.com/office/powerpoint/2010/main" val="4013163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3999" cy="936104"/>
          </a:xfrm>
        </p:spPr>
        <p:txBody>
          <a:bodyPr>
            <a:noAutofit/>
          </a:bodyPr>
          <a:lstStyle/>
          <a:p>
            <a:r>
              <a:rPr lang="en-US" altLang="ja-JP" sz="2800" b="1" dirty="0"/>
              <a:t>Summary of reprocessing efforts for GOES, METEOSAT, </a:t>
            </a:r>
            <a:r>
              <a:rPr lang="en-US" altLang="ja-JP" sz="2800" b="1" dirty="0" err="1" smtClean="0"/>
              <a:t>Himawari</a:t>
            </a:r>
            <a:r>
              <a:rPr lang="en-US" altLang="ja-JP" sz="2800" b="1" dirty="0" smtClean="0"/>
              <a:t>, and </a:t>
            </a:r>
            <a:r>
              <a:rPr lang="en-US" altLang="ja-JP" sz="2800" b="1" dirty="0"/>
              <a:t>AVHRR, mostly AMVs as of Sep, 2013 (</a:t>
            </a:r>
            <a:r>
              <a:rPr lang="en-US" altLang="ja-JP" sz="2800" b="1" dirty="0" smtClean="0"/>
              <a:t>3/10)</a:t>
            </a:r>
            <a:endParaRPr kumimoji="1" lang="ja-JP" altLang="en-US" sz="2800" dirty="0"/>
          </a:p>
        </p:txBody>
      </p:sp>
      <p:graphicFrame>
        <p:nvGraphicFramePr>
          <p:cNvPr id="4" name="表 3"/>
          <p:cNvGraphicFramePr>
            <a:graphicFrameLocks noGrp="1"/>
          </p:cNvGraphicFramePr>
          <p:nvPr>
            <p:extLst>
              <p:ext uri="{D42A27DB-BD31-4B8C-83A1-F6EECF244321}">
                <p14:modId xmlns:p14="http://schemas.microsoft.com/office/powerpoint/2010/main" val="176164753"/>
              </p:ext>
            </p:extLst>
          </p:nvPr>
        </p:nvGraphicFramePr>
        <p:xfrm>
          <a:off x="179512" y="1196752"/>
          <a:ext cx="8856984" cy="5501725"/>
        </p:xfrm>
        <a:graphic>
          <a:graphicData uri="http://schemas.openxmlformats.org/drawingml/2006/table">
            <a:tbl>
              <a:tblPr firstRow="1" bandRow="1">
                <a:tableStyleId>{5C22544A-7EE6-4342-B048-85BDC9FD1C3A}</a:tableStyleId>
              </a:tblPr>
              <a:tblGrid>
                <a:gridCol w="1476164"/>
                <a:gridCol w="2952328"/>
                <a:gridCol w="2196244"/>
                <a:gridCol w="2232248"/>
              </a:tblGrid>
              <a:tr h="411565">
                <a:tc>
                  <a:txBody>
                    <a:bodyPr/>
                    <a:lstStyle/>
                    <a:p>
                      <a:endParaRPr kumimoji="1" lang="ja-JP" altLang="en-US" dirty="0"/>
                    </a:p>
                  </a:txBody>
                  <a:tcPr/>
                </a:tc>
                <a:tc>
                  <a:txBody>
                    <a:bodyPr/>
                    <a:lstStyle/>
                    <a:p>
                      <a:r>
                        <a:rPr kumimoji="1" lang="en-US" altLang="ja-JP" dirty="0" smtClean="0"/>
                        <a:t>CIMSS</a:t>
                      </a:r>
                      <a:endParaRPr kumimoji="1" lang="ja-JP" altLang="en-US" dirty="0"/>
                    </a:p>
                  </a:txBody>
                  <a:tcPr/>
                </a:tc>
                <a:tc>
                  <a:txBody>
                    <a:bodyPr/>
                    <a:lstStyle/>
                    <a:p>
                      <a:r>
                        <a:rPr kumimoji="1" lang="en-US" altLang="ja-JP" dirty="0" smtClean="0"/>
                        <a:t>EUMETSAT</a:t>
                      </a:r>
                      <a:endParaRPr kumimoji="1" lang="ja-JP" altLang="en-US" dirty="0"/>
                    </a:p>
                  </a:txBody>
                  <a:tcPr/>
                </a:tc>
                <a:tc>
                  <a:txBody>
                    <a:bodyPr/>
                    <a:lstStyle/>
                    <a:p>
                      <a:r>
                        <a:rPr kumimoji="1" lang="en-US" altLang="ja-JP" dirty="0" smtClean="0"/>
                        <a:t>JMA/MSC</a:t>
                      </a:r>
                      <a:endParaRPr kumimoji="1" lang="ja-JP" altLang="en-US" dirty="0"/>
                    </a:p>
                  </a:txBody>
                  <a:tcPr/>
                </a:tc>
              </a:tr>
              <a:tr h="1755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baseline="0" dirty="0" smtClean="0">
                          <a:solidFill>
                            <a:schemeClr val="dk1"/>
                          </a:solidFill>
                          <a:latin typeface="+mn-lt"/>
                          <a:ea typeface="+mn-ea"/>
                          <a:cs typeface="+mn-cs"/>
                        </a:rPr>
                        <a:t>Considered reprocessing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baseline="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baseline="0" dirty="0" smtClean="0">
                          <a:solidFill>
                            <a:schemeClr val="dk1"/>
                          </a:solidFill>
                          <a:latin typeface="+mn-lt"/>
                          <a:ea typeface="+mn-ea"/>
                          <a:cs typeface="+mn-cs"/>
                        </a:rPr>
                        <a:t>	</a:t>
                      </a:r>
                    </a:p>
                    <a:p>
                      <a:endParaRPr kumimoji="1" lang="ja-JP" altLang="en-US" dirty="0"/>
                    </a:p>
                  </a:txBody>
                  <a:tcPr/>
                </a:tc>
                <a:tc>
                  <a:txBody>
                    <a:bodyPr/>
                    <a:lstStyle/>
                    <a:p>
                      <a:r>
                        <a:rPr kumimoji="1" lang="en-US" altLang="ja-JP" sz="1400" b="0" i="0" u="none" strike="noStrike" kern="1200" baseline="0" dirty="0" smtClean="0">
                          <a:solidFill>
                            <a:schemeClr val="dk1"/>
                          </a:solidFill>
                          <a:latin typeface="+mn-lt"/>
                          <a:ea typeface="+mn-ea"/>
                          <a:cs typeface="+mn-cs"/>
                        </a:rPr>
                        <a:t>POES AVHRR using updated code and input and more metadata in output </a:t>
                      </a:r>
                    </a:p>
                    <a:p>
                      <a:r>
                        <a:rPr kumimoji="1" lang="en-US" altLang="ja-JP" sz="1400" b="0" i="0" u="none" strike="noStrike" kern="1200" baseline="0" dirty="0" smtClean="0">
                          <a:solidFill>
                            <a:schemeClr val="dk1"/>
                          </a:solidFill>
                          <a:latin typeface="+mn-lt"/>
                          <a:ea typeface="+mn-ea"/>
                          <a:cs typeface="+mn-cs"/>
                        </a:rPr>
                        <a:t>MODIS from EOS-Aqua and Terra </a:t>
                      </a:r>
                    </a:p>
                    <a:p>
                      <a:r>
                        <a:rPr kumimoji="1" lang="en-US" altLang="ja-JP" sz="1400" b="0" i="0" u="none" strike="noStrike" kern="1200" baseline="0" dirty="0" smtClean="0">
                          <a:solidFill>
                            <a:schemeClr val="dk1"/>
                          </a:solidFill>
                          <a:latin typeface="+mn-lt"/>
                          <a:ea typeface="+mn-ea"/>
                          <a:cs typeface="+mn-cs"/>
                        </a:rPr>
                        <a:t>Repeat current GVAR reprocessing but with latest algorithm (NESDIS GOES-R tracking), and extend reprocessing to older GOES satellites, pre-GVAR.</a:t>
                      </a:r>
                    </a:p>
                  </a:txBody>
                  <a:tcPr/>
                </a:tc>
                <a:tc>
                  <a:txBody>
                    <a:bodyPr/>
                    <a:lstStyle/>
                    <a:p>
                      <a:r>
                        <a:rPr kumimoji="1" lang="en-US" altLang="ja-JP" sz="1400" b="0" i="0" u="none" strike="noStrike" kern="1200" baseline="0" dirty="0" smtClean="0">
                          <a:solidFill>
                            <a:schemeClr val="dk1"/>
                          </a:solidFill>
                          <a:latin typeface="+mn-lt"/>
                          <a:ea typeface="+mn-ea"/>
                          <a:cs typeface="+mn-cs"/>
                        </a:rPr>
                        <a:t>After ERA-CLIM2 updated codes may arrive from SCOPE-CM and can be used for increasing the consistency of geostationary AMV products. </a:t>
                      </a:r>
                    </a:p>
                    <a:p>
                      <a:r>
                        <a:rPr kumimoji="1" lang="en-US" altLang="ja-JP" sz="1400" b="0" i="0" u="none" strike="noStrike" kern="1200" baseline="0" dirty="0" smtClean="0">
                          <a:solidFill>
                            <a:schemeClr val="dk1"/>
                          </a:solidFill>
                          <a:latin typeface="+mn-lt"/>
                          <a:ea typeface="+mn-ea"/>
                          <a:cs typeface="+mn-cs"/>
                        </a:rPr>
                        <a:t>Also planned </a:t>
                      </a:r>
                      <a:r>
                        <a:rPr kumimoji="1" lang="en-US" altLang="ja-JP" sz="1400" b="0" i="0" u="none" strike="noStrike" kern="1200" baseline="0" dirty="0" err="1" smtClean="0">
                          <a:solidFill>
                            <a:schemeClr val="dk1"/>
                          </a:solidFill>
                          <a:latin typeface="+mn-lt"/>
                          <a:ea typeface="+mn-ea"/>
                          <a:cs typeface="+mn-cs"/>
                        </a:rPr>
                        <a:t>Meteosat</a:t>
                      </a:r>
                      <a:r>
                        <a:rPr kumimoji="1" lang="en-US" altLang="ja-JP" sz="1400" b="0" i="0" u="none" strike="noStrike" kern="1200" baseline="0" dirty="0" smtClean="0">
                          <a:solidFill>
                            <a:schemeClr val="dk1"/>
                          </a:solidFill>
                          <a:latin typeface="+mn-lt"/>
                          <a:ea typeface="+mn-ea"/>
                          <a:cs typeface="+mn-cs"/>
                        </a:rPr>
                        <a:t> First Generation image reprocessing and inter-satellite calibration lead to new reprocessing of the same data 	</a:t>
                      </a:r>
                    </a:p>
                  </a:txBody>
                  <a:tcPr/>
                </a:tc>
                <a:tc>
                  <a:txBody>
                    <a:bodyPr/>
                    <a:lstStyle/>
                    <a:p>
                      <a:endParaRPr kumimoji="1" lang="ja-JP" altLang="en-US" sz="1400" dirty="0"/>
                    </a:p>
                  </a:txBody>
                  <a:tcPr/>
                </a:tc>
              </a:tr>
              <a:tr h="1755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baseline="0" dirty="0" smtClean="0">
                          <a:solidFill>
                            <a:schemeClr val="dk1"/>
                          </a:solidFill>
                          <a:latin typeface="+mn-lt"/>
                          <a:ea typeface="+mn-ea"/>
                          <a:cs typeface="+mn-cs"/>
                        </a:rPr>
                        <a:t>Of value, but unfunded </a:t>
                      </a:r>
                    </a:p>
                  </a:txBody>
                  <a:tcPr/>
                </a:tc>
                <a:tc>
                  <a:txBody>
                    <a:bodyPr/>
                    <a:lstStyle/>
                    <a:p>
                      <a:r>
                        <a:rPr kumimoji="1" lang="en-US" altLang="ja-JP" sz="1400" b="0" i="0" u="none" strike="noStrike" kern="1200" baseline="0" dirty="0" smtClean="0">
                          <a:solidFill>
                            <a:schemeClr val="dk1"/>
                          </a:solidFill>
                          <a:latin typeface="+mn-lt"/>
                          <a:ea typeface="+mn-ea"/>
                          <a:cs typeface="+mn-cs"/>
                        </a:rPr>
                        <a:t>- KALPANA </a:t>
                      </a:r>
                    </a:p>
                    <a:p>
                      <a:r>
                        <a:rPr kumimoji="1" lang="en-US" altLang="ja-JP" sz="1400" b="0" i="0" u="none" strike="noStrike" kern="1200" baseline="0" dirty="0" smtClean="0">
                          <a:solidFill>
                            <a:schemeClr val="dk1"/>
                          </a:solidFill>
                          <a:latin typeface="+mn-lt"/>
                          <a:ea typeface="+mn-ea"/>
                          <a:cs typeface="+mn-cs"/>
                        </a:rPr>
                        <a:t>- GOES-1 to -7 (1978-1995) </a:t>
                      </a:r>
                    </a:p>
                    <a:p>
                      <a:r>
                        <a:rPr kumimoji="1" lang="en-US" altLang="ja-JP" sz="1400" b="0" i="0" u="none" strike="noStrike" kern="1200" baseline="0" dirty="0" smtClean="0">
                          <a:solidFill>
                            <a:schemeClr val="dk1"/>
                          </a:solidFill>
                          <a:latin typeface="+mn-lt"/>
                          <a:ea typeface="+mn-ea"/>
                          <a:cs typeface="+mn-cs"/>
                        </a:rPr>
                        <a:t>- SMS-1 and SMS-2 (1979-1981) </a:t>
                      </a:r>
                    </a:p>
                    <a:p>
                      <a:r>
                        <a:rPr kumimoji="1" lang="en-US" altLang="ja-JP" sz="1400" b="0" i="0" u="none" strike="noStrike" kern="1200" baseline="0" dirty="0" smtClean="0">
                          <a:solidFill>
                            <a:schemeClr val="dk1"/>
                          </a:solidFill>
                          <a:latin typeface="+mn-lt"/>
                          <a:ea typeface="+mn-ea"/>
                          <a:cs typeface="+mn-cs"/>
                        </a:rPr>
                        <a:t>- ATS (1974) </a:t>
                      </a:r>
                    </a:p>
                    <a:p>
                      <a:r>
                        <a:rPr kumimoji="1" lang="ja-JP" altLang="en-US" sz="1800" b="0" i="0" u="none" strike="noStrike" kern="1200" baseline="0" dirty="0" smtClean="0">
                          <a:solidFill>
                            <a:schemeClr val="dk1"/>
                          </a:solidFill>
                          <a:latin typeface="+mn-lt"/>
                          <a:ea typeface="+mn-ea"/>
                          <a:cs typeface="+mn-cs"/>
                        </a:rPr>
                        <a:t>	</a:t>
                      </a:r>
                    </a:p>
                    <a:p>
                      <a:endParaRPr kumimoji="1" lang="en-US" altLang="ja-JP" sz="1400" b="0" i="0" u="none" strike="noStrike" kern="1200" baseline="0" dirty="0" smtClean="0">
                        <a:solidFill>
                          <a:schemeClr val="dk1"/>
                        </a:solidFill>
                        <a:latin typeface="+mn-lt"/>
                        <a:ea typeface="+mn-ea"/>
                        <a:cs typeface="+mn-cs"/>
                      </a:endParaRPr>
                    </a:p>
                  </a:txBody>
                  <a:tcPr/>
                </a:tc>
                <a:tc>
                  <a:txBody>
                    <a:bodyPr/>
                    <a:lstStyle/>
                    <a:p>
                      <a:r>
                        <a:rPr kumimoji="1" lang="en-US" altLang="ja-JP" sz="1400" b="0" i="0" u="none" strike="noStrike" kern="1200" baseline="0" dirty="0" smtClean="0">
                          <a:solidFill>
                            <a:schemeClr val="dk1"/>
                          </a:solidFill>
                          <a:latin typeface="+mn-lt"/>
                          <a:ea typeface="+mn-ea"/>
                          <a:cs typeface="+mn-cs"/>
                        </a:rPr>
                        <a:t>- Routine METEOSAT-8 and -9 rapid scan images (since May 2008) at 5-minute intervals, producing possibly 1 wind product every 20 minutes, limited to 15N-70N </a:t>
                      </a:r>
                    </a:p>
                    <a:p>
                      <a:r>
                        <a:rPr kumimoji="1" lang="en-US" altLang="ja-JP" sz="1400" b="0" i="0" u="none" strike="noStrike" kern="1200" baseline="0" dirty="0" smtClean="0">
                          <a:solidFill>
                            <a:schemeClr val="dk1"/>
                          </a:solidFill>
                          <a:latin typeface="+mn-lt"/>
                          <a:ea typeface="+mn-ea"/>
                          <a:cs typeface="+mn-cs"/>
                        </a:rPr>
                        <a:t>- METEOSAT-8 and -9 high resolution visible channel images </a:t>
                      </a:r>
                    </a:p>
                  </a:txBody>
                  <a:tcPr/>
                </a:tc>
                <a:tc>
                  <a:txBody>
                    <a:bodyPr/>
                    <a:lstStyle/>
                    <a:p>
                      <a:endParaRPr kumimoji="1" lang="ja-JP" altLang="en-US" sz="1400" dirty="0"/>
                    </a:p>
                  </a:txBody>
                  <a:tcPr/>
                </a:tc>
              </a:tr>
            </a:tbl>
          </a:graphicData>
        </a:graphic>
      </p:graphicFrame>
    </p:spTree>
    <p:extLst>
      <p:ext uri="{BB962C8B-B14F-4D97-AF65-F5344CB8AC3E}">
        <p14:creationId xmlns:p14="http://schemas.microsoft.com/office/powerpoint/2010/main" val="1765884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3999" cy="936104"/>
          </a:xfrm>
        </p:spPr>
        <p:txBody>
          <a:bodyPr>
            <a:noAutofit/>
          </a:bodyPr>
          <a:lstStyle/>
          <a:p>
            <a:r>
              <a:rPr lang="en-US" altLang="ja-JP" sz="2800" b="1" dirty="0"/>
              <a:t>Summary of reprocessing efforts for GOES, METEOSAT, </a:t>
            </a:r>
            <a:r>
              <a:rPr lang="en-US" altLang="ja-JP" sz="2800" b="1" dirty="0" err="1" smtClean="0"/>
              <a:t>Himawari</a:t>
            </a:r>
            <a:r>
              <a:rPr lang="en-US" altLang="ja-JP" sz="2800" b="1" dirty="0" smtClean="0"/>
              <a:t>, and </a:t>
            </a:r>
            <a:r>
              <a:rPr lang="en-US" altLang="ja-JP" sz="2800" b="1" dirty="0"/>
              <a:t>AVHRR, mostly AMVs as of Sep, 2013 (</a:t>
            </a:r>
            <a:r>
              <a:rPr lang="en-US" altLang="ja-JP" sz="2800" b="1" dirty="0" smtClean="0"/>
              <a:t>4/10)</a:t>
            </a:r>
            <a:endParaRPr kumimoji="1" lang="ja-JP" altLang="en-US" sz="2800" dirty="0"/>
          </a:p>
        </p:txBody>
      </p:sp>
      <p:graphicFrame>
        <p:nvGraphicFramePr>
          <p:cNvPr id="4" name="表 3"/>
          <p:cNvGraphicFramePr>
            <a:graphicFrameLocks noGrp="1"/>
          </p:cNvGraphicFramePr>
          <p:nvPr>
            <p:extLst>
              <p:ext uri="{D42A27DB-BD31-4B8C-83A1-F6EECF244321}">
                <p14:modId xmlns:p14="http://schemas.microsoft.com/office/powerpoint/2010/main" val="224971096"/>
              </p:ext>
            </p:extLst>
          </p:nvPr>
        </p:nvGraphicFramePr>
        <p:xfrm>
          <a:off x="179512" y="1418808"/>
          <a:ext cx="8856984" cy="4602480"/>
        </p:xfrm>
        <a:graphic>
          <a:graphicData uri="http://schemas.openxmlformats.org/drawingml/2006/table">
            <a:tbl>
              <a:tblPr firstRow="1" bandRow="1">
                <a:tableStyleId>{5C22544A-7EE6-4342-B048-85BDC9FD1C3A}</a:tableStyleId>
              </a:tblPr>
              <a:tblGrid>
                <a:gridCol w="1476164"/>
                <a:gridCol w="2268252"/>
                <a:gridCol w="2880320"/>
                <a:gridCol w="2232248"/>
              </a:tblGrid>
              <a:tr h="349053">
                <a:tc>
                  <a:txBody>
                    <a:bodyPr/>
                    <a:lstStyle/>
                    <a:p>
                      <a:endParaRPr kumimoji="1" lang="ja-JP" altLang="en-US" dirty="0"/>
                    </a:p>
                  </a:txBody>
                  <a:tcPr/>
                </a:tc>
                <a:tc>
                  <a:txBody>
                    <a:bodyPr/>
                    <a:lstStyle/>
                    <a:p>
                      <a:r>
                        <a:rPr kumimoji="1" lang="en-US" altLang="ja-JP" dirty="0" smtClean="0"/>
                        <a:t>CIMSS</a:t>
                      </a:r>
                      <a:endParaRPr kumimoji="1" lang="ja-JP" altLang="en-US" dirty="0"/>
                    </a:p>
                  </a:txBody>
                  <a:tcPr/>
                </a:tc>
                <a:tc>
                  <a:txBody>
                    <a:bodyPr/>
                    <a:lstStyle/>
                    <a:p>
                      <a:r>
                        <a:rPr kumimoji="1" lang="en-US" altLang="ja-JP" dirty="0" smtClean="0"/>
                        <a:t>EUMETSAT</a:t>
                      </a:r>
                      <a:endParaRPr kumimoji="1" lang="ja-JP" altLang="en-US" dirty="0"/>
                    </a:p>
                  </a:txBody>
                  <a:tcPr/>
                </a:tc>
                <a:tc>
                  <a:txBody>
                    <a:bodyPr/>
                    <a:lstStyle/>
                    <a:p>
                      <a:r>
                        <a:rPr kumimoji="1" lang="en-US" altLang="ja-JP" dirty="0" smtClean="0"/>
                        <a:t>JMA/MSC</a:t>
                      </a:r>
                      <a:endParaRPr kumimoji="1" lang="ja-JP" altLang="en-US" dirty="0"/>
                    </a:p>
                  </a:txBody>
                  <a:tcPr/>
                </a:tc>
              </a:tr>
              <a:tr h="27342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baseline="0" dirty="0" smtClean="0">
                          <a:solidFill>
                            <a:schemeClr val="dk1"/>
                          </a:solidFill>
                          <a:latin typeface="+mn-lt"/>
                          <a:ea typeface="+mn-ea"/>
                          <a:cs typeface="+mn-cs"/>
                        </a:rPr>
                        <a:t>Problems preventing reprocessing of earlier data</a:t>
                      </a:r>
                    </a:p>
                  </a:txBody>
                  <a:tcPr/>
                </a:tc>
                <a:tc>
                  <a:txBody>
                    <a:bodyPr/>
                    <a:lstStyle/>
                    <a:p>
                      <a:pPr marL="0" indent="0">
                        <a:buFontTx/>
                        <a:buNone/>
                      </a:pPr>
                      <a:r>
                        <a:rPr kumimoji="1" lang="en-US" altLang="ja-JP" sz="1400" b="0" i="0" u="none" strike="noStrike" kern="1200" baseline="0" dirty="0" smtClean="0">
                          <a:solidFill>
                            <a:schemeClr val="dk1"/>
                          </a:solidFill>
                          <a:latin typeface="+mn-lt"/>
                          <a:ea typeface="+mn-ea"/>
                          <a:cs typeface="+mn-cs"/>
                        </a:rPr>
                        <a:t>- GOES-1 to -7 cannot be reprocessed until navigation and calibration have been corrected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baseline="0" dirty="0" smtClean="0">
                          <a:solidFill>
                            <a:schemeClr val="dk1"/>
                          </a:solidFill>
                          <a:latin typeface="+mn-lt"/>
                          <a:ea typeface="+mn-ea"/>
                          <a:cs typeface="+mn-cs"/>
                        </a:rPr>
                        <a:t>- Upcoming (GOES-R) winds algorithm cannot be applied to reprocessing prior to GOES-8; requires development to cloud analysis</a:t>
                      </a:r>
                    </a:p>
                  </a:txBody>
                  <a:tcPr/>
                </a:tc>
                <a:tc>
                  <a:txBody>
                    <a:bodyPr/>
                    <a:lstStyle/>
                    <a:p>
                      <a:r>
                        <a:rPr kumimoji="1" lang="en-US" altLang="ja-JP" sz="1400" b="0" i="0" u="none" strike="noStrike" kern="1200" baseline="0" dirty="0" smtClean="0">
                          <a:solidFill>
                            <a:schemeClr val="dk1"/>
                          </a:solidFill>
                          <a:latin typeface="+mn-lt"/>
                          <a:ea typeface="+mn-ea"/>
                          <a:cs typeface="+mn-cs"/>
                        </a:rPr>
                        <a:t>- Current CCC algorithm cannot be applied to METEOSAT-2 to -7 on the current EUMETSAT </a:t>
                      </a:r>
                      <a:endParaRPr kumimoji="1" lang="ja-JP" altLang="en-US" sz="1800" b="0" i="0" u="none" strike="noStrike" kern="1200" baseline="0" dirty="0" smtClean="0">
                        <a:solidFill>
                          <a:schemeClr val="dk1"/>
                        </a:solidFill>
                        <a:latin typeface="+mn-lt"/>
                        <a:ea typeface="+mn-ea"/>
                        <a:cs typeface="+mn-cs"/>
                      </a:endParaRPr>
                    </a:p>
                    <a:p>
                      <a:r>
                        <a:rPr kumimoji="1" lang="en-US" altLang="ja-JP" sz="1400" b="0" i="0" u="none" strike="noStrike" kern="1200" baseline="0" dirty="0" smtClean="0">
                          <a:solidFill>
                            <a:schemeClr val="dk1"/>
                          </a:solidFill>
                          <a:latin typeface="+mn-lt"/>
                          <a:ea typeface="+mn-ea"/>
                          <a:cs typeface="+mn-cs"/>
                        </a:rPr>
                        <a:t>reprocessing system; requires development to cloud analysis product </a:t>
                      </a:r>
                    </a:p>
                    <a:p>
                      <a:r>
                        <a:rPr kumimoji="1" lang="en-US" altLang="ja-JP" sz="1400" b="0" i="0" u="none" strike="noStrike" kern="1200" baseline="0" dirty="0" smtClean="0">
                          <a:solidFill>
                            <a:schemeClr val="dk1"/>
                          </a:solidFill>
                          <a:latin typeface="+mn-lt"/>
                          <a:ea typeface="+mn-ea"/>
                          <a:cs typeface="+mn-cs"/>
                        </a:rPr>
                        <a:t>- For </a:t>
                      </a:r>
                      <a:r>
                        <a:rPr kumimoji="1" lang="en-US" altLang="ja-JP" sz="1400" b="0" i="0" u="none" strike="noStrike" kern="1200" baseline="0" dirty="0" err="1" smtClean="0">
                          <a:solidFill>
                            <a:schemeClr val="dk1"/>
                          </a:solidFill>
                          <a:latin typeface="+mn-lt"/>
                          <a:ea typeface="+mn-ea"/>
                          <a:cs typeface="+mn-cs"/>
                        </a:rPr>
                        <a:t>Meteosat</a:t>
                      </a:r>
                      <a:r>
                        <a:rPr kumimoji="1" lang="en-US" altLang="ja-JP" sz="1400" b="0" i="0" u="none" strike="noStrike" kern="1200" baseline="0" dirty="0" smtClean="0">
                          <a:solidFill>
                            <a:schemeClr val="dk1"/>
                          </a:solidFill>
                          <a:latin typeface="+mn-lt"/>
                          <a:ea typeface="+mn-ea"/>
                          <a:cs typeface="+mn-cs"/>
                        </a:rPr>
                        <a:t> First Generation a reprocessing of the Image data including improvements in navigation and image resampling as well as anomaly detection is planned but the resources are tight and time of </a:t>
                      </a:r>
                      <a:r>
                        <a:rPr kumimoji="1" lang="en-US" altLang="ja-JP" sz="1400" b="0" i="0" u="none" strike="noStrike" kern="1200" baseline="0" dirty="0" err="1" smtClean="0">
                          <a:solidFill>
                            <a:schemeClr val="dk1"/>
                          </a:solidFill>
                          <a:latin typeface="+mn-lt"/>
                          <a:ea typeface="+mn-ea"/>
                          <a:cs typeface="+mn-cs"/>
                        </a:rPr>
                        <a:t>realisation</a:t>
                      </a:r>
                      <a:r>
                        <a:rPr kumimoji="1" lang="en-US" altLang="ja-JP" sz="1400" b="0" i="0" u="none" strike="noStrike" kern="1200" baseline="0" dirty="0" smtClean="0">
                          <a:solidFill>
                            <a:schemeClr val="dk1"/>
                          </a:solidFill>
                          <a:latin typeface="+mn-lt"/>
                          <a:ea typeface="+mn-ea"/>
                          <a:cs typeface="+mn-cs"/>
                        </a:rPr>
                        <a:t> is uncertain.  </a:t>
                      </a:r>
                    </a:p>
                  </a:txBody>
                  <a:tcPr/>
                </a:tc>
                <a:tc>
                  <a:txBody>
                    <a:bodyPr/>
                    <a:lstStyle/>
                    <a:p>
                      <a:r>
                        <a:rPr kumimoji="1" lang="en-US" altLang="ja-JP" sz="1400" dirty="0" smtClean="0"/>
                        <a:t>VIS AMV of GMS-1 not processed due to stripe noise</a:t>
                      </a:r>
                      <a:endParaRPr kumimoji="1" lang="ja-JP" altLang="en-US" sz="1400" dirty="0"/>
                    </a:p>
                  </a:txBody>
                  <a:tcPr/>
                </a:tc>
              </a:tr>
              <a:tr h="1308948">
                <a:tc>
                  <a:txBody>
                    <a:bodyPr/>
                    <a:lstStyle/>
                    <a:p>
                      <a:r>
                        <a:rPr kumimoji="1" lang="en-US" altLang="ja-JP" sz="1800" b="0" i="0" u="none" strike="noStrike" kern="1200" baseline="0" dirty="0" smtClean="0">
                          <a:solidFill>
                            <a:schemeClr val="dk1"/>
                          </a:solidFill>
                          <a:latin typeface="+mn-lt"/>
                          <a:ea typeface="+mn-ea"/>
                          <a:cs typeface="+mn-cs"/>
                        </a:rPr>
                        <a:t>Input data preservation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baseline="0" dirty="0" smtClean="0">
                          <a:solidFill>
                            <a:schemeClr val="dk1"/>
                          </a:solidFill>
                          <a:latin typeface="+mn-lt"/>
                          <a:ea typeface="+mn-ea"/>
                          <a:cs typeface="+mn-cs"/>
                        </a:rPr>
                        <a:t>All original tapes transferred to digital (online) at SSEC Data Centre</a:t>
                      </a:r>
                      <a:r>
                        <a:rPr kumimoji="1" lang="ja-JP" altLang="en-US" sz="1800" b="0" i="0" u="none" strike="noStrike" kern="1200" baseline="0" dirty="0" smtClean="0">
                          <a:solidFill>
                            <a:schemeClr val="dk1"/>
                          </a:solidFill>
                          <a:latin typeface="+mn-lt"/>
                          <a:ea typeface="+mn-ea"/>
                          <a:cs typeface="+mn-cs"/>
                        </a:rPr>
                        <a:t>	</a:t>
                      </a:r>
                    </a:p>
                    <a:p>
                      <a:endParaRPr kumimoji="1" lang="en-US" altLang="ja-JP" sz="14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baseline="0" dirty="0" smtClean="0">
                          <a:solidFill>
                            <a:schemeClr val="dk1"/>
                          </a:solidFill>
                          <a:latin typeface="+mn-lt"/>
                          <a:ea typeface="+mn-ea"/>
                          <a:cs typeface="+mn-cs"/>
                        </a:rPr>
                        <a:t>Funded and committed archive preservation (EUMETSAT Data Centre) </a:t>
                      </a:r>
                    </a:p>
                  </a:txBody>
                  <a:tcPr/>
                </a:tc>
                <a:tc>
                  <a:txBody>
                    <a:bodyPr/>
                    <a:lstStyle/>
                    <a:p>
                      <a:r>
                        <a:rPr kumimoji="1" lang="en-US" altLang="ja-JP" sz="1400" dirty="0" smtClean="0"/>
                        <a:t>Some original digital data was lost in </a:t>
                      </a:r>
                      <a:r>
                        <a:rPr kumimoji="1" lang="en-US" altLang="ja-JP" sz="1400" baseline="0" dirty="0" smtClean="0"/>
                        <a:t>early date for GMS period; IR image before March 1981, VIS image before March 1987 excepting 1979</a:t>
                      </a:r>
                      <a:endParaRPr kumimoji="1" lang="ja-JP" altLang="en-US" sz="1400" dirty="0"/>
                    </a:p>
                  </a:txBody>
                  <a:tcPr/>
                </a:tc>
              </a:tr>
            </a:tbl>
          </a:graphicData>
        </a:graphic>
      </p:graphicFrame>
    </p:spTree>
    <p:extLst>
      <p:ext uri="{BB962C8B-B14F-4D97-AF65-F5344CB8AC3E}">
        <p14:creationId xmlns:p14="http://schemas.microsoft.com/office/powerpoint/2010/main" val="3115474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3999" cy="936104"/>
          </a:xfrm>
        </p:spPr>
        <p:txBody>
          <a:bodyPr>
            <a:noAutofit/>
          </a:bodyPr>
          <a:lstStyle/>
          <a:p>
            <a:r>
              <a:rPr lang="en-US" altLang="ja-JP" sz="2800" b="1" dirty="0"/>
              <a:t>Summary of reprocessing efforts for GOES, METEOSAT, </a:t>
            </a:r>
            <a:r>
              <a:rPr lang="en-US" altLang="ja-JP" sz="2800" b="1" dirty="0" err="1" smtClean="0"/>
              <a:t>Himawari</a:t>
            </a:r>
            <a:r>
              <a:rPr lang="en-US" altLang="ja-JP" sz="2800" b="1" dirty="0" smtClean="0"/>
              <a:t>, and </a:t>
            </a:r>
            <a:r>
              <a:rPr lang="en-US" altLang="ja-JP" sz="2800" b="1" dirty="0"/>
              <a:t>AVHRR, mostly AMVs as of Sep, 2013 (</a:t>
            </a:r>
            <a:r>
              <a:rPr lang="en-US" altLang="ja-JP" sz="2800" b="1" dirty="0" smtClean="0"/>
              <a:t>5/10)</a:t>
            </a:r>
            <a:endParaRPr kumimoji="1" lang="ja-JP" altLang="en-US" sz="2800" dirty="0"/>
          </a:p>
        </p:txBody>
      </p:sp>
      <p:graphicFrame>
        <p:nvGraphicFramePr>
          <p:cNvPr id="4" name="表 3"/>
          <p:cNvGraphicFramePr>
            <a:graphicFrameLocks noGrp="1"/>
          </p:cNvGraphicFramePr>
          <p:nvPr>
            <p:extLst>
              <p:ext uri="{D42A27DB-BD31-4B8C-83A1-F6EECF244321}">
                <p14:modId xmlns:p14="http://schemas.microsoft.com/office/powerpoint/2010/main" val="3263869478"/>
              </p:ext>
            </p:extLst>
          </p:nvPr>
        </p:nvGraphicFramePr>
        <p:xfrm>
          <a:off x="179512" y="1052736"/>
          <a:ext cx="8856984" cy="2285586"/>
        </p:xfrm>
        <a:graphic>
          <a:graphicData uri="http://schemas.openxmlformats.org/drawingml/2006/table">
            <a:tbl>
              <a:tblPr firstRow="1" bandRow="1">
                <a:tableStyleId>{5C22544A-7EE6-4342-B048-85BDC9FD1C3A}</a:tableStyleId>
              </a:tblPr>
              <a:tblGrid>
                <a:gridCol w="1476164"/>
                <a:gridCol w="2628292"/>
                <a:gridCol w="2520280"/>
                <a:gridCol w="2232248"/>
              </a:tblGrid>
              <a:tr h="371285">
                <a:tc>
                  <a:txBody>
                    <a:bodyPr/>
                    <a:lstStyle/>
                    <a:p>
                      <a:endParaRPr kumimoji="1" lang="ja-JP" altLang="en-US" dirty="0"/>
                    </a:p>
                  </a:txBody>
                  <a:tcPr/>
                </a:tc>
                <a:tc>
                  <a:txBody>
                    <a:bodyPr/>
                    <a:lstStyle/>
                    <a:p>
                      <a:r>
                        <a:rPr kumimoji="1" lang="en-US" altLang="ja-JP" dirty="0" smtClean="0"/>
                        <a:t>CIMSS</a:t>
                      </a:r>
                      <a:endParaRPr kumimoji="1" lang="ja-JP" altLang="en-US" dirty="0"/>
                    </a:p>
                  </a:txBody>
                  <a:tcPr/>
                </a:tc>
                <a:tc>
                  <a:txBody>
                    <a:bodyPr/>
                    <a:lstStyle/>
                    <a:p>
                      <a:r>
                        <a:rPr kumimoji="1" lang="en-US" altLang="ja-JP" dirty="0" smtClean="0"/>
                        <a:t>EUMETSAT</a:t>
                      </a:r>
                      <a:endParaRPr kumimoji="1" lang="ja-JP" altLang="en-US" dirty="0"/>
                    </a:p>
                  </a:txBody>
                  <a:tcPr/>
                </a:tc>
                <a:tc>
                  <a:txBody>
                    <a:bodyPr/>
                    <a:lstStyle/>
                    <a:p>
                      <a:r>
                        <a:rPr kumimoji="1" lang="en-US" altLang="ja-JP" dirty="0" smtClean="0"/>
                        <a:t>JMA/MSC</a:t>
                      </a:r>
                      <a:endParaRPr kumimoji="1" lang="ja-JP" altLang="en-US" dirty="0"/>
                    </a:p>
                  </a:txBody>
                  <a:tcPr/>
                </a:tc>
              </a:tr>
              <a:tr h="1914301">
                <a:tc>
                  <a:txBody>
                    <a:bodyPr/>
                    <a:lstStyle/>
                    <a:p>
                      <a:r>
                        <a:rPr kumimoji="1" lang="en-US" altLang="ja-JP" sz="1800" b="0" i="0" u="none" strike="noStrike" kern="1200" baseline="0" dirty="0" smtClean="0">
                          <a:solidFill>
                            <a:schemeClr val="dk1"/>
                          </a:solidFill>
                          <a:latin typeface="+mn-lt"/>
                          <a:ea typeface="+mn-ea"/>
                          <a:cs typeface="+mn-cs"/>
                        </a:rPr>
                        <a:t>Input data backup (disaster recovery) </a:t>
                      </a:r>
                    </a:p>
                  </a:txBody>
                  <a:tcPr/>
                </a:tc>
                <a:tc>
                  <a:txBody>
                    <a:bodyPr/>
                    <a:lstStyle/>
                    <a:p>
                      <a:r>
                        <a:rPr kumimoji="1" lang="en-US" altLang="ja-JP" sz="1400" b="0" i="0" u="none" strike="noStrike" kern="1200" baseline="0" dirty="0" smtClean="0">
                          <a:solidFill>
                            <a:schemeClr val="dk1"/>
                          </a:solidFill>
                          <a:latin typeface="+mn-lt"/>
                          <a:ea typeface="+mn-ea"/>
                          <a:cs typeface="+mn-cs"/>
                        </a:rPr>
                        <a:t>- NOAA NCDC holds the official GOES archive </a:t>
                      </a:r>
                    </a:p>
                    <a:p>
                      <a:r>
                        <a:rPr kumimoji="1" lang="en-US" altLang="ja-JP" sz="1400" b="0" i="0" u="none" strike="noStrike" kern="1200" baseline="0" dirty="0" smtClean="0">
                          <a:solidFill>
                            <a:schemeClr val="dk1"/>
                          </a:solidFill>
                          <a:latin typeface="+mn-lt"/>
                          <a:ea typeface="+mn-ea"/>
                          <a:cs typeface="+mn-cs"/>
                        </a:rPr>
                        <a:t>- SSEC has additionally processed the original GOES archive and has rescued more data and produced data of higher quality than current NCDC holdings. 	</a:t>
                      </a:r>
                    </a:p>
                  </a:txBody>
                  <a:tcPr/>
                </a:tc>
                <a:tc>
                  <a:txBody>
                    <a:bodyPr/>
                    <a:lstStyle/>
                    <a:p>
                      <a:r>
                        <a:rPr kumimoji="1" lang="en-US" altLang="ja-JP" sz="1400" b="0" i="0" u="none" strike="noStrike" kern="1200" baseline="0" dirty="0" smtClean="0">
                          <a:solidFill>
                            <a:schemeClr val="dk1"/>
                          </a:solidFill>
                          <a:latin typeface="+mn-lt"/>
                          <a:ea typeface="+mn-ea"/>
                          <a:cs typeface="+mn-cs"/>
                        </a:rPr>
                        <a:t>- EUMETSAT Data Centre </a:t>
                      </a:r>
                    </a:p>
                    <a:p>
                      <a:r>
                        <a:rPr kumimoji="1" lang="en-US" altLang="ja-JP" sz="1400" b="0" i="0" u="none" strike="noStrike" kern="1200" baseline="0" dirty="0" smtClean="0">
                          <a:solidFill>
                            <a:schemeClr val="dk1"/>
                          </a:solidFill>
                          <a:latin typeface="+mn-lt"/>
                          <a:ea typeface="+mn-ea"/>
                          <a:cs typeface="+mn-cs"/>
                        </a:rPr>
                        <a:t>- Third copy back-up off-site </a:t>
                      </a:r>
                    </a:p>
                  </a:txBody>
                  <a:tcPr/>
                </a:tc>
                <a:tc>
                  <a:txBody>
                    <a:bodyPr/>
                    <a:lstStyle/>
                    <a:p>
                      <a:pPr marL="0" indent="0">
                        <a:buFontTx/>
                        <a:buNone/>
                      </a:pPr>
                      <a:r>
                        <a:rPr kumimoji="1" lang="en-US" altLang="ja-JP" sz="1400" dirty="0" smtClean="0"/>
                        <a:t>- JMA/MSC Data Archives</a:t>
                      </a:r>
                    </a:p>
                    <a:p>
                      <a:pPr marL="0" indent="0">
                        <a:buFontTx/>
                        <a:buNone/>
                      </a:pPr>
                      <a:r>
                        <a:rPr kumimoji="1" lang="en-US" altLang="ja-JP" sz="1400" dirty="0" smtClean="0"/>
                        <a:t>- Third</a:t>
                      </a:r>
                      <a:r>
                        <a:rPr kumimoji="1" lang="en-US" altLang="ja-JP" sz="1400" baseline="0" dirty="0" smtClean="0"/>
                        <a:t> </a:t>
                      </a:r>
                      <a:r>
                        <a:rPr kumimoji="1" lang="en-US" altLang="ja-JP" sz="1400" dirty="0" smtClean="0"/>
                        <a:t>copy</a:t>
                      </a:r>
                      <a:r>
                        <a:rPr kumimoji="1" lang="en-US" altLang="ja-JP" sz="1400" baseline="0" dirty="0" smtClean="0"/>
                        <a:t> back-</a:t>
                      </a:r>
                      <a:r>
                        <a:rPr kumimoji="1" lang="en-US" altLang="ja-JP" sz="1400" dirty="0" smtClean="0"/>
                        <a:t>up in distributed universities</a:t>
                      </a:r>
                      <a:r>
                        <a:rPr kumimoji="1" lang="en-US" altLang="ja-JP" sz="1400" baseline="0" dirty="0" smtClean="0"/>
                        <a:t> and research institutes (no systematic preservation)</a:t>
                      </a:r>
                      <a:endParaRPr kumimoji="1" lang="ja-JP" altLang="en-US" sz="1400" dirty="0"/>
                    </a:p>
                  </a:txBody>
                  <a:tcPr/>
                </a:tc>
              </a:tr>
            </a:tbl>
          </a:graphicData>
        </a:graphic>
      </p:graphicFrame>
      <p:sp>
        <p:nvSpPr>
          <p:cNvPr id="5" name="テキスト ボックス 4"/>
          <p:cNvSpPr txBox="1"/>
          <p:nvPr/>
        </p:nvSpPr>
        <p:spPr>
          <a:xfrm>
            <a:off x="164704" y="3429000"/>
            <a:ext cx="8494633" cy="461665"/>
          </a:xfrm>
          <a:prstGeom prst="rect">
            <a:avLst/>
          </a:prstGeom>
          <a:noFill/>
        </p:spPr>
        <p:txBody>
          <a:bodyPr wrap="none" rtlCol="0">
            <a:spAutoFit/>
          </a:bodyPr>
          <a:lstStyle/>
          <a:p>
            <a:r>
              <a:rPr kumimoji="1" lang="en-US" altLang="ja-JP" sz="2400" b="1" dirty="0" smtClean="0"/>
              <a:t>(2) </a:t>
            </a:r>
            <a:r>
              <a:rPr lang="en-US" altLang="ja-JP" sz="2400" b="1" dirty="0"/>
              <a:t>Reprocessing methods, including input and output </a:t>
            </a:r>
            <a:r>
              <a:rPr lang="en-US" altLang="ja-JP" sz="2400" b="1" dirty="0" smtClean="0"/>
              <a:t>interfaces</a:t>
            </a:r>
            <a:endParaRPr lang="en-US" altLang="ja-JP" sz="2400" b="1" dirty="0"/>
          </a:p>
        </p:txBody>
      </p:sp>
      <p:graphicFrame>
        <p:nvGraphicFramePr>
          <p:cNvPr id="6" name="表 5"/>
          <p:cNvGraphicFramePr>
            <a:graphicFrameLocks noGrp="1"/>
          </p:cNvGraphicFramePr>
          <p:nvPr>
            <p:extLst>
              <p:ext uri="{D42A27DB-BD31-4B8C-83A1-F6EECF244321}">
                <p14:modId xmlns:p14="http://schemas.microsoft.com/office/powerpoint/2010/main" val="3202174063"/>
              </p:ext>
            </p:extLst>
          </p:nvPr>
        </p:nvGraphicFramePr>
        <p:xfrm>
          <a:off x="177816" y="4005064"/>
          <a:ext cx="8856984" cy="2285586"/>
        </p:xfrm>
        <a:graphic>
          <a:graphicData uri="http://schemas.openxmlformats.org/drawingml/2006/table">
            <a:tbl>
              <a:tblPr firstRow="1" bandRow="1">
                <a:tableStyleId>{5C22544A-7EE6-4342-B048-85BDC9FD1C3A}</a:tableStyleId>
              </a:tblPr>
              <a:tblGrid>
                <a:gridCol w="1476164"/>
                <a:gridCol w="2628292"/>
                <a:gridCol w="2520280"/>
                <a:gridCol w="2232248"/>
              </a:tblGrid>
              <a:tr h="371285">
                <a:tc>
                  <a:txBody>
                    <a:bodyPr/>
                    <a:lstStyle/>
                    <a:p>
                      <a:endParaRPr kumimoji="1" lang="ja-JP" altLang="en-US" dirty="0"/>
                    </a:p>
                  </a:txBody>
                  <a:tcPr/>
                </a:tc>
                <a:tc>
                  <a:txBody>
                    <a:bodyPr/>
                    <a:lstStyle/>
                    <a:p>
                      <a:r>
                        <a:rPr kumimoji="1" lang="en-US" altLang="ja-JP" dirty="0" smtClean="0"/>
                        <a:t>CIMSS</a:t>
                      </a:r>
                      <a:endParaRPr kumimoji="1" lang="ja-JP" altLang="en-US" dirty="0"/>
                    </a:p>
                  </a:txBody>
                  <a:tcPr/>
                </a:tc>
                <a:tc>
                  <a:txBody>
                    <a:bodyPr/>
                    <a:lstStyle/>
                    <a:p>
                      <a:r>
                        <a:rPr kumimoji="1" lang="en-US" altLang="ja-JP" dirty="0" smtClean="0"/>
                        <a:t>EUMETSAT</a:t>
                      </a:r>
                      <a:endParaRPr kumimoji="1" lang="ja-JP" altLang="en-US" dirty="0"/>
                    </a:p>
                  </a:txBody>
                  <a:tcPr/>
                </a:tc>
                <a:tc>
                  <a:txBody>
                    <a:bodyPr/>
                    <a:lstStyle/>
                    <a:p>
                      <a:r>
                        <a:rPr kumimoji="1" lang="en-US" altLang="ja-JP" dirty="0" smtClean="0"/>
                        <a:t>JMA/MSC</a:t>
                      </a:r>
                      <a:endParaRPr kumimoji="1" lang="ja-JP" altLang="en-US" dirty="0"/>
                    </a:p>
                  </a:txBody>
                  <a:tcPr/>
                </a:tc>
              </a:tr>
              <a:tr h="1914301">
                <a:tc>
                  <a:txBody>
                    <a:bodyPr/>
                    <a:lstStyle/>
                    <a:p>
                      <a:r>
                        <a:rPr kumimoji="1" lang="en-US" altLang="ja-JP" sz="1800" b="0" i="0" u="none" strike="noStrike" kern="1200" baseline="0" dirty="0" smtClean="0">
                          <a:solidFill>
                            <a:schemeClr val="dk1"/>
                          </a:solidFill>
                          <a:latin typeface="+mn-lt"/>
                          <a:ea typeface="+mn-ea"/>
                          <a:cs typeface="+mn-cs"/>
                        </a:rPr>
                        <a:t>Input sensor data</a:t>
                      </a:r>
                    </a:p>
                  </a:txBody>
                  <a:tcPr/>
                </a:tc>
                <a:tc>
                  <a:txBody>
                    <a:bodyPr/>
                    <a:lstStyle/>
                    <a:p>
                      <a:r>
                        <a:rPr kumimoji="1" lang="en-US" altLang="ja-JP" sz="1400" b="0" i="0" u="none" strike="noStrike" kern="1200" baseline="0" dirty="0" smtClean="0">
                          <a:solidFill>
                            <a:schemeClr val="dk1"/>
                          </a:solidFill>
                          <a:latin typeface="+mn-lt"/>
                          <a:ea typeface="+mn-ea"/>
                          <a:cs typeface="+mn-cs"/>
                        </a:rPr>
                        <a:t>GVAR level 1b </a:t>
                      </a:r>
                    </a:p>
                    <a:p>
                      <a:r>
                        <a:rPr kumimoji="1" lang="en-US" altLang="ja-JP" sz="1400" b="0" i="0" u="none" strike="noStrike" kern="1200" baseline="0" dirty="0" smtClean="0">
                          <a:solidFill>
                            <a:schemeClr val="dk1"/>
                          </a:solidFill>
                          <a:latin typeface="+mn-lt"/>
                          <a:ea typeface="+mn-ea"/>
                          <a:cs typeface="+mn-cs"/>
                        </a:rPr>
                        <a:t>AVHRR POES level 1b and </a:t>
                      </a:r>
                      <a:r>
                        <a:rPr kumimoji="1" lang="en-US" altLang="ja-JP" sz="1400" b="0" i="0" u="none" strike="noStrike" kern="1200" baseline="0" dirty="0" err="1" smtClean="0">
                          <a:solidFill>
                            <a:schemeClr val="dk1"/>
                          </a:solidFill>
                          <a:latin typeface="+mn-lt"/>
                          <a:ea typeface="+mn-ea"/>
                          <a:cs typeface="+mn-cs"/>
                        </a:rPr>
                        <a:t>regridded</a:t>
                      </a:r>
                      <a:endParaRPr kumimoji="1" lang="en-US" altLang="ja-JP" sz="1400" b="0" i="0" u="none" strike="noStrike" kern="1200" baseline="0" dirty="0" smtClean="0">
                        <a:solidFill>
                          <a:schemeClr val="dk1"/>
                        </a:solidFill>
                        <a:latin typeface="+mn-lt"/>
                        <a:ea typeface="+mn-ea"/>
                        <a:cs typeface="+mn-cs"/>
                      </a:endParaRPr>
                    </a:p>
                  </a:txBody>
                  <a:tcPr/>
                </a:tc>
                <a:tc>
                  <a:txBody>
                    <a:bodyPr/>
                    <a:lstStyle/>
                    <a:p>
                      <a:r>
                        <a:rPr kumimoji="1" lang="en-US" altLang="ja-JP" sz="1400" b="0" i="0" u="none" strike="noStrike" kern="1200" baseline="0" dirty="0" smtClean="0">
                          <a:solidFill>
                            <a:schemeClr val="dk1"/>
                          </a:solidFill>
                          <a:latin typeface="+mn-lt"/>
                          <a:ea typeface="+mn-ea"/>
                          <a:cs typeface="+mn-cs"/>
                        </a:rPr>
                        <a:t>METEOSAT level 1.5 MVIRI and SEVIRI </a:t>
                      </a:r>
                    </a:p>
                    <a:p>
                      <a:r>
                        <a:rPr kumimoji="1" lang="en-US" altLang="ja-JP" sz="1400" b="0" i="0" u="none" strike="noStrike" kern="1200" baseline="0" dirty="0" smtClean="0">
                          <a:solidFill>
                            <a:schemeClr val="dk1"/>
                          </a:solidFill>
                          <a:latin typeface="+mn-lt"/>
                          <a:ea typeface="+mn-ea"/>
                          <a:cs typeface="+mn-cs"/>
                        </a:rPr>
                        <a:t>AVHRR METOP level 1b (and IASI METOP level 1c) </a:t>
                      </a:r>
                    </a:p>
                  </a:txBody>
                  <a:tcPr/>
                </a:tc>
                <a:tc>
                  <a:txBody>
                    <a:bodyPr/>
                    <a:lstStyle/>
                    <a:p>
                      <a:pPr marL="0" indent="0">
                        <a:buFontTx/>
                        <a:buNone/>
                      </a:pPr>
                      <a:r>
                        <a:rPr kumimoji="1" lang="sv-SE" altLang="ja-JP" sz="1400" dirty="0" smtClean="0"/>
                        <a:t>VISSR, SVISSR</a:t>
                      </a:r>
                      <a:r>
                        <a:rPr kumimoji="1" lang="sv-SE" altLang="ja-JP" sz="1400" baseline="0" dirty="0" smtClean="0"/>
                        <a:t> for GMS</a:t>
                      </a:r>
                    </a:p>
                    <a:p>
                      <a:pPr marL="0" indent="0">
                        <a:buFontTx/>
                        <a:buNone/>
                      </a:pPr>
                      <a:r>
                        <a:rPr kumimoji="1" lang="sv-SE" altLang="ja-JP" sz="1400" smtClean="0"/>
                        <a:t>HIRID and HRIT for MTSAT</a:t>
                      </a:r>
                      <a:endParaRPr kumimoji="1" lang="ja-JP" altLang="en-US" sz="1400" dirty="0"/>
                    </a:p>
                  </a:txBody>
                  <a:tcPr/>
                </a:tc>
              </a:tr>
            </a:tbl>
          </a:graphicData>
        </a:graphic>
      </p:graphicFrame>
    </p:spTree>
    <p:extLst>
      <p:ext uri="{BB962C8B-B14F-4D97-AF65-F5344CB8AC3E}">
        <p14:creationId xmlns:p14="http://schemas.microsoft.com/office/powerpoint/2010/main" val="3028936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3999" cy="936104"/>
          </a:xfrm>
        </p:spPr>
        <p:txBody>
          <a:bodyPr>
            <a:noAutofit/>
          </a:bodyPr>
          <a:lstStyle/>
          <a:p>
            <a:r>
              <a:rPr lang="en-US" altLang="ja-JP" sz="2800" b="1" dirty="0"/>
              <a:t>Summary of reprocessing efforts for GOES, METEOSAT, </a:t>
            </a:r>
            <a:r>
              <a:rPr lang="en-US" altLang="ja-JP" sz="2800" b="1" dirty="0" err="1" smtClean="0"/>
              <a:t>Himawari</a:t>
            </a:r>
            <a:r>
              <a:rPr lang="en-US" altLang="ja-JP" sz="2800" b="1" dirty="0" smtClean="0"/>
              <a:t>, and </a:t>
            </a:r>
            <a:r>
              <a:rPr lang="en-US" altLang="ja-JP" sz="2800" b="1" dirty="0"/>
              <a:t>AVHRR, mostly AMVs as of Sep, 2013 </a:t>
            </a:r>
            <a:r>
              <a:rPr lang="en-US" altLang="ja-JP" sz="2800" b="1" dirty="0" smtClean="0"/>
              <a:t>(</a:t>
            </a:r>
            <a:r>
              <a:rPr lang="en-US" altLang="ja-JP" sz="2800" b="1" dirty="0"/>
              <a:t>6</a:t>
            </a:r>
            <a:r>
              <a:rPr lang="en-US" altLang="ja-JP" sz="2800" b="1" dirty="0" smtClean="0"/>
              <a:t>/10)</a:t>
            </a:r>
            <a:endParaRPr kumimoji="1" lang="ja-JP" altLang="en-US" sz="2800" dirty="0"/>
          </a:p>
        </p:txBody>
      </p:sp>
      <p:graphicFrame>
        <p:nvGraphicFramePr>
          <p:cNvPr id="4" name="表 3"/>
          <p:cNvGraphicFramePr>
            <a:graphicFrameLocks noGrp="1"/>
          </p:cNvGraphicFramePr>
          <p:nvPr>
            <p:extLst>
              <p:ext uri="{D42A27DB-BD31-4B8C-83A1-F6EECF244321}">
                <p14:modId xmlns:p14="http://schemas.microsoft.com/office/powerpoint/2010/main" val="1896651424"/>
              </p:ext>
            </p:extLst>
          </p:nvPr>
        </p:nvGraphicFramePr>
        <p:xfrm>
          <a:off x="179512" y="1418809"/>
          <a:ext cx="8856984" cy="4937760"/>
        </p:xfrm>
        <a:graphic>
          <a:graphicData uri="http://schemas.openxmlformats.org/drawingml/2006/table">
            <a:tbl>
              <a:tblPr firstRow="1" bandRow="1">
                <a:tableStyleId>{5C22544A-7EE6-4342-B048-85BDC9FD1C3A}</a:tableStyleId>
              </a:tblPr>
              <a:tblGrid>
                <a:gridCol w="1476164"/>
                <a:gridCol w="2268252"/>
                <a:gridCol w="2880320"/>
                <a:gridCol w="2232248"/>
              </a:tblGrid>
              <a:tr h="360507">
                <a:tc>
                  <a:txBody>
                    <a:bodyPr/>
                    <a:lstStyle/>
                    <a:p>
                      <a:endParaRPr kumimoji="1" lang="ja-JP" altLang="en-US" dirty="0"/>
                    </a:p>
                  </a:txBody>
                  <a:tcPr/>
                </a:tc>
                <a:tc>
                  <a:txBody>
                    <a:bodyPr/>
                    <a:lstStyle/>
                    <a:p>
                      <a:r>
                        <a:rPr kumimoji="1" lang="en-US" altLang="ja-JP" dirty="0" smtClean="0"/>
                        <a:t>CIMSS</a:t>
                      </a:r>
                      <a:endParaRPr kumimoji="1" lang="ja-JP" altLang="en-US" dirty="0"/>
                    </a:p>
                  </a:txBody>
                  <a:tcPr/>
                </a:tc>
                <a:tc>
                  <a:txBody>
                    <a:bodyPr/>
                    <a:lstStyle/>
                    <a:p>
                      <a:r>
                        <a:rPr kumimoji="1" lang="en-US" altLang="ja-JP" dirty="0" smtClean="0"/>
                        <a:t>EUMETSAT</a:t>
                      </a:r>
                      <a:endParaRPr kumimoji="1" lang="ja-JP" altLang="en-US" dirty="0"/>
                    </a:p>
                  </a:txBody>
                  <a:tcPr/>
                </a:tc>
                <a:tc>
                  <a:txBody>
                    <a:bodyPr/>
                    <a:lstStyle/>
                    <a:p>
                      <a:r>
                        <a:rPr kumimoji="1" lang="en-US" altLang="ja-JP" dirty="0" smtClean="0"/>
                        <a:t>JMA/MSC</a:t>
                      </a:r>
                      <a:endParaRPr kumimoji="1" lang="ja-JP" altLang="en-US" dirty="0"/>
                    </a:p>
                  </a:txBody>
                  <a:tcPr/>
                </a:tc>
              </a:tr>
              <a:tr h="1108162">
                <a:tc>
                  <a:txBody>
                    <a:bodyPr/>
                    <a:lstStyle/>
                    <a:p>
                      <a:r>
                        <a:rPr kumimoji="1" lang="en-US" altLang="ja-JP" sz="1800" b="0" i="0" u="none" strike="noStrike" kern="1200" baseline="0" dirty="0" smtClean="0">
                          <a:solidFill>
                            <a:schemeClr val="dk1"/>
                          </a:solidFill>
                          <a:latin typeface="+mn-lt"/>
                          <a:ea typeface="+mn-ea"/>
                          <a:cs typeface="+mn-cs"/>
                        </a:rPr>
                        <a:t>Input channels</a:t>
                      </a:r>
                    </a:p>
                  </a:txBody>
                  <a:tcPr/>
                </a:tc>
                <a:tc>
                  <a:txBody>
                    <a:bodyPr/>
                    <a:lstStyle/>
                    <a:p>
                      <a:r>
                        <a:rPr kumimoji="1" lang="en-US" altLang="ja-JP" sz="1200" b="0" i="0" u="none" strike="noStrike" kern="1200" baseline="0" dirty="0" smtClean="0">
                          <a:solidFill>
                            <a:schemeClr val="dk1"/>
                          </a:solidFill>
                          <a:latin typeface="+mn-lt"/>
                          <a:ea typeface="+mn-ea"/>
                          <a:cs typeface="+mn-cs"/>
                        </a:rPr>
                        <a:t>- AVHRR: IR 10.8 micron </a:t>
                      </a:r>
                    </a:p>
                    <a:p>
                      <a:r>
                        <a:rPr kumimoji="1" lang="en-US" altLang="ja-JP" sz="1200" b="0" i="0" u="none" strike="noStrike" kern="1200" baseline="0" dirty="0" smtClean="0">
                          <a:solidFill>
                            <a:schemeClr val="dk1"/>
                          </a:solidFill>
                          <a:latin typeface="+mn-lt"/>
                          <a:ea typeface="+mn-ea"/>
                          <a:cs typeface="+mn-cs"/>
                        </a:rPr>
                        <a:t>- GOES: WV 6.7 micron, IR 10.7 micron, SWIR 3.9 micron</a:t>
                      </a:r>
                      <a:r>
                        <a:rPr kumimoji="1" lang="en-US" altLang="ja-JP" sz="1200" b="1" i="0" u="none" strike="noStrike" kern="1200" baseline="0" dirty="0" smtClean="0">
                          <a:solidFill>
                            <a:schemeClr val="dk1"/>
                          </a:solidFill>
                          <a:latin typeface="+mn-lt"/>
                          <a:ea typeface="+mn-ea"/>
                          <a:cs typeface="+mn-cs"/>
                        </a:rPr>
                        <a:t>, </a:t>
                      </a:r>
                      <a:r>
                        <a:rPr kumimoji="1" lang="en-US" altLang="ja-JP" sz="1200" b="0" i="0" u="none" strike="noStrike" kern="1200" baseline="0" dirty="0" smtClean="0">
                          <a:solidFill>
                            <a:schemeClr val="dk1"/>
                          </a:solidFill>
                          <a:latin typeface="+mn-lt"/>
                          <a:ea typeface="+mn-ea"/>
                          <a:cs typeface="+mn-cs"/>
                        </a:rPr>
                        <a:t>and VIS 0.63 micron </a:t>
                      </a:r>
                      <a:r>
                        <a:rPr kumimoji="1" lang="en-US" altLang="ja-JP" sz="1800" b="0" i="0" u="none" strike="noStrike" kern="1200" baseline="0" dirty="0" smtClean="0">
                          <a:solidFill>
                            <a:schemeClr val="dk1"/>
                          </a:solidFill>
                          <a:latin typeface="+mn-lt"/>
                          <a:ea typeface="+mn-ea"/>
                          <a:cs typeface="+mn-cs"/>
                        </a:rPr>
                        <a:t>	</a:t>
                      </a:r>
                    </a:p>
                  </a:txBody>
                  <a:tcPr/>
                </a:tc>
                <a:tc>
                  <a:txBody>
                    <a:bodyPr/>
                    <a:lstStyle/>
                    <a:p>
                      <a:r>
                        <a:rPr kumimoji="1" lang="en-US" altLang="ja-JP" sz="1200" b="0" i="0" u="none" strike="noStrike" kern="1200" baseline="0" dirty="0" smtClean="0">
                          <a:solidFill>
                            <a:schemeClr val="dk1"/>
                          </a:solidFill>
                          <a:latin typeface="+mn-lt"/>
                          <a:ea typeface="+mn-ea"/>
                          <a:cs typeface="+mn-cs"/>
                        </a:rPr>
                        <a:t>- AVHRR: IR 10.8 micron </a:t>
                      </a:r>
                    </a:p>
                    <a:p>
                      <a:r>
                        <a:rPr kumimoji="1" lang="en-US" altLang="ja-JP" sz="1200" b="0" i="0" u="none" strike="noStrike" kern="1200" baseline="0" dirty="0" smtClean="0">
                          <a:solidFill>
                            <a:schemeClr val="dk1"/>
                          </a:solidFill>
                          <a:latin typeface="+mn-lt"/>
                          <a:ea typeface="+mn-ea"/>
                          <a:cs typeface="+mn-cs"/>
                        </a:rPr>
                        <a:t>- METEOSAT-8 and -9: IR 10.8 micron, WV 6.2 and 7.3 micron, VIS 0.8 micron </a:t>
                      </a:r>
                    </a:p>
                    <a:p>
                      <a:r>
                        <a:rPr kumimoji="1" lang="en-US" altLang="ja-JP" sz="1200" b="0" i="0" u="none" strike="noStrike" kern="1200" baseline="0" dirty="0" smtClean="0">
                          <a:solidFill>
                            <a:schemeClr val="dk1"/>
                          </a:solidFill>
                          <a:latin typeface="+mn-lt"/>
                          <a:ea typeface="+mn-ea"/>
                          <a:cs typeface="+mn-cs"/>
                        </a:rPr>
                        <a:t>Note: VIS 0.6 micron not used for AMV </a:t>
                      </a:r>
                    </a:p>
                    <a:p>
                      <a:r>
                        <a:rPr kumimoji="1" lang="en-US" altLang="ja-JP" sz="1200" b="0" i="0" u="none" strike="noStrike" kern="1200" baseline="0" dirty="0" smtClean="0">
                          <a:solidFill>
                            <a:schemeClr val="dk1"/>
                          </a:solidFill>
                          <a:latin typeface="+mn-lt"/>
                          <a:ea typeface="+mn-ea"/>
                          <a:cs typeface="+mn-cs"/>
                        </a:rPr>
                        <a:t>METEOSAT-2 to -7: IR [10.5-12.5 micron], WV [5.7-7.1 micron], VIS [0.5-0.9 micron] </a:t>
                      </a:r>
                    </a:p>
                  </a:txBody>
                  <a:tcPr/>
                </a:tc>
                <a:tc>
                  <a:txBody>
                    <a:bodyPr/>
                    <a:lstStyle/>
                    <a:p>
                      <a:r>
                        <a:rPr kumimoji="1" lang="en-US" altLang="ja-JP" sz="1200" dirty="0" smtClean="0"/>
                        <a:t>GMS-5,GOES-9 and MTSAT (IR,WV,VIS)</a:t>
                      </a:r>
                    </a:p>
                    <a:p>
                      <a:r>
                        <a:rPr kumimoji="1" lang="en-US" altLang="ja-JP" sz="1200" dirty="0" smtClean="0"/>
                        <a:t>GMS-(1-5) (IR, VIS)</a:t>
                      </a:r>
                      <a:endParaRPr kumimoji="1" lang="ja-JP" altLang="en-US" sz="1200" dirty="0"/>
                    </a:p>
                  </a:txBody>
                  <a:tcPr/>
                </a:tc>
              </a:tr>
              <a:tr h="1790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baseline="0" dirty="0" smtClean="0">
                          <a:solidFill>
                            <a:schemeClr val="dk1"/>
                          </a:solidFill>
                          <a:latin typeface="+mn-lt"/>
                          <a:ea typeface="+mn-ea"/>
                          <a:cs typeface="+mn-cs"/>
                        </a:rPr>
                        <a:t>Input background 	</a:t>
                      </a:r>
                    </a:p>
                    <a:p>
                      <a:r>
                        <a:rPr kumimoji="1" lang="en-US" altLang="ja-JP" sz="1800" b="0" i="0" u="none" strike="noStrike" kern="1200" baseline="0" dirty="0" smtClean="0">
                          <a:solidFill>
                            <a:schemeClr val="dk1"/>
                          </a:solidFill>
                          <a:latin typeface="+mn-lt"/>
                          <a:ea typeface="+mn-ea"/>
                          <a:cs typeface="+mn-cs"/>
                        </a:rPr>
                        <a:t>	</a:t>
                      </a:r>
                    </a:p>
                  </a:txBody>
                  <a:tcPr/>
                </a:tc>
                <a:tc>
                  <a:txBody>
                    <a:bodyPr/>
                    <a:lstStyle/>
                    <a:p>
                      <a:r>
                        <a:rPr kumimoji="1" lang="en-US" altLang="ja-JP" sz="1200" b="0" i="0" u="none" strike="noStrike" kern="1200" baseline="0" dirty="0" smtClean="0">
                          <a:solidFill>
                            <a:schemeClr val="dk1"/>
                          </a:solidFill>
                          <a:latin typeface="+mn-lt"/>
                          <a:ea typeface="+mn-ea"/>
                          <a:cs typeface="+mn-cs"/>
                        </a:rPr>
                        <a:t>- GOES: </a:t>
                      </a:r>
                    </a:p>
                    <a:p>
                      <a:r>
                        <a:rPr kumimoji="1" lang="en-US" altLang="ja-JP" sz="1200" b="0" i="0" u="none" strike="noStrike" kern="1200" baseline="0" dirty="0" smtClean="0">
                          <a:solidFill>
                            <a:schemeClr val="dk1"/>
                          </a:solidFill>
                          <a:latin typeface="+mn-lt"/>
                          <a:ea typeface="+mn-ea"/>
                          <a:cs typeface="+mn-cs"/>
                        </a:rPr>
                        <a:t>ERA-Interim reanalysis analyses </a:t>
                      </a:r>
                    </a:p>
                    <a:p>
                      <a:r>
                        <a:rPr kumimoji="1" lang="en-US" altLang="ja-JP" sz="1200" b="0" i="0" u="none" strike="noStrike" kern="1200" baseline="0" dirty="0" smtClean="0">
                          <a:solidFill>
                            <a:schemeClr val="dk1"/>
                          </a:solidFill>
                          <a:latin typeface="+mn-lt"/>
                          <a:ea typeface="+mn-ea"/>
                          <a:cs typeface="+mn-cs"/>
                        </a:rPr>
                        <a:t>Pressure levels </a:t>
                      </a:r>
                    </a:p>
                    <a:p>
                      <a:r>
                        <a:rPr kumimoji="1" lang="en-US" altLang="ja-JP" sz="1200" b="0" i="0" u="none" strike="noStrike" kern="1200" baseline="0" dirty="0" smtClean="0">
                          <a:solidFill>
                            <a:schemeClr val="dk1"/>
                          </a:solidFill>
                          <a:latin typeface="+mn-lt"/>
                          <a:ea typeface="+mn-ea"/>
                          <a:cs typeface="+mn-cs"/>
                        </a:rPr>
                        <a:t>1x1 degree2 grid </a:t>
                      </a:r>
                    </a:p>
                    <a:p>
                      <a:r>
                        <a:rPr kumimoji="1" lang="en-US" altLang="ja-JP" sz="1200" b="0" i="0" u="none" strike="noStrike" kern="1200" baseline="0" dirty="0" smtClean="0">
                          <a:solidFill>
                            <a:schemeClr val="dk1"/>
                          </a:solidFill>
                          <a:latin typeface="+mn-lt"/>
                          <a:ea typeface="+mn-ea"/>
                          <a:cs typeface="+mn-cs"/>
                        </a:rPr>
                        <a:t>6-hourly </a:t>
                      </a:r>
                    </a:p>
                    <a:p>
                      <a:r>
                        <a:rPr kumimoji="1" lang="en-US" altLang="ja-JP" sz="1200" b="0" i="0" u="none" strike="noStrike" kern="1200" baseline="0" dirty="0" smtClean="0">
                          <a:solidFill>
                            <a:schemeClr val="dk1"/>
                          </a:solidFill>
                          <a:latin typeface="+mn-lt"/>
                          <a:ea typeface="+mn-ea"/>
                          <a:cs typeface="+mn-cs"/>
                        </a:rPr>
                        <a:t>- AVHRR: </a:t>
                      </a:r>
                    </a:p>
                    <a:p>
                      <a:r>
                        <a:rPr kumimoji="1" lang="en-US" altLang="ja-JP" sz="1200" b="0" i="0" u="none" strike="noStrike" kern="1200" baseline="0" dirty="0" smtClean="0">
                          <a:solidFill>
                            <a:schemeClr val="dk1"/>
                          </a:solidFill>
                          <a:latin typeface="+mn-lt"/>
                          <a:ea typeface="+mn-ea"/>
                          <a:cs typeface="+mn-cs"/>
                        </a:rPr>
                        <a:t>NCEP/NCAR reanalysis analyses </a:t>
                      </a:r>
                    </a:p>
                    <a:p>
                      <a:r>
                        <a:rPr kumimoji="1" lang="en-US" altLang="ja-JP" sz="1200" b="0" i="0" u="none" strike="noStrike" kern="1200" baseline="0" dirty="0" smtClean="0">
                          <a:solidFill>
                            <a:schemeClr val="dk1"/>
                          </a:solidFill>
                          <a:latin typeface="+mn-lt"/>
                          <a:ea typeface="+mn-ea"/>
                          <a:cs typeface="+mn-cs"/>
                        </a:rPr>
                        <a:t>Pressure levels </a:t>
                      </a:r>
                    </a:p>
                    <a:p>
                      <a:r>
                        <a:rPr kumimoji="1" lang="en-US" altLang="ja-JP" sz="1200" b="0" i="0" u="none" strike="noStrike" kern="1200" baseline="0" dirty="0" smtClean="0">
                          <a:solidFill>
                            <a:schemeClr val="dk1"/>
                          </a:solidFill>
                          <a:latin typeface="+mn-lt"/>
                          <a:ea typeface="+mn-ea"/>
                          <a:cs typeface="+mn-cs"/>
                        </a:rPr>
                        <a:t>1x1 degree2 grid </a:t>
                      </a:r>
                    </a:p>
                    <a:p>
                      <a:r>
                        <a:rPr kumimoji="1" lang="en-US" altLang="ja-JP" sz="1200" b="0" i="0" u="none" strike="noStrike" kern="1200" baseline="0" dirty="0" smtClean="0">
                          <a:solidFill>
                            <a:schemeClr val="dk1"/>
                          </a:solidFill>
                          <a:latin typeface="+mn-lt"/>
                          <a:ea typeface="+mn-ea"/>
                          <a:cs typeface="+mn-cs"/>
                        </a:rPr>
                        <a:t>6-hourly</a:t>
                      </a:r>
                    </a:p>
                  </a:txBody>
                  <a:tcPr/>
                </a:tc>
                <a:tc>
                  <a:txBody>
                    <a:bodyPr/>
                    <a:lstStyle/>
                    <a:p>
                      <a:r>
                        <a:rPr kumimoji="1" lang="en-US" altLang="ja-JP" sz="1200" b="0" i="0" u="none" strike="noStrike" kern="1200" baseline="0" dirty="0" smtClean="0">
                          <a:solidFill>
                            <a:schemeClr val="dk1"/>
                          </a:solidFill>
                          <a:latin typeface="+mn-lt"/>
                          <a:ea typeface="+mn-ea"/>
                          <a:cs typeface="+mn-cs"/>
                        </a:rPr>
                        <a:t>ERA-Interim 6-hourly forecasts (+6h and +12h steps) </a:t>
                      </a:r>
                    </a:p>
                    <a:p>
                      <a:r>
                        <a:rPr kumimoji="1" lang="nb-NO" altLang="ja-JP" sz="1200" b="0" i="0" u="none" strike="noStrike" kern="1200" baseline="0" dirty="0" smtClean="0">
                          <a:solidFill>
                            <a:schemeClr val="dk1"/>
                          </a:solidFill>
                          <a:latin typeface="+mn-lt"/>
                          <a:ea typeface="+mn-ea"/>
                          <a:cs typeface="+mn-cs"/>
                        </a:rPr>
                        <a:t>60 model levels for AVHRR, </a:t>
                      </a:r>
                    </a:p>
                    <a:p>
                      <a:r>
                        <a:rPr kumimoji="1" lang="en-US" altLang="ja-JP" sz="1200" b="0" i="0" u="none" strike="noStrike" kern="1200" baseline="0" dirty="0" smtClean="0">
                          <a:solidFill>
                            <a:schemeClr val="dk1"/>
                          </a:solidFill>
                          <a:latin typeface="+mn-lt"/>
                          <a:ea typeface="+mn-ea"/>
                          <a:cs typeface="+mn-cs"/>
                        </a:rPr>
                        <a:t>31 model levels for METEOSAT-8 and -9, </a:t>
                      </a:r>
                    </a:p>
                    <a:p>
                      <a:r>
                        <a:rPr kumimoji="1" lang="en-US" altLang="ja-JP" sz="1200" b="0" i="0" u="none" strike="noStrike" kern="1200" baseline="0" dirty="0" smtClean="0">
                          <a:solidFill>
                            <a:schemeClr val="dk1"/>
                          </a:solidFill>
                          <a:latin typeface="+mn-lt"/>
                          <a:ea typeface="+mn-ea"/>
                          <a:cs typeface="+mn-cs"/>
                        </a:rPr>
                        <a:t>16 model levels for METEOSAT-2 to - 7 </a:t>
                      </a:r>
                    </a:p>
                    <a:p>
                      <a:r>
                        <a:rPr kumimoji="1" lang="en-US" altLang="ja-JP" sz="1200" b="0" i="0" u="none" strike="noStrike" kern="1200" baseline="0" dirty="0" smtClean="0">
                          <a:solidFill>
                            <a:schemeClr val="dk1"/>
                          </a:solidFill>
                          <a:latin typeface="+mn-lt"/>
                          <a:ea typeface="+mn-ea"/>
                          <a:cs typeface="+mn-cs"/>
                        </a:rPr>
                        <a:t>0.5x0.5 degree2 grid for AVHRR, </a:t>
                      </a:r>
                    </a:p>
                    <a:p>
                      <a:r>
                        <a:rPr kumimoji="1" lang="en-US" altLang="ja-JP" sz="1200" b="0" i="0" u="none" strike="noStrike" kern="1200" baseline="0" dirty="0" smtClean="0">
                          <a:solidFill>
                            <a:schemeClr val="dk1"/>
                          </a:solidFill>
                          <a:latin typeface="+mn-lt"/>
                          <a:ea typeface="+mn-ea"/>
                          <a:cs typeface="+mn-cs"/>
                        </a:rPr>
                        <a:t>1x1 degree2 grid for METEOSAT-8 and -9, </a:t>
                      </a:r>
                    </a:p>
                    <a:p>
                      <a:r>
                        <a:rPr kumimoji="1" lang="en-US" altLang="ja-JP" sz="1200" b="0" i="0" u="none" strike="noStrike" kern="1200" baseline="0" dirty="0" smtClean="0">
                          <a:solidFill>
                            <a:schemeClr val="dk1"/>
                          </a:solidFill>
                          <a:latin typeface="+mn-lt"/>
                          <a:ea typeface="+mn-ea"/>
                          <a:cs typeface="+mn-cs"/>
                        </a:rPr>
                        <a:t>1.5x1.5 degree2 grid for METEOSAT-2 to -7 </a:t>
                      </a:r>
                    </a:p>
                    <a:p>
                      <a:r>
                        <a:rPr kumimoji="1" lang="en-US" altLang="ja-JP" sz="1200" b="0" i="0" u="none" strike="noStrike" kern="1200" baseline="0" dirty="0" smtClean="0">
                          <a:solidFill>
                            <a:schemeClr val="dk1"/>
                          </a:solidFill>
                          <a:latin typeface="+mn-lt"/>
                          <a:ea typeface="+mn-ea"/>
                          <a:cs typeface="+mn-cs"/>
                        </a:rPr>
                        <a:t>6-hourly</a:t>
                      </a:r>
                    </a:p>
                  </a:txBody>
                  <a:tcPr/>
                </a:tc>
                <a:tc>
                  <a:txBody>
                    <a:bodyPr/>
                    <a:lstStyle/>
                    <a:p>
                      <a:r>
                        <a:rPr kumimoji="1" lang="en-US" altLang="ja-JP" sz="1200" dirty="0" smtClean="0"/>
                        <a:t>JRA-25 reanalysis data (Grid:1.25 degree 23 Layers)</a:t>
                      </a:r>
                      <a:endParaRPr kumimoji="1" lang="ja-JP" altLang="en-US" sz="1200" dirty="0"/>
                    </a:p>
                  </a:txBody>
                  <a:tcPr/>
                </a:tc>
              </a:tr>
              <a:tr h="14157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baseline="0" dirty="0" smtClean="0">
                          <a:solidFill>
                            <a:schemeClr val="dk1"/>
                          </a:solidFill>
                          <a:latin typeface="+mn-lt"/>
                          <a:ea typeface="+mn-ea"/>
                          <a:cs typeface="+mn-cs"/>
                        </a:rPr>
                        <a:t>Background time interpolation 	</a:t>
                      </a:r>
                    </a:p>
                    <a:p>
                      <a:endParaRPr kumimoji="1" lang="en-US" altLang="ja-JP" sz="18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baseline="0" dirty="0" smtClean="0">
                          <a:solidFill>
                            <a:schemeClr val="dk1"/>
                          </a:solidFill>
                          <a:latin typeface="+mn-lt"/>
                          <a:ea typeface="+mn-ea"/>
                          <a:cs typeface="+mn-cs"/>
                        </a:rPr>
                        <a:t>Linear in time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baseline="0" dirty="0" smtClean="0">
                          <a:solidFill>
                            <a:schemeClr val="dk1"/>
                          </a:solidFill>
                          <a:latin typeface="+mn-lt"/>
                          <a:ea typeface="+mn-ea"/>
                          <a:cs typeface="+mn-cs"/>
                        </a:rPr>
                        <a:t>Linear in time </a:t>
                      </a:r>
                    </a:p>
                    <a:p>
                      <a:endParaRPr kumimoji="1" lang="en-US" altLang="ja-JP" sz="1200" b="0" i="0" u="none" strike="noStrike"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baseline="0" dirty="0" smtClean="0">
                          <a:solidFill>
                            <a:schemeClr val="dk1"/>
                          </a:solidFill>
                          <a:latin typeface="+mn-lt"/>
                          <a:ea typeface="+mn-ea"/>
                          <a:cs typeface="+mn-cs"/>
                        </a:rPr>
                        <a:t>Linear in time </a:t>
                      </a:r>
                    </a:p>
                    <a:p>
                      <a:endParaRPr kumimoji="1" lang="ja-JP" altLang="en-US" sz="1200" dirty="0"/>
                    </a:p>
                  </a:txBody>
                  <a:tcPr/>
                </a:tc>
              </a:tr>
            </a:tbl>
          </a:graphicData>
        </a:graphic>
      </p:graphicFrame>
    </p:spTree>
    <p:extLst>
      <p:ext uri="{BB962C8B-B14F-4D97-AF65-F5344CB8AC3E}">
        <p14:creationId xmlns:p14="http://schemas.microsoft.com/office/powerpoint/2010/main" val="3016242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noAutofit/>
          </a:bodyPr>
          <a:lstStyle/>
          <a:p>
            <a:r>
              <a:rPr lang="nl-NL" altLang="ja-JP" sz="3600" b="1" dirty="0"/>
              <a:t>Satellite </a:t>
            </a:r>
            <a:r>
              <a:rPr lang="nl-NL" altLang="ja-JP" sz="3600" b="1" dirty="0" smtClean="0"/>
              <a:t>Sensor Record</a:t>
            </a:r>
            <a:br>
              <a:rPr lang="nl-NL" altLang="ja-JP" sz="3600" b="1" dirty="0" smtClean="0"/>
            </a:br>
            <a:r>
              <a:rPr lang="nl-NL" altLang="ja-JP" sz="3600" b="1" dirty="0" smtClean="0"/>
              <a:t>for geostationary imagers</a:t>
            </a:r>
            <a:endParaRPr kumimoji="1" lang="ja-JP" altLang="en-US" sz="3600" b="1"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617150555"/>
              </p:ext>
            </p:extLst>
          </p:nvPr>
        </p:nvGraphicFramePr>
        <p:xfrm>
          <a:off x="683568" y="1340767"/>
          <a:ext cx="7632847" cy="5160948"/>
        </p:xfrm>
        <a:graphic>
          <a:graphicData uri="http://schemas.openxmlformats.org/drawingml/2006/table">
            <a:tbl>
              <a:tblPr firstRow="1" firstCol="1" bandRow="1">
                <a:tableStyleId>{5C22544A-7EE6-4342-B048-85BDC9FD1C3A}</a:tableStyleId>
              </a:tblPr>
              <a:tblGrid>
                <a:gridCol w="1219255"/>
                <a:gridCol w="1054830"/>
                <a:gridCol w="1499069"/>
                <a:gridCol w="1499069"/>
                <a:gridCol w="2360624"/>
              </a:tblGrid>
              <a:tr h="605473">
                <a:tc>
                  <a:txBody>
                    <a:bodyPr/>
                    <a:lstStyle/>
                    <a:p>
                      <a:pPr algn="just">
                        <a:spcBef>
                          <a:spcPts val="300"/>
                        </a:spcBef>
                        <a:spcAft>
                          <a:spcPts val="0"/>
                        </a:spcAft>
                      </a:pPr>
                      <a:r>
                        <a:rPr lang="en-GB" sz="1600" dirty="0">
                          <a:effectLst/>
                        </a:rPr>
                        <a:t>Satellite System</a:t>
                      </a:r>
                      <a:endParaRPr lang="ja-JP" sz="1600" dirty="0">
                        <a:effectLst/>
                        <a:latin typeface="Times New Roman"/>
                        <a:ea typeface="ＭＳ 明朝"/>
                      </a:endParaRPr>
                    </a:p>
                  </a:txBody>
                  <a:tcPr marL="38100" marR="38100" marT="0" marB="0"/>
                </a:tc>
                <a:tc>
                  <a:txBody>
                    <a:bodyPr/>
                    <a:lstStyle/>
                    <a:p>
                      <a:pPr algn="l">
                        <a:spcBef>
                          <a:spcPts val="300"/>
                        </a:spcBef>
                        <a:spcAft>
                          <a:spcPts val="0"/>
                        </a:spcAft>
                      </a:pPr>
                      <a:r>
                        <a:rPr lang="en-GB" sz="1600" dirty="0">
                          <a:effectLst/>
                        </a:rPr>
                        <a:t>Position Longitude</a:t>
                      </a:r>
                      <a:endParaRPr lang="ja-JP" sz="1600" dirty="0">
                        <a:effectLst/>
                        <a:latin typeface="Times New Roman"/>
                        <a:ea typeface="ＭＳ 明朝"/>
                      </a:endParaRPr>
                    </a:p>
                  </a:txBody>
                  <a:tcPr marL="38100" marR="38100" marT="0" marB="0"/>
                </a:tc>
                <a:tc>
                  <a:txBody>
                    <a:bodyPr/>
                    <a:lstStyle/>
                    <a:p>
                      <a:pPr algn="l">
                        <a:spcBef>
                          <a:spcPts val="300"/>
                        </a:spcBef>
                        <a:spcAft>
                          <a:spcPts val="0"/>
                        </a:spcAft>
                      </a:pPr>
                      <a:r>
                        <a:rPr lang="en-GB" sz="1600">
                          <a:effectLst/>
                        </a:rPr>
                        <a:t>Period</a:t>
                      </a:r>
                      <a:endParaRPr lang="ja-JP" sz="1600">
                        <a:effectLst/>
                        <a:latin typeface="Times New Roman"/>
                        <a:ea typeface="ＭＳ 明朝"/>
                      </a:endParaRPr>
                    </a:p>
                  </a:txBody>
                  <a:tcPr marL="38100" marR="38100" marT="0" marB="0"/>
                </a:tc>
                <a:tc>
                  <a:txBody>
                    <a:bodyPr/>
                    <a:lstStyle/>
                    <a:p>
                      <a:pPr algn="l">
                        <a:spcBef>
                          <a:spcPts val="300"/>
                        </a:spcBef>
                        <a:spcAft>
                          <a:spcPts val="0"/>
                        </a:spcAft>
                      </a:pPr>
                      <a:r>
                        <a:rPr lang="en-GB" sz="1600" dirty="0">
                          <a:effectLst/>
                        </a:rPr>
                        <a:t>Image rate for AMV derivation</a:t>
                      </a:r>
                      <a:endParaRPr lang="ja-JP" sz="1600" dirty="0">
                        <a:effectLst/>
                        <a:latin typeface="Times New Roman"/>
                        <a:ea typeface="ＭＳ 明朝"/>
                      </a:endParaRPr>
                    </a:p>
                  </a:txBody>
                  <a:tcPr marL="38100" marR="38100" marT="0" marB="0"/>
                </a:tc>
                <a:tc>
                  <a:txBody>
                    <a:bodyPr/>
                    <a:lstStyle/>
                    <a:p>
                      <a:pPr algn="l">
                        <a:spcBef>
                          <a:spcPts val="300"/>
                        </a:spcBef>
                        <a:spcAft>
                          <a:spcPts val="0"/>
                        </a:spcAft>
                      </a:pPr>
                      <a:r>
                        <a:rPr lang="en-GB" sz="1600">
                          <a:effectLst/>
                        </a:rPr>
                        <a:t>Comments</a:t>
                      </a:r>
                      <a:endParaRPr lang="ja-JP" sz="1600">
                        <a:effectLst/>
                        <a:latin typeface="Times New Roman"/>
                        <a:ea typeface="ＭＳ 明朝"/>
                      </a:endParaRPr>
                    </a:p>
                  </a:txBody>
                  <a:tcPr marL="38100" marR="38100" marT="0" marB="0"/>
                </a:tc>
              </a:tr>
              <a:tr h="302736">
                <a:tc>
                  <a:txBody>
                    <a:bodyPr/>
                    <a:lstStyle/>
                    <a:p>
                      <a:pPr algn="just">
                        <a:spcBef>
                          <a:spcPts val="300"/>
                        </a:spcBef>
                        <a:spcAft>
                          <a:spcPts val="0"/>
                        </a:spcAft>
                      </a:pPr>
                      <a:r>
                        <a:rPr lang="en-GB" sz="1600">
                          <a:effectLst/>
                        </a:rPr>
                        <a:t>GOES-E</a:t>
                      </a:r>
                      <a:endParaRPr lang="ja-JP" sz="1600">
                        <a:effectLst/>
                        <a:latin typeface="Times New Roman"/>
                        <a:ea typeface="ＭＳ 明朝"/>
                      </a:endParaRPr>
                    </a:p>
                  </a:txBody>
                  <a:tcPr marL="38100" marR="38100" marT="0" marB="0"/>
                </a:tc>
                <a:tc>
                  <a:txBody>
                    <a:bodyPr/>
                    <a:lstStyle/>
                    <a:p>
                      <a:pPr algn="l">
                        <a:spcBef>
                          <a:spcPts val="300"/>
                        </a:spcBef>
                        <a:spcAft>
                          <a:spcPts val="0"/>
                        </a:spcAft>
                      </a:pPr>
                      <a:r>
                        <a:rPr lang="en-GB" sz="1600" dirty="0">
                          <a:effectLst/>
                        </a:rPr>
                        <a:t>75° W</a:t>
                      </a:r>
                      <a:endParaRPr lang="ja-JP" sz="1600" dirty="0">
                        <a:effectLst/>
                        <a:latin typeface="Times New Roman"/>
                        <a:ea typeface="ＭＳ 明朝"/>
                      </a:endParaRPr>
                    </a:p>
                  </a:txBody>
                  <a:tcPr marL="38100" marR="38100" marT="0" marB="0"/>
                </a:tc>
                <a:tc>
                  <a:txBody>
                    <a:bodyPr/>
                    <a:lstStyle/>
                    <a:p>
                      <a:pPr algn="l">
                        <a:spcBef>
                          <a:spcPts val="300"/>
                        </a:spcBef>
                        <a:spcAft>
                          <a:spcPts val="0"/>
                        </a:spcAft>
                      </a:pPr>
                      <a:r>
                        <a:rPr lang="en-GB" sz="1600" dirty="0">
                          <a:effectLst/>
                        </a:rPr>
                        <a:t>1980 – today</a:t>
                      </a:r>
                      <a:endParaRPr lang="ja-JP" sz="1600" dirty="0">
                        <a:effectLst/>
                        <a:latin typeface="Times New Roman"/>
                        <a:ea typeface="ＭＳ 明朝"/>
                      </a:endParaRPr>
                    </a:p>
                  </a:txBody>
                  <a:tcPr marL="38100" marR="38100" marT="0" marB="0"/>
                </a:tc>
                <a:tc>
                  <a:txBody>
                    <a:bodyPr/>
                    <a:lstStyle/>
                    <a:p>
                      <a:pPr algn="l">
                        <a:spcBef>
                          <a:spcPts val="300"/>
                        </a:spcBef>
                        <a:spcAft>
                          <a:spcPts val="0"/>
                        </a:spcAft>
                      </a:pPr>
                      <a:r>
                        <a:rPr lang="en-GB" sz="1600">
                          <a:effectLst/>
                        </a:rPr>
                        <a:t>Variable</a:t>
                      </a:r>
                      <a:endParaRPr lang="ja-JP" sz="1600">
                        <a:effectLst/>
                        <a:latin typeface="Times New Roman"/>
                        <a:ea typeface="ＭＳ 明朝"/>
                      </a:endParaRPr>
                    </a:p>
                  </a:txBody>
                  <a:tcPr marL="38100" marR="38100" marT="0" marB="0"/>
                </a:tc>
                <a:tc>
                  <a:txBody>
                    <a:bodyPr/>
                    <a:lstStyle/>
                    <a:p>
                      <a:pPr algn="l">
                        <a:spcBef>
                          <a:spcPts val="300"/>
                        </a:spcBef>
                        <a:spcAft>
                          <a:spcPts val="0"/>
                        </a:spcAft>
                      </a:pPr>
                      <a:r>
                        <a:rPr lang="en-GB" sz="1600">
                          <a:effectLst/>
                        </a:rPr>
                        <a:t> </a:t>
                      </a:r>
                      <a:endParaRPr lang="ja-JP" sz="1600">
                        <a:effectLst/>
                        <a:latin typeface="Times New Roman"/>
                        <a:ea typeface="ＭＳ 明朝"/>
                      </a:endParaRPr>
                    </a:p>
                  </a:txBody>
                  <a:tcPr marL="38100" marR="38100" marT="0" marB="0"/>
                </a:tc>
              </a:tr>
              <a:tr h="302736">
                <a:tc>
                  <a:txBody>
                    <a:bodyPr/>
                    <a:lstStyle/>
                    <a:p>
                      <a:pPr algn="just">
                        <a:spcBef>
                          <a:spcPts val="300"/>
                        </a:spcBef>
                        <a:spcAft>
                          <a:spcPts val="0"/>
                        </a:spcAft>
                      </a:pPr>
                      <a:r>
                        <a:rPr lang="en-GB" sz="1600">
                          <a:effectLst/>
                        </a:rPr>
                        <a:t>GOES-W</a:t>
                      </a:r>
                      <a:endParaRPr lang="ja-JP" sz="1600">
                        <a:effectLst/>
                        <a:latin typeface="Times New Roman"/>
                        <a:ea typeface="ＭＳ 明朝"/>
                      </a:endParaRPr>
                    </a:p>
                  </a:txBody>
                  <a:tcPr marL="38100" marR="38100" marT="0" marB="0"/>
                </a:tc>
                <a:tc>
                  <a:txBody>
                    <a:bodyPr/>
                    <a:lstStyle/>
                    <a:p>
                      <a:pPr algn="l">
                        <a:spcBef>
                          <a:spcPts val="300"/>
                        </a:spcBef>
                        <a:spcAft>
                          <a:spcPts val="0"/>
                        </a:spcAft>
                      </a:pPr>
                      <a:r>
                        <a:rPr lang="en-GB" sz="1600" dirty="0">
                          <a:effectLst/>
                        </a:rPr>
                        <a:t>135° W</a:t>
                      </a:r>
                      <a:endParaRPr lang="ja-JP" sz="1600" dirty="0">
                        <a:effectLst/>
                        <a:latin typeface="Times New Roman"/>
                        <a:ea typeface="ＭＳ 明朝"/>
                      </a:endParaRPr>
                    </a:p>
                  </a:txBody>
                  <a:tcPr marL="38100" marR="38100" marT="0" marB="0"/>
                </a:tc>
                <a:tc>
                  <a:txBody>
                    <a:bodyPr/>
                    <a:lstStyle/>
                    <a:p>
                      <a:pPr algn="l">
                        <a:spcBef>
                          <a:spcPts val="300"/>
                        </a:spcBef>
                        <a:spcAft>
                          <a:spcPts val="0"/>
                        </a:spcAft>
                      </a:pPr>
                      <a:r>
                        <a:rPr lang="en-GB" sz="1600" dirty="0">
                          <a:effectLst/>
                        </a:rPr>
                        <a:t>1980 – today</a:t>
                      </a:r>
                      <a:endParaRPr lang="ja-JP" sz="1600" dirty="0">
                        <a:effectLst/>
                        <a:latin typeface="Times New Roman"/>
                        <a:ea typeface="ＭＳ 明朝"/>
                      </a:endParaRPr>
                    </a:p>
                  </a:txBody>
                  <a:tcPr marL="38100" marR="38100" marT="0" marB="0"/>
                </a:tc>
                <a:tc>
                  <a:txBody>
                    <a:bodyPr/>
                    <a:lstStyle/>
                    <a:p>
                      <a:pPr algn="l">
                        <a:spcBef>
                          <a:spcPts val="300"/>
                        </a:spcBef>
                        <a:spcAft>
                          <a:spcPts val="0"/>
                        </a:spcAft>
                      </a:pPr>
                      <a:r>
                        <a:rPr lang="en-GB" sz="1600">
                          <a:effectLst/>
                        </a:rPr>
                        <a:t>Variable</a:t>
                      </a:r>
                      <a:endParaRPr lang="ja-JP" sz="1600">
                        <a:effectLst/>
                        <a:latin typeface="Times New Roman"/>
                        <a:ea typeface="ＭＳ 明朝"/>
                      </a:endParaRPr>
                    </a:p>
                  </a:txBody>
                  <a:tcPr marL="38100" marR="38100" marT="0" marB="0"/>
                </a:tc>
                <a:tc>
                  <a:txBody>
                    <a:bodyPr/>
                    <a:lstStyle/>
                    <a:p>
                      <a:pPr algn="l">
                        <a:spcBef>
                          <a:spcPts val="300"/>
                        </a:spcBef>
                        <a:spcAft>
                          <a:spcPts val="0"/>
                        </a:spcAft>
                      </a:pPr>
                      <a:r>
                        <a:rPr lang="en-GB" sz="1600">
                          <a:effectLst/>
                        </a:rPr>
                        <a:t> </a:t>
                      </a:r>
                      <a:endParaRPr lang="ja-JP" sz="1600">
                        <a:effectLst/>
                        <a:latin typeface="Times New Roman"/>
                        <a:ea typeface="ＭＳ 明朝"/>
                      </a:endParaRPr>
                    </a:p>
                  </a:txBody>
                  <a:tcPr marL="38100" marR="38100" marT="0" marB="0"/>
                </a:tc>
              </a:tr>
              <a:tr h="681157">
                <a:tc>
                  <a:txBody>
                    <a:bodyPr/>
                    <a:lstStyle/>
                    <a:p>
                      <a:pPr algn="just">
                        <a:spcBef>
                          <a:spcPts val="300"/>
                        </a:spcBef>
                        <a:spcAft>
                          <a:spcPts val="0"/>
                        </a:spcAft>
                      </a:pPr>
                      <a:r>
                        <a:rPr lang="en-GB" sz="1600">
                          <a:effectLst/>
                        </a:rPr>
                        <a:t>Meteosat</a:t>
                      </a:r>
                      <a:endParaRPr lang="ja-JP" sz="1600">
                        <a:effectLst/>
                      </a:endParaRPr>
                    </a:p>
                    <a:p>
                      <a:pPr algn="just">
                        <a:spcBef>
                          <a:spcPts val="300"/>
                        </a:spcBef>
                        <a:spcAft>
                          <a:spcPts val="0"/>
                        </a:spcAft>
                      </a:pPr>
                      <a:r>
                        <a:rPr lang="en-GB" sz="1600">
                          <a:effectLst/>
                        </a:rPr>
                        <a:t>(2 - 10)</a:t>
                      </a:r>
                      <a:endParaRPr lang="ja-JP" sz="1600">
                        <a:effectLst/>
                        <a:latin typeface="Times New Roman"/>
                        <a:ea typeface="ＭＳ 明朝"/>
                      </a:endParaRPr>
                    </a:p>
                  </a:txBody>
                  <a:tcPr marL="38100" marR="38100" marT="0" marB="0"/>
                </a:tc>
                <a:tc>
                  <a:txBody>
                    <a:bodyPr/>
                    <a:lstStyle/>
                    <a:p>
                      <a:pPr algn="l">
                        <a:spcBef>
                          <a:spcPts val="300"/>
                        </a:spcBef>
                        <a:spcAft>
                          <a:spcPts val="0"/>
                        </a:spcAft>
                      </a:pPr>
                      <a:r>
                        <a:rPr lang="en-GB" sz="1600" dirty="0">
                          <a:effectLst/>
                        </a:rPr>
                        <a:t>0°</a:t>
                      </a:r>
                      <a:endParaRPr lang="ja-JP" sz="1600" dirty="0">
                        <a:effectLst/>
                        <a:latin typeface="Times New Roman"/>
                        <a:ea typeface="ＭＳ 明朝"/>
                      </a:endParaRPr>
                    </a:p>
                  </a:txBody>
                  <a:tcPr marL="38100" marR="38100" marT="0" marB="0"/>
                </a:tc>
                <a:tc>
                  <a:txBody>
                    <a:bodyPr/>
                    <a:lstStyle/>
                    <a:p>
                      <a:pPr algn="l">
                        <a:spcBef>
                          <a:spcPts val="300"/>
                        </a:spcBef>
                        <a:spcAft>
                          <a:spcPts val="0"/>
                        </a:spcAft>
                      </a:pPr>
                      <a:r>
                        <a:rPr lang="en-GB" sz="1600" dirty="0">
                          <a:effectLst/>
                        </a:rPr>
                        <a:t>1982 – 2004</a:t>
                      </a:r>
                      <a:endParaRPr lang="ja-JP" sz="1600" dirty="0">
                        <a:effectLst/>
                      </a:endParaRPr>
                    </a:p>
                    <a:p>
                      <a:pPr algn="l">
                        <a:spcBef>
                          <a:spcPts val="300"/>
                        </a:spcBef>
                        <a:spcAft>
                          <a:spcPts val="0"/>
                        </a:spcAft>
                      </a:pPr>
                      <a:r>
                        <a:rPr lang="en-GB" sz="1600" dirty="0">
                          <a:effectLst/>
                        </a:rPr>
                        <a:t>2004 - today</a:t>
                      </a:r>
                      <a:endParaRPr lang="ja-JP" sz="1600" dirty="0">
                        <a:effectLst/>
                        <a:latin typeface="Times New Roman"/>
                        <a:ea typeface="ＭＳ 明朝"/>
                      </a:endParaRPr>
                    </a:p>
                  </a:txBody>
                  <a:tcPr marL="38100" marR="38100" marT="0" marB="0"/>
                </a:tc>
                <a:tc>
                  <a:txBody>
                    <a:bodyPr/>
                    <a:lstStyle/>
                    <a:p>
                      <a:pPr algn="l">
                        <a:spcBef>
                          <a:spcPts val="300"/>
                        </a:spcBef>
                        <a:spcAft>
                          <a:spcPts val="0"/>
                        </a:spcAft>
                      </a:pPr>
                      <a:r>
                        <a:rPr lang="en-GB" sz="1600" dirty="0">
                          <a:effectLst/>
                        </a:rPr>
                        <a:t>30 min </a:t>
                      </a:r>
                      <a:endParaRPr lang="ja-JP" sz="1600" dirty="0">
                        <a:effectLst/>
                      </a:endParaRPr>
                    </a:p>
                    <a:p>
                      <a:pPr algn="l">
                        <a:spcBef>
                          <a:spcPts val="300"/>
                        </a:spcBef>
                        <a:spcAft>
                          <a:spcPts val="0"/>
                        </a:spcAft>
                      </a:pPr>
                      <a:r>
                        <a:rPr lang="en-GB" sz="1600" dirty="0">
                          <a:effectLst/>
                        </a:rPr>
                        <a:t>15 min</a:t>
                      </a:r>
                      <a:endParaRPr lang="ja-JP" sz="1600" dirty="0">
                        <a:effectLst/>
                        <a:latin typeface="Times New Roman"/>
                        <a:ea typeface="ＭＳ 明朝"/>
                      </a:endParaRPr>
                    </a:p>
                  </a:txBody>
                  <a:tcPr marL="38100" marR="38100" marT="0" marB="0"/>
                </a:tc>
                <a:tc>
                  <a:txBody>
                    <a:bodyPr/>
                    <a:lstStyle/>
                    <a:p>
                      <a:pPr algn="l">
                        <a:spcBef>
                          <a:spcPts val="300"/>
                        </a:spcBef>
                        <a:spcAft>
                          <a:spcPts val="0"/>
                        </a:spcAft>
                      </a:pPr>
                      <a:r>
                        <a:rPr lang="en-GB" sz="1600">
                          <a:effectLst/>
                        </a:rPr>
                        <a:t> </a:t>
                      </a:r>
                      <a:endParaRPr lang="ja-JP" sz="1600">
                        <a:effectLst/>
                        <a:latin typeface="Times New Roman"/>
                        <a:ea typeface="ＭＳ 明朝"/>
                      </a:endParaRPr>
                    </a:p>
                  </a:txBody>
                  <a:tcPr marL="38100" marR="38100" marT="0" marB="0"/>
                </a:tc>
              </a:tr>
              <a:tr h="681157">
                <a:tc>
                  <a:txBody>
                    <a:bodyPr/>
                    <a:lstStyle/>
                    <a:p>
                      <a:pPr algn="just">
                        <a:spcBef>
                          <a:spcPts val="300"/>
                        </a:spcBef>
                        <a:spcAft>
                          <a:spcPts val="0"/>
                        </a:spcAft>
                      </a:pPr>
                      <a:r>
                        <a:rPr lang="en-GB" sz="1600">
                          <a:effectLst/>
                        </a:rPr>
                        <a:t>Meteosat</a:t>
                      </a:r>
                      <a:endParaRPr lang="ja-JP" sz="1600">
                        <a:effectLst/>
                      </a:endParaRPr>
                    </a:p>
                    <a:p>
                      <a:pPr algn="just">
                        <a:spcBef>
                          <a:spcPts val="300"/>
                        </a:spcBef>
                        <a:spcAft>
                          <a:spcPts val="0"/>
                        </a:spcAft>
                      </a:pPr>
                      <a:r>
                        <a:rPr lang="en-GB" sz="1600">
                          <a:effectLst/>
                        </a:rPr>
                        <a:t>(5 and 7)</a:t>
                      </a:r>
                      <a:endParaRPr lang="ja-JP" sz="1600">
                        <a:effectLst/>
                        <a:latin typeface="Times New Roman"/>
                        <a:ea typeface="ＭＳ 明朝"/>
                      </a:endParaRPr>
                    </a:p>
                  </a:txBody>
                  <a:tcPr marL="38100" marR="38100" marT="0" marB="0"/>
                </a:tc>
                <a:tc>
                  <a:txBody>
                    <a:bodyPr/>
                    <a:lstStyle/>
                    <a:p>
                      <a:pPr algn="l">
                        <a:spcBef>
                          <a:spcPts val="300"/>
                        </a:spcBef>
                        <a:spcAft>
                          <a:spcPts val="0"/>
                        </a:spcAft>
                      </a:pPr>
                      <a:r>
                        <a:rPr lang="en-GB" sz="1600">
                          <a:effectLst/>
                        </a:rPr>
                        <a:t>63° E</a:t>
                      </a:r>
                      <a:endParaRPr lang="ja-JP" sz="1600">
                        <a:effectLst/>
                      </a:endParaRPr>
                    </a:p>
                    <a:p>
                      <a:pPr algn="l">
                        <a:spcBef>
                          <a:spcPts val="300"/>
                        </a:spcBef>
                        <a:spcAft>
                          <a:spcPts val="0"/>
                        </a:spcAft>
                      </a:pPr>
                      <a:r>
                        <a:rPr lang="en-GB" sz="1600">
                          <a:effectLst/>
                        </a:rPr>
                        <a:t>57° E</a:t>
                      </a:r>
                      <a:endParaRPr lang="ja-JP" sz="1600">
                        <a:effectLst/>
                        <a:latin typeface="Times New Roman"/>
                        <a:ea typeface="ＭＳ 明朝"/>
                      </a:endParaRPr>
                    </a:p>
                  </a:txBody>
                  <a:tcPr marL="38100" marR="38100" marT="0" marB="0"/>
                </a:tc>
                <a:tc>
                  <a:txBody>
                    <a:bodyPr/>
                    <a:lstStyle/>
                    <a:p>
                      <a:pPr algn="l">
                        <a:spcBef>
                          <a:spcPts val="300"/>
                        </a:spcBef>
                        <a:spcAft>
                          <a:spcPts val="0"/>
                        </a:spcAft>
                      </a:pPr>
                      <a:r>
                        <a:rPr lang="en-GB" sz="1600" dirty="0">
                          <a:effectLst/>
                        </a:rPr>
                        <a:t>1997 – 2005</a:t>
                      </a:r>
                      <a:endParaRPr lang="ja-JP" sz="1600" dirty="0">
                        <a:effectLst/>
                      </a:endParaRPr>
                    </a:p>
                    <a:p>
                      <a:pPr algn="l">
                        <a:spcBef>
                          <a:spcPts val="300"/>
                        </a:spcBef>
                        <a:spcAft>
                          <a:spcPts val="0"/>
                        </a:spcAft>
                      </a:pPr>
                      <a:r>
                        <a:rPr lang="en-GB" sz="1600" dirty="0">
                          <a:effectLst/>
                        </a:rPr>
                        <a:t>2005 - today</a:t>
                      </a:r>
                      <a:endParaRPr lang="ja-JP" sz="1600" dirty="0">
                        <a:effectLst/>
                        <a:latin typeface="Times New Roman"/>
                        <a:ea typeface="ＭＳ 明朝"/>
                      </a:endParaRPr>
                    </a:p>
                  </a:txBody>
                  <a:tcPr marL="38100" marR="38100" marT="0" marB="0"/>
                </a:tc>
                <a:tc>
                  <a:txBody>
                    <a:bodyPr/>
                    <a:lstStyle/>
                    <a:p>
                      <a:pPr algn="l">
                        <a:spcBef>
                          <a:spcPts val="300"/>
                        </a:spcBef>
                        <a:spcAft>
                          <a:spcPts val="0"/>
                        </a:spcAft>
                      </a:pPr>
                      <a:r>
                        <a:rPr lang="en-GB" sz="1600" dirty="0">
                          <a:effectLst/>
                        </a:rPr>
                        <a:t>30 min</a:t>
                      </a:r>
                      <a:endParaRPr lang="ja-JP" sz="1600" dirty="0">
                        <a:effectLst/>
                      </a:endParaRPr>
                    </a:p>
                    <a:p>
                      <a:pPr algn="l">
                        <a:spcBef>
                          <a:spcPts val="300"/>
                        </a:spcBef>
                        <a:spcAft>
                          <a:spcPts val="0"/>
                        </a:spcAft>
                      </a:pPr>
                      <a:r>
                        <a:rPr lang="en-GB" sz="1600" dirty="0">
                          <a:effectLst/>
                        </a:rPr>
                        <a:t>30 min</a:t>
                      </a:r>
                      <a:endParaRPr lang="ja-JP" sz="1600" dirty="0">
                        <a:effectLst/>
                        <a:latin typeface="Times New Roman"/>
                        <a:ea typeface="ＭＳ 明朝"/>
                      </a:endParaRPr>
                    </a:p>
                  </a:txBody>
                  <a:tcPr marL="38100" marR="38100" marT="0" marB="0"/>
                </a:tc>
                <a:tc>
                  <a:txBody>
                    <a:bodyPr/>
                    <a:lstStyle/>
                    <a:p>
                      <a:pPr algn="l">
                        <a:spcBef>
                          <a:spcPts val="300"/>
                        </a:spcBef>
                        <a:spcAft>
                          <a:spcPts val="0"/>
                        </a:spcAft>
                      </a:pPr>
                      <a:r>
                        <a:rPr lang="en-GB" sz="1600" dirty="0">
                          <a:effectLst/>
                        </a:rPr>
                        <a:t>Called Indian Ocean Data Coverage (IODC)</a:t>
                      </a:r>
                      <a:endParaRPr lang="ja-JP" sz="1600" dirty="0">
                        <a:effectLst/>
                        <a:latin typeface="Times New Roman"/>
                        <a:ea typeface="ＭＳ 明朝"/>
                      </a:endParaRPr>
                    </a:p>
                  </a:txBody>
                  <a:tcPr marL="38100" marR="38100" marT="0" marB="0"/>
                </a:tc>
              </a:tr>
              <a:tr h="893072">
                <a:tc>
                  <a:txBody>
                    <a:bodyPr/>
                    <a:lstStyle/>
                    <a:p>
                      <a:pPr algn="just">
                        <a:spcBef>
                          <a:spcPts val="300"/>
                        </a:spcBef>
                        <a:spcAft>
                          <a:spcPts val="0"/>
                        </a:spcAft>
                      </a:pPr>
                      <a:r>
                        <a:rPr lang="en-GB" sz="1600">
                          <a:effectLst/>
                        </a:rPr>
                        <a:t>Meteosat 3</a:t>
                      </a:r>
                      <a:endParaRPr lang="ja-JP" sz="1600">
                        <a:effectLst/>
                        <a:latin typeface="Times New Roman"/>
                        <a:ea typeface="ＭＳ 明朝"/>
                      </a:endParaRPr>
                    </a:p>
                  </a:txBody>
                  <a:tcPr marL="38100" marR="38100" marT="0" marB="0"/>
                </a:tc>
                <a:tc>
                  <a:txBody>
                    <a:bodyPr/>
                    <a:lstStyle/>
                    <a:p>
                      <a:pPr algn="l">
                        <a:spcBef>
                          <a:spcPts val="300"/>
                        </a:spcBef>
                        <a:spcAft>
                          <a:spcPts val="0"/>
                        </a:spcAft>
                      </a:pPr>
                      <a:r>
                        <a:rPr lang="en-GB" sz="1600">
                          <a:effectLst/>
                        </a:rPr>
                        <a:t>70° W</a:t>
                      </a:r>
                      <a:endParaRPr lang="ja-JP" sz="1600">
                        <a:effectLst/>
                      </a:endParaRPr>
                    </a:p>
                    <a:p>
                      <a:pPr algn="l">
                        <a:spcBef>
                          <a:spcPts val="300"/>
                        </a:spcBef>
                        <a:spcAft>
                          <a:spcPts val="0"/>
                        </a:spcAft>
                      </a:pPr>
                      <a:r>
                        <a:rPr lang="en-GB" sz="1600">
                          <a:effectLst/>
                        </a:rPr>
                        <a:t>75° W</a:t>
                      </a:r>
                      <a:endParaRPr lang="ja-JP" sz="1600">
                        <a:effectLst/>
                        <a:latin typeface="Times New Roman"/>
                        <a:ea typeface="ＭＳ 明朝"/>
                      </a:endParaRPr>
                    </a:p>
                  </a:txBody>
                  <a:tcPr marL="38100" marR="38100" marT="0" marB="0"/>
                </a:tc>
                <a:tc>
                  <a:txBody>
                    <a:bodyPr/>
                    <a:lstStyle/>
                    <a:p>
                      <a:pPr algn="l">
                        <a:spcBef>
                          <a:spcPts val="300"/>
                        </a:spcBef>
                        <a:spcAft>
                          <a:spcPts val="0"/>
                        </a:spcAft>
                      </a:pPr>
                      <a:r>
                        <a:rPr lang="en-GB" sz="1600" dirty="0">
                          <a:effectLst/>
                        </a:rPr>
                        <a:t>1991 – 1993</a:t>
                      </a:r>
                      <a:endParaRPr lang="ja-JP" sz="1600" dirty="0">
                        <a:effectLst/>
                      </a:endParaRPr>
                    </a:p>
                    <a:p>
                      <a:pPr algn="l">
                        <a:spcBef>
                          <a:spcPts val="300"/>
                        </a:spcBef>
                        <a:spcAft>
                          <a:spcPts val="0"/>
                        </a:spcAft>
                      </a:pPr>
                      <a:r>
                        <a:rPr lang="en-GB" sz="1600" dirty="0">
                          <a:effectLst/>
                        </a:rPr>
                        <a:t>1993 – 1995</a:t>
                      </a:r>
                      <a:endParaRPr lang="ja-JP" sz="1600" dirty="0">
                        <a:effectLst/>
                        <a:latin typeface="Times New Roman"/>
                        <a:ea typeface="ＭＳ 明朝"/>
                      </a:endParaRPr>
                    </a:p>
                  </a:txBody>
                  <a:tcPr marL="38100" marR="38100" marT="0" marB="0"/>
                </a:tc>
                <a:tc>
                  <a:txBody>
                    <a:bodyPr/>
                    <a:lstStyle/>
                    <a:p>
                      <a:pPr algn="l">
                        <a:spcBef>
                          <a:spcPts val="300"/>
                        </a:spcBef>
                        <a:spcAft>
                          <a:spcPts val="0"/>
                        </a:spcAft>
                      </a:pPr>
                      <a:r>
                        <a:rPr lang="en-GB" sz="1600" dirty="0">
                          <a:effectLst/>
                        </a:rPr>
                        <a:t>30 min</a:t>
                      </a:r>
                      <a:endParaRPr lang="ja-JP" sz="1600" dirty="0">
                        <a:effectLst/>
                      </a:endParaRPr>
                    </a:p>
                    <a:p>
                      <a:pPr algn="l">
                        <a:spcBef>
                          <a:spcPts val="300"/>
                        </a:spcBef>
                        <a:spcAft>
                          <a:spcPts val="0"/>
                        </a:spcAft>
                      </a:pPr>
                      <a:r>
                        <a:rPr lang="en-GB" sz="1600" dirty="0">
                          <a:effectLst/>
                        </a:rPr>
                        <a:t>30 min </a:t>
                      </a:r>
                      <a:endParaRPr lang="ja-JP" sz="1600" dirty="0">
                        <a:effectLst/>
                        <a:latin typeface="Times New Roman"/>
                        <a:ea typeface="ＭＳ 明朝"/>
                      </a:endParaRPr>
                    </a:p>
                  </a:txBody>
                  <a:tcPr marL="38100" marR="38100" marT="0" marB="0"/>
                </a:tc>
                <a:tc>
                  <a:txBody>
                    <a:bodyPr/>
                    <a:lstStyle/>
                    <a:p>
                      <a:pPr algn="l">
                        <a:spcBef>
                          <a:spcPts val="300"/>
                        </a:spcBef>
                        <a:spcAft>
                          <a:spcPts val="0"/>
                        </a:spcAft>
                      </a:pPr>
                      <a:r>
                        <a:rPr lang="en-GB" sz="1600" dirty="0">
                          <a:effectLst/>
                        </a:rPr>
                        <a:t>Called Atlantic Data Coverage (ADC)</a:t>
                      </a:r>
                      <a:endParaRPr lang="ja-JP" sz="1600" dirty="0">
                        <a:effectLst/>
                      </a:endParaRPr>
                    </a:p>
                    <a:p>
                      <a:pPr algn="l">
                        <a:spcBef>
                          <a:spcPts val="300"/>
                        </a:spcBef>
                        <a:spcAft>
                          <a:spcPts val="0"/>
                        </a:spcAft>
                      </a:pPr>
                      <a:r>
                        <a:rPr lang="en-GB" sz="1600" dirty="0">
                          <a:effectLst/>
                        </a:rPr>
                        <a:t>Called </a:t>
                      </a:r>
                      <a:r>
                        <a:rPr lang="en-GB" sz="1600" dirty="0" err="1">
                          <a:effectLst/>
                        </a:rPr>
                        <a:t>eXtended</a:t>
                      </a:r>
                      <a:r>
                        <a:rPr lang="en-GB" sz="1600" dirty="0">
                          <a:effectLst/>
                        </a:rPr>
                        <a:t> ADC (XADC)</a:t>
                      </a:r>
                      <a:endParaRPr lang="ja-JP" sz="1600" dirty="0">
                        <a:effectLst/>
                        <a:latin typeface="Times New Roman"/>
                        <a:ea typeface="ＭＳ 明朝"/>
                      </a:endParaRPr>
                    </a:p>
                  </a:txBody>
                  <a:tcPr marL="38100" marR="38100" marT="0" marB="0"/>
                </a:tc>
              </a:tr>
              <a:tr h="893072">
                <a:tc>
                  <a:txBody>
                    <a:bodyPr/>
                    <a:lstStyle/>
                    <a:p>
                      <a:pPr algn="just">
                        <a:spcBef>
                          <a:spcPts val="300"/>
                        </a:spcBef>
                        <a:spcAft>
                          <a:spcPts val="0"/>
                        </a:spcAft>
                      </a:pPr>
                      <a:r>
                        <a:rPr lang="en-GB" sz="1600">
                          <a:effectLst/>
                        </a:rPr>
                        <a:t>GMS</a:t>
                      </a:r>
                      <a:endParaRPr lang="ja-JP" sz="1600">
                        <a:effectLst/>
                      </a:endParaRPr>
                    </a:p>
                    <a:p>
                      <a:pPr algn="just">
                        <a:spcBef>
                          <a:spcPts val="300"/>
                        </a:spcBef>
                        <a:spcAft>
                          <a:spcPts val="0"/>
                        </a:spcAft>
                      </a:pPr>
                      <a:r>
                        <a:rPr lang="en-GB" sz="1600">
                          <a:effectLst/>
                        </a:rPr>
                        <a:t>(GOES-9)</a:t>
                      </a:r>
                      <a:endParaRPr lang="ja-JP" sz="1600">
                        <a:effectLst/>
                        <a:latin typeface="Times New Roman"/>
                        <a:ea typeface="ＭＳ 明朝"/>
                      </a:endParaRPr>
                    </a:p>
                  </a:txBody>
                  <a:tcPr marL="38100" marR="38100" marT="0" marB="0"/>
                </a:tc>
                <a:tc>
                  <a:txBody>
                    <a:bodyPr/>
                    <a:lstStyle/>
                    <a:p>
                      <a:pPr algn="l">
                        <a:spcBef>
                          <a:spcPts val="300"/>
                        </a:spcBef>
                        <a:spcAft>
                          <a:spcPts val="0"/>
                        </a:spcAft>
                      </a:pPr>
                      <a:r>
                        <a:rPr lang="en-GB" sz="1600">
                          <a:effectLst/>
                        </a:rPr>
                        <a:t>140° E</a:t>
                      </a:r>
                      <a:endParaRPr lang="ja-JP" sz="1600">
                        <a:effectLst/>
                      </a:endParaRPr>
                    </a:p>
                    <a:p>
                      <a:pPr algn="l">
                        <a:spcBef>
                          <a:spcPts val="300"/>
                        </a:spcBef>
                        <a:spcAft>
                          <a:spcPts val="0"/>
                        </a:spcAft>
                      </a:pPr>
                      <a:r>
                        <a:rPr lang="en-GB" sz="1600">
                          <a:effectLst/>
                        </a:rPr>
                        <a:t>155° E</a:t>
                      </a:r>
                      <a:endParaRPr lang="ja-JP" sz="1600">
                        <a:effectLst/>
                        <a:latin typeface="Times New Roman"/>
                        <a:ea typeface="ＭＳ 明朝"/>
                      </a:endParaRPr>
                    </a:p>
                  </a:txBody>
                  <a:tcPr marL="38100" marR="38100" marT="0" marB="0"/>
                </a:tc>
                <a:tc>
                  <a:txBody>
                    <a:bodyPr/>
                    <a:lstStyle/>
                    <a:p>
                      <a:pPr algn="l">
                        <a:spcBef>
                          <a:spcPts val="300"/>
                        </a:spcBef>
                        <a:spcAft>
                          <a:spcPts val="0"/>
                        </a:spcAft>
                      </a:pPr>
                      <a:r>
                        <a:rPr lang="en-GB" sz="1600">
                          <a:effectLst/>
                        </a:rPr>
                        <a:t>1978 – 2003</a:t>
                      </a:r>
                      <a:endParaRPr lang="ja-JP" sz="1600">
                        <a:effectLst/>
                      </a:endParaRPr>
                    </a:p>
                    <a:p>
                      <a:pPr algn="l">
                        <a:spcBef>
                          <a:spcPts val="300"/>
                        </a:spcBef>
                        <a:spcAft>
                          <a:spcPts val="0"/>
                        </a:spcAft>
                      </a:pPr>
                      <a:r>
                        <a:rPr lang="en-GB" sz="1600">
                          <a:effectLst/>
                        </a:rPr>
                        <a:t>2003 – 2005</a:t>
                      </a:r>
                      <a:endParaRPr lang="ja-JP" sz="1600">
                        <a:effectLst/>
                        <a:latin typeface="Times New Roman"/>
                        <a:ea typeface="ＭＳ 明朝"/>
                      </a:endParaRPr>
                    </a:p>
                  </a:txBody>
                  <a:tcPr marL="38100" marR="38100" marT="0" marB="0"/>
                </a:tc>
                <a:tc>
                  <a:txBody>
                    <a:bodyPr/>
                    <a:lstStyle/>
                    <a:p>
                      <a:pPr algn="l">
                        <a:spcBef>
                          <a:spcPts val="300"/>
                        </a:spcBef>
                        <a:spcAft>
                          <a:spcPts val="0"/>
                        </a:spcAft>
                      </a:pPr>
                      <a:r>
                        <a:rPr lang="en-GB" sz="1600" dirty="0">
                          <a:effectLst/>
                        </a:rPr>
                        <a:t>30 min</a:t>
                      </a:r>
                      <a:endParaRPr lang="ja-JP" sz="1600" dirty="0">
                        <a:effectLst/>
                      </a:endParaRPr>
                    </a:p>
                    <a:p>
                      <a:pPr algn="l">
                        <a:spcBef>
                          <a:spcPts val="300"/>
                        </a:spcBef>
                        <a:spcAft>
                          <a:spcPts val="0"/>
                        </a:spcAft>
                      </a:pPr>
                      <a:r>
                        <a:rPr lang="en-GB" sz="1600" dirty="0">
                          <a:effectLst/>
                        </a:rPr>
                        <a:t>30 min</a:t>
                      </a:r>
                      <a:endParaRPr lang="ja-JP" sz="1600" dirty="0">
                        <a:effectLst/>
                        <a:latin typeface="Times New Roman"/>
                        <a:ea typeface="ＭＳ 明朝"/>
                      </a:endParaRPr>
                    </a:p>
                  </a:txBody>
                  <a:tcPr marL="38100" marR="38100" marT="0" marB="0"/>
                </a:tc>
                <a:tc>
                  <a:txBody>
                    <a:bodyPr/>
                    <a:lstStyle/>
                    <a:p>
                      <a:pPr algn="l">
                        <a:spcBef>
                          <a:spcPts val="300"/>
                        </a:spcBef>
                        <a:spcAft>
                          <a:spcPts val="0"/>
                        </a:spcAft>
                      </a:pPr>
                      <a:r>
                        <a:rPr lang="en-GB" sz="1600" dirty="0">
                          <a:effectLst/>
                        </a:rPr>
                        <a:t> </a:t>
                      </a:r>
                      <a:endParaRPr lang="ja-JP" sz="1600" dirty="0">
                        <a:effectLst/>
                      </a:endParaRPr>
                    </a:p>
                    <a:p>
                      <a:pPr algn="l">
                        <a:spcBef>
                          <a:spcPts val="300"/>
                        </a:spcBef>
                        <a:spcAft>
                          <a:spcPts val="0"/>
                        </a:spcAft>
                      </a:pPr>
                      <a:r>
                        <a:rPr lang="en-GB" sz="1600" dirty="0">
                          <a:effectLst/>
                        </a:rPr>
                        <a:t>GOES-9 was put at the Western Pacific Region </a:t>
                      </a:r>
                      <a:endParaRPr lang="ja-JP" sz="1600" dirty="0">
                        <a:effectLst/>
                        <a:latin typeface="Times New Roman"/>
                        <a:ea typeface="ＭＳ 明朝"/>
                      </a:endParaRPr>
                    </a:p>
                  </a:txBody>
                  <a:tcPr marL="38100" marR="38100" marT="0" marB="0"/>
                </a:tc>
              </a:tr>
              <a:tr h="681157">
                <a:tc>
                  <a:txBody>
                    <a:bodyPr/>
                    <a:lstStyle/>
                    <a:p>
                      <a:pPr algn="just">
                        <a:spcBef>
                          <a:spcPts val="300"/>
                        </a:spcBef>
                        <a:spcAft>
                          <a:spcPts val="0"/>
                        </a:spcAft>
                      </a:pPr>
                      <a:r>
                        <a:rPr lang="en-GB" sz="1600">
                          <a:effectLst/>
                        </a:rPr>
                        <a:t>MTSAT</a:t>
                      </a:r>
                      <a:endParaRPr lang="ja-JP" sz="1600">
                        <a:effectLst/>
                        <a:latin typeface="Times New Roman"/>
                        <a:ea typeface="ＭＳ 明朝"/>
                      </a:endParaRPr>
                    </a:p>
                  </a:txBody>
                  <a:tcPr marL="38100" marR="38100" marT="0" marB="0"/>
                </a:tc>
                <a:tc>
                  <a:txBody>
                    <a:bodyPr/>
                    <a:lstStyle/>
                    <a:p>
                      <a:pPr algn="l">
                        <a:spcBef>
                          <a:spcPts val="300"/>
                        </a:spcBef>
                        <a:spcAft>
                          <a:spcPts val="0"/>
                        </a:spcAft>
                      </a:pPr>
                      <a:r>
                        <a:rPr lang="en-GB" sz="1600">
                          <a:effectLst/>
                        </a:rPr>
                        <a:t>140° E</a:t>
                      </a:r>
                      <a:endParaRPr lang="ja-JP" sz="1600">
                        <a:effectLst/>
                      </a:endParaRPr>
                    </a:p>
                    <a:p>
                      <a:pPr algn="l">
                        <a:spcBef>
                          <a:spcPts val="300"/>
                        </a:spcBef>
                        <a:spcAft>
                          <a:spcPts val="0"/>
                        </a:spcAft>
                      </a:pPr>
                      <a:r>
                        <a:rPr lang="en-GB" sz="1600">
                          <a:effectLst/>
                        </a:rPr>
                        <a:t>145° E</a:t>
                      </a:r>
                      <a:endParaRPr lang="ja-JP" sz="1600">
                        <a:effectLst/>
                        <a:latin typeface="Times New Roman"/>
                        <a:ea typeface="ＭＳ 明朝"/>
                      </a:endParaRPr>
                    </a:p>
                  </a:txBody>
                  <a:tcPr marL="38100" marR="38100" marT="0" marB="0"/>
                </a:tc>
                <a:tc>
                  <a:txBody>
                    <a:bodyPr/>
                    <a:lstStyle/>
                    <a:p>
                      <a:pPr algn="l">
                        <a:spcBef>
                          <a:spcPts val="300"/>
                        </a:spcBef>
                        <a:spcAft>
                          <a:spcPts val="0"/>
                        </a:spcAft>
                      </a:pPr>
                      <a:r>
                        <a:rPr lang="en-GB" sz="1600">
                          <a:effectLst/>
                        </a:rPr>
                        <a:t>2005 – 2010</a:t>
                      </a:r>
                      <a:endParaRPr lang="ja-JP" sz="1600">
                        <a:effectLst/>
                      </a:endParaRPr>
                    </a:p>
                    <a:p>
                      <a:pPr algn="l">
                        <a:spcBef>
                          <a:spcPts val="300"/>
                        </a:spcBef>
                        <a:spcAft>
                          <a:spcPts val="0"/>
                        </a:spcAft>
                      </a:pPr>
                      <a:r>
                        <a:rPr lang="en-GB" sz="1600">
                          <a:effectLst/>
                        </a:rPr>
                        <a:t>2010 – today</a:t>
                      </a:r>
                      <a:endParaRPr lang="ja-JP" sz="1600">
                        <a:effectLst/>
                        <a:latin typeface="Times New Roman"/>
                        <a:ea typeface="ＭＳ 明朝"/>
                      </a:endParaRPr>
                    </a:p>
                  </a:txBody>
                  <a:tcPr marL="38100" marR="38100" marT="0" marB="0"/>
                </a:tc>
                <a:tc>
                  <a:txBody>
                    <a:bodyPr/>
                    <a:lstStyle/>
                    <a:p>
                      <a:pPr algn="l">
                        <a:spcBef>
                          <a:spcPts val="300"/>
                        </a:spcBef>
                        <a:spcAft>
                          <a:spcPts val="0"/>
                        </a:spcAft>
                      </a:pPr>
                      <a:r>
                        <a:rPr lang="en-GB" sz="1600" dirty="0">
                          <a:effectLst/>
                        </a:rPr>
                        <a:t>15 min, 30 min, 60 min</a:t>
                      </a:r>
                      <a:endParaRPr lang="ja-JP" sz="1600" dirty="0">
                        <a:effectLst/>
                        <a:latin typeface="Times New Roman"/>
                        <a:ea typeface="ＭＳ 明朝"/>
                      </a:endParaRPr>
                    </a:p>
                  </a:txBody>
                  <a:tcPr marL="38100" marR="38100" marT="0" marB="0"/>
                </a:tc>
                <a:tc>
                  <a:txBody>
                    <a:bodyPr/>
                    <a:lstStyle/>
                    <a:p>
                      <a:pPr algn="l">
                        <a:spcBef>
                          <a:spcPts val="300"/>
                        </a:spcBef>
                        <a:spcAft>
                          <a:spcPts val="0"/>
                        </a:spcAft>
                      </a:pPr>
                      <a:r>
                        <a:rPr lang="en-GB" sz="1600" dirty="0">
                          <a:effectLst/>
                        </a:rPr>
                        <a:t> </a:t>
                      </a:r>
                      <a:endParaRPr lang="ja-JP" sz="1600" dirty="0">
                        <a:effectLst/>
                        <a:latin typeface="Times New Roman"/>
                        <a:ea typeface="ＭＳ 明朝"/>
                      </a:endParaRPr>
                    </a:p>
                  </a:txBody>
                  <a:tcPr marL="38100" marR="38100" marT="0" marB="0"/>
                </a:tc>
              </a:tr>
            </a:tbl>
          </a:graphicData>
        </a:graphic>
      </p:graphicFrame>
    </p:spTree>
    <p:extLst>
      <p:ext uri="{BB962C8B-B14F-4D97-AF65-F5344CB8AC3E}">
        <p14:creationId xmlns:p14="http://schemas.microsoft.com/office/powerpoint/2010/main" val="36573818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3999" cy="936104"/>
          </a:xfrm>
        </p:spPr>
        <p:txBody>
          <a:bodyPr>
            <a:noAutofit/>
          </a:bodyPr>
          <a:lstStyle/>
          <a:p>
            <a:r>
              <a:rPr lang="en-US" altLang="ja-JP" sz="2800" b="1" dirty="0"/>
              <a:t>Summary of reprocessing efforts for GOES, METEOSAT, </a:t>
            </a:r>
            <a:r>
              <a:rPr lang="en-US" altLang="ja-JP" sz="2800" b="1" dirty="0" err="1" smtClean="0"/>
              <a:t>Himawari</a:t>
            </a:r>
            <a:r>
              <a:rPr lang="en-US" altLang="ja-JP" sz="2800" b="1" dirty="0" smtClean="0"/>
              <a:t>, and </a:t>
            </a:r>
            <a:r>
              <a:rPr lang="en-US" altLang="ja-JP" sz="2800" b="1" dirty="0"/>
              <a:t>AVHRR, mostly AMVs as of Sep, 2013 </a:t>
            </a:r>
            <a:r>
              <a:rPr lang="en-US" altLang="ja-JP" sz="2800" b="1" dirty="0" smtClean="0"/>
              <a:t>(7/10)</a:t>
            </a:r>
            <a:endParaRPr kumimoji="1" lang="ja-JP" altLang="en-US" sz="2800" dirty="0"/>
          </a:p>
        </p:txBody>
      </p:sp>
      <p:graphicFrame>
        <p:nvGraphicFramePr>
          <p:cNvPr id="4" name="表 3"/>
          <p:cNvGraphicFramePr>
            <a:graphicFrameLocks noGrp="1"/>
          </p:cNvGraphicFramePr>
          <p:nvPr>
            <p:extLst>
              <p:ext uri="{D42A27DB-BD31-4B8C-83A1-F6EECF244321}">
                <p14:modId xmlns:p14="http://schemas.microsoft.com/office/powerpoint/2010/main" val="3131643311"/>
              </p:ext>
            </p:extLst>
          </p:nvPr>
        </p:nvGraphicFramePr>
        <p:xfrm>
          <a:off x="179512" y="1099898"/>
          <a:ext cx="8856984" cy="5641470"/>
        </p:xfrm>
        <a:graphic>
          <a:graphicData uri="http://schemas.openxmlformats.org/drawingml/2006/table">
            <a:tbl>
              <a:tblPr firstRow="1" bandRow="1">
                <a:tableStyleId>{5C22544A-7EE6-4342-B048-85BDC9FD1C3A}</a:tableStyleId>
              </a:tblPr>
              <a:tblGrid>
                <a:gridCol w="1476164"/>
                <a:gridCol w="2988332"/>
                <a:gridCol w="2880320"/>
                <a:gridCol w="1512168"/>
              </a:tblGrid>
              <a:tr h="360507">
                <a:tc>
                  <a:txBody>
                    <a:bodyPr/>
                    <a:lstStyle/>
                    <a:p>
                      <a:endParaRPr kumimoji="1" lang="ja-JP" altLang="en-US" dirty="0"/>
                    </a:p>
                  </a:txBody>
                  <a:tcPr/>
                </a:tc>
                <a:tc>
                  <a:txBody>
                    <a:bodyPr/>
                    <a:lstStyle/>
                    <a:p>
                      <a:r>
                        <a:rPr kumimoji="1" lang="en-US" altLang="ja-JP" dirty="0" smtClean="0"/>
                        <a:t>CIMSS</a:t>
                      </a:r>
                      <a:endParaRPr kumimoji="1" lang="ja-JP" altLang="en-US" dirty="0"/>
                    </a:p>
                  </a:txBody>
                  <a:tcPr/>
                </a:tc>
                <a:tc>
                  <a:txBody>
                    <a:bodyPr/>
                    <a:lstStyle/>
                    <a:p>
                      <a:r>
                        <a:rPr kumimoji="1" lang="en-US" altLang="ja-JP" dirty="0" smtClean="0"/>
                        <a:t>EUMETSAT</a:t>
                      </a:r>
                      <a:endParaRPr kumimoji="1" lang="ja-JP" altLang="en-US" dirty="0"/>
                    </a:p>
                  </a:txBody>
                  <a:tcPr/>
                </a:tc>
                <a:tc>
                  <a:txBody>
                    <a:bodyPr/>
                    <a:lstStyle/>
                    <a:p>
                      <a:r>
                        <a:rPr kumimoji="1" lang="en-US" altLang="ja-JP" dirty="0" smtClean="0"/>
                        <a:t>JMA/MSC</a:t>
                      </a:r>
                      <a:endParaRPr kumimoji="1" lang="ja-JP" altLang="en-US" dirty="0"/>
                    </a:p>
                  </a:txBody>
                  <a:tcPr/>
                </a:tc>
              </a:tr>
              <a:tr h="1108162">
                <a:tc>
                  <a:txBody>
                    <a:bodyPr/>
                    <a:lstStyle/>
                    <a:p>
                      <a:r>
                        <a:rPr kumimoji="1" lang="en-US" altLang="ja-JP" sz="1800" b="0" i="0" u="none" strike="noStrike" kern="1200" baseline="0" dirty="0" smtClean="0">
                          <a:solidFill>
                            <a:schemeClr val="dk1"/>
                          </a:solidFill>
                          <a:latin typeface="+mn-lt"/>
                          <a:ea typeface="+mn-ea"/>
                          <a:cs typeface="+mn-cs"/>
                        </a:rPr>
                        <a:t>Background used for</a:t>
                      </a:r>
                    </a:p>
                  </a:txBody>
                  <a:tcPr/>
                </a:tc>
                <a:tc>
                  <a:txBody>
                    <a:bodyPr/>
                    <a:lstStyle/>
                    <a:p>
                      <a:r>
                        <a:rPr kumimoji="1" lang="en-US" altLang="ja-JP" sz="1200" b="0" i="0" u="none" strike="noStrike" kern="1200" baseline="0" dirty="0" smtClean="0">
                          <a:solidFill>
                            <a:schemeClr val="dk1"/>
                          </a:solidFill>
                          <a:latin typeface="+mn-lt"/>
                          <a:ea typeface="+mn-ea"/>
                          <a:cs typeface="+mn-cs"/>
                        </a:rPr>
                        <a:t>- Height assignment for AVHRR and GOES </a:t>
                      </a:r>
                    </a:p>
                    <a:p>
                      <a:r>
                        <a:rPr kumimoji="1" lang="en-US" altLang="ja-JP" sz="1200" b="0" i="0" u="none" strike="noStrike" kern="1200" baseline="0" dirty="0" smtClean="0">
                          <a:solidFill>
                            <a:schemeClr val="dk1"/>
                          </a:solidFill>
                          <a:latin typeface="+mn-lt"/>
                          <a:ea typeface="+mn-ea"/>
                          <a:cs typeface="+mn-cs"/>
                        </a:rPr>
                        <a:t>- First-guess to tracking solution for AVHRR and GOES </a:t>
                      </a:r>
                    </a:p>
                    <a:p>
                      <a:r>
                        <a:rPr kumimoji="1" lang="en-US" altLang="ja-JP" sz="1200" b="0" i="0" u="none" strike="noStrike" kern="1200" baseline="0" dirty="0" smtClean="0">
                          <a:solidFill>
                            <a:schemeClr val="dk1"/>
                          </a:solidFill>
                          <a:latin typeface="+mn-lt"/>
                          <a:ea typeface="+mn-ea"/>
                          <a:cs typeface="+mn-cs"/>
                        </a:rPr>
                        <a:t>- Quality control for GOES and AVHRR in recursive filter editing system</a:t>
                      </a:r>
                    </a:p>
                  </a:txBody>
                  <a:tcPr/>
                </a:tc>
                <a:tc>
                  <a:txBody>
                    <a:bodyPr/>
                    <a:lstStyle/>
                    <a:p>
                      <a:pPr marL="0" indent="0">
                        <a:buFontTx/>
                        <a:buNone/>
                      </a:pPr>
                      <a:r>
                        <a:rPr kumimoji="1" lang="en-US" altLang="ja-JP" sz="1200" b="0" i="0" u="none" strike="noStrike" kern="1200" baseline="0" dirty="0" smtClean="0">
                          <a:solidFill>
                            <a:schemeClr val="dk1"/>
                          </a:solidFill>
                          <a:latin typeface="+mn-lt"/>
                          <a:ea typeface="+mn-ea"/>
                          <a:cs typeface="+mn-cs"/>
                        </a:rPr>
                        <a:t>- Height assignment for AVHRR and METEOSAT (no best fit applied, EBBT only) </a:t>
                      </a:r>
                    </a:p>
                    <a:p>
                      <a:pPr marL="0" indent="0">
                        <a:buFontTx/>
                        <a:buNone/>
                      </a:pPr>
                      <a:r>
                        <a:rPr kumimoji="1" lang="en-US" altLang="ja-JP" sz="1200" b="0" i="0" u="none" strike="noStrike" kern="1200" baseline="0" dirty="0" smtClean="0">
                          <a:solidFill>
                            <a:schemeClr val="dk1"/>
                          </a:solidFill>
                          <a:latin typeface="+mn-lt"/>
                          <a:ea typeface="+mn-ea"/>
                          <a:cs typeface="+mn-cs"/>
                        </a:rPr>
                        <a:t>- First-guess to tracking solution for AVHRR</a:t>
                      </a:r>
                    </a:p>
                  </a:txBody>
                  <a:tcPr/>
                </a:tc>
                <a:tc>
                  <a:txBody>
                    <a:bodyPr/>
                    <a:lstStyle/>
                    <a:p>
                      <a:r>
                        <a:rPr kumimoji="1" lang="en-US" altLang="ja-JP" sz="1200" dirty="0" smtClean="0"/>
                        <a:t>Cloud height assignment for AMV, Sea Surface Temperature for CSR</a:t>
                      </a:r>
                      <a:endParaRPr kumimoji="1" lang="ja-JP" altLang="en-US" sz="1200" dirty="0"/>
                    </a:p>
                  </a:txBody>
                  <a:tcPr/>
                </a:tc>
              </a:tr>
              <a:tr h="1790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baseline="0" dirty="0" smtClean="0">
                          <a:solidFill>
                            <a:schemeClr val="dk1"/>
                          </a:solidFill>
                          <a:latin typeface="+mn-lt"/>
                          <a:ea typeface="+mn-ea"/>
                          <a:cs typeface="+mn-cs"/>
                        </a:rPr>
                        <a:t>Tracking</a:t>
                      </a:r>
                    </a:p>
                  </a:txBody>
                  <a:tcPr/>
                </a:tc>
                <a:tc>
                  <a:txBody>
                    <a:bodyPr/>
                    <a:lstStyle/>
                    <a:p>
                      <a:r>
                        <a:rPr kumimoji="1" lang="en-US" altLang="ja-JP" sz="1200" b="0" i="0" u="none" strike="noStrike" kern="1200" baseline="0" dirty="0" smtClean="0">
                          <a:solidFill>
                            <a:schemeClr val="dk1"/>
                          </a:solidFill>
                          <a:latin typeface="+mn-lt"/>
                          <a:ea typeface="+mn-ea"/>
                          <a:cs typeface="+mn-cs"/>
                        </a:rPr>
                        <a:t>Compute 2 vectors from 3 consecutive images, spaced by 30 minutes for GOES and 100 minutes for AVHRR, using first-guess tracking solution from background, and then average the two individual vectors to produce final solution </a:t>
                      </a:r>
                    </a:p>
                    <a:p>
                      <a:endParaRPr kumimoji="1" lang="en-US" altLang="ja-JP" sz="1200" b="0" i="0" u="none" strike="noStrike" kern="1200" baseline="0" dirty="0" smtClean="0">
                        <a:solidFill>
                          <a:schemeClr val="dk1"/>
                        </a:solidFill>
                        <a:latin typeface="+mn-lt"/>
                        <a:ea typeface="+mn-ea"/>
                        <a:cs typeface="+mn-cs"/>
                      </a:endParaRPr>
                    </a:p>
                    <a:p>
                      <a:r>
                        <a:rPr kumimoji="1" lang="en-US" altLang="ja-JP" sz="1200" b="0" i="0" u="none" strike="noStrike" kern="1200" baseline="0" dirty="0" err="1" smtClean="0">
                          <a:solidFill>
                            <a:schemeClr val="dk1"/>
                          </a:solidFill>
                          <a:latin typeface="+mn-lt"/>
                          <a:ea typeface="+mn-ea"/>
                          <a:cs typeface="+mn-cs"/>
                        </a:rPr>
                        <a:t>Lp</a:t>
                      </a:r>
                      <a:r>
                        <a:rPr kumimoji="1" lang="en-US" altLang="ja-JP" sz="1200" b="0" i="0" u="none" strike="noStrike" kern="1200" baseline="0" dirty="0" smtClean="0">
                          <a:solidFill>
                            <a:schemeClr val="dk1"/>
                          </a:solidFill>
                          <a:latin typeface="+mn-lt"/>
                          <a:ea typeface="+mn-ea"/>
                          <a:cs typeface="+mn-cs"/>
                        </a:rPr>
                        <a:t> norm for GOES </a:t>
                      </a:r>
                    </a:p>
                    <a:p>
                      <a:r>
                        <a:rPr kumimoji="1" lang="en-US" altLang="ja-JP" sz="1200" b="0" i="0" u="none" strike="noStrike" kern="1200" baseline="0" dirty="0" smtClean="0">
                          <a:solidFill>
                            <a:schemeClr val="dk1"/>
                          </a:solidFill>
                          <a:latin typeface="+mn-lt"/>
                          <a:ea typeface="+mn-ea"/>
                          <a:cs typeface="+mn-cs"/>
                        </a:rPr>
                        <a:t>Cross-correlation for AVHRR 	</a:t>
                      </a:r>
                    </a:p>
                  </a:txBody>
                  <a:tcPr/>
                </a:tc>
                <a:tc>
                  <a:txBody>
                    <a:bodyPr/>
                    <a:lstStyle/>
                    <a:p>
                      <a:r>
                        <a:rPr kumimoji="1" lang="en-US" altLang="ja-JP" sz="1200" b="0" i="0" u="sng" strike="noStrike" kern="1200" baseline="0" dirty="0" smtClean="0">
                          <a:solidFill>
                            <a:schemeClr val="dk1"/>
                          </a:solidFill>
                          <a:latin typeface="+mn-lt"/>
                          <a:ea typeface="+mn-ea"/>
                          <a:cs typeface="+mn-cs"/>
                        </a:rPr>
                        <a:t>METEOSAT: </a:t>
                      </a:r>
                    </a:p>
                    <a:p>
                      <a:r>
                        <a:rPr kumimoji="1" lang="en-US" altLang="ja-JP" sz="1200" b="0" i="0" u="none" strike="noStrike" kern="1200" baseline="0" dirty="0" smtClean="0">
                          <a:solidFill>
                            <a:schemeClr val="dk1"/>
                          </a:solidFill>
                          <a:latin typeface="+mn-lt"/>
                          <a:ea typeface="+mn-ea"/>
                          <a:cs typeface="+mn-cs"/>
                        </a:rPr>
                        <a:t>Compute 3 vectors from 4 consecutive images, spaced by 30 minutes for METEOSAT-2 to -7, and 15 minutes for METEOSAT-8 and -9 </a:t>
                      </a:r>
                    </a:p>
                    <a:p>
                      <a:r>
                        <a:rPr kumimoji="1" lang="en-US" altLang="ja-JP" sz="1200" b="0" i="0" u="sng" strike="noStrike" kern="1200" baseline="0" dirty="0" smtClean="0">
                          <a:solidFill>
                            <a:schemeClr val="dk1"/>
                          </a:solidFill>
                          <a:latin typeface="+mn-lt"/>
                          <a:ea typeface="+mn-ea"/>
                          <a:cs typeface="+mn-cs"/>
                        </a:rPr>
                        <a:t>AVHRR</a:t>
                      </a:r>
                      <a:r>
                        <a:rPr kumimoji="1" lang="en-US" altLang="ja-JP" sz="1200" b="0" i="0" u="none" strike="noStrike" kern="1200" baseline="0" dirty="0" smtClean="0">
                          <a:solidFill>
                            <a:schemeClr val="dk1"/>
                          </a:solidFill>
                          <a:latin typeface="+mn-lt"/>
                          <a:ea typeface="+mn-ea"/>
                          <a:cs typeface="+mn-cs"/>
                        </a:rPr>
                        <a:t>: </a:t>
                      </a:r>
                    </a:p>
                    <a:p>
                      <a:r>
                        <a:rPr kumimoji="1" lang="en-US" altLang="ja-JP" sz="1200" b="0" i="0" u="none" strike="noStrike" kern="1200" baseline="0" dirty="0" smtClean="0">
                          <a:solidFill>
                            <a:schemeClr val="dk1"/>
                          </a:solidFill>
                          <a:latin typeface="+mn-lt"/>
                          <a:ea typeface="+mn-ea"/>
                          <a:cs typeface="+mn-cs"/>
                        </a:rPr>
                        <a:t>Compute 1 vector from 2 consecutive images spaced by 100 minutes, using first-guess tracking solution from background</a:t>
                      </a:r>
                    </a:p>
                  </a:txBody>
                  <a:tcPr/>
                </a:tc>
                <a:tc>
                  <a:txBody>
                    <a:bodyPr/>
                    <a:lstStyle/>
                    <a:p>
                      <a:r>
                        <a:rPr kumimoji="1" lang="en-US" altLang="ja-JP" sz="1200" dirty="0" smtClean="0"/>
                        <a:t>Cross Correlation method, Compute 2 vectors from 3 consecutive imagery</a:t>
                      </a:r>
                      <a:endParaRPr kumimoji="1" lang="ja-JP" altLang="en-US" sz="1200" dirty="0"/>
                    </a:p>
                  </a:txBody>
                  <a:tcPr/>
                </a:tc>
              </a:tr>
              <a:tr h="1415711">
                <a:tc>
                  <a:txBody>
                    <a:bodyPr/>
                    <a:lstStyle/>
                    <a:p>
                      <a:r>
                        <a:rPr kumimoji="1" lang="en-US" altLang="ja-JP" sz="1800" b="0" i="0" u="none" strike="noStrike" kern="1200" baseline="0" dirty="0" smtClean="0">
                          <a:solidFill>
                            <a:schemeClr val="dk1"/>
                          </a:solidFill>
                          <a:latin typeface="+mn-lt"/>
                          <a:ea typeface="+mn-ea"/>
                          <a:cs typeface="+mn-cs"/>
                        </a:rPr>
                        <a:t>Height assignment</a:t>
                      </a:r>
                    </a:p>
                  </a:txBody>
                  <a:tcPr/>
                </a:tc>
                <a:tc>
                  <a:txBody>
                    <a:bodyPr/>
                    <a:lstStyle/>
                    <a:p>
                      <a:r>
                        <a:rPr kumimoji="1" lang="en-US" altLang="ja-JP" sz="1200" b="0" i="0" u="sng" strike="noStrike" kern="1200" baseline="0" dirty="0" smtClean="0">
                          <a:solidFill>
                            <a:schemeClr val="dk1"/>
                          </a:solidFill>
                          <a:latin typeface="+mn-lt"/>
                          <a:ea typeface="+mn-ea"/>
                          <a:cs typeface="+mn-cs"/>
                        </a:rPr>
                        <a:t>GOES</a:t>
                      </a:r>
                      <a:r>
                        <a:rPr kumimoji="1" lang="en-US" altLang="ja-JP" sz="1200" b="0" i="0" u="none" strike="noStrike" kern="1200" baseline="0" dirty="0" smtClean="0">
                          <a:solidFill>
                            <a:schemeClr val="dk1"/>
                          </a:solidFill>
                          <a:latin typeface="+mn-lt"/>
                          <a:ea typeface="+mn-ea"/>
                          <a:cs typeface="+mn-cs"/>
                        </a:rPr>
                        <a:t>: </a:t>
                      </a:r>
                    </a:p>
                    <a:p>
                      <a:r>
                        <a:rPr kumimoji="1" lang="en-US" altLang="ja-JP" sz="1200" b="0" i="0" u="none" strike="noStrike" kern="1200" baseline="0" dirty="0" smtClean="0">
                          <a:solidFill>
                            <a:schemeClr val="dk1"/>
                          </a:solidFill>
                          <a:latin typeface="+mn-lt"/>
                          <a:ea typeface="+mn-ea"/>
                          <a:cs typeface="+mn-cs"/>
                        </a:rPr>
                        <a:t>EBBT for VIS, IR, and WV </a:t>
                      </a:r>
                    </a:p>
                    <a:p>
                      <a:r>
                        <a:rPr kumimoji="1" lang="en-US" altLang="ja-JP" sz="1200" b="0" i="0" u="none" strike="noStrike" kern="1200" baseline="0" dirty="0" smtClean="0">
                          <a:solidFill>
                            <a:schemeClr val="dk1"/>
                          </a:solidFill>
                          <a:latin typeface="+mn-lt"/>
                          <a:ea typeface="+mn-ea"/>
                          <a:cs typeface="+mn-cs"/>
                        </a:rPr>
                        <a:t>H2O-intercept for IR and cloudy WV, only upper levels </a:t>
                      </a:r>
                    </a:p>
                    <a:p>
                      <a:r>
                        <a:rPr kumimoji="1" lang="en-US" altLang="ja-JP" sz="1200" b="0" i="0" u="none" strike="noStrike" kern="1200" baseline="0" dirty="0" smtClean="0">
                          <a:solidFill>
                            <a:schemeClr val="dk1"/>
                          </a:solidFill>
                          <a:latin typeface="+mn-lt"/>
                          <a:ea typeface="+mn-ea"/>
                          <a:cs typeface="+mn-cs"/>
                        </a:rPr>
                        <a:t>CO2-slicing for IR and cloudy WV, only upper levels </a:t>
                      </a:r>
                    </a:p>
                    <a:p>
                      <a:r>
                        <a:rPr kumimoji="1" lang="en-US" altLang="ja-JP" sz="1200" b="0" i="0" u="none" strike="noStrike" kern="1200" baseline="0" dirty="0" smtClean="0">
                          <a:solidFill>
                            <a:schemeClr val="dk1"/>
                          </a:solidFill>
                          <a:latin typeface="+mn-lt"/>
                          <a:ea typeface="+mn-ea"/>
                          <a:cs typeface="+mn-cs"/>
                        </a:rPr>
                        <a:t>Cloud base for VIS and IR, only low levels </a:t>
                      </a:r>
                    </a:p>
                    <a:p>
                      <a:r>
                        <a:rPr kumimoji="1" lang="en-US" altLang="ja-JP" sz="1200" b="0" i="0" u="none" strike="noStrike" kern="1200" baseline="0" dirty="0" smtClean="0">
                          <a:solidFill>
                            <a:schemeClr val="dk1"/>
                          </a:solidFill>
                          <a:latin typeface="+mn-lt"/>
                          <a:ea typeface="+mn-ea"/>
                          <a:cs typeface="+mn-cs"/>
                        </a:rPr>
                        <a:t>Height assignment based on the above (decision tree) </a:t>
                      </a:r>
                    </a:p>
                    <a:p>
                      <a:r>
                        <a:rPr kumimoji="1" lang="en-US" altLang="ja-JP" sz="1200" b="0" i="0" u="sng" strike="noStrike" kern="1200" baseline="0" dirty="0" smtClean="0">
                          <a:solidFill>
                            <a:schemeClr val="dk1"/>
                          </a:solidFill>
                          <a:latin typeface="+mn-lt"/>
                          <a:ea typeface="+mn-ea"/>
                          <a:cs typeface="+mn-cs"/>
                        </a:rPr>
                        <a:t>POES AVHRR</a:t>
                      </a:r>
                      <a:r>
                        <a:rPr kumimoji="1" lang="en-US" altLang="ja-JP" sz="1200" b="0" i="0" u="none" strike="noStrike" kern="1200" baseline="0" dirty="0" smtClean="0">
                          <a:solidFill>
                            <a:schemeClr val="dk1"/>
                          </a:solidFill>
                          <a:latin typeface="+mn-lt"/>
                          <a:ea typeface="+mn-ea"/>
                          <a:cs typeface="+mn-cs"/>
                        </a:rPr>
                        <a:t>: </a:t>
                      </a:r>
                    </a:p>
                    <a:p>
                      <a:r>
                        <a:rPr kumimoji="1" lang="en-US" altLang="ja-JP" sz="1200" b="0" i="0" u="none" strike="noStrike" kern="1200" baseline="0" dirty="0" smtClean="0">
                          <a:solidFill>
                            <a:schemeClr val="dk1"/>
                          </a:solidFill>
                          <a:latin typeface="+mn-lt"/>
                          <a:ea typeface="+mn-ea"/>
                          <a:cs typeface="+mn-cs"/>
                        </a:rPr>
                        <a:t>Same as above, but no H2O-intercept and CO2-slicing </a:t>
                      </a:r>
                      <a:r>
                        <a:rPr kumimoji="1" lang="en-US" altLang="ja-JP" sz="1800" b="0" i="0" u="none" strike="noStrike" kern="1200" baseline="0" dirty="0" smtClean="0">
                          <a:solidFill>
                            <a:schemeClr val="dk1"/>
                          </a:solidFill>
                          <a:latin typeface="+mn-lt"/>
                          <a:ea typeface="+mn-ea"/>
                          <a:cs typeface="+mn-cs"/>
                        </a:rPr>
                        <a:t>	</a:t>
                      </a:r>
                    </a:p>
                  </a:txBody>
                  <a:tcPr/>
                </a:tc>
                <a:tc>
                  <a:txBody>
                    <a:bodyPr/>
                    <a:lstStyle/>
                    <a:p>
                      <a:r>
                        <a:rPr kumimoji="1" lang="en-US" altLang="ja-JP" sz="1200" b="0" i="0" u="sng" strike="noStrike" kern="1200" baseline="0" dirty="0" smtClean="0">
                          <a:solidFill>
                            <a:schemeClr val="dk1"/>
                          </a:solidFill>
                          <a:latin typeface="+mn-lt"/>
                          <a:ea typeface="+mn-ea"/>
                          <a:cs typeface="+mn-cs"/>
                        </a:rPr>
                        <a:t>METEOSAT:</a:t>
                      </a:r>
                      <a:r>
                        <a:rPr kumimoji="1" lang="en-US" altLang="ja-JP" sz="1200" b="0" i="0" u="none" strike="noStrike" kern="1200" baseline="0" dirty="0" smtClean="0">
                          <a:solidFill>
                            <a:schemeClr val="dk1"/>
                          </a:solidFill>
                          <a:latin typeface="+mn-lt"/>
                          <a:ea typeface="+mn-ea"/>
                          <a:cs typeface="+mn-cs"/>
                        </a:rPr>
                        <a:t> </a:t>
                      </a:r>
                    </a:p>
                    <a:p>
                      <a:r>
                        <a:rPr kumimoji="1" lang="en-US" altLang="ja-JP" sz="1200" b="0" i="0" u="none" strike="noStrike" kern="1200" baseline="0" dirty="0" smtClean="0">
                          <a:solidFill>
                            <a:schemeClr val="dk1"/>
                          </a:solidFill>
                          <a:latin typeface="+mn-lt"/>
                          <a:ea typeface="+mn-ea"/>
                          <a:cs typeface="+mn-cs"/>
                        </a:rPr>
                        <a:t>EBBT for VIS, IR, and WV and H2O-intercept for IR and WV from METEOSAT-2 to -7, </a:t>
                      </a:r>
                    </a:p>
                    <a:p>
                      <a:r>
                        <a:rPr kumimoji="1" lang="en-US" altLang="ja-JP" sz="1200" b="0" i="0" u="none" strike="noStrike" kern="1200" baseline="0" dirty="0" smtClean="0">
                          <a:solidFill>
                            <a:schemeClr val="dk1"/>
                          </a:solidFill>
                          <a:latin typeface="+mn-lt"/>
                          <a:ea typeface="+mn-ea"/>
                          <a:cs typeface="+mn-cs"/>
                        </a:rPr>
                        <a:t>Cloud analysis product’s output for METEOSAT-8 and -9 (CCC method) </a:t>
                      </a:r>
                    </a:p>
                    <a:p>
                      <a:r>
                        <a:rPr kumimoji="1" lang="en-US" altLang="ja-JP" sz="1200" b="0" i="0" u="none" strike="noStrike" kern="1200" baseline="0" dirty="0" smtClean="0">
                          <a:solidFill>
                            <a:schemeClr val="dk1"/>
                          </a:solidFill>
                          <a:latin typeface="+mn-lt"/>
                          <a:ea typeface="+mn-ea"/>
                          <a:cs typeface="+mn-cs"/>
                        </a:rPr>
                        <a:t>Final assignment for METEOSAT based on 3 intermediate products (average) </a:t>
                      </a:r>
                    </a:p>
                    <a:p>
                      <a:r>
                        <a:rPr kumimoji="1" lang="en-US" altLang="ja-JP" sz="1200" b="0" i="0" u="sng" strike="noStrike" kern="1200" baseline="0" dirty="0" smtClean="0">
                          <a:solidFill>
                            <a:schemeClr val="dk1"/>
                          </a:solidFill>
                          <a:latin typeface="+mn-lt"/>
                          <a:ea typeface="+mn-ea"/>
                          <a:cs typeface="+mn-cs"/>
                        </a:rPr>
                        <a:t>METOP AVHRR:</a:t>
                      </a:r>
                      <a:r>
                        <a:rPr kumimoji="1" lang="en-US" altLang="ja-JP" sz="1200" b="0" i="0" u="none" strike="noStrike" kern="1200" baseline="0" dirty="0" smtClean="0">
                          <a:solidFill>
                            <a:schemeClr val="dk1"/>
                          </a:solidFill>
                          <a:latin typeface="+mn-lt"/>
                          <a:ea typeface="+mn-ea"/>
                          <a:cs typeface="+mn-cs"/>
                        </a:rPr>
                        <a:t> </a:t>
                      </a:r>
                    </a:p>
                    <a:p>
                      <a:r>
                        <a:rPr kumimoji="1" lang="en-US" altLang="ja-JP" sz="1200" b="0" i="0" u="none" strike="noStrike" kern="1200" baseline="0" dirty="0" smtClean="0">
                          <a:solidFill>
                            <a:schemeClr val="dk1"/>
                          </a:solidFill>
                          <a:latin typeface="+mn-lt"/>
                          <a:ea typeface="+mn-ea"/>
                          <a:cs typeface="+mn-cs"/>
                        </a:rPr>
                        <a:t>EBBT (and IASI)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baseline="0" dirty="0" smtClean="0">
                          <a:solidFill>
                            <a:schemeClr val="dk1"/>
                          </a:solidFill>
                          <a:latin typeface="+mn-lt"/>
                          <a:ea typeface="+mn-ea"/>
                          <a:cs typeface="+mn-cs"/>
                        </a:rPr>
                        <a:t>EBBT : from GMS-1 to GMS-4</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baseline="0" dirty="0" smtClean="0">
                          <a:solidFill>
                            <a:schemeClr val="dk1"/>
                          </a:solidFill>
                          <a:latin typeface="+mn-lt"/>
                          <a:ea typeface="+mn-ea"/>
                          <a:cs typeface="+mn-cs"/>
                        </a:rPr>
                        <a:t>EBBT and  IR-WV intercept : GMS-5, GOES-9, MTSAT </a:t>
                      </a:r>
                      <a:endParaRPr kumimoji="1" lang="ja-JP" altLang="en-US" sz="1200" dirty="0"/>
                    </a:p>
                  </a:txBody>
                  <a:tcPr/>
                </a:tc>
              </a:tr>
            </a:tbl>
          </a:graphicData>
        </a:graphic>
      </p:graphicFrame>
    </p:spTree>
    <p:extLst>
      <p:ext uri="{BB962C8B-B14F-4D97-AF65-F5344CB8AC3E}">
        <p14:creationId xmlns:p14="http://schemas.microsoft.com/office/powerpoint/2010/main" val="3410592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3999" cy="936104"/>
          </a:xfrm>
        </p:spPr>
        <p:txBody>
          <a:bodyPr>
            <a:noAutofit/>
          </a:bodyPr>
          <a:lstStyle/>
          <a:p>
            <a:r>
              <a:rPr lang="en-US" altLang="ja-JP" sz="2800" b="1" dirty="0"/>
              <a:t>Summary of reprocessing efforts for GOES, METEOSAT, </a:t>
            </a:r>
            <a:r>
              <a:rPr lang="en-US" altLang="ja-JP" sz="2800" b="1" dirty="0" err="1" smtClean="0"/>
              <a:t>Himawari</a:t>
            </a:r>
            <a:r>
              <a:rPr lang="en-US" altLang="ja-JP" sz="2800" b="1" dirty="0" smtClean="0"/>
              <a:t>, and </a:t>
            </a:r>
            <a:r>
              <a:rPr lang="en-US" altLang="ja-JP" sz="2800" b="1" dirty="0"/>
              <a:t>AVHRR, mostly AMVs as of Sep, 2013 </a:t>
            </a:r>
            <a:r>
              <a:rPr lang="en-US" altLang="ja-JP" sz="2800" b="1" dirty="0" smtClean="0"/>
              <a:t>(</a:t>
            </a:r>
            <a:r>
              <a:rPr lang="en-US" altLang="ja-JP" sz="2800" b="1" dirty="0"/>
              <a:t>8</a:t>
            </a:r>
            <a:r>
              <a:rPr lang="en-US" altLang="ja-JP" sz="2800" b="1" dirty="0" smtClean="0"/>
              <a:t>/10)</a:t>
            </a:r>
            <a:endParaRPr kumimoji="1" lang="ja-JP" altLang="en-US" sz="2800" dirty="0"/>
          </a:p>
        </p:txBody>
      </p:sp>
      <p:graphicFrame>
        <p:nvGraphicFramePr>
          <p:cNvPr id="4" name="表 3"/>
          <p:cNvGraphicFramePr>
            <a:graphicFrameLocks noGrp="1"/>
          </p:cNvGraphicFramePr>
          <p:nvPr>
            <p:extLst>
              <p:ext uri="{D42A27DB-BD31-4B8C-83A1-F6EECF244321}">
                <p14:modId xmlns:p14="http://schemas.microsoft.com/office/powerpoint/2010/main" val="3662742887"/>
              </p:ext>
            </p:extLst>
          </p:nvPr>
        </p:nvGraphicFramePr>
        <p:xfrm>
          <a:off x="179512" y="1099898"/>
          <a:ext cx="8856984" cy="5403324"/>
        </p:xfrm>
        <a:graphic>
          <a:graphicData uri="http://schemas.openxmlformats.org/drawingml/2006/table">
            <a:tbl>
              <a:tblPr firstRow="1" bandRow="1">
                <a:tableStyleId>{5C22544A-7EE6-4342-B048-85BDC9FD1C3A}</a:tableStyleId>
              </a:tblPr>
              <a:tblGrid>
                <a:gridCol w="1440160"/>
                <a:gridCol w="3024336"/>
                <a:gridCol w="2880320"/>
                <a:gridCol w="1512168"/>
              </a:tblGrid>
              <a:tr h="360507">
                <a:tc>
                  <a:txBody>
                    <a:bodyPr/>
                    <a:lstStyle/>
                    <a:p>
                      <a:endParaRPr kumimoji="1" lang="ja-JP" altLang="en-US" dirty="0"/>
                    </a:p>
                  </a:txBody>
                  <a:tcPr/>
                </a:tc>
                <a:tc>
                  <a:txBody>
                    <a:bodyPr/>
                    <a:lstStyle/>
                    <a:p>
                      <a:r>
                        <a:rPr kumimoji="1" lang="en-US" altLang="ja-JP" dirty="0" smtClean="0"/>
                        <a:t>CIMSS</a:t>
                      </a:r>
                      <a:endParaRPr kumimoji="1" lang="ja-JP" altLang="en-US" dirty="0"/>
                    </a:p>
                  </a:txBody>
                  <a:tcPr/>
                </a:tc>
                <a:tc>
                  <a:txBody>
                    <a:bodyPr/>
                    <a:lstStyle/>
                    <a:p>
                      <a:r>
                        <a:rPr kumimoji="1" lang="en-US" altLang="ja-JP" dirty="0" smtClean="0"/>
                        <a:t>EUMETSAT</a:t>
                      </a:r>
                      <a:endParaRPr kumimoji="1" lang="ja-JP" altLang="en-US" dirty="0"/>
                    </a:p>
                  </a:txBody>
                  <a:tcPr/>
                </a:tc>
                <a:tc>
                  <a:txBody>
                    <a:bodyPr/>
                    <a:lstStyle/>
                    <a:p>
                      <a:r>
                        <a:rPr kumimoji="1" lang="en-US" altLang="ja-JP" dirty="0" smtClean="0"/>
                        <a:t>JMA/MSC</a:t>
                      </a:r>
                      <a:endParaRPr kumimoji="1" lang="ja-JP" altLang="en-US" dirty="0"/>
                    </a:p>
                  </a:txBody>
                  <a:tcPr/>
                </a:tc>
              </a:tr>
              <a:tr h="739206">
                <a:tc>
                  <a:txBody>
                    <a:bodyPr/>
                    <a:lstStyle/>
                    <a:p>
                      <a:r>
                        <a:rPr kumimoji="1" lang="en-US" altLang="ja-JP" sz="1800" b="0" i="0" u="none" strike="noStrike" kern="1200" baseline="0" dirty="0" smtClean="0">
                          <a:solidFill>
                            <a:schemeClr val="dk1"/>
                          </a:solidFill>
                          <a:latin typeface="+mn-lt"/>
                          <a:ea typeface="+mn-ea"/>
                          <a:cs typeface="+mn-cs"/>
                        </a:rPr>
                        <a:t>Height assignment future method 	</a:t>
                      </a:r>
                    </a:p>
                  </a:txBody>
                  <a:tcPr/>
                </a:tc>
                <a:tc>
                  <a:txBody>
                    <a:bodyPr/>
                    <a:lstStyle/>
                    <a:p>
                      <a:r>
                        <a:rPr kumimoji="1" lang="en-US" altLang="ja-JP" sz="1200" b="0" i="0" u="none" strike="noStrike" kern="1200" baseline="0" dirty="0" smtClean="0">
                          <a:solidFill>
                            <a:schemeClr val="dk1"/>
                          </a:solidFill>
                          <a:latin typeface="+mn-lt"/>
                          <a:ea typeface="+mn-ea"/>
                          <a:cs typeface="+mn-cs"/>
                        </a:rPr>
                        <a:t>1DVAR for GOES and AVHRR </a:t>
                      </a:r>
                      <a:r>
                        <a:rPr kumimoji="1" lang="en-US" altLang="ja-JP" sz="1800" b="0" i="0" u="none" strike="noStrike" kern="1200" baseline="0" dirty="0" smtClean="0">
                          <a:solidFill>
                            <a:schemeClr val="dk1"/>
                          </a:solidFill>
                          <a:latin typeface="+mn-lt"/>
                          <a:ea typeface="+mn-ea"/>
                          <a:cs typeface="+mn-cs"/>
                        </a:rPr>
                        <a:t>	</a:t>
                      </a:r>
                    </a:p>
                  </a:txBody>
                  <a:tcPr/>
                </a:tc>
                <a:tc>
                  <a:txBody>
                    <a:bodyPr/>
                    <a:lstStyle/>
                    <a:p>
                      <a:r>
                        <a:rPr kumimoji="1" lang="en-US" altLang="ja-JP" sz="1200" b="0" i="0" u="none" strike="noStrike" kern="1200" baseline="0" dirty="0" smtClean="0">
                          <a:solidFill>
                            <a:schemeClr val="dk1"/>
                          </a:solidFill>
                          <a:latin typeface="+mn-lt"/>
                          <a:ea typeface="+mn-ea"/>
                          <a:cs typeface="+mn-cs"/>
                        </a:rPr>
                        <a:t>Optimal estimation using the OCA output for METEOSAT-8 and -9 	</a:t>
                      </a:r>
                    </a:p>
                  </a:txBody>
                  <a:tcPr/>
                </a:tc>
                <a:tc>
                  <a:txBody>
                    <a:bodyPr/>
                    <a:lstStyle/>
                    <a:p>
                      <a:endParaRPr kumimoji="1" lang="ja-JP" altLang="en-US" sz="1200" dirty="0"/>
                    </a:p>
                  </a:txBody>
                  <a:tcPr/>
                </a:tc>
              </a:tr>
              <a:tr h="10626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baseline="0" dirty="0" smtClean="0">
                          <a:solidFill>
                            <a:schemeClr val="dk1"/>
                          </a:solidFill>
                          <a:latin typeface="+mn-lt"/>
                          <a:ea typeface="+mn-ea"/>
                          <a:cs typeface="+mn-cs"/>
                        </a:rPr>
                        <a:t>Quality indicator </a:t>
                      </a:r>
                    </a:p>
                  </a:txBody>
                  <a:tcPr/>
                </a:tc>
                <a:tc>
                  <a:txBody>
                    <a:bodyPr/>
                    <a:lstStyle/>
                    <a:p>
                      <a:r>
                        <a:rPr kumimoji="1" lang="en-US" altLang="ja-JP" sz="1200" b="0" i="0" u="none" strike="noStrike" kern="1200" baseline="0" dirty="0" smtClean="0">
                          <a:solidFill>
                            <a:schemeClr val="dk1"/>
                          </a:solidFill>
                          <a:latin typeface="+mn-lt"/>
                          <a:ea typeface="+mn-ea"/>
                          <a:cs typeface="+mn-cs"/>
                        </a:rPr>
                        <a:t>EUMETSAT quality indicators (QIs), with and without background (forecast) check </a:t>
                      </a:r>
                    </a:p>
                    <a:p>
                      <a:r>
                        <a:rPr kumimoji="1" lang="en-US" altLang="ja-JP" sz="1200" b="0" i="0" u="none" strike="noStrike" kern="1200" baseline="0" dirty="0" smtClean="0">
                          <a:solidFill>
                            <a:schemeClr val="dk1"/>
                          </a:solidFill>
                          <a:latin typeface="+mn-lt"/>
                          <a:ea typeface="+mn-ea"/>
                          <a:cs typeface="+mn-cs"/>
                        </a:rPr>
                        <a:t>RFF quality indicator using height reassignment and potential speed bias adjustment</a:t>
                      </a:r>
                    </a:p>
                  </a:txBody>
                  <a:tcPr/>
                </a:tc>
                <a:tc>
                  <a:txBody>
                    <a:bodyPr/>
                    <a:lstStyle/>
                    <a:p>
                      <a:r>
                        <a:rPr kumimoji="1" lang="en-US" altLang="ja-JP" sz="1200" b="0" i="0" u="none" strike="noStrike" kern="1200" baseline="0" dirty="0" smtClean="0">
                          <a:solidFill>
                            <a:schemeClr val="dk1"/>
                          </a:solidFill>
                          <a:latin typeface="+mn-lt"/>
                          <a:ea typeface="+mn-ea"/>
                          <a:cs typeface="+mn-cs"/>
                        </a:rPr>
                        <a:t>EUMETSAT quality indicators (QIs), with and without background (forecast) check</a:t>
                      </a:r>
                    </a:p>
                  </a:txBody>
                  <a:tcPr/>
                </a:tc>
                <a:tc>
                  <a:txBody>
                    <a:bodyPr/>
                    <a:lstStyle/>
                    <a:p>
                      <a:r>
                        <a:rPr kumimoji="1" lang="en-US" altLang="ja-JP" sz="1200" dirty="0" smtClean="0"/>
                        <a:t>EUMETSAT QI</a:t>
                      </a:r>
                      <a:endParaRPr kumimoji="1" lang="ja-JP" altLang="en-US" sz="1200" dirty="0"/>
                    </a:p>
                  </a:txBody>
                  <a:tcPr/>
                </a:tc>
              </a:tr>
              <a:tr h="928730">
                <a:tc>
                  <a:txBody>
                    <a:bodyPr/>
                    <a:lstStyle/>
                    <a:p>
                      <a:r>
                        <a:rPr kumimoji="1" lang="en-US" altLang="ja-JP" sz="1800" b="0" i="0" u="none" strike="noStrike" kern="1200" baseline="0" dirty="0" smtClean="0">
                          <a:solidFill>
                            <a:schemeClr val="dk1"/>
                          </a:solidFill>
                          <a:latin typeface="+mn-lt"/>
                          <a:ea typeface="+mn-ea"/>
                          <a:cs typeface="+mn-cs"/>
                        </a:rPr>
                        <a:t>Quality control (yes/no) 	</a:t>
                      </a:r>
                    </a:p>
                  </a:txBody>
                  <a:tcPr/>
                </a:tc>
                <a:tc>
                  <a:txBody>
                    <a:bodyPr/>
                    <a:lstStyle/>
                    <a:p>
                      <a:r>
                        <a:rPr kumimoji="1" lang="en-US" altLang="ja-JP" sz="1200" b="0" i="0" u="none" strike="noStrike" kern="1200" baseline="0" dirty="0" smtClean="0">
                          <a:solidFill>
                            <a:schemeClr val="dk1"/>
                          </a:solidFill>
                          <a:latin typeface="+mn-lt"/>
                          <a:ea typeface="+mn-ea"/>
                          <a:cs typeface="+mn-cs"/>
                        </a:rPr>
                        <a:t>QI has to exceed </a:t>
                      </a:r>
                      <a:r>
                        <a:rPr kumimoji="1" lang="en-US" altLang="ja-JP" sz="1200" b="1" i="0" u="none" strike="noStrike" kern="1200" baseline="0" dirty="0" smtClean="0">
                          <a:solidFill>
                            <a:schemeClr val="dk1"/>
                          </a:solidFill>
                          <a:latin typeface="+mn-lt"/>
                          <a:ea typeface="+mn-ea"/>
                          <a:cs typeface="+mn-cs"/>
                        </a:rPr>
                        <a:t>60 </a:t>
                      </a:r>
                      <a:endParaRPr kumimoji="1" lang="en-US" altLang="ja-JP" sz="1200" b="0" i="0" u="none" strike="noStrike" kern="1200" baseline="0" dirty="0" smtClean="0">
                        <a:solidFill>
                          <a:schemeClr val="dk1"/>
                        </a:solidFill>
                        <a:latin typeface="+mn-lt"/>
                        <a:ea typeface="+mn-ea"/>
                        <a:cs typeface="+mn-cs"/>
                      </a:endParaRPr>
                    </a:p>
                    <a:p>
                      <a:r>
                        <a:rPr kumimoji="1" lang="en-US" altLang="ja-JP" sz="1200" b="0" i="0" u="none" strike="noStrike" kern="1200" baseline="0" dirty="0" smtClean="0">
                          <a:solidFill>
                            <a:schemeClr val="dk1"/>
                          </a:solidFill>
                          <a:latin typeface="+mn-lt"/>
                          <a:ea typeface="+mn-ea"/>
                          <a:cs typeface="+mn-cs"/>
                        </a:rPr>
                        <a:t>Visual inspection of time-series of validation metrics w.r.t RAOB 	</a:t>
                      </a:r>
                    </a:p>
                  </a:txBody>
                  <a:tcPr/>
                </a:tc>
                <a:tc>
                  <a:txBody>
                    <a:bodyPr/>
                    <a:lstStyle/>
                    <a:p>
                      <a:r>
                        <a:rPr kumimoji="1" lang="en-US" altLang="ja-JP" sz="1200" b="0" i="0" u="none" strike="noStrike" kern="1200" baseline="0" dirty="0" smtClean="0">
                          <a:solidFill>
                            <a:schemeClr val="dk1"/>
                          </a:solidFill>
                          <a:latin typeface="+mn-lt"/>
                          <a:ea typeface="+mn-ea"/>
                          <a:cs typeface="+mn-cs"/>
                        </a:rPr>
                        <a:t>QI has to exceed </a:t>
                      </a:r>
                      <a:r>
                        <a:rPr kumimoji="1" lang="en-US" altLang="ja-JP" sz="1200" b="1" i="0" u="none" strike="noStrike" kern="1200" baseline="0" dirty="0" smtClean="0">
                          <a:solidFill>
                            <a:schemeClr val="dk1"/>
                          </a:solidFill>
                          <a:latin typeface="+mn-lt"/>
                          <a:ea typeface="+mn-ea"/>
                          <a:cs typeface="+mn-cs"/>
                        </a:rPr>
                        <a:t>30</a:t>
                      </a:r>
                      <a:endParaRPr kumimoji="1" lang="en-US" altLang="ja-JP" sz="1200" b="0" i="0" u="none" strike="noStrike" kern="1200" baseline="0" dirty="0" smtClean="0">
                        <a:solidFill>
                          <a:schemeClr val="dk1"/>
                        </a:solidFill>
                        <a:latin typeface="+mn-lt"/>
                        <a:ea typeface="+mn-ea"/>
                        <a:cs typeface="+mn-cs"/>
                      </a:endParaRPr>
                    </a:p>
                  </a:txBody>
                  <a:tcPr/>
                </a:tc>
                <a:tc>
                  <a:txBody>
                    <a:bodyPr/>
                    <a:lstStyle/>
                    <a:p>
                      <a:r>
                        <a:rPr kumimoji="1" lang="en-US" altLang="ja-JP" sz="1200" b="0" i="0" u="none" strike="noStrike" kern="1200" baseline="0" dirty="0" smtClean="0">
                          <a:solidFill>
                            <a:schemeClr val="dk1"/>
                          </a:solidFill>
                          <a:latin typeface="+mn-lt"/>
                          <a:ea typeface="+mn-ea"/>
                          <a:cs typeface="+mn-cs"/>
                        </a:rPr>
                        <a:t>QI has to exceed </a:t>
                      </a:r>
                      <a:r>
                        <a:rPr kumimoji="1" lang="en-US" altLang="ja-JP" sz="1200" b="1" i="0" u="none" strike="noStrike" kern="1200" baseline="0" dirty="0" smtClean="0">
                          <a:solidFill>
                            <a:schemeClr val="dk1"/>
                          </a:solidFill>
                          <a:latin typeface="+mn-lt"/>
                          <a:ea typeface="+mn-ea"/>
                          <a:cs typeface="+mn-cs"/>
                        </a:rPr>
                        <a:t>60 </a:t>
                      </a:r>
                      <a:endParaRPr kumimoji="1" lang="en-US" altLang="ja-JP" sz="1200" b="0" i="0" u="none" strike="noStrike" kern="1200" baseline="0" dirty="0" smtClean="0">
                        <a:solidFill>
                          <a:schemeClr val="dk1"/>
                        </a:solidFill>
                        <a:latin typeface="+mn-lt"/>
                        <a:ea typeface="+mn-ea"/>
                        <a:cs typeface="+mn-cs"/>
                      </a:endParaRPr>
                    </a:p>
                  </a:txBody>
                  <a:tcPr/>
                </a:tc>
              </a:tr>
              <a:tr h="928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baseline="0" dirty="0" smtClean="0">
                          <a:solidFill>
                            <a:schemeClr val="dk1"/>
                          </a:solidFill>
                          <a:latin typeface="+mn-lt"/>
                          <a:ea typeface="+mn-ea"/>
                          <a:cs typeface="+mn-cs"/>
                        </a:rPr>
                        <a:t>Native output format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baseline="0" dirty="0" err="1" smtClean="0">
                          <a:solidFill>
                            <a:schemeClr val="dk1"/>
                          </a:solidFill>
                          <a:latin typeface="+mn-lt"/>
                          <a:ea typeface="+mn-ea"/>
                          <a:cs typeface="+mn-cs"/>
                        </a:rPr>
                        <a:t>McIDAS</a:t>
                      </a:r>
                      <a:r>
                        <a:rPr kumimoji="1" lang="en-US" altLang="ja-JP" sz="1200" b="0" i="0" u="none" strike="noStrike" kern="1200" baseline="0" dirty="0" smtClean="0">
                          <a:solidFill>
                            <a:schemeClr val="dk1"/>
                          </a:solidFill>
                          <a:latin typeface="+mn-lt"/>
                          <a:ea typeface="+mn-ea"/>
                          <a:cs typeface="+mn-cs"/>
                        </a:rPr>
                        <a:t> MD format (binary) </a:t>
                      </a:r>
                    </a:p>
                    <a:p>
                      <a:endParaRPr kumimoji="1" lang="en-US" altLang="ja-JP" sz="1200" b="0" i="0" u="none" strike="noStrike" kern="1200" baseline="0" dirty="0" smtClean="0">
                        <a:solidFill>
                          <a:schemeClr val="dk1"/>
                        </a:solidFill>
                        <a:latin typeface="+mn-lt"/>
                        <a:ea typeface="+mn-ea"/>
                        <a:cs typeface="+mn-cs"/>
                      </a:endParaRPr>
                    </a:p>
                  </a:txBody>
                  <a:tcPr/>
                </a:tc>
                <a:tc>
                  <a:txBody>
                    <a:bodyPr/>
                    <a:lstStyle/>
                    <a:p>
                      <a:r>
                        <a:rPr kumimoji="1" lang="en-US" altLang="ja-JP" sz="1200" b="0" i="0" u="none" strike="noStrike" kern="1200" baseline="0" dirty="0" smtClean="0">
                          <a:solidFill>
                            <a:schemeClr val="dk1"/>
                          </a:solidFill>
                          <a:latin typeface="+mn-lt"/>
                          <a:ea typeface="+mn-ea"/>
                          <a:cs typeface="+mn-cs"/>
                        </a:rPr>
                        <a:t>METEOSAT-native </a:t>
                      </a:r>
                    </a:p>
                    <a:p>
                      <a:r>
                        <a:rPr kumimoji="1" lang="en-US" altLang="ja-JP" sz="1200" b="0" i="0" u="none" strike="noStrike" kern="1200" baseline="0" dirty="0" smtClean="0">
                          <a:solidFill>
                            <a:schemeClr val="dk1"/>
                          </a:solidFill>
                          <a:latin typeface="+mn-lt"/>
                          <a:ea typeface="+mn-ea"/>
                          <a:cs typeface="+mn-cs"/>
                        </a:rPr>
                        <a:t>EPS format for AVHRR</a:t>
                      </a:r>
                    </a:p>
                  </a:txBody>
                  <a:tcPr/>
                </a:tc>
                <a:tc>
                  <a:txBody>
                    <a:bodyPr/>
                    <a:lstStyle/>
                    <a:p>
                      <a:r>
                        <a:rPr kumimoji="1" lang="en-US" altLang="ja-JP" sz="1200" b="0" i="0" u="none" strike="noStrike" kern="1200" baseline="0" dirty="0" smtClean="0">
                          <a:solidFill>
                            <a:schemeClr val="dk1"/>
                          </a:solidFill>
                          <a:latin typeface="+mn-lt"/>
                          <a:ea typeface="+mn-ea"/>
                          <a:cs typeface="+mn-cs"/>
                        </a:rPr>
                        <a:t>"JMA Vector File"</a:t>
                      </a:r>
                    </a:p>
                  </a:txBody>
                  <a:tcPr/>
                </a:tc>
              </a:tr>
              <a:tr h="928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baseline="0" dirty="0" smtClean="0">
                          <a:solidFill>
                            <a:schemeClr val="dk1"/>
                          </a:solidFill>
                          <a:latin typeface="+mn-lt"/>
                          <a:ea typeface="+mn-ea"/>
                          <a:cs typeface="+mn-cs"/>
                        </a:rPr>
                        <a:t>Delivery format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baseline="0" dirty="0" smtClean="0">
                          <a:solidFill>
                            <a:schemeClr val="dk1"/>
                          </a:solidFill>
                          <a:latin typeface="+mn-lt"/>
                          <a:ea typeface="+mn-ea"/>
                          <a:cs typeface="+mn-cs"/>
                        </a:rPr>
                        <a:t>Text (space-separated)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baseline="0" dirty="0" smtClean="0">
                          <a:solidFill>
                            <a:schemeClr val="dk1"/>
                          </a:solidFill>
                          <a:latin typeface="+mn-lt"/>
                          <a:ea typeface="+mn-ea"/>
                          <a:cs typeface="+mn-cs"/>
                        </a:rPr>
                        <a:t>BUFR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baseline="0" dirty="0" smtClean="0">
                          <a:solidFill>
                            <a:schemeClr val="dk1"/>
                          </a:solidFill>
                          <a:latin typeface="+mn-lt"/>
                          <a:ea typeface="+mn-ea"/>
                          <a:cs typeface="+mn-cs"/>
                        </a:rPr>
                        <a:t>BUFR</a:t>
                      </a:r>
                    </a:p>
                    <a:p>
                      <a:endParaRPr kumimoji="1" lang="en-US" altLang="ja-JP" sz="1200" b="0" i="0" u="none" strike="noStrike" kern="1200" baseline="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2820145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3999" cy="936104"/>
          </a:xfrm>
        </p:spPr>
        <p:txBody>
          <a:bodyPr>
            <a:noAutofit/>
          </a:bodyPr>
          <a:lstStyle/>
          <a:p>
            <a:r>
              <a:rPr lang="en-US" altLang="ja-JP" sz="2800" b="1" dirty="0"/>
              <a:t>Summary of reprocessing efforts for GOES, METEOSAT, </a:t>
            </a:r>
            <a:r>
              <a:rPr lang="en-US" altLang="ja-JP" sz="2800" b="1" dirty="0" err="1" smtClean="0"/>
              <a:t>Himawari</a:t>
            </a:r>
            <a:r>
              <a:rPr lang="en-US" altLang="ja-JP" sz="2800" b="1" dirty="0" smtClean="0"/>
              <a:t>, and </a:t>
            </a:r>
            <a:r>
              <a:rPr lang="en-US" altLang="ja-JP" sz="2800" b="1" dirty="0"/>
              <a:t>AVHRR, mostly AMVs as of Sep, 2013 </a:t>
            </a:r>
            <a:r>
              <a:rPr lang="en-US" altLang="ja-JP" sz="2800" b="1" dirty="0" smtClean="0"/>
              <a:t>(9/10)</a:t>
            </a:r>
            <a:endParaRPr kumimoji="1" lang="ja-JP" altLang="en-US" sz="2800" dirty="0"/>
          </a:p>
        </p:txBody>
      </p:sp>
      <p:graphicFrame>
        <p:nvGraphicFramePr>
          <p:cNvPr id="4" name="表 3"/>
          <p:cNvGraphicFramePr>
            <a:graphicFrameLocks noGrp="1"/>
          </p:cNvGraphicFramePr>
          <p:nvPr>
            <p:extLst>
              <p:ext uri="{D42A27DB-BD31-4B8C-83A1-F6EECF244321}">
                <p14:modId xmlns:p14="http://schemas.microsoft.com/office/powerpoint/2010/main" val="1065711704"/>
              </p:ext>
            </p:extLst>
          </p:nvPr>
        </p:nvGraphicFramePr>
        <p:xfrm>
          <a:off x="179512" y="1099898"/>
          <a:ext cx="8856984" cy="5043530"/>
        </p:xfrm>
        <a:graphic>
          <a:graphicData uri="http://schemas.openxmlformats.org/drawingml/2006/table">
            <a:tbl>
              <a:tblPr firstRow="1" bandRow="1">
                <a:tableStyleId>{5C22544A-7EE6-4342-B048-85BDC9FD1C3A}</a:tableStyleId>
              </a:tblPr>
              <a:tblGrid>
                <a:gridCol w="1440160"/>
                <a:gridCol w="3024336"/>
                <a:gridCol w="2880320"/>
                <a:gridCol w="1512168"/>
              </a:tblGrid>
              <a:tr h="360507">
                <a:tc>
                  <a:txBody>
                    <a:bodyPr/>
                    <a:lstStyle/>
                    <a:p>
                      <a:endParaRPr kumimoji="1" lang="ja-JP" altLang="en-US" dirty="0"/>
                    </a:p>
                  </a:txBody>
                  <a:tcPr/>
                </a:tc>
                <a:tc>
                  <a:txBody>
                    <a:bodyPr/>
                    <a:lstStyle/>
                    <a:p>
                      <a:r>
                        <a:rPr kumimoji="1" lang="en-US" altLang="ja-JP" dirty="0" smtClean="0"/>
                        <a:t>CIMSS</a:t>
                      </a:r>
                      <a:endParaRPr kumimoji="1" lang="ja-JP" altLang="en-US" dirty="0"/>
                    </a:p>
                  </a:txBody>
                  <a:tcPr/>
                </a:tc>
                <a:tc>
                  <a:txBody>
                    <a:bodyPr/>
                    <a:lstStyle/>
                    <a:p>
                      <a:r>
                        <a:rPr kumimoji="1" lang="en-US" altLang="ja-JP" dirty="0" smtClean="0"/>
                        <a:t>EUMETSAT</a:t>
                      </a:r>
                      <a:endParaRPr kumimoji="1" lang="ja-JP" altLang="en-US" dirty="0"/>
                    </a:p>
                  </a:txBody>
                  <a:tcPr/>
                </a:tc>
                <a:tc>
                  <a:txBody>
                    <a:bodyPr/>
                    <a:lstStyle/>
                    <a:p>
                      <a:r>
                        <a:rPr kumimoji="1" lang="en-US" altLang="ja-JP" dirty="0" smtClean="0"/>
                        <a:t>JMA/MSC</a:t>
                      </a:r>
                      <a:endParaRPr kumimoji="1" lang="ja-JP" altLang="en-US" dirty="0"/>
                    </a:p>
                  </a:txBody>
                  <a:tcPr/>
                </a:tc>
              </a:tr>
              <a:tr h="883222">
                <a:tc>
                  <a:txBody>
                    <a:bodyPr/>
                    <a:lstStyle/>
                    <a:p>
                      <a:r>
                        <a:rPr kumimoji="1" lang="en-US" altLang="ja-JP" sz="1800" b="0" i="0" u="none" strike="noStrike" kern="1200" baseline="0" dirty="0" smtClean="0">
                          <a:solidFill>
                            <a:schemeClr val="dk1"/>
                          </a:solidFill>
                          <a:latin typeface="+mn-lt"/>
                          <a:ea typeface="+mn-ea"/>
                          <a:cs typeface="+mn-cs"/>
                        </a:rPr>
                        <a:t>Processing system: input data acquisition</a:t>
                      </a:r>
                    </a:p>
                  </a:txBody>
                  <a:tcPr/>
                </a:tc>
                <a:tc>
                  <a:txBody>
                    <a:bodyPr/>
                    <a:lstStyle/>
                    <a:p>
                      <a:r>
                        <a:rPr kumimoji="1" lang="en-US" altLang="ja-JP" sz="1200" b="0" i="0" u="none" strike="noStrike" kern="1200" baseline="0" dirty="0" smtClean="0">
                          <a:solidFill>
                            <a:schemeClr val="dk1"/>
                          </a:solidFill>
                          <a:latin typeface="+mn-lt"/>
                          <a:ea typeface="+mn-ea"/>
                          <a:cs typeface="+mn-cs"/>
                        </a:rPr>
                        <a:t>Satellite data online</a:t>
                      </a:r>
                    </a:p>
                  </a:txBody>
                  <a:tcPr/>
                </a:tc>
                <a:tc>
                  <a:txBody>
                    <a:bodyPr/>
                    <a:lstStyle/>
                    <a:p>
                      <a:r>
                        <a:rPr kumimoji="1" lang="it-IT" altLang="ja-JP" sz="1200" b="0" i="0" u="none" strike="noStrike" kern="1200" baseline="0" dirty="0" smtClean="0">
                          <a:solidFill>
                            <a:schemeClr val="dk1"/>
                          </a:solidFill>
                          <a:latin typeface="+mn-lt"/>
                          <a:ea typeface="+mn-ea"/>
                          <a:cs typeface="+mn-cs"/>
                        </a:rPr>
                        <a:t>Satellite data retrieved from EUMETSAT Data Centre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it-IT" altLang="ja-JP" sz="1200" b="0" i="0" u="none" strike="noStrike" kern="1200" baseline="0" dirty="0" smtClean="0">
                          <a:solidFill>
                            <a:schemeClr val="dk1"/>
                          </a:solidFill>
                          <a:latin typeface="+mn-lt"/>
                          <a:ea typeface="+mn-ea"/>
                          <a:cs typeface="+mn-cs"/>
                        </a:rPr>
                        <a:t>Satellite data retrieved from JMA/MSC Data Centre</a:t>
                      </a:r>
                    </a:p>
                  </a:txBody>
                  <a:tcPr/>
                </a:tc>
              </a:tr>
              <a:tr h="846630">
                <a:tc>
                  <a:txBody>
                    <a:bodyPr/>
                    <a:lstStyle/>
                    <a:p>
                      <a:r>
                        <a:rPr kumimoji="1" lang="en-US" altLang="ja-JP" sz="1800" b="0" i="0" u="none" strike="noStrike" kern="1200" baseline="0" dirty="0" smtClean="0">
                          <a:solidFill>
                            <a:schemeClr val="dk1"/>
                          </a:solidFill>
                          <a:latin typeface="+mn-lt"/>
                          <a:ea typeface="+mn-ea"/>
                          <a:cs typeface="+mn-cs"/>
                        </a:rPr>
                        <a:t>Processing system: hardware</a:t>
                      </a:r>
                    </a:p>
                  </a:txBody>
                  <a:tcPr/>
                </a:tc>
                <a:tc>
                  <a:txBody>
                    <a:bodyPr/>
                    <a:lstStyle/>
                    <a:p>
                      <a:r>
                        <a:rPr kumimoji="1" lang="en-US" altLang="ja-JP" sz="1200" b="0" i="0" u="none" strike="noStrike" kern="1200" baseline="0" dirty="0" smtClean="0">
                          <a:solidFill>
                            <a:schemeClr val="dk1"/>
                          </a:solidFill>
                          <a:latin typeface="+mn-lt"/>
                          <a:ea typeface="+mn-ea"/>
                          <a:cs typeface="+mn-cs"/>
                        </a:rPr>
                        <a:t>Linux cluster, can run ~50 simultaneous streams</a:t>
                      </a:r>
                    </a:p>
                  </a:txBody>
                  <a:tcPr/>
                </a:tc>
                <a:tc>
                  <a:txBody>
                    <a:bodyPr/>
                    <a:lstStyle/>
                    <a:p>
                      <a:r>
                        <a:rPr kumimoji="1" lang="en-US" altLang="ja-JP" sz="1200" b="0" i="0" u="none" strike="noStrike" kern="1200" baseline="0" dirty="0" smtClean="0">
                          <a:solidFill>
                            <a:schemeClr val="dk1"/>
                          </a:solidFill>
                          <a:latin typeface="+mn-lt"/>
                          <a:ea typeface="+mn-ea"/>
                          <a:cs typeface="+mn-cs"/>
                        </a:rPr>
                        <a:t>Legacy RMPEF (32-bit SUN environment) for METEOSAT</a:t>
                      </a:r>
                    </a:p>
                    <a:p>
                      <a:r>
                        <a:rPr kumimoji="1" lang="en-US" altLang="ja-JP" sz="1200" b="0" i="0" u="none" strike="noStrike" kern="1200" baseline="0" dirty="0" smtClean="0">
                          <a:solidFill>
                            <a:schemeClr val="dk1"/>
                          </a:solidFill>
                          <a:latin typeface="+mn-lt"/>
                          <a:ea typeface="+mn-ea"/>
                          <a:cs typeface="+mn-cs"/>
                        </a:rPr>
                        <a:t>R-EPS (IBM AIX Power6) for AVHRR </a:t>
                      </a:r>
                    </a:p>
                    <a:p>
                      <a:r>
                        <a:rPr kumimoji="1" lang="en-US" altLang="ja-JP" sz="1200" b="0" i="0" u="none" strike="noStrike" kern="1200" baseline="0" dirty="0" smtClean="0">
                          <a:solidFill>
                            <a:schemeClr val="dk1"/>
                          </a:solidFill>
                          <a:latin typeface="+mn-lt"/>
                          <a:ea typeface="+mn-ea"/>
                          <a:cs typeface="+mn-cs"/>
                        </a:rPr>
                        <a:t>Can run 3 simultaneous streams for METEOSAT, and 24 for AVHRR</a:t>
                      </a:r>
                    </a:p>
                  </a:txBody>
                  <a:tcPr/>
                </a:tc>
                <a:tc>
                  <a:txBody>
                    <a:bodyPr/>
                    <a:lstStyle/>
                    <a:p>
                      <a:r>
                        <a:rPr kumimoji="1" lang="en-US" altLang="ja-JP" sz="1200" dirty="0" smtClean="0"/>
                        <a:t>Linux</a:t>
                      </a:r>
                      <a:endParaRPr kumimoji="1" lang="ja-JP" altLang="en-US" sz="1200" dirty="0"/>
                    </a:p>
                  </a:txBody>
                  <a:tcPr/>
                </a:tc>
              </a:tr>
              <a:tr h="344846">
                <a:tc>
                  <a:txBody>
                    <a:bodyPr/>
                    <a:lstStyle/>
                    <a:p>
                      <a:r>
                        <a:rPr kumimoji="1" lang="en-US" altLang="ja-JP" sz="1800" b="0" i="0" u="none" strike="noStrike" kern="1200" baseline="0" dirty="0" smtClean="0">
                          <a:solidFill>
                            <a:schemeClr val="dk1"/>
                          </a:solidFill>
                          <a:latin typeface="+mn-lt"/>
                          <a:ea typeface="+mn-ea"/>
                          <a:cs typeface="+mn-cs"/>
                        </a:rPr>
                        <a:t>Hardware resource 	</a:t>
                      </a:r>
                    </a:p>
                  </a:txBody>
                  <a:tcPr/>
                </a:tc>
                <a:tc>
                  <a:txBody>
                    <a:bodyPr/>
                    <a:lstStyle/>
                    <a:p>
                      <a:r>
                        <a:rPr kumimoji="1" lang="en-US" altLang="ja-JP" sz="1200" b="0" i="0" u="none" strike="noStrike" kern="1200" baseline="0" dirty="0" smtClean="0">
                          <a:solidFill>
                            <a:schemeClr val="dk1"/>
                          </a:solidFill>
                          <a:latin typeface="+mn-lt"/>
                          <a:ea typeface="+mn-ea"/>
                          <a:cs typeface="+mn-cs"/>
                        </a:rPr>
                        <a:t>In-kind contribution from SSEC</a:t>
                      </a:r>
                    </a:p>
                  </a:txBody>
                  <a:tcPr/>
                </a:tc>
                <a:tc>
                  <a:txBody>
                    <a:bodyPr/>
                    <a:lstStyle/>
                    <a:p>
                      <a:r>
                        <a:rPr kumimoji="1" lang="en-US" altLang="ja-JP" sz="1200" b="0" i="0" u="none" strike="noStrike" kern="1200" baseline="0" dirty="0" smtClean="0">
                          <a:solidFill>
                            <a:schemeClr val="dk1"/>
                          </a:solidFill>
                          <a:latin typeface="+mn-lt"/>
                          <a:ea typeface="+mn-ea"/>
                          <a:cs typeface="+mn-cs"/>
                        </a:rPr>
                        <a:t>Funded by EUMETSAT </a:t>
                      </a:r>
                      <a:r>
                        <a:rPr kumimoji="1" lang="en-US" altLang="ja-JP" sz="1800" b="0" i="0" u="none" strike="noStrike" kern="1200" baseline="0" dirty="0" smtClean="0">
                          <a:solidFill>
                            <a:schemeClr val="dk1"/>
                          </a:solidFill>
                          <a:latin typeface="+mn-lt"/>
                          <a:ea typeface="+mn-ea"/>
                          <a:cs typeface="+mn-cs"/>
                        </a:rPr>
                        <a:t>	</a:t>
                      </a:r>
                    </a:p>
                  </a:txBody>
                  <a:tcPr/>
                </a:tc>
                <a:tc>
                  <a:txBody>
                    <a:bodyPr/>
                    <a:lstStyle/>
                    <a:p>
                      <a:r>
                        <a:rPr kumimoji="1" lang="en-US" altLang="ja-JP" sz="1200" b="0" i="0" u="none" strike="noStrike" kern="1200" baseline="0" dirty="0" smtClean="0">
                          <a:solidFill>
                            <a:schemeClr val="dk1"/>
                          </a:solidFill>
                          <a:latin typeface="+mn-lt"/>
                          <a:ea typeface="+mn-ea"/>
                          <a:cs typeface="+mn-cs"/>
                        </a:rPr>
                        <a:t>Funded by JMA/MSC </a:t>
                      </a:r>
                    </a:p>
                  </a:txBody>
                  <a:tcPr/>
                </a:tc>
              </a:tr>
              <a:tr h="640870">
                <a:tc>
                  <a:txBody>
                    <a:bodyPr/>
                    <a:lstStyle/>
                    <a:p>
                      <a:r>
                        <a:rPr kumimoji="1" lang="en-US" altLang="ja-JP" sz="1800" b="0" i="0" u="none" strike="noStrike" kern="1200" baseline="0" dirty="0" smtClean="0">
                          <a:solidFill>
                            <a:schemeClr val="dk1"/>
                          </a:solidFill>
                          <a:latin typeface="+mn-lt"/>
                          <a:ea typeface="+mn-ea"/>
                          <a:cs typeface="+mn-cs"/>
                        </a:rPr>
                        <a:t>Processing system: main software 	</a:t>
                      </a:r>
                    </a:p>
                  </a:txBody>
                  <a:tcPr/>
                </a:tc>
                <a:tc>
                  <a:txBody>
                    <a:bodyPr/>
                    <a:lstStyle/>
                    <a:p>
                      <a:r>
                        <a:rPr kumimoji="1" lang="en-US" altLang="ja-JP" sz="1200" b="0" i="0" u="none" strike="noStrike" kern="1200" baseline="0" dirty="0" smtClean="0">
                          <a:solidFill>
                            <a:schemeClr val="dk1"/>
                          </a:solidFill>
                          <a:latin typeface="+mn-lt"/>
                          <a:ea typeface="+mn-ea"/>
                          <a:cs typeface="+mn-cs"/>
                        </a:rPr>
                        <a:t>For GOES, NOAA/NESDIS operational </a:t>
                      </a:r>
                    </a:p>
                    <a:p>
                      <a:r>
                        <a:rPr kumimoji="1" lang="en-US" altLang="ja-JP" sz="1200" b="0" i="0" u="none" strike="noStrike" kern="1200" baseline="0" dirty="0" smtClean="0">
                          <a:solidFill>
                            <a:schemeClr val="dk1"/>
                          </a:solidFill>
                          <a:latin typeface="+mn-lt"/>
                          <a:ea typeface="+mn-ea"/>
                          <a:cs typeface="+mn-cs"/>
                        </a:rPr>
                        <a:t>For AVHRR, CIMSS code</a:t>
                      </a:r>
                    </a:p>
                  </a:txBody>
                  <a:tcPr/>
                </a:tc>
                <a:tc>
                  <a:txBody>
                    <a:bodyPr/>
                    <a:lstStyle/>
                    <a:p>
                      <a:r>
                        <a:rPr kumimoji="1" lang="en-US" altLang="ja-JP" sz="1200" b="0" i="0" u="none" strike="noStrike" kern="1200" baseline="0" dirty="0" smtClean="0">
                          <a:solidFill>
                            <a:schemeClr val="dk1"/>
                          </a:solidFill>
                          <a:latin typeface="+mn-lt"/>
                          <a:ea typeface="+mn-ea"/>
                          <a:cs typeface="+mn-cs"/>
                        </a:rPr>
                        <a:t>EUMETSAT operational ground segment software, adapted for reprocessing purposes</a:t>
                      </a:r>
                    </a:p>
                  </a:txBody>
                  <a:tcPr/>
                </a:tc>
                <a:tc>
                  <a:txBody>
                    <a:bodyPr/>
                    <a:lstStyle/>
                    <a:p>
                      <a:r>
                        <a:rPr kumimoji="1" lang="en-US" altLang="ja-JP" sz="1200" b="0" i="0" u="none" strike="noStrike" kern="1200" baseline="0" dirty="0" smtClean="0">
                          <a:solidFill>
                            <a:schemeClr val="dk1"/>
                          </a:solidFill>
                          <a:latin typeface="+mn-lt"/>
                          <a:ea typeface="+mn-ea"/>
                          <a:cs typeface="+mn-cs"/>
                        </a:rPr>
                        <a:t>JMA AMV derivation software</a:t>
                      </a:r>
                    </a:p>
                  </a:txBody>
                  <a:tcPr/>
                </a:tc>
              </a:tr>
              <a:tr h="928730">
                <a:tc>
                  <a:txBody>
                    <a:bodyPr/>
                    <a:lstStyle/>
                    <a:p>
                      <a:r>
                        <a:rPr kumimoji="1" lang="en-US" altLang="ja-JP" sz="1800" b="0" i="0" u="none" strike="noStrike" kern="1200" baseline="0" dirty="0" smtClean="0">
                          <a:solidFill>
                            <a:schemeClr val="dk1"/>
                          </a:solidFill>
                          <a:latin typeface="+mn-lt"/>
                          <a:ea typeface="+mn-ea"/>
                          <a:cs typeface="+mn-cs"/>
                        </a:rPr>
                        <a:t>Reprocessing speed</a:t>
                      </a:r>
                    </a:p>
                  </a:txBody>
                  <a:tcPr/>
                </a:tc>
                <a:tc>
                  <a:txBody>
                    <a:bodyPr/>
                    <a:lstStyle/>
                    <a:p>
                      <a:r>
                        <a:rPr kumimoji="1" lang="en-US" altLang="ja-JP" sz="1200" b="0" i="0" u="none" strike="noStrike" kern="1200" baseline="0" dirty="0" smtClean="0">
                          <a:solidFill>
                            <a:schemeClr val="dk1"/>
                          </a:solidFill>
                          <a:latin typeface="+mn-lt"/>
                          <a:ea typeface="+mn-ea"/>
                          <a:cs typeface="+mn-cs"/>
                        </a:rPr>
                        <a:t>3900 days/day for AVHRR (using </a:t>
                      </a:r>
                      <a:r>
                        <a:rPr kumimoji="1" lang="en-US" altLang="ja-JP" sz="1200" b="0" i="0" u="none" strike="noStrike" kern="1200" baseline="0" dirty="0" err="1" smtClean="0">
                          <a:solidFill>
                            <a:schemeClr val="dk1"/>
                          </a:solidFill>
                          <a:latin typeface="+mn-lt"/>
                          <a:ea typeface="+mn-ea"/>
                          <a:cs typeface="+mn-cs"/>
                        </a:rPr>
                        <a:t>regridded</a:t>
                      </a:r>
                      <a:r>
                        <a:rPr kumimoji="1" lang="en-US" altLang="ja-JP" sz="1200" b="0" i="0" u="none" strike="noStrike" kern="1200" baseline="0" dirty="0" smtClean="0">
                          <a:solidFill>
                            <a:schemeClr val="dk1"/>
                          </a:solidFill>
                          <a:latin typeface="+mn-lt"/>
                          <a:ea typeface="+mn-ea"/>
                          <a:cs typeface="+mn-cs"/>
                        </a:rPr>
                        <a:t> input) </a:t>
                      </a:r>
                    </a:p>
                    <a:p>
                      <a:r>
                        <a:rPr kumimoji="1" lang="en-US" altLang="ja-JP" sz="1200" b="0" i="0" u="none" strike="noStrike" kern="1200" baseline="0" dirty="0" smtClean="0">
                          <a:solidFill>
                            <a:schemeClr val="dk1"/>
                          </a:solidFill>
                          <a:latin typeface="+mn-lt"/>
                          <a:ea typeface="+mn-ea"/>
                          <a:cs typeface="+mn-cs"/>
                        </a:rPr>
                        <a:t>Estimated 440 days/day for GOES</a:t>
                      </a:r>
                    </a:p>
                  </a:txBody>
                  <a:tcPr/>
                </a:tc>
                <a:tc>
                  <a:txBody>
                    <a:bodyPr/>
                    <a:lstStyle/>
                    <a:p>
                      <a:r>
                        <a:rPr kumimoji="1" lang="en-US" altLang="ja-JP" sz="1200" b="0" i="0" u="none" strike="noStrike" kern="1200" baseline="0" dirty="0" smtClean="0">
                          <a:solidFill>
                            <a:schemeClr val="dk1"/>
                          </a:solidFill>
                          <a:latin typeface="+mn-lt"/>
                          <a:ea typeface="+mn-ea"/>
                          <a:cs typeface="+mn-cs"/>
                        </a:rPr>
                        <a:t>50 days/day for AVHRR (including radiance mapping) </a:t>
                      </a:r>
                    </a:p>
                    <a:p>
                      <a:r>
                        <a:rPr kumimoji="1" lang="en-US" altLang="ja-JP" sz="1200" b="0" i="0" u="none" strike="noStrike" kern="1200" baseline="0" dirty="0" smtClean="0">
                          <a:solidFill>
                            <a:schemeClr val="dk1"/>
                          </a:solidFill>
                          <a:latin typeface="+mn-lt"/>
                          <a:ea typeface="+mn-ea"/>
                          <a:cs typeface="+mn-cs"/>
                        </a:rPr>
                        <a:t>9 days/day for METEOSAT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baseline="0" dirty="0" smtClean="0">
                          <a:solidFill>
                            <a:schemeClr val="dk1"/>
                          </a:solidFill>
                          <a:latin typeface="+mn-lt"/>
                          <a:ea typeface="+mn-ea"/>
                          <a:cs typeface="+mn-cs"/>
                        </a:rPr>
                        <a:t>MTSAT : 10days/1day</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baseline="0" smtClean="0">
                          <a:solidFill>
                            <a:schemeClr val="dk1"/>
                          </a:solidFill>
                          <a:latin typeface="+mn-lt"/>
                          <a:ea typeface="+mn-ea"/>
                          <a:cs typeface="+mn-cs"/>
                        </a:rPr>
                        <a:t>OTHERS :   45days/1day</a:t>
                      </a:r>
                      <a:endParaRPr kumimoji="1" lang="en-US" altLang="ja-JP" sz="1200" b="0" i="0" u="none" strike="noStrike" kern="1200" baseline="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2837854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46040"/>
            <a:ext cx="8229600" cy="1143000"/>
          </a:xfrm>
        </p:spPr>
        <p:txBody>
          <a:bodyPr/>
          <a:lstStyle/>
          <a:p>
            <a:r>
              <a:rPr kumimoji="1" lang="en-US" altLang="ja-JP" dirty="0" smtClean="0"/>
              <a:t>Thank you for your attention</a:t>
            </a:r>
            <a:endParaRPr kumimoji="1" lang="ja-JP" altLang="en-US" dirty="0"/>
          </a:p>
        </p:txBody>
      </p:sp>
    </p:spTree>
    <p:extLst>
      <p:ext uri="{BB962C8B-B14F-4D97-AF65-F5344CB8AC3E}">
        <p14:creationId xmlns:p14="http://schemas.microsoft.com/office/powerpoint/2010/main" val="3246724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nl-NL" altLang="ja-JP" sz="4000" b="1" dirty="0" smtClean="0"/>
              <a:t>Satellite Sensor Record</a:t>
            </a:r>
            <a:r>
              <a:rPr lang="nl-NL" altLang="ja-JP" b="1" dirty="0" smtClean="0"/>
              <a:t/>
            </a:r>
            <a:br>
              <a:rPr lang="nl-NL" altLang="ja-JP" b="1" dirty="0" smtClean="0"/>
            </a:br>
            <a:r>
              <a:rPr lang="nl-NL" altLang="ja-JP" sz="4000" b="1" dirty="0" smtClean="0"/>
              <a:t>for polar orbiting i</a:t>
            </a:r>
            <a:r>
              <a:rPr lang="nl-NL" altLang="ja-JP" b="1" dirty="0" smtClean="0"/>
              <a:t>magers</a:t>
            </a:r>
            <a:endParaRPr kumimoji="1" lang="ja-JP" altLang="en-US" b="1" dirty="0"/>
          </a:p>
        </p:txBody>
      </p:sp>
      <p:sp>
        <p:nvSpPr>
          <p:cNvPr id="3" name="コンテンツ プレースホルダー 2"/>
          <p:cNvSpPr>
            <a:spLocks noGrp="1"/>
          </p:cNvSpPr>
          <p:nvPr>
            <p:ph idx="1"/>
          </p:nvPr>
        </p:nvSpPr>
        <p:spPr>
          <a:xfrm>
            <a:off x="457200" y="1600200"/>
            <a:ext cx="8229600" cy="4997152"/>
          </a:xfrm>
        </p:spPr>
        <p:txBody>
          <a:bodyPr>
            <a:normAutofit fontScale="85000" lnSpcReduction="20000"/>
          </a:bodyPr>
          <a:lstStyle/>
          <a:p>
            <a:r>
              <a:rPr lang="en-GB" altLang="ja-JP" dirty="0"/>
              <a:t>AMVs can also be derived from instruments on board polar orbiting satellites providing measurements in infrared window and water vapour absorption channels. Instruments utilised by </a:t>
            </a:r>
            <a:r>
              <a:rPr lang="en-GB" altLang="ja-JP" dirty="0" smtClean="0"/>
              <a:t>NOAA, CIMSS </a:t>
            </a:r>
            <a:r>
              <a:rPr lang="en-GB" altLang="ja-JP" dirty="0"/>
              <a:t>and EUMETSAT are AVHHR (IR-window) and MODIS (IR window and water vapour). AVHRR data coverage reaches back to 1979 and MODIS data coverage starts in 2000</a:t>
            </a:r>
            <a:r>
              <a:rPr lang="en-GB" altLang="ja-JP" dirty="0" smtClean="0"/>
              <a:t>.</a:t>
            </a:r>
          </a:p>
          <a:p>
            <a:pPr marL="0" indent="0">
              <a:buNone/>
            </a:pPr>
            <a:endParaRPr lang="ja-JP" altLang="ja-JP" dirty="0"/>
          </a:p>
          <a:p>
            <a:pPr marL="0" indent="0">
              <a:buNone/>
            </a:pPr>
            <a:r>
              <a:rPr lang="en-GB" altLang="ja-JP" sz="2100" u="sng" dirty="0"/>
              <a:t>http://noaasis.noaa.gov/NOAASIS/ml/avhrr.html</a:t>
            </a:r>
            <a:r>
              <a:rPr lang="en-GB" altLang="ja-JP" sz="2100" dirty="0"/>
              <a:t> (NOAA/NESDIS</a:t>
            </a:r>
            <a:r>
              <a:rPr lang="en-GB" altLang="ja-JP" sz="2100" dirty="0" smtClean="0"/>
              <a:t>)</a:t>
            </a:r>
          </a:p>
          <a:p>
            <a:pPr marL="0" indent="0">
              <a:buNone/>
            </a:pPr>
            <a:endParaRPr lang="ja-JP" altLang="ja-JP" sz="2100" dirty="0"/>
          </a:p>
          <a:p>
            <a:pPr marL="0" indent="0">
              <a:buNone/>
            </a:pPr>
            <a:r>
              <a:rPr lang="en-GB" altLang="ja-JP" sz="2100" u="sng" dirty="0" smtClean="0"/>
              <a:t>http</a:t>
            </a:r>
            <a:r>
              <a:rPr lang="en-GB" altLang="ja-JP" sz="2100" u="sng" dirty="0"/>
              <a:t>://www.eumetsat.int/Home/Main/Satellites/Metop/Instruments/SP_2010053153142514</a:t>
            </a:r>
            <a:r>
              <a:rPr lang="en-GB" altLang="ja-JP" sz="2100" dirty="0"/>
              <a:t> (EUMETSAT</a:t>
            </a:r>
            <a:r>
              <a:rPr lang="en-GB" altLang="ja-JP" sz="2100" dirty="0" smtClean="0"/>
              <a:t>)</a:t>
            </a:r>
          </a:p>
          <a:p>
            <a:pPr marL="0" indent="0">
              <a:buNone/>
            </a:pPr>
            <a:endParaRPr lang="ja-JP" altLang="ja-JP" sz="2100" dirty="0"/>
          </a:p>
          <a:p>
            <a:pPr marL="0" indent="0">
              <a:buNone/>
            </a:pPr>
            <a:r>
              <a:rPr lang="en-GB" altLang="ja-JP" sz="2100" dirty="0"/>
              <a:t>http://modis.gsfc.nasa.gov/ (NASA</a:t>
            </a:r>
            <a:r>
              <a:rPr lang="en-GB" altLang="ja-JP" sz="2100" dirty="0" smtClean="0"/>
              <a:t>)</a:t>
            </a:r>
            <a:endParaRPr lang="ja-JP" altLang="ja-JP" sz="2100" dirty="0"/>
          </a:p>
        </p:txBody>
      </p:sp>
    </p:spTree>
    <p:extLst>
      <p:ext uri="{BB962C8B-B14F-4D97-AF65-F5344CB8AC3E}">
        <p14:creationId xmlns:p14="http://schemas.microsoft.com/office/powerpoint/2010/main" val="1689411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06090"/>
          </a:xfrm>
        </p:spPr>
        <p:txBody>
          <a:bodyPr>
            <a:normAutofit/>
          </a:bodyPr>
          <a:lstStyle/>
          <a:p>
            <a:pPr lvl="0"/>
            <a:r>
              <a:rPr lang="en-GB" altLang="ja-JP" sz="3600" b="1" dirty="0"/>
              <a:t>Algorithms and Processing </a:t>
            </a:r>
            <a:r>
              <a:rPr lang="en-GB" altLang="ja-JP" sz="3600" b="1" dirty="0" smtClean="0"/>
              <a:t>chains (1/3)</a:t>
            </a:r>
            <a:endParaRPr kumimoji="1" lang="ja-JP" altLang="en-US" sz="3600" b="1" dirty="0"/>
          </a:p>
        </p:txBody>
      </p:sp>
      <p:sp>
        <p:nvSpPr>
          <p:cNvPr id="3" name="コンテンツ プレースホルダー 2"/>
          <p:cNvSpPr>
            <a:spLocks noGrp="1"/>
          </p:cNvSpPr>
          <p:nvPr>
            <p:ph idx="1"/>
          </p:nvPr>
        </p:nvSpPr>
        <p:spPr>
          <a:xfrm>
            <a:off x="457200" y="1124744"/>
            <a:ext cx="8229600" cy="4536504"/>
          </a:xfrm>
        </p:spPr>
        <p:txBody>
          <a:bodyPr>
            <a:noAutofit/>
          </a:bodyPr>
          <a:lstStyle/>
          <a:p>
            <a:r>
              <a:rPr lang="nl-NL" altLang="ja-JP" sz="2400" dirty="0"/>
              <a:t>The overarching objective would be an AMV processing system that could be applicable to all historical geostationary satellites. </a:t>
            </a:r>
            <a:endParaRPr lang="nl-NL" altLang="ja-JP" sz="2400" dirty="0" smtClean="0"/>
          </a:p>
          <a:p>
            <a:r>
              <a:rPr lang="nl-NL" altLang="ja-JP" sz="2400" dirty="0" smtClean="0"/>
              <a:t>The </a:t>
            </a:r>
            <a:r>
              <a:rPr lang="nl-NL" altLang="ja-JP" sz="2400" dirty="0"/>
              <a:t>existing processing systems at EUMETSAT and JMA do not have this capability, but could be extended. </a:t>
            </a:r>
            <a:endParaRPr lang="nl-NL" altLang="ja-JP" sz="2400" dirty="0" smtClean="0"/>
          </a:p>
          <a:p>
            <a:r>
              <a:rPr lang="nl-NL" altLang="ja-JP" sz="2400" dirty="0" smtClean="0"/>
              <a:t>The </a:t>
            </a:r>
            <a:r>
              <a:rPr lang="nl-NL" altLang="ja-JP" sz="2400" dirty="0"/>
              <a:t>CIMSS AMV derivation algorithm is capable of reprocessing all historical MODIS, AVHRR, GOES, Meteosat and GMS/MTSAT images. </a:t>
            </a:r>
            <a:endParaRPr lang="ja-JP" altLang="ja-JP" sz="2400" dirty="0"/>
          </a:p>
          <a:p>
            <a:r>
              <a:rPr lang="nl-NL" altLang="ja-JP" sz="2400" dirty="0"/>
              <a:t>The existing algorithms differ between AMV processing agencies, and a first step towards a more unified algorithm would be the analysis of the differences. </a:t>
            </a:r>
            <a:endParaRPr lang="nl-NL" altLang="ja-JP" sz="2400" dirty="0" smtClean="0"/>
          </a:p>
        </p:txBody>
      </p:sp>
    </p:spTree>
    <p:extLst>
      <p:ext uri="{BB962C8B-B14F-4D97-AF65-F5344CB8AC3E}">
        <p14:creationId xmlns:p14="http://schemas.microsoft.com/office/powerpoint/2010/main" val="951566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Autofit/>
          </a:bodyPr>
          <a:lstStyle/>
          <a:p>
            <a:r>
              <a:rPr lang="en-GB" altLang="ja-JP" sz="3600" b="1" dirty="0" smtClean="0"/>
              <a:t>Algorithms and Processing chains (2/3)</a:t>
            </a:r>
            <a:endParaRPr kumimoji="1" lang="ja-JP" altLang="en-US" sz="3600" b="1" dirty="0"/>
          </a:p>
        </p:txBody>
      </p:sp>
      <p:sp>
        <p:nvSpPr>
          <p:cNvPr id="3" name="コンテンツ プレースホルダー 2"/>
          <p:cNvSpPr>
            <a:spLocks noGrp="1"/>
          </p:cNvSpPr>
          <p:nvPr>
            <p:ph idx="1"/>
          </p:nvPr>
        </p:nvSpPr>
        <p:spPr>
          <a:xfrm>
            <a:off x="467544" y="1052736"/>
            <a:ext cx="8229600" cy="5544616"/>
          </a:xfrm>
        </p:spPr>
        <p:txBody>
          <a:bodyPr>
            <a:normAutofit lnSpcReduction="10000"/>
          </a:bodyPr>
          <a:lstStyle/>
          <a:p>
            <a:r>
              <a:rPr lang="nl-NL" altLang="ja-JP" sz="2400" b="1" dirty="0" smtClean="0">
                <a:solidFill>
                  <a:schemeClr val="tx2"/>
                </a:solidFill>
              </a:rPr>
              <a:t>The project would seek close interaction with the CGMS International Winds Working Group (IWWG) </a:t>
            </a:r>
            <a:r>
              <a:rPr lang="nl-NL" altLang="ja-JP" sz="2400" dirty="0" smtClean="0"/>
              <a:t>to benefit from ongoing comparison activities that might need to be enhanced to cover the temporal dimension of the AMVs long term records.</a:t>
            </a:r>
          </a:p>
          <a:p>
            <a:r>
              <a:rPr lang="nl-NL" altLang="ja-JP" sz="2400" b="1" dirty="0" smtClean="0">
                <a:solidFill>
                  <a:schemeClr val="tx2"/>
                </a:solidFill>
              </a:rPr>
              <a:t>The project would also seek close interaction with SCOPE-CM sub-project, SCM-06: </a:t>
            </a:r>
            <a:r>
              <a:rPr lang="en-US" altLang="ja-JP" sz="2400" b="1" dirty="0" smtClean="0">
                <a:solidFill>
                  <a:schemeClr val="tx2"/>
                </a:solidFill>
              </a:rPr>
              <a:t>Inter-calibration of imager observations from time-series of geostationary satellites (IOGEO) through the experience from Global Space-based Inter-calibration System (GSICS) </a:t>
            </a:r>
            <a:r>
              <a:rPr lang="en-US" altLang="ja-JP" sz="2400" dirty="0" smtClean="0"/>
              <a:t>for reprocessing AMVs and CSRs/ASRs long term records.</a:t>
            </a:r>
          </a:p>
          <a:p>
            <a:r>
              <a:rPr lang="en-US" altLang="ja-JP" sz="2400" dirty="0" smtClean="0"/>
              <a:t>GSICS provides </a:t>
            </a:r>
            <a:r>
              <a:rPr lang="en-US" altLang="ja-JP" sz="2400" dirty="0"/>
              <a:t>bias corrections through t</a:t>
            </a:r>
            <a:r>
              <a:rPr lang="nl-NL" altLang="ja-JP" sz="2400" dirty="0"/>
              <a:t>he inter-calibration of satellite sensors with respect to selected references that can be applied to generate reprocessed CSR and ASR products as Fundamental Climate Data Records (FCDRs) and related Thematic Climate Data Records (TCDRs).</a:t>
            </a:r>
            <a:endParaRPr lang="ja-JP" altLang="ja-JP" sz="2400" dirty="0"/>
          </a:p>
          <a:p>
            <a:endParaRPr lang="ja-JP" altLang="ja-JP" sz="2400" dirty="0" smtClean="0"/>
          </a:p>
          <a:p>
            <a:pPr marL="0" indent="0">
              <a:buNone/>
            </a:pPr>
            <a:endParaRPr kumimoji="1" lang="ja-JP" altLang="en-US" dirty="0"/>
          </a:p>
        </p:txBody>
      </p:sp>
    </p:spTree>
    <p:extLst>
      <p:ext uri="{BB962C8B-B14F-4D97-AF65-F5344CB8AC3E}">
        <p14:creationId xmlns:p14="http://schemas.microsoft.com/office/powerpoint/2010/main" val="1437166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634082"/>
          </a:xfrm>
        </p:spPr>
        <p:txBody>
          <a:bodyPr>
            <a:noAutofit/>
          </a:bodyPr>
          <a:lstStyle/>
          <a:p>
            <a:r>
              <a:rPr lang="en-GB" altLang="ja-JP" sz="3600" b="1" dirty="0" smtClean="0"/>
              <a:t>Algorithms and Processing chains (3/3)</a:t>
            </a:r>
            <a:endParaRPr kumimoji="1" lang="ja-JP" altLang="en-US" sz="3600" b="1" dirty="0"/>
          </a:p>
        </p:txBody>
      </p:sp>
      <p:sp>
        <p:nvSpPr>
          <p:cNvPr id="3" name="コンテンツ プレースホルダー 2"/>
          <p:cNvSpPr>
            <a:spLocks noGrp="1"/>
          </p:cNvSpPr>
          <p:nvPr>
            <p:ph idx="1"/>
          </p:nvPr>
        </p:nvSpPr>
        <p:spPr>
          <a:xfrm>
            <a:off x="457200" y="836712"/>
            <a:ext cx="8229600" cy="5832647"/>
          </a:xfrm>
        </p:spPr>
        <p:txBody>
          <a:bodyPr>
            <a:normAutofit lnSpcReduction="10000"/>
          </a:bodyPr>
          <a:lstStyle/>
          <a:p>
            <a:r>
              <a:rPr lang="nl-NL" altLang="ja-JP" sz="2400" dirty="0"/>
              <a:t>The reprocessing of AMV requires the background fields of NWP, which are crucial for its height assignment. The periods of the exsisting reanalyses fully cover the operation periods of historical meteorological satellites. Thus, the updated reanalysis fields are expected to be used in the AMV reprocessing with the quality information of the reanalysis fields. </a:t>
            </a:r>
            <a:endParaRPr lang="nl-NL" altLang="ja-JP" sz="2400" dirty="0" smtClean="0"/>
          </a:p>
          <a:p>
            <a:r>
              <a:rPr lang="nl-NL" altLang="ja-JP" sz="2400" b="1" dirty="0" smtClean="0">
                <a:solidFill>
                  <a:schemeClr val="tx2"/>
                </a:solidFill>
              </a:rPr>
              <a:t>The </a:t>
            </a:r>
            <a:r>
              <a:rPr lang="nl-NL" altLang="ja-JP" sz="2400" b="1" dirty="0">
                <a:solidFill>
                  <a:schemeClr val="tx2"/>
                </a:solidFill>
              </a:rPr>
              <a:t>project would exchange information with reanalysis communities </a:t>
            </a:r>
            <a:r>
              <a:rPr lang="nl-NL" altLang="ja-JP" sz="2400" dirty="0"/>
              <a:t>on their calculation plans and the </a:t>
            </a:r>
            <a:r>
              <a:rPr lang="nl-NL" altLang="ja-JP" sz="2400" dirty="0" smtClean="0"/>
              <a:t>quality. The best forum identified for discussion of data issues is </a:t>
            </a:r>
            <a:r>
              <a:rPr lang="nl-NL" altLang="ja-JP" sz="2400" b="1" dirty="0" smtClean="0">
                <a:solidFill>
                  <a:schemeClr val="tx2"/>
                </a:solidFill>
              </a:rPr>
              <a:t>the WCRP Data Advisory Council </a:t>
            </a:r>
            <a:r>
              <a:rPr lang="nl-NL" altLang="ja-JP" sz="2400" dirty="0" smtClean="0"/>
              <a:t>that has representation from reanalysis centres.</a:t>
            </a:r>
          </a:p>
          <a:p>
            <a:r>
              <a:rPr lang="nl-NL" altLang="ja-JP" sz="2400" dirty="0" smtClean="0"/>
              <a:t>The </a:t>
            </a:r>
            <a:r>
              <a:rPr lang="nl-NL" altLang="ja-JP" sz="2400" dirty="0"/>
              <a:t>project will encourage reanalysis centres to give feedback and support AMV, CSR and ASR validation exercises by involving observation feedback archives and associated tools </a:t>
            </a:r>
            <a:r>
              <a:rPr lang="nl-NL" altLang="ja-JP" sz="2400" dirty="0" smtClean="0"/>
              <a:t>such as developed </a:t>
            </a:r>
            <a:r>
              <a:rPr lang="nl-NL" altLang="ja-JP" sz="2400" dirty="0"/>
              <a:t>at ECMWF. </a:t>
            </a:r>
            <a:endParaRPr lang="ja-JP" altLang="ja-JP" sz="2400" dirty="0"/>
          </a:p>
        </p:txBody>
      </p:sp>
    </p:spTree>
    <p:extLst>
      <p:ext uri="{BB962C8B-B14F-4D97-AF65-F5344CB8AC3E}">
        <p14:creationId xmlns:p14="http://schemas.microsoft.com/office/powerpoint/2010/main" val="3802438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4624"/>
            <a:ext cx="8784976" cy="1143000"/>
          </a:xfrm>
        </p:spPr>
        <p:txBody>
          <a:bodyPr>
            <a:normAutofit fontScale="90000"/>
          </a:bodyPr>
          <a:lstStyle/>
          <a:p>
            <a:pPr lvl="0"/>
            <a:r>
              <a:rPr lang="en-GB" altLang="ja-JP" sz="4000" b="1" dirty="0"/>
              <a:t>Historical overview of </a:t>
            </a:r>
            <a:r>
              <a:rPr lang="en-GB" altLang="ja-JP" sz="4000" b="1" dirty="0" smtClean="0"/>
              <a:t/>
            </a:r>
            <a:br>
              <a:rPr lang="en-GB" altLang="ja-JP" sz="4000" b="1" dirty="0" smtClean="0"/>
            </a:br>
            <a:r>
              <a:rPr lang="en-GB" altLang="ja-JP" sz="4000" b="1" dirty="0" smtClean="0"/>
              <a:t>related reanalysis activities (1/2)</a:t>
            </a:r>
            <a:endParaRPr kumimoji="1" lang="ja-JP" altLang="en-US" b="1" dirty="0"/>
          </a:p>
        </p:txBody>
      </p:sp>
      <p:sp>
        <p:nvSpPr>
          <p:cNvPr id="3" name="コンテンツ プレースホルダー 2"/>
          <p:cNvSpPr>
            <a:spLocks noGrp="1"/>
          </p:cNvSpPr>
          <p:nvPr>
            <p:ph idx="1"/>
          </p:nvPr>
        </p:nvSpPr>
        <p:spPr>
          <a:xfrm>
            <a:off x="251520" y="1268760"/>
            <a:ext cx="8712968" cy="5400600"/>
          </a:xfrm>
        </p:spPr>
        <p:txBody>
          <a:bodyPr>
            <a:noAutofit/>
          </a:bodyPr>
          <a:lstStyle/>
          <a:p>
            <a:r>
              <a:rPr lang="en-GB" altLang="ja-JP" sz="2400" dirty="0"/>
              <a:t>The first reanalysis was the 15-year ECMWF Reanalysis (ERA-15). ERA-15 collected and used historical AMV data generated operationally. Such reanalysis activity was extended to other NWP centres such as NCEP/NWS/NOAA, JMA and NASA, and some of them performed reanalysis calculation repeatedly extending period and upgrading NWP and data assimilation system</a:t>
            </a:r>
            <a:r>
              <a:rPr lang="en-GB" altLang="ja-JP" sz="2400" dirty="0" smtClean="0"/>
              <a:t>.</a:t>
            </a:r>
            <a:endParaRPr lang="ja-JP" altLang="ja-JP" sz="2400" dirty="0"/>
          </a:p>
          <a:p>
            <a:r>
              <a:rPr lang="en-GB" altLang="ja-JP" sz="2400" dirty="0"/>
              <a:t>As the extension of reanalysis, accurate observation data were requested. To meet the requirement, EUMETSAT reprocessed </a:t>
            </a:r>
            <a:r>
              <a:rPr lang="en-GB" altLang="ja-JP" sz="2400" dirty="0" smtClean="0"/>
              <a:t>AMVs </a:t>
            </a:r>
            <a:r>
              <a:rPr lang="en-GB" altLang="ja-JP" sz="2400" dirty="0"/>
              <a:t>for past </a:t>
            </a:r>
            <a:r>
              <a:rPr lang="en-GB" altLang="ja-JP" sz="2400" dirty="0" err="1"/>
              <a:t>Meteosat</a:t>
            </a:r>
            <a:r>
              <a:rPr lang="en-GB" altLang="ja-JP" sz="2400" dirty="0"/>
              <a:t> satellites. It reprocessed </a:t>
            </a:r>
            <a:r>
              <a:rPr lang="en-GB" altLang="ja-JP" sz="2400" dirty="0" smtClean="0"/>
              <a:t>Meteosat-2 to </a:t>
            </a:r>
            <a:r>
              <a:rPr lang="en-GB" altLang="ja-JP" sz="2400" dirty="0"/>
              <a:t>7 </a:t>
            </a:r>
            <a:r>
              <a:rPr lang="en-GB" altLang="ja-JP" sz="2400" dirty="0" smtClean="0"/>
              <a:t>AMVs </a:t>
            </a:r>
            <a:r>
              <a:rPr lang="en-GB" altLang="ja-JP" sz="2400" dirty="0"/>
              <a:t>and provided </a:t>
            </a:r>
            <a:r>
              <a:rPr lang="en-GB" altLang="ja-JP" sz="2400" dirty="0" smtClean="0"/>
              <a:t>them to </a:t>
            </a:r>
            <a:r>
              <a:rPr lang="en-GB" altLang="ja-JP" sz="2400" dirty="0"/>
              <a:t>ECMWF for </a:t>
            </a:r>
            <a:r>
              <a:rPr lang="en-GB" altLang="ja-JP" sz="2400" dirty="0" smtClean="0">
                <a:solidFill>
                  <a:srgbClr val="FF0000"/>
                </a:solidFill>
              </a:rPr>
              <a:t>ERA-40 and ERA-Interim</a:t>
            </a:r>
            <a:r>
              <a:rPr lang="en-GB" altLang="ja-JP" sz="2400" dirty="0" smtClean="0"/>
              <a:t>. </a:t>
            </a:r>
          </a:p>
          <a:p>
            <a:r>
              <a:rPr lang="en-GB" altLang="ja-JP" sz="2400" dirty="0" smtClean="0"/>
              <a:t>The first reprocessing by JMA was performed to provide reprocessed GMS-3 to -5 AMVs to the Japanese 25-year Reanalysis (</a:t>
            </a:r>
            <a:r>
              <a:rPr lang="en-GB" altLang="ja-JP" sz="2400" dirty="0" smtClean="0">
                <a:solidFill>
                  <a:srgbClr val="FF0000"/>
                </a:solidFill>
              </a:rPr>
              <a:t>JRA-25</a:t>
            </a:r>
            <a:r>
              <a:rPr lang="en-GB" altLang="ja-JP" sz="2400" dirty="0" smtClean="0"/>
              <a:t>). </a:t>
            </a:r>
          </a:p>
        </p:txBody>
      </p:sp>
    </p:spTree>
    <p:extLst>
      <p:ext uri="{BB962C8B-B14F-4D97-AF65-F5344CB8AC3E}">
        <p14:creationId xmlns:p14="http://schemas.microsoft.com/office/powerpoint/2010/main" val="1007070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noAutofit/>
          </a:bodyPr>
          <a:lstStyle/>
          <a:p>
            <a:r>
              <a:rPr lang="en-GB" altLang="ja-JP" sz="3600" b="1" dirty="0" smtClean="0"/>
              <a:t>Historical overview of </a:t>
            </a:r>
            <a:br>
              <a:rPr lang="en-GB" altLang="ja-JP" sz="3600" b="1" dirty="0" smtClean="0"/>
            </a:br>
            <a:r>
              <a:rPr lang="en-GB" altLang="ja-JP" sz="3600" b="1" dirty="0" smtClean="0"/>
              <a:t>related reanalysis activities (2/2)</a:t>
            </a:r>
            <a:endParaRPr kumimoji="1" lang="ja-JP" altLang="en-US" sz="3600" b="1" dirty="0"/>
          </a:p>
        </p:txBody>
      </p:sp>
      <p:sp>
        <p:nvSpPr>
          <p:cNvPr id="3" name="コンテンツ プレースホルダー 2"/>
          <p:cNvSpPr>
            <a:spLocks noGrp="1"/>
          </p:cNvSpPr>
          <p:nvPr>
            <p:ph idx="1"/>
          </p:nvPr>
        </p:nvSpPr>
        <p:spPr>
          <a:xfrm>
            <a:off x="323528" y="1351309"/>
            <a:ext cx="8568952" cy="5390059"/>
          </a:xfrm>
        </p:spPr>
        <p:txBody>
          <a:bodyPr>
            <a:normAutofit/>
          </a:bodyPr>
          <a:lstStyle/>
          <a:p>
            <a:r>
              <a:rPr lang="en-GB" altLang="ja-JP" sz="2800" dirty="0" smtClean="0"/>
              <a:t>Currently, EUMETSAT is performing the reprocessing of AMVs, CSRs and ASRs for Meteosat-8 and 9 data within the </a:t>
            </a:r>
            <a:r>
              <a:rPr lang="en-GB" altLang="ja-JP" sz="2800" dirty="0" smtClean="0">
                <a:solidFill>
                  <a:srgbClr val="FF0000"/>
                </a:solidFill>
              </a:rPr>
              <a:t>ERA-CLIM</a:t>
            </a:r>
            <a:r>
              <a:rPr lang="en-GB" altLang="ja-JP" sz="2800" dirty="0" smtClean="0"/>
              <a:t> project. This activity will continue in </a:t>
            </a:r>
            <a:r>
              <a:rPr lang="en-GB" altLang="ja-JP" sz="2800" dirty="0" smtClean="0">
                <a:solidFill>
                  <a:srgbClr val="FF0000"/>
                </a:solidFill>
              </a:rPr>
              <a:t>ERA-CLIM2</a:t>
            </a:r>
            <a:r>
              <a:rPr lang="en-GB" altLang="ja-JP" sz="2800" dirty="0" smtClean="0"/>
              <a:t> and also include METEOSAT-2 to 7.</a:t>
            </a:r>
          </a:p>
          <a:p>
            <a:r>
              <a:rPr lang="en-GB" altLang="ja-JP" sz="2800" dirty="0" smtClean="0"/>
              <a:t>JMA/MSC has completed the reprocessing of AMVs for GMS-1,3,4,5, GOES-9 and MTSAT-1R data within the </a:t>
            </a:r>
            <a:r>
              <a:rPr lang="en-GB" altLang="ja-JP" sz="2800" dirty="0" smtClean="0">
                <a:solidFill>
                  <a:srgbClr val="FF0000"/>
                </a:solidFill>
              </a:rPr>
              <a:t>JRA-55</a:t>
            </a:r>
            <a:r>
              <a:rPr lang="en-GB" altLang="ja-JP" sz="2800" dirty="0" smtClean="0"/>
              <a:t> project.  JMA/MSC also has completed CSRs reprocessing for GMS-5, GOES-9 and MTSAT-1R .</a:t>
            </a:r>
          </a:p>
          <a:p>
            <a:r>
              <a:rPr lang="en-US" altLang="ja-JP" sz="2800" dirty="0"/>
              <a:t>University of Wisconsin/CIMSS </a:t>
            </a:r>
            <a:r>
              <a:rPr lang="en-US" altLang="ja-JP" sz="2800" dirty="0" smtClean="0"/>
              <a:t>has </a:t>
            </a:r>
            <a:r>
              <a:rPr lang="en-US" altLang="ja-JP" sz="2800" dirty="0"/>
              <a:t>completed </a:t>
            </a:r>
            <a:br>
              <a:rPr lang="en-US" altLang="ja-JP" sz="2800" dirty="0"/>
            </a:br>
            <a:r>
              <a:rPr lang="en-US" altLang="ja-JP" sz="2800" dirty="0"/>
              <a:t>the re-processing of 18-19 years of GOES </a:t>
            </a:r>
            <a:r>
              <a:rPr lang="en-US" altLang="ja-JP" sz="2800" dirty="0" smtClean="0"/>
              <a:t>AMVs.</a:t>
            </a:r>
            <a:endParaRPr lang="en-GB" altLang="ja-JP" sz="2800" dirty="0" smtClean="0"/>
          </a:p>
        </p:txBody>
      </p:sp>
    </p:spTree>
    <p:extLst>
      <p:ext uri="{BB962C8B-B14F-4D97-AF65-F5344CB8AC3E}">
        <p14:creationId xmlns:p14="http://schemas.microsoft.com/office/powerpoint/2010/main" val="2169768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6873</TotalTime>
  <Words>3664</Words>
  <Application>Microsoft Office PowerPoint</Application>
  <PresentationFormat>画面に合わせる (4:3)</PresentationFormat>
  <Paragraphs>472</Paragraphs>
  <Slides>33</Slides>
  <Notes>1</Notes>
  <HiddenSlides>0</HiddenSlides>
  <MMClips>0</MMClips>
  <ScaleCrop>false</ScaleCrop>
  <HeadingPairs>
    <vt:vector size="4" baseType="variant">
      <vt:variant>
        <vt:lpstr>テーマ</vt:lpstr>
      </vt:variant>
      <vt:variant>
        <vt:i4>1</vt:i4>
      </vt:variant>
      <vt:variant>
        <vt:lpstr>スライド タイトル</vt:lpstr>
      </vt:variant>
      <vt:variant>
        <vt:i4>33</vt:i4>
      </vt:variant>
    </vt:vector>
  </HeadingPairs>
  <TitlesOfParts>
    <vt:vector size="34" baseType="lpstr">
      <vt:lpstr>Office ​​テーマ</vt:lpstr>
      <vt:lpstr>Provision of atmospheric motion vectors (AMVs) for the use in Numerical Weather Prediction (NWP) model-based reanalysis in the framework of SCOPE-CM  (Sustained and coordinated processing of Environmental Satellite data for Climate Monitoring)</vt:lpstr>
      <vt:lpstr>Objective</vt:lpstr>
      <vt:lpstr>Satellite Sensor Record for geostationary imagers</vt:lpstr>
      <vt:lpstr>Satellite Sensor Record for polar orbiting imagers</vt:lpstr>
      <vt:lpstr>Algorithms and Processing chains (1/3)</vt:lpstr>
      <vt:lpstr>Algorithms and Processing chains (2/3)</vt:lpstr>
      <vt:lpstr>Algorithms and Processing chains (3/3)</vt:lpstr>
      <vt:lpstr>Historical overview of  related reanalysis activities (1/2)</vt:lpstr>
      <vt:lpstr>Historical overview of  related reanalysis activities (2/2)</vt:lpstr>
      <vt:lpstr>ERA-CLIM </vt:lpstr>
      <vt:lpstr>Atmospheric Motion Vectors (AMVs) from GEO</vt:lpstr>
      <vt:lpstr>Summary of proposed project</vt:lpstr>
      <vt:lpstr>Current and targeted Maturity Level</vt:lpstr>
      <vt:lpstr>Duration of the project and schedule (5 years from 1 Jan 2014)</vt:lpstr>
      <vt:lpstr>Status and Progress</vt:lpstr>
      <vt:lpstr>Status of GOES AMV Reprocessing   C. Velden,  D. Santek,  D. Stettner,  S. Wanzong  Cooperative Institute for Meteorological Satellite Studies (CIMSS) University of Wisconsin-Madison U.S.A    20 February 2014</vt:lpstr>
      <vt:lpstr>GOES AMV Reprocessing: Phase 1a</vt:lpstr>
      <vt:lpstr>GOES AMV Reprocessing: Coverage</vt:lpstr>
      <vt:lpstr>GOES AMV Reprocessing: Status</vt:lpstr>
      <vt:lpstr>AMV workshop at ECMWF together with EUMETSAT and CIMSS</vt:lpstr>
      <vt:lpstr>Contents for Project Portal Site</vt:lpstr>
      <vt:lpstr>Observational Data available for JRA-55</vt:lpstr>
      <vt:lpstr>Appendix</vt:lpstr>
      <vt:lpstr>Summary of reprocessing efforts for GOES, METEOSAT, Himawari, and AVHRR, mostly AMVs as of Sep, 2013 (1/10)</vt:lpstr>
      <vt:lpstr>Summary of reprocessing efforts for GOES, METEOSAT, Himawari, and AVHRR, mostly AMVs as of Sep, 2013 (2/10)</vt:lpstr>
      <vt:lpstr>Summary of reprocessing efforts for GOES, METEOSAT, Himawari, and AVHRR, mostly AMVs as of Sep, 2013 (3/10)</vt:lpstr>
      <vt:lpstr>Summary of reprocessing efforts for GOES, METEOSAT, Himawari, and AVHRR, mostly AMVs as of Sep, 2013 (4/10)</vt:lpstr>
      <vt:lpstr>Summary of reprocessing efforts for GOES, METEOSAT, Himawari, and AVHRR, mostly AMVs as of Sep, 2013 (5/10)</vt:lpstr>
      <vt:lpstr>Summary of reprocessing efforts for GOES, METEOSAT, Himawari, and AVHRR, mostly AMVs as of Sep, 2013 (6/10)</vt:lpstr>
      <vt:lpstr>Summary of reprocessing efforts for GOES, METEOSAT, Himawari, and AVHRR, mostly AMVs as of Sep, 2013 (7/10)</vt:lpstr>
      <vt:lpstr>Summary of reprocessing efforts for GOES, METEOSAT, Himawari, and AVHRR, mostly AMVs as of Sep, 2013 (8/10)</vt:lpstr>
      <vt:lpstr>Summary of reprocessing efforts for GOES, METEOSAT, Himawari, and AVHRR, mostly AMVs as of Sep, 2013 (9/10)</vt:lpstr>
      <vt:lpstr>Thank you for your attention</vt:lpstr>
    </vt:vector>
  </TitlesOfParts>
  <Company>気象庁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SCM-10 Atmospheric Motion Vectors (AMV) and Clear/All Sky Radiances (CSR/ASR) from historical meteorological satellites in geostationary and polar orbit</dc:title>
  <dc:creator>気象庁</dc:creator>
  <cp:lastModifiedBy>Kazuki Shimoji</cp:lastModifiedBy>
  <cp:revision>64</cp:revision>
  <dcterms:created xsi:type="dcterms:W3CDTF">2014-02-19T11:11:44Z</dcterms:created>
  <dcterms:modified xsi:type="dcterms:W3CDTF">2014-06-20T03:13:15Z</dcterms:modified>
</cp:coreProperties>
</file>