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2" r:id="rId3"/>
    <p:sldId id="288" r:id="rId4"/>
    <p:sldId id="287" r:id="rId5"/>
    <p:sldId id="286" r:id="rId6"/>
    <p:sldId id="289" r:id="rId7"/>
    <p:sldId id="283" r:id="rId8"/>
    <p:sldId id="284" r:id="rId9"/>
    <p:sldId id="290" r:id="rId10"/>
    <p:sldId id="285" r:id="rId11"/>
  </p:sldIdLst>
  <p:sldSz cx="9144000" cy="6858000" type="screen4x3"/>
  <p:notesSz cx="6934200" cy="9220200"/>
  <p:defaultTextStyle>
    <a:defPPr>
      <a:defRPr lang="en-GB"/>
    </a:defPPr>
    <a:lvl1pPr algn="l" rtl="0" eaLnBrk="0" fontAlgn="base" hangingPunct="0">
      <a:spcBef>
        <a:spcPct val="50000"/>
      </a:spcBef>
      <a:spcAft>
        <a:spcPct val="0"/>
      </a:spcAft>
      <a:buChar char="•"/>
      <a:defRPr sz="1600" kern="1200">
        <a:solidFill>
          <a:srgbClr val="3B439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buChar char="•"/>
      <a:defRPr sz="1600" kern="1200">
        <a:solidFill>
          <a:srgbClr val="3B439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buChar char="•"/>
      <a:defRPr sz="1600" kern="1200">
        <a:solidFill>
          <a:srgbClr val="3B439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buChar char="•"/>
      <a:defRPr sz="1600" kern="1200">
        <a:solidFill>
          <a:srgbClr val="3B439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buChar char="•"/>
      <a:defRPr sz="1600" kern="1200">
        <a:solidFill>
          <a:srgbClr val="3B439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3B439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3B439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3B439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3B439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9D23"/>
    <a:srgbClr val="77C32B"/>
    <a:srgbClr val="FF3300"/>
    <a:srgbClr val="FFFFCC"/>
    <a:srgbClr val="0099CC"/>
    <a:srgbClr val="DFEFC9"/>
    <a:srgbClr val="00FFFF"/>
    <a:srgbClr val="FF99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1212F05-26EC-4B9F-809B-3F1A7FAD94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0563"/>
            <a:ext cx="4611688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1C6BF54-E6AD-43B8-BBA3-AB809A9A89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6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logoco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41313" y="331788"/>
            <a:ext cx="106203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323853" y="1268413"/>
            <a:ext cx="8496300" cy="0"/>
          </a:xfrm>
          <a:prstGeom prst="line">
            <a:avLst/>
          </a:prstGeom>
          <a:noFill/>
          <a:ln w="38100">
            <a:solidFill>
              <a:srgbClr val="3B439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323853" y="1231900"/>
            <a:ext cx="8496300" cy="0"/>
          </a:xfrm>
          <a:prstGeom prst="line">
            <a:avLst/>
          </a:prstGeom>
          <a:noFill/>
          <a:ln w="38100">
            <a:solidFill>
              <a:srgbClr val="EFFF2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323853" y="1196975"/>
            <a:ext cx="8496300" cy="0"/>
          </a:xfrm>
          <a:prstGeom prst="line">
            <a:avLst/>
          </a:prstGeom>
          <a:noFill/>
          <a:ln w="38100">
            <a:solidFill>
              <a:srgbClr val="D3AEE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15"/>
          <p:cNvSpPr>
            <a:spLocks noChangeArrowheads="1"/>
          </p:cNvSpPr>
          <p:nvPr/>
        </p:nvSpPr>
        <p:spPr bwMode="auto">
          <a:xfrm>
            <a:off x="3348038" y="622306"/>
            <a:ext cx="2519362" cy="1584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2" name="Picture 5" descr="logo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1413" y="823913"/>
            <a:ext cx="189865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3" name="Group 16"/>
          <p:cNvGrpSpPr>
            <a:grpSpLocks/>
          </p:cNvGrpSpPr>
          <p:nvPr/>
        </p:nvGrpSpPr>
        <p:grpSpPr bwMode="auto">
          <a:xfrm>
            <a:off x="323853" y="2493969"/>
            <a:ext cx="8496300" cy="71437"/>
            <a:chOff x="204" y="754"/>
            <a:chExt cx="5352" cy="45"/>
          </a:xfrm>
        </p:grpSpPr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04" y="799"/>
              <a:ext cx="5352" cy="0"/>
            </a:xfrm>
            <a:prstGeom prst="line">
              <a:avLst/>
            </a:prstGeom>
            <a:noFill/>
            <a:ln w="38100">
              <a:solidFill>
                <a:srgbClr val="3B439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10"/>
            <p:cNvSpPr>
              <a:spLocks noChangeShapeType="1"/>
            </p:cNvSpPr>
            <p:nvPr/>
          </p:nvSpPr>
          <p:spPr bwMode="auto">
            <a:xfrm>
              <a:off x="204" y="776"/>
              <a:ext cx="5352" cy="0"/>
            </a:xfrm>
            <a:prstGeom prst="line">
              <a:avLst/>
            </a:prstGeom>
            <a:noFill/>
            <a:ln w="38100">
              <a:solidFill>
                <a:srgbClr val="EFFF2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11"/>
            <p:cNvSpPr>
              <a:spLocks noChangeShapeType="1"/>
            </p:cNvSpPr>
            <p:nvPr/>
          </p:nvSpPr>
          <p:spPr bwMode="auto">
            <a:xfrm>
              <a:off x="204" y="754"/>
              <a:ext cx="5352" cy="0"/>
            </a:xfrm>
            <a:prstGeom prst="line">
              <a:avLst/>
            </a:prstGeom>
            <a:noFill/>
            <a:ln w="38100">
              <a:solidFill>
                <a:srgbClr val="D3AEE4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323853" y="2897194"/>
            <a:ext cx="8569325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GB" sz="3200" b="1" dirty="0" smtClean="0"/>
              <a:t>IWW12 </a:t>
            </a:r>
            <a:r>
              <a:rPr lang="en-GB" sz="3200" b="1" dirty="0"/>
              <a:t>Charge to working groups</a:t>
            </a:r>
            <a:r>
              <a:rPr lang="en-GB" sz="2800" b="1" dirty="0"/>
              <a:t> </a:t>
            </a:r>
          </a:p>
          <a:p>
            <a:pPr eaLnBrk="1" hangingPunct="1">
              <a:buFontTx/>
              <a:buNone/>
            </a:pPr>
            <a:endParaRPr lang="en-GB" sz="2000" b="1" dirty="0"/>
          </a:p>
        </p:txBody>
      </p:sp>
      <p:sp>
        <p:nvSpPr>
          <p:cNvPr id="2055" name="Text Box 17"/>
          <p:cNvSpPr txBox="1">
            <a:spLocks noChangeArrowheads="1"/>
          </p:cNvSpPr>
          <p:nvPr/>
        </p:nvSpPr>
        <p:spPr bwMode="auto">
          <a:xfrm>
            <a:off x="395291" y="4208463"/>
            <a:ext cx="85693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GB" b="1" i="1" dirty="0">
                <a:solidFill>
                  <a:srgbClr val="00B050"/>
                </a:solidFill>
              </a:rPr>
              <a:t>WG1: Methods - </a:t>
            </a:r>
            <a:r>
              <a:rPr lang="en-GB" b="1" i="1" dirty="0"/>
              <a:t>chaired by </a:t>
            </a:r>
            <a:r>
              <a:rPr lang="en-GB" b="1" i="1" dirty="0" err="1" smtClean="0"/>
              <a:t>Régis</a:t>
            </a:r>
            <a:r>
              <a:rPr lang="en-GB" b="1" i="1" dirty="0" smtClean="0"/>
              <a:t> </a:t>
            </a:r>
            <a:r>
              <a:rPr lang="en-GB" b="1" i="1" dirty="0" err="1" smtClean="0"/>
              <a:t>Borde</a:t>
            </a:r>
            <a:r>
              <a:rPr lang="en-GB" b="1" i="1" dirty="0" smtClean="0"/>
              <a:t> and Jeff Key </a:t>
            </a:r>
            <a:endParaRPr lang="en-GB" b="1" i="1" dirty="0"/>
          </a:p>
          <a:p>
            <a:pPr eaLnBrk="1" hangingPunct="1">
              <a:buFontTx/>
              <a:buNone/>
            </a:pPr>
            <a:r>
              <a:rPr lang="en-GB" b="1" i="1" dirty="0">
                <a:solidFill>
                  <a:srgbClr val="00B050"/>
                </a:solidFill>
              </a:rPr>
              <a:t>WG2: Data </a:t>
            </a:r>
            <a:r>
              <a:rPr lang="en-GB" b="1" i="1" dirty="0" smtClean="0">
                <a:solidFill>
                  <a:srgbClr val="00B050"/>
                </a:solidFill>
              </a:rPr>
              <a:t>Assimilation </a:t>
            </a:r>
            <a:r>
              <a:rPr lang="en-GB" b="1" i="1" dirty="0"/>
              <a:t>- chaired by </a:t>
            </a:r>
            <a:r>
              <a:rPr lang="en-GB" b="1" i="1" dirty="0" err="1" smtClean="0"/>
              <a:t>Niels</a:t>
            </a:r>
            <a:r>
              <a:rPr lang="en-GB" b="1" i="1" dirty="0" smtClean="0"/>
              <a:t> Bormann and James Cotton  </a:t>
            </a:r>
            <a:endParaRPr lang="en-GB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Items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+mn-lt"/>
              </a:rPr>
              <a:t>Some other topics…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WG1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WG2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 Portable software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 Feedback on the 6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NWP SAF report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609D23"/>
                </a:solidFill>
              </a:rPr>
              <a:t>collaborative follow-up of specific features?</a:t>
            </a:r>
          </a:p>
          <a:p>
            <a:pPr lvl="2"/>
            <a:r>
              <a:rPr lang="en-US" dirty="0" smtClean="0">
                <a:solidFill>
                  <a:srgbClr val="609D23"/>
                </a:solidFill>
              </a:rPr>
              <a:t> suggestions?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 Tracking with </a:t>
            </a:r>
            <a:r>
              <a:rPr lang="en-US" dirty="0" err="1" smtClean="0">
                <a:solidFill>
                  <a:schemeClr val="tx1"/>
                </a:solidFill>
              </a:rPr>
              <a:t>hyperspectral</a:t>
            </a:r>
            <a:r>
              <a:rPr lang="en-US" dirty="0" smtClean="0">
                <a:solidFill>
                  <a:schemeClr val="tx1"/>
                </a:solidFill>
              </a:rPr>
              <a:t> data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Scatterometer</a:t>
            </a:r>
            <a:r>
              <a:rPr lang="en-US" dirty="0" smtClean="0">
                <a:solidFill>
                  <a:schemeClr val="tx1"/>
                </a:solidFill>
              </a:rPr>
              <a:t> wind discussion items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 MISR; evaluation/monitoring/trials of NRT data, follow-on missions</a:t>
            </a:r>
            <a:endParaRPr lang="en-US" dirty="0" smtClean="0"/>
          </a:p>
          <a:p>
            <a:pPr marL="971550" lvl="1" indent="-514350">
              <a:spcBef>
                <a:spcPct val="20000"/>
              </a:spcBef>
              <a:buNone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Recalling Jo </a:t>
            </a:r>
            <a:r>
              <a:rPr lang="en-US" dirty="0" err="1" smtClean="0"/>
              <a:t>Schmetz</a:t>
            </a:r>
            <a:r>
              <a:rPr lang="en-US" dirty="0" smtClean="0"/>
              <a:t>’ talk 1/3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5536" y="1412776"/>
            <a:ext cx="8208912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chemeClr val="tx2"/>
                </a:solidFill>
              </a:rPr>
              <a:t>CGMS High level priority plan 2014-2018</a:t>
            </a:r>
          </a:p>
          <a:p>
            <a:pPr marL="914400" lvl="1" indent="-457200">
              <a:buNone/>
            </a:pPr>
            <a:r>
              <a:rPr lang="en-US" sz="1800" b="1" dirty="0" smtClean="0">
                <a:solidFill>
                  <a:schemeClr val="tx2"/>
                </a:solidFill>
              </a:rPr>
              <a:t> -&gt; consistent products (</a:t>
            </a:r>
            <a:r>
              <a:rPr lang="en-US" sz="1800" b="1" dirty="0" smtClean="0">
                <a:solidFill>
                  <a:srgbClr val="C00000"/>
                </a:solidFill>
              </a:rPr>
              <a:t>WG1</a:t>
            </a:r>
            <a:r>
              <a:rPr lang="en-US" sz="18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None/>
            </a:pPr>
            <a:r>
              <a:rPr lang="en-IE" i="1" dirty="0" smtClean="0">
                <a:solidFill>
                  <a:schemeClr val="tx2"/>
                </a:solidFill>
              </a:rPr>
              <a:t>3.2  Establish commonality in the derivation of satellite products for global users where appropriate (e.g. through sharing of prototype algorithms); </a:t>
            </a:r>
          </a:p>
          <a:p>
            <a:pPr lvl="1">
              <a:buNone/>
            </a:pPr>
            <a:r>
              <a:rPr lang="en-IE" i="1" dirty="0" smtClean="0">
                <a:solidFill>
                  <a:schemeClr val="tx2"/>
                </a:solidFill>
              </a:rPr>
              <a:t>3.2.1  Infer guidance from the ongoing </a:t>
            </a:r>
            <a:r>
              <a:rPr lang="en-IE" i="1" dirty="0" err="1" smtClean="0">
                <a:solidFill>
                  <a:schemeClr val="tx2"/>
                </a:solidFill>
              </a:rPr>
              <a:t>intercomparison</a:t>
            </a:r>
            <a:r>
              <a:rPr lang="en-IE" i="1" dirty="0" smtClean="0">
                <a:solidFill>
                  <a:schemeClr val="tx2"/>
                </a:solidFill>
              </a:rPr>
              <a:t> of AMV products for the future developments towards consistent AMV products. Consider in the guidance the future perspective of having the geostationary ring populated with 16-channel imagers.</a:t>
            </a:r>
            <a:endParaRPr lang="en-US" i="1" dirty="0" smtClean="0">
              <a:solidFill>
                <a:schemeClr val="tx2"/>
              </a:solidFill>
            </a:endParaRPr>
          </a:p>
          <a:p>
            <a:pPr marL="800100" lvl="1" indent="-342900"/>
            <a:r>
              <a:rPr lang="en-US" dirty="0" smtClean="0">
                <a:solidFill>
                  <a:srgbClr val="609D23"/>
                </a:solidFill>
              </a:rPr>
              <a:t>not necessarily same products (friendly competition is beneficial)</a:t>
            </a:r>
          </a:p>
          <a:p>
            <a:pPr marL="800100" lvl="1" indent="-342900"/>
            <a:r>
              <a:rPr lang="en-US" dirty="0" smtClean="0">
                <a:solidFill>
                  <a:srgbClr val="609D23"/>
                </a:solidFill>
              </a:rPr>
              <a:t>continue sharing of code, </a:t>
            </a:r>
            <a:r>
              <a:rPr lang="en-US" dirty="0" err="1" smtClean="0">
                <a:solidFill>
                  <a:srgbClr val="609D23"/>
                </a:solidFill>
              </a:rPr>
              <a:t>intercomparisons</a:t>
            </a:r>
            <a:r>
              <a:rPr lang="en-US" dirty="0" smtClean="0">
                <a:solidFill>
                  <a:srgbClr val="609D23"/>
                </a:solidFill>
              </a:rPr>
              <a:t> and discussion</a:t>
            </a:r>
          </a:p>
          <a:p>
            <a:pPr marL="800100" lvl="1" indent="-342900"/>
            <a:r>
              <a:rPr lang="en-US" dirty="0" smtClean="0">
                <a:solidFill>
                  <a:srgbClr val="609D23"/>
                </a:solidFill>
              </a:rPr>
              <a:t>strive towards more commonality – similar approaches based on same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Recalling Jo </a:t>
            </a:r>
            <a:r>
              <a:rPr lang="en-US" dirty="0" err="1" smtClean="0"/>
              <a:t>Schmetz</a:t>
            </a:r>
            <a:r>
              <a:rPr lang="en-US" dirty="0" smtClean="0"/>
              <a:t>’ talk 2/3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5536" y="1412776"/>
            <a:ext cx="8208912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High level priority plan 2014-2018 (cont.)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Better error </a:t>
            </a:r>
            <a:r>
              <a:rPr lang="en-US" sz="1800" b="1" dirty="0" err="1" smtClean="0">
                <a:solidFill>
                  <a:schemeClr val="tx1"/>
                </a:solidFill>
              </a:rPr>
              <a:t>characterisation</a:t>
            </a:r>
            <a:r>
              <a:rPr lang="en-US" sz="1800" b="1" dirty="0" smtClean="0">
                <a:solidFill>
                  <a:schemeClr val="tx1"/>
                </a:solidFill>
              </a:rPr>
              <a:t> (</a:t>
            </a:r>
            <a:r>
              <a:rPr lang="en-US" sz="1800" b="1" dirty="0" smtClean="0">
                <a:solidFill>
                  <a:srgbClr val="C00000"/>
                </a:solidFill>
              </a:rPr>
              <a:t>WG1</a:t>
            </a:r>
            <a:r>
              <a:rPr lang="en-US" sz="1800" b="1" dirty="0" smtClean="0">
                <a:solidFill>
                  <a:schemeClr val="tx1"/>
                </a:solidFill>
              </a:rPr>
              <a:t> and </a:t>
            </a:r>
            <a:r>
              <a:rPr lang="en-US" sz="1800" b="1" dirty="0" smtClean="0">
                <a:solidFill>
                  <a:srgbClr val="00B0F0"/>
                </a:solidFill>
              </a:rPr>
              <a:t>WG2</a:t>
            </a:r>
            <a:r>
              <a:rPr lang="en-US" sz="1800" b="1" dirty="0" smtClean="0">
                <a:solidFill>
                  <a:schemeClr val="tx1"/>
                </a:solidFill>
              </a:rPr>
              <a:t>) </a:t>
            </a:r>
          </a:p>
          <a:p>
            <a:pPr lvl="1">
              <a:buNone/>
            </a:pPr>
            <a:r>
              <a:rPr lang="en-IE" i="1" dirty="0" smtClean="0">
                <a:solidFill>
                  <a:schemeClr val="tx1"/>
                </a:solidFill>
              </a:rPr>
              <a:t>3.5 Develop, and start implementing, methods to describe the error characteristics of satellite data and products;</a:t>
            </a:r>
          </a:p>
          <a:p>
            <a:pPr lvl="1">
              <a:buNone/>
            </a:pPr>
            <a:r>
              <a:rPr lang="en-IE" i="1" dirty="0" smtClean="0">
                <a:solidFill>
                  <a:schemeClr val="tx1"/>
                </a:solidFill>
              </a:rPr>
              <a:t>3.5.1 Address the error characteristics of wind products at the next International Winds Workshop in 2014 and provide a set of guidelines to be considered at the operational centres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rgbClr val="77C32B"/>
                </a:solidFill>
              </a:rPr>
              <a:t> </a:t>
            </a:r>
            <a:r>
              <a:rPr lang="en-US" dirty="0" smtClean="0">
                <a:solidFill>
                  <a:srgbClr val="609D23"/>
                </a:solidFill>
              </a:rPr>
              <a:t> What information could be provided and how could it be evaluated and used? Need to consider with change to new BUFR format.</a:t>
            </a:r>
          </a:p>
          <a:p>
            <a:pPr lvl="1"/>
            <a:r>
              <a:rPr lang="en-IE" dirty="0" smtClean="0">
                <a:solidFill>
                  <a:srgbClr val="609D23"/>
                </a:solidFill>
              </a:rPr>
              <a:t> There is </a:t>
            </a:r>
            <a:r>
              <a:rPr lang="en-GB" dirty="0" smtClean="0">
                <a:solidFill>
                  <a:srgbClr val="609D23"/>
                </a:solidFill>
              </a:rPr>
              <a:t>need to improve the methodology; errors should be traceable to standards whenever possible; scale and flow dependent errors?</a:t>
            </a:r>
            <a:endParaRPr lang="en-IE" dirty="0" smtClean="0">
              <a:solidFill>
                <a:srgbClr val="609D23"/>
              </a:solidFill>
            </a:endParaRPr>
          </a:p>
          <a:p>
            <a:pPr lvl="1"/>
            <a:endParaRPr lang="en-US" dirty="0" smtClean="0">
              <a:solidFill>
                <a:srgbClr val="609D2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Recalling Jo </a:t>
            </a:r>
            <a:r>
              <a:rPr lang="en-US" dirty="0" err="1" smtClean="0"/>
              <a:t>Schmetz</a:t>
            </a:r>
            <a:r>
              <a:rPr lang="en-US" dirty="0" smtClean="0"/>
              <a:t>’ talk 3/3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400" dirty="0" smtClean="0"/>
          </a:p>
          <a:p>
            <a:pPr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5536" y="1340768"/>
            <a:ext cx="874846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en-US" sz="2000" b="1" dirty="0" smtClean="0">
                <a:solidFill>
                  <a:schemeClr val="tx1"/>
                </a:solidFill>
              </a:rPr>
              <a:t>Reprocessing with unified algorithms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lvl="1">
              <a:spcBef>
                <a:spcPts val="600"/>
              </a:spcBef>
              <a:buNone/>
            </a:pPr>
            <a:r>
              <a:rPr lang="en-US" b="1" dirty="0" smtClean="0">
                <a:solidFill>
                  <a:schemeClr val="tx1"/>
                </a:solidFill>
              </a:rPr>
              <a:t>CGMS-42 recommendation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i="1" dirty="0" smtClean="0">
                <a:solidFill>
                  <a:schemeClr val="tx1"/>
                </a:solidFill>
              </a:rPr>
              <a:t>CGMS recommends to CGMS members performing a reprocessing of AMVs, to pursue future AMV reprocessing with their own algorithm and in addition with a common algorithm.  IWW12 is invited to discuss the implications and derive guidance on the practical implementations.</a:t>
            </a:r>
          </a:p>
          <a:p>
            <a:pPr lvl="1"/>
            <a:r>
              <a:rPr lang="en-US" dirty="0" smtClean="0">
                <a:solidFill>
                  <a:srgbClr val="609D23"/>
                </a:solidFill>
              </a:rPr>
              <a:t> Is this useful to do? Discuss practical approach for reprocessing by producers. Do we add capability to unified AMV algorithm? How? Who? Other ideas? How best to pursue?</a:t>
            </a:r>
          </a:p>
          <a:p>
            <a:pPr lvl="1"/>
            <a:endParaRPr lang="en-US" sz="800" i="1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 startAt="3"/>
            </a:pP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kern="800" dirty="0" smtClean="0">
                <a:solidFill>
                  <a:schemeClr val="tx1"/>
                </a:solidFill>
              </a:rPr>
              <a:t>Other uses of reprocessed AMVs </a:t>
            </a:r>
            <a:r>
              <a:rPr lang="en-US" sz="2000" kern="800" dirty="0" smtClean="0">
                <a:solidFill>
                  <a:schemeClr val="tx1"/>
                </a:solidFill>
              </a:rPr>
              <a:t>(</a:t>
            </a:r>
            <a:r>
              <a:rPr lang="en-US" sz="2000" kern="800" dirty="0" smtClean="0">
                <a:solidFill>
                  <a:srgbClr val="C00000"/>
                </a:solidFill>
              </a:rPr>
              <a:t>WG1</a:t>
            </a:r>
            <a:r>
              <a:rPr lang="en-US" sz="2000" kern="800" dirty="0" smtClean="0">
                <a:solidFill>
                  <a:schemeClr val="tx1"/>
                </a:solidFill>
              </a:rPr>
              <a:t> and </a:t>
            </a:r>
            <a:r>
              <a:rPr lang="en-US" sz="2000" kern="800" dirty="0" smtClean="0">
                <a:solidFill>
                  <a:srgbClr val="00B0F0"/>
                </a:solidFill>
              </a:rPr>
              <a:t>WG2</a:t>
            </a:r>
            <a:r>
              <a:rPr lang="en-US" sz="2000" kern="8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i="1" kern="800" dirty="0" smtClean="0">
                <a:solidFill>
                  <a:schemeClr val="tx1"/>
                </a:solidFill>
              </a:rPr>
              <a:t>	</a:t>
            </a:r>
            <a:r>
              <a:rPr lang="en-US" i="1" kern="800" dirty="0" smtClean="0">
                <a:solidFill>
                  <a:schemeClr val="tx1"/>
                </a:solidFill>
              </a:rPr>
              <a:t>Reprocessed </a:t>
            </a:r>
            <a:r>
              <a:rPr lang="en-US" i="1" dirty="0" smtClean="0">
                <a:solidFill>
                  <a:schemeClr val="tx1"/>
                </a:solidFill>
              </a:rPr>
              <a:t>AMVs are of scientific interest per se, i.e. beyond their importance to </a:t>
            </a:r>
            <a:r>
              <a:rPr lang="en-US" i="1" dirty="0" err="1" smtClean="0">
                <a:solidFill>
                  <a:schemeClr val="tx1"/>
                </a:solidFill>
              </a:rPr>
              <a:t>reanalyses</a:t>
            </a:r>
            <a:r>
              <a:rPr lang="en-US" i="1" dirty="0" smtClean="0">
                <a:solidFill>
                  <a:schemeClr val="tx1"/>
                </a:solidFill>
              </a:rPr>
              <a:t>, notably in ops4MIPs (observations for model </a:t>
            </a:r>
            <a:r>
              <a:rPr lang="en-US" i="1" dirty="0" err="1" smtClean="0">
                <a:solidFill>
                  <a:schemeClr val="tx1"/>
                </a:solidFill>
              </a:rPr>
              <a:t>intercomparison</a:t>
            </a:r>
            <a:r>
              <a:rPr lang="en-US" i="1" dirty="0" smtClean="0">
                <a:solidFill>
                  <a:schemeClr val="tx1"/>
                </a:solidFill>
              </a:rPr>
              <a:t> projects). They have potential to improve the understanding of processes in the climate system (circulation patterns)</a:t>
            </a:r>
          </a:p>
          <a:p>
            <a:pPr marL="971550" lvl="1" indent="-514350">
              <a:buNone/>
            </a:pPr>
            <a:r>
              <a:rPr lang="en-GB" sz="1400" dirty="0" smtClean="0">
                <a:solidFill>
                  <a:schemeClr val="tx1"/>
                </a:solidFill>
              </a:rPr>
              <a:t>Two examples given – other examples with MISR and scat by Roger Davies and David </a:t>
            </a:r>
            <a:r>
              <a:rPr lang="en-GB" sz="1400" dirty="0" err="1" smtClean="0">
                <a:solidFill>
                  <a:schemeClr val="tx1"/>
                </a:solidFill>
              </a:rPr>
              <a:t>Halpern</a:t>
            </a:r>
            <a:endParaRPr lang="en-GB" sz="1400" dirty="0" smtClean="0">
              <a:solidFill>
                <a:schemeClr val="tx1"/>
              </a:solidFill>
            </a:endParaRPr>
          </a:p>
          <a:p>
            <a:pPr marL="468000" lvl="1">
              <a:buFont typeface="+mj-lt"/>
              <a:buAutoNum type="romanLcPeriod"/>
            </a:pPr>
            <a:r>
              <a:rPr lang="en-GB" sz="1400" dirty="0" smtClean="0">
                <a:solidFill>
                  <a:schemeClr val="tx1"/>
                </a:solidFill>
              </a:rPr>
              <a:t>Strength of Somali jet and Indian monsoon =&gt; direct monitoring from re-processed AMVs</a:t>
            </a:r>
          </a:p>
          <a:p>
            <a:pPr marL="468000" lvl="1">
              <a:buFont typeface="+mj-lt"/>
              <a:buAutoNum type="romanLcPeriod"/>
            </a:pPr>
            <a:r>
              <a:rPr lang="en-GB" sz="1400" dirty="0" smtClean="0">
                <a:solidFill>
                  <a:schemeClr val="tx1"/>
                </a:solidFill>
              </a:rPr>
              <a:t>Divergence derived from AMVs tracking marine boundary layer clouds =&gt; marine Sc/St plays an important role in the climate system (</a:t>
            </a:r>
            <a:r>
              <a:rPr lang="en-GB" sz="1400" dirty="0" err="1" smtClean="0">
                <a:solidFill>
                  <a:schemeClr val="tx1"/>
                </a:solidFill>
              </a:rPr>
              <a:t>albedo</a:t>
            </a:r>
            <a:r>
              <a:rPr lang="en-GB" sz="1400" dirty="0" smtClean="0">
                <a:solidFill>
                  <a:schemeClr val="tx1"/>
                </a:solidFill>
              </a:rPr>
              <a:t> effect) =&gt;  study link between  dynamics/subsidence and cloud characteristics?  </a:t>
            </a:r>
            <a:r>
              <a:rPr lang="en-US" sz="1400" i="1" dirty="0" smtClean="0">
                <a:solidFill>
                  <a:schemeClr val="tx1"/>
                </a:solidFill>
              </a:rPr>
              <a:t> </a:t>
            </a:r>
          </a:p>
          <a:p>
            <a:pPr marL="468000" lvl="3"/>
            <a:r>
              <a:rPr lang="en-US" dirty="0" smtClean="0">
                <a:solidFill>
                  <a:srgbClr val="609D23"/>
                </a:solidFill>
              </a:rPr>
              <a:t> Other ideas?  How best to pursue?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r>
              <a:rPr lang="en-US" dirty="0" smtClean="0"/>
              <a:t>Recalling Lars Peter </a:t>
            </a:r>
            <a:r>
              <a:rPr lang="en-US" dirty="0" err="1" smtClean="0"/>
              <a:t>Riishojgaard’s</a:t>
            </a:r>
            <a:r>
              <a:rPr lang="en-US" dirty="0" smtClean="0"/>
              <a:t> talk….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US" sz="2000" b="1" dirty="0" smtClean="0"/>
              <a:t>IWW input to the CGMS baseline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  <a:endParaRPr lang="en-US" sz="2000" b="1" dirty="0" smtClean="0"/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ea typeface="Arial"/>
                <a:cs typeface="Arial"/>
                <a:sym typeface="Arial"/>
              </a:rPr>
              <a:t>WMO Integrated Global Observing System (WIGOS): a framework for integrating all WMO observing systems under one umbrella.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en-GB" sz="1600" i="1" u="sng" dirty="0" smtClean="0">
                <a:ea typeface="Arial"/>
                <a:cs typeface="Arial"/>
                <a:sym typeface="Arial"/>
              </a:rPr>
              <a:t>Manual on WIGOS </a:t>
            </a:r>
            <a:r>
              <a:rPr lang="en-GB" sz="1600" dirty="0" smtClean="0">
                <a:ea typeface="Arial"/>
                <a:cs typeface="Arial"/>
                <a:sym typeface="Arial"/>
              </a:rPr>
              <a:t>includes a description of the space-based component; this is provided by the CGMS Baseline.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The CGMS Baseline talks about </a:t>
            </a:r>
            <a:r>
              <a:rPr lang="en-GB" sz="1600" i="1" dirty="0" smtClean="0">
                <a:latin typeface="+mj-lt"/>
                <a:ea typeface="Arial Bold"/>
                <a:cs typeface="Arial Bold"/>
                <a:sym typeface="Arial Bold"/>
              </a:rPr>
              <a:t>“operational capabilities and services”</a:t>
            </a: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, and although AMVs are now recognized by WMO as a very important data-type, winds is not listed as a mission for the geostationary constellation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Could (should?) be considered a driver for the design and operation of the constellation, in terms of e.g.</a:t>
            </a:r>
          </a:p>
          <a:p>
            <a:pPr marL="1200150" lvl="2" indent="-441325">
              <a:defRPr sz="1800" i="0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Orbital spacing</a:t>
            </a:r>
          </a:p>
          <a:p>
            <a:pPr marL="1200150" lvl="2" indent="-441325">
              <a:defRPr sz="1800" i="0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Scan mode (full-disc versus rapid)</a:t>
            </a:r>
          </a:p>
          <a:p>
            <a:pPr marL="1200150" lvl="2" indent="-441325">
              <a:defRPr sz="1800" i="0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Data processing (temporal and spatial density,…)</a:t>
            </a:r>
          </a:p>
          <a:p>
            <a:pPr marL="1200150" lvl="2" indent="-441325">
              <a:defRPr sz="1800" i="0"/>
            </a:pPr>
            <a:r>
              <a:rPr lang="en-GB" sz="1600" dirty="0" smtClean="0">
                <a:latin typeface="+mj-lt"/>
                <a:ea typeface="Arial Bold"/>
                <a:cs typeface="Arial Bold"/>
                <a:sym typeface="Arial Bold"/>
              </a:rPr>
              <a:t>Data dissemination</a:t>
            </a:r>
            <a:endParaRPr lang="en-US" sz="1600" dirty="0" smtClean="0"/>
          </a:p>
          <a:p>
            <a:pPr marL="820737" lvl="1" indent="-441325">
              <a:buFont typeface="Arial" pitchFamily="34" charset="0"/>
              <a:buChar char="•"/>
              <a:defRPr sz="1800" i="0"/>
            </a:pPr>
            <a:r>
              <a:rPr lang="en-GB" sz="1600" dirty="0" smtClean="0">
                <a:solidFill>
                  <a:srgbClr val="609D23"/>
                </a:solidFill>
                <a:latin typeface="+mj-lt"/>
                <a:ea typeface="Arial Bold"/>
                <a:cs typeface="Arial Bold"/>
                <a:sym typeface="Arial Bold"/>
              </a:rPr>
              <a:t>IWWG recommendation to include wind mission explicitly?</a:t>
            </a:r>
          </a:p>
          <a:p>
            <a:pPr marL="820737" lvl="1" indent="-441325">
              <a:buFont typeface="Arial" pitchFamily="34" charset="0"/>
              <a:buChar char="•"/>
              <a:defRPr sz="1800" i="0"/>
            </a:pPr>
            <a:r>
              <a:rPr lang="en-GB" sz="1600" dirty="0" smtClean="0">
                <a:solidFill>
                  <a:srgbClr val="609D23"/>
                </a:solidFill>
                <a:latin typeface="+mj-lt"/>
                <a:ea typeface="Arial Bold"/>
                <a:cs typeface="Arial Bold"/>
                <a:sym typeface="Arial Bold"/>
              </a:rPr>
              <a:t>Guidance on baseline system e.g. Minimum coverage, interval, frequency... </a:t>
            </a:r>
          </a:p>
          <a:p>
            <a:pPr lvl="1"/>
            <a:endParaRPr lang="en-US" sz="1600" dirty="0" smtClean="0">
              <a:latin typeface="+mj-lt"/>
            </a:endParaRPr>
          </a:p>
          <a:p>
            <a:pPr lvl="1"/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r>
              <a:rPr lang="en-US" dirty="0" smtClean="0"/>
              <a:t>Follow up from plenary discussions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525963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US" sz="2000" b="1" dirty="0" err="1" smtClean="0"/>
              <a:t>Intercomparison</a:t>
            </a:r>
            <a:r>
              <a:rPr lang="en-US" sz="2000" b="1" dirty="0" smtClean="0"/>
              <a:t> study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>
                <a:solidFill>
                  <a:srgbClr val="000000"/>
                </a:solidFill>
              </a:rPr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endParaRPr lang="en-US" sz="800" i="1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What else could be done for this study?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Drilling down to better understand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Lessons learned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Future studies? How often? Any extra experiments/ideas?</a:t>
            </a:r>
          </a:p>
          <a:p>
            <a:pPr lvl="1"/>
            <a:endParaRPr lang="en-US" sz="1600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en-US" sz="2000" b="1" dirty="0" smtClean="0"/>
              <a:t>High resolution winds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  <a:endParaRPr lang="en-US" sz="2000" b="1" dirty="0" smtClean="0"/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rgbClr val="609D23"/>
                </a:solidFill>
              </a:rPr>
              <a:t>What are NWP requirements to improve high impact weather forecasts? </a:t>
            </a:r>
            <a:r>
              <a:rPr lang="en-US" sz="1600" dirty="0" smtClean="0">
                <a:solidFill>
                  <a:srgbClr val="609D23"/>
                </a:solidFill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 </a:t>
            </a:r>
            <a:r>
              <a:rPr lang="en-US" sz="1600" dirty="0" err="1" smtClean="0">
                <a:solidFill>
                  <a:srgbClr val="609D23"/>
                </a:solidFill>
              </a:rPr>
              <a:t>Nowcasting</a:t>
            </a:r>
            <a:r>
              <a:rPr lang="en-US" sz="1600" dirty="0" smtClean="0">
                <a:solidFill>
                  <a:srgbClr val="609D23"/>
                </a:solidFill>
              </a:rPr>
              <a:t> needs, benefits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 </a:t>
            </a:r>
            <a:r>
              <a:rPr lang="en-GB" sz="1600" dirty="0" smtClean="0">
                <a:solidFill>
                  <a:srgbClr val="609D23"/>
                </a:solidFill>
              </a:rPr>
              <a:t>Discuss issues, limitations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rgbClr val="609D23"/>
                </a:solidFill>
              </a:rPr>
              <a:t> Who is actively working this problem? Summarize key findings.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rgbClr val="609D23"/>
                </a:solidFill>
              </a:rPr>
              <a:t> How to best proceed in the future?  How to engage and collaborate with the AMV producers / NWP centres?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rgbClr val="609D23"/>
                </a:solidFill>
              </a:rPr>
              <a:t> </a:t>
            </a:r>
            <a:r>
              <a:rPr lang="en-US" sz="1600" dirty="0" smtClean="0">
                <a:solidFill>
                  <a:srgbClr val="609D23"/>
                </a:solidFill>
              </a:rPr>
              <a:t>Provide some recommendations for ways to collaboratively work issues that remain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rgbClr val="609D23"/>
                </a:solidFill>
              </a:rPr>
              <a:t>Should a study case be identified for all to work (AMV generation and NWP)?         </a:t>
            </a:r>
          </a:p>
          <a:p>
            <a:pPr marL="457200" indent="-457200">
              <a:buNone/>
            </a:pPr>
            <a:endParaRPr lang="en-US" sz="2000" b="1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US" sz="2000" b="1" dirty="0" smtClean="0"/>
              <a:t>New BUFR format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IWWG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en-US" sz="2000" b="1" dirty="0" smtClean="0"/>
              <a:t>IWW12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Thoughts on meeting format, posters…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Any suggestions for future workshops</a:t>
            </a:r>
          </a:p>
          <a:p>
            <a:pPr marL="914400" lvl="1" indent="-514350">
              <a:buNone/>
            </a:pPr>
            <a:endParaRPr lang="en-US" sz="1600" b="1" dirty="0" smtClean="0"/>
          </a:p>
          <a:p>
            <a:pPr marL="514350" indent="-514350">
              <a:buFont typeface="+mj-lt"/>
              <a:buAutoNum type="arabicPeriod" startAt="9"/>
            </a:pPr>
            <a:r>
              <a:rPr lang="en-US" sz="2000" b="1" dirty="0" smtClean="0"/>
              <a:t>IWWG web and wiki pages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Thoughts on IWWG web and wiki pages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Suggestions to improve?</a:t>
            </a:r>
          </a:p>
          <a:p>
            <a:pPr marL="514350" indent="-514350">
              <a:buNone/>
            </a:pPr>
            <a:endParaRPr lang="en-US" sz="2000" b="1" dirty="0" smtClean="0"/>
          </a:p>
          <a:p>
            <a:pPr marL="514350" indent="-514350">
              <a:buFont typeface="+mj-lt"/>
              <a:buAutoNum type="arabicPeriod" startAt="10"/>
            </a:pPr>
            <a:r>
              <a:rPr lang="en-US" sz="2000" b="1" dirty="0" smtClean="0"/>
              <a:t>Coordination with new ICWG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  <a:endParaRPr lang="en-US" sz="2000" b="1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What is best approach?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Back-to-back meetings with overlap?  If so, how often?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609D23"/>
                </a:solidFill>
              </a:rPr>
              <a:t>Joint studies? Ideas for what these could/should be?</a:t>
            </a:r>
          </a:p>
          <a:p>
            <a:pPr>
              <a:buNone/>
            </a:pPr>
            <a:endParaRPr lang="en-GB" sz="1800" dirty="0" smtClean="0"/>
          </a:p>
          <a:p>
            <a:pPr marL="914400" lvl="1" indent="-514350">
              <a:buFont typeface="Arial" pitchFamily="34" charset="0"/>
              <a:buChar char="•"/>
            </a:pPr>
            <a:endParaRPr lang="en-US" sz="1600" dirty="0" smtClean="0">
              <a:solidFill>
                <a:srgbClr val="609D23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NWP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1"/>
            </a:pPr>
            <a:r>
              <a:rPr lang="en-US" sz="2000" b="1" dirty="0" smtClean="0"/>
              <a:t>NWP topics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B0F0"/>
                </a:solidFill>
              </a:rPr>
              <a:t>WG2</a:t>
            </a:r>
            <a:r>
              <a:rPr lang="en-US" sz="2000" dirty="0" smtClean="0"/>
              <a:t>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Correlated errors (spatial &amp; temporal)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Layer </a:t>
            </a:r>
            <a:r>
              <a:rPr lang="en-US" sz="1600" dirty="0" err="1" smtClean="0"/>
              <a:t>obs</a:t>
            </a:r>
            <a:r>
              <a:rPr lang="en-US" sz="1600" dirty="0" smtClean="0"/>
              <a:t> operator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Situation dependent errors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Thinning/</a:t>
            </a:r>
            <a:r>
              <a:rPr lang="en-US" sz="1600" dirty="0" err="1" smtClean="0"/>
              <a:t>superobbing</a:t>
            </a:r>
            <a:endParaRPr lang="en-US" sz="1600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AMVs in tropics – what is needed to get more impact here?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FSO/denial studies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Simulated data studies – key conclusions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err="1" smtClean="0"/>
              <a:t>Mesoscale</a:t>
            </a:r>
            <a:r>
              <a:rPr lang="en-US" sz="1600" dirty="0" smtClean="0"/>
              <a:t> </a:t>
            </a:r>
            <a:r>
              <a:rPr lang="en-US" sz="1600" dirty="0" err="1" smtClean="0"/>
              <a:t>vs</a:t>
            </a:r>
            <a:r>
              <a:rPr lang="en-US" sz="1600" dirty="0" smtClean="0"/>
              <a:t> large scale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Any other information we would like from producers – covered by BUFR </a:t>
            </a:r>
            <a:r>
              <a:rPr lang="en-US" sz="1600" dirty="0" err="1" smtClean="0"/>
              <a:t>discn</a:t>
            </a:r>
            <a:r>
              <a:rPr lang="en-US" sz="1600" dirty="0" smtClean="0"/>
              <a:t>?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2"/>
            </a:pPr>
            <a:r>
              <a:rPr lang="en-US" sz="2000" b="1" dirty="0" smtClean="0"/>
              <a:t>Method topics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C00000"/>
                </a:solidFill>
              </a:rPr>
              <a:t>WG1</a:t>
            </a:r>
            <a:r>
              <a:rPr lang="en-US" sz="2000" dirty="0" smtClean="0"/>
              <a:t>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Which aspects still need attention and which are OK?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Low level cloud height assignment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How tightly constrained is polar tracking to first guess?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Any extra considerations for polar AMV height assignment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AMVs in tropics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err="1" smtClean="0"/>
              <a:t>Mesoscale</a:t>
            </a:r>
            <a:r>
              <a:rPr lang="en-US" sz="1600" dirty="0" smtClean="0"/>
              <a:t> </a:t>
            </a:r>
            <a:r>
              <a:rPr lang="en-US" sz="1600" dirty="0" err="1" smtClean="0"/>
              <a:t>vs</a:t>
            </a:r>
            <a:r>
              <a:rPr lang="en-US" sz="1600" dirty="0" smtClean="0"/>
              <a:t> large scale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Inversion correction – how applied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Cloud microphysics and height assignment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Number of levels and frequency of forecasts used for height assignment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sz="1600" dirty="0" smtClean="0"/>
              <a:t>QI formulation 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3B439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3B439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3814</TotalTime>
  <Words>908</Words>
  <Application>Microsoft Office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Recalling Jo Schmetz’ talk 1/3</vt:lpstr>
      <vt:lpstr>Recalling Jo Schmetz’ talk 2/3</vt:lpstr>
      <vt:lpstr>Recalling Jo Schmetz’ talk 3/3</vt:lpstr>
      <vt:lpstr>Recalling Lars Peter Riishojgaard’s talk….</vt:lpstr>
      <vt:lpstr>Follow up from plenary discussions</vt:lpstr>
      <vt:lpstr>IWWG</vt:lpstr>
      <vt:lpstr>NWP </vt:lpstr>
      <vt:lpstr>Method </vt:lpstr>
      <vt:lpstr>Other Items</vt:lpstr>
    </vt:vector>
  </TitlesOfParts>
  <Company>Met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AMV intercomparison</dc:title>
  <dc:creator>mary.forsythe</dc:creator>
  <cp:lastModifiedBy>jdaniels</cp:lastModifiedBy>
  <cp:revision>176</cp:revision>
  <dcterms:created xsi:type="dcterms:W3CDTF">2009-09-01T10:16:00Z</dcterms:created>
  <dcterms:modified xsi:type="dcterms:W3CDTF">2014-06-19T15:35:49Z</dcterms:modified>
</cp:coreProperties>
</file>