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4"/>
  </p:notesMasterIdLst>
  <p:handoutMasterIdLst>
    <p:handoutMasterId r:id="rId35"/>
  </p:handoutMasterIdLst>
  <p:sldIdLst>
    <p:sldId id="257" r:id="rId3"/>
    <p:sldId id="259" r:id="rId4"/>
    <p:sldId id="266" r:id="rId5"/>
    <p:sldId id="267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70" r:id="rId14"/>
    <p:sldId id="268" r:id="rId15"/>
    <p:sldId id="272" r:id="rId16"/>
    <p:sldId id="277" r:id="rId17"/>
    <p:sldId id="271" r:id="rId18"/>
    <p:sldId id="273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</p:sldIdLst>
  <p:sldSz cx="9144000" cy="6858000" type="screen4x3"/>
  <p:notesSz cx="6797675" cy="9874250"/>
  <p:defaultTextStyle>
    <a:defPPr>
      <a:defRPr lang="en-GB"/>
    </a:defPPr>
    <a:lvl1pPr algn="l" rtl="0" eaLnBrk="0" fontAlgn="base" hangingPunct="0">
      <a:spcBef>
        <a:spcPct val="50000"/>
      </a:spcBef>
      <a:spcAft>
        <a:spcPct val="0"/>
      </a:spcAft>
      <a:buChar char="•"/>
      <a:defRPr sz="1600" kern="1200">
        <a:solidFill>
          <a:srgbClr val="3B439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buChar char="•"/>
      <a:defRPr sz="1600" kern="1200">
        <a:solidFill>
          <a:srgbClr val="3B439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buChar char="•"/>
      <a:defRPr sz="1600" kern="1200">
        <a:solidFill>
          <a:srgbClr val="3B439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buChar char="•"/>
      <a:defRPr sz="1600" kern="1200">
        <a:solidFill>
          <a:srgbClr val="3B439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buChar char="•"/>
      <a:defRPr sz="1600" kern="1200">
        <a:solidFill>
          <a:srgbClr val="3B439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rgbClr val="3B439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rgbClr val="3B439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rgbClr val="3B439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rgbClr val="3B439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CC"/>
    <a:srgbClr val="77C32B"/>
    <a:srgbClr val="0099CC"/>
    <a:srgbClr val="DFEFC9"/>
    <a:srgbClr val="00FFFF"/>
    <a:srgbClr val="FF9900"/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9A96599-993E-4FC0-AE15-165144FBCD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8713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BE3585F-4D4B-466B-B653-2BB8923B33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2115D-18C8-4EEB-9D5F-4DAA371D79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F4DD-6E78-45B6-B80F-34B73740E66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5209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logocol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41313" y="331788"/>
            <a:ext cx="1062037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323850" y="1268413"/>
            <a:ext cx="8496300" cy="0"/>
          </a:xfrm>
          <a:prstGeom prst="line">
            <a:avLst/>
          </a:prstGeom>
          <a:noFill/>
          <a:ln w="38100">
            <a:solidFill>
              <a:srgbClr val="3B439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5" name="Line 11"/>
          <p:cNvSpPr>
            <a:spLocks noChangeShapeType="1"/>
          </p:cNvSpPr>
          <p:nvPr userDrawn="1"/>
        </p:nvSpPr>
        <p:spPr bwMode="auto">
          <a:xfrm>
            <a:off x="323850" y="1231900"/>
            <a:ext cx="8496300" cy="0"/>
          </a:xfrm>
          <a:prstGeom prst="line">
            <a:avLst/>
          </a:prstGeom>
          <a:noFill/>
          <a:ln w="38100">
            <a:solidFill>
              <a:srgbClr val="EFFF2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6" name="Line 12"/>
          <p:cNvSpPr>
            <a:spLocks noChangeShapeType="1"/>
          </p:cNvSpPr>
          <p:nvPr userDrawn="1"/>
        </p:nvSpPr>
        <p:spPr bwMode="auto">
          <a:xfrm>
            <a:off x="323850" y="1196975"/>
            <a:ext cx="8496300" cy="0"/>
          </a:xfrm>
          <a:prstGeom prst="line">
            <a:avLst/>
          </a:prstGeom>
          <a:noFill/>
          <a:ln w="38100">
            <a:solidFill>
              <a:srgbClr val="D3AEE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fld id="{8C12115D-18C8-4EEB-9D5F-4DAA371D797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t>6/19/2014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fld id="{8A51F4DD-6E78-45B6-B80F-34B73740E66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162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groups.ssec.wisc.edu/groups/iwwg/activities/adding-extra-information-to-bufr-sequence/adding-extra-information-to-bufr-sequence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AutoShape 15"/>
          <p:cNvSpPr>
            <a:spLocks noChangeArrowheads="1"/>
          </p:cNvSpPr>
          <p:nvPr/>
        </p:nvSpPr>
        <p:spPr bwMode="auto">
          <a:xfrm>
            <a:off x="3348038" y="622300"/>
            <a:ext cx="2519362" cy="15843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52" name="Picture 5" descr="logoc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1413" y="823913"/>
            <a:ext cx="189865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3" name="Group 16"/>
          <p:cNvGrpSpPr>
            <a:grpSpLocks/>
          </p:cNvGrpSpPr>
          <p:nvPr/>
        </p:nvGrpSpPr>
        <p:grpSpPr bwMode="auto">
          <a:xfrm>
            <a:off x="323850" y="2493963"/>
            <a:ext cx="8496300" cy="71437"/>
            <a:chOff x="204" y="754"/>
            <a:chExt cx="5352" cy="45"/>
          </a:xfrm>
        </p:grpSpPr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204" y="799"/>
              <a:ext cx="5352" cy="0"/>
            </a:xfrm>
            <a:prstGeom prst="line">
              <a:avLst/>
            </a:prstGeom>
            <a:noFill/>
            <a:ln w="38100">
              <a:solidFill>
                <a:srgbClr val="3B439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7" name="Line 10"/>
            <p:cNvSpPr>
              <a:spLocks noChangeShapeType="1"/>
            </p:cNvSpPr>
            <p:nvPr/>
          </p:nvSpPr>
          <p:spPr bwMode="auto">
            <a:xfrm>
              <a:off x="204" y="776"/>
              <a:ext cx="5352" cy="0"/>
            </a:xfrm>
            <a:prstGeom prst="line">
              <a:avLst/>
            </a:prstGeom>
            <a:noFill/>
            <a:ln w="38100">
              <a:solidFill>
                <a:srgbClr val="EFFF2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Line 11"/>
            <p:cNvSpPr>
              <a:spLocks noChangeShapeType="1"/>
            </p:cNvSpPr>
            <p:nvPr/>
          </p:nvSpPr>
          <p:spPr bwMode="auto">
            <a:xfrm>
              <a:off x="204" y="754"/>
              <a:ext cx="5352" cy="0"/>
            </a:xfrm>
            <a:prstGeom prst="line">
              <a:avLst/>
            </a:prstGeom>
            <a:noFill/>
            <a:ln w="38100">
              <a:solidFill>
                <a:srgbClr val="D3AEE4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4" name="Text Box 13"/>
          <p:cNvSpPr txBox="1">
            <a:spLocks noChangeArrowheads="1"/>
          </p:cNvSpPr>
          <p:nvPr/>
        </p:nvSpPr>
        <p:spPr bwMode="auto">
          <a:xfrm>
            <a:off x="323850" y="2897188"/>
            <a:ext cx="8569325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None/>
            </a:pPr>
            <a:r>
              <a:rPr lang="en-GB" sz="3200" b="1" dirty="0" smtClean="0"/>
              <a:t>IWW12 </a:t>
            </a:r>
            <a:r>
              <a:rPr lang="en-GB" sz="3200" b="1" dirty="0"/>
              <a:t>Plenary Discussion</a:t>
            </a:r>
            <a:r>
              <a:rPr lang="en-GB" sz="2800" b="1" dirty="0"/>
              <a:t> </a:t>
            </a:r>
            <a:r>
              <a:rPr lang="en-GB" sz="2800" b="1" dirty="0" smtClean="0"/>
              <a:t>3</a:t>
            </a:r>
            <a:endParaRPr lang="en-GB" sz="2800" b="1" dirty="0"/>
          </a:p>
          <a:p>
            <a:pPr eaLnBrk="1" hangingPunct="1">
              <a:buFontTx/>
              <a:buNone/>
            </a:pPr>
            <a:r>
              <a:rPr lang="en-GB" sz="2000" b="1" dirty="0" smtClean="0"/>
              <a:t>Height Assignment</a:t>
            </a:r>
          </a:p>
          <a:p>
            <a:pPr eaLnBrk="1" hangingPunct="1">
              <a:buFontTx/>
              <a:buNone/>
            </a:pPr>
            <a:r>
              <a:rPr lang="en-GB" sz="2000" b="1" dirty="0" smtClean="0"/>
              <a:t>Treatment of AMVs over Layers</a:t>
            </a:r>
          </a:p>
          <a:p>
            <a:pPr eaLnBrk="1" hangingPunct="1">
              <a:buFontTx/>
              <a:buNone/>
            </a:pPr>
            <a:r>
              <a:rPr lang="en-GB" sz="2000" b="1" dirty="0" smtClean="0"/>
              <a:t>Proposed New Satellite Winds BUFR Sequence</a:t>
            </a:r>
            <a:endParaRPr lang="en-GB" sz="2000" b="1" dirty="0"/>
          </a:p>
        </p:txBody>
      </p:sp>
      <p:sp>
        <p:nvSpPr>
          <p:cNvPr id="2055" name="Text Box 17"/>
          <p:cNvSpPr txBox="1">
            <a:spLocks noChangeArrowheads="1"/>
          </p:cNvSpPr>
          <p:nvPr/>
        </p:nvSpPr>
        <p:spPr bwMode="auto">
          <a:xfrm>
            <a:off x="179512" y="5877272"/>
            <a:ext cx="85693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None/>
            </a:pPr>
            <a:r>
              <a:rPr lang="en-GB" sz="1300" b="1" i="1" dirty="0"/>
              <a:t>Chaired by: </a:t>
            </a:r>
            <a:r>
              <a:rPr lang="en-GB" sz="1300" b="1" i="1" dirty="0" smtClean="0"/>
              <a:t>  Angeles Hernandez </a:t>
            </a:r>
            <a:r>
              <a:rPr lang="en-GB" sz="1300" b="1" i="1" dirty="0" err="1" smtClean="0"/>
              <a:t>Carrascal</a:t>
            </a:r>
            <a:r>
              <a:rPr lang="en-GB" sz="1300" b="1" i="1" dirty="0" smtClean="0"/>
              <a:t>   and </a:t>
            </a:r>
            <a:r>
              <a:rPr lang="en-GB" sz="1300" b="1" i="1" dirty="0"/>
              <a:t>Jaime Daniels</a:t>
            </a:r>
            <a:endParaRPr lang="en-GB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solidFill>
                  <a:srgbClr val="0070C0"/>
                </a:solidFill>
              </a:rPr>
              <a:t>AMV: vertical average or re-assign to a lower level?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sz="2400" dirty="0" smtClean="0"/>
              <a:t>Vertical average below a reference level is partly an implicit way of lowering the height.</a:t>
            </a:r>
          </a:p>
          <a:p>
            <a:r>
              <a:rPr lang="en-GB" sz="2400" dirty="0" smtClean="0"/>
              <a:t>Example: if CTP is an estimate of the cloud top pressure:</a:t>
            </a:r>
            <a:endParaRPr lang="en-GB" sz="2000" dirty="0" smtClean="0"/>
          </a:p>
        </p:txBody>
      </p:sp>
      <p:sp>
        <p:nvSpPr>
          <p:cNvPr id="4" name="Cloud 3"/>
          <p:cNvSpPr/>
          <p:nvPr/>
        </p:nvSpPr>
        <p:spPr>
          <a:xfrm>
            <a:off x="539551" y="3516484"/>
            <a:ext cx="2445929" cy="2216279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355976" y="3691404"/>
            <a:ext cx="20162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985481" y="3516484"/>
            <a:ext cx="7455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CTP</a:t>
            </a:r>
            <a:endParaRPr lang="en-GB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985481" y="5245169"/>
            <a:ext cx="1370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CTP + 100</a:t>
            </a:r>
            <a:endParaRPr lang="en-GB" sz="2000" b="1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4355976" y="5489108"/>
            <a:ext cx="20162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644008" y="3716539"/>
            <a:ext cx="144016" cy="17725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7956376" y="3691404"/>
            <a:ext cx="144016" cy="17725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Connector 23"/>
          <p:cNvCxnSpPr>
            <a:endCxn id="21" idx="1"/>
          </p:cNvCxnSpPr>
          <p:nvPr/>
        </p:nvCxnSpPr>
        <p:spPr>
          <a:xfrm>
            <a:off x="4355976" y="4572506"/>
            <a:ext cx="3600400" cy="51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156176" y="4377634"/>
            <a:ext cx="1219759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CTP + 50</a:t>
            </a:r>
          </a:p>
        </p:txBody>
      </p:sp>
    </p:spTree>
    <p:extLst>
      <p:ext uri="{BB962C8B-B14F-4D97-AF65-F5344CB8AC3E}">
        <p14:creationId xmlns:p14="http://schemas.microsoft.com/office/powerpoint/2010/main" xmlns="" val="1242203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What do you think?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86602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" y="304800"/>
            <a:ext cx="8839200" cy="1470025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Identifying the Uncertainty in Determining Satellite-Derived Atmospheric </a:t>
            </a:r>
            <a:r>
              <a:rPr lang="en-US" sz="2800" b="1" dirty="0" smtClean="0">
                <a:solidFill>
                  <a:srgbClr val="FF0000"/>
                </a:solidFill>
              </a:rPr>
              <a:t>Motion Vector </a:t>
            </a:r>
            <a:r>
              <a:rPr lang="en-US" sz="2800" b="1" dirty="0">
                <a:solidFill>
                  <a:srgbClr val="FF0000"/>
                </a:solidFill>
              </a:rPr>
              <a:t>Height </a:t>
            </a:r>
            <a:r>
              <a:rPr lang="en-US" sz="2800" b="1" dirty="0" smtClean="0">
                <a:solidFill>
                  <a:srgbClr val="FF0000"/>
                </a:solidFill>
              </a:rPr>
              <a:t>Attribution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Christopher 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Velden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and Kristopher 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Bedka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i="1" dirty="0" smtClean="0"/>
              <a:t>J. </a:t>
            </a:r>
            <a:r>
              <a:rPr lang="en-US" sz="2400" i="1" dirty="0" err="1" smtClean="0"/>
              <a:t>Appl</a:t>
            </a:r>
            <a:r>
              <a:rPr lang="en-US" sz="2400" i="1" dirty="0" smtClean="0"/>
              <a:t> Meteor. </a:t>
            </a:r>
            <a:r>
              <a:rPr lang="en-US" sz="2400" i="1" dirty="0" err="1" smtClean="0"/>
              <a:t>Clim</a:t>
            </a:r>
            <a:r>
              <a:rPr lang="en-US" sz="2400" i="1" dirty="0" smtClean="0"/>
              <a:t>., 2009</a:t>
            </a:r>
            <a:endParaRPr lang="en-US" sz="24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286000"/>
            <a:ext cx="8839200" cy="4495800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en-US" sz="3800" dirty="0" smtClean="0">
                <a:solidFill>
                  <a:schemeClr val="tx1"/>
                </a:solidFill>
              </a:rPr>
              <a:t>This study investigated </a:t>
            </a:r>
            <a:r>
              <a:rPr lang="en-US" sz="3800" dirty="0">
                <a:solidFill>
                  <a:schemeClr val="tx1"/>
                </a:solidFill>
              </a:rPr>
              <a:t>the assignment of pressure heights to </a:t>
            </a:r>
            <a:r>
              <a:rPr lang="en-US" sz="3800" dirty="0" smtClean="0">
                <a:solidFill>
                  <a:schemeClr val="tx1"/>
                </a:solidFill>
              </a:rPr>
              <a:t>AMVs using a large volume </a:t>
            </a:r>
            <a:r>
              <a:rPr lang="en-US" sz="3800" dirty="0">
                <a:solidFill>
                  <a:schemeClr val="tx1"/>
                </a:solidFill>
              </a:rPr>
              <a:t>of </a:t>
            </a:r>
            <a:r>
              <a:rPr lang="en-US" sz="3800" dirty="0" smtClean="0">
                <a:solidFill>
                  <a:schemeClr val="tx1"/>
                </a:solidFill>
              </a:rPr>
              <a:t>multispectral AMV </a:t>
            </a:r>
            <a:r>
              <a:rPr lang="en-US" sz="3800" dirty="0">
                <a:solidFill>
                  <a:schemeClr val="tx1"/>
                </a:solidFill>
              </a:rPr>
              <a:t>datasets </a:t>
            </a:r>
            <a:r>
              <a:rPr lang="en-US" sz="3800" dirty="0" smtClean="0">
                <a:solidFill>
                  <a:schemeClr val="tx1"/>
                </a:solidFill>
              </a:rPr>
              <a:t>collocated with high-precision </a:t>
            </a:r>
            <a:r>
              <a:rPr lang="en-US" sz="3800" dirty="0" err="1" smtClean="0">
                <a:solidFill>
                  <a:schemeClr val="tx1"/>
                </a:solidFill>
              </a:rPr>
              <a:t>rawinsonde</a:t>
            </a:r>
            <a:r>
              <a:rPr lang="en-US" sz="3800" dirty="0" smtClean="0">
                <a:solidFill>
                  <a:schemeClr val="tx1"/>
                </a:solidFill>
              </a:rPr>
              <a:t> </a:t>
            </a:r>
            <a:r>
              <a:rPr lang="en-US" sz="3800" dirty="0">
                <a:solidFill>
                  <a:schemeClr val="tx1"/>
                </a:solidFill>
              </a:rPr>
              <a:t>wind profiles </a:t>
            </a:r>
            <a:r>
              <a:rPr lang="en-US" sz="3800" dirty="0" smtClean="0">
                <a:solidFill>
                  <a:schemeClr val="tx1"/>
                </a:solidFill>
              </a:rPr>
              <a:t>to compare values at </a:t>
            </a:r>
            <a:r>
              <a:rPr lang="en-US" sz="3800" dirty="0">
                <a:solidFill>
                  <a:schemeClr val="tx1"/>
                </a:solidFill>
              </a:rPr>
              <a:t>three geographically disparate </a:t>
            </a:r>
            <a:r>
              <a:rPr lang="en-US" sz="3800" dirty="0" smtClean="0">
                <a:solidFill>
                  <a:schemeClr val="tx1"/>
                </a:solidFill>
              </a:rPr>
              <a:t>sites.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sz="3800" u="sng" dirty="0" smtClean="0">
                <a:solidFill>
                  <a:schemeClr val="tx1"/>
                </a:solidFill>
              </a:rPr>
              <a:t>The </a:t>
            </a:r>
            <a:r>
              <a:rPr lang="en-US" sz="3800" u="sng" dirty="0">
                <a:solidFill>
                  <a:schemeClr val="tx1"/>
                </a:solidFill>
              </a:rPr>
              <a:t>authors </a:t>
            </a:r>
            <a:r>
              <a:rPr lang="en-US" sz="3800" u="sng" dirty="0" smtClean="0">
                <a:solidFill>
                  <a:schemeClr val="tx1"/>
                </a:solidFill>
              </a:rPr>
              <a:t>found that:</a:t>
            </a:r>
          </a:p>
          <a:p>
            <a:pPr algn="l"/>
            <a:endParaRPr lang="en-US" sz="3800" u="sng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4500" dirty="0" smtClean="0">
                <a:solidFill>
                  <a:srgbClr val="FF0000"/>
                </a:solidFill>
              </a:rPr>
              <a:t>Vector height </a:t>
            </a:r>
            <a:r>
              <a:rPr lang="en-US" sz="4500" dirty="0">
                <a:solidFill>
                  <a:srgbClr val="FF0000"/>
                </a:solidFill>
              </a:rPr>
              <a:t>assignment is the dominant factor in AMV uncertainty, contributing up to 70% of the error. </a:t>
            </a:r>
            <a:endParaRPr lang="en-US" sz="4500" dirty="0" smtClean="0">
              <a:solidFill>
                <a:srgbClr val="FF0000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endParaRPr lang="en-US" sz="4500" dirty="0" smtClean="0">
              <a:solidFill>
                <a:srgbClr val="FF0000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4500" dirty="0" smtClean="0">
                <a:solidFill>
                  <a:srgbClr val="FF0000"/>
                </a:solidFill>
              </a:rPr>
              <a:t>RMS </a:t>
            </a:r>
            <a:r>
              <a:rPr lang="en-US" sz="4500" dirty="0">
                <a:solidFill>
                  <a:srgbClr val="FF0000"/>
                </a:solidFill>
              </a:rPr>
              <a:t>differences between matched AMVs and </a:t>
            </a:r>
            <a:r>
              <a:rPr lang="en-US" sz="4500" dirty="0" err="1" smtClean="0">
                <a:solidFill>
                  <a:srgbClr val="FF0000"/>
                </a:solidFill>
              </a:rPr>
              <a:t>rawinsondes</a:t>
            </a:r>
            <a:r>
              <a:rPr lang="en-US" sz="4500" dirty="0" smtClean="0">
                <a:solidFill>
                  <a:srgbClr val="FF0000"/>
                </a:solidFill>
              </a:rPr>
              <a:t> </a:t>
            </a:r>
            <a:r>
              <a:rPr lang="en-US" sz="4500" dirty="0">
                <a:solidFill>
                  <a:srgbClr val="FF0000"/>
                </a:solidFill>
              </a:rPr>
              <a:t>are minimized if the </a:t>
            </a:r>
            <a:r>
              <a:rPr lang="en-US" sz="4500" dirty="0" err="1">
                <a:solidFill>
                  <a:srgbClr val="FF0000"/>
                </a:solidFill>
              </a:rPr>
              <a:t>rawinsonde</a:t>
            </a:r>
            <a:r>
              <a:rPr lang="en-US" sz="4500" dirty="0">
                <a:solidFill>
                  <a:srgbClr val="FF0000"/>
                </a:solidFill>
              </a:rPr>
              <a:t> values are averaged over specified layers. </a:t>
            </a:r>
            <a:endParaRPr lang="en-US" sz="4500" dirty="0" smtClean="0">
              <a:solidFill>
                <a:srgbClr val="FF0000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endParaRPr lang="en-US" sz="4200" dirty="0" smtClean="0">
              <a:solidFill>
                <a:srgbClr val="FF0000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4500" dirty="0" smtClean="0">
                <a:solidFill>
                  <a:srgbClr val="FF0000"/>
                </a:solidFill>
              </a:rPr>
              <a:t>On average, the </a:t>
            </a:r>
            <a:r>
              <a:rPr lang="en-US" sz="4500" dirty="0">
                <a:solidFill>
                  <a:srgbClr val="FF0000"/>
                </a:solidFill>
              </a:rPr>
              <a:t>AMV values better correlate to a motion over a </a:t>
            </a:r>
            <a:r>
              <a:rPr lang="en-US" sz="4500" dirty="0" smtClean="0">
                <a:solidFill>
                  <a:srgbClr val="FF0000"/>
                </a:solidFill>
              </a:rPr>
              <a:t>tropospheric </a:t>
            </a:r>
            <a:r>
              <a:rPr lang="en-US" sz="4500" u="sng" dirty="0">
                <a:solidFill>
                  <a:srgbClr val="FF0000"/>
                </a:solidFill>
              </a:rPr>
              <a:t>layer</a:t>
            </a:r>
            <a:r>
              <a:rPr lang="en-US" sz="4500" dirty="0">
                <a:solidFill>
                  <a:srgbClr val="FF0000"/>
                </a:solidFill>
              </a:rPr>
              <a:t> rather than to </a:t>
            </a:r>
            <a:r>
              <a:rPr lang="en-US" sz="4500" dirty="0" smtClean="0">
                <a:solidFill>
                  <a:srgbClr val="FF0000"/>
                </a:solidFill>
              </a:rPr>
              <a:t>a traditionally-assigned </a:t>
            </a:r>
            <a:r>
              <a:rPr lang="en-US" sz="4500" dirty="0">
                <a:solidFill>
                  <a:srgbClr val="FF0000"/>
                </a:solidFill>
              </a:rPr>
              <a:t>discrete level. </a:t>
            </a:r>
            <a:endParaRPr lang="en-US" sz="4500" dirty="0" smtClean="0">
              <a:solidFill>
                <a:srgbClr val="FF0000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sz="3800" dirty="0" smtClean="0">
                <a:solidFill>
                  <a:schemeClr val="tx1"/>
                </a:solidFill>
              </a:rPr>
              <a:t>The </a:t>
            </a:r>
            <a:r>
              <a:rPr lang="en-US" sz="3800" dirty="0">
                <a:solidFill>
                  <a:schemeClr val="tx1"/>
                </a:solidFill>
              </a:rPr>
              <a:t>height assignment behavioral characteristics are specifically </a:t>
            </a:r>
            <a:r>
              <a:rPr lang="en-US" sz="3800" dirty="0" smtClean="0">
                <a:solidFill>
                  <a:schemeClr val="tx1"/>
                </a:solidFill>
              </a:rPr>
              <a:t>identified according </a:t>
            </a:r>
            <a:r>
              <a:rPr lang="en-US" sz="3800" dirty="0">
                <a:solidFill>
                  <a:schemeClr val="tx1"/>
                </a:solidFill>
              </a:rPr>
              <a:t>to AMV height (high cloud </a:t>
            </a:r>
            <a:r>
              <a:rPr lang="en-US" sz="3800" dirty="0" smtClean="0">
                <a:solidFill>
                  <a:schemeClr val="tx1"/>
                </a:solidFill>
              </a:rPr>
              <a:t>vs. </a:t>
            </a:r>
            <a:r>
              <a:rPr lang="en-US" sz="3800" dirty="0">
                <a:solidFill>
                  <a:schemeClr val="tx1"/>
                </a:solidFill>
              </a:rPr>
              <a:t>low cloud), type (spectral bands; clear </a:t>
            </a:r>
            <a:r>
              <a:rPr lang="en-US" sz="3800" dirty="0" err="1">
                <a:solidFill>
                  <a:schemeClr val="tx1"/>
                </a:solidFill>
              </a:rPr>
              <a:t>vs</a:t>
            </a:r>
            <a:r>
              <a:rPr lang="en-US" sz="3800" dirty="0">
                <a:solidFill>
                  <a:schemeClr val="tx1"/>
                </a:solidFill>
              </a:rPr>
              <a:t> cloudy), </a:t>
            </a:r>
            <a:r>
              <a:rPr lang="en-US" sz="3800" dirty="0" err="1" smtClean="0">
                <a:solidFill>
                  <a:schemeClr val="tx1"/>
                </a:solidFill>
              </a:rPr>
              <a:t>geolocation</a:t>
            </a:r>
            <a:r>
              <a:rPr lang="en-US" sz="3800" dirty="0" smtClean="0">
                <a:solidFill>
                  <a:schemeClr val="tx1"/>
                </a:solidFill>
              </a:rPr>
              <a:t>, height </a:t>
            </a:r>
            <a:r>
              <a:rPr lang="en-US" sz="3800" dirty="0">
                <a:solidFill>
                  <a:schemeClr val="tx1"/>
                </a:solidFill>
              </a:rPr>
              <a:t>assignment method, and amount of environmental vertical wind shear present. </a:t>
            </a:r>
          </a:p>
        </p:txBody>
      </p:sp>
    </p:spTree>
    <p:extLst>
      <p:ext uri="{BB962C8B-B14F-4D97-AF65-F5344CB8AC3E}">
        <p14:creationId xmlns:p14="http://schemas.microsoft.com/office/powerpoint/2010/main" xmlns="" val="51832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55576" y="2924944"/>
            <a:ext cx="7772400" cy="13620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dirty="0" smtClean="0">
                <a:solidFill>
                  <a:srgbClr val="3B4391"/>
                </a:solidFill>
              </a:rPr>
              <a:t>New proposed Satellite Winds BUFR Sequence</a:t>
            </a:r>
            <a:endParaRPr lang="en-GB" b="1" dirty="0" smtClean="0">
              <a:solidFill>
                <a:srgbClr val="3B4391"/>
              </a:solidFill>
            </a:endParaRPr>
          </a:p>
        </p:txBody>
      </p:sp>
    </p:spTree>
  </p:cSld>
  <p:clrMapOvr>
    <a:masterClrMapping/>
  </p:clrMapOvr>
  <p:transition advTm="36563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673225" y="260350"/>
            <a:ext cx="4122738" cy="5095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3200" dirty="0" smtClean="0">
                <a:solidFill>
                  <a:srgbClr val="3B4391"/>
                </a:solidFill>
              </a:rPr>
              <a:t>Why Update?</a:t>
            </a:r>
            <a:endParaRPr lang="en-GB" sz="3200" dirty="0">
              <a:solidFill>
                <a:srgbClr val="3B4391"/>
              </a:solidFill>
            </a:endParaRP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684213" y="1628775"/>
            <a:ext cx="80645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/>
            <a:r>
              <a:rPr lang="en-GB" sz="2200" dirty="0" smtClean="0">
                <a:solidFill>
                  <a:srgbClr val="0000CC"/>
                </a:solidFill>
              </a:rPr>
              <a:t>Been ~14 years since the current winds BUFR sequence was adopted</a:t>
            </a:r>
          </a:p>
          <a:p>
            <a:pPr marL="342900" indent="-342900" eaLnBrk="1" hangingPunct="1"/>
            <a:endParaRPr lang="en-GB" sz="2200" dirty="0" smtClean="0">
              <a:solidFill>
                <a:srgbClr val="0000CC"/>
              </a:solidFill>
            </a:endParaRPr>
          </a:p>
          <a:p>
            <a:pPr marL="342900" indent="-342900" eaLnBrk="1" hangingPunct="1"/>
            <a:r>
              <a:rPr lang="en-GB" sz="2200" dirty="0" smtClean="0">
                <a:solidFill>
                  <a:srgbClr val="0000CC"/>
                </a:solidFill>
              </a:rPr>
              <a:t>Many AMV algorithm updates or totally new algorithms since </a:t>
            </a:r>
          </a:p>
          <a:p>
            <a:pPr marL="800100" lvl="1" indent="-342900" eaLnBrk="1" hangingPunct="1">
              <a:buFont typeface="Wingdings" pitchFamily="2" charset="2"/>
              <a:buChar char="Ø"/>
            </a:pPr>
            <a:r>
              <a:rPr lang="en-GB" sz="2200" dirty="0" smtClean="0">
                <a:solidFill>
                  <a:srgbClr val="0000CC"/>
                </a:solidFill>
              </a:rPr>
              <a:t>New variables are available for output that are potentially useful in NWP data assimilation</a:t>
            </a:r>
          </a:p>
          <a:p>
            <a:pPr marL="800100" lvl="1" indent="-342900" eaLnBrk="1" hangingPunct="1">
              <a:buFontTx/>
              <a:buNone/>
            </a:pPr>
            <a:endParaRPr lang="en-GB" sz="2200" dirty="0"/>
          </a:p>
        </p:txBody>
      </p:sp>
    </p:spTree>
  </p:cSld>
  <p:clrMapOvr>
    <a:masterClrMapping/>
  </p:clrMapOvr>
  <p:transition advTm="36563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691680" y="260648"/>
            <a:ext cx="7219255" cy="5095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dirty="0" smtClean="0">
                <a:solidFill>
                  <a:srgbClr val="3B4391"/>
                </a:solidFill>
              </a:rPr>
              <a:t>Pathway to Gaining Adoption/Approval of BUFR Updates by the WMO</a:t>
            </a:r>
            <a:endParaRPr lang="en-GB" dirty="0">
              <a:solidFill>
                <a:srgbClr val="3B4391"/>
              </a:solidFill>
            </a:endParaRP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467544" y="1412776"/>
            <a:ext cx="8064500" cy="493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eaLnBrk="1" hangingPunct="1"/>
            <a:r>
              <a:rPr lang="en-US" sz="1500" dirty="0" smtClean="0">
                <a:solidFill>
                  <a:srgbClr val="0000CC"/>
                </a:solidFill>
              </a:rPr>
              <a:t>Experts (IWWG) make a request/proposal of what we want to the CGMS Task Force on Satellite Data and Codes (TFSDC) via its Chairman (Simon Elliot, EUMETSAT)</a:t>
            </a:r>
          </a:p>
          <a:p>
            <a:pPr marL="342900" indent="-342900" eaLnBrk="1" hangingPunct="1"/>
            <a:endParaRPr lang="en-US" sz="1500" dirty="0" smtClean="0">
              <a:solidFill>
                <a:srgbClr val="0000CC"/>
              </a:solidFill>
            </a:endParaRPr>
          </a:p>
          <a:p>
            <a:pPr marL="342900" indent="-342900" eaLnBrk="1" hangingPunct="1"/>
            <a:r>
              <a:rPr lang="en-US" sz="1500" dirty="0" smtClean="0">
                <a:solidFill>
                  <a:srgbClr val="0000CC"/>
                </a:solidFill>
              </a:rPr>
              <a:t>TFSDC reviews proposal and may ask questions or request clarifications.</a:t>
            </a:r>
          </a:p>
          <a:p>
            <a:pPr marL="342900" indent="-342900" eaLnBrk="1" hangingPunct="1"/>
            <a:endParaRPr lang="en-US" sz="1500" dirty="0" smtClean="0">
              <a:solidFill>
                <a:srgbClr val="0000CC"/>
              </a:solidFill>
            </a:endParaRPr>
          </a:p>
          <a:p>
            <a:pPr marL="342900" indent="-342900" eaLnBrk="1" hangingPunct="1"/>
            <a:r>
              <a:rPr lang="en-US" sz="1500" dirty="0" smtClean="0">
                <a:solidFill>
                  <a:srgbClr val="0000CC"/>
                </a:solidFill>
              </a:rPr>
              <a:t>TFSDC then sends proposal to the WMO Inter-</a:t>
            </a:r>
            <a:r>
              <a:rPr lang="en-US" sz="1500" dirty="0" err="1" smtClean="0">
                <a:solidFill>
                  <a:srgbClr val="0000CC"/>
                </a:solidFill>
              </a:rPr>
              <a:t>Programme</a:t>
            </a:r>
            <a:r>
              <a:rPr lang="en-US" sz="1500" dirty="0" smtClean="0">
                <a:solidFill>
                  <a:srgbClr val="0000CC"/>
                </a:solidFill>
              </a:rPr>
              <a:t> Expert Team on Data Representation maintenance and Monitoring (IPET-DRMM ) </a:t>
            </a:r>
          </a:p>
          <a:p>
            <a:pPr marL="342900" indent="-342900" eaLnBrk="1" hangingPunct="1"/>
            <a:endParaRPr lang="en-US" sz="1500" dirty="0" smtClean="0">
              <a:solidFill>
                <a:srgbClr val="0000CC"/>
              </a:solidFill>
            </a:endParaRPr>
          </a:p>
          <a:p>
            <a:pPr marL="342900" indent="-342900" eaLnBrk="1" hangingPunct="1"/>
            <a:r>
              <a:rPr lang="en-US" sz="1500" dirty="0" smtClean="0">
                <a:solidFill>
                  <a:srgbClr val="0000CC"/>
                </a:solidFill>
              </a:rPr>
              <a:t>The WMO IPET-DRMM reviews proposal and may ask questions or request clarifications. </a:t>
            </a:r>
          </a:p>
          <a:p>
            <a:pPr marL="342900" indent="-342900" eaLnBrk="1" hangingPunct="1"/>
            <a:endParaRPr lang="en-US" sz="1500" dirty="0" smtClean="0">
              <a:solidFill>
                <a:srgbClr val="0000CC"/>
              </a:solidFill>
            </a:endParaRPr>
          </a:p>
          <a:p>
            <a:pPr marL="342900" indent="-342900" eaLnBrk="1" hangingPunct="1"/>
            <a:r>
              <a:rPr lang="en-US" sz="1500" dirty="0" smtClean="0">
                <a:solidFill>
                  <a:srgbClr val="0000CC"/>
                </a:solidFill>
              </a:rPr>
              <a:t>Validate the encoding sequence by showing that two independent pieces of software can encode/decode the data and get a common interpretation.</a:t>
            </a:r>
          </a:p>
          <a:p>
            <a:pPr marL="342900" indent="-342900" eaLnBrk="1" hangingPunct="1"/>
            <a:endParaRPr lang="en-US" sz="1500" dirty="0" smtClean="0">
              <a:solidFill>
                <a:srgbClr val="0000CC"/>
              </a:solidFill>
            </a:endParaRPr>
          </a:p>
          <a:p>
            <a:pPr marL="342900" indent="-342900" eaLnBrk="1" hangingPunct="1"/>
            <a:r>
              <a:rPr lang="en-US" sz="1500" dirty="0" smtClean="0">
                <a:solidFill>
                  <a:srgbClr val="0000CC"/>
                </a:solidFill>
              </a:rPr>
              <a:t>Send a summary of the validation (couple of sentences by email) to WMO IPET-DRMM and the sequence will become operational at the next opportunity.</a:t>
            </a:r>
            <a:endParaRPr lang="en-GB" sz="1500" dirty="0" smtClean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advTm="36563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7504" y="1556792"/>
            <a:ext cx="9036496" cy="5301208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GB" sz="4000" b="1" dirty="0" smtClean="0">
                <a:solidFill>
                  <a:srgbClr val="0070C0"/>
                </a:solidFill>
              </a:rPr>
              <a:t>June 2013:		</a:t>
            </a:r>
            <a:r>
              <a:rPr lang="en-GB" sz="4000" dirty="0" smtClean="0"/>
              <a:t>NOAA/NESDIS drafts a proposed new satellite winds BUFR sequence</a:t>
            </a:r>
            <a:endParaRPr lang="en-US" sz="4000" dirty="0" smtClean="0"/>
          </a:p>
          <a:p>
            <a:pPr>
              <a:buNone/>
            </a:pPr>
            <a:r>
              <a:rPr lang="en-GB" sz="4000" dirty="0" smtClean="0"/>
              <a:t> </a:t>
            </a:r>
            <a:endParaRPr lang="en-US" sz="4000" dirty="0" smtClean="0"/>
          </a:p>
          <a:p>
            <a:pPr>
              <a:buNone/>
            </a:pPr>
            <a:r>
              <a:rPr lang="en-GB" sz="4000" b="1" dirty="0" smtClean="0">
                <a:solidFill>
                  <a:srgbClr val="0070C0"/>
                </a:solidFill>
              </a:rPr>
              <a:t>24 June 2013:</a:t>
            </a:r>
            <a:r>
              <a:rPr lang="en-GB" sz="4000" dirty="0" smtClean="0"/>
              <a:t>	James Cotton (Met Office) sends proposed new satellite winds BUFR sequence to 			IWWG members. Initiated a dedicated email list (</a:t>
            </a:r>
            <a:r>
              <a:rPr lang="en-GB" sz="4900" b="1" i="1" dirty="0" smtClean="0">
                <a:solidFill>
                  <a:srgbClr val="FF0000"/>
                </a:solidFill>
              </a:rPr>
              <a:t>iwwg_errors@ssec.wisc.edu</a:t>
            </a:r>
            <a:r>
              <a:rPr lang="en-GB" sz="4000" dirty="0" smtClean="0"/>
              <a:t>)</a:t>
            </a:r>
            <a:endParaRPr lang="en-US" sz="4000" dirty="0" smtClean="0"/>
          </a:p>
          <a:p>
            <a:pPr>
              <a:buNone/>
            </a:pPr>
            <a:r>
              <a:rPr lang="en-GB" sz="4000" dirty="0" smtClean="0"/>
              <a:t> </a:t>
            </a:r>
            <a:endParaRPr lang="en-US" sz="4000" dirty="0" smtClean="0"/>
          </a:p>
          <a:p>
            <a:pPr>
              <a:buNone/>
            </a:pPr>
            <a:r>
              <a:rPr lang="en-GB" sz="4000" b="1" dirty="0" smtClean="0">
                <a:solidFill>
                  <a:srgbClr val="0070C0"/>
                </a:solidFill>
              </a:rPr>
              <a:t>26 June 2014:</a:t>
            </a:r>
            <a:r>
              <a:rPr lang="en-GB" sz="4000" dirty="0" smtClean="0"/>
              <a:t>	ECMWF (</a:t>
            </a:r>
            <a:r>
              <a:rPr lang="en-GB" sz="4000" dirty="0" err="1" smtClean="0"/>
              <a:t>Niels</a:t>
            </a:r>
            <a:r>
              <a:rPr lang="en-GB" sz="4000" dirty="0" smtClean="0"/>
              <a:t> Bormann and </a:t>
            </a:r>
            <a:r>
              <a:rPr lang="en-GB" sz="4000" dirty="0" err="1" smtClean="0"/>
              <a:t>Kirst</a:t>
            </a:r>
            <a:r>
              <a:rPr lang="en-GB" sz="4000" dirty="0" smtClean="0"/>
              <a:t> </a:t>
            </a:r>
            <a:r>
              <a:rPr lang="en-GB" sz="4000" dirty="0" err="1" smtClean="0"/>
              <a:t>Salonen</a:t>
            </a:r>
            <a:r>
              <a:rPr lang="en-GB" sz="4000" dirty="0" smtClean="0"/>
              <a:t>) review and provide comments on the 			new satellite winds BUFR sequence</a:t>
            </a:r>
            <a:endParaRPr lang="en-US" sz="4000" dirty="0" smtClean="0"/>
          </a:p>
          <a:p>
            <a:endParaRPr lang="en-US" sz="4000" dirty="0" smtClean="0"/>
          </a:p>
          <a:p>
            <a:pPr>
              <a:buNone/>
            </a:pPr>
            <a:r>
              <a:rPr lang="en-GB" sz="4000" b="1" dirty="0" smtClean="0">
                <a:solidFill>
                  <a:srgbClr val="0070C0"/>
                </a:solidFill>
              </a:rPr>
              <a:t>1-5 July 2013:</a:t>
            </a:r>
            <a:r>
              <a:rPr lang="en-GB" sz="4000" dirty="0" smtClean="0"/>
              <a:t>	Jeff </a:t>
            </a:r>
            <a:r>
              <a:rPr lang="en-GB" sz="4000" dirty="0" err="1" smtClean="0"/>
              <a:t>Ator</a:t>
            </a:r>
            <a:r>
              <a:rPr lang="en-GB" sz="4000" dirty="0" smtClean="0"/>
              <a:t> (NOAA/NESDIS) brings proposed new satellite winds BUFR sequence to 			the WMO Commission for Basic Systems’ First Meeting of Inter-Programme Expert 			Team on Data Representation Maintenance and Monitoring </a:t>
            </a:r>
            <a:endParaRPr lang="en-US" sz="4000" dirty="0" smtClean="0"/>
          </a:p>
          <a:p>
            <a:endParaRPr lang="en-US" sz="4000" dirty="0" smtClean="0"/>
          </a:p>
          <a:p>
            <a:pPr>
              <a:buNone/>
            </a:pPr>
            <a:r>
              <a:rPr lang="en-GB" sz="4000" b="1" dirty="0" smtClean="0">
                <a:solidFill>
                  <a:srgbClr val="0070C0"/>
                </a:solidFill>
              </a:rPr>
              <a:t>21 November 2013:	</a:t>
            </a:r>
            <a:r>
              <a:rPr lang="en-GB" sz="4000" dirty="0" smtClean="0"/>
              <a:t>EUMETSAT and NOAA/NESDIS discuss the proposed new satellite winds BUFR 		   	sequence. </a:t>
            </a:r>
            <a:endParaRPr lang="en-US" sz="4000" dirty="0" smtClean="0"/>
          </a:p>
          <a:p>
            <a:pPr>
              <a:buNone/>
            </a:pPr>
            <a:r>
              <a:rPr lang="en-GB" sz="4000" dirty="0" smtClean="0"/>
              <a:t> </a:t>
            </a:r>
            <a:endParaRPr lang="en-US" sz="4000" dirty="0" smtClean="0"/>
          </a:p>
          <a:p>
            <a:pPr>
              <a:buNone/>
            </a:pPr>
            <a:r>
              <a:rPr lang="en-GB" sz="4000" b="1" dirty="0" smtClean="0">
                <a:solidFill>
                  <a:srgbClr val="0070C0"/>
                </a:solidFill>
              </a:rPr>
              <a:t>19 December 2013:</a:t>
            </a:r>
            <a:r>
              <a:rPr lang="en-GB" sz="4000" dirty="0" smtClean="0"/>
              <a:t>	EUMETSAT provides updates to the proposed new satellite winds BUFR sequence. </a:t>
            </a:r>
            <a:endParaRPr lang="en-US" sz="4000" dirty="0" smtClean="0"/>
          </a:p>
          <a:p>
            <a:endParaRPr lang="en-US" sz="4000" dirty="0" smtClean="0"/>
          </a:p>
          <a:p>
            <a:pPr>
              <a:buNone/>
            </a:pPr>
            <a:r>
              <a:rPr lang="en-GB" sz="4000" b="1" dirty="0" smtClean="0">
                <a:solidFill>
                  <a:srgbClr val="0070C0"/>
                </a:solidFill>
              </a:rPr>
              <a:t>20 February 2014:</a:t>
            </a:r>
            <a:r>
              <a:rPr lang="en-GB" sz="4000" dirty="0" smtClean="0"/>
              <a:t>	NOAA/NESDIS provides updates to the 19 December 2013 version of the proposed 			new Satellite Winds BUFR sequence.  </a:t>
            </a:r>
            <a:endParaRPr lang="en-US" sz="4000" dirty="0" smtClean="0"/>
          </a:p>
          <a:p>
            <a:endParaRPr lang="en-US" sz="4000" dirty="0" smtClean="0"/>
          </a:p>
          <a:p>
            <a:pPr>
              <a:buNone/>
            </a:pPr>
            <a:r>
              <a:rPr lang="en-GB" sz="4000" b="1" dirty="0" smtClean="0">
                <a:solidFill>
                  <a:srgbClr val="0070C0"/>
                </a:solidFill>
              </a:rPr>
              <a:t>20 February 2014:</a:t>
            </a:r>
            <a:r>
              <a:rPr lang="en-GB" sz="4000" dirty="0" smtClean="0"/>
              <a:t>	Met Office reviews and comments on proposed changes dated 20 February 2014</a:t>
            </a:r>
            <a:endParaRPr lang="en-US" sz="4000" dirty="0" smtClean="0"/>
          </a:p>
          <a:p>
            <a:endParaRPr lang="en-US" sz="4000" dirty="0" smtClean="0"/>
          </a:p>
          <a:p>
            <a:pPr>
              <a:buNone/>
            </a:pPr>
            <a:r>
              <a:rPr lang="en-GB" sz="4000" b="1" dirty="0" smtClean="0">
                <a:solidFill>
                  <a:srgbClr val="0070C0"/>
                </a:solidFill>
              </a:rPr>
              <a:t>8 May 2014:	</a:t>
            </a:r>
            <a:r>
              <a:rPr lang="en-GB" sz="4000" dirty="0" smtClean="0"/>
              <a:t>NOAA/NESDIS provides updates to the 20 February 2014 version of the proposed 			new Satellite Winds BUFR sequence. (Updates take into account 				feedback/comments from EUMETSAT and ECMWF). </a:t>
            </a:r>
            <a:r>
              <a:rPr lang="en-GB" sz="5500" b="1" dirty="0" smtClean="0">
                <a:solidFill>
                  <a:srgbClr val="FF0000"/>
                </a:solidFill>
              </a:rPr>
              <a:t>Added to IWWG wiki page:</a:t>
            </a:r>
          </a:p>
          <a:p>
            <a:endParaRPr lang="en-GB" sz="4000" dirty="0" smtClean="0"/>
          </a:p>
          <a:p>
            <a:pPr lvl="1">
              <a:buNone/>
            </a:pPr>
            <a:r>
              <a:rPr lang="en-US" sz="3200" dirty="0" smtClean="0">
                <a:hlinkClick r:id="rId2"/>
              </a:rPr>
              <a:t>https://groups.ssec.wisc.edu/groups/iwwg/activities/adding-extra-information-to-bufr-sequence/adding-extra-information-to-bufr-sequence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GB" sz="3200" b="1" dirty="0" smtClean="0"/>
              <a:t> </a:t>
            </a:r>
            <a:endParaRPr lang="en-US" sz="3200" dirty="0" smtClean="0"/>
          </a:p>
          <a:p>
            <a:endParaRPr lang="en-US" dirty="0"/>
          </a:p>
        </p:txBody>
      </p:sp>
      <p:sp>
        <p:nvSpPr>
          <p:cNvPr id="5" name="Rectangle 9"/>
          <p:cNvSpPr txBox="1">
            <a:spLocks noChangeArrowheads="1"/>
          </p:cNvSpPr>
          <p:nvPr/>
        </p:nvSpPr>
        <p:spPr bwMode="auto">
          <a:xfrm>
            <a:off x="1673225" y="260350"/>
            <a:ext cx="4122738" cy="5095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3B439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History</a:t>
            </a:r>
            <a:endParaRPr kumimoji="0" lang="en-GB" sz="3200" b="0" i="0" u="none" strike="noStrike" kern="0" cap="none" spc="0" normalizeH="0" baseline="0" noProof="0" dirty="0">
              <a:ln>
                <a:noFill/>
              </a:ln>
              <a:solidFill>
                <a:srgbClr val="3B439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36563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673225" y="260350"/>
            <a:ext cx="4122738" cy="5095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3200" dirty="0" smtClean="0">
                <a:solidFill>
                  <a:srgbClr val="3B4391"/>
                </a:solidFill>
              </a:rPr>
              <a:t>Overview of Updates</a:t>
            </a:r>
            <a:endParaRPr lang="en-GB" sz="3200" dirty="0">
              <a:solidFill>
                <a:srgbClr val="3B4391"/>
              </a:solidFill>
            </a:endParaRP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684213" y="1412776"/>
            <a:ext cx="80645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/>
            <a:r>
              <a:rPr lang="en-GB" sz="2200" dirty="0" smtClean="0">
                <a:solidFill>
                  <a:srgbClr val="0000CC"/>
                </a:solidFill>
              </a:rPr>
              <a:t>The proposed sequence is much better organized</a:t>
            </a:r>
          </a:p>
          <a:p>
            <a:pPr marL="342900" indent="-342900" eaLnBrk="1" hangingPunct="1"/>
            <a:endParaRPr lang="en-GB" sz="2200" dirty="0" smtClean="0">
              <a:solidFill>
                <a:srgbClr val="0000CC"/>
              </a:solidFill>
            </a:endParaRPr>
          </a:p>
          <a:p>
            <a:pPr marL="342900" indent="-342900" eaLnBrk="1" hangingPunct="1"/>
            <a:r>
              <a:rPr lang="en-GB" sz="2200" dirty="0" smtClean="0">
                <a:solidFill>
                  <a:srgbClr val="0000CC"/>
                </a:solidFill>
              </a:rPr>
              <a:t>The new satellite winds BUFR sequence needs to accommodate wind products from all satellite producers</a:t>
            </a:r>
          </a:p>
          <a:p>
            <a:pPr marL="342900" indent="-342900" eaLnBrk="1" hangingPunct="1"/>
            <a:endParaRPr lang="en-GB" sz="2200" dirty="0" smtClean="0">
              <a:solidFill>
                <a:srgbClr val="0000CC"/>
              </a:solidFill>
            </a:endParaRPr>
          </a:p>
          <a:p>
            <a:pPr marL="342900" indent="-342900" eaLnBrk="1" hangingPunct="1"/>
            <a:r>
              <a:rPr lang="en-GB" sz="2200" dirty="0" smtClean="0">
                <a:solidFill>
                  <a:srgbClr val="0000CC"/>
                </a:solidFill>
              </a:rPr>
              <a:t>Goal is still to have just one satellite winds BUFR sequence.</a:t>
            </a:r>
            <a:endParaRPr lang="en-GB" sz="2200" dirty="0"/>
          </a:p>
        </p:txBody>
      </p:sp>
    </p:spTree>
  </p:cSld>
  <p:clrMapOvr>
    <a:masterClrMapping/>
  </p:clrMapOvr>
  <p:transition advTm="36563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44624"/>
            <a:ext cx="7772400" cy="1470025"/>
          </a:xfrm>
        </p:spPr>
        <p:txBody>
          <a:bodyPr>
            <a:normAutofit/>
          </a:bodyPr>
          <a:lstStyle/>
          <a:p>
            <a:r>
              <a:rPr lang="fr-FR" sz="3200" dirty="0" err="1" smtClean="0">
                <a:solidFill>
                  <a:schemeClr val="accent2">
                    <a:lumMod val="75000"/>
                  </a:schemeClr>
                </a:solidFill>
              </a:rPr>
              <a:t>Proposed</a:t>
            </a:r>
            <a:r>
              <a:rPr lang="fr-FR" sz="3200" dirty="0" smtClean="0">
                <a:solidFill>
                  <a:schemeClr val="accent2">
                    <a:lumMod val="75000"/>
                  </a:schemeClr>
                </a:solidFill>
              </a:rPr>
              <a:t> New</a:t>
            </a:r>
            <a:br>
              <a:rPr lang="fr-FR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fr-FR" sz="3200" dirty="0" smtClean="0">
                <a:solidFill>
                  <a:schemeClr val="accent2">
                    <a:lumMod val="75000"/>
                  </a:schemeClr>
                </a:solidFill>
              </a:rPr>
              <a:t>BUFR Wind </a:t>
            </a:r>
            <a:r>
              <a:rPr lang="fr-FR" sz="3200" dirty="0" err="1" smtClean="0">
                <a:solidFill>
                  <a:schemeClr val="accent2">
                    <a:lumMod val="75000"/>
                  </a:schemeClr>
                </a:solidFill>
              </a:rPr>
              <a:t>Sequence</a:t>
            </a:r>
            <a:endParaRPr lang="fr-FR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11560" y="1988840"/>
            <a:ext cx="8136904" cy="1752600"/>
          </a:xfrm>
        </p:spPr>
        <p:txBody>
          <a:bodyPr/>
          <a:lstStyle/>
          <a:p>
            <a:pPr algn="l"/>
            <a:r>
              <a:rPr lang="fr-FR" u="sng" dirty="0" smtClean="0"/>
              <a:t>Goal </a:t>
            </a:r>
            <a:r>
              <a:rPr lang="fr-FR" u="sng" dirty="0" err="1" smtClean="0"/>
              <a:t>today</a:t>
            </a:r>
            <a:r>
              <a:rPr lang="fr-FR" u="sng" dirty="0" smtClean="0"/>
              <a:t>: </a:t>
            </a:r>
          </a:p>
          <a:p>
            <a:pPr algn="l"/>
            <a:r>
              <a:rPr lang="fr-FR" dirty="0" err="1" smtClean="0"/>
              <a:t>Review</a:t>
            </a:r>
            <a:r>
              <a:rPr lang="fr-FR" dirty="0" smtClean="0"/>
              <a:t> and </a:t>
            </a:r>
            <a:r>
              <a:rPr lang="fr-FR" dirty="0" err="1" smtClean="0"/>
              <a:t>agree</a:t>
            </a:r>
            <a:r>
              <a:rPr lang="fr-FR" dirty="0" smtClean="0"/>
              <a:t> on content. 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5013176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/>
              <a:t>Thanks to Olivier </a:t>
            </a:r>
            <a:r>
              <a:rPr lang="en-US" sz="2000" dirty="0" err="1" smtClean="0"/>
              <a:t>Hautecoeur</a:t>
            </a:r>
            <a:r>
              <a:rPr lang="en-US" sz="2000" dirty="0" smtClean="0"/>
              <a:t> for following slides which list variables to be included in proposed new BUF winds sequence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153929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>
                <a:solidFill>
                  <a:schemeClr val="accent2">
                    <a:lumMod val="75000"/>
                  </a:schemeClr>
                </a:solidFill>
              </a:rPr>
              <a:t>BUFR Wind </a:t>
            </a:r>
            <a:r>
              <a:rPr lang="fr-FR" sz="3200" dirty="0" err="1">
                <a:solidFill>
                  <a:schemeClr val="accent2">
                    <a:lumMod val="75000"/>
                  </a:schemeClr>
                </a:solidFill>
              </a:rPr>
              <a:t>S</a:t>
            </a:r>
            <a:r>
              <a:rPr lang="fr-FR" sz="3200" dirty="0" err="1" smtClean="0">
                <a:solidFill>
                  <a:schemeClr val="accent2">
                    <a:lumMod val="75000"/>
                  </a:schemeClr>
                </a:solidFill>
              </a:rPr>
              <a:t>equence</a:t>
            </a:r>
            <a:endParaRPr lang="fr-FR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800" dirty="0" smtClean="0"/>
              <a:t>BUFR </a:t>
            </a:r>
            <a:r>
              <a:rPr lang="fr-FR" sz="2800" dirty="0" err="1" smtClean="0"/>
              <a:t>common</a:t>
            </a:r>
            <a:r>
              <a:rPr lang="fr-FR" sz="2800" dirty="0" smtClean="0"/>
              <a:t> </a:t>
            </a:r>
            <a:r>
              <a:rPr lang="fr-FR" sz="2800" dirty="0" err="1" smtClean="0"/>
              <a:t>wind</a:t>
            </a:r>
            <a:r>
              <a:rPr lang="fr-FR" sz="2800" dirty="0" smtClean="0"/>
              <a:t> </a:t>
            </a:r>
            <a:r>
              <a:rPr lang="fr-FR" sz="2800" dirty="0" err="1" smtClean="0"/>
              <a:t>sequence</a:t>
            </a:r>
            <a:endParaRPr lang="fr-FR" sz="2800" dirty="0" smtClean="0"/>
          </a:p>
          <a:p>
            <a:pPr lvl="1"/>
            <a:r>
              <a:rPr lang="fr-FR" sz="2400" dirty="0" err="1" smtClean="0"/>
              <a:t>Suitable</a:t>
            </a:r>
            <a:r>
              <a:rPr lang="fr-FR" sz="2400" dirty="0" smtClean="0"/>
              <a:t> for LEO and GEO </a:t>
            </a:r>
            <a:r>
              <a:rPr lang="fr-FR" sz="2400" dirty="0" err="1" smtClean="0"/>
              <a:t>winds</a:t>
            </a:r>
            <a:endParaRPr lang="fr-FR" sz="2400" dirty="0" smtClean="0"/>
          </a:p>
          <a:p>
            <a:pPr lvl="1"/>
            <a:r>
              <a:rPr lang="fr-FR" sz="2400" dirty="0" err="1" smtClean="0"/>
              <a:t>Processing</a:t>
            </a:r>
            <a:r>
              <a:rPr lang="fr-FR" sz="2400" dirty="0" smtClean="0"/>
              <a:t> flags</a:t>
            </a:r>
          </a:p>
          <a:p>
            <a:pPr lvl="1"/>
            <a:r>
              <a:rPr lang="fr-FR" sz="2400" dirty="0" smtClean="0"/>
              <a:t>Standard set of </a:t>
            </a:r>
            <a:r>
              <a:rPr lang="fr-FR" sz="2400" dirty="0" err="1" smtClean="0"/>
              <a:t>quality</a:t>
            </a:r>
            <a:r>
              <a:rPr lang="fr-FR" sz="2400" dirty="0" smtClean="0"/>
              <a:t> and </a:t>
            </a:r>
            <a:r>
              <a:rPr lang="fr-FR" sz="2400" dirty="0" err="1" smtClean="0"/>
              <a:t>statistics</a:t>
            </a:r>
            <a:r>
              <a:rPr lang="fr-FR" sz="2400" dirty="0" smtClean="0"/>
              <a:t> </a:t>
            </a:r>
            <a:r>
              <a:rPr lang="fr-FR" sz="2400" dirty="0" err="1" smtClean="0"/>
              <a:t>parameters</a:t>
            </a:r>
            <a:endParaRPr lang="fr-FR" sz="2400" dirty="0" smtClean="0"/>
          </a:p>
          <a:p>
            <a:pPr lvl="1"/>
            <a:r>
              <a:rPr lang="fr-FR" sz="2400" dirty="0" err="1" smtClean="0"/>
              <a:t>Intermediate</a:t>
            </a:r>
            <a:r>
              <a:rPr lang="fr-FR" sz="2400" dirty="0" smtClean="0"/>
              <a:t> data</a:t>
            </a:r>
          </a:p>
          <a:p>
            <a:endParaRPr lang="fr-FR" sz="2800" dirty="0" smtClean="0"/>
          </a:p>
          <a:p>
            <a:r>
              <a:rPr lang="fr-FR" sz="2800" dirty="0" err="1" smtClean="0"/>
              <a:t>Optional</a:t>
            </a:r>
            <a:r>
              <a:rPr lang="fr-FR" sz="2800" dirty="0" smtClean="0"/>
              <a:t> </a:t>
            </a:r>
            <a:r>
              <a:rPr lang="fr-FR" sz="2800" dirty="0" err="1" smtClean="0"/>
              <a:t>auxiliary</a:t>
            </a:r>
            <a:r>
              <a:rPr lang="fr-FR" sz="2800" dirty="0" smtClean="0"/>
              <a:t> information</a:t>
            </a:r>
          </a:p>
          <a:p>
            <a:pPr lvl="1"/>
            <a:r>
              <a:rPr lang="fr-FR" sz="2400" dirty="0" err="1" smtClean="0"/>
              <a:t>Specific</a:t>
            </a:r>
            <a:r>
              <a:rPr lang="fr-FR" sz="2400" dirty="0" smtClean="0"/>
              <a:t> </a:t>
            </a:r>
            <a:r>
              <a:rPr lang="fr-FR" sz="2400" dirty="0" err="1" smtClean="0"/>
              <a:t>sequence</a:t>
            </a:r>
            <a:r>
              <a:rPr lang="fr-FR" sz="2400" dirty="0" smtClean="0"/>
              <a:t> </a:t>
            </a:r>
            <a:r>
              <a:rPr lang="fr-FR" sz="2400" dirty="0" err="1" smtClean="0"/>
              <a:t>defined</a:t>
            </a:r>
            <a:r>
              <a:rPr lang="fr-FR" sz="2400" dirty="0" smtClean="0"/>
              <a:t> by providers</a:t>
            </a:r>
          </a:p>
          <a:p>
            <a:pPr lvl="1"/>
            <a:r>
              <a:rPr lang="fr-FR" sz="2400" dirty="0" err="1" smtClean="0"/>
              <a:t>Additional</a:t>
            </a:r>
            <a:r>
              <a:rPr lang="fr-FR" sz="2400" dirty="0" smtClean="0"/>
              <a:t> </a:t>
            </a:r>
            <a:r>
              <a:rPr lang="fr-FR" sz="2400" dirty="0" err="1" smtClean="0"/>
              <a:t>quality</a:t>
            </a:r>
            <a:r>
              <a:rPr lang="fr-FR" sz="2400" dirty="0" smtClean="0"/>
              <a:t> </a:t>
            </a:r>
            <a:r>
              <a:rPr lang="fr-FR" sz="2400" dirty="0" err="1" smtClean="0"/>
              <a:t>parameters</a:t>
            </a:r>
            <a:r>
              <a:rPr lang="fr-FR" sz="2400" dirty="0" smtClean="0"/>
              <a:t> </a:t>
            </a:r>
            <a:r>
              <a:rPr lang="fr-FR" sz="2400" dirty="0" err="1" smtClean="0"/>
              <a:t>specific</a:t>
            </a:r>
            <a:r>
              <a:rPr lang="fr-FR" sz="2400" dirty="0" smtClean="0"/>
              <a:t> to the </a:t>
            </a:r>
            <a:r>
              <a:rPr lang="fr-FR" sz="2400" dirty="0" err="1" smtClean="0"/>
              <a:t>algorithm</a:t>
            </a:r>
            <a:endParaRPr lang="fr-FR" sz="2400" dirty="0"/>
          </a:p>
          <a:p>
            <a:pPr lvl="2"/>
            <a:r>
              <a:rPr lang="fr-FR" sz="2000" dirty="0" err="1"/>
              <a:t>Eg</a:t>
            </a:r>
            <a:r>
              <a:rPr lang="fr-FR" sz="2000" dirty="0"/>
              <a:t>. NESDIS </a:t>
            </a:r>
            <a:r>
              <a:rPr lang="fr-FR" sz="2000" dirty="0" err="1"/>
              <a:t>extended</a:t>
            </a:r>
            <a:r>
              <a:rPr lang="fr-FR" sz="2000" dirty="0"/>
              <a:t> information about cloud </a:t>
            </a:r>
            <a:r>
              <a:rPr lang="fr-FR" sz="2000" dirty="0" err="1"/>
              <a:t>layers</a:t>
            </a:r>
            <a:endParaRPr lang="fr-FR" sz="2000" dirty="0"/>
          </a:p>
          <a:p>
            <a:pPr lvl="1"/>
            <a:endParaRPr lang="fr-FR" sz="2400" dirty="0"/>
          </a:p>
        </p:txBody>
      </p:sp>
    </p:spTree>
    <p:extLst>
      <p:ext uri="{BB962C8B-B14F-4D97-AF65-F5344CB8AC3E}">
        <p14:creationId xmlns="" xmlns:p14="http://schemas.microsoft.com/office/powerpoint/2010/main" val="287456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55576" y="2924944"/>
            <a:ext cx="7772400" cy="13620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GB" b="1" dirty="0" smtClean="0">
                <a:solidFill>
                  <a:srgbClr val="3B4391"/>
                </a:solidFill>
              </a:rPr>
              <a:t>Height Assignment</a:t>
            </a:r>
          </a:p>
        </p:txBody>
      </p:sp>
    </p:spTree>
  </p:cSld>
  <p:clrMapOvr>
    <a:masterClrMapping/>
  </p:clrMapOvr>
  <p:transition advTm="36563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>
                <a:solidFill>
                  <a:schemeClr val="accent2">
                    <a:lumMod val="75000"/>
                  </a:schemeClr>
                </a:solidFill>
              </a:rPr>
              <a:t>BUFR Common Wind </a:t>
            </a:r>
            <a:r>
              <a:rPr lang="fr-FR" sz="3200" dirty="0" err="1" smtClean="0">
                <a:solidFill>
                  <a:schemeClr val="accent2">
                    <a:lumMod val="75000"/>
                  </a:schemeClr>
                </a:solidFill>
              </a:rPr>
              <a:t>Sequence</a:t>
            </a:r>
            <a:endParaRPr lang="fr-FR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err="1" smtClean="0"/>
              <a:t>Processing</a:t>
            </a:r>
            <a:r>
              <a:rPr lang="fr-FR" dirty="0" smtClean="0"/>
              <a:t> information</a:t>
            </a:r>
          </a:p>
          <a:p>
            <a:r>
              <a:rPr lang="fr-FR" dirty="0" smtClean="0"/>
              <a:t>Satellite / Instrument identification</a:t>
            </a:r>
          </a:p>
          <a:p>
            <a:r>
              <a:rPr lang="fr-FR" dirty="0" smtClean="0"/>
              <a:t>Method</a:t>
            </a:r>
          </a:p>
          <a:p>
            <a:r>
              <a:rPr lang="fr-FR" dirty="0" smtClean="0"/>
              <a:t>Time / location</a:t>
            </a:r>
          </a:p>
          <a:p>
            <a:r>
              <a:rPr lang="fr-FR" dirty="0" smtClean="0"/>
              <a:t>AMV </a:t>
            </a:r>
            <a:r>
              <a:rPr lang="fr-FR" dirty="0" err="1" smtClean="0"/>
              <a:t>parameters</a:t>
            </a:r>
            <a:endParaRPr lang="fr-FR" dirty="0" smtClean="0"/>
          </a:p>
          <a:p>
            <a:r>
              <a:rPr lang="fr-FR" dirty="0" smtClean="0"/>
              <a:t>AMV </a:t>
            </a:r>
            <a:r>
              <a:rPr lang="fr-FR" dirty="0" err="1" smtClean="0"/>
              <a:t>quality</a:t>
            </a:r>
            <a:endParaRPr lang="fr-FR" dirty="0" smtClean="0"/>
          </a:p>
          <a:p>
            <a:r>
              <a:rPr lang="fr-FR" dirty="0" smtClean="0"/>
              <a:t>Alternative </a:t>
            </a:r>
            <a:r>
              <a:rPr lang="fr-FR" dirty="0" err="1" smtClean="0"/>
              <a:t>height</a:t>
            </a:r>
            <a:r>
              <a:rPr lang="fr-FR" dirty="0" smtClean="0"/>
              <a:t> </a:t>
            </a:r>
            <a:r>
              <a:rPr lang="fr-FR" dirty="0" err="1" smtClean="0"/>
              <a:t>assignments</a:t>
            </a:r>
            <a:endParaRPr lang="fr-FR" dirty="0" smtClean="0"/>
          </a:p>
          <a:p>
            <a:r>
              <a:rPr lang="fr-FR" dirty="0" err="1" smtClean="0"/>
              <a:t>Individual</a:t>
            </a:r>
            <a:r>
              <a:rPr lang="fr-FR" dirty="0" smtClean="0"/>
              <a:t> images data</a:t>
            </a:r>
          </a:p>
          <a:p>
            <a:r>
              <a:rPr lang="fr-FR" dirty="0" err="1" smtClean="0"/>
              <a:t>Intermediate</a:t>
            </a:r>
            <a:r>
              <a:rPr lang="fr-FR" dirty="0" smtClean="0"/>
              <a:t> </a:t>
            </a:r>
            <a:r>
              <a:rPr lang="fr-FR" dirty="0" err="1" smtClean="0"/>
              <a:t>vectors</a:t>
            </a:r>
            <a:r>
              <a:rPr lang="fr-FR" dirty="0" smtClean="0"/>
              <a:t> data</a:t>
            </a:r>
          </a:p>
          <a:p>
            <a:r>
              <a:rPr lang="fr-FR" dirty="0" err="1" smtClean="0"/>
              <a:t>Corresponding</a:t>
            </a:r>
            <a:r>
              <a:rPr lang="fr-FR" dirty="0" smtClean="0"/>
              <a:t> </a:t>
            </a:r>
            <a:r>
              <a:rPr lang="fr-FR" dirty="0" err="1" smtClean="0"/>
              <a:t>forecast</a:t>
            </a:r>
            <a:r>
              <a:rPr lang="fr-FR" dirty="0" smtClean="0"/>
              <a:t> data</a:t>
            </a:r>
          </a:p>
        </p:txBody>
      </p:sp>
    </p:spTree>
    <p:extLst>
      <p:ext uri="{BB962C8B-B14F-4D97-AF65-F5344CB8AC3E}">
        <p14:creationId xmlns="" xmlns:p14="http://schemas.microsoft.com/office/powerpoint/2010/main" val="395623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err="1" smtClean="0">
                <a:solidFill>
                  <a:schemeClr val="accent2">
                    <a:lumMod val="75000"/>
                  </a:schemeClr>
                </a:solidFill>
              </a:rPr>
              <a:t>Processing</a:t>
            </a:r>
            <a:r>
              <a:rPr lang="fr-FR" sz="3600" dirty="0" smtClean="0">
                <a:solidFill>
                  <a:schemeClr val="accent2">
                    <a:lumMod val="75000"/>
                  </a:schemeClr>
                </a:solidFill>
              </a:rPr>
              <a:t> Information</a:t>
            </a:r>
            <a:endParaRPr lang="fr-FR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GB" sz="5900" dirty="0"/>
              <a:t>Identification of originating/generating </a:t>
            </a:r>
            <a:r>
              <a:rPr lang="en-GB" sz="5900" dirty="0" smtClean="0"/>
              <a:t>centre</a:t>
            </a:r>
          </a:p>
          <a:p>
            <a:r>
              <a:rPr lang="en-GB" sz="5900" dirty="0"/>
              <a:t>Identification of originating/generating </a:t>
            </a:r>
            <a:r>
              <a:rPr lang="en-GB" sz="5900" dirty="0" smtClean="0"/>
              <a:t>sub-centre</a:t>
            </a:r>
          </a:p>
          <a:p>
            <a:r>
              <a:rPr lang="en-US" sz="5900" dirty="0">
                <a:solidFill>
                  <a:srgbClr val="00B050"/>
                </a:solidFill>
              </a:rPr>
              <a:t>Software identification and version </a:t>
            </a:r>
            <a:r>
              <a:rPr lang="en-US" sz="5900" dirty="0" smtClean="0">
                <a:solidFill>
                  <a:srgbClr val="00B050"/>
                </a:solidFill>
              </a:rPr>
              <a:t>number</a:t>
            </a:r>
          </a:p>
          <a:p>
            <a:pPr lvl="1"/>
            <a:r>
              <a:rPr lang="en-US" sz="5100" i="1" dirty="0" smtClean="0">
                <a:solidFill>
                  <a:srgbClr val="00B050"/>
                </a:solidFill>
              </a:rPr>
              <a:t>Free text field (12 characters)</a:t>
            </a:r>
          </a:p>
          <a:p>
            <a:r>
              <a:rPr lang="en-US" sz="5900" i="1" dirty="0" smtClean="0">
                <a:solidFill>
                  <a:srgbClr val="002060"/>
                </a:solidFill>
              </a:rPr>
              <a:t>Or/and 2 numerical fields to encode version number:</a:t>
            </a:r>
          </a:p>
          <a:p>
            <a:r>
              <a:rPr lang="en-US" sz="5900" dirty="0" smtClean="0">
                <a:solidFill>
                  <a:srgbClr val="00B050"/>
                </a:solidFill>
              </a:rPr>
              <a:t>Software identification</a:t>
            </a:r>
            <a:endParaRPr lang="en-US" sz="5900" dirty="0" smtClean="0"/>
          </a:p>
          <a:p>
            <a:r>
              <a:rPr lang="en-US" sz="5900" dirty="0">
                <a:solidFill>
                  <a:srgbClr val="00B050"/>
                </a:solidFill>
              </a:rPr>
              <a:t>Database </a:t>
            </a:r>
            <a:r>
              <a:rPr lang="en-US" sz="5900" dirty="0" smtClean="0">
                <a:solidFill>
                  <a:srgbClr val="00B050"/>
                </a:solidFill>
              </a:rPr>
              <a:t>identification</a:t>
            </a:r>
          </a:p>
          <a:p>
            <a:pPr lvl="1"/>
            <a:r>
              <a:rPr lang="en-GB" sz="5100" dirty="0" smtClean="0">
                <a:solidFill>
                  <a:srgbClr val="00B050"/>
                </a:solidFill>
              </a:rPr>
              <a:t>Configuration parameters file version</a:t>
            </a:r>
          </a:p>
          <a:p>
            <a:pPr lvl="2"/>
            <a:r>
              <a:rPr lang="en-GB" sz="3800" dirty="0" smtClean="0">
                <a:solidFill>
                  <a:srgbClr val="00B050"/>
                </a:solidFill>
              </a:rPr>
              <a:t>Grid resolution</a:t>
            </a:r>
          </a:p>
          <a:p>
            <a:pPr lvl="2"/>
            <a:r>
              <a:rPr lang="en-GB" sz="3800" dirty="0" smtClean="0">
                <a:solidFill>
                  <a:srgbClr val="00B050"/>
                </a:solidFill>
              </a:rPr>
              <a:t>Target window size</a:t>
            </a:r>
          </a:p>
          <a:p>
            <a:pPr lvl="2"/>
            <a:r>
              <a:rPr lang="en-GB" sz="3800" dirty="0" smtClean="0">
                <a:solidFill>
                  <a:srgbClr val="00B050"/>
                </a:solidFill>
              </a:rPr>
              <a:t>Search window size</a:t>
            </a:r>
          </a:p>
          <a:p>
            <a:pPr lvl="2"/>
            <a:r>
              <a:rPr lang="en-GB" sz="3800" dirty="0" smtClean="0">
                <a:solidFill>
                  <a:srgbClr val="00B050"/>
                </a:solidFill>
              </a:rPr>
              <a:t>…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16104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6896" y="274638"/>
            <a:ext cx="8229600" cy="1143000"/>
          </a:xfrm>
        </p:spPr>
        <p:txBody>
          <a:bodyPr/>
          <a:lstStyle/>
          <a:p>
            <a:r>
              <a:rPr lang="fr-FR" sz="3200" dirty="0" smtClean="0">
                <a:solidFill>
                  <a:schemeClr val="accent2">
                    <a:lumMod val="75000"/>
                  </a:schemeClr>
                </a:solidFill>
              </a:rPr>
              <a:t>Satellite / Instrument Identification</a:t>
            </a:r>
            <a:endParaRPr lang="fr-FR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Satellite classification</a:t>
            </a:r>
          </a:p>
          <a:p>
            <a:r>
              <a:rPr lang="fr-FR" dirty="0" smtClean="0"/>
              <a:t>Satellite identifier</a:t>
            </a:r>
          </a:p>
          <a:p>
            <a:r>
              <a:rPr lang="fr-FR" dirty="0" smtClean="0"/>
              <a:t>Instrument identifier</a:t>
            </a:r>
          </a:p>
          <a:p>
            <a:r>
              <a:rPr lang="fr-FR" dirty="0" smtClean="0"/>
              <a:t>Instrument </a:t>
            </a:r>
            <a:r>
              <a:rPr lang="fr-FR" dirty="0" err="1" smtClean="0"/>
              <a:t>channel</a:t>
            </a:r>
            <a:r>
              <a:rPr lang="fr-FR" dirty="0" smtClean="0"/>
              <a:t> centre </a:t>
            </a:r>
            <a:r>
              <a:rPr lang="fr-FR" dirty="0" err="1" smtClean="0"/>
              <a:t>frequency</a:t>
            </a:r>
            <a:endParaRPr lang="fr-FR" dirty="0"/>
          </a:p>
          <a:p>
            <a:r>
              <a:rPr lang="fr-FR" strike="sngStrike" dirty="0" smtClean="0">
                <a:solidFill>
                  <a:srgbClr val="FF0000"/>
                </a:solidFill>
              </a:rPr>
              <a:t>Instrument </a:t>
            </a:r>
            <a:r>
              <a:rPr lang="fr-FR" strike="sngStrike" dirty="0" err="1" smtClean="0">
                <a:solidFill>
                  <a:srgbClr val="FF0000"/>
                </a:solidFill>
              </a:rPr>
              <a:t>channel</a:t>
            </a:r>
            <a:r>
              <a:rPr lang="fr-FR" strike="sngStrike" dirty="0" smtClean="0">
                <a:solidFill>
                  <a:srgbClr val="FF0000"/>
                </a:solidFill>
              </a:rPr>
              <a:t> </a:t>
            </a:r>
            <a:r>
              <a:rPr lang="fr-FR" strike="sngStrike" dirty="0" err="1" smtClean="0">
                <a:solidFill>
                  <a:srgbClr val="FF0000"/>
                </a:solidFill>
              </a:rPr>
              <a:t>bandwidth</a:t>
            </a:r>
            <a:endParaRPr lang="fr-FR" strike="sngStrike" dirty="0" smtClean="0">
              <a:solidFill>
                <a:srgbClr val="FF0000"/>
              </a:solidFill>
            </a:endParaRPr>
          </a:p>
          <a:p>
            <a:r>
              <a:rPr lang="fr-FR" dirty="0" smtClean="0">
                <a:solidFill>
                  <a:srgbClr val="002060"/>
                </a:solidFill>
              </a:rPr>
              <a:t>Pixel </a:t>
            </a:r>
            <a:r>
              <a:rPr lang="fr-FR" dirty="0" err="1" smtClean="0">
                <a:solidFill>
                  <a:srgbClr val="002060"/>
                </a:solidFill>
              </a:rPr>
              <a:t>resolution</a:t>
            </a:r>
            <a:r>
              <a:rPr lang="fr-FR" dirty="0" smtClean="0">
                <a:solidFill>
                  <a:srgbClr val="002060"/>
                </a:solidFill>
              </a:rPr>
              <a:t>? Cross and </a:t>
            </a:r>
            <a:r>
              <a:rPr lang="fr-FR" dirty="0" err="1" smtClean="0">
                <a:solidFill>
                  <a:srgbClr val="002060"/>
                </a:solidFill>
              </a:rPr>
              <a:t>along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dirty="0" err="1" smtClean="0">
                <a:solidFill>
                  <a:srgbClr val="002060"/>
                </a:solidFill>
              </a:rPr>
              <a:t>track</a:t>
            </a:r>
            <a:r>
              <a:rPr lang="fr-FR" dirty="0" smtClean="0">
                <a:solidFill>
                  <a:srgbClr val="002060"/>
                </a:solidFill>
              </a:rPr>
              <a:t>?</a:t>
            </a:r>
          </a:p>
          <a:p>
            <a:pPr lvl="1"/>
            <a:r>
              <a:rPr lang="fr-FR" i="1" dirty="0" smtClean="0">
                <a:solidFill>
                  <a:srgbClr val="002060"/>
                </a:solidFill>
              </a:rPr>
              <a:t>or </a:t>
            </a:r>
            <a:r>
              <a:rPr lang="fr-FR" i="1" dirty="0" err="1" smtClean="0">
                <a:solidFill>
                  <a:srgbClr val="002060"/>
                </a:solidFill>
              </a:rPr>
              <a:t>included</a:t>
            </a:r>
            <a:r>
              <a:rPr lang="fr-FR" i="1" dirty="0" smtClean="0">
                <a:solidFill>
                  <a:srgbClr val="002060"/>
                </a:solidFill>
              </a:rPr>
              <a:t> in the configuration </a:t>
            </a:r>
            <a:r>
              <a:rPr lang="fr-FR" i="1" dirty="0" err="1" smtClean="0">
                <a:solidFill>
                  <a:srgbClr val="002060"/>
                </a:solidFill>
              </a:rPr>
              <a:t>parameters</a:t>
            </a:r>
            <a:r>
              <a:rPr lang="fr-FR" i="1" dirty="0" smtClean="0">
                <a:solidFill>
                  <a:srgbClr val="002060"/>
                </a:solidFill>
              </a:rPr>
              <a:t> file </a:t>
            </a:r>
            <a:endParaRPr lang="fr-FR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547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>
                <a:solidFill>
                  <a:schemeClr val="accent2">
                    <a:lumMod val="75000"/>
                  </a:schemeClr>
                </a:solidFill>
              </a:rPr>
              <a:t>Method</a:t>
            </a:r>
            <a:endParaRPr lang="fr-FR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Satellite </a:t>
            </a:r>
            <a:r>
              <a:rPr lang="fr-FR" dirty="0" err="1" smtClean="0"/>
              <a:t>derived</a:t>
            </a:r>
            <a:r>
              <a:rPr lang="fr-FR" dirty="0" smtClean="0"/>
              <a:t> </a:t>
            </a:r>
            <a:r>
              <a:rPr lang="fr-FR" dirty="0" err="1" smtClean="0"/>
              <a:t>wind</a:t>
            </a:r>
            <a:r>
              <a:rPr lang="fr-FR" dirty="0" smtClean="0"/>
              <a:t> computation </a:t>
            </a:r>
            <a:r>
              <a:rPr lang="fr-FR" dirty="0" err="1" smtClean="0"/>
              <a:t>method</a:t>
            </a:r>
            <a:endParaRPr lang="fr-FR" dirty="0" smtClean="0"/>
          </a:p>
          <a:p>
            <a:r>
              <a:rPr lang="fr-FR" dirty="0" smtClean="0"/>
              <a:t>Tracer </a:t>
            </a:r>
            <a:r>
              <a:rPr lang="fr-FR" dirty="0" err="1" smtClean="0"/>
              <a:t>correlation</a:t>
            </a:r>
            <a:r>
              <a:rPr lang="fr-FR" dirty="0" smtClean="0"/>
              <a:t> </a:t>
            </a:r>
            <a:r>
              <a:rPr lang="fr-FR" dirty="0" err="1" smtClean="0"/>
              <a:t>method</a:t>
            </a:r>
            <a:endParaRPr lang="fr-FR" dirty="0" smtClean="0"/>
          </a:p>
          <a:p>
            <a:r>
              <a:rPr lang="fr-FR" dirty="0" smtClean="0">
                <a:solidFill>
                  <a:srgbClr val="00B050"/>
                </a:solidFill>
              </a:rPr>
              <a:t>Day/night qualifier</a:t>
            </a:r>
          </a:p>
          <a:p>
            <a:r>
              <a:rPr lang="fr-FR" dirty="0" smtClean="0">
                <a:solidFill>
                  <a:srgbClr val="00B050"/>
                </a:solidFill>
              </a:rPr>
              <a:t>Wind </a:t>
            </a:r>
            <a:r>
              <a:rPr lang="fr-FR" dirty="0" err="1" smtClean="0">
                <a:solidFill>
                  <a:srgbClr val="00B050"/>
                </a:solidFill>
              </a:rPr>
              <a:t>processing</a:t>
            </a:r>
            <a:r>
              <a:rPr lang="fr-FR" dirty="0" smtClean="0">
                <a:solidFill>
                  <a:srgbClr val="00B050"/>
                </a:solidFill>
              </a:rPr>
              <a:t> flags</a:t>
            </a:r>
          </a:p>
          <a:p>
            <a:pPr lvl="1"/>
            <a:r>
              <a:rPr lang="fr-FR" dirty="0" err="1" smtClean="0">
                <a:solidFill>
                  <a:srgbClr val="00B050"/>
                </a:solidFill>
              </a:rPr>
              <a:t>Low-level</a:t>
            </a:r>
            <a:r>
              <a:rPr lang="fr-FR" dirty="0" smtClean="0">
                <a:solidFill>
                  <a:srgbClr val="00B050"/>
                </a:solidFill>
              </a:rPr>
              <a:t> inversion</a:t>
            </a:r>
          </a:p>
          <a:p>
            <a:pPr lvl="1"/>
            <a:r>
              <a:rPr lang="fr-FR" dirty="0" smtClean="0">
                <a:solidFill>
                  <a:srgbClr val="00B050"/>
                </a:solidFill>
              </a:rPr>
              <a:t>CCC </a:t>
            </a:r>
            <a:r>
              <a:rPr lang="fr-FR" dirty="0" err="1" smtClean="0">
                <a:solidFill>
                  <a:srgbClr val="00B050"/>
                </a:solidFill>
              </a:rPr>
              <a:t>method</a:t>
            </a:r>
            <a:endParaRPr lang="fr-FR" dirty="0" smtClean="0">
              <a:solidFill>
                <a:srgbClr val="00B050"/>
              </a:solidFill>
            </a:endParaRPr>
          </a:p>
          <a:p>
            <a:pPr lvl="1"/>
            <a:r>
              <a:rPr lang="fr-FR" dirty="0" err="1" smtClean="0">
                <a:solidFill>
                  <a:srgbClr val="00B050"/>
                </a:solidFill>
              </a:rPr>
              <a:t>Nested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dirty="0" err="1" smtClean="0">
                <a:solidFill>
                  <a:srgbClr val="00B050"/>
                </a:solidFill>
              </a:rPr>
              <a:t>tracking</a:t>
            </a:r>
            <a:endParaRPr lang="fr-FR" dirty="0" smtClean="0">
              <a:solidFill>
                <a:srgbClr val="00B050"/>
              </a:solidFill>
            </a:endParaRPr>
          </a:p>
          <a:p>
            <a:pPr lvl="1"/>
            <a:r>
              <a:rPr lang="fr-FR" dirty="0" smtClean="0">
                <a:solidFill>
                  <a:srgbClr val="00B050"/>
                </a:solidFill>
              </a:rPr>
              <a:t>Cloud-base correction</a:t>
            </a:r>
          </a:p>
          <a:p>
            <a:pPr lvl="1"/>
            <a:r>
              <a:rPr lang="fr-FR" dirty="0" smtClean="0">
                <a:solidFill>
                  <a:srgbClr val="00B050"/>
                </a:solidFill>
              </a:rPr>
              <a:t>…</a:t>
            </a:r>
          </a:p>
          <a:p>
            <a:r>
              <a:rPr lang="fr-FR" strike="sngStrike" dirty="0" smtClean="0">
                <a:solidFill>
                  <a:srgbClr val="FF0000"/>
                </a:solidFill>
              </a:rPr>
              <a:t>Land/</a:t>
            </a:r>
            <a:r>
              <a:rPr lang="fr-FR" strike="sngStrike" dirty="0" err="1" smtClean="0">
                <a:solidFill>
                  <a:srgbClr val="FF0000"/>
                </a:solidFill>
              </a:rPr>
              <a:t>sea</a:t>
            </a:r>
            <a:r>
              <a:rPr lang="fr-FR" strike="sngStrike" dirty="0" smtClean="0">
                <a:solidFill>
                  <a:srgbClr val="FF0000"/>
                </a:solidFill>
              </a:rPr>
              <a:t> identifier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Segment size? X and Y?</a:t>
            </a:r>
          </a:p>
          <a:p>
            <a:pPr lvl="1"/>
            <a:r>
              <a:rPr lang="fr-FR" i="1" dirty="0">
                <a:solidFill>
                  <a:srgbClr val="002060"/>
                </a:solidFill>
              </a:rPr>
              <a:t>or </a:t>
            </a:r>
            <a:r>
              <a:rPr lang="fr-FR" i="1" dirty="0" err="1">
                <a:solidFill>
                  <a:srgbClr val="002060"/>
                </a:solidFill>
              </a:rPr>
              <a:t>included</a:t>
            </a:r>
            <a:r>
              <a:rPr lang="fr-FR" i="1" dirty="0">
                <a:solidFill>
                  <a:srgbClr val="002060"/>
                </a:solidFill>
              </a:rPr>
              <a:t> in the configuration </a:t>
            </a:r>
            <a:r>
              <a:rPr lang="fr-FR" i="1" dirty="0" err="1">
                <a:solidFill>
                  <a:srgbClr val="002060"/>
                </a:solidFill>
              </a:rPr>
              <a:t>parameters</a:t>
            </a:r>
            <a:r>
              <a:rPr lang="fr-FR" i="1" dirty="0">
                <a:solidFill>
                  <a:srgbClr val="002060"/>
                </a:solidFill>
              </a:rPr>
              <a:t> file</a:t>
            </a:r>
            <a:endParaRPr lang="fr-FR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760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>
                <a:solidFill>
                  <a:schemeClr val="accent2">
                    <a:lumMod val="75000"/>
                  </a:schemeClr>
                </a:solidFill>
              </a:rPr>
              <a:t>Time &amp; Location</a:t>
            </a:r>
            <a:endParaRPr lang="fr-FR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err="1" smtClean="0">
                <a:solidFill>
                  <a:srgbClr val="00B050"/>
                </a:solidFill>
              </a:rPr>
              <a:t>Grid</a:t>
            </a:r>
            <a:r>
              <a:rPr lang="fr-FR" dirty="0" smtClean="0">
                <a:solidFill>
                  <a:srgbClr val="00B050"/>
                </a:solidFill>
              </a:rPr>
              <a:t> point identifier</a:t>
            </a:r>
          </a:p>
          <a:p>
            <a:pPr lvl="1"/>
            <a:r>
              <a:rPr lang="fr-FR" dirty="0" smtClean="0">
                <a:solidFill>
                  <a:srgbClr val="00B050"/>
                </a:solidFill>
              </a:rPr>
              <a:t>Point or segment identifier for </a:t>
            </a:r>
            <a:r>
              <a:rPr lang="fr-FR" dirty="0" err="1" smtClean="0">
                <a:solidFill>
                  <a:srgbClr val="00B050"/>
                </a:solidFill>
              </a:rPr>
              <a:t>automatic</a:t>
            </a:r>
            <a:r>
              <a:rPr lang="fr-FR" dirty="0" smtClean="0">
                <a:solidFill>
                  <a:srgbClr val="00B050"/>
                </a:solidFill>
              </a:rPr>
              <a:t> colocation</a:t>
            </a:r>
          </a:p>
          <a:p>
            <a:r>
              <a:rPr lang="fr-FR" dirty="0" smtClean="0"/>
              <a:t>Latitude</a:t>
            </a:r>
          </a:p>
          <a:p>
            <a:r>
              <a:rPr lang="fr-FR" dirty="0" smtClean="0"/>
              <a:t>Longitude</a:t>
            </a:r>
          </a:p>
          <a:p>
            <a:r>
              <a:rPr lang="fr-FR" dirty="0" smtClean="0"/>
              <a:t>Date &amp; Time</a:t>
            </a:r>
          </a:p>
          <a:p>
            <a:pPr lvl="1"/>
            <a:r>
              <a:rPr lang="fr-FR" i="1" dirty="0" smtClean="0"/>
              <a:t>Nominal </a:t>
            </a:r>
            <a:r>
              <a:rPr lang="fr-FR" i="1" dirty="0" err="1" smtClean="0"/>
              <a:t>reporting</a:t>
            </a:r>
            <a:r>
              <a:rPr lang="fr-FR" i="1" dirty="0" smtClean="0"/>
              <a:t> time of the AMV</a:t>
            </a:r>
          </a:p>
          <a:p>
            <a:r>
              <a:rPr lang="fr-FR" dirty="0" err="1" smtClean="0">
                <a:solidFill>
                  <a:srgbClr val="00B050"/>
                </a:solidFill>
              </a:rPr>
              <a:t>Period</a:t>
            </a:r>
            <a:r>
              <a:rPr lang="fr-FR" dirty="0" smtClean="0">
                <a:solidFill>
                  <a:srgbClr val="00B050"/>
                </a:solidFill>
              </a:rPr>
              <a:t> of « </a:t>
            </a:r>
            <a:r>
              <a:rPr lang="fr-FR" dirty="0" err="1" smtClean="0">
                <a:solidFill>
                  <a:srgbClr val="00B050"/>
                </a:solidFill>
              </a:rPr>
              <a:t>integration</a:t>
            </a:r>
            <a:r>
              <a:rPr lang="fr-FR" dirty="0" smtClean="0">
                <a:solidFill>
                  <a:srgbClr val="00B050"/>
                </a:solidFill>
              </a:rPr>
              <a:t> »</a:t>
            </a:r>
          </a:p>
          <a:p>
            <a:pPr lvl="1"/>
            <a:r>
              <a:rPr lang="fr-FR" dirty="0" smtClean="0">
                <a:solidFill>
                  <a:srgbClr val="00B050"/>
                </a:solidFill>
              </a:rPr>
              <a:t>Time </a:t>
            </a:r>
            <a:r>
              <a:rPr lang="fr-FR" dirty="0" err="1" smtClean="0">
                <a:solidFill>
                  <a:srgbClr val="00B050"/>
                </a:solidFill>
              </a:rPr>
              <a:t>period</a:t>
            </a:r>
            <a:r>
              <a:rPr lang="fr-FR" dirty="0" smtClean="0">
                <a:solidFill>
                  <a:srgbClr val="00B050"/>
                </a:solidFill>
              </a:rPr>
              <a:t> over </a:t>
            </a:r>
            <a:r>
              <a:rPr lang="fr-FR" dirty="0" err="1" smtClean="0">
                <a:solidFill>
                  <a:srgbClr val="00B050"/>
                </a:solidFill>
              </a:rPr>
              <a:t>which</a:t>
            </a:r>
            <a:r>
              <a:rPr lang="fr-FR" dirty="0" smtClean="0">
                <a:solidFill>
                  <a:srgbClr val="00B050"/>
                </a:solidFill>
              </a:rPr>
              <a:t> the final AMV </a:t>
            </a:r>
            <a:r>
              <a:rPr lang="fr-FR" dirty="0" err="1" smtClean="0">
                <a:solidFill>
                  <a:srgbClr val="00B050"/>
                </a:solidFill>
              </a:rPr>
              <a:t>is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dirty="0" err="1" smtClean="0">
                <a:solidFill>
                  <a:srgbClr val="00B050"/>
                </a:solidFill>
              </a:rPr>
              <a:t>derived</a:t>
            </a:r>
            <a:endParaRPr lang="fr-FR" dirty="0" smtClean="0">
              <a:solidFill>
                <a:srgbClr val="00B050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42080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2880" y="274638"/>
            <a:ext cx="8229600" cy="1143000"/>
          </a:xfrm>
        </p:spPr>
        <p:txBody>
          <a:bodyPr/>
          <a:lstStyle/>
          <a:p>
            <a:r>
              <a:rPr lang="fr-FR" sz="3600" dirty="0" err="1" smtClean="0">
                <a:solidFill>
                  <a:schemeClr val="accent2">
                    <a:lumMod val="75000"/>
                  </a:schemeClr>
                </a:solidFill>
              </a:rPr>
              <a:t>Atmospheric</a:t>
            </a:r>
            <a:r>
              <a:rPr lang="fr-FR" sz="3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sz="3600" dirty="0" err="1" smtClean="0">
                <a:solidFill>
                  <a:schemeClr val="accent2">
                    <a:lumMod val="75000"/>
                  </a:schemeClr>
                </a:solidFill>
              </a:rPr>
              <a:t>Vector</a:t>
            </a:r>
            <a:r>
              <a:rPr lang="fr-FR" sz="3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sz="3600" dirty="0" err="1" smtClean="0">
                <a:solidFill>
                  <a:schemeClr val="accent2">
                    <a:lumMod val="75000"/>
                  </a:schemeClr>
                </a:solidFill>
              </a:rPr>
              <a:t>Parameters</a:t>
            </a:r>
            <a:endParaRPr lang="fr-FR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B050"/>
                </a:solidFill>
              </a:rPr>
              <a:t>Extended</a:t>
            </a:r>
            <a:r>
              <a:rPr lang="fr-FR" dirty="0" smtClean="0"/>
              <a:t> </a:t>
            </a:r>
            <a:r>
              <a:rPr lang="fr-FR" dirty="0" err="1" smtClean="0"/>
              <a:t>height</a:t>
            </a:r>
            <a:r>
              <a:rPr lang="fr-FR" dirty="0" smtClean="0"/>
              <a:t> </a:t>
            </a:r>
            <a:r>
              <a:rPr lang="fr-FR" dirty="0" err="1" smtClean="0"/>
              <a:t>assignment</a:t>
            </a:r>
            <a:r>
              <a:rPr lang="fr-FR" dirty="0" smtClean="0"/>
              <a:t> </a:t>
            </a:r>
            <a:r>
              <a:rPr lang="fr-FR" dirty="0" err="1" smtClean="0"/>
              <a:t>method</a:t>
            </a:r>
            <a:endParaRPr lang="fr-FR" dirty="0" smtClean="0"/>
          </a:p>
          <a:p>
            <a:r>
              <a:rPr lang="fr-FR" dirty="0" smtClean="0"/>
              <a:t>Pressure</a:t>
            </a:r>
          </a:p>
          <a:p>
            <a:r>
              <a:rPr lang="fr-FR" dirty="0" err="1" smtClean="0"/>
              <a:t>Temperature</a:t>
            </a:r>
            <a:endParaRPr lang="fr-FR" dirty="0" smtClean="0"/>
          </a:p>
          <a:p>
            <a:r>
              <a:rPr lang="fr-FR" dirty="0" smtClean="0"/>
              <a:t>Wind direction</a:t>
            </a:r>
          </a:p>
          <a:p>
            <a:r>
              <a:rPr lang="fr-FR" dirty="0" smtClean="0"/>
              <a:t>Wind speed</a:t>
            </a:r>
          </a:p>
          <a:p>
            <a:r>
              <a:rPr lang="fr-FR" dirty="0" smtClean="0">
                <a:solidFill>
                  <a:srgbClr val="00B050"/>
                </a:solidFill>
              </a:rPr>
              <a:t>Wind u-component</a:t>
            </a:r>
          </a:p>
          <a:p>
            <a:r>
              <a:rPr lang="fr-FR" dirty="0" smtClean="0">
                <a:solidFill>
                  <a:srgbClr val="00B050"/>
                </a:solidFill>
              </a:rPr>
              <a:t>Wind v-component</a:t>
            </a:r>
            <a:endParaRPr lang="fr-FR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686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>
                <a:solidFill>
                  <a:schemeClr val="accent2">
                    <a:lumMod val="75000"/>
                  </a:schemeClr>
                </a:solidFill>
              </a:rPr>
              <a:t>AMV </a:t>
            </a:r>
            <a:r>
              <a:rPr lang="fr-FR" sz="3600" dirty="0" err="1" smtClean="0">
                <a:solidFill>
                  <a:schemeClr val="accent2">
                    <a:lumMod val="75000"/>
                  </a:schemeClr>
                </a:solidFill>
              </a:rPr>
              <a:t>Quality</a:t>
            </a:r>
            <a:endParaRPr lang="fr-FR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QI </a:t>
            </a:r>
            <a:r>
              <a:rPr lang="fr-FR" dirty="0" err="1" smtClean="0"/>
              <a:t>excluding</a:t>
            </a:r>
            <a:r>
              <a:rPr lang="fr-FR" dirty="0" smtClean="0"/>
              <a:t> </a:t>
            </a:r>
            <a:r>
              <a:rPr lang="fr-FR" dirty="0" err="1" smtClean="0"/>
              <a:t>forecast</a:t>
            </a:r>
            <a:endParaRPr lang="fr-FR" dirty="0" smtClean="0"/>
          </a:p>
          <a:p>
            <a:r>
              <a:rPr lang="fr-FR" dirty="0" smtClean="0"/>
              <a:t>QI </a:t>
            </a:r>
            <a:r>
              <a:rPr lang="fr-FR" dirty="0" err="1" smtClean="0"/>
              <a:t>including</a:t>
            </a:r>
            <a:r>
              <a:rPr lang="fr-FR" dirty="0" smtClean="0"/>
              <a:t> </a:t>
            </a:r>
            <a:r>
              <a:rPr lang="fr-FR" dirty="0" err="1" smtClean="0"/>
              <a:t>forecast</a:t>
            </a:r>
            <a:endParaRPr lang="fr-FR" dirty="0" smtClean="0"/>
          </a:p>
          <a:p>
            <a:r>
              <a:rPr lang="fr-FR" dirty="0" err="1" smtClean="0"/>
              <a:t>Expected</a:t>
            </a:r>
            <a:r>
              <a:rPr lang="fr-FR" dirty="0" smtClean="0"/>
              <a:t> </a:t>
            </a:r>
            <a:r>
              <a:rPr lang="fr-FR" dirty="0" err="1" smtClean="0"/>
              <a:t>error</a:t>
            </a:r>
            <a:r>
              <a:rPr lang="fr-FR" dirty="0" smtClean="0"/>
              <a:t> on speed</a:t>
            </a:r>
          </a:p>
          <a:p>
            <a:r>
              <a:rPr lang="fr-FR" dirty="0" err="1" smtClean="0">
                <a:solidFill>
                  <a:srgbClr val="00B050"/>
                </a:solidFill>
              </a:rPr>
              <a:t>Statistics</a:t>
            </a:r>
            <a:r>
              <a:rPr lang="fr-FR" dirty="0" smtClean="0">
                <a:solidFill>
                  <a:srgbClr val="00B050"/>
                </a:solidFill>
              </a:rPr>
              <a:t> (RMS) or </a:t>
            </a:r>
            <a:r>
              <a:rPr lang="fr-FR" dirty="0" err="1" smtClean="0">
                <a:solidFill>
                  <a:srgbClr val="00B050"/>
                </a:solidFill>
              </a:rPr>
              <a:t>representative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dirty="0" err="1" smtClean="0">
                <a:solidFill>
                  <a:srgbClr val="00B050"/>
                </a:solidFill>
              </a:rPr>
              <a:t>error</a:t>
            </a:r>
            <a:r>
              <a:rPr lang="fr-FR" dirty="0" smtClean="0">
                <a:solidFill>
                  <a:srgbClr val="00B050"/>
                </a:solidFill>
              </a:rPr>
              <a:t> on:</a:t>
            </a:r>
          </a:p>
          <a:p>
            <a:pPr lvl="1"/>
            <a:r>
              <a:rPr lang="fr-FR" dirty="0" smtClean="0">
                <a:solidFill>
                  <a:srgbClr val="00B050"/>
                </a:solidFill>
              </a:rPr>
              <a:t>Pressure</a:t>
            </a:r>
          </a:p>
          <a:p>
            <a:pPr lvl="1"/>
            <a:r>
              <a:rPr lang="fr-FR" dirty="0" err="1" smtClean="0">
                <a:solidFill>
                  <a:srgbClr val="00B050"/>
                </a:solidFill>
              </a:rPr>
              <a:t>Temperature</a:t>
            </a:r>
            <a:endParaRPr lang="fr-FR" dirty="0" smtClean="0">
              <a:solidFill>
                <a:srgbClr val="00B050"/>
              </a:solidFill>
            </a:endParaRPr>
          </a:p>
          <a:p>
            <a:pPr lvl="1"/>
            <a:r>
              <a:rPr lang="fr-FR" dirty="0" smtClean="0">
                <a:solidFill>
                  <a:srgbClr val="00B050"/>
                </a:solidFill>
              </a:rPr>
              <a:t>Speed/direction?</a:t>
            </a:r>
          </a:p>
          <a:p>
            <a:pPr lvl="1"/>
            <a:r>
              <a:rPr lang="fr-FR" dirty="0" smtClean="0">
                <a:solidFill>
                  <a:srgbClr val="00B050"/>
                </a:solidFill>
              </a:rPr>
              <a:t>U- V- components?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84361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>
                <a:solidFill>
                  <a:schemeClr val="accent2">
                    <a:lumMod val="75000"/>
                  </a:schemeClr>
                </a:solidFill>
              </a:rPr>
              <a:t>Alternative </a:t>
            </a:r>
            <a:r>
              <a:rPr lang="fr-FR" sz="3200" dirty="0" err="1" smtClean="0">
                <a:solidFill>
                  <a:schemeClr val="accent2">
                    <a:lumMod val="75000"/>
                  </a:schemeClr>
                </a:solidFill>
              </a:rPr>
              <a:t>Height</a:t>
            </a:r>
            <a:r>
              <a:rPr lang="fr-FR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sz="3200" dirty="0" err="1" smtClean="0">
                <a:solidFill>
                  <a:schemeClr val="accent2">
                    <a:lumMod val="75000"/>
                  </a:schemeClr>
                </a:solidFill>
              </a:rPr>
              <a:t>Assignments</a:t>
            </a:r>
            <a:endParaRPr lang="fr-FR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B050"/>
                </a:solidFill>
              </a:rPr>
              <a:t>Extended</a:t>
            </a:r>
            <a:r>
              <a:rPr lang="fr-FR" dirty="0" smtClean="0"/>
              <a:t> </a:t>
            </a:r>
            <a:r>
              <a:rPr lang="fr-FR" dirty="0" err="1" smtClean="0"/>
              <a:t>height</a:t>
            </a:r>
            <a:r>
              <a:rPr lang="fr-FR" dirty="0" smtClean="0"/>
              <a:t> </a:t>
            </a:r>
            <a:r>
              <a:rPr lang="fr-FR" dirty="0" err="1"/>
              <a:t>a</a:t>
            </a:r>
            <a:r>
              <a:rPr lang="fr-FR" dirty="0" err="1" smtClean="0"/>
              <a:t>ssignment</a:t>
            </a:r>
            <a:r>
              <a:rPr lang="fr-FR" dirty="0" smtClean="0"/>
              <a:t> </a:t>
            </a:r>
            <a:r>
              <a:rPr lang="fr-FR" dirty="0" err="1" smtClean="0"/>
              <a:t>method</a:t>
            </a:r>
            <a:endParaRPr lang="fr-FR" dirty="0" smtClean="0"/>
          </a:p>
          <a:p>
            <a:r>
              <a:rPr lang="fr-FR" dirty="0" smtClean="0"/>
              <a:t>Pressure</a:t>
            </a:r>
          </a:p>
          <a:p>
            <a:r>
              <a:rPr lang="fr-FR" dirty="0" err="1" smtClean="0"/>
              <a:t>Temperature</a:t>
            </a:r>
            <a:endParaRPr lang="fr-FR" dirty="0" smtClean="0"/>
          </a:p>
          <a:p>
            <a:r>
              <a:rPr lang="fr-FR" i="1" dirty="0" err="1" smtClean="0">
                <a:solidFill>
                  <a:srgbClr val="00B050"/>
                </a:solidFill>
              </a:rPr>
              <a:t>Only</a:t>
            </a:r>
            <a:r>
              <a:rPr lang="fr-FR" i="1" dirty="0" smtClean="0">
                <a:solidFill>
                  <a:srgbClr val="00B050"/>
                </a:solidFill>
              </a:rPr>
              <a:t> </a:t>
            </a:r>
            <a:r>
              <a:rPr lang="fr-FR" i="1" dirty="0" err="1" smtClean="0">
                <a:solidFill>
                  <a:srgbClr val="00B050"/>
                </a:solidFill>
              </a:rPr>
              <a:t>three</a:t>
            </a:r>
            <a:r>
              <a:rPr lang="fr-FR" i="1" dirty="0" smtClean="0">
                <a:solidFill>
                  <a:srgbClr val="00B050"/>
                </a:solidFill>
              </a:rPr>
              <a:t> alternative </a:t>
            </a:r>
            <a:r>
              <a:rPr lang="fr-FR" i="1" dirty="0" err="1" smtClean="0">
                <a:solidFill>
                  <a:srgbClr val="00B050"/>
                </a:solidFill>
              </a:rPr>
              <a:t>methods</a:t>
            </a:r>
            <a:r>
              <a:rPr lang="fr-FR" i="1" dirty="0" smtClean="0">
                <a:solidFill>
                  <a:srgbClr val="00B050"/>
                </a:solidFill>
              </a:rPr>
              <a:t> </a:t>
            </a:r>
            <a:r>
              <a:rPr lang="fr-FR" i="1" dirty="0" err="1" smtClean="0">
                <a:solidFill>
                  <a:srgbClr val="00B050"/>
                </a:solidFill>
              </a:rPr>
              <a:t>instead</a:t>
            </a:r>
            <a:r>
              <a:rPr lang="fr-FR" i="1" dirty="0" smtClean="0">
                <a:solidFill>
                  <a:srgbClr val="00B050"/>
                </a:solidFill>
              </a:rPr>
              <a:t> of </a:t>
            </a:r>
            <a:r>
              <a:rPr lang="fr-FR" i="1" dirty="0" err="1" smtClean="0">
                <a:solidFill>
                  <a:srgbClr val="00B050"/>
                </a:solidFill>
              </a:rPr>
              <a:t>ten</a:t>
            </a:r>
            <a:r>
              <a:rPr lang="fr-FR" i="1" dirty="0" smtClean="0">
                <a:solidFill>
                  <a:srgbClr val="00B050"/>
                </a:solidFill>
              </a:rPr>
              <a:t> in </a:t>
            </a:r>
            <a:r>
              <a:rPr lang="fr-FR" i="1" dirty="0" err="1" smtClean="0">
                <a:solidFill>
                  <a:srgbClr val="00B050"/>
                </a:solidFill>
              </a:rPr>
              <a:t>current</a:t>
            </a:r>
            <a:r>
              <a:rPr lang="fr-FR" i="1" dirty="0" smtClean="0">
                <a:solidFill>
                  <a:srgbClr val="00B050"/>
                </a:solidFill>
              </a:rPr>
              <a:t> </a:t>
            </a:r>
            <a:r>
              <a:rPr lang="fr-FR" i="1" dirty="0" err="1" smtClean="0">
                <a:solidFill>
                  <a:srgbClr val="00B050"/>
                </a:solidFill>
              </a:rPr>
              <a:t>sequence</a:t>
            </a:r>
            <a:r>
              <a:rPr lang="fr-FR" i="1" dirty="0" smtClean="0">
                <a:solidFill>
                  <a:srgbClr val="00B050"/>
                </a:solidFill>
              </a:rPr>
              <a:t> for the </a:t>
            </a:r>
            <a:r>
              <a:rPr lang="fr-FR" b="1" i="1" dirty="0" smtClean="0">
                <a:solidFill>
                  <a:srgbClr val="00B050"/>
                </a:solidFill>
              </a:rPr>
              <a:t>final</a:t>
            </a:r>
            <a:r>
              <a:rPr lang="fr-FR" i="1" dirty="0" smtClean="0">
                <a:solidFill>
                  <a:srgbClr val="00B050"/>
                </a:solidFill>
              </a:rPr>
              <a:t> </a:t>
            </a:r>
            <a:r>
              <a:rPr lang="fr-FR" i="1" dirty="0" err="1" smtClean="0">
                <a:solidFill>
                  <a:srgbClr val="00B050"/>
                </a:solidFill>
              </a:rPr>
              <a:t>height</a:t>
            </a:r>
            <a:r>
              <a:rPr lang="fr-FR" i="1" dirty="0" smtClean="0">
                <a:solidFill>
                  <a:srgbClr val="00B050"/>
                </a:solidFill>
              </a:rPr>
              <a:t> </a:t>
            </a:r>
            <a:r>
              <a:rPr lang="fr-FR" i="1" dirty="0" err="1" smtClean="0">
                <a:solidFill>
                  <a:srgbClr val="00B050"/>
                </a:solidFill>
              </a:rPr>
              <a:t>assignment</a:t>
            </a:r>
            <a:endParaRPr lang="fr-FR" i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920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4888" y="274638"/>
            <a:ext cx="8229600" cy="1143000"/>
          </a:xfrm>
        </p:spPr>
        <p:txBody>
          <a:bodyPr/>
          <a:lstStyle/>
          <a:p>
            <a:r>
              <a:rPr lang="fr-FR" sz="3200" dirty="0" smtClean="0">
                <a:solidFill>
                  <a:schemeClr val="accent2">
                    <a:lumMod val="75000"/>
                  </a:schemeClr>
                </a:solidFill>
              </a:rPr>
              <a:t>(1..*) </a:t>
            </a:r>
            <a:r>
              <a:rPr lang="fr-FR" sz="3200" dirty="0" err="1" smtClean="0">
                <a:solidFill>
                  <a:schemeClr val="accent2">
                    <a:lumMod val="75000"/>
                  </a:schemeClr>
                </a:solidFill>
              </a:rPr>
              <a:t>Individual</a:t>
            </a:r>
            <a:r>
              <a:rPr lang="fr-FR" sz="3200" dirty="0" smtClean="0">
                <a:solidFill>
                  <a:schemeClr val="accent2">
                    <a:lumMod val="75000"/>
                  </a:schemeClr>
                </a:solidFill>
              </a:rPr>
              <a:t> Images Information</a:t>
            </a:r>
            <a:endParaRPr lang="fr-FR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Timestamp</a:t>
            </a:r>
            <a:r>
              <a:rPr lang="fr-FR" dirty="0" smtClean="0"/>
              <a:t> of image</a:t>
            </a:r>
          </a:p>
          <a:p>
            <a:pPr lvl="1"/>
            <a:r>
              <a:rPr lang="fr-FR" i="1" dirty="0" smtClean="0"/>
              <a:t>Time </a:t>
            </a:r>
            <a:r>
              <a:rPr lang="fr-FR" i="1" dirty="0" err="1" smtClean="0"/>
              <a:t>difference</a:t>
            </a:r>
            <a:r>
              <a:rPr lang="fr-FR" i="1" dirty="0" smtClean="0"/>
              <a:t> </a:t>
            </a:r>
            <a:r>
              <a:rPr lang="fr-FR" i="1" dirty="0" err="1" smtClean="0"/>
              <a:t>between</a:t>
            </a:r>
            <a:r>
              <a:rPr lang="fr-FR" i="1" dirty="0" smtClean="0"/>
              <a:t> the data acquisition and the </a:t>
            </a:r>
            <a:r>
              <a:rPr lang="fr-FR" i="1" dirty="0" err="1" smtClean="0"/>
              <a:t>reference</a:t>
            </a:r>
            <a:r>
              <a:rPr lang="fr-FR" i="1" dirty="0" smtClean="0"/>
              <a:t> time</a:t>
            </a:r>
          </a:p>
          <a:p>
            <a:r>
              <a:rPr lang="fr-FR" dirty="0" smtClean="0"/>
              <a:t>Satellite </a:t>
            </a:r>
            <a:r>
              <a:rPr lang="fr-FR" dirty="0" err="1" smtClean="0"/>
              <a:t>zenith</a:t>
            </a:r>
            <a:r>
              <a:rPr lang="fr-FR" dirty="0" smtClean="0"/>
              <a:t> angle</a:t>
            </a:r>
          </a:p>
          <a:p>
            <a:r>
              <a:rPr lang="fr-FR" dirty="0" smtClean="0">
                <a:solidFill>
                  <a:srgbClr val="00B050"/>
                </a:solidFill>
              </a:rPr>
              <a:t>Cloud </a:t>
            </a:r>
            <a:r>
              <a:rPr lang="fr-FR" dirty="0" err="1" smtClean="0">
                <a:solidFill>
                  <a:srgbClr val="00B050"/>
                </a:solidFill>
              </a:rPr>
              <a:t>amount</a:t>
            </a:r>
            <a:endParaRPr lang="fr-FR" dirty="0" smtClean="0">
              <a:solidFill>
                <a:srgbClr val="00B050"/>
              </a:solidFill>
            </a:endParaRPr>
          </a:p>
          <a:p>
            <a:pPr lvl="1"/>
            <a:r>
              <a:rPr lang="fr-FR" i="1" dirty="0" smtClean="0">
                <a:solidFill>
                  <a:srgbClr val="00B050"/>
                </a:solidFill>
              </a:rPr>
              <a:t>Over the </a:t>
            </a:r>
            <a:r>
              <a:rPr lang="fr-FR" i="1" dirty="0" err="1" smtClean="0">
                <a:solidFill>
                  <a:srgbClr val="00B050"/>
                </a:solidFill>
              </a:rPr>
              <a:t>tracking</a:t>
            </a:r>
            <a:r>
              <a:rPr lang="fr-FR" i="1" dirty="0" smtClean="0">
                <a:solidFill>
                  <a:srgbClr val="00B050"/>
                </a:solidFill>
              </a:rPr>
              <a:t> image segment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Cloud type</a:t>
            </a:r>
            <a:r>
              <a:rPr lang="fr-FR" i="1" dirty="0" smtClean="0">
                <a:solidFill>
                  <a:srgbClr val="00B050"/>
                </a:solidFill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384572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>
                <a:solidFill>
                  <a:schemeClr val="accent2">
                    <a:lumMod val="75000"/>
                  </a:schemeClr>
                </a:solidFill>
              </a:rPr>
              <a:t>(1..*) </a:t>
            </a:r>
            <a:r>
              <a:rPr lang="fr-FR" sz="3200" dirty="0" err="1" smtClean="0">
                <a:solidFill>
                  <a:schemeClr val="accent2">
                    <a:lumMod val="75000"/>
                  </a:schemeClr>
                </a:solidFill>
              </a:rPr>
              <a:t>Intermediate</a:t>
            </a:r>
            <a:r>
              <a:rPr lang="fr-FR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sz="3200" dirty="0" err="1" smtClean="0">
                <a:solidFill>
                  <a:schemeClr val="accent2">
                    <a:lumMod val="75000"/>
                  </a:schemeClr>
                </a:solidFill>
              </a:rPr>
              <a:t>vectors</a:t>
            </a:r>
            <a:endParaRPr lang="fr-FR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err="1" smtClean="0"/>
              <a:t>Timestamp</a:t>
            </a:r>
            <a:r>
              <a:rPr lang="fr-FR" dirty="0" smtClean="0"/>
              <a:t> of </a:t>
            </a:r>
            <a:r>
              <a:rPr lang="fr-FR" dirty="0" err="1" smtClean="0"/>
              <a:t>reference</a:t>
            </a:r>
            <a:r>
              <a:rPr lang="fr-FR" dirty="0" smtClean="0"/>
              <a:t> image</a:t>
            </a:r>
          </a:p>
          <a:p>
            <a:r>
              <a:rPr lang="fr-FR" dirty="0" err="1" smtClean="0"/>
              <a:t>Timestamp</a:t>
            </a:r>
            <a:r>
              <a:rPr lang="fr-FR" dirty="0" smtClean="0"/>
              <a:t> of </a:t>
            </a:r>
            <a:r>
              <a:rPr lang="fr-FR" dirty="0" err="1" smtClean="0"/>
              <a:t>search</a:t>
            </a:r>
            <a:r>
              <a:rPr lang="fr-FR" dirty="0" smtClean="0"/>
              <a:t> image</a:t>
            </a:r>
          </a:p>
          <a:p>
            <a:r>
              <a:rPr lang="fr-FR" dirty="0" smtClean="0">
                <a:solidFill>
                  <a:srgbClr val="00B050"/>
                </a:solidFill>
              </a:rPr>
              <a:t>Latitude/longitude of the origine of the </a:t>
            </a:r>
            <a:r>
              <a:rPr lang="fr-FR" dirty="0" err="1" smtClean="0">
                <a:solidFill>
                  <a:srgbClr val="00B050"/>
                </a:solidFill>
              </a:rPr>
              <a:t>vector</a:t>
            </a:r>
            <a:endParaRPr lang="fr-FR" dirty="0" smtClean="0">
              <a:solidFill>
                <a:srgbClr val="00B050"/>
              </a:solidFill>
            </a:endParaRPr>
          </a:p>
          <a:p>
            <a:r>
              <a:rPr lang="fr-FR" dirty="0">
                <a:solidFill>
                  <a:srgbClr val="002060"/>
                </a:solidFill>
              </a:rPr>
              <a:t>Extended HA </a:t>
            </a:r>
            <a:r>
              <a:rPr lang="fr-FR" dirty="0" err="1">
                <a:solidFill>
                  <a:srgbClr val="002060"/>
                </a:solidFill>
              </a:rPr>
              <a:t>method</a:t>
            </a:r>
            <a:r>
              <a:rPr lang="fr-FR" dirty="0">
                <a:solidFill>
                  <a:srgbClr val="002060"/>
                </a:solidFill>
              </a:rPr>
              <a:t>?</a:t>
            </a:r>
          </a:p>
          <a:p>
            <a:r>
              <a:rPr lang="fr-FR" dirty="0" smtClean="0">
                <a:solidFill>
                  <a:srgbClr val="00B050"/>
                </a:solidFill>
              </a:rPr>
              <a:t>Pressure &amp; </a:t>
            </a:r>
            <a:r>
              <a:rPr lang="fr-FR" dirty="0" err="1" smtClean="0">
                <a:solidFill>
                  <a:srgbClr val="00B050"/>
                </a:solidFill>
              </a:rPr>
              <a:t>Temperature</a:t>
            </a:r>
            <a:endParaRPr lang="fr-FR" dirty="0" smtClean="0">
              <a:solidFill>
                <a:srgbClr val="00B050"/>
              </a:solidFill>
            </a:endParaRPr>
          </a:p>
          <a:p>
            <a:pPr lvl="1"/>
            <a:r>
              <a:rPr lang="fr-FR" i="1" dirty="0" smtClean="0">
                <a:solidFill>
                  <a:srgbClr val="00B050"/>
                </a:solidFill>
              </a:rPr>
              <a:t>Final </a:t>
            </a:r>
            <a:r>
              <a:rPr lang="fr-FR" i="1" dirty="0" err="1" smtClean="0">
                <a:solidFill>
                  <a:srgbClr val="00B050"/>
                </a:solidFill>
              </a:rPr>
              <a:t>height</a:t>
            </a:r>
            <a:r>
              <a:rPr lang="fr-FR" i="1" dirty="0" smtClean="0">
                <a:solidFill>
                  <a:srgbClr val="00B050"/>
                </a:solidFill>
              </a:rPr>
              <a:t> </a:t>
            </a:r>
            <a:r>
              <a:rPr lang="fr-FR" i="1" dirty="0" err="1" smtClean="0">
                <a:solidFill>
                  <a:srgbClr val="00B050"/>
                </a:solidFill>
              </a:rPr>
              <a:t>assignment</a:t>
            </a:r>
            <a:r>
              <a:rPr lang="fr-FR" i="1" dirty="0" smtClean="0">
                <a:solidFill>
                  <a:srgbClr val="00B050"/>
                </a:solidFill>
              </a:rPr>
              <a:t> of </a:t>
            </a:r>
            <a:r>
              <a:rPr lang="fr-FR" i="1" dirty="0" err="1" smtClean="0">
                <a:solidFill>
                  <a:srgbClr val="00B050"/>
                </a:solidFill>
              </a:rPr>
              <a:t>intermediate</a:t>
            </a:r>
            <a:r>
              <a:rPr lang="fr-FR" i="1" dirty="0" smtClean="0">
                <a:solidFill>
                  <a:srgbClr val="00B050"/>
                </a:solidFill>
              </a:rPr>
              <a:t> </a:t>
            </a:r>
            <a:r>
              <a:rPr lang="fr-FR" i="1" dirty="0" err="1" smtClean="0">
                <a:solidFill>
                  <a:srgbClr val="00B050"/>
                </a:solidFill>
              </a:rPr>
              <a:t>vector</a:t>
            </a:r>
            <a:endParaRPr lang="fr-FR" i="1" dirty="0">
              <a:solidFill>
                <a:srgbClr val="00B050"/>
              </a:solidFill>
            </a:endParaRPr>
          </a:p>
          <a:p>
            <a:r>
              <a:rPr lang="fr-FR" dirty="0" smtClean="0">
                <a:solidFill>
                  <a:srgbClr val="00B050"/>
                </a:solidFill>
              </a:rPr>
              <a:t>U- V- </a:t>
            </a:r>
            <a:r>
              <a:rPr lang="fr-FR" dirty="0" err="1" smtClean="0">
                <a:solidFill>
                  <a:srgbClr val="00B050"/>
                </a:solidFill>
              </a:rPr>
              <a:t>wind</a:t>
            </a:r>
            <a:r>
              <a:rPr lang="fr-FR" dirty="0" smtClean="0">
                <a:solidFill>
                  <a:srgbClr val="00B050"/>
                </a:solidFill>
              </a:rPr>
              <a:t> components</a:t>
            </a:r>
          </a:p>
          <a:p>
            <a:r>
              <a:rPr lang="fr-FR" dirty="0">
                <a:solidFill>
                  <a:srgbClr val="00B050"/>
                </a:solidFill>
              </a:rPr>
              <a:t>Cluster size</a:t>
            </a:r>
          </a:p>
          <a:p>
            <a:r>
              <a:rPr lang="fr-FR" dirty="0" err="1" smtClean="0">
                <a:solidFill>
                  <a:srgbClr val="00B050"/>
                </a:solidFill>
              </a:rPr>
              <a:t>Tracking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dirty="0" err="1" smtClean="0">
                <a:solidFill>
                  <a:srgbClr val="00B050"/>
                </a:solidFill>
              </a:rPr>
              <a:t>correlation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dirty="0" err="1" smtClean="0">
                <a:solidFill>
                  <a:srgbClr val="00B050"/>
                </a:solidFill>
              </a:rPr>
              <a:t>vector</a:t>
            </a:r>
            <a:endParaRPr lang="fr-FR" dirty="0" smtClean="0">
              <a:solidFill>
                <a:srgbClr val="00B050"/>
              </a:solidFill>
            </a:endParaRPr>
          </a:p>
          <a:p>
            <a:r>
              <a:rPr lang="fr-FR" dirty="0" smtClean="0">
                <a:solidFill>
                  <a:srgbClr val="002060"/>
                </a:solidFill>
              </a:rPr>
              <a:t>Standard </a:t>
            </a:r>
            <a:r>
              <a:rPr lang="fr-FR" dirty="0" err="1" smtClean="0">
                <a:solidFill>
                  <a:srgbClr val="002060"/>
                </a:solidFill>
              </a:rPr>
              <a:t>deviation</a:t>
            </a:r>
            <a:r>
              <a:rPr lang="fr-FR" dirty="0" smtClean="0">
                <a:solidFill>
                  <a:srgbClr val="002060"/>
                </a:solidFill>
              </a:rPr>
              <a:t> on speed?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i="1" dirty="0" err="1" smtClean="0"/>
              <a:t>Possibility</a:t>
            </a:r>
            <a:r>
              <a:rPr lang="fr-FR" i="1" dirty="0" smtClean="0"/>
              <a:t> to </a:t>
            </a:r>
            <a:r>
              <a:rPr lang="fr-FR" i="1" dirty="0" err="1" smtClean="0"/>
              <a:t>save</a:t>
            </a:r>
            <a:r>
              <a:rPr lang="fr-FR" i="1" dirty="0" smtClean="0"/>
              <a:t> </a:t>
            </a:r>
            <a:r>
              <a:rPr lang="fr-FR" i="1" dirty="0" err="1" smtClean="0"/>
              <a:t>intermediate</a:t>
            </a:r>
            <a:r>
              <a:rPr lang="fr-FR" i="1" dirty="0" smtClean="0"/>
              <a:t> </a:t>
            </a:r>
            <a:r>
              <a:rPr lang="fr-FR" i="1" dirty="0" err="1" smtClean="0"/>
              <a:t>vectors</a:t>
            </a:r>
            <a:r>
              <a:rPr lang="fr-FR" i="1" dirty="0" smtClean="0"/>
              <a:t>, </a:t>
            </a:r>
            <a:r>
              <a:rPr lang="fr-FR" i="1" dirty="0" err="1" smtClean="0"/>
              <a:t>backward</a:t>
            </a:r>
            <a:r>
              <a:rPr lang="fr-FR" i="1" dirty="0" smtClean="0"/>
              <a:t> and </a:t>
            </a:r>
            <a:r>
              <a:rPr lang="fr-FR" i="1" dirty="0" err="1" smtClean="0"/>
              <a:t>forward</a:t>
            </a:r>
            <a:r>
              <a:rPr lang="fr-FR" i="1" dirty="0" smtClean="0"/>
              <a:t> </a:t>
            </a:r>
            <a:r>
              <a:rPr lang="fr-FR" i="1" dirty="0" err="1" smtClean="0"/>
              <a:t>estimates</a:t>
            </a:r>
            <a:r>
              <a:rPr lang="fr-FR" i="1" dirty="0" smtClean="0"/>
              <a:t>, or </a:t>
            </a:r>
            <a:r>
              <a:rPr lang="fr-FR" i="1" dirty="0" err="1" smtClean="0"/>
              <a:t>multiresolution</a:t>
            </a:r>
            <a:r>
              <a:rPr lang="fr-FR" i="1" dirty="0" smtClean="0"/>
              <a:t> </a:t>
            </a:r>
            <a:r>
              <a:rPr lang="fr-FR" i="1" dirty="0" err="1" smtClean="0"/>
              <a:t>wind</a:t>
            </a:r>
            <a:r>
              <a:rPr lang="fr-FR" i="1" dirty="0" smtClean="0"/>
              <a:t> </a:t>
            </a:r>
            <a:r>
              <a:rPr lang="fr-FR" i="1" dirty="0" err="1" smtClean="0"/>
              <a:t>vectors</a:t>
            </a:r>
            <a:endParaRPr lang="fr-FR" i="1" dirty="0"/>
          </a:p>
        </p:txBody>
      </p:sp>
    </p:spTree>
    <p:extLst>
      <p:ext uri="{BB962C8B-B14F-4D97-AF65-F5344CB8AC3E}">
        <p14:creationId xmlns="" xmlns:p14="http://schemas.microsoft.com/office/powerpoint/2010/main" val="117077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673225" y="260350"/>
            <a:ext cx="4122738" cy="5095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GB" b="1" dirty="0" smtClean="0">
                <a:solidFill>
                  <a:srgbClr val="3B4391"/>
                </a:solidFill>
              </a:rPr>
              <a:t>Height Assignment</a:t>
            </a:r>
          </a:p>
        </p:txBody>
      </p:sp>
      <p:sp>
        <p:nvSpPr>
          <p:cNvPr id="3075" name="Text Box 10"/>
          <p:cNvSpPr txBox="1">
            <a:spLocks noChangeArrowheads="1"/>
          </p:cNvSpPr>
          <p:nvPr/>
        </p:nvSpPr>
        <p:spPr bwMode="auto">
          <a:xfrm>
            <a:off x="1692275" y="747713"/>
            <a:ext cx="39608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None/>
            </a:pPr>
            <a:r>
              <a:rPr lang="en-GB" sz="1400" b="1">
                <a:solidFill>
                  <a:srgbClr val="77C32B"/>
                </a:solidFill>
              </a:rPr>
              <a:t>Discussion items</a:t>
            </a:r>
          </a:p>
        </p:txBody>
      </p:sp>
      <p:sp>
        <p:nvSpPr>
          <p:cNvPr id="3076" name="Text Box 11"/>
          <p:cNvSpPr txBox="1">
            <a:spLocks noChangeArrowheads="1"/>
          </p:cNvSpPr>
          <p:nvPr/>
        </p:nvSpPr>
        <p:spPr bwMode="auto">
          <a:xfrm>
            <a:off x="684213" y="1628775"/>
            <a:ext cx="80645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1" hangingPunct="1">
              <a:buFont typeface="+mj-lt"/>
              <a:buAutoNum type="arabicParenR"/>
            </a:pPr>
            <a:r>
              <a:rPr lang="en-GB" sz="2200" dirty="0" smtClean="0">
                <a:solidFill>
                  <a:schemeClr val="accent6"/>
                </a:solidFill>
              </a:rPr>
              <a:t>Current state of height assignment methods</a:t>
            </a:r>
          </a:p>
          <a:p>
            <a:pPr marL="914400" lvl="1" indent="-457200" eaLnBrk="1" hangingPunct="1">
              <a:buFont typeface="+mj-lt"/>
              <a:buAutoNum type="alphaLcPeriod"/>
            </a:pPr>
            <a:r>
              <a:rPr lang="en-GB" sz="2200" dirty="0" smtClean="0">
                <a:solidFill>
                  <a:schemeClr val="accent6"/>
                </a:solidFill>
              </a:rPr>
              <a:t>Traditional approaches still used (CO</a:t>
            </a:r>
            <a:r>
              <a:rPr lang="en-GB" sz="2200" baseline="-25000" dirty="0" smtClean="0">
                <a:solidFill>
                  <a:schemeClr val="accent6"/>
                </a:solidFill>
              </a:rPr>
              <a:t>2</a:t>
            </a:r>
            <a:r>
              <a:rPr lang="en-GB" sz="2200" dirty="0" smtClean="0">
                <a:solidFill>
                  <a:schemeClr val="accent6"/>
                </a:solidFill>
              </a:rPr>
              <a:t>, semi-transparency correction, EBBT)</a:t>
            </a:r>
          </a:p>
          <a:p>
            <a:pPr marL="914400" lvl="1" indent="-457200" eaLnBrk="1" hangingPunct="1">
              <a:buFont typeface="+mj-lt"/>
              <a:buAutoNum type="alphaLcPeriod"/>
            </a:pPr>
            <a:r>
              <a:rPr lang="en-GB" sz="2200" dirty="0" smtClean="0">
                <a:solidFill>
                  <a:schemeClr val="accent6"/>
                </a:solidFill>
              </a:rPr>
              <a:t>Trend toward use of external cloud products (</a:t>
            </a:r>
            <a:r>
              <a:rPr lang="en-GB" sz="2200" dirty="0" err="1" smtClean="0">
                <a:solidFill>
                  <a:schemeClr val="accent6"/>
                </a:solidFill>
              </a:rPr>
              <a:t>ie</a:t>
            </a:r>
            <a:r>
              <a:rPr lang="en-GB" sz="2200" dirty="0" smtClean="0">
                <a:solidFill>
                  <a:schemeClr val="accent6"/>
                </a:solidFill>
              </a:rPr>
              <a:t>., optimal estimation) that provide new information (cloud phase/type, COD, retrieval uncertainty, cost, etc)</a:t>
            </a:r>
          </a:p>
          <a:p>
            <a:pPr marL="457200" indent="-457200" eaLnBrk="1" hangingPunct="1">
              <a:buFont typeface="+mj-lt"/>
              <a:buAutoNum type="arabicParenR"/>
            </a:pPr>
            <a:r>
              <a:rPr lang="en-GB" sz="2200" dirty="0" smtClean="0">
                <a:solidFill>
                  <a:schemeClr val="accent6"/>
                </a:solidFill>
              </a:rPr>
              <a:t>Coordination with the new International Cloud Working Group (ICWG)</a:t>
            </a:r>
          </a:p>
          <a:p>
            <a:pPr marL="914400" lvl="1" indent="-457200" eaLnBrk="1" hangingPunct="1">
              <a:buFont typeface="+mj-lt"/>
              <a:buAutoNum type="alphaLcPeriod"/>
            </a:pPr>
            <a:r>
              <a:rPr lang="en-GB" sz="2200" dirty="0" smtClean="0">
                <a:solidFill>
                  <a:schemeClr val="accent6"/>
                </a:solidFill>
              </a:rPr>
              <a:t>What is best approach? </a:t>
            </a:r>
          </a:p>
          <a:p>
            <a:pPr marL="914400" lvl="1" indent="-457200" eaLnBrk="1" hangingPunct="1">
              <a:buFont typeface="+mj-lt"/>
              <a:buAutoNum type="alphaLcPeriod"/>
            </a:pPr>
            <a:r>
              <a:rPr lang="en-GB" sz="2200" dirty="0" smtClean="0">
                <a:solidFill>
                  <a:schemeClr val="accent6"/>
                </a:solidFill>
              </a:rPr>
              <a:t>Joint meetings? If so, how often?</a:t>
            </a:r>
          </a:p>
          <a:p>
            <a:pPr marL="914400" lvl="1" indent="-457200" eaLnBrk="1" hangingPunct="1">
              <a:buFont typeface="+mj-lt"/>
              <a:buAutoNum type="alphaLcPeriod"/>
            </a:pPr>
            <a:r>
              <a:rPr lang="en-GB" sz="2200" dirty="0" smtClean="0">
                <a:solidFill>
                  <a:schemeClr val="accent6"/>
                </a:solidFill>
              </a:rPr>
              <a:t>Joint studies? What could these be?</a:t>
            </a:r>
            <a:endParaRPr lang="en-GB" sz="22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 advTm="36563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 smtClean="0">
                <a:solidFill>
                  <a:schemeClr val="accent2">
                    <a:lumMod val="75000"/>
                  </a:schemeClr>
                </a:solidFill>
              </a:rPr>
              <a:t>Corresponding</a:t>
            </a:r>
            <a:r>
              <a:rPr lang="fr-FR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sz="3200" dirty="0" err="1" smtClean="0">
                <a:solidFill>
                  <a:schemeClr val="accent2">
                    <a:lumMod val="75000"/>
                  </a:schemeClr>
                </a:solidFill>
              </a:rPr>
              <a:t>Forecast</a:t>
            </a:r>
            <a:r>
              <a:rPr lang="fr-FR" sz="3200" dirty="0" smtClean="0">
                <a:solidFill>
                  <a:schemeClr val="accent2">
                    <a:lumMod val="75000"/>
                  </a:schemeClr>
                </a:solidFill>
              </a:rPr>
              <a:t> Data</a:t>
            </a:r>
            <a:endParaRPr lang="fr-FR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err="1" smtClean="0"/>
              <a:t>Timestamp</a:t>
            </a:r>
            <a:r>
              <a:rPr lang="fr-FR" dirty="0" smtClean="0"/>
              <a:t> of the first </a:t>
            </a:r>
            <a:r>
              <a:rPr lang="fr-FR" dirty="0" err="1" smtClean="0"/>
              <a:t>guess</a:t>
            </a:r>
            <a:endParaRPr lang="fr-FR" dirty="0" smtClean="0"/>
          </a:p>
          <a:p>
            <a:r>
              <a:rPr lang="fr-FR" dirty="0" smtClean="0"/>
              <a:t>Pressure &amp; </a:t>
            </a:r>
            <a:r>
              <a:rPr lang="fr-FR" dirty="0" err="1" smtClean="0"/>
              <a:t>temperature</a:t>
            </a:r>
            <a:endParaRPr lang="fr-FR" dirty="0" smtClean="0"/>
          </a:p>
          <a:p>
            <a:r>
              <a:rPr lang="fr-FR" dirty="0" smtClean="0"/>
              <a:t>U- V- components</a:t>
            </a:r>
          </a:p>
          <a:p>
            <a:r>
              <a:rPr lang="fr-FR" dirty="0" err="1" smtClean="0"/>
              <a:t>Timestamp</a:t>
            </a:r>
            <a:r>
              <a:rPr lang="fr-FR" dirty="0" smtClean="0"/>
              <a:t> of the observation</a:t>
            </a:r>
          </a:p>
          <a:p>
            <a:r>
              <a:rPr lang="fr-FR" dirty="0" smtClean="0"/>
              <a:t>U- V- </a:t>
            </a:r>
            <a:r>
              <a:rPr lang="fr-FR" dirty="0" err="1" smtClean="0"/>
              <a:t>wind</a:t>
            </a:r>
            <a:r>
              <a:rPr lang="fr-FR" dirty="0" smtClean="0"/>
              <a:t> components of the </a:t>
            </a:r>
            <a:r>
              <a:rPr lang="fr-FR" dirty="0" err="1" smtClean="0"/>
              <a:t>forecast</a:t>
            </a:r>
            <a:r>
              <a:rPr lang="fr-FR" dirty="0" smtClean="0"/>
              <a:t> at final pressure</a:t>
            </a:r>
          </a:p>
          <a:p>
            <a:r>
              <a:rPr lang="fr-FR" dirty="0">
                <a:solidFill>
                  <a:srgbClr val="002060"/>
                </a:solidFill>
              </a:rPr>
              <a:t>Wind speed and direction</a:t>
            </a:r>
            <a:r>
              <a:rPr lang="fr-FR" dirty="0" smtClean="0">
                <a:solidFill>
                  <a:srgbClr val="002060"/>
                </a:solidFill>
              </a:rPr>
              <a:t>?</a:t>
            </a:r>
          </a:p>
          <a:p>
            <a:r>
              <a:rPr lang="fr-FR" dirty="0" smtClean="0">
                <a:solidFill>
                  <a:srgbClr val="00B050"/>
                </a:solidFill>
              </a:rPr>
              <a:t>NWP vertical </a:t>
            </a:r>
            <a:r>
              <a:rPr lang="fr-FR" dirty="0" err="1" smtClean="0">
                <a:solidFill>
                  <a:srgbClr val="00B050"/>
                </a:solidFill>
              </a:rPr>
              <a:t>wind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dirty="0" err="1" smtClean="0">
                <a:solidFill>
                  <a:srgbClr val="00B050"/>
                </a:solidFill>
              </a:rPr>
              <a:t>shear</a:t>
            </a:r>
            <a:r>
              <a:rPr lang="fr-FR" dirty="0" smtClean="0">
                <a:solidFill>
                  <a:srgbClr val="00B050"/>
                </a:solidFill>
              </a:rPr>
              <a:t>	</a:t>
            </a:r>
          </a:p>
          <a:p>
            <a:r>
              <a:rPr lang="fr-FR" dirty="0" smtClean="0">
                <a:solidFill>
                  <a:srgbClr val="00B050"/>
                </a:solidFill>
              </a:rPr>
              <a:t>NWP vertical </a:t>
            </a:r>
            <a:r>
              <a:rPr lang="fr-FR" dirty="0" err="1" smtClean="0">
                <a:solidFill>
                  <a:srgbClr val="00B050"/>
                </a:solidFill>
              </a:rPr>
              <a:t>temperature</a:t>
            </a:r>
            <a:r>
              <a:rPr lang="fr-FR" dirty="0" smtClean="0">
                <a:solidFill>
                  <a:srgbClr val="00B050"/>
                </a:solidFill>
              </a:rPr>
              <a:t> gradient</a:t>
            </a:r>
            <a:endParaRPr lang="fr-FR" dirty="0">
              <a:solidFill>
                <a:srgbClr val="00B050"/>
              </a:solidFill>
            </a:endParaRP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42027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 smtClean="0">
                <a:solidFill>
                  <a:schemeClr val="accent2">
                    <a:lumMod val="75000"/>
                  </a:schemeClr>
                </a:solidFill>
              </a:rPr>
              <a:t>Parameters</a:t>
            </a:r>
            <a:r>
              <a:rPr lang="fr-FR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sz="3200" dirty="0" err="1" smtClean="0">
                <a:solidFill>
                  <a:schemeClr val="accent2">
                    <a:lumMod val="75000"/>
                  </a:schemeClr>
                </a:solidFill>
              </a:rPr>
              <a:t>Encoding</a:t>
            </a:r>
            <a:r>
              <a:rPr lang="fr-FR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sz="3200" dirty="0" err="1" smtClean="0">
                <a:solidFill>
                  <a:schemeClr val="accent2">
                    <a:lumMod val="75000"/>
                  </a:schemeClr>
                </a:solidFill>
              </a:rPr>
              <a:t>Resolution</a:t>
            </a:r>
            <a:endParaRPr lang="fr-FR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Time </a:t>
            </a:r>
            <a:r>
              <a:rPr lang="fr-FR" dirty="0" err="1" smtClean="0"/>
              <a:t>resolution</a:t>
            </a:r>
            <a:r>
              <a:rPr lang="fr-FR" dirty="0" smtClean="0"/>
              <a:t> for the </a:t>
            </a:r>
            <a:r>
              <a:rPr lang="fr-FR" dirty="0" err="1" smtClean="0"/>
              <a:t>timestamps</a:t>
            </a:r>
            <a:endParaRPr lang="fr-FR" dirty="0"/>
          </a:p>
          <a:p>
            <a:pPr lvl="1"/>
            <a:r>
              <a:rPr lang="fr-FR" i="1" dirty="0" smtClean="0"/>
              <a:t>AMV nominal time, Images </a:t>
            </a:r>
            <a:r>
              <a:rPr lang="fr-FR" i="1" dirty="0" err="1" smtClean="0"/>
              <a:t>timestamp</a:t>
            </a:r>
            <a:r>
              <a:rPr lang="fr-FR" i="1" dirty="0" smtClean="0"/>
              <a:t>, First </a:t>
            </a:r>
            <a:r>
              <a:rPr lang="fr-FR" i="1" dirty="0" err="1" smtClean="0"/>
              <a:t>Guess</a:t>
            </a:r>
            <a:endParaRPr lang="fr-FR" i="1" dirty="0" smtClean="0"/>
          </a:p>
          <a:p>
            <a:pPr lvl="1"/>
            <a:r>
              <a:rPr lang="fr-FR" dirty="0" smtClean="0"/>
              <a:t>Minute or second?</a:t>
            </a:r>
          </a:p>
          <a:p>
            <a:r>
              <a:rPr lang="fr-FR" dirty="0" smtClean="0"/>
              <a:t>Spatial location </a:t>
            </a:r>
            <a:r>
              <a:rPr lang="fr-FR" dirty="0" err="1" smtClean="0"/>
              <a:t>resolution</a:t>
            </a:r>
            <a:r>
              <a:rPr lang="fr-FR" dirty="0" smtClean="0"/>
              <a:t> of the </a:t>
            </a:r>
            <a:r>
              <a:rPr lang="fr-FR" dirty="0" err="1" smtClean="0"/>
              <a:t>wind</a:t>
            </a:r>
            <a:r>
              <a:rPr lang="fr-FR" dirty="0" smtClean="0"/>
              <a:t> </a:t>
            </a:r>
            <a:r>
              <a:rPr lang="fr-FR" dirty="0" err="1" smtClean="0"/>
              <a:t>vectors</a:t>
            </a:r>
            <a:endParaRPr lang="fr-FR" dirty="0" smtClean="0"/>
          </a:p>
          <a:p>
            <a:pPr lvl="1"/>
            <a:r>
              <a:rPr lang="fr-FR" dirty="0" smtClean="0"/>
              <a:t>~1 km? … 1 m?</a:t>
            </a:r>
          </a:p>
          <a:p>
            <a:r>
              <a:rPr lang="fr-FR" dirty="0" smtClean="0"/>
              <a:t>Wind speed </a:t>
            </a:r>
            <a:r>
              <a:rPr lang="fr-FR" dirty="0" err="1" smtClean="0"/>
              <a:t>resolution</a:t>
            </a:r>
            <a:endParaRPr lang="fr-FR" dirty="0" smtClean="0"/>
          </a:p>
          <a:p>
            <a:pPr lvl="1"/>
            <a:r>
              <a:rPr lang="fr-FR" dirty="0" smtClean="0"/>
              <a:t>Speed, U-, V- components: 0.1 m/s? 0.01 m/s</a:t>
            </a:r>
          </a:p>
          <a:p>
            <a:pPr marL="45720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06842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55576" y="2924944"/>
            <a:ext cx="7772400" cy="13620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GB" b="1" dirty="0" smtClean="0">
                <a:solidFill>
                  <a:srgbClr val="3B4391"/>
                </a:solidFill>
              </a:rPr>
              <a:t>Treatment of amv</a:t>
            </a:r>
            <a:r>
              <a:rPr lang="en-GB" b="1" cap="none" dirty="0" smtClean="0">
                <a:solidFill>
                  <a:srgbClr val="3B4391"/>
                </a:solidFill>
              </a:rPr>
              <a:t>s</a:t>
            </a:r>
            <a:r>
              <a:rPr lang="en-GB" b="1" dirty="0" smtClean="0">
                <a:solidFill>
                  <a:srgbClr val="3B4391"/>
                </a:solidFill>
              </a:rPr>
              <a:t> over layers</a:t>
            </a:r>
          </a:p>
        </p:txBody>
      </p:sp>
    </p:spTree>
  </p:cSld>
  <p:clrMapOvr>
    <a:masterClrMapping/>
  </p:clrMapOvr>
  <p:transition advTm="36563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896" y="274638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0070C0"/>
                </a:solidFill>
              </a:rPr>
              <a:t>AMVs as vertical averages of wind</a:t>
            </a:r>
            <a:endParaRPr lang="en-GB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GB" sz="2600" dirty="0" smtClean="0"/>
              <a:t>Several studies have studied the effect of interpreting AMVs as vertical averages, recently and not so recently.</a:t>
            </a:r>
          </a:p>
          <a:p>
            <a:pPr>
              <a:spcAft>
                <a:spcPts val="600"/>
              </a:spcAft>
            </a:pPr>
            <a:r>
              <a:rPr lang="en-GB" sz="2600" dirty="0" smtClean="0"/>
              <a:t>Generally benefits found.</a:t>
            </a:r>
          </a:p>
          <a:p>
            <a:pPr>
              <a:spcAft>
                <a:spcPts val="600"/>
              </a:spcAft>
            </a:pPr>
            <a:r>
              <a:rPr lang="en-GB" sz="2600" dirty="0" smtClean="0"/>
              <a:t>Typically calculated as weighed means, e. g. Gaussian or top-hat weighting functions.</a:t>
            </a:r>
          </a:p>
          <a:p>
            <a:pPr>
              <a:spcAft>
                <a:spcPts val="600"/>
              </a:spcAft>
            </a:pPr>
            <a:r>
              <a:rPr lang="en-GB" sz="2600" dirty="0" smtClean="0"/>
              <a:t>Evaluation:</a:t>
            </a:r>
          </a:p>
          <a:p>
            <a:pPr lvl="1"/>
            <a:r>
              <a:rPr lang="en-GB" sz="2200" dirty="0" smtClean="0"/>
              <a:t>AMVs compared with wind from </a:t>
            </a:r>
            <a:r>
              <a:rPr lang="en-GB" sz="2200" dirty="0" err="1" smtClean="0"/>
              <a:t>radiosondes</a:t>
            </a:r>
            <a:r>
              <a:rPr lang="en-GB" sz="2200" dirty="0" smtClean="0"/>
              <a:t>  -</a:t>
            </a:r>
            <a:br>
              <a:rPr lang="en-GB" sz="2200" dirty="0" smtClean="0"/>
            </a:br>
            <a:r>
              <a:rPr lang="en-GB" sz="2200" dirty="0" err="1" smtClean="0"/>
              <a:t>Velden</a:t>
            </a:r>
            <a:r>
              <a:rPr lang="en-GB" sz="2200" dirty="0" smtClean="0"/>
              <a:t> and </a:t>
            </a:r>
            <a:r>
              <a:rPr lang="en-GB" sz="2200" dirty="0" err="1" smtClean="0"/>
              <a:t>Bedka</a:t>
            </a:r>
            <a:r>
              <a:rPr lang="en-GB" sz="2200" dirty="0" smtClean="0"/>
              <a:t>, 2009; Weismann et al. 2013.</a:t>
            </a:r>
          </a:p>
          <a:p>
            <a:pPr lvl="1"/>
            <a:r>
              <a:rPr lang="en-GB" sz="2200" dirty="0" smtClean="0"/>
              <a:t>AMVs compared to NWP short-range  forecasts  - Forsythe, 2010.</a:t>
            </a:r>
          </a:p>
          <a:p>
            <a:pPr lvl="1"/>
            <a:r>
              <a:rPr lang="en-GB" sz="2200" dirty="0" smtClean="0"/>
              <a:t>AMVs compared to model  (true) wind  - </a:t>
            </a:r>
            <a:br>
              <a:rPr lang="en-GB" sz="2200" dirty="0" smtClean="0"/>
            </a:br>
            <a:r>
              <a:rPr lang="en-GB" sz="2200" dirty="0" smtClean="0"/>
              <a:t>Lean et al. 2014; Hernandez-</a:t>
            </a:r>
            <a:r>
              <a:rPr lang="en-GB" sz="2200" dirty="0" err="1" smtClean="0"/>
              <a:t>Carrascal</a:t>
            </a:r>
            <a:r>
              <a:rPr lang="en-GB" sz="2200" dirty="0" smtClean="0"/>
              <a:t> and Bormann, 2014.</a:t>
            </a:r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="" xmlns:p14="http://schemas.microsoft.com/office/powerpoint/2010/main" val="586114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8904" y="274638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0070C0"/>
                </a:solidFill>
              </a:rPr>
              <a:t>AMVs as vertical averages of wind</a:t>
            </a:r>
            <a:endParaRPr lang="en-GB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z="3100" dirty="0" smtClean="0"/>
              <a:t>Definition of the layer:  1) reference level</a:t>
            </a:r>
          </a:p>
          <a:p>
            <a:pPr lvl="1"/>
            <a:r>
              <a:rPr lang="en-GB" sz="2600" dirty="0" smtClean="0"/>
              <a:t>Originally assigned pressure , e.g. </a:t>
            </a:r>
            <a:r>
              <a:rPr lang="en-GB" sz="2600" dirty="0" err="1" smtClean="0"/>
              <a:t>Velden</a:t>
            </a:r>
            <a:r>
              <a:rPr lang="en-GB" sz="2600" dirty="0" smtClean="0"/>
              <a:t> and </a:t>
            </a:r>
            <a:r>
              <a:rPr lang="en-GB" sz="2600" dirty="0" err="1" smtClean="0"/>
              <a:t>Bedka</a:t>
            </a:r>
            <a:r>
              <a:rPr lang="en-GB" sz="2600" dirty="0" smtClean="0"/>
              <a:t>, 2009.</a:t>
            </a:r>
          </a:p>
          <a:p>
            <a:pPr lvl="1"/>
            <a:r>
              <a:rPr lang="en-GB" sz="2600" dirty="0" smtClean="0"/>
              <a:t>Estimate  of the cloud top  based on </a:t>
            </a:r>
            <a:r>
              <a:rPr lang="en-GB" sz="2600" dirty="0" err="1" smtClean="0"/>
              <a:t>lidar</a:t>
            </a:r>
            <a:r>
              <a:rPr lang="en-GB" sz="2600" dirty="0" smtClean="0"/>
              <a:t> observations  - </a:t>
            </a:r>
            <a:r>
              <a:rPr lang="en-GB" sz="2600" dirty="0" err="1" smtClean="0"/>
              <a:t>Weissmann</a:t>
            </a:r>
            <a:r>
              <a:rPr lang="en-GB" sz="2600" dirty="0" smtClean="0"/>
              <a:t> et al, 2013.</a:t>
            </a:r>
          </a:p>
          <a:p>
            <a:pPr lvl="1"/>
            <a:r>
              <a:rPr lang="en-GB" sz="2600" dirty="0" smtClean="0"/>
              <a:t>In simulation studies  true clouds known: the ref. level can be chosen using that information  –  e.g. Lean et al, 2014 and Hernandez-</a:t>
            </a:r>
            <a:r>
              <a:rPr lang="en-GB" sz="2600" dirty="0" err="1" smtClean="0"/>
              <a:t>Carrascal</a:t>
            </a:r>
            <a:r>
              <a:rPr lang="en-GB" sz="2600" dirty="0" smtClean="0"/>
              <a:t> and Bormann, 2014.</a:t>
            </a:r>
          </a:p>
          <a:p>
            <a:endParaRPr lang="en-GB" sz="2400" dirty="0" smtClean="0"/>
          </a:p>
          <a:p>
            <a:r>
              <a:rPr lang="en-GB" sz="3100" dirty="0" smtClean="0"/>
              <a:t>Definition of the layer: 2) depth and position with respect to the reference level</a:t>
            </a:r>
          </a:p>
          <a:p>
            <a:pPr lvl="1"/>
            <a:r>
              <a:rPr lang="en-GB" sz="2600" dirty="0" smtClean="0"/>
              <a:t>Below estimated cloud top.</a:t>
            </a:r>
          </a:p>
          <a:p>
            <a:pPr lvl="1"/>
            <a:r>
              <a:rPr lang="en-GB" sz="2600" dirty="0" smtClean="0"/>
              <a:t>Centred on the most-representative level.</a:t>
            </a:r>
          </a:p>
          <a:p>
            <a:pPr lvl="1"/>
            <a:r>
              <a:rPr lang="en-GB" sz="2600" dirty="0" smtClean="0"/>
              <a:t>Offset  in other ways…</a:t>
            </a:r>
          </a:p>
          <a:p>
            <a:pPr lvl="1"/>
            <a:r>
              <a:rPr lang="en-GB" sz="2600" dirty="0" smtClean="0"/>
              <a:t>Layer depth: anything from 30 to 150 </a:t>
            </a:r>
            <a:r>
              <a:rPr lang="en-GB" sz="2600" dirty="0" err="1" smtClean="0"/>
              <a:t>hPa</a:t>
            </a:r>
            <a:r>
              <a:rPr lang="en-GB" sz="2600" dirty="0" smtClean="0"/>
              <a:t>. Possibly situation-dependent.</a:t>
            </a:r>
          </a:p>
          <a:p>
            <a:pPr lvl="1"/>
            <a:endParaRPr lang="en-GB" sz="2600" dirty="0" smtClean="0"/>
          </a:p>
          <a:p>
            <a:pPr lvl="1"/>
            <a:endParaRPr lang="en-GB" sz="2600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908270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292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0070C0"/>
                </a:solidFill>
              </a:rPr>
              <a:t>AMVs as vertical averages of wind</a:t>
            </a:r>
            <a:endParaRPr lang="en-GB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In practice, how to set the best layer to average, if AMV users choose to interpret AMVs as averages of wind.</a:t>
            </a:r>
          </a:p>
          <a:p>
            <a:pPr lvl="1"/>
            <a:r>
              <a:rPr lang="en-GB" sz="2000" dirty="0" smtClean="0"/>
              <a:t>There is no cloud information available.</a:t>
            </a:r>
          </a:p>
          <a:p>
            <a:pPr lvl="1"/>
            <a:r>
              <a:rPr lang="en-GB" sz="2000" dirty="0" smtClean="0"/>
              <a:t>We do have the pressure  assigned during derivation. What does it represent: </a:t>
            </a:r>
          </a:p>
          <a:p>
            <a:pPr lvl="2"/>
            <a:r>
              <a:rPr lang="en-GB" sz="1600" dirty="0" smtClean="0"/>
              <a:t>the cloud top, </a:t>
            </a:r>
          </a:p>
          <a:p>
            <a:pPr lvl="2"/>
            <a:r>
              <a:rPr lang="en-GB" sz="1600" dirty="0" smtClean="0"/>
              <a:t>the most representative level?</a:t>
            </a:r>
          </a:p>
          <a:p>
            <a:pPr lvl="1"/>
            <a:r>
              <a:rPr lang="en-GB" sz="2000" dirty="0" smtClean="0"/>
              <a:t>Layer depth is possibly situation-dependent. </a:t>
            </a:r>
          </a:p>
          <a:p>
            <a:r>
              <a:rPr lang="en-GB" sz="2400" dirty="0" smtClean="0"/>
              <a:t>Would some cloud products could be of help, </a:t>
            </a:r>
          </a:p>
          <a:p>
            <a:pPr lvl="1"/>
            <a:r>
              <a:rPr lang="en-GB" sz="2000" dirty="0" smtClean="0"/>
              <a:t>e.g. optical depth?</a:t>
            </a:r>
          </a:p>
          <a:p>
            <a:pPr lvl="1"/>
            <a:r>
              <a:rPr lang="en-GB" sz="2000" dirty="0" smtClean="0"/>
              <a:t>would it be beneficial to include them in BUFR  messages?</a:t>
            </a:r>
          </a:p>
        </p:txBody>
      </p:sp>
    </p:spTree>
    <p:extLst>
      <p:ext uri="{BB962C8B-B14F-4D97-AF65-F5344CB8AC3E}">
        <p14:creationId xmlns="" xmlns:p14="http://schemas.microsoft.com/office/powerpoint/2010/main" val="2196509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solidFill>
                  <a:srgbClr val="0070C0"/>
                </a:solidFill>
              </a:rPr>
              <a:t>AMVs as single-level winds: </a:t>
            </a:r>
            <a:br>
              <a:rPr lang="en-GB" sz="2800" dirty="0" smtClean="0">
                <a:solidFill>
                  <a:srgbClr val="0070C0"/>
                </a:solidFill>
              </a:rPr>
            </a:br>
            <a:r>
              <a:rPr lang="en-GB" sz="2800" dirty="0" smtClean="0">
                <a:solidFill>
                  <a:srgbClr val="0070C0"/>
                </a:solidFill>
              </a:rPr>
              <a:t>where to place them?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General cloud top products are often used for HA of height-level AMVs.</a:t>
            </a:r>
          </a:p>
          <a:p>
            <a:r>
              <a:rPr lang="en-GB" sz="2400" dirty="0" smtClean="0"/>
              <a:t>Would it be beneficial to reassign AMVs to a lower level than an estimate of the CT?</a:t>
            </a:r>
          </a:p>
          <a:p>
            <a:r>
              <a:rPr lang="en-GB" sz="2400" dirty="0" smtClean="0"/>
              <a:t>How should the assigned level be interpreted?</a:t>
            </a:r>
          </a:p>
          <a:p>
            <a:pPr lvl="1"/>
            <a:r>
              <a:rPr lang="en-GB" sz="2000" dirty="0" smtClean="0"/>
              <a:t>An estimate of the cloud top?</a:t>
            </a:r>
          </a:p>
          <a:p>
            <a:pPr lvl="1"/>
            <a:r>
              <a:rPr lang="en-GB" sz="2000" dirty="0" smtClean="0"/>
              <a:t>Or the most representative level to place the AMV?</a:t>
            </a:r>
          </a:p>
          <a:p>
            <a:pPr lvl="1"/>
            <a:r>
              <a:rPr lang="en-GB" sz="2000" dirty="0" smtClean="0"/>
              <a:t>It is important that the meaning is clear. </a:t>
            </a:r>
          </a:p>
          <a:p>
            <a:pPr lvl="1"/>
            <a:endParaRPr lang="en-GB" sz="2400" dirty="0" smtClean="0"/>
          </a:p>
          <a:p>
            <a:endParaRPr lang="en-GB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56944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solidFill>
                  <a:srgbClr val="0070C0"/>
                </a:solidFill>
              </a:rPr>
              <a:t>AMVs as single-level winds: </a:t>
            </a:r>
            <a:br>
              <a:rPr lang="en-GB" sz="2800" dirty="0" smtClean="0">
                <a:solidFill>
                  <a:srgbClr val="0070C0"/>
                </a:solidFill>
              </a:rPr>
            </a:br>
            <a:r>
              <a:rPr lang="en-GB" sz="2800" dirty="0" smtClean="0">
                <a:solidFill>
                  <a:srgbClr val="0070C0"/>
                </a:solidFill>
              </a:rPr>
              <a:t>where to place them?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GB" sz="2400" dirty="0" smtClean="0"/>
              <a:t>If the CTH is not the most representative level, it would be good to do some kind of correction. Who would do it?</a:t>
            </a:r>
          </a:p>
          <a:p>
            <a:pPr>
              <a:spcAft>
                <a:spcPts val="600"/>
              </a:spcAft>
            </a:pPr>
            <a:r>
              <a:rPr lang="en-GB" sz="2400" dirty="0" smtClean="0"/>
              <a:t>Should AMV producers aim to estimate the representative height, rather than the cloud top, i.e. a do a correction of the estimated CTH?</a:t>
            </a:r>
          </a:p>
          <a:p>
            <a:r>
              <a:rPr lang="en-GB" sz="2400" dirty="0" smtClean="0"/>
              <a:t>Or should users do their own correction, based on the estimated CTH included in the AMV?</a:t>
            </a:r>
          </a:p>
          <a:p>
            <a:pPr lvl="1"/>
            <a:r>
              <a:rPr lang="en-GB" sz="2000" dirty="0" smtClean="0"/>
              <a:t>Users may be able to use  own information – e.g. statistics comparing AMVs to their model .</a:t>
            </a:r>
          </a:p>
          <a:p>
            <a:pPr lvl="1"/>
            <a:r>
              <a:rPr lang="en-GB" sz="2000" dirty="0" smtClean="0"/>
              <a:t>Are there cloud products that could help, e.g. optical  depth?</a:t>
            </a:r>
          </a:p>
          <a:p>
            <a:pPr lvl="1"/>
            <a:r>
              <a:rPr lang="en-GB" sz="2000" dirty="0" smtClean="0"/>
              <a:t>What extra information could be included in BUFR messages </a:t>
            </a:r>
            <a:r>
              <a:rPr lang="en-GB" sz="2000" smtClean="0"/>
              <a:t>to help?</a:t>
            </a:r>
            <a:endParaRPr lang="en-GB" sz="2000" dirty="0" smtClean="0"/>
          </a:p>
          <a:p>
            <a:endParaRPr lang="en-GB" sz="2400" dirty="0" smtClean="0"/>
          </a:p>
          <a:p>
            <a:endParaRPr lang="en-GB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28427997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45720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rgbClr val="3B439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45720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rgbClr val="3B439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2972</TotalTime>
  <Words>1503</Words>
  <Application>Microsoft Office PowerPoint</Application>
  <PresentationFormat>On-screen Show (4:3)</PresentationFormat>
  <Paragraphs>250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Default Design</vt:lpstr>
      <vt:lpstr>Office Theme</vt:lpstr>
      <vt:lpstr>Slide 1</vt:lpstr>
      <vt:lpstr>Height Assignment</vt:lpstr>
      <vt:lpstr>Height Assignment</vt:lpstr>
      <vt:lpstr>Treatment of amvs over layers</vt:lpstr>
      <vt:lpstr>AMVs as vertical averages of wind</vt:lpstr>
      <vt:lpstr>AMVs as vertical averages of wind</vt:lpstr>
      <vt:lpstr>AMVs as vertical averages of wind</vt:lpstr>
      <vt:lpstr>AMVs as single-level winds:  where to place them?</vt:lpstr>
      <vt:lpstr>AMVs as single-level winds:  where to place them?</vt:lpstr>
      <vt:lpstr>AMV: vertical average or re-assign to a lower level?</vt:lpstr>
      <vt:lpstr>What do you think?</vt:lpstr>
      <vt:lpstr>Identifying the Uncertainty in Determining Satellite-Derived Atmospheric Motion Vector Height Attribution   Christopher Velden and Kristopher Bedka J. Appl Meteor. Clim., 2009</vt:lpstr>
      <vt:lpstr>New proposed Satellite Winds BUFR Sequence</vt:lpstr>
      <vt:lpstr>Why Update?</vt:lpstr>
      <vt:lpstr>Pathway to Gaining Adoption/Approval of BUFR Updates by the WMO</vt:lpstr>
      <vt:lpstr>Slide 16</vt:lpstr>
      <vt:lpstr>Overview of Updates</vt:lpstr>
      <vt:lpstr>Proposed New BUFR Wind Sequence</vt:lpstr>
      <vt:lpstr>BUFR Wind Sequence</vt:lpstr>
      <vt:lpstr>BUFR Common Wind Sequence</vt:lpstr>
      <vt:lpstr>Processing Information</vt:lpstr>
      <vt:lpstr>Satellite / Instrument Identification</vt:lpstr>
      <vt:lpstr>Method</vt:lpstr>
      <vt:lpstr>Time &amp; Location</vt:lpstr>
      <vt:lpstr>Atmospheric Vector Parameters</vt:lpstr>
      <vt:lpstr>AMV Quality</vt:lpstr>
      <vt:lpstr>Alternative Height Assignments</vt:lpstr>
      <vt:lpstr>(1..*) Individual Images Information</vt:lpstr>
      <vt:lpstr>(1..*) Intermediate vectors</vt:lpstr>
      <vt:lpstr>Corresponding Forecast Data</vt:lpstr>
      <vt:lpstr>Parameters Encoding Resolution</vt:lpstr>
    </vt:vector>
  </TitlesOfParts>
  <Company>Met Office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AMV intercomparison</dc:title>
  <dc:creator>mary.forsythe</dc:creator>
  <cp:lastModifiedBy>jdaniels</cp:lastModifiedBy>
  <cp:revision>74</cp:revision>
  <dcterms:created xsi:type="dcterms:W3CDTF">2009-09-01T10:16:00Z</dcterms:created>
  <dcterms:modified xsi:type="dcterms:W3CDTF">2014-06-19T06:46:27Z</dcterms:modified>
</cp:coreProperties>
</file>