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6" r:id="rId2"/>
    <p:sldMasterId id="2147483758" r:id="rId3"/>
    <p:sldMasterId id="2147483762" r:id="rId4"/>
  </p:sldMasterIdLst>
  <p:notesMasterIdLst>
    <p:notesMasterId r:id="rId52"/>
  </p:notesMasterIdLst>
  <p:sldIdLst>
    <p:sldId id="257" r:id="rId5"/>
    <p:sldId id="436" r:id="rId6"/>
    <p:sldId id="476" r:id="rId7"/>
    <p:sldId id="487" r:id="rId8"/>
    <p:sldId id="471" r:id="rId9"/>
    <p:sldId id="472" r:id="rId10"/>
    <p:sldId id="473" r:id="rId11"/>
    <p:sldId id="477" r:id="rId12"/>
    <p:sldId id="442" r:id="rId13"/>
    <p:sldId id="488" r:id="rId14"/>
    <p:sldId id="443" r:id="rId15"/>
    <p:sldId id="447" r:id="rId16"/>
    <p:sldId id="448" r:id="rId17"/>
    <p:sldId id="351" r:id="rId18"/>
    <p:sldId id="353" r:id="rId19"/>
    <p:sldId id="459" r:id="rId20"/>
    <p:sldId id="478" r:id="rId21"/>
    <p:sldId id="493" r:id="rId22"/>
    <p:sldId id="494" r:id="rId23"/>
    <p:sldId id="492" r:id="rId24"/>
    <p:sldId id="462" r:id="rId25"/>
    <p:sldId id="463" r:id="rId26"/>
    <p:sldId id="479" r:id="rId27"/>
    <p:sldId id="466" r:id="rId28"/>
    <p:sldId id="465" r:id="rId29"/>
    <p:sldId id="489" r:id="rId30"/>
    <p:sldId id="490" r:id="rId31"/>
    <p:sldId id="491" r:id="rId32"/>
    <p:sldId id="498" r:id="rId33"/>
    <p:sldId id="496" r:id="rId34"/>
    <p:sldId id="504" r:id="rId35"/>
    <p:sldId id="500" r:id="rId36"/>
    <p:sldId id="501" r:id="rId37"/>
    <p:sldId id="502" r:id="rId38"/>
    <p:sldId id="506" r:id="rId39"/>
    <p:sldId id="507" r:id="rId40"/>
    <p:sldId id="508" r:id="rId41"/>
    <p:sldId id="505" r:id="rId42"/>
    <p:sldId id="480" r:id="rId43"/>
    <p:sldId id="398" r:id="rId44"/>
    <p:sldId id="481" r:id="rId45"/>
    <p:sldId id="318" r:id="rId46"/>
    <p:sldId id="457" r:id="rId47"/>
    <p:sldId id="449" r:id="rId48"/>
    <p:sldId id="340" r:id="rId49"/>
    <p:sldId id="426" r:id="rId50"/>
    <p:sldId id="342" r:id="rId51"/>
  </p:sldIdLst>
  <p:sldSz cx="9144000" cy="6858000" type="screen4x3"/>
  <p:notesSz cx="6858000" cy="9144000"/>
  <p:defaultTextStyle>
    <a:defPPr>
      <a:defRPr lang="en-US"/>
    </a:defPPr>
    <a:lvl1pPr algn="l" rtl="0" fontAlgn="base">
      <a:spcBef>
        <a:spcPct val="0"/>
      </a:spcBef>
      <a:spcAft>
        <a:spcPct val="0"/>
      </a:spcAft>
      <a:defRPr i="1" kern="1200">
        <a:solidFill>
          <a:schemeClr val="tx1"/>
        </a:solidFill>
        <a:latin typeface="Arial" pitchFamily="34" charset="0"/>
        <a:ea typeface="+mn-ea"/>
        <a:cs typeface="+mn-cs"/>
      </a:defRPr>
    </a:lvl1pPr>
    <a:lvl2pPr marL="457200" algn="l" rtl="0" fontAlgn="base">
      <a:spcBef>
        <a:spcPct val="0"/>
      </a:spcBef>
      <a:spcAft>
        <a:spcPct val="0"/>
      </a:spcAft>
      <a:defRPr i="1" kern="1200">
        <a:solidFill>
          <a:schemeClr val="tx1"/>
        </a:solidFill>
        <a:latin typeface="Arial" pitchFamily="34" charset="0"/>
        <a:ea typeface="+mn-ea"/>
        <a:cs typeface="+mn-cs"/>
      </a:defRPr>
    </a:lvl2pPr>
    <a:lvl3pPr marL="914400" algn="l" rtl="0" fontAlgn="base">
      <a:spcBef>
        <a:spcPct val="0"/>
      </a:spcBef>
      <a:spcAft>
        <a:spcPct val="0"/>
      </a:spcAft>
      <a:defRPr i="1" kern="1200">
        <a:solidFill>
          <a:schemeClr val="tx1"/>
        </a:solidFill>
        <a:latin typeface="Arial" pitchFamily="34" charset="0"/>
        <a:ea typeface="+mn-ea"/>
        <a:cs typeface="+mn-cs"/>
      </a:defRPr>
    </a:lvl3pPr>
    <a:lvl4pPr marL="1371600" algn="l" rtl="0" fontAlgn="base">
      <a:spcBef>
        <a:spcPct val="0"/>
      </a:spcBef>
      <a:spcAft>
        <a:spcPct val="0"/>
      </a:spcAft>
      <a:defRPr i="1" kern="1200">
        <a:solidFill>
          <a:schemeClr val="tx1"/>
        </a:solidFill>
        <a:latin typeface="Arial" pitchFamily="34" charset="0"/>
        <a:ea typeface="+mn-ea"/>
        <a:cs typeface="+mn-cs"/>
      </a:defRPr>
    </a:lvl4pPr>
    <a:lvl5pPr marL="1828800" algn="l" rtl="0" fontAlgn="base">
      <a:spcBef>
        <a:spcPct val="0"/>
      </a:spcBef>
      <a:spcAft>
        <a:spcPct val="0"/>
      </a:spcAft>
      <a:defRPr i="1" kern="1200">
        <a:solidFill>
          <a:schemeClr val="tx1"/>
        </a:solidFill>
        <a:latin typeface="Arial" pitchFamily="34" charset="0"/>
        <a:ea typeface="+mn-ea"/>
        <a:cs typeface="+mn-cs"/>
      </a:defRPr>
    </a:lvl5pPr>
    <a:lvl6pPr marL="2286000" algn="l" defTabSz="914400" rtl="0" eaLnBrk="1" latinLnBrk="0" hangingPunct="1">
      <a:defRPr i="1" kern="1200">
        <a:solidFill>
          <a:schemeClr val="tx1"/>
        </a:solidFill>
        <a:latin typeface="Arial" pitchFamily="34" charset="0"/>
        <a:ea typeface="+mn-ea"/>
        <a:cs typeface="+mn-cs"/>
      </a:defRPr>
    </a:lvl6pPr>
    <a:lvl7pPr marL="2743200" algn="l" defTabSz="914400" rtl="0" eaLnBrk="1" latinLnBrk="0" hangingPunct="1">
      <a:defRPr i="1" kern="1200">
        <a:solidFill>
          <a:schemeClr val="tx1"/>
        </a:solidFill>
        <a:latin typeface="Arial" pitchFamily="34" charset="0"/>
        <a:ea typeface="+mn-ea"/>
        <a:cs typeface="+mn-cs"/>
      </a:defRPr>
    </a:lvl7pPr>
    <a:lvl8pPr marL="3200400" algn="l" defTabSz="914400" rtl="0" eaLnBrk="1" latinLnBrk="0" hangingPunct="1">
      <a:defRPr i="1" kern="1200">
        <a:solidFill>
          <a:schemeClr val="tx1"/>
        </a:solidFill>
        <a:latin typeface="Arial" pitchFamily="34" charset="0"/>
        <a:ea typeface="+mn-ea"/>
        <a:cs typeface="+mn-cs"/>
      </a:defRPr>
    </a:lvl8pPr>
    <a:lvl9pPr marL="3657600" algn="l" defTabSz="914400" rtl="0" eaLnBrk="1" latinLnBrk="0" hangingPunct="1">
      <a:defRPr i="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6585CF"/>
    <a:srgbClr val="66FFFF"/>
    <a:srgbClr val="FFFFCC"/>
    <a:srgbClr val="0000CC"/>
    <a:srgbClr val="CC0000"/>
    <a:srgbClr val="000000"/>
    <a:srgbClr val="00FF00"/>
    <a:srgbClr val="65FFCF"/>
    <a:srgbClr val="99CCFF"/>
  </p:clrMru>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9" autoAdjust="0"/>
    <p:restoredTop sz="93571" autoAdjust="0"/>
  </p:normalViewPr>
  <p:slideViewPr>
    <p:cSldViewPr snapToGrid="0">
      <p:cViewPr varScale="1">
        <p:scale>
          <a:sx n="105" d="100"/>
          <a:sy n="105" d="100"/>
        </p:scale>
        <p:origin x="-1200"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36868100" cy="368681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jdaniels\Documents\JDaniels\IWW12\My%20Talks\Nested%20Tracking%20Talk\Copy%20of%20combined_sample_error_profil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8.9849518810148687E-2"/>
          <c:y val="7.4074074074074084E-2"/>
          <c:w val="0.5619490376202988"/>
          <c:h val="0.83779308836395461"/>
        </c:manualLayout>
      </c:layout>
      <c:scatterChart>
        <c:scatterStyle val="lineMarker"/>
        <c:ser>
          <c:idx val="0"/>
          <c:order val="0"/>
          <c:tx>
            <c:v>RMSE - control</c:v>
          </c:tx>
          <c:spPr>
            <a:ln>
              <a:solidFill>
                <a:srgbClr val="C00000"/>
              </a:solidFill>
            </a:ln>
          </c:spPr>
          <c:marker>
            <c:spPr>
              <a:solidFill>
                <a:srgbClr val="C00000"/>
              </a:solidFill>
            </c:spPr>
          </c:marker>
          <c:xVal>
            <c:numRef>
              <c:f>Sheet1!$K$6:$K$14</c:f>
              <c:numCache>
                <c:formatCode>General</c:formatCode>
                <c:ptCount val="9"/>
                <c:pt idx="0">
                  <c:v>7.58</c:v>
                </c:pt>
                <c:pt idx="1">
                  <c:v>7.92</c:v>
                </c:pt>
                <c:pt idx="2">
                  <c:v>8.31</c:v>
                </c:pt>
                <c:pt idx="3">
                  <c:v>8.26</c:v>
                </c:pt>
                <c:pt idx="4">
                  <c:v>8.61</c:v>
                </c:pt>
                <c:pt idx="5">
                  <c:v>9.26</c:v>
                </c:pt>
                <c:pt idx="6">
                  <c:v>7.7</c:v>
                </c:pt>
                <c:pt idx="7">
                  <c:v>5.8</c:v>
                </c:pt>
                <c:pt idx="8">
                  <c:v>8.0500000000000007</c:v>
                </c:pt>
              </c:numCache>
            </c:numRef>
          </c:xVal>
          <c:yVal>
            <c:numRef>
              <c:f>Sheet1!$J$6:$J$14</c:f>
              <c:numCache>
                <c:formatCode>General</c:formatCode>
                <c:ptCount val="9"/>
                <c:pt idx="0">
                  <c:v>182</c:v>
                </c:pt>
                <c:pt idx="1">
                  <c:v>255</c:v>
                </c:pt>
                <c:pt idx="2">
                  <c:v>351</c:v>
                </c:pt>
                <c:pt idx="3">
                  <c:v>447</c:v>
                </c:pt>
                <c:pt idx="4">
                  <c:v>539</c:v>
                </c:pt>
                <c:pt idx="5">
                  <c:v>658</c:v>
                </c:pt>
                <c:pt idx="6">
                  <c:v>750</c:v>
                </c:pt>
                <c:pt idx="7">
                  <c:v>853</c:v>
                </c:pt>
                <c:pt idx="8">
                  <c:v>934</c:v>
                </c:pt>
              </c:numCache>
            </c:numRef>
          </c:yVal>
        </c:ser>
        <c:ser>
          <c:idx val="1"/>
          <c:order val="1"/>
          <c:tx>
            <c:v>RMSE - test</c:v>
          </c:tx>
          <c:spPr>
            <a:ln>
              <a:solidFill>
                <a:srgbClr val="0070C0"/>
              </a:solidFill>
            </a:ln>
          </c:spPr>
          <c:marker>
            <c:spPr>
              <a:solidFill>
                <a:srgbClr val="0070C0"/>
              </a:solidFill>
            </c:spPr>
          </c:marker>
          <c:xVal>
            <c:numRef>
              <c:f>Sheet1!$D$6:$D$14</c:f>
              <c:numCache>
                <c:formatCode>General</c:formatCode>
                <c:ptCount val="9"/>
                <c:pt idx="0">
                  <c:v>7.24</c:v>
                </c:pt>
                <c:pt idx="1">
                  <c:v>7.6599999999999975</c:v>
                </c:pt>
                <c:pt idx="2">
                  <c:v>8.0300000000000011</c:v>
                </c:pt>
                <c:pt idx="3">
                  <c:v>7.87</c:v>
                </c:pt>
                <c:pt idx="4">
                  <c:v>8.48</c:v>
                </c:pt>
                <c:pt idx="5">
                  <c:v>9.25</c:v>
                </c:pt>
                <c:pt idx="6">
                  <c:v>7.6499999999999995</c:v>
                </c:pt>
                <c:pt idx="7">
                  <c:v>5.75</c:v>
                </c:pt>
                <c:pt idx="8">
                  <c:v>7.8599999999999985</c:v>
                </c:pt>
              </c:numCache>
            </c:numRef>
          </c:xVal>
          <c:yVal>
            <c:numRef>
              <c:f>Sheet1!$C$6:$C$14</c:f>
              <c:numCache>
                <c:formatCode>General</c:formatCode>
                <c:ptCount val="9"/>
                <c:pt idx="0">
                  <c:v>181</c:v>
                </c:pt>
                <c:pt idx="1">
                  <c:v>254</c:v>
                </c:pt>
                <c:pt idx="2">
                  <c:v>350</c:v>
                </c:pt>
                <c:pt idx="3">
                  <c:v>446</c:v>
                </c:pt>
                <c:pt idx="4">
                  <c:v>539</c:v>
                </c:pt>
                <c:pt idx="5">
                  <c:v>657</c:v>
                </c:pt>
                <c:pt idx="6">
                  <c:v>750</c:v>
                </c:pt>
                <c:pt idx="7">
                  <c:v>853</c:v>
                </c:pt>
                <c:pt idx="8">
                  <c:v>935</c:v>
                </c:pt>
              </c:numCache>
            </c:numRef>
          </c:yVal>
        </c:ser>
        <c:axId val="183512448"/>
        <c:axId val="184722944"/>
      </c:scatterChart>
      <c:valAx>
        <c:axId val="183512448"/>
        <c:scaling>
          <c:orientation val="minMax"/>
          <c:max val="10"/>
          <c:min val="5"/>
        </c:scaling>
        <c:axPos val="t"/>
        <c:majorGridlines/>
        <c:numFmt formatCode="General" sourceLinked="1"/>
        <c:tickLblPos val="high"/>
        <c:crossAx val="184722944"/>
        <c:crosses val="autoZero"/>
        <c:crossBetween val="midCat"/>
      </c:valAx>
      <c:valAx>
        <c:axId val="184722944"/>
        <c:scaling>
          <c:orientation val="maxMin"/>
        </c:scaling>
        <c:axPos val="l"/>
        <c:majorGridlines/>
        <c:numFmt formatCode="General" sourceLinked="1"/>
        <c:tickLblPos val="nextTo"/>
        <c:crossAx val="183512448"/>
        <c:crosses val="autoZero"/>
        <c:crossBetween val="midCat"/>
      </c:valAx>
    </c:plotArea>
    <c:legend>
      <c:legendPos val="r"/>
      <c:layout>
        <c:manualLayout>
          <c:xMode val="edge"/>
          <c:yMode val="edge"/>
          <c:x val="0.75506196846845031"/>
          <c:y val="4.5085559216056864E-2"/>
          <c:w val="0.23302354415283871"/>
          <c:h val="8.9189512331092319E-2"/>
        </c:manualLayout>
      </c:layout>
      <c:overlay val="1"/>
    </c:legend>
    <c:plotVisOnly val="1"/>
  </c:chart>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emf"/></Relationships>
</file>

<file path=ppt/drawings/drawing1.xml><?xml version="1.0" encoding="utf-8"?>
<c:userShapes xmlns:c="http://schemas.openxmlformats.org/drawingml/2006/chart">
  <cdr:relSizeAnchor xmlns:cdr="http://schemas.openxmlformats.org/drawingml/2006/chartDrawing">
    <cdr:from>
      <cdr:x>0.23347</cdr:x>
      <cdr:y>0</cdr:y>
    </cdr:from>
    <cdr:to>
      <cdr:x>0.36896</cdr:x>
      <cdr:y>0.06334</cdr:y>
    </cdr:to>
    <cdr:sp macro="" textlink="">
      <cdr:nvSpPr>
        <cdr:cNvPr id="2" name="TextBox 10"/>
        <cdr:cNvSpPr txBox="1"/>
      </cdr:nvSpPr>
      <cdr:spPr>
        <a:xfrm xmlns:a="http://schemas.openxmlformats.org/drawingml/2006/main">
          <a:off x="1254034" y="-117566"/>
          <a:ext cx="727788" cy="307777"/>
        </a:xfrm>
        <a:prstGeom xmlns:a="http://schemas.openxmlformats.org/drawingml/2006/main" prst="rect">
          <a:avLst/>
        </a:prstGeom>
        <a:solidFill xmlns:a="http://schemas.openxmlformats.org/drawingml/2006/main">
          <a:sysClr val="window" lastClr="FFFFFF"/>
        </a:solidFill>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i="1" kern="1200">
              <a:solidFill>
                <a:sysClr val="windowText" lastClr="000000"/>
              </a:solidFill>
              <a:latin typeface="Arial" pitchFamily="34" charset="0"/>
            </a:defRPr>
          </a:lvl1pPr>
          <a:lvl2pPr marL="457200" algn="l" rtl="0" fontAlgn="base">
            <a:spcBef>
              <a:spcPct val="0"/>
            </a:spcBef>
            <a:spcAft>
              <a:spcPct val="0"/>
            </a:spcAft>
            <a:defRPr i="1" kern="1200">
              <a:solidFill>
                <a:sysClr val="windowText" lastClr="000000"/>
              </a:solidFill>
              <a:latin typeface="Arial" pitchFamily="34" charset="0"/>
            </a:defRPr>
          </a:lvl2pPr>
          <a:lvl3pPr marL="914400" algn="l" rtl="0" fontAlgn="base">
            <a:spcBef>
              <a:spcPct val="0"/>
            </a:spcBef>
            <a:spcAft>
              <a:spcPct val="0"/>
            </a:spcAft>
            <a:defRPr i="1" kern="1200">
              <a:solidFill>
                <a:sysClr val="windowText" lastClr="000000"/>
              </a:solidFill>
              <a:latin typeface="Arial" pitchFamily="34" charset="0"/>
            </a:defRPr>
          </a:lvl3pPr>
          <a:lvl4pPr marL="1371600" algn="l" rtl="0" fontAlgn="base">
            <a:spcBef>
              <a:spcPct val="0"/>
            </a:spcBef>
            <a:spcAft>
              <a:spcPct val="0"/>
            </a:spcAft>
            <a:defRPr i="1" kern="1200">
              <a:solidFill>
                <a:sysClr val="windowText" lastClr="000000"/>
              </a:solidFill>
              <a:latin typeface="Arial" pitchFamily="34" charset="0"/>
            </a:defRPr>
          </a:lvl4pPr>
          <a:lvl5pPr marL="1828800" algn="l" rtl="0" fontAlgn="base">
            <a:spcBef>
              <a:spcPct val="0"/>
            </a:spcBef>
            <a:spcAft>
              <a:spcPct val="0"/>
            </a:spcAft>
            <a:defRPr i="1" kern="1200">
              <a:solidFill>
                <a:sysClr val="windowText" lastClr="000000"/>
              </a:solidFill>
              <a:latin typeface="Arial" pitchFamily="34" charset="0"/>
            </a:defRPr>
          </a:lvl5pPr>
          <a:lvl6pPr marL="2286000" algn="l" defTabSz="914400" rtl="0" eaLnBrk="1" latinLnBrk="0" hangingPunct="1">
            <a:defRPr i="1" kern="1200">
              <a:solidFill>
                <a:sysClr val="windowText" lastClr="000000"/>
              </a:solidFill>
              <a:latin typeface="Arial" pitchFamily="34" charset="0"/>
            </a:defRPr>
          </a:lvl6pPr>
          <a:lvl7pPr marL="2743200" algn="l" defTabSz="914400" rtl="0" eaLnBrk="1" latinLnBrk="0" hangingPunct="1">
            <a:defRPr i="1" kern="1200">
              <a:solidFill>
                <a:sysClr val="windowText" lastClr="000000"/>
              </a:solidFill>
              <a:latin typeface="Arial" pitchFamily="34" charset="0"/>
            </a:defRPr>
          </a:lvl7pPr>
          <a:lvl8pPr marL="3200400" algn="l" defTabSz="914400" rtl="0" eaLnBrk="1" latinLnBrk="0" hangingPunct="1">
            <a:defRPr i="1" kern="1200">
              <a:solidFill>
                <a:sysClr val="windowText" lastClr="000000"/>
              </a:solidFill>
              <a:latin typeface="Arial" pitchFamily="34" charset="0"/>
            </a:defRPr>
          </a:lvl8pPr>
          <a:lvl9pPr marL="3657600" algn="l" defTabSz="914400" rtl="0" eaLnBrk="1" latinLnBrk="0" hangingPunct="1">
            <a:defRPr i="1" kern="1200">
              <a:solidFill>
                <a:sysClr val="windowText" lastClr="000000"/>
              </a:solidFill>
              <a:latin typeface="Arial" pitchFamily="34" charset="0"/>
            </a:defRPr>
          </a:lvl9pPr>
        </a:lstStyle>
        <a:p xmlns:a="http://schemas.openxmlformats.org/drawingml/2006/main">
          <a:r>
            <a:rPr lang="en-US" sz="1400" b="1" i="0" dirty="0" smtClean="0">
              <a:solidFill>
                <a:sysClr val="windowText" lastClr="000000">
                  <a:lumMod val="50000"/>
                  <a:lumOff val="50000"/>
                </a:sysClr>
              </a:solidFill>
            </a:rPr>
            <a:t>RMSE</a:t>
          </a:r>
          <a:endParaRPr lang="en-US" sz="1400" b="1" i="0" dirty="0">
            <a:solidFill>
              <a:sysClr val="windowText" lastClr="000000">
                <a:lumMod val="50000"/>
                <a:lumOff val="50000"/>
              </a:sysClr>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0"/>
            </a:lvl1pPr>
          </a:lstStyle>
          <a:p>
            <a:pPr>
              <a:defRPr/>
            </a:pPr>
            <a:endParaRPr lang="en-US"/>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i="0"/>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0"/>
            </a:lvl1pPr>
          </a:lstStyle>
          <a:p>
            <a:pPr>
              <a:defRPr/>
            </a:pPr>
            <a:fld id="{143A7F0B-A25A-47D3-B0A5-3DF6028A5D0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C4083BA1-C3C1-44EE-9369-7A8BE9AA6DF7}" type="slidenum">
              <a:rPr lang="en-US" smtClean="0"/>
              <a:pPr/>
              <a:t>1</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34DD0F8D-26F3-41C4-AEF8-0D58FA50E978}" type="slidenum">
              <a:rPr lang="en-US" smtClean="0"/>
              <a:pPr/>
              <a:t>14</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882B452-00FC-4E7E-BE5C-4F29E5B0EC63}" type="slidenum">
              <a:rPr lang="en-US" smtClean="0"/>
              <a:pPr/>
              <a:t>15</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lvl="1" eaLnBrk="1" hangingPunct="1"/>
            <a:endParaRPr lang="en-US" smtClean="0"/>
          </a:p>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Quality Control settings: </a:t>
            </a:r>
            <a:br>
              <a:rPr lang="en-US" dirty="0" smtClean="0"/>
            </a:br>
            <a:r>
              <a:rPr lang="en-US" dirty="0" smtClean="0"/>
              <a:t>QIFN &gt; 80 </a:t>
            </a:r>
            <a:br>
              <a:rPr lang="en-US" dirty="0" smtClean="0"/>
            </a:br>
            <a:r>
              <a:rPr lang="en-US" dirty="0" smtClean="0"/>
              <a:t>NEE &lt; 0.9 </a:t>
            </a:r>
            <a:br>
              <a:rPr lang="en-US" dirty="0" smtClean="0"/>
            </a:br>
            <a:r>
              <a:rPr lang="en-US" dirty="0" smtClean="0"/>
              <a:t>IR AMVs 0.04&lt; PCT1 &lt; 0.5 </a:t>
            </a:r>
            <a:endParaRPr lang="en-US" dirty="0"/>
          </a:p>
        </p:txBody>
      </p:sp>
      <p:sp>
        <p:nvSpPr>
          <p:cNvPr id="4" name="Slide Number Placeholder 3"/>
          <p:cNvSpPr>
            <a:spLocks noGrp="1"/>
          </p:cNvSpPr>
          <p:nvPr>
            <p:ph type="sldNum" sz="quarter" idx="10"/>
          </p:nvPr>
        </p:nvSpPr>
        <p:spPr/>
        <p:txBody>
          <a:bodyPr/>
          <a:lstStyle/>
          <a:p>
            <a:pPr>
              <a:defRPr/>
            </a:pPr>
            <a:fld id="{143A7F0B-A25A-47D3-B0A5-3DF6028A5D01}" type="slidenum">
              <a:rPr lang="en-US" smtClean="0"/>
              <a:pPr>
                <a:defRPr/>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3ABEF46-61D6-4A6B-8C23-786D271CA408}" type="slidenum">
              <a:rPr lang="en-US" smtClean="0"/>
              <a:pPr/>
              <a:t>17</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22 UTC April 24 – 08 UTC April 25, 2012 </a:t>
            </a:r>
            <a:endParaRPr lang="en-US" dirty="0"/>
          </a:p>
        </p:txBody>
      </p:sp>
      <p:sp>
        <p:nvSpPr>
          <p:cNvPr id="4" name="Slide Number Placeholder 3"/>
          <p:cNvSpPr>
            <a:spLocks noGrp="1"/>
          </p:cNvSpPr>
          <p:nvPr>
            <p:ph type="sldNum" sz="quarter" idx="10"/>
          </p:nvPr>
        </p:nvSpPr>
        <p:spPr/>
        <p:txBody>
          <a:bodyPr/>
          <a:lstStyle/>
          <a:p>
            <a:pPr>
              <a:defRPr/>
            </a:pPr>
            <a:fld id="{143A7F0B-A25A-47D3-B0A5-3DF6028A5D01}" type="slidenum">
              <a:rPr lang="en-US" smtClean="0">
                <a:solidFill>
                  <a:srgbClr val="000000"/>
                </a:solidFill>
              </a:rPr>
              <a:pPr>
                <a:defRPr/>
              </a:pPr>
              <a:t>18</a:t>
            </a:fld>
            <a:endParaRPr 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22 UTC April 24 – 08 UTC April 25, 2012 </a:t>
            </a:r>
            <a:endParaRPr lang="en-US" dirty="0"/>
          </a:p>
        </p:txBody>
      </p:sp>
      <p:sp>
        <p:nvSpPr>
          <p:cNvPr id="4" name="Slide Number Placeholder 3"/>
          <p:cNvSpPr>
            <a:spLocks noGrp="1"/>
          </p:cNvSpPr>
          <p:nvPr>
            <p:ph type="sldNum" sz="quarter" idx="10"/>
          </p:nvPr>
        </p:nvSpPr>
        <p:spPr/>
        <p:txBody>
          <a:bodyPr/>
          <a:lstStyle/>
          <a:p>
            <a:pPr>
              <a:defRPr/>
            </a:pPr>
            <a:fld id="{143A7F0B-A25A-47D3-B0A5-3DF6028A5D01}" type="slidenum">
              <a:rPr lang="en-US" smtClean="0">
                <a:solidFill>
                  <a:srgbClr val="000000"/>
                </a:solidFill>
              </a:rPr>
              <a:pPr>
                <a:defRPr/>
              </a:pPr>
              <a:t>19</a:t>
            </a:fld>
            <a:endParaRPr 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22 UTC April 24 – 08 UTC April 25, 2012 </a:t>
            </a:r>
            <a:endParaRPr lang="en-US" dirty="0"/>
          </a:p>
        </p:txBody>
      </p:sp>
      <p:sp>
        <p:nvSpPr>
          <p:cNvPr id="4" name="Slide Number Placeholder 3"/>
          <p:cNvSpPr>
            <a:spLocks noGrp="1"/>
          </p:cNvSpPr>
          <p:nvPr>
            <p:ph type="sldNum" sz="quarter" idx="10"/>
          </p:nvPr>
        </p:nvSpPr>
        <p:spPr/>
        <p:txBody>
          <a:bodyPr/>
          <a:lstStyle/>
          <a:p>
            <a:pPr>
              <a:defRPr/>
            </a:pPr>
            <a:fld id="{143A7F0B-A25A-47D3-B0A5-3DF6028A5D01}" type="slidenum">
              <a:rPr lang="en-US" smtClean="0">
                <a:solidFill>
                  <a:srgbClr val="000000"/>
                </a:solidFill>
              </a:rPr>
              <a:pPr>
                <a:defRPr/>
              </a:pPr>
              <a:t>20</a:t>
            </a:fld>
            <a:endParaRPr 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WRF-CHEM Simulated</a:t>
            </a:r>
            <a:r>
              <a:rPr lang="en-US" baseline="0" dirty="0" smtClean="0"/>
              <a:t> ABI Imagery routinely produced every hour by the GOES-R ABI proxy team.</a:t>
            </a:r>
          </a:p>
          <a:p>
            <a:endParaRPr lang="en-US" baseline="0" dirty="0" smtClean="0"/>
          </a:p>
          <a:p>
            <a:r>
              <a:rPr lang="en-US" sz="1700" dirty="0" smtClean="0">
                <a:solidFill>
                  <a:srgbClr val="000099"/>
                </a:solidFill>
              </a:rPr>
              <a:t>Initial Capability/Demonstration by AWG proxy team at CIMSS</a:t>
            </a:r>
          </a:p>
          <a:p>
            <a:pPr lvl="1"/>
            <a:r>
              <a:rPr lang="en-US" sz="1300" dirty="0" smtClean="0">
                <a:solidFill>
                  <a:srgbClr val="0000FF"/>
                </a:solidFill>
              </a:rPr>
              <a:t>WRF-</a:t>
            </a:r>
            <a:r>
              <a:rPr lang="en-US" sz="1300" dirty="0" err="1" smtClean="0">
                <a:solidFill>
                  <a:srgbClr val="0000FF"/>
                </a:solidFill>
              </a:rPr>
              <a:t>Chem</a:t>
            </a:r>
            <a:r>
              <a:rPr lang="en-US" sz="1300" dirty="0" smtClean="0">
                <a:solidFill>
                  <a:srgbClr val="0000FF"/>
                </a:solidFill>
              </a:rPr>
              <a:t> model met/aerosol forecasts (8km) over CONUS using the Community </a:t>
            </a:r>
            <a:r>
              <a:rPr lang="en-US" sz="1300" dirty="0" err="1" smtClean="0">
                <a:solidFill>
                  <a:srgbClr val="0000FF"/>
                </a:solidFill>
              </a:rPr>
              <a:t>Radiative</a:t>
            </a:r>
            <a:r>
              <a:rPr lang="en-US" sz="1300" dirty="0" smtClean="0">
                <a:solidFill>
                  <a:srgbClr val="0000FF"/>
                </a:solidFill>
              </a:rPr>
              <a:t> Transfer Model (CRTM) to simulated all 16 ABI bands.</a:t>
            </a:r>
          </a:p>
          <a:p>
            <a:pPr lvl="1"/>
            <a:r>
              <a:rPr lang="en-US" sz="1300" dirty="0" smtClean="0">
                <a:solidFill>
                  <a:srgbClr val="0000FF"/>
                </a:solidFill>
              </a:rPr>
              <a:t>NCEP/GFS model 3 hr forecast (T574L64, an effective grid point spacing of ~27 km) outputs used, together with CRTM (v2.1), to produce ABI simulated radiances (all bands) at 3hr intervals over FD</a:t>
            </a:r>
          </a:p>
          <a:p>
            <a:pPr lvl="1"/>
            <a:r>
              <a:rPr lang="en-US" sz="1300" dirty="0" smtClean="0">
                <a:solidFill>
                  <a:srgbClr val="0000FF"/>
                </a:solidFill>
              </a:rPr>
              <a:t>Generate simulated ABI radiances at 1hr intervals via interpolation of 3hr GFS forecast output and running CRTM every hour</a:t>
            </a:r>
          </a:p>
          <a:p>
            <a:pPr lvl="1"/>
            <a:r>
              <a:rPr lang="en-US" sz="1300" dirty="0" smtClean="0">
                <a:solidFill>
                  <a:srgbClr val="0000FF"/>
                </a:solidFill>
              </a:rPr>
              <a:t>Simulated data (all bands) are remapped from WRF-</a:t>
            </a:r>
            <a:r>
              <a:rPr lang="en-US" sz="1300" dirty="0" err="1" smtClean="0">
                <a:solidFill>
                  <a:srgbClr val="0000FF"/>
                </a:solidFill>
              </a:rPr>
              <a:t>chem</a:t>
            </a:r>
            <a:r>
              <a:rPr lang="en-US" sz="1300" dirty="0" smtClean="0">
                <a:solidFill>
                  <a:srgbClr val="0000FF"/>
                </a:solidFill>
              </a:rPr>
              <a:t> &amp; GFS grids to the GOES-R ABI fixed grid at their expected resolutions and converted to GRB format</a:t>
            </a:r>
          </a:p>
          <a:p>
            <a:endParaRPr lang="en-US" dirty="0"/>
          </a:p>
        </p:txBody>
      </p:sp>
      <p:sp>
        <p:nvSpPr>
          <p:cNvPr id="4" name="Slide Number Placeholder 3"/>
          <p:cNvSpPr>
            <a:spLocks noGrp="1"/>
          </p:cNvSpPr>
          <p:nvPr>
            <p:ph type="sldNum" sz="quarter" idx="10"/>
          </p:nvPr>
        </p:nvSpPr>
        <p:spPr/>
        <p:txBody>
          <a:bodyPr/>
          <a:lstStyle/>
          <a:p>
            <a:pPr>
              <a:defRPr/>
            </a:pPr>
            <a:fld id="{143A7F0B-A25A-47D3-B0A5-3DF6028A5D01}" type="slidenum">
              <a:rPr lang="en-US" smtClean="0"/>
              <a:pPr>
                <a:defRPr/>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rgbClr val="0033CC"/>
                </a:solidFill>
                <a:latin typeface="Calibri" pitchFamily="34" charset="0"/>
                <a:cs typeface="Calibri" pitchFamily="34" charset="0"/>
              </a:rPr>
              <a:t>Simulated datasets have been used by a number of the GOES-R ABI algorithm teams to generate Level-2 products</a:t>
            </a:r>
          </a:p>
          <a:p>
            <a:endParaRPr lang="en-US" sz="1200" dirty="0" smtClean="0">
              <a:solidFill>
                <a:srgbClr val="0033CC"/>
              </a:solidFill>
              <a:latin typeface="Calibri" pitchFamily="34" charset="0"/>
              <a:cs typeface="Calibri" pitchFamily="34" charset="0"/>
            </a:endParaRPr>
          </a:p>
          <a:p>
            <a:r>
              <a:rPr lang="en-US" sz="1200" dirty="0" smtClean="0">
                <a:solidFill>
                  <a:srgbClr val="0033CC"/>
                </a:solidFill>
                <a:latin typeface="Calibri" pitchFamily="34" charset="0"/>
                <a:cs typeface="Calibri" pitchFamily="34" charset="0"/>
              </a:rPr>
              <a:t>Simulated datasets will support a number of tests for different elements of the GOES-R ground system segment  </a:t>
            </a:r>
          </a:p>
          <a:p>
            <a:endParaRPr lang="en-US" sz="1200" dirty="0" smtClean="0">
              <a:solidFill>
                <a:srgbClr val="0033CC"/>
              </a:solidFill>
              <a:latin typeface="Calibri" pitchFamily="34" charset="0"/>
              <a:cs typeface="Calibri"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143A7F0B-A25A-47D3-B0A5-3DF6028A5D01}" type="slidenum">
              <a:rPr lang="en-US" smtClean="0"/>
              <a:pPr>
                <a:defRPr/>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3ABEF46-61D6-4A6B-8C23-786D271CA408}" type="slidenum">
              <a:rPr lang="en-US" smtClean="0"/>
              <a:pPr/>
              <a:t>23</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3ABEF46-61D6-4A6B-8C23-786D271CA408}" type="slidenum">
              <a:rPr lang="en-US" smtClean="0"/>
              <a:pPr/>
              <a:t>2</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882B452-00FC-4E7E-BE5C-4F29E5B0EC63}" type="slidenum">
              <a:rPr lang="en-US" smtClean="0"/>
              <a:pPr/>
              <a:t>24</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lvl="1" eaLnBrk="1" hangingPunct="1"/>
            <a:endParaRPr lang="en-US" smtClean="0"/>
          </a:p>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882B452-00FC-4E7E-BE5C-4F29E5B0EC63}" type="slidenum">
              <a:rPr lang="en-US" smtClean="0">
                <a:solidFill>
                  <a:srgbClr val="000000"/>
                </a:solidFill>
              </a:rPr>
              <a:pPr/>
              <a:t>25</a:t>
            </a:fld>
            <a:endParaRPr lang="en-US" smtClean="0">
              <a:solidFill>
                <a:srgbClr val="000000"/>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lvl="1" eaLnBrk="1" hangingPunct="1"/>
            <a:endParaRPr lang="en-US" dirty="0" smtClean="0"/>
          </a:p>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882B452-00FC-4E7E-BE5C-4F29E5B0EC63}" type="slidenum">
              <a:rPr lang="en-US" smtClean="0">
                <a:solidFill>
                  <a:srgbClr val="000000"/>
                </a:solidFill>
              </a:rPr>
              <a:pPr/>
              <a:t>26</a:t>
            </a:fld>
            <a:endParaRPr lang="en-US" smtClean="0">
              <a:solidFill>
                <a:srgbClr val="000000"/>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lvl="1" eaLnBrk="1" hangingPunct="1"/>
            <a:endParaRPr lang="en-US" dirty="0" smtClean="0"/>
          </a:p>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882B452-00FC-4E7E-BE5C-4F29E5B0EC63}" type="slidenum">
              <a:rPr lang="en-US" smtClean="0">
                <a:solidFill>
                  <a:srgbClr val="000000"/>
                </a:solidFill>
              </a:rPr>
              <a:pPr/>
              <a:t>27</a:t>
            </a:fld>
            <a:endParaRPr lang="en-US" smtClean="0">
              <a:solidFill>
                <a:srgbClr val="000000"/>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lvl="1" eaLnBrk="1" hangingPunct="1"/>
            <a:endParaRPr lang="en-US" dirty="0" smtClean="0"/>
          </a:p>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882B452-00FC-4E7E-BE5C-4F29E5B0EC63}" type="slidenum">
              <a:rPr lang="en-US" smtClean="0"/>
              <a:pPr/>
              <a:t>28</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lvl="1" eaLnBrk="1" hangingPunct="1"/>
            <a:endParaRPr lang="en-US" dirty="0" smtClean="0"/>
          </a:p>
          <a:p>
            <a:pPr eaLnBrk="1" hangingPunct="1"/>
            <a:r>
              <a:rPr lang="en-US" dirty="0" smtClean="0"/>
              <a:t>Met-10</a:t>
            </a:r>
            <a:r>
              <a:rPr lang="en-US" baseline="0" dirty="0" smtClean="0"/>
              <a:t>/SEVIRI  10.8um AMVs (via nested tracking algorithm)</a:t>
            </a:r>
            <a:endParaRPr lang="en-US" dirty="0" smtClean="0"/>
          </a:p>
          <a:p>
            <a:pPr eaLnBrk="1" hangingPunct="1"/>
            <a:r>
              <a:rPr lang="en-US" dirty="0" smtClean="0"/>
              <a:t>Date range is:  22 March 2014 – 2 June 2014 </a:t>
            </a:r>
          </a:p>
          <a:p>
            <a:pPr eaLnBrk="1" hangingPunct="1"/>
            <a:endParaRPr lang="en-US" dirty="0" smtClean="0"/>
          </a:p>
          <a:p>
            <a:pPr eaLnBrk="1" hangingPunct="1"/>
            <a:r>
              <a:rPr lang="en-US" dirty="0" err="1" smtClean="0"/>
              <a:t>Radiosonde</a:t>
            </a:r>
            <a:r>
              <a:rPr lang="en-US" dirty="0" smtClean="0"/>
              <a:t> wind profiles used to derive Level-of-Best-Fit Curves</a:t>
            </a:r>
            <a:r>
              <a:rPr lang="en-US" baseline="0" dirty="0" smtClean="0"/>
              <a:t> </a:t>
            </a:r>
            <a:endParaRPr lang="en-US" dirty="0" smtClean="0"/>
          </a:p>
          <a:p>
            <a:pPr eaLnBrk="1" hangingPunct="1"/>
            <a:endParaRPr lang="en-US" dirty="0" smtClean="0"/>
          </a:p>
          <a:p>
            <a:pPr eaLnBrk="1" hangingPunct="1"/>
            <a:r>
              <a:rPr lang="en-US" dirty="0" smtClean="0"/>
              <a:t>Minimums of Level-of-Best-Fit</a:t>
            </a:r>
            <a:r>
              <a:rPr lang="en-US" baseline="0" dirty="0" smtClean="0"/>
              <a:t> (RMSE and Bias) curves match AMV heights very well at all levels</a:t>
            </a:r>
          </a:p>
          <a:p>
            <a:pPr eaLnBrk="1" hangingPunct="1"/>
            <a:endParaRPr lang="en-US" baseline="0" dirty="0" smtClean="0"/>
          </a:p>
          <a:p>
            <a:pPr eaLnBrk="1" hangingPunct="1"/>
            <a:r>
              <a:rPr lang="en-US" baseline="0" dirty="0" smtClean="0"/>
              <a:t>Good to see that </a:t>
            </a:r>
            <a:r>
              <a:rPr lang="en-US" baseline="0" dirty="0" err="1" smtClean="0"/>
              <a:t>mininums</a:t>
            </a:r>
            <a:r>
              <a:rPr lang="en-US" baseline="0" dirty="0" smtClean="0"/>
              <a:t> in RMSE and speed bias curves agree</a:t>
            </a:r>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smtClean="0">
                <a:solidFill>
                  <a:schemeClr val="tx1"/>
                </a:solidFill>
                <a:latin typeface="+mn-lt"/>
                <a:ea typeface="+mn-ea"/>
                <a:cs typeface="+mn-cs"/>
              </a:rPr>
              <a:t>Meteosat-8, 11 um</a:t>
            </a:r>
          </a:p>
          <a:p>
            <a:r>
              <a:rPr lang="en-US" sz="1200" b="0" i="0" u="none" strike="noStrike" kern="1200" dirty="0" smtClean="0">
                <a:solidFill>
                  <a:schemeClr val="tx1"/>
                </a:solidFill>
                <a:latin typeface="+mn-lt"/>
                <a:ea typeface="+mn-ea"/>
                <a:cs typeface="+mn-cs"/>
              </a:rPr>
              <a:t>Aug 2006 and Feb 2007</a:t>
            </a:r>
          </a:p>
          <a:p>
            <a:r>
              <a:rPr lang="en-US" sz="1200" b="0" i="0" u="none" strike="noStrike" kern="1200" dirty="0" smtClean="0">
                <a:solidFill>
                  <a:schemeClr val="tx1"/>
                </a:solidFill>
                <a:latin typeface="+mn-lt"/>
                <a:ea typeface="+mn-ea"/>
                <a:cs typeface="+mn-cs"/>
              </a:rPr>
              <a:t>QI=80 100 (without forecast)</a:t>
            </a:r>
          </a:p>
          <a:p>
            <a:r>
              <a:rPr lang="en-US" sz="1200" b="0" i="0" u="none" strike="noStrike" kern="1200" dirty="0" smtClean="0">
                <a:solidFill>
                  <a:schemeClr val="tx1"/>
                </a:solidFill>
                <a:latin typeface="+mn-lt"/>
                <a:ea typeface="+mn-ea"/>
                <a:cs typeface="+mn-cs"/>
              </a:rPr>
              <a:t>PCT1=5 50</a:t>
            </a:r>
            <a:r>
              <a:rPr lang="en-US" dirty="0" smtClean="0"/>
              <a:t> </a:t>
            </a:r>
          </a:p>
          <a:p>
            <a:endParaRPr lang="en-US" dirty="0" smtClean="0"/>
          </a:p>
          <a:p>
            <a:r>
              <a:rPr lang="en-US" dirty="0" smtClean="0"/>
              <a:t>643 3673 4079 3085 1499 1125 1533 2511 1573</a:t>
            </a:r>
            <a:endParaRPr lang="en-US" dirty="0"/>
          </a:p>
        </p:txBody>
      </p:sp>
      <p:sp>
        <p:nvSpPr>
          <p:cNvPr id="4" name="Slide Number Placeholder 3"/>
          <p:cNvSpPr>
            <a:spLocks noGrp="1"/>
          </p:cNvSpPr>
          <p:nvPr>
            <p:ph type="sldNum" sz="quarter" idx="10"/>
          </p:nvPr>
        </p:nvSpPr>
        <p:spPr/>
        <p:txBody>
          <a:bodyPr/>
          <a:lstStyle/>
          <a:p>
            <a:fld id="{78584C49-3F95-40BD-B75F-E37D093709EE}"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CC</a:t>
            </a:r>
            <a:r>
              <a:rPr lang="en-US" baseline="-25000" dirty="0" smtClean="0"/>
              <a:t>ij</a:t>
            </a:r>
            <a:r>
              <a:rPr lang="en-US" baseline="0" dirty="0" smtClean="0"/>
              <a:t>  approach integrated within our software.  We generated two sets of AMVs; one set using nested tracking, the other with </a:t>
            </a:r>
            <a:r>
              <a:rPr lang="en-US" dirty="0" err="1" smtClean="0"/>
              <a:t>CC</a:t>
            </a:r>
            <a:r>
              <a:rPr lang="en-US" baseline="-25000" dirty="0" err="1" smtClean="0"/>
              <a:t>ij</a:t>
            </a:r>
            <a:r>
              <a:rPr lang="en-US" baseline="0" dirty="0" smtClean="0"/>
              <a:t> </a:t>
            </a:r>
          </a:p>
          <a:p>
            <a:endParaRPr lang="en-US" baseline="0" dirty="0" smtClean="0"/>
          </a:p>
          <a:p>
            <a:r>
              <a:rPr lang="en-US" dirty="0" smtClean="0"/>
              <a:t>680 1159 1429 639 232</a:t>
            </a:r>
            <a:endParaRPr lang="en-US" baseline="0" dirty="0"/>
          </a:p>
        </p:txBody>
      </p:sp>
      <p:sp>
        <p:nvSpPr>
          <p:cNvPr id="4" name="Slide Number Placeholder 3"/>
          <p:cNvSpPr>
            <a:spLocks noGrp="1"/>
          </p:cNvSpPr>
          <p:nvPr>
            <p:ph type="sldNum" sz="quarter" idx="10"/>
          </p:nvPr>
        </p:nvSpPr>
        <p:spPr/>
        <p:txBody>
          <a:bodyPr/>
          <a:lstStyle/>
          <a:p>
            <a:pPr>
              <a:defRPr/>
            </a:pPr>
            <a:fld id="{143A7F0B-A25A-47D3-B0A5-3DF6028A5D01}" type="slidenum">
              <a:rPr lang="en-US" smtClean="0"/>
              <a:pPr>
                <a:defRPr/>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Meteosat-8</a:t>
            </a:r>
          </a:p>
          <a:p>
            <a:r>
              <a:rPr lang="en-US" dirty="0" smtClean="0"/>
              <a:t>12</a:t>
            </a:r>
            <a:r>
              <a:rPr lang="en-US" baseline="0" dirty="0" smtClean="0"/>
              <a:t> UTC Feb 1, 2007</a:t>
            </a:r>
            <a:endParaRPr lang="en-US" dirty="0"/>
          </a:p>
        </p:txBody>
      </p:sp>
      <p:sp>
        <p:nvSpPr>
          <p:cNvPr id="4" name="Slide Number Placeholder 3"/>
          <p:cNvSpPr>
            <a:spLocks noGrp="1"/>
          </p:cNvSpPr>
          <p:nvPr>
            <p:ph type="sldNum" sz="quarter" idx="10"/>
          </p:nvPr>
        </p:nvSpPr>
        <p:spPr/>
        <p:txBody>
          <a:bodyPr/>
          <a:lstStyle/>
          <a:p>
            <a:fld id="{ED9556E9-2FF0-417A-BFF3-A7FDD20BC71B}"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Meteosat-8</a:t>
            </a:r>
          </a:p>
          <a:p>
            <a:r>
              <a:rPr lang="en-US" dirty="0" smtClean="0"/>
              <a:t>12</a:t>
            </a:r>
            <a:r>
              <a:rPr lang="en-US" baseline="0" dirty="0" smtClean="0"/>
              <a:t> UTC Feb 1, 2007</a:t>
            </a:r>
          </a:p>
          <a:p>
            <a:endParaRPr lang="en-US" baseline="0" dirty="0" smtClean="0"/>
          </a:p>
          <a:p>
            <a:r>
              <a:rPr lang="en-US" baseline="0" dirty="0" smtClean="0"/>
              <a:t>Look at </a:t>
            </a:r>
            <a:r>
              <a:rPr lang="en-US" baseline="0" dirty="0" err="1" smtClean="0"/>
              <a:t>colocated</a:t>
            </a:r>
            <a:r>
              <a:rPr lang="en-US" baseline="0" dirty="0" smtClean="0"/>
              <a:t> </a:t>
            </a:r>
            <a:r>
              <a:rPr lang="en-US" baseline="0" dirty="0" err="1" smtClean="0"/>
              <a:t>radiosonde</a:t>
            </a:r>
            <a:r>
              <a:rPr lang="en-US" baseline="0" dirty="0" smtClean="0"/>
              <a:t> wind profile to answer the question: “Which AMV is more correct?”</a:t>
            </a:r>
            <a:endParaRPr lang="en-US" dirty="0"/>
          </a:p>
        </p:txBody>
      </p:sp>
      <p:sp>
        <p:nvSpPr>
          <p:cNvPr id="4" name="Slide Number Placeholder 3"/>
          <p:cNvSpPr>
            <a:spLocks noGrp="1"/>
          </p:cNvSpPr>
          <p:nvPr>
            <p:ph type="sldNum" sz="quarter" idx="10"/>
          </p:nvPr>
        </p:nvSpPr>
        <p:spPr/>
        <p:txBody>
          <a:bodyPr/>
          <a:lstStyle/>
          <a:p>
            <a:fld id="{ED9556E9-2FF0-417A-BFF3-A7FDD20BC71B}" type="slidenum">
              <a:rPr lang="en-US" smtClean="0">
                <a:solidFill>
                  <a:prstClr val="black"/>
                </a:solidFill>
              </a:rPr>
              <a:pPr/>
              <a:t>34</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err="1" smtClean="0">
                <a:solidFill>
                  <a:schemeClr val="tx1"/>
                </a:solidFill>
                <a:latin typeface="Arial" pitchFamily="34" charset="0"/>
                <a:ea typeface="+mn-ea"/>
                <a:cs typeface="+mn-cs"/>
              </a:rPr>
              <a:t>Meteosat</a:t>
            </a:r>
            <a:r>
              <a:rPr lang="en-US" sz="1200" b="0" i="0" u="none" strike="noStrike" kern="1200" dirty="0" smtClean="0">
                <a:solidFill>
                  <a:schemeClr val="tx1"/>
                </a:solidFill>
                <a:latin typeface="Arial" pitchFamily="34" charset="0"/>
                <a:ea typeface="+mn-ea"/>
                <a:cs typeface="+mn-cs"/>
              </a:rPr>
              <a:t>-8</a:t>
            </a:r>
            <a:r>
              <a:rPr lang="en-US" sz="1200" b="0" i="0" u="none" strike="noStrike" kern="1200" baseline="0" dirty="0" smtClean="0">
                <a:solidFill>
                  <a:schemeClr val="tx1"/>
                </a:solidFill>
                <a:latin typeface="Arial" pitchFamily="34" charset="0"/>
                <a:ea typeface="+mn-ea"/>
                <a:cs typeface="+mn-cs"/>
              </a:rPr>
              <a:t>/SEVIRI 11um LWIR (11um) Cloud drift winds</a:t>
            </a:r>
            <a:endParaRPr lang="en-US" sz="1200" b="0" i="0" u="none" strike="noStrike" kern="1200" dirty="0" smtClean="0">
              <a:solidFill>
                <a:schemeClr val="tx1"/>
              </a:solidFill>
              <a:latin typeface="Arial" pitchFamily="34" charset="0"/>
              <a:ea typeface="+mn-ea"/>
              <a:cs typeface="+mn-cs"/>
            </a:endParaRPr>
          </a:p>
          <a:p>
            <a:r>
              <a:rPr lang="en-US" sz="1200" b="0" i="0" u="none" strike="noStrike" kern="1200" dirty="0" smtClean="0">
                <a:solidFill>
                  <a:schemeClr val="tx1"/>
                </a:solidFill>
                <a:latin typeface="Arial" pitchFamily="34" charset="0"/>
                <a:ea typeface="+mn-ea"/>
                <a:cs typeface="+mn-cs"/>
              </a:rPr>
              <a:t>Feb-07</a:t>
            </a:r>
            <a:r>
              <a:rPr lang="en-US" dirty="0" smtClean="0"/>
              <a:t> </a:t>
            </a:r>
          </a:p>
          <a:p>
            <a:r>
              <a:rPr lang="en-US" sz="1200" b="0" i="0" u="none" strike="noStrike" kern="1200" dirty="0" smtClean="0">
                <a:solidFill>
                  <a:schemeClr val="tx1"/>
                </a:solidFill>
                <a:latin typeface="Arial" pitchFamily="34" charset="0"/>
                <a:ea typeface="+mn-ea"/>
                <a:cs typeface="+mn-cs"/>
              </a:rPr>
              <a:t>QINF=80 100</a:t>
            </a:r>
            <a:r>
              <a:rPr lang="en-US" dirty="0" smtClean="0"/>
              <a:t> </a:t>
            </a:r>
          </a:p>
          <a:p>
            <a:endParaRPr lang="en-US" dirty="0" smtClean="0"/>
          </a:p>
          <a:p>
            <a:r>
              <a:rPr lang="en-US" dirty="0" smtClean="0"/>
              <a:t>No acceleration or gross error checks performed</a:t>
            </a:r>
          </a:p>
          <a:p>
            <a:r>
              <a:rPr lang="en-US" dirty="0" smtClean="0"/>
              <a:t>2D</a:t>
            </a:r>
            <a:r>
              <a:rPr lang="en-US" baseline="0" dirty="0" smtClean="0"/>
              <a:t> neighborhood radius used in DBSCAN</a:t>
            </a:r>
          </a:p>
          <a:p>
            <a:endParaRPr lang="en-US" baseline="0" dirty="0" smtClean="0"/>
          </a:p>
          <a:p>
            <a:endParaRPr lang="en-US" baseline="0" dirty="0" smtClean="0"/>
          </a:p>
          <a:p>
            <a:r>
              <a:rPr lang="en-US" dirty="0" smtClean="0"/>
              <a:t>We see a 5-6% increase in good wind counts when combining the displacements before clustering.  </a:t>
            </a:r>
            <a:br>
              <a:rPr lang="en-US" dirty="0" smtClean="0"/>
            </a:br>
            <a:r>
              <a:rPr lang="en-US" dirty="0" smtClean="0"/>
              <a:t>The reverse time step is plotted in red and the forward time step is plotted in white. </a:t>
            </a:r>
            <a:br>
              <a:rPr lang="en-US" dirty="0" smtClean="0"/>
            </a:br>
            <a:endParaRPr lang="en-US" dirty="0"/>
          </a:p>
        </p:txBody>
      </p:sp>
      <p:sp>
        <p:nvSpPr>
          <p:cNvPr id="4" name="Slide Number Placeholder 3"/>
          <p:cNvSpPr>
            <a:spLocks noGrp="1"/>
          </p:cNvSpPr>
          <p:nvPr>
            <p:ph type="sldNum" sz="quarter" idx="10"/>
          </p:nvPr>
        </p:nvSpPr>
        <p:spPr/>
        <p:txBody>
          <a:bodyPr/>
          <a:lstStyle/>
          <a:p>
            <a:fld id="{38CE51B0-F230-482D-B1BB-11C64785002B}" type="slidenum">
              <a:rPr lang="en-US" smtClean="0"/>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3ABEF46-61D6-4A6B-8C23-786D271CA408}" type="slidenum">
              <a:rPr lang="en-US" smtClean="0"/>
              <a:pPr/>
              <a:t>3</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err="1" smtClean="0">
                <a:solidFill>
                  <a:schemeClr val="tx1"/>
                </a:solidFill>
                <a:latin typeface="Arial" pitchFamily="34" charset="0"/>
                <a:ea typeface="+mn-ea"/>
                <a:cs typeface="+mn-cs"/>
              </a:rPr>
              <a:t>Meteosat</a:t>
            </a:r>
            <a:r>
              <a:rPr lang="en-US" sz="1200" b="0" i="0" u="none" strike="noStrike" kern="1200" dirty="0" smtClean="0">
                <a:solidFill>
                  <a:schemeClr val="tx1"/>
                </a:solidFill>
                <a:latin typeface="Arial" pitchFamily="34" charset="0"/>
                <a:ea typeface="+mn-ea"/>
                <a:cs typeface="+mn-cs"/>
              </a:rPr>
              <a:t>-8</a:t>
            </a:r>
            <a:r>
              <a:rPr lang="en-US" sz="1200" b="0" i="0" u="none" strike="noStrike" kern="1200" baseline="0" dirty="0" smtClean="0">
                <a:solidFill>
                  <a:schemeClr val="tx1"/>
                </a:solidFill>
                <a:latin typeface="Arial" pitchFamily="34" charset="0"/>
                <a:ea typeface="+mn-ea"/>
                <a:cs typeface="+mn-cs"/>
              </a:rPr>
              <a:t>/SEVIRI 11um LWIR (11um) Cloud drift winds</a:t>
            </a:r>
            <a:endParaRPr lang="en-US" sz="1200" b="0" i="0" u="none" strike="noStrike" kern="1200" dirty="0" smtClean="0">
              <a:solidFill>
                <a:schemeClr val="tx1"/>
              </a:solidFill>
              <a:latin typeface="Arial" pitchFamily="34" charset="0"/>
              <a:ea typeface="+mn-ea"/>
              <a:cs typeface="+mn-cs"/>
            </a:endParaRPr>
          </a:p>
          <a:p>
            <a:r>
              <a:rPr lang="en-US" sz="1200" b="0" i="0" u="none" strike="noStrike" kern="1200" dirty="0" smtClean="0">
                <a:solidFill>
                  <a:schemeClr val="tx1"/>
                </a:solidFill>
                <a:latin typeface="Arial" pitchFamily="34" charset="0"/>
                <a:ea typeface="+mn-ea"/>
                <a:cs typeface="+mn-cs"/>
              </a:rPr>
              <a:t>Feb-07</a:t>
            </a:r>
            <a:r>
              <a:rPr lang="en-US" dirty="0" smtClean="0"/>
              <a:t> </a:t>
            </a:r>
          </a:p>
          <a:p>
            <a:r>
              <a:rPr lang="en-US" sz="1200" b="0" i="0" u="none" strike="noStrike" kern="1200" dirty="0" smtClean="0">
                <a:solidFill>
                  <a:schemeClr val="tx1"/>
                </a:solidFill>
                <a:latin typeface="Arial" pitchFamily="34" charset="0"/>
                <a:ea typeface="+mn-ea"/>
                <a:cs typeface="+mn-cs"/>
              </a:rPr>
              <a:t>QINF=80 100</a:t>
            </a:r>
            <a:r>
              <a:rPr lang="en-US" dirty="0" smtClean="0"/>
              <a:t> </a:t>
            </a:r>
          </a:p>
          <a:p>
            <a:endParaRPr lang="en-US" dirty="0" smtClean="0"/>
          </a:p>
          <a:p>
            <a:r>
              <a:rPr lang="en-US" dirty="0" smtClean="0"/>
              <a:t>No acceleration or gross error checks performed</a:t>
            </a:r>
          </a:p>
          <a:p>
            <a:r>
              <a:rPr lang="en-US" dirty="0" smtClean="0"/>
              <a:t>2D</a:t>
            </a:r>
            <a:r>
              <a:rPr lang="en-US" baseline="0" dirty="0" smtClean="0"/>
              <a:t> neighborhood radius used in DBSCAN</a:t>
            </a:r>
          </a:p>
          <a:p>
            <a:endParaRPr lang="en-US" baseline="0" dirty="0" smtClean="0"/>
          </a:p>
          <a:p>
            <a:endParaRPr lang="en-US" baseline="0" dirty="0" smtClean="0"/>
          </a:p>
          <a:p>
            <a:r>
              <a:rPr lang="en-US" dirty="0" smtClean="0"/>
              <a:t>We see a 5-6% increase in good wind counts when combining the displacements before clustering.  </a:t>
            </a:r>
            <a:br>
              <a:rPr lang="en-US" dirty="0" smtClean="0"/>
            </a:br>
            <a:r>
              <a:rPr lang="en-US" dirty="0" smtClean="0"/>
              <a:t>The reverse time step is plotted in red and the forward time step is plotted in white. </a:t>
            </a:r>
            <a:br>
              <a:rPr lang="en-US" dirty="0" smtClean="0"/>
            </a:br>
            <a:endParaRPr lang="en-US" dirty="0"/>
          </a:p>
        </p:txBody>
      </p:sp>
      <p:sp>
        <p:nvSpPr>
          <p:cNvPr id="4" name="Slide Number Placeholder 3"/>
          <p:cNvSpPr>
            <a:spLocks noGrp="1"/>
          </p:cNvSpPr>
          <p:nvPr>
            <p:ph type="sldNum" sz="quarter" idx="10"/>
          </p:nvPr>
        </p:nvSpPr>
        <p:spPr/>
        <p:txBody>
          <a:bodyPr/>
          <a:lstStyle/>
          <a:p>
            <a:fld id="{38CE51B0-F230-482D-B1BB-11C64785002B}" type="slidenum">
              <a:rPr lang="en-US" smtClean="0"/>
              <a:pPr/>
              <a:t>36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err="1" smtClean="0">
                <a:solidFill>
                  <a:schemeClr val="tx1"/>
                </a:solidFill>
                <a:latin typeface="Arial" pitchFamily="34" charset="0"/>
                <a:ea typeface="+mn-ea"/>
                <a:cs typeface="+mn-cs"/>
              </a:rPr>
              <a:t>Meteosat</a:t>
            </a:r>
            <a:r>
              <a:rPr lang="en-US" sz="1200" b="0" i="0" u="none" strike="noStrike" kern="1200" dirty="0" smtClean="0">
                <a:solidFill>
                  <a:schemeClr val="tx1"/>
                </a:solidFill>
                <a:latin typeface="Arial" pitchFamily="34" charset="0"/>
                <a:ea typeface="+mn-ea"/>
                <a:cs typeface="+mn-cs"/>
              </a:rPr>
              <a:t>-8</a:t>
            </a:r>
            <a:r>
              <a:rPr lang="en-US" sz="1200" b="0" i="0" u="none" strike="noStrike" kern="1200" baseline="0" dirty="0" smtClean="0">
                <a:solidFill>
                  <a:schemeClr val="tx1"/>
                </a:solidFill>
                <a:latin typeface="Arial" pitchFamily="34" charset="0"/>
                <a:ea typeface="+mn-ea"/>
                <a:cs typeface="+mn-cs"/>
              </a:rPr>
              <a:t>/SEVIRI 11um LWIR (11um) Cloud drift winds</a:t>
            </a:r>
            <a:endParaRPr lang="en-US" sz="1200" b="0" i="0" u="none" strike="noStrike" kern="1200" dirty="0" smtClean="0">
              <a:solidFill>
                <a:schemeClr val="tx1"/>
              </a:solidFill>
              <a:latin typeface="Arial" pitchFamily="34" charset="0"/>
              <a:ea typeface="+mn-ea"/>
              <a:cs typeface="+mn-cs"/>
            </a:endParaRPr>
          </a:p>
          <a:p>
            <a:r>
              <a:rPr lang="en-US" sz="1200" b="0" i="0" u="none" strike="noStrike" kern="1200" dirty="0" smtClean="0">
                <a:solidFill>
                  <a:schemeClr val="tx1"/>
                </a:solidFill>
                <a:latin typeface="Arial" pitchFamily="34" charset="0"/>
                <a:ea typeface="+mn-ea"/>
                <a:cs typeface="+mn-cs"/>
              </a:rPr>
              <a:t>Feb-07</a:t>
            </a:r>
            <a:r>
              <a:rPr lang="en-US" dirty="0" smtClean="0"/>
              <a:t> </a:t>
            </a:r>
          </a:p>
          <a:p>
            <a:r>
              <a:rPr lang="en-US" sz="1200" b="0" i="0" u="none" strike="noStrike" kern="1200" dirty="0" smtClean="0">
                <a:solidFill>
                  <a:schemeClr val="tx1"/>
                </a:solidFill>
                <a:latin typeface="Arial" pitchFamily="34" charset="0"/>
                <a:ea typeface="+mn-ea"/>
                <a:cs typeface="+mn-cs"/>
              </a:rPr>
              <a:t>QINF=80 100</a:t>
            </a:r>
            <a:r>
              <a:rPr lang="en-US" dirty="0" smtClean="0"/>
              <a:t> </a:t>
            </a:r>
          </a:p>
          <a:p>
            <a:endParaRPr lang="en-US" dirty="0" smtClean="0"/>
          </a:p>
          <a:p>
            <a:r>
              <a:rPr lang="en-US" dirty="0" smtClean="0"/>
              <a:t>No acceleration or gross error checks performed</a:t>
            </a:r>
          </a:p>
          <a:p>
            <a:r>
              <a:rPr lang="en-US" dirty="0" smtClean="0"/>
              <a:t>2D</a:t>
            </a:r>
            <a:r>
              <a:rPr lang="en-US" baseline="0" dirty="0" smtClean="0"/>
              <a:t> neighborhood radius used in DBSCAN</a:t>
            </a:r>
          </a:p>
          <a:p>
            <a:endParaRPr lang="en-US" baseline="0" dirty="0" smtClean="0"/>
          </a:p>
          <a:p>
            <a:endParaRPr lang="en-US" baseline="0" dirty="0" smtClean="0"/>
          </a:p>
          <a:p>
            <a:r>
              <a:rPr lang="en-US" dirty="0" smtClean="0"/>
              <a:t>We see a 5-6% increase in good wind counts when combining the displacements before clustering.  </a:t>
            </a:r>
            <a:br>
              <a:rPr lang="en-US" dirty="0" smtClean="0"/>
            </a:br>
            <a:r>
              <a:rPr lang="en-US" dirty="0" smtClean="0"/>
              <a:t>The reverse time step is plotted in red and the forward time step is plotted in white. </a:t>
            </a:r>
            <a:br>
              <a:rPr lang="en-US" dirty="0" smtClean="0"/>
            </a:br>
            <a:endParaRPr lang="en-US" dirty="0"/>
          </a:p>
        </p:txBody>
      </p:sp>
      <p:sp>
        <p:nvSpPr>
          <p:cNvPr id="4" name="Slide Number Placeholder 3"/>
          <p:cNvSpPr>
            <a:spLocks noGrp="1"/>
          </p:cNvSpPr>
          <p:nvPr>
            <p:ph type="sldNum" sz="quarter" idx="10"/>
          </p:nvPr>
        </p:nvSpPr>
        <p:spPr/>
        <p:txBody>
          <a:bodyPr/>
          <a:lstStyle/>
          <a:p>
            <a:fld id="{38CE51B0-F230-482D-B1BB-11C64785002B}" type="slidenum">
              <a:rPr lang="en-US" smtClean="0"/>
              <a:pPr/>
              <a:t>37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err="1" smtClean="0">
                <a:solidFill>
                  <a:schemeClr val="tx1"/>
                </a:solidFill>
                <a:latin typeface="Arial" pitchFamily="34" charset="0"/>
                <a:ea typeface="+mn-ea"/>
                <a:cs typeface="+mn-cs"/>
              </a:rPr>
              <a:t>Meteosat</a:t>
            </a:r>
            <a:r>
              <a:rPr lang="en-US" sz="1200" b="0" i="0" u="none" strike="noStrike" kern="1200" dirty="0" smtClean="0">
                <a:solidFill>
                  <a:schemeClr val="tx1"/>
                </a:solidFill>
                <a:latin typeface="Arial" pitchFamily="34" charset="0"/>
                <a:ea typeface="+mn-ea"/>
                <a:cs typeface="+mn-cs"/>
              </a:rPr>
              <a:t>-8</a:t>
            </a:r>
            <a:r>
              <a:rPr lang="en-US" sz="1200" b="0" i="0" u="none" strike="noStrike" kern="1200" baseline="0" dirty="0" smtClean="0">
                <a:solidFill>
                  <a:schemeClr val="tx1"/>
                </a:solidFill>
                <a:latin typeface="Arial" pitchFamily="34" charset="0"/>
                <a:ea typeface="+mn-ea"/>
                <a:cs typeface="+mn-cs"/>
              </a:rPr>
              <a:t>/SEVIRI 11um LWIR (11um) Cloud drift winds</a:t>
            </a:r>
            <a:endParaRPr lang="en-US" sz="1200" b="0" i="0" u="none" strike="noStrike" kern="1200" dirty="0" smtClean="0">
              <a:solidFill>
                <a:schemeClr val="tx1"/>
              </a:solidFill>
              <a:latin typeface="Arial" pitchFamily="34" charset="0"/>
              <a:ea typeface="+mn-ea"/>
              <a:cs typeface="+mn-cs"/>
            </a:endParaRPr>
          </a:p>
          <a:p>
            <a:r>
              <a:rPr lang="en-US" sz="1200" b="0" i="0" u="none" strike="noStrike" kern="1200" dirty="0" smtClean="0">
                <a:solidFill>
                  <a:schemeClr val="tx1"/>
                </a:solidFill>
                <a:latin typeface="Arial" pitchFamily="34" charset="0"/>
                <a:ea typeface="+mn-ea"/>
                <a:cs typeface="+mn-cs"/>
              </a:rPr>
              <a:t>Feb-07</a:t>
            </a:r>
            <a:r>
              <a:rPr lang="en-US" dirty="0" smtClean="0"/>
              <a:t> </a:t>
            </a:r>
          </a:p>
          <a:p>
            <a:r>
              <a:rPr lang="en-US" sz="1200" b="0" i="0" u="none" strike="noStrike" kern="1200" dirty="0" smtClean="0">
                <a:solidFill>
                  <a:schemeClr val="tx1"/>
                </a:solidFill>
                <a:latin typeface="Arial" pitchFamily="34" charset="0"/>
                <a:ea typeface="+mn-ea"/>
                <a:cs typeface="+mn-cs"/>
              </a:rPr>
              <a:t>QINF=80 100</a:t>
            </a:r>
            <a:r>
              <a:rPr lang="en-US" dirty="0" smtClean="0"/>
              <a:t> </a:t>
            </a:r>
          </a:p>
          <a:p>
            <a:endParaRPr lang="en-US" dirty="0" smtClean="0"/>
          </a:p>
          <a:p>
            <a:r>
              <a:rPr lang="en-US" dirty="0" smtClean="0"/>
              <a:t>No acceleration or gross error checks performed</a:t>
            </a:r>
          </a:p>
          <a:p>
            <a:r>
              <a:rPr lang="en-US" dirty="0" smtClean="0"/>
              <a:t>2D</a:t>
            </a:r>
            <a:r>
              <a:rPr lang="en-US" baseline="0" dirty="0" smtClean="0"/>
              <a:t> neighborhood radius used in DBSCAN</a:t>
            </a:r>
          </a:p>
          <a:p>
            <a:endParaRPr lang="en-US" baseline="0" dirty="0" smtClean="0"/>
          </a:p>
          <a:p>
            <a:endParaRPr lang="en-US" baseline="0" dirty="0" smtClean="0"/>
          </a:p>
          <a:p>
            <a:r>
              <a:rPr lang="en-US" dirty="0" smtClean="0"/>
              <a:t>We see a 5-6% increase in good wind counts when combining the displacements before clustering.  </a:t>
            </a:r>
            <a:br>
              <a:rPr lang="en-US" dirty="0" smtClean="0"/>
            </a:br>
            <a:r>
              <a:rPr lang="en-US" dirty="0" smtClean="0"/>
              <a:t>The reverse time step is plotted in red and the forward time step is plotted in white. </a:t>
            </a:r>
            <a:br>
              <a:rPr lang="en-US" dirty="0" smtClean="0"/>
            </a:br>
            <a:endParaRPr lang="en-US" dirty="0"/>
          </a:p>
        </p:txBody>
      </p:sp>
      <p:sp>
        <p:nvSpPr>
          <p:cNvPr id="4" name="Slide Number Placeholder 3"/>
          <p:cNvSpPr>
            <a:spLocks noGrp="1"/>
          </p:cNvSpPr>
          <p:nvPr>
            <p:ph type="sldNum" sz="quarter" idx="10"/>
          </p:nvPr>
        </p:nvSpPr>
        <p:spPr/>
        <p:txBody>
          <a:bodyPr/>
          <a:lstStyle/>
          <a:p>
            <a:fld id="{38CE51B0-F230-482D-B1BB-11C64785002B}" type="slidenum">
              <a:rPr lang="en-US" smtClean="0"/>
              <a:pPr/>
              <a:t>38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3ABEF46-61D6-4A6B-8C23-786D271CA408}" type="slidenum">
              <a:rPr lang="en-US" smtClean="0"/>
              <a:pPr/>
              <a:t>39</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3ABEF46-61D6-4A6B-8C23-786D271CA408}" type="slidenum">
              <a:rPr lang="en-US" smtClean="0"/>
              <a:pPr/>
              <a:t>41</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43</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F3AD4677-09EF-4710-AB4B-EED6EE2EC455}" type="slidenum">
              <a:rPr lang="en-US" smtClean="0"/>
              <a:pPr/>
              <a:t>45</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C4D847BE-F41E-4610-B7C2-0EA06FB296CD}" type="slidenum">
              <a:rPr lang="en-US" smtClean="0"/>
              <a:pPr/>
              <a:t>46</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31E6C75A-8F87-418F-BCB6-F84B39279496}" type="slidenum">
              <a:rPr lang="en-US" smtClean="0"/>
              <a:pPr/>
              <a:t>47</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GOES-R moved from October 2015 Launch</a:t>
            </a:r>
            <a:r>
              <a:rPr lang="en-US" baseline="0" dirty="0" smtClean="0"/>
              <a:t> Commitment Date to 2Q FY2016 and GOES-S shifted to 3Q FY17. GOES-T and U LCD remain unchanged.</a:t>
            </a:r>
            <a:endParaRPr lang="en-US" dirty="0"/>
          </a:p>
        </p:txBody>
      </p:sp>
      <p:sp>
        <p:nvSpPr>
          <p:cNvPr id="4" name="Slide Number Placeholder 3"/>
          <p:cNvSpPr>
            <a:spLocks noGrp="1"/>
          </p:cNvSpPr>
          <p:nvPr>
            <p:ph type="sldNum" sz="quarter" idx="10"/>
          </p:nvPr>
        </p:nvSpPr>
        <p:spPr/>
        <p:txBody>
          <a:bodyPr/>
          <a:lstStyle/>
          <a:p>
            <a:fld id="{201F49F2-3423-4B53-A287-98C36BEBC029}" type="slidenum">
              <a:rPr lang="en-US" smtClean="0">
                <a:solidFill>
                  <a:prstClr val="black"/>
                </a:solidFill>
              </a:rPr>
              <a:pPr/>
              <a:t>4</a:t>
            </a:fld>
            <a:endParaRPr lang="en-US">
              <a:solidFill>
                <a:prstClr val="black"/>
              </a:solidFill>
            </a:endParaRPr>
          </a:p>
        </p:txBody>
      </p:sp>
    </p:spTree>
    <p:extLst>
      <p:ext uri="{BB962C8B-B14F-4D97-AF65-F5344CB8AC3E}">
        <p14:creationId xmlns="" xmlns:p14="http://schemas.microsoft.com/office/powerpoint/2010/main" val="1438916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82" indent="-285724" eaLnBrk="0" hangingPunct="0">
              <a:defRPr>
                <a:solidFill>
                  <a:schemeClr val="tx1"/>
                </a:solidFill>
                <a:latin typeface="Arial" pitchFamily="34" charset="0"/>
              </a:defRPr>
            </a:lvl2pPr>
            <a:lvl3pPr marL="1142895" indent="-228579" eaLnBrk="0" hangingPunct="0">
              <a:defRPr>
                <a:solidFill>
                  <a:schemeClr val="tx1"/>
                </a:solidFill>
                <a:latin typeface="Arial" pitchFamily="34" charset="0"/>
              </a:defRPr>
            </a:lvl3pPr>
            <a:lvl4pPr marL="1600052" indent="-228579" eaLnBrk="0" hangingPunct="0">
              <a:defRPr>
                <a:solidFill>
                  <a:schemeClr val="tx1"/>
                </a:solidFill>
                <a:latin typeface="Arial" pitchFamily="34" charset="0"/>
              </a:defRPr>
            </a:lvl4pPr>
            <a:lvl5pPr marL="2057210" indent="-228579" eaLnBrk="0" hangingPunct="0">
              <a:defRPr>
                <a:solidFill>
                  <a:schemeClr val="tx1"/>
                </a:solidFill>
                <a:latin typeface="Arial" pitchFamily="34" charset="0"/>
              </a:defRPr>
            </a:lvl5pPr>
            <a:lvl6pPr marL="2514368" indent="-228579" eaLnBrk="0" fontAlgn="base" hangingPunct="0">
              <a:spcBef>
                <a:spcPct val="0"/>
              </a:spcBef>
              <a:spcAft>
                <a:spcPct val="0"/>
              </a:spcAft>
              <a:defRPr>
                <a:solidFill>
                  <a:schemeClr val="tx1"/>
                </a:solidFill>
                <a:latin typeface="Arial" pitchFamily="34" charset="0"/>
              </a:defRPr>
            </a:lvl6pPr>
            <a:lvl7pPr marL="2971525" indent="-228579" eaLnBrk="0" fontAlgn="base" hangingPunct="0">
              <a:spcBef>
                <a:spcPct val="0"/>
              </a:spcBef>
              <a:spcAft>
                <a:spcPct val="0"/>
              </a:spcAft>
              <a:defRPr>
                <a:solidFill>
                  <a:schemeClr val="tx1"/>
                </a:solidFill>
                <a:latin typeface="Arial" pitchFamily="34" charset="0"/>
              </a:defRPr>
            </a:lvl7pPr>
            <a:lvl8pPr marL="3428683" indent="-228579" eaLnBrk="0" fontAlgn="base" hangingPunct="0">
              <a:spcBef>
                <a:spcPct val="0"/>
              </a:spcBef>
              <a:spcAft>
                <a:spcPct val="0"/>
              </a:spcAft>
              <a:defRPr>
                <a:solidFill>
                  <a:schemeClr val="tx1"/>
                </a:solidFill>
                <a:latin typeface="Arial" pitchFamily="34" charset="0"/>
              </a:defRPr>
            </a:lvl8pPr>
            <a:lvl9pPr marL="3885841" indent="-228579" eaLnBrk="0" fontAlgn="base" hangingPunct="0">
              <a:spcBef>
                <a:spcPct val="0"/>
              </a:spcBef>
              <a:spcAft>
                <a:spcPct val="0"/>
              </a:spcAft>
              <a:defRPr>
                <a:solidFill>
                  <a:schemeClr val="tx1"/>
                </a:solidFill>
                <a:latin typeface="Arial" pitchFamily="34" charset="0"/>
              </a:defRPr>
            </a:lvl9pPr>
          </a:lstStyle>
          <a:p>
            <a:pPr eaLnBrk="1" hangingPunct="1"/>
            <a:fld id="{E1241F02-44AD-48D1-A053-C88AFCDFF7C5}" type="slidenum">
              <a:rPr lang="en-US">
                <a:solidFill>
                  <a:prstClr val="black"/>
                </a:solidFill>
              </a:rPr>
              <a:pPr eaLnBrk="1" hangingPunct="1"/>
              <a:t>6</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4588" y="687388"/>
            <a:ext cx="4570412" cy="3429000"/>
          </a:xfrm>
          <a:ln/>
        </p:spPr>
      </p:sp>
      <p:sp>
        <p:nvSpPr>
          <p:cNvPr id="109572" name="Rectangle 3"/>
          <p:cNvSpPr>
            <a:spLocks noGrp="1" noChangeArrowheads="1"/>
          </p:cNvSpPr>
          <p:nvPr>
            <p:ph type="body" idx="1"/>
          </p:nvPr>
        </p:nvSpPr>
        <p:spPr>
          <a:xfrm>
            <a:off x="685800" y="4343400"/>
            <a:ext cx="5486400" cy="41132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882" indent="-285724" eaLnBrk="0" hangingPunct="0">
              <a:defRPr>
                <a:solidFill>
                  <a:schemeClr val="tx1"/>
                </a:solidFill>
                <a:latin typeface="Arial" pitchFamily="34" charset="0"/>
              </a:defRPr>
            </a:lvl2pPr>
            <a:lvl3pPr marL="1142895" indent="-228579" eaLnBrk="0" hangingPunct="0">
              <a:defRPr>
                <a:solidFill>
                  <a:schemeClr val="tx1"/>
                </a:solidFill>
                <a:latin typeface="Arial" pitchFamily="34" charset="0"/>
              </a:defRPr>
            </a:lvl3pPr>
            <a:lvl4pPr marL="1600052" indent="-228579" eaLnBrk="0" hangingPunct="0">
              <a:defRPr>
                <a:solidFill>
                  <a:schemeClr val="tx1"/>
                </a:solidFill>
                <a:latin typeface="Arial" pitchFamily="34" charset="0"/>
              </a:defRPr>
            </a:lvl4pPr>
            <a:lvl5pPr marL="2057210" indent="-228579" eaLnBrk="0" hangingPunct="0">
              <a:defRPr>
                <a:solidFill>
                  <a:schemeClr val="tx1"/>
                </a:solidFill>
                <a:latin typeface="Arial" pitchFamily="34" charset="0"/>
              </a:defRPr>
            </a:lvl5pPr>
            <a:lvl6pPr marL="2514368" indent="-228579" eaLnBrk="0" fontAlgn="base" hangingPunct="0">
              <a:spcBef>
                <a:spcPct val="0"/>
              </a:spcBef>
              <a:spcAft>
                <a:spcPct val="0"/>
              </a:spcAft>
              <a:defRPr>
                <a:solidFill>
                  <a:schemeClr val="tx1"/>
                </a:solidFill>
                <a:latin typeface="Arial" pitchFamily="34" charset="0"/>
              </a:defRPr>
            </a:lvl6pPr>
            <a:lvl7pPr marL="2971525" indent="-228579" eaLnBrk="0" fontAlgn="base" hangingPunct="0">
              <a:spcBef>
                <a:spcPct val="0"/>
              </a:spcBef>
              <a:spcAft>
                <a:spcPct val="0"/>
              </a:spcAft>
              <a:defRPr>
                <a:solidFill>
                  <a:schemeClr val="tx1"/>
                </a:solidFill>
                <a:latin typeface="Arial" pitchFamily="34" charset="0"/>
              </a:defRPr>
            </a:lvl7pPr>
            <a:lvl8pPr marL="3428683" indent="-228579" eaLnBrk="0" fontAlgn="base" hangingPunct="0">
              <a:spcBef>
                <a:spcPct val="0"/>
              </a:spcBef>
              <a:spcAft>
                <a:spcPct val="0"/>
              </a:spcAft>
              <a:defRPr>
                <a:solidFill>
                  <a:schemeClr val="tx1"/>
                </a:solidFill>
                <a:latin typeface="Arial" pitchFamily="34" charset="0"/>
              </a:defRPr>
            </a:lvl8pPr>
            <a:lvl9pPr marL="3885841" indent="-228579" eaLnBrk="0" fontAlgn="base" hangingPunct="0">
              <a:spcBef>
                <a:spcPct val="0"/>
              </a:spcBef>
              <a:spcAft>
                <a:spcPct val="0"/>
              </a:spcAft>
              <a:defRPr>
                <a:solidFill>
                  <a:schemeClr val="tx1"/>
                </a:solidFill>
                <a:latin typeface="Arial" pitchFamily="34" charset="0"/>
              </a:defRPr>
            </a:lvl9pPr>
          </a:lstStyle>
          <a:p>
            <a:pPr eaLnBrk="1" hangingPunct="1"/>
            <a:fld id="{BF0C0F2F-B1AD-4A5C-991C-563D284BC289}" type="slidenum">
              <a:rPr lang="en-US">
                <a:solidFill>
                  <a:prstClr val="black"/>
                </a:solidFill>
              </a:rPr>
              <a:pPr eaLnBrk="1" hangingPunct="1"/>
              <a:t>7</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4588" y="687388"/>
            <a:ext cx="4570412" cy="3429000"/>
          </a:xfrm>
          <a:ln/>
        </p:spPr>
      </p:sp>
      <p:sp>
        <p:nvSpPr>
          <p:cNvPr id="110596" name="Rectangle 3"/>
          <p:cNvSpPr>
            <a:spLocks noGrp="1" noChangeArrowheads="1"/>
          </p:cNvSpPr>
          <p:nvPr>
            <p:ph type="body" idx="1"/>
          </p:nvPr>
        </p:nvSpPr>
        <p:spPr>
          <a:xfrm>
            <a:off x="685800" y="4343400"/>
            <a:ext cx="5486400" cy="41132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rPr>
              <a:t>Schmit, T. J., M. M. </a:t>
            </a:r>
            <a:r>
              <a:rPr lang="en-US" dirty="0" err="1" smtClean="0">
                <a:latin typeface="Arial" pitchFamily="34" charset="0"/>
              </a:rPr>
              <a:t>Gunshor</a:t>
            </a:r>
            <a:r>
              <a:rPr lang="en-US" dirty="0" smtClean="0">
                <a:latin typeface="Arial" pitchFamily="34" charset="0"/>
              </a:rPr>
              <a:t>, W. P. </a:t>
            </a:r>
            <a:r>
              <a:rPr lang="en-US" dirty="0" err="1" smtClean="0">
                <a:latin typeface="Arial" pitchFamily="34" charset="0"/>
              </a:rPr>
              <a:t>Menzel</a:t>
            </a:r>
            <a:r>
              <a:rPr lang="en-US" dirty="0" smtClean="0">
                <a:latin typeface="Arial" pitchFamily="34" charset="0"/>
              </a:rPr>
              <a:t>, J. J. </a:t>
            </a:r>
            <a:r>
              <a:rPr lang="en-US" dirty="0" err="1" smtClean="0">
                <a:latin typeface="Arial" pitchFamily="34" charset="0"/>
              </a:rPr>
              <a:t>Gurka</a:t>
            </a:r>
            <a:r>
              <a:rPr lang="en-US" dirty="0" smtClean="0">
                <a:latin typeface="Arial" pitchFamily="34" charset="0"/>
              </a:rPr>
              <a:t>, J. Li, and A. S. Bachmeier, 2005: Introducing the next-generation Advanced Baseline Imager on GOES-R. </a:t>
            </a:r>
            <a:r>
              <a:rPr lang="en-US" i="1" dirty="0" smtClean="0">
                <a:latin typeface="Arial" pitchFamily="34" charset="0"/>
              </a:rPr>
              <a:t>Bull. Amer. Meteor. Soc</a:t>
            </a:r>
            <a:r>
              <a:rPr lang="en-US" dirty="0" smtClean="0">
                <a:latin typeface="Arial" pitchFamily="34" charset="0"/>
              </a:rPr>
              <a:t>., </a:t>
            </a:r>
            <a:r>
              <a:rPr lang="en-US" b="1" dirty="0" smtClean="0">
                <a:latin typeface="Arial" pitchFamily="34" charset="0"/>
              </a:rPr>
              <a:t>86</a:t>
            </a:r>
            <a:r>
              <a:rPr lang="en-US" dirty="0" smtClean="0">
                <a:latin typeface="Arial" pitchFamily="34" charset="0"/>
              </a:rPr>
              <a:t>, 1079-1096.</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3ABEF46-61D6-4A6B-8C23-786D271CA408}" type="slidenum">
              <a:rPr lang="en-US" smtClean="0"/>
              <a:pPr/>
              <a:t>8</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D9C54683-C027-455C-B96F-1053D1895627}" type="slidenum">
              <a:rPr lang="en-US" smtClean="0"/>
              <a:pPr/>
              <a:t>11</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pitchFamily="34" charset="0"/>
                <a:ea typeface="+mn-ea"/>
                <a:cs typeface="+mn-cs"/>
              </a:rPr>
              <a:t>DBSCAN output for the cloud scene pictured in Slide 9. The two largest clusters are shown by the red and green dots. The average displacement of the points in the largest cluster is shown by the black “X” while the motion derived from tracking the entire scene is shown by the gray “X.”</a:t>
            </a:r>
          </a:p>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IR-only technique</a:t>
            </a:r>
          </a:p>
          <a:p>
            <a:endParaRPr lang="en-US" dirty="0" smtClean="0"/>
          </a:p>
          <a:p>
            <a:r>
              <a:rPr lang="en-US" dirty="0" smtClean="0"/>
              <a:t>This cloud</a:t>
            </a:r>
            <a:r>
              <a:rPr lang="en-US" baseline="0" dirty="0" smtClean="0"/>
              <a:t> height algorithm has been </a:t>
            </a:r>
            <a:r>
              <a:rPr lang="en-US" b="1" baseline="0" dirty="0" smtClean="0"/>
              <a:t>applied to a number of sensors </a:t>
            </a:r>
            <a:r>
              <a:rPr lang="en-US" baseline="0" dirty="0" smtClean="0"/>
              <a:t>(AVHRR and GOES 8-11; 11,12um); GOES-12,13,14,15 (11, 13.3um); VIIRS (8.5, 11, 12um); and will be for the future GOES-R ABI (11,12, 13.3um)</a:t>
            </a:r>
          </a:p>
          <a:p>
            <a:endParaRPr lang="en-US" baseline="0" dirty="0" smtClean="0"/>
          </a:p>
          <a:p>
            <a:r>
              <a:rPr lang="en-US" baseline="0" dirty="0" smtClean="0"/>
              <a:t>While channels and results performances vary, </a:t>
            </a:r>
            <a:r>
              <a:rPr lang="en-US" b="1" baseline="0" dirty="0" smtClean="0"/>
              <a:t>all algorithms share the same physical basis and coding framework</a:t>
            </a:r>
          </a:p>
          <a:p>
            <a:endParaRPr lang="en-US" baseline="0" dirty="0" smtClean="0"/>
          </a:p>
          <a:p>
            <a:r>
              <a:rPr lang="en-US" baseline="0" dirty="0" smtClean="0"/>
              <a:t>IR approaches found to be superior to other methods and provide consistent day-night results</a:t>
            </a:r>
          </a:p>
          <a:p>
            <a:endParaRPr lang="en-US" baseline="0" dirty="0" smtClean="0"/>
          </a:p>
          <a:p>
            <a:r>
              <a:rPr lang="en-US" baseline="0" dirty="0" smtClean="0"/>
              <a:t>Approach </a:t>
            </a:r>
            <a:r>
              <a:rPr lang="en-US" b="1" baseline="0" dirty="0" smtClean="0"/>
              <a:t>provides information on cloud microphysics </a:t>
            </a:r>
            <a:r>
              <a:rPr lang="en-US" baseline="0" dirty="0" smtClean="0"/>
              <a:t>which gives more insight into cloud evolution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143A7F0B-A25A-47D3-B0A5-3DF6028A5D01}" type="slidenum">
              <a:rPr lang="en-US" smtClean="0"/>
              <a:pPr>
                <a:defRPr/>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i="1">
                <a:solidFill>
                  <a:schemeClr val="tx1"/>
                </a:solidFill>
              </a:defRPr>
            </a:lvl1pPr>
          </a:lstStyle>
          <a:p>
            <a:pPr>
              <a:defRPr/>
            </a:pPr>
            <a:endParaRPr lang="en-US" dirty="0" smtClean="0"/>
          </a:p>
          <a:p>
            <a:pPr>
              <a:defRPr/>
            </a:pPr>
            <a:endParaRPr lang="en-US" dirty="0" smtClean="0"/>
          </a:p>
          <a:p>
            <a:pPr>
              <a:defRPr/>
            </a:pPr>
            <a:r>
              <a:rPr lang="en-US" dirty="0" smtClean="0"/>
              <a:t>June 16 – 20, 2014</a:t>
            </a:r>
          </a:p>
          <a:p>
            <a:pPr>
              <a:defRPr/>
            </a:pPr>
            <a:endParaRPr lang="en-US" dirty="0" smtClean="0"/>
          </a:p>
          <a:p>
            <a:pPr>
              <a:defRPr/>
            </a:pPr>
            <a:endParaRPr lang="en-US" dirty="0" smtClean="0"/>
          </a:p>
        </p:txBody>
      </p:sp>
      <p:sp>
        <p:nvSpPr>
          <p:cNvPr id="5" name="Footer Placeholder 4"/>
          <p:cNvSpPr>
            <a:spLocks noGrp="1"/>
          </p:cNvSpPr>
          <p:nvPr>
            <p:ph type="ftr" sz="quarter" idx="11"/>
          </p:nvPr>
        </p:nvSpPr>
        <p:spPr/>
        <p:txBody>
          <a:bodyPr/>
          <a:lstStyle>
            <a:lvl1pPr>
              <a:defRPr b="0" i="1">
                <a:solidFill>
                  <a:schemeClr val="tx1"/>
                </a:solidFill>
              </a:defRPr>
            </a:lvl1pPr>
          </a:lstStyle>
          <a:p>
            <a:pPr>
              <a:defRPr/>
            </a:pPr>
            <a:endParaRPr lang="en-US" dirty="0" smtClean="0"/>
          </a:p>
          <a:p>
            <a:pPr>
              <a:defRPr/>
            </a:pPr>
            <a:endParaRPr lang="en-US" dirty="0" smtClean="0"/>
          </a:p>
          <a:p>
            <a:pPr>
              <a:defRPr/>
            </a:pPr>
            <a:r>
              <a:rPr lang="en-US" dirty="0" smtClean="0"/>
              <a:t>IWW11 Auckland, New Zealand</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9C17EF6-CEEA-4327-A76B-9F8ABC1438D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i="1">
                <a:solidFill>
                  <a:schemeClr val="tx1"/>
                </a:solidFill>
              </a:defRPr>
            </a:lvl1pPr>
          </a:lstStyle>
          <a:p>
            <a:pPr>
              <a:defRPr/>
            </a:pPr>
            <a:endParaRPr lang="en-US" dirty="0" smtClean="0"/>
          </a:p>
          <a:p>
            <a:pPr>
              <a:defRPr/>
            </a:pPr>
            <a:endParaRPr lang="en-US" dirty="0" smtClean="0"/>
          </a:p>
          <a:p>
            <a:pPr>
              <a:defRPr/>
            </a:pPr>
            <a:r>
              <a:rPr lang="en-US" dirty="0" smtClean="0"/>
              <a:t>February 20 – 24, 2012</a:t>
            </a:r>
            <a:endParaRPr lang="en-US" dirty="0"/>
          </a:p>
        </p:txBody>
      </p:sp>
      <p:sp>
        <p:nvSpPr>
          <p:cNvPr id="5" name="Footer Placeholder 4"/>
          <p:cNvSpPr>
            <a:spLocks noGrp="1"/>
          </p:cNvSpPr>
          <p:nvPr>
            <p:ph type="ftr" sz="quarter" idx="11"/>
          </p:nvPr>
        </p:nvSpPr>
        <p:spPr/>
        <p:txBody>
          <a:bodyPr/>
          <a:lstStyle>
            <a:lvl1pPr>
              <a:defRPr b="0" i="1">
                <a:solidFill>
                  <a:schemeClr val="tx1"/>
                </a:solidFill>
              </a:defRPr>
            </a:lvl1pPr>
          </a:lstStyle>
          <a:p>
            <a:pPr>
              <a:defRPr/>
            </a:pPr>
            <a:endParaRPr lang="en-US" dirty="0" smtClean="0"/>
          </a:p>
          <a:p>
            <a:pPr>
              <a:defRPr/>
            </a:pPr>
            <a:endParaRPr lang="en-US" dirty="0" smtClean="0"/>
          </a:p>
          <a:p>
            <a:pPr>
              <a:defRPr/>
            </a:pPr>
            <a:r>
              <a:rPr lang="en-US" dirty="0" smtClean="0"/>
              <a:t>IWW11 Auckland, New Zealand</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5AC60A2-1D66-4BDE-BED2-9B456278501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i="1">
                <a:solidFill>
                  <a:schemeClr val="tx1"/>
                </a:solidFill>
              </a:defRPr>
            </a:lvl1pPr>
          </a:lstStyle>
          <a:p>
            <a:pPr>
              <a:defRPr/>
            </a:pPr>
            <a:endParaRPr lang="en-US" dirty="0" smtClean="0"/>
          </a:p>
          <a:p>
            <a:pPr>
              <a:defRPr/>
            </a:pPr>
            <a:endParaRPr lang="en-US" dirty="0" smtClean="0"/>
          </a:p>
          <a:p>
            <a:pPr>
              <a:defRPr/>
            </a:pPr>
            <a:r>
              <a:rPr lang="en-US" dirty="0" smtClean="0"/>
              <a:t>February 20 – 24, 2012</a:t>
            </a:r>
            <a:endParaRPr lang="en-US" dirty="0"/>
          </a:p>
        </p:txBody>
      </p:sp>
      <p:sp>
        <p:nvSpPr>
          <p:cNvPr id="5" name="Footer Placeholder 4"/>
          <p:cNvSpPr>
            <a:spLocks noGrp="1"/>
          </p:cNvSpPr>
          <p:nvPr>
            <p:ph type="ftr" sz="quarter" idx="11"/>
          </p:nvPr>
        </p:nvSpPr>
        <p:spPr/>
        <p:txBody>
          <a:bodyPr/>
          <a:lstStyle>
            <a:lvl1pPr>
              <a:defRPr b="0" i="1">
                <a:solidFill>
                  <a:schemeClr val="tx1"/>
                </a:solidFill>
              </a:defRPr>
            </a:lvl1pPr>
          </a:lstStyle>
          <a:p>
            <a:pPr>
              <a:defRPr/>
            </a:pPr>
            <a:endParaRPr lang="en-US" dirty="0" smtClean="0"/>
          </a:p>
          <a:p>
            <a:pPr>
              <a:defRPr/>
            </a:pPr>
            <a:endParaRPr lang="en-US" dirty="0" smtClean="0"/>
          </a:p>
          <a:p>
            <a:pPr>
              <a:defRPr/>
            </a:pPr>
            <a:r>
              <a:rPr lang="en-US" dirty="0" smtClean="0"/>
              <a:t>IWW11 Auckland, New Zealand</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AD9B0FB-C0F2-43E9-9E04-2FE183D50AA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a:ln/>
        </p:spPr>
        <p:txBody>
          <a:bodyPr/>
          <a:lstStyle>
            <a:lvl1pPr>
              <a:defRPr/>
            </a:lvl1pPr>
          </a:lstStyle>
          <a:p>
            <a:pPr>
              <a:defRPr/>
            </a:pPr>
            <a:r>
              <a:rPr lang="en-US"/>
              <a:t>&lt;Soundings&gt; AWG Annual</a:t>
            </a:r>
          </a:p>
        </p:txBody>
      </p:sp>
      <p:sp>
        <p:nvSpPr>
          <p:cNvPr id="5" name="Rectangle 4"/>
          <p:cNvSpPr>
            <a:spLocks noGrp="1" noChangeArrowheads="1"/>
          </p:cNvSpPr>
          <p:nvPr>
            <p:ph type="sldNum" sz="quarter" idx="11"/>
          </p:nvPr>
        </p:nvSpPr>
        <p:spPr>
          <a:ln/>
        </p:spPr>
        <p:txBody>
          <a:bodyPr/>
          <a:lstStyle>
            <a:lvl1pPr>
              <a:defRPr/>
            </a:lvl1pPr>
          </a:lstStyle>
          <a:p>
            <a:pPr>
              <a:defRPr/>
            </a:pPr>
            <a:fld id="{330C1E9A-4E4D-4BC9-BE2C-4FD815445C7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0"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print"/>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print"/>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print"/>
          <a:stretch>
            <a:fillRect/>
          </a:stretch>
        </p:blipFill>
        <p:spPr>
          <a:xfrm>
            <a:off x="8605834" y="139225"/>
            <a:ext cx="456236" cy="4572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fld id="{28AB42F3-0C86-4CFA-B693-8C297A7F7D5B}" type="slidenum">
              <a:rPr lang="en-US" smtClean="0">
                <a:solidFill>
                  <a:srgbClr val="000000"/>
                </a:solidFill>
              </a:rPr>
              <a:pPr lvl="4"/>
              <a:t>‹#›</a:t>
            </a:fld>
            <a:endParaRPr lang="en-US" dirty="0"/>
          </a:p>
        </p:txBody>
      </p:sp>
      <p:pic>
        <p:nvPicPr>
          <p:cNvPr id="8" name="Picture 7" descr="nasa_logo.jpeg"/>
          <p:cNvPicPr>
            <a:picLocks noChangeAspect="1"/>
          </p:cNvPicPr>
          <p:nvPr userDrawn="1"/>
        </p:nvPicPr>
        <p:blipFill>
          <a:blip r:embed="rId2" cstate="print"/>
          <a:stretch>
            <a:fillRect/>
          </a:stretch>
        </p:blipFill>
        <p:spPr>
          <a:xfrm>
            <a:off x="8301610" y="52629"/>
            <a:ext cx="855015" cy="688020"/>
          </a:xfrm>
          <a:prstGeom prst="rect">
            <a:avLst/>
          </a:prstGeom>
        </p:spPr>
      </p:pic>
      <p:pic>
        <p:nvPicPr>
          <p:cNvPr id="9" name="Picture 8" descr="noaalogo.jpeg"/>
          <p:cNvPicPr>
            <a:picLocks noChangeAspect="1"/>
          </p:cNvPicPr>
          <p:nvPr userDrawn="1"/>
        </p:nvPicPr>
        <p:blipFill>
          <a:blip r:embed="rId3" cstate="print"/>
          <a:stretch>
            <a:fillRect/>
          </a:stretch>
        </p:blipFill>
        <p:spPr>
          <a:xfrm>
            <a:off x="7616084" y="44083"/>
            <a:ext cx="744766" cy="744766"/>
          </a:xfrm>
          <a:prstGeom prst="rect">
            <a:avLst/>
          </a:prstGeom>
        </p:spPr>
      </p:pic>
      <p:sp>
        <p:nvSpPr>
          <p:cNvPr id="6" name="Rectangle 6"/>
          <p:cNvSpPr>
            <a:spLocks noGrp="1" noChangeArrowheads="1"/>
          </p:cNvSpPr>
          <p:nvPr>
            <p:ph type="sldNum" sz="quarter" idx="4"/>
          </p:nvPr>
        </p:nvSpPr>
        <p:spPr>
          <a:xfrm>
            <a:off x="8153463" y="6485469"/>
            <a:ext cx="905933" cy="303741"/>
          </a:xfrm>
          <a:prstGeom prst="rect">
            <a:avLst/>
          </a:prstGeom>
          <a:ln/>
        </p:spPr>
        <p:txBody>
          <a:bodyPr/>
          <a:lstStyle>
            <a:lvl1pPr>
              <a:defRPr/>
            </a:lvl1pPr>
          </a:lstStyle>
          <a:p>
            <a:pPr>
              <a:defRPr/>
            </a:pPr>
            <a:r>
              <a:rPr lang="en-US" dirty="0" smtClean="0">
                <a:solidFill>
                  <a:srgbClr val="000000"/>
                </a:solidFill>
              </a:rPr>
              <a:t>      </a:t>
            </a:r>
            <a:fld id="{D2ECD224-1A74-47C7-937F-D2AF1EDE567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3636498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lvl1pPr>
              <a:defRPr b="0" i="1">
                <a:solidFill>
                  <a:schemeClr val="tx1"/>
                </a:solidFill>
              </a:defRPr>
            </a:lvl1pPr>
          </a:lstStyle>
          <a:p>
            <a:pPr>
              <a:defRPr/>
            </a:pPr>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7A515AE1-6D86-4EED-BA3E-CC75BC00EF4C}" type="slidenum">
              <a:rPr lang="en-US">
                <a:solidFill>
                  <a:srgbClr val="000000"/>
                </a:solidFill>
              </a:rPr>
              <a:pPr>
                <a:defRPr/>
              </a:pPr>
              <a:t>‹#›</a:t>
            </a:fld>
            <a:endParaRPr lang="en-US">
              <a:solidFill>
                <a:srgbClr val="000000"/>
              </a:solidFill>
            </a:endParaRPr>
          </a:p>
        </p:txBody>
      </p:sp>
      <p:sp>
        <p:nvSpPr>
          <p:cNvPr id="6" name="Date Placeholder 3"/>
          <p:cNvSpPr>
            <a:spLocks noGrp="1"/>
          </p:cNvSpPr>
          <p:nvPr>
            <p:ph type="dt" sz="half" idx="10"/>
          </p:nvPr>
        </p:nvSpPr>
        <p:spPr>
          <a:xfrm>
            <a:off x="457200" y="6245225"/>
            <a:ext cx="2133600" cy="476250"/>
          </a:xfrm>
        </p:spPr>
        <p:txBody>
          <a:bodyPr/>
          <a:lstStyle>
            <a:lvl1pPr>
              <a:defRPr i="1">
                <a:solidFill>
                  <a:schemeClr val="tx1"/>
                </a:solidFill>
              </a:defRPr>
            </a:lvl1pPr>
          </a:lstStyle>
          <a:p>
            <a:pPr>
              <a:defRPr/>
            </a:pPr>
            <a:endParaRPr lang="en-US" dirty="0">
              <a:solidFill>
                <a:srgbClr val="000000"/>
              </a:solidFill>
            </a:endParaRPr>
          </a:p>
        </p:txBody>
      </p:sp>
      <p:sp>
        <p:nvSpPr>
          <p:cNvPr id="7" name="Rectangle 6"/>
          <p:cNvSpPr txBox="1">
            <a:spLocks noChangeArrowheads="1"/>
          </p:cNvSpPr>
          <p:nvPr userDrawn="1"/>
        </p:nvSpPr>
        <p:spPr bwMode="auto">
          <a:xfrm>
            <a:off x="8153463" y="6485469"/>
            <a:ext cx="905933" cy="30374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algn="r" defTabSz="457200" fontAlgn="auto">
              <a:spcBef>
                <a:spcPts val="0"/>
              </a:spcBef>
              <a:spcAft>
                <a:spcPts val="0"/>
              </a:spcAft>
              <a:defRPr/>
            </a:pPr>
            <a:r>
              <a:rPr lang="en-US" sz="1400" i="0" smtClean="0">
                <a:solidFill>
                  <a:srgbClr val="000000"/>
                </a:solidFill>
                <a:latin typeface="Arial"/>
              </a:rPr>
              <a:t>      </a:t>
            </a:r>
            <a:fld id="{D2ECD224-1A74-47C7-937F-D2AF1EDE567F}" type="slidenum">
              <a:rPr lang="en-US" sz="1400" i="0" smtClean="0">
                <a:solidFill>
                  <a:srgbClr val="000000"/>
                </a:solidFill>
                <a:latin typeface="Arial"/>
              </a:rPr>
              <a:pPr algn="r" defTabSz="457200" fontAlgn="auto">
                <a:spcBef>
                  <a:spcPts val="0"/>
                </a:spcBef>
                <a:spcAft>
                  <a:spcPts val="0"/>
                </a:spcAft>
                <a:defRPr/>
              </a:pPr>
              <a:t>‹#›</a:t>
            </a:fld>
            <a:endParaRPr lang="en-US" sz="1400" i="0" dirty="0">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i="1">
                <a:solidFill>
                  <a:schemeClr val="tx1"/>
                </a:solidFill>
              </a:defRPr>
            </a:lvl1pPr>
          </a:lstStyle>
          <a:p>
            <a:pPr>
              <a:defRPr/>
            </a:pPr>
            <a:endParaRPr lang="en-US" dirty="0" smtClean="0"/>
          </a:p>
          <a:p>
            <a:pPr>
              <a:defRPr/>
            </a:pPr>
            <a:endParaRPr lang="en-US" dirty="0" smtClean="0"/>
          </a:p>
          <a:p>
            <a:pPr>
              <a:defRPr/>
            </a:pPr>
            <a:r>
              <a:rPr lang="en-US" dirty="0" smtClean="0"/>
              <a:t>February 20 – 24, 2012</a:t>
            </a:r>
            <a:endParaRPr lang="en-US" dirty="0"/>
          </a:p>
        </p:txBody>
      </p:sp>
      <p:sp>
        <p:nvSpPr>
          <p:cNvPr id="5" name="Footer Placeholder 4"/>
          <p:cNvSpPr>
            <a:spLocks noGrp="1"/>
          </p:cNvSpPr>
          <p:nvPr>
            <p:ph type="ftr" sz="quarter" idx="11"/>
          </p:nvPr>
        </p:nvSpPr>
        <p:spPr/>
        <p:txBody>
          <a:bodyPr/>
          <a:lstStyle>
            <a:lvl1pPr>
              <a:defRPr b="0" i="1">
                <a:solidFill>
                  <a:schemeClr val="tx1"/>
                </a:solidFill>
              </a:defRPr>
            </a:lvl1pPr>
          </a:lstStyle>
          <a:p>
            <a:pPr>
              <a:defRPr/>
            </a:pPr>
            <a:endParaRPr lang="en-US" dirty="0" smtClean="0"/>
          </a:p>
          <a:p>
            <a:pPr>
              <a:defRPr/>
            </a:pPr>
            <a:endParaRPr lang="en-US" dirty="0" smtClean="0"/>
          </a:p>
          <a:p>
            <a:pPr>
              <a:defRPr/>
            </a:pPr>
            <a:r>
              <a:rPr lang="en-US" dirty="0" smtClean="0"/>
              <a:t>IWW11 Auckland, New Zealand</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FC3F370-ED08-465E-9D4C-D88670F0421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i="1">
                <a:solidFill>
                  <a:schemeClr val="tx1"/>
                </a:solidFill>
              </a:defRPr>
            </a:lvl1pPr>
          </a:lstStyle>
          <a:p>
            <a:pPr>
              <a:defRPr/>
            </a:pPr>
            <a:endParaRPr lang="en-US" dirty="0" smtClean="0"/>
          </a:p>
          <a:p>
            <a:pPr>
              <a:defRPr/>
            </a:pPr>
            <a:endParaRPr lang="en-US" dirty="0" smtClean="0"/>
          </a:p>
          <a:p>
            <a:pPr>
              <a:defRPr/>
            </a:pPr>
            <a:r>
              <a:rPr lang="en-US" dirty="0" smtClean="0"/>
              <a:t>February 20 – 24, 2012</a:t>
            </a:r>
            <a:endParaRPr lang="en-US" dirty="0"/>
          </a:p>
        </p:txBody>
      </p:sp>
      <p:sp>
        <p:nvSpPr>
          <p:cNvPr id="5" name="Footer Placeholder 4"/>
          <p:cNvSpPr>
            <a:spLocks noGrp="1"/>
          </p:cNvSpPr>
          <p:nvPr>
            <p:ph type="ftr" sz="quarter" idx="11"/>
          </p:nvPr>
        </p:nvSpPr>
        <p:spPr/>
        <p:txBody>
          <a:bodyPr/>
          <a:lstStyle>
            <a:lvl1pPr>
              <a:defRPr b="0" i="1">
                <a:solidFill>
                  <a:schemeClr val="tx1"/>
                </a:solidFill>
              </a:defRPr>
            </a:lvl1pPr>
          </a:lstStyle>
          <a:p>
            <a:pPr>
              <a:defRPr/>
            </a:pPr>
            <a:endParaRPr lang="en-US" dirty="0" smtClean="0"/>
          </a:p>
          <a:p>
            <a:pPr>
              <a:defRPr/>
            </a:pPr>
            <a:endParaRPr lang="en-US" dirty="0" smtClean="0"/>
          </a:p>
          <a:p>
            <a:pPr>
              <a:defRPr/>
            </a:pPr>
            <a:r>
              <a:rPr lang="en-US" dirty="0" smtClean="0"/>
              <a:t>IWW11 Auckland, New Zealand</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61AE847-73DC-4AE9-8D84-B9E1472480F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i="1">
                <a:solidFill>
                  <a:schemeClr val="tx1"/>
                </a:solidFill>
              </a:defRPr>
            </a:lvl1pPr>
          </a:lstStyle>
          <a:p>
            <a:pPr>
              <a:defRPr/>
            </a:pPr>
            <a:endParaRPr lang="en-US" dirty="0" smtClean="0"/>
          </a:p>
          <a:p>
            <a:pPr>
              <a:defRPr/>
            </a:pPr>
            <a:endParaRPr lang="en-US" dirty="0" smtClean="0"/>
          </a:p>
          <a:p>
            <a:pPr>
              <a:defRPr/>
            </a:pPr>
            <a:r>
              <a:rPr lang="en-US" dirty="0" smtClean="0"/>
              <a:t>February 20 – 24, 2012</a:t>
            </a:r>
            <a:endParaRPr lang="en-US" dirty="0"/>
          </a:p>
        </p:txBody>
      </p:sp>
      <p:sp>
        <p:nvSpPr>
          <p:cNvPr id="6" name="Footer Placeholder 5"/>
          <p:cNvSpPr>
            <a:spLocks noGrp="1"/>
          </p:cNvSpPr>
          <p:nvPr>
            <p:ph type="ftr" sz="quarter" idx="11"/>
          </p:nvPr>
        </p:nvSpPr>
        <p:spPr/>
        <p:txBody>
          <a:bodyPr/>
          <a:lstStyle>
            <a:lvl1pPr>
              <a:defRPr b="0" i="1">
                <a:solidFill>
                  <a:schemeClr val="tx1"/>
                </a:solidFill>
              </a:defRPr>
            </a:lvl1pPr>
          </a:lstStyle>
          <a:p>
            <a:pPr>
              <a:defRPr/>
            </a:pPr>
            <a:endParaRPr lang="en-US" dirty="0" smtClean="0"/>
          </a:p>
          <a:p>
            <a:pPr>
              <a:defRPr/>
            </a:pPr>
            <a:endParaRPr lang="en-US" dirty="0" smtClean="0"/>
          </a:p>
          <a:p>
            <a:pPr>
              <a:defRPr/>
            </a:pPr>
            <a:r>
              <a:rPr lang="en-US" dirty="0" smtClean="0"/>
              <a:t>IWW11 Auckland, New Zealand</a:t>
            </a: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7AA6516B-3722-4C7A-B03A-0DC1A931124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i="1">
                <a:solidFill>
                  <a:schemeClr val="tx1"/>
                </a:solidFill>
              </a:defRPr>
            </a:lvl1pPr>
          </a:lstStyle>
          <a:p>
            <a:pPr>
              <a:defRPr/>
            </a:pPr>
            <a:endParaRPr lang="en-US" dirty="0" smtClean="0"/>
          </a:p>
          <a:p>
            <a:pPr>
              <a:defRPr/>
            </a:pPr>
            <a:endParaRPr lang="en-US" dirty="0" smtClean="0"/>
          </a:p>
          <a:p>
            <a:pPr>
              <a:defRPr/>
            </a:pPr>
            <a:r>
              <a:rPr lang="en-US" dirty="0" smtClean="0"/>
              <a:t>February 20 – 24, 2012</a:t>
            </a:r>
            <a:endParaRPr lang="en-US" dirty="0"/>
          </a:p>
        </p:txBody>
      </p:sp>
      <p:sp>
        <p:nvSpPr>
          <p:cNvPr id="8" name="Footer Placeholder 7"/>
          <p:cNvSpPr>
            <a:spLocks noGrp="1"/>
          </p:cNvSpPr>
          <p:nvPr>
            <p:ph type="ftr" sz="quarter" idx="11"/>
          </p:nvPr>
        </p:nvSpPr>
        <p:spPr/>
        <p:txBody>
          <a:bodyPr/>
          <a:lstStyle>
            <a:lvl1pPr>
              <a:defRPr b="0" i="1">
                <a:solidFill>
                  <a:schemeClr val="tx1"/>
                </a:solidFill>
              </a:defRPr>
            </a:lvl1pPr>
          </a:lstStyle>
          <a:p>
            <a:pPr>
              <a:defRPr/>
            </a:pPr>
            <a:endParaRPr lang="en-US" dirty="0" smtClean="0"/>
          </a:p>
          <a:p>
            <a:pPr>
              <a:defRPr/>
            </a:pPr>
            <a:endParaRPr lang="en-US" dirty="0" smtClean="0"/>
          </a:p>
          <a:p>
            <a:pPr>
              <a:defRPr/>
            </a:pPr>
            <a:r>
              <a:rPr lang="en-US" dirty="0" smtClean="0"/>
              <a:t>IWW11 Auckland, New Zealand</a:t>
            </a: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26FC2D97-5A71-4B89-A901-F82504EF053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i="1">
                <a:solidFill>
                  <a:schemeClr val="tx1"/>
                </a:solidFill>
              </a:defRPr>
            </a:lvl1pPr>
          </a:lstStyle>
          <a:p>
            <a:pPr>
              <a:defRPr/>
            </a:pPr>
            <a:endParaRPr lang="en-US" dirty="0" smtClean="0"/>
          </a:p>
          <a:p>
            <a:pPr>
              <a:defRPr/>
            </a:pPr>
            <a:endParaRPr lang="en-US" dirty="0" smtClean="0"/>
          </a:p>
          <a:p>
            <a:pPr>
              <a:defRPr/>
            </a:pPr>
            <a:r>
              <a:rPr lang="en-US" dirty="0" smtClean="0"/>
              <a:t>February 20 – 24, 2012</a:t>
            </a:r>
            <a:endParaRPr lang="en-US" dirty="0"/>
          </a:p>
        </p:txBody>
      </p:sp>
      <p:sp>
        <p:nvSpPr>
          <p:cNvPr id="4" name="Footer Placeholder 3"/>
          <p:cNvSpPr>
            <a:spLocks noGrp="1"/>
          </p:cNvSpPr>
          <p:nvPr>
            <p:ph type="ftr" sz="quarter" idx="11"/>
          </p:nvPr>
        </p:nvSpPr>
        <p:spPr/>
        <p:txBody>
          <a:bodyPr/>
          <a:lstStyle>
            <a:lvl1pPr>
              <a:defRPr b="0" i="1">
                <a:solidFill>
                  <a:schemeClr val="tx1"/>
                </a:solidFill>
              </a:defRPr>
            </a:lvl1pPr>
          </a:lstStyle>
          <a:p>
            <a:pPr>
              <a:defRPr/>
            </a:pPr>
            <a:endParaRPr lang="en-US" dirty="0" smtClean="0"/>
          </a:p>
          <a:p>
            <a:pPr>
              <a:defRPr/>
            </a:pPr>
            <a:endParaRPr lang="en-US" dirty="0" smtClean="0"/>
          </a:p>
          <a:p>
            <a:pPr>
              <a:defRPr/>
            </a:pPr>
            <a:r>
              <a:rPr lang="en-US" dirty="0" smtClean="0"/>
              <a:t>IWW11 Auckland, New Zealand</a:t>
            </a:r>
            <a:endParaRPr lang="en-US" dirty="0"/>
          </a:p>
        </p:txBody>
      </p:sp>
      <p:sp>
        <p:nvSpPr>
          <p:cNvPr id="5" name="Slide Number Placeholder 4"/>
          <p:cNvSpPr>
            <a:spLocks noGrp="1"/>
          </p:cNvSpPr>
          <p:nvPr>
            <p:ph type="sldNum" sz="quarter" idx="12"/>
          </p:nvPr>
        </p:nvSpPr>
        <p:spPr/>
        <p:txBody>
          <a:bodyPr/>
          <a:lstStyle>
            <a:lvl1pPr>
              <a:defRPr/>
            </a:lvl1pPr>
          </a:lstStyle>
          <a:p>
            <a:pPr>
              <a:defRPr/>
            </a:pPr>
            <a:fld id="{7A515AE1-6D86-4EED-BA3E-CC75BC00EF4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i="1">
                <a:solidFill>
                  <a:schemeClr val="tx1"/>
                </a:solidFill>
              </a:defRPr>
            </a:lvl1pPr>
          </a:lstStyle>
          <a:p>
            <a:pPr>
              <a:defRPr/>
            </a:pPr>
            <a:endParaRPr lang="en-US" dirty="0" smtClean="0"/>
          </a:p>
          <a:p>
            <a:pPr>
              <a:defRPr/>
            </a:pPr>
            <a:endParaRPr lang="en-US" dirty="0" smtClean="0"/>
          </a:p>
          <a:p>
            <a:pPr>
              <a:defRPr/>
            </a:pPr>
            <a:r>
              <a:rPr lang="en-US" dirty="0" smtClean="0"/>
              <a:t>February 20 – 24, 2012</a:t>
            </a:r>
            <a:endParaRPr lang="en-US" dirty="0"/>
          </a:p>
        </p:txBody>
      </p:sp>
      <p:sp>
        <p:nvSpPr>
          <p:cNvPr id="3" name="Footer Placeholder 2"/>
          <p:cNvSpPr>
            <a:spLocks noGrp="1"/>
          </p:cNvSpPr>
          <p:nvPr>
            <p:ph type="ftr" sz="quarter" idx="11"/>
          </p:nvPr>
        </p:nvSpPr>
        <p:spPr/>
        <p:txBody>
          <a:bodyPr/>
          <a:lstStyle>
            <a:lvl1pPr>
              <a:defRPr b="0" i="1">
                <a:solidFill>
                  <a:schemeClr val="tx1"/>
                </a:solidFill>
              </a:defRPr>
            </a:lvl1pPr>
          </a:lstStyle>
          <a:p>
            <a:pPr>
              <a:defRPr/>
            </a:pPr>
            <a:endParaRPr lang="en-US" dirty="0" smtClean="0"/>
          </a:p>
          <a:p>
            <a:pPr>
              <a:defRPr/>
            </a:pPr>
            <a:endParaRPr lang="en-US" dirty="0" smtClean="0"/>
          </a:p>
          <a:p>
            <a:pPr>
              <a:defRPr/>
            </a:pPr>
            <a:r>
              <a:rPr lang="en-US" dirty="0" smtClean="0"/>
              <a:t>IWW11 Auckland, New Zealand</a:t>
            </a: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260B3290-B46F-4E26-9F3B-C1F53C3616E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i="1">
                <a:solidFill>
                  <a:schemeClr val="tx1"/>
                </a:solidFill>
              </a:defRPr>
            </a:lvl1pPr>
          </a:lstStyle>
          <a:p>
            <a:pPr>
              <a:defRPr/>
            </a:pPr>
            <a:endParaRPr lang="en-US" dirty="0" smtClean="0"/>
          </a:p>
          <a:p>
            <a:pPr>
              <a:defRPr/>
            </a:pPr>
            <a:endParaRPr lang="en-US" dirty="0" smtClean="0"/>
          </a:p>
          <a:p>
            <a:pPr>
              <a:defRPr/>
            </a:pPr>
            <a:r>
              <a:rPr lang="en-US" dirty="0" smtClean="0"/>
              <a:t>February 20 – 24, 2012</a:t>
            </a:r>
            <a:endParaRPr lang="en-US" dirty="0"/>
          </a:p>
        </p:txBody>
      </p:sp>
      <p:sp>
        <p:nvSpPr>
          <p:cNvPr id="6" name="Footer Placeholder 5"/>
          <p:cNvSpPr>
            <a:spLocks noGrp="1"/>
          </p:cNvSpPr>
          <p:nvPr>
            <p:ph type="ftr" sz="quarter" idx="11"/>
          </p:nvPr>
        </p:nvSpPr>
        <p:spPr/>
        <p:txBody>
          <a:bodyPr/>
          <a:lstStyle>
            <a:lvl1pPr>
              <a:defRPr b="0" i="1">
                <a:solidFill>
                  <a:schemeClr val="tx1"/>
                </a:solidFill>
              </a:defRPr>
            </a:lvl1pPr>
          </a:lstStyle>
          <a:p>
            <a:pPr>
              <a:defRPr/>
            </a:pPr>
            <a:endParaRPr lang="en-US" dirty="0" smtClean="0"/>
          </a:p>
          <a:p>
            <a:pPr>
              <a:defRPr/>
            </a:pPr>
            <a:endParaRPr lang="en-US" dirty="0" smtClean="0"/>
          </a:p>
          <a:p>
            <a:pPr>
              <a:defRPr/>
            </a:pPr>
            <a:r>
              <a:rPr lang="en-US" dirty="0" smtClean="0"/>
              <a:t>IWW11 Auckland, New Zealand</a:t>
            </a: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A47B69D8-82D9-4FFB-8BC6-52D0440C5AE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i="1">
                <a:solidFill>
                  <a:schemeClr val="tx1"/>
                </a:solidFill>
              </a:defRPr>
            </a:lvl1pPr>
          </a:lstStyle>
          <a:p>
            <a:pPr>
              <a:defRPr/>
            </a:pPr>
            <a:endParaRPr lang="en-US" dirty="0" smtClean="0"/>
          </a:p>
          <a:p>
            <a:pPr>
              <a:defRPr/>
            </a:pPr>
            <a:endParaRPr lang="en-US" dirty="0" smtClean="0"/>
          </a:p>
          <a:p>
            <a:pPr>
              <a:defRPr/>
            </a:pPr>
            <a:r>
              <a:rPr lang="en-US" dirty="0" smtClean="0"/>
              <a:t>February 20 – 24, 2012</a:t>
            </a:r>
            <a:endParaRPr lang="en-US" dirty="0"/>
          </a:p>
        </p:txBody>
      </p:sp>
      <p:sp>
        <p:nvSpPr>
          <p:cNvPr id="6" name="Footer Placeholder 5"/>
          <p:cNvSpPr>
            <a:spLocks noGrp="1"/>
          </p:cNvSpPr>
          <p:nvPr>
            <p:ph type="ftr" sz="quarter" idx="11"/>
          </p:nvPr>
        </p:nvSpPr>
        <p:spPr/>
        <p:txBody>
          <a:bodyPr/>
          <a:lstStyle>
            <a:lvl1pPr>
              <a:defRPr b="0" i="1">
                <a:solidFill>
                  <a:schemeClr val="tx1"/>
                </a:solidFill>
              </a:defRPr>
            </a:lvl1pPr>
          </a:lstStyle>
          <a:p>
            <a:pPr>
              <a:defRPr/>
            </a:pPr>
            <a:endParaRPr lang="en-US" dirty="0" smtClean="0"/>
          </a:p>
          <a:p>
            <a:pPr>
              <a:defRPr/>
            </a:pPr>
            <a:endParaRPr lang="en-US" dirty="0" smtClean="0"/>
          </a:p>
          <a:p>
            <a:pPr>
              <a:defRPr/>
            </a:pPr>
            <a:r>
              <a:rPr lang="en-US" dirty="0" smtClean="0"/>
              <a:t>IWW11 Auckland, New Zealand</a:t>
            </a: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7FB5D400-B0FF-42EB-A999-F8E8104F38A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3.xml"/><Relationship Id="rId1" Type="http://schemas.openxmlformats.org/officeDocument/2006/relationships/slideLayout" Target="../slideLayouts/slideLayout14.xml"/><Relationship Id="rId5" Type="http://schemas.openxmlformats.org/officeDocument/2006/relationships/image" Target="../media/image9.jpeg"/><Relationship Id="rId4"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15.xml"/><Relationship Id="rId5" Type="http://schemas.openxmlformats.org/officeDocument/2006/relationships/image" Target="../media/image9.jpeg"/><Relationship Id="rId4" Type="http://schemas.openxmlformats.org/officeDocument/2006/relationships/image" Target="../media/image8.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i="0">
                <a:solidFill>
                  <a:srgbClr val="0000FF"/>
                </a:solidFill>
              </a:defRPr>
            </a:lvl1pPr>
          </a:lstStyle>
          <a:p>
            <a:pPr>
              <a:defRPr/>
            </a:pPr>
            <a:endParaRPr lang="en-US" dirty="0" smtClean="0"/>
          </a:p>
          <a:p>
            <a:pPr>
              <a:defRPr/>
            </a:pPr>
            <a:endParaRPr lang="en-US" dirty="0" smtClean="0"/>
          </a:p>
          <a:p>
            <a:pPr>
              <a:defRPr/>
            </a:pPr>
            <a:r>
              <a:rPr lang="en-US" dirty="0" smtClean="0"/>
              <a:t>June 16 – 20, 2014</a:t>
            </a: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0000FF"/>
                </a:solidFill>
              </a:defRPr>
            </a:lvl1pPr>
          </a:lstStyle>
          <a:p>
            <a:pPr>
              <a:defRPr/>
            </a:pPr>
            <a:endParaRPr lang="en-US" dirty="0" smtClean="0"/>
          </a:p>
          <a:p>
            <a:pPr>
              <a:defRPr/>
            </a:pPr>
            <a:endParaRPr lang="en-US" dirty="0" smtClean="0"/>
          </a:p>
          <a:p>
            <a:pPr>
              <a:defRPr/>
            </a:pPr>
            <a:r>
              <a:rPr lang="en-US" dirty="0" smtClean="0"/>
              <a:t>IWW12  Copenhagen, Denmark</a:t>
            </a: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lvl1pPr>
          </a:lstStyle>
          <a:p>
            <a:pPr>
              <a:defRPr/>
            </a:pPr>
            <a:fld id="{84785713-E79F-4FC0-995A-4773099BD273}" type="slidenum">
              <a:rPr lang="en-US"/>
              <a:pPr>
                <a:defRPr/>
              </a:pPr>
              <a:t>‹#›</a:t>
            </a:fld>
            <a:endParaRPr lang="en-US"/>
          </a:p>
        </p:txBody>
      </p:sp>
      <p:pic>
        <p:nvPicPr>
          <p:cNvPr id="5127" name="Picture 7" descr="new_GOESR_logo"/>
          <p:cNvPicPr>
            <a:picLocks noChangeAspect="1" noChangeArrowheads="1"/>
          </p:cNvPicPr>
          <p:nvPr userDrawn="1"/>
        </p:nvPicPr>
        <p:blipFill>
          <a:blip r:embed="rId14" cstate="print"/>
          <a:srcRect/>
          <a:stretch>
            <a:fillRect/>
          </a:stretch>
        </p:blipFill>
        <p:spPr bwMode="auto">
          <a:xfrm>
            <a:off x="7516813" y="0"/>
            <a:ext cx="1627187" cy="1085850"/>
          </a:xfrm>
          <a:prstGeom prst="rect">
            <a:avLst/>
          </a:prstGeom>
          <a:noFill/>
          <a:ln w="9525">
            <a:noFill/>
            <a:miter lim="800000"/>
            <a:headEnd/>
            <a:tailEnd/>
          </a:ln>
        </p:spPr>
      </p:pic>
      <p:pic>
        <p:nvPicPr>
          <p:cNvPr id="5128" name="Picture 10" descr="noaa_seal"/>
          <p:cNvPicPr>
            <a:picLocks noChangeAspect="1" noChangeArrowheads="1"/>
          </p:cNvPicPr>
          <p:nvPr userDrawn="1"/>
        </p:nvPicPr>
        <p:blipFill>
          <a:blip r:embed="rId15" cstate="print"/>
          <a:srcRect/>
          <a:stretch>
            <a:fillRect/>
          </a:stretch>
        </p:blipFill>
        <p:spPr bwMode="auto">
          <a:xfrm>
            <a:off x="76200" y="77788"/>
            <a:ext cx="990600" cy="9890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32"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i="0">
                <a:solidFill>
                  <a:prstClr val="white">
                    <a:tint val="75000"/>
                  </a:prstClr>
                </a:solidFill>
              </a:rPr>
              <a:pPr>
                <a:defRPr/>
              </a:pPr>
              <a:t>6/13/2014</a:t>
            </a:fld>
            <a:endParaRPr lang="en-US" i="0"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i="0">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i="0">
                <a:solidFill>
                  <a:prstClr val="black"/>
                </a:solidFill>
              </a:rPr>
              <a:pPr>
                <a:defRPr/>
              </a:pPr>
              <a:t>‹#›</a:t>
            </a:fld>
            <a:endParaRPr lang="en-US" i="0"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cSld>
  <p:clrMap bg1="dk1" tx1="lt1" bg2="dk2" tx2="lt2" accent1="accent1" accent2="accent2" accent3="accent3" accent4="accent4" accent5="accent5" accent6="accent6" hlink="hlink" folHlink="folHlink"/>
  <p:sldLayoutIdLst>
    <p:sldLayoutId id="2147483757" r:id="rId1"/>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562100" y="65088"/>
            <a:ext cx="6019800" cy="752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200150"/>
            <a:ext cx="8229600" cy="4926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Footer Placeholder 5"/>
          <p:cNvSpPr>
            <a:spLocks noGrp="1" noChangeArrowheads="1"/>
          </p:cNvSpPr>
          <p:nvPr>
            <p:ph type="ftr" sz="quarter" idx="3"/>
          </p:nvPr>
        </p:nvSpPr>
        <p:spPr>
          <a:xfrm>
            <a:off x="114299" y="6521450"/>
            <a:ext cx="4132385" cy="304800"/>
          </a:xfrm>
          <a:prstGeom prst="rect">
            <a:avLst/>
          </a:prstGeom>
          <a:ln/>
        </p:spPr>
        <p:txBody>
          <a:bodyPr/>
          <a:lstStyle>
            <a:lvl1pPr>
              <a:defRPr sz="1200"/>
            </a:lvl1pPr>
          </a:lstStyle>
          <a:p>
            <a:pPr defTabSz="457200" fontAlgn="auto">
              <a:spcBef>
                <a:spcPts val="0"/>
              </a:spcBef>
              <a:spcAft>
                <a:spcPts val="0"/>
              </a:spcAft>
              <a:defRPr/>
            </a:pPr>
            <a:endParaRPr lang="en-US" i="0" dirty="0" smtClean="0">
              <a:solidFill>
                <a:srgbClr val="000000"/>
              </a:solidFill>
              <a:latin typeface="Arial"/>
            </a:endParaRPr>
          </a:p>
        </p:txBody>
      </p:sp>
      <p:pic>
        <p:nvPicPr>
          <p:cNvPr id="9" name="Picture 8" descr="GOES-R_logo_v2_Presentation Size.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80252" cy="853501"/>
          </a:xfrm>
          <a:prstGeom prst="rect">
            <a:avLst/>
          </a:prstGeom>
        </p:spPr>
      </p:pic>
      <p:pic>
        <p:nvPicPr>
          <p:cNvPr id="6" name="Picture 5" descr="nasa_logo.jpeg"/>
          <p:cNvPicPr>
            <a:picLocks noChangeAspect="1"/>
          </p:cNvPicPr>
          <p:nvPr userDrawn="1"/>
        </p:nvPicPr>
        <p:blipFill>
          <a:blip r:embed="rId4" cstate="print"/>
          <a:stretch>
            <a:fillRect/>
          </a:stretch>
        </p:blipFill>
        <p:spPr>
          <a:xfrm>
            <a:off x="8301610" y="52629"/>
            <a:ext cx="855015" cy="688020"/>
          </a:xfrm>
          <a:prstGeom prst="rect">
            <a:avLst/>
          </a:prstGeom>
        </p:spPr>
      </p:pic>
      <p:pic>
        <p:nvPicPr>
          <p:cNvPr id="8" name="Picture 7" descr="noaalogo.jpeg"/>
          <p:cNvPicPr>
            <a:picLocks noChangeAspect="1"/>
          </p:cNvPicPr>
          <p:nvPr userDrawn="1"/>
        </p:nvPicPr>
        <p:blipFill>
          <a:blip r:embed="rId5" cstate="print"/>
          <a:stretch>
            <a:fillRect/>
          </a:stretch>
        </p:blipFill>
        <p:spPr>
          <a:xfrm>
            <a:off x="7616084" y="44083"/>
            <a:ext cx="744766" cy="744766"/>
          </a:xfrm>
          <a:prstGeom prst="rect">
            <a:avLst/>
          </a:prstGeom>
        </p:spPr>
      </p:pic>
      <p:sp>
        <p:nvSpPr>
          <p:cNvPr id="10" name="Rectangle 6"/>
          <p:cNvSpPr>
            <a:spLocks noGrp="1" noChangeArrowheads="1"/>
          </p:cNvSpPr>
          <p:nvPr>
            <p:ph type="sldNum" sz="quarter" idx="4"/>
          </p:nvPr>
        </p:nvSpPr>
        <p:spPr>
          <a:xfrm>
            <a:off x="7823250" y="6485469"/>
            <a:ext cx="905933" cy="303741"/>
          </a:xfrm>
          <a:prstGeom prst="rect">
            <a:avLst/>
          </a:prstGeom>
          <a:ln/>
        </p:spPr>
        <p:txBody>
          <a:bodyPr/>
          <a:lstStyle>
            <a:lvl1pPr>
              <a:defRPr/>
            </a:lvl1pPr>
          </a:lstStyle>
          <a:p>
            <a:pPr defTabSz="457200" fontAlgn="auto">
              <a:spcBef>
                <a:spcPts val="0"/>
              </a:spcBef>
              <a:spcAft>
                <a:spcPts val="0"/>
              </a:spcAft>
              <a:defRPr/>
            </a:pPr>
            <a:r>
              <a:rPr lang="en-US" i="0" dirty="0" smtClean="0">
                <a:solidFill>
                  <a:srgbClr val="000000"/>
                </a:solidFill>
                <a:latin typeface="Arial"/>
              </a:rPr>
              <a:t>      </a:t>
            </a:r>
            <a:fld id="{D2ECD224-1A74-47C7-937F-D2AF1EDE567F}" type="slidenum">
              <a:rPr lang="en-US" i="0" smtClean="0">
                <a:solidFill>
                  <a:srgbClr val="000000"/>
                </a:solidFill>
                <a:latin typeface="Arial"/>
              </a:rPr>
              <a:pPr defTabSz="457200" fontAlgn="auto">
                <a:spcBef>
                  <a:spcPts val="0"/>
                </a:spcBef>
                <a:spcAft>
                  <a:spcPts val="0"/>
                </a:spcAft>
                <a:defRPr/>
              </a:pPr>
              <a:t>‹#›</a:t>
            </a:fld>
            <a:endParaRPr lang="en-US" i="0" dirty="0">
              <a:solidFill>
                <a:srgbClr val="000000"/>
              </a:solidFill>
              <a:latin typeface="Arial"/>
            </a:endParaRPr>
          </a:p>
        </p:txBody>
      </p:sp>
    </p:spTree>
    <p:extLst>
      <p:ext uri="{BB962C8B-B14F-4D97-AF65-F5344CB8AC3E}">
        <p14:creationId xmlns:p14="http://schemas.microsoft.com/office/powerpoint/2010/main" xmlns="" val="1511484632"/>
      </p:ext>
    </p:extLst>
  </p:cSld>
  <p:clrMap bg1="lt1" tx1="dk1" bg2="lt2" tx2="dk2" accent1="accent1" accent2="accent2" accent3="accent3" accent4="accent4" accent5="accent5" accent6="accent6" hlink="hlink" folHlink="folHlink"/>
  <p:sldLayoutIdLst>
    <p:sldLayoutId id="2147483759" r:id="rId1"/>
  </p:sldLayoutIdLst>
  <p:hf hdr="0" ft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pitchFamily="34" charset="0"/>
        </a:defRPr>
      </a:lvl2pPr>
      <a:lvl3pPr algn="ctr" rtl="0" eaLnBrk="0" fontAlgn="base" hangingPunct="0">
        <a:spcBef>
          <a:spcPct val="0"/>
        </a:spcBef>
        <a:spcAft>
          <a:spcPct val="0"/>
        </a:spcAft>
        <a:defRPr sz="2800">
          <a:solidFill>
            <a:schemeClr val="tx2"/>
          </a:solidFill>
          <a:latin typeface="Arial Black" pitchFamily="34" charset="0"/>
        </a:defRPr>
      </a:lvl3pPr>
      <a:lvl4pPr algn="ctr" rtl="0" eaLnBrk="0" fontAlgn="base" hangingPunct="0">
        <a:spcBef>
          <a:spcPct val="0"/>
        </a:spcBef>
        <a:spcAft>
          <a:spcPct val="0"/>
        </a:spcAft>
        <a:defRPr sz="2800">
          <a:solidFill>
            <a:schemeClr val="tx2"/>
          </a:solidFill>
          <a:latin typeface="Arial Black" pitchFamily="34" charset="0"/>
        </a:defRPr>
      </a:lvl4pPr>
      <a:lvl5pPr algn="ctr" rtl="0" eaLnBrk="0" fontAlgn="base" hangingPunct="0">
        <a:spcBef>
          <a:spcPct val="0"/>
        </a:spcBef>
        <a:spcAft>
          <a:spcPct val="0"/>
        </a:spcAft>
        <a:defRPr sz="2800">
          <a:solidFill>
            <a:schemeClr val="tx2"/>
          </a:solidFill>
          <a:latin typeface="Arial Black" pitchFamily="34" charset="0"/>
        </a:defRPr>
      </a:lvl5pPr>
      <a:lvl6pPr marL="457200" algn="ctr" rtl="0" fontAlgn="base">
        <a:spcBef>
          <a:spcPct val="0"/>
        </a:spcBef>
        <a:spcAft>
          <a:spcPct val="0"/>
        </a:spcAft>
        <a:defRPr sz="2800">
          <a:solidFill>
            <a:schemeClr val="tx2"/>
          </a:solidFill>
          <a:latin typeface="Arial Black" pitchFamily="34" charset="0"/>
        </a:defRPr>
      </a:lvl6pPr>
      <a:lvl7pPr marL="914400" algn="ctr" rtl="0" fontAlgn="base">
        <a:spcBef>
          <a:spcPct val="0"/>
        </a:spcBef>
        <a:spcAft>
          <a:spcPct val="0"/>
        </a:spcAft>
        <a:defRPr sz="2800">
          <a:solidFill>
            <a:schemeClr val="tx2"/>
          </a:solidFill>
          <a:latin typeface="Arial Black" pitchFamily="34" charset="0"/>
        </a:defRPr>
      </a:lvl7pPr>
      <a:lvl8pPr marL="1371600" algn="ctr" rtl="0" fontAlgn="base">
        <a:spcBef>
          <a:spcPct val="0"/>
        </a:spcBef>
        <a:spcAft>
          <a:spcPct val="0"/>
        </a:spcAft>
        <a:defRPr sz="2800">
          <a:solidFill>
            <a:schemeClr val="tx2"/>
          </a:solidFill>
          <a:latin typeface="Arial Black" pitchFamily="34" charset="0"/>
        </a:defRPr>
      </a:lvl8pPr>
      <a:lvl9pPr marL="1828800" algn="ctr" rtl="0" fontAlgn="base">
        <a:spcBef>
          <a:spcPct val="0"/>
        </a:spcBef>
        <a:spcAft>
          <a:spcPct val="0"/>
        </a:spcAft>
        <a:defRPr sz="2800">
          <a:solidFill>
            <a:schemeClr val="tx2"/>
          </a:solidFill>
          <a:latin typeface="Arial Black" pitchFamily="34" charset="0"/>
        </a:defRPr>
      </a:lvl9pPr>
    </p:titleStyle>
    <p:bodyStyle>
      <a:lvl1pPr marL="342900" indent="-342900" algn="l" rtl="0" eaLnBrk="0" fontAlgn="base" hangingPunct="0">
        <a:lnSpc>
          <a:spcPct val="115000"/>
        </a:lnSpc>
        <a:spcBef>
          <a:spcPct val="35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35000"/>
        </a:spcBef>
        <a:spcAft>
          <a:spcPct val="0"/>
        </a:spcAft>
        <a:buChar char="–"/>
        <a:defRPr>
          <a:solidFill>
            <a:schemeClr val="tx1"/>
          </a:solidFill>
          <a:latin typeface="+mn-lt"/>
        </a:defRPr>
      </a:lvl2pPr>
      <a:lvl3pPr marL="1143000" indent="-228600" algn="l" rtl="0" eaLnBrk="0" fontAlgn="base" hangingPunct="0">
        <a:lnSpc>
          <a:spcPct val="115000"/>
        </a:lnSpc>
        <a:spcBef>
          <a:spcPct val="35000"/>
        </a:spcBef>
        <a:spcAft>
          <a:spcPct val="0"/>
        </a:spcAft>
        <a:buChar char="•"/>
        <a:defRPr sz="1600">
          <a:solidFill>
            <a:schemeClr val="tx1"/>
          </a:solidFill>
          <a:latin typeface="+mn-lt"/>
        </a:defRPr>
      </a:lvl3pPr>
      <a:lvl4pPr marL="1600200" indent="-228600" algn="l" rtl="0" eaLnBrk="0" fontAlgn="base" hangingPunct="0">
        <a:lnSpc>
          <a:spcPct val="115000"/>
        </a:lnSpc>
        <a:spcBef>
          <a:spcPct val="35000"/>
        </a:spcBef>
        <a:spcAft>
          <a:spcPct val="0"/>
        </a:spcAft>
        <a:buChar char="–"/>
        <a:defRPr sz="1400">
          <a:solidFill>
            <a:schemeClr val="tx1"/>
          </a:solidFill>
          <a:latin typeface="+mn-lt"/>
        </a:defRPr>
      </a:lvl4pPr>
      <a:lvl5pPr marL="2057400" indent="-228600" algn="l" rtl="0" eaLnBrk="0" fontAlgn="base" hangingPunct="0">
        <a:lnSpc>
          <a:spcPct val="115000"/>
        </a:lnSpc>
        <a:spcBef>
          <a:spcPct val="35000"/>
        </a:spcBef>
        <a:spcAft>
          <a:spcPct val="0"/>
        </a:spcAft>
        <a:buChar char="»"/>
        <a:defRPr sz="1200">
          <a:solidFill>
            <a:schemeClr val="tx1"/>
          </a:solidFill>
          <a:latin typeface="+mn-lt"/>
        </a:defRPr>
      </a:lvl5pPr>
      <a:lvl6pPr marL="2514600" indent="-228600" algn="l" rtl="0" fontAlgn="base">
        <a:lnSpc>
          <a:spcPct val="115000"/>
        </a:lnSpc>
        <a:spcBef>
          <a:spcPct val="35000"/>
        </a:spcBef>
        <a:spcAft>
          <a:spcPct val="0"/>
        </a:spcAft>
        <a:buChar char="»"/>
        <a:defRPr sz="1200">
          <a:solidFill>
            <a:schemeClr val="tx1"/>
          </a:solidFill>
          <a:latin typeface="+mn-lt"/>
        </a:defRPr>
      </a:lvl6pPr>
      <a:lvl7pPr marL="2971800" indent="-228600" algn="l" rtl="0" fontAlgn="base">
        <a:lnSpc>
          <a:spcPct val="115000"/>
        </a:lnSpc>
        <a:spcBef>
          <a:spcPct val="35000"/>
        </a:spcBef>
        <a:spcAft>
          <a:spcPct val="0"/>
        </a:spcAft>
        <a:buChar char="»"/>
        <a:defRPr sz="1200">
          <a:solidFill>
            <a:schemeClr val="tx1"/>
          </a:solidFill>
          <a:latin typeface="+mn-lt"/>
        </a:defRPr>
      </a:lvl7pPr>
      <a:lvl8pPr marL="3429000" indent="-228600" algn="l" rtl="0" fontAlgn="base">
        <a:lnSpc>
          <a:spcPct val="115000"/>
        </a:lnSpc>
        <a:spcBef>
          <a:spcPct val="35000"/>
        </a:spcBef>
        <a:spcAft>
          <a:spcPct val="0"/>
        </a:spcAft>
        <a:buChar char="»"/>
        <a:defRPr sz="1200">
          <a:solidFill>
            <a:schemeClr val="tx1"/>
          </a:solidFill>
          <a:latin typeface="+mn-lt"/>
        </a:defRPr>
      </a:lvl8pPr>
      <a:lvl9pPr marL="3886200" indent="-228600" algn="l" rtl="0" fontAlgn="base">
        <a:lnSpc>
          <a:spcPct val="115000"/>
        </a:lnSpc>
        <a:spcBef>
          <a:spcPct val="35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i="0">
                <a:solidFill>
                  <a:srgbClr val="0000FF"/>
                </a:solidFill>
              </a:defRPr>
            </a:lvl1pPr>
          </a:lstStyle>
          <a:p>
            <a:pPr>
              <a:defRPr/>
            </a:pPr>
            <a:endParaRPr lang="en-US" dirty="0">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0000FF"/>
                </a:solidFill>
              </a:defRPr>
            </a:lvl1pPr>
          </a:lstStyle>
          <a:p>
            <a:pPr>
              <a:defRPr/>
            </a:pPr>
            <a:endParaRPr lang="en-US" dirty="0">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lvl1pPr>
          </a:lstStyle>
          <a:p>
            <a:pPr>
              <a:defRPr/>
            </a:pPr>
            <a:fld id="{84785713-E79F-4FC0-995A-4773099BD273}" type="slidenum">
              <a:rPr lang="en-US">
                <a:solidFill>
                  <a:srgbClr val="000000"/>
                </a:solidFill>
                <a:latin typeface="Arial"/>
              </a:rPr>
              <a:pPr>
                <a:defRPr/>
              </a:pPr>
              <a:t>‹#›</a:t>
            </a:fld>
            <a:endParaRPr lang="en-US">
              <a:solidFill>
                <a:srgbClr val="000000"/>
              </a:solidFill>
              <a:latin typeface="Arial"/>
            </a:endParaRPr>
          </a:p>
        </p:txBody>
      </p:sp>
      <p:pic>
        <p:nvPicPr>
          <p:cNvPr id="9" name="Picture 8" descr="GOES-R_logo_v2_Presentation Size.png"/>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0" y="0"/>
            <a:ext cx="1280252" cy="853501"/>
          </a:xfrm>
          <a:prstGeom prst="rect">
            <a:avLst/>
          </a:prstGeom>
        </p:spPr>
      </p:pic>
      <p:pic>
        <p:nvPicPr>
          <p:cNvPr id="10" name="Picture 9" descr="nasa_logo.jpeg"/>
          <p:cNvPicPr>
            <a:picLocks noChangeAspect="1"/>
          </p:cNvPicPr>
          <p:nvPr userDrawn="1"/>
        </p:nvPicPr>
        <p:blipFill>
          <a:blip r:embed="rId4" cstate="print"/>
          <a:stretch>
            <a:fillRect/>
          </a:stretch>
        </p:blipFill>
        <p:spPr>
          <a:xfrm>
            <a:off x="8301610" y="52629"/>
            <a:ext cx="855015" cy="688020"/>
          </a:xfrm>
          <a:prstGeom prst="rect">
            <a:avLst/>
          </a:prstGeom>
        </p:spPr>
      </p:pic>
      <p:pic>
        <p:nvPicPr>
          <p:cNvPr id="11" name="Picture 10" descr="noaalogo.jpeg"/>
          <p:cNvPicPr>
            <a:picLocks noChangeAspect="1"/>
          </p:cNvPicPr>
          <p:nvPr userDrawn="1"/>
        </p:nvPicPr>
        <p:blipFill>
          <a:blip r:embed="rId5" cstate="print"/>
          <a:stretch>
            <a:fillRect/>
          </a:stretch>
        </p:blipFill>
        <p:spPr>
          <a:xfrm>
            <a:off x="7616084" y="44083"/>
            <a:ext cx="744766" cy="744766"/>
          </a:xfrm>
          <a:prstGeom prst="rect">
            <a:avLst/>
          </a:prstGeom>
        </p:spPr>
      </p:pic>
    </p:spTree>
  </p:cSld>
  <p:clrMap bg1="lt1" tx1="dk1" bg2="lt2" tx2="dk2" accent1="accent1" accent2="accent2" accent3="accent3" accent4="accent4" accent5="accent5" accent6="accent6" hlink="hlink" folHlink="folHlink"/>
  <p:sldLayoutIdLst>
    <p:sldLayoutId id="2147483763"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goes-r.gov/"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9.gif"/><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2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image" Target="../media/image33.gif"/></Relationships>
</file>

<file path=ppt/slides/_rels/slide2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9.gif"/></Relationships>
</file>

<file path=ppt/slides/_rels/slide3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1.gif"/></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3.gif"/></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0" descr="GECD-ABI-SANDY.GIF"/>
          <p:cNvPicPr>
            <a:picLocks noChangeAspect="1"/>
          </p:cNvPicPr>
          <p:nvPr/>
        </p:nvPicPr>
        <p:blipFill>
          <a:blip r:embed="rId3" cstate="print">
            <a:lum bright="18000" contrast="-22000"/>
          </a:blip>
          <a:srcRect/>
          <a:stretch>
            <a:fillRect/>
          </a:stretch>
        </p:blipFill>
        <p:spPr bwMode="auto">
          <a:xfrm>
            <a:off x="0" y="-36370"/>
            <a:ext cx="9144000" cy="6900184"/>
          </a:xfrm>
          <a:prstGeom prst="rect">
            <a:avLst/>
          </a:prstGeom>
          <a:noFill/>
          <a:ln w="9525">
            <a:solidFill>
              <a:schemeClr val="bg1">
                <a:lumMod val="50000"/>
              </a:schemeClr>
            </a:solidFill>
            <a:miter lim="800000"/>
            <a:headEnd/>
            <a:tailEnd/>
          </a:ln>
        </p:spPr>
      </p:pic>
      <p:sp>
        <p:nvSpPr>
          <p:cNvPr id="21506" name="Date Placeholder 3"/>
          <p:cNvSpPr>
            <a:spLocks noGrp="1"/>
          </p:cNvSpPr>
          <p:nvPr>
            <p:ph type="dt" sz="quarter" idx="10"/>
          </p:nvPr>
        </p:nvSpPr>
        <p:spPr>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21507" name="Footer Placeholder 4"/>
          <p:cNvSpPr>
            <a:spLocks noGrp="1"/>
          </p:cNvSpPr>
          <p:nvPr>
            <p:ph type="ftr" sz="quarter" idx="11"/>
          </p:nvPr>
        </p:nvSpPr>
        <p:spPr>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
        <p:nvSpPr>
          <p:cNvPr id="21508" name="Slide Number Placeholder 5"/>
          <p:cNvSpPr>
            <a:spLocks noGrp="1"/>
          </p:cNvSpPr>
          <p:nvPr>
            <p:ph type="sldNum" sz="quarter" idx="12"/>
          </p:nvPr>
        </p:nvSpPr>
        <p:spPr>
          <a:noFill/>
        </p:spPr>
        <p:txBody>
          <a:bodyPr/>
          <a:lstStyle/>
          <a:p>
            <a:fld id="{0A391C41-3995-49C6-9D3F-07A80107BE5B}" type="slidenum">
              <a:rPr lang="en-US" smtClean="0"/>
              <a:pPr/>
              <a:t>1</a:t>
            </a:fld>
            <a:endParaRPr lang="en-US" smtClean="0"/>
          </a:p>
        </p:txBody>
      </p:sp>
      <p:sp>
        <p:nvSpPr>
          <p:cNvPr id="3078" name="Text Box 6"/>
          <p:cNvSpPr txBox="1">
            <a:spLocks noChangeArrowheads="1"/>
          </p:cNvSpPr>
          <p:nvPr/>
        </p:nvSpPr>
        <p:spPr bwMode="auto">
          <a:xfrm>
            <a:off x="395536" y="1196752"/>
            <a:ext cx="8272028" cy="1384995"/>
          </a:xfrm>
          <a:prstGeom prst="rect">
            <a:avLst/>
          </a:prstGeom>
          <a:noFill/>
          <a:ln w="9525">
            <a:noFill/>
            <a:miter lim="800000"/>
            <a:headEnd/>
            <a:tailEnd/>
          </a:ln>
          <a:effectLst/>
        </p:spPr>
        <p:txBody>
          <a:bodyPr wrap="square">
            <a:spAutoFit/>
          </a:bodyPr>
          <a:lstStyle/>
          <a:p>
            <a:pPr algn="ctr" eaLnBrk="0" hangingPunct="0">
              <a:defRPr/>
            </a:pPr>
            <a:r>
              <a:rPr lang="en-US" sz="2800" b="1" i="0" dirty="0" smtClean="0">
                <a:solidFill>
                  <a:srgbClr val="0000FF"/>
                </a:solidFill>
                <a:effectLst>
                  <a:outerShdw blurRad="38100" dist="38100" dir="2700000" algn="tl">
                    <a:srgbClr val="000000">
                      <a:alpha val="43137"/>
                    </a:srgbClr>
                  </a:outerShdw>
                </a:effectLst>
                <a:latin typeface="Arial Black" pitchFamily="34" charset="0"/>
              </a:rPr>
              <a:t>NESDIS’ Atmospheric Motion Vector (AMV) Nested Tracking Algorithm: Exploring its Performance </a:t>
            </a:r>
            <a:endParaRPr lang="en-US" sz="2800" dirty="0">
              <a:solidFill>
                <a:srgbClr val="000099"/>
              </a:solidFill>
              <a:effectLst>
                <a:outerShdw blurRad="38100" dist="38100" dir="2700000" algn="tl">
                  <a:srgbClr val="000000">
                    <a:alpha val="43137"/>
                  </a:srgbClr>
                </a:outerShdw>
              </a:effectLst>
            </a:endParaRPr>
          </a:p>
        </p:txBody>
      </p:sp>
      <p:sp>
        <p:nvSpPr>
          <p:cNvPr id="3079" name="Text Box 7"/>
          <p:cNvSpPr txBox="1">
            <a:spLocks noChangeArrowheads="1"/>
          </p:cNvSpPr>
          <p:nvPr/>
        </p:nvSpPr>
        <p:spPr bwMode="auto">
          <a:xfrm>
            <a:off x="381000" y="3465513"/>
            <a:ext cx="8458200" cy="2289858"/>
          </a:xfrm>
          <a:prstGeom prst="rect">
            <a:avLst/>
          </a:prstGeom>
          <a:noFill/>
          <a:ln w="9525">
            <a:noFill/>
            <a:miter lim="800000"/>
            <a:headEnd/>
            <a:tailEnd/>
          </a:ln>
          <a:effectLst/>
        </p:spPr>
        <p:txBody>
          <a:bodyPr>
            <a:spAutoFit/>
          </a:bodyPr>
          <a:lstStyle/>
          <a:p>
            <a:pPr algn="ctr" eaLnBrk="0" hangingPunct="0">
              <a:lnSpc>
                <a:spcPct val="120000"/>
              </a:lnSpc>
              <a:defRPr/>
            </a:pPr>
            <a:r>
              <a:rPr lang="en-US" sz="2000" b="1" i="0" dirty="0">
                <a:solidFill>
                  <a:srgbClr val="000099"/>
                </a:solidFill>
              </a:rPr>
              <a:t>Jaime Daniels</a:t>
            </a:r>
          </a:p>
          <a:p>
            <a:pPr algn="ctr" eaLnBrk="0" hangingPunct="0">
              <a:lnSpc>
                <a:spcPct val="120000"/>
              </a:lnSpc>
              <a:defRPr/>
            </a:pPr>
            <a:r>
              <a:rPr lang="en-US" sz="1400" dirty="0">
                <a:solidFill>
                  <a:srgbClr val="000099"/>
                </a:solidFill>
              </a:rPr>
              <a:t>NOAA/NESDIS, Center for Satellite Applications and Research</a:t>
            </a:r>
          </a:p>
          <a:p>
            <a:pPr algn="ctr">
              <a:defRPr/>
            </a:pPr>
            <a:endParaRPr lang="en-US" sz="2000" i="0" dirty="0">
              <a:solidFill>
                <a:srgbClr val="000099"/>
              </a:solidFill>
            </a:endParaRPr>
          </a:p>
          <a:p>
            <a:pPr algn="ctr">
              <a:defRPr/>
            </a:pPr>
            <a:r>
              <a:rPr lang="en-US" sz="2000" b="1" i="0" dirty="0">
                <a:solidFill>
                  <a:srgbClr val="000099"/>
                </a:solidFill>
              </a:rPr>
              <a:t>Wayne </a:t>
            </a:r>
            <a:r>
              <a:rPr lang="en-US" sz="2000" b="1" i="0" dirty="0" err="1" smtClean="0">
                <a:solidFill>
                  <a:srgbClr val="000099"/>
                </a:solidFill>
              </a:rPr>
              <a:t>Bresky</a:t>
            </a:r>
            <a:r>
              <a:rPr lang="en-US" sz="2000" b="1" i="0" dirty="0" smtClean="0">
                <a:solidFill>
                  <a:srgbClr val="000099"/>
                </a:solidFill>
              </a:rPr>
              <a:t> &amp; Andrew Bailey</a:t>
            </a:r>
            <a:endParaRPr lang="en-US" sz="2000" b="1" i="0" dirty="0">
              <a:solidFill>
                <a:srgbClr val="000099"/>
              </a:solidFill>
            </a:endParaRPr>
          </a:p>
          <a:p>
            <a:pPr algn="ctr">
              <a:defRPr/>
            </a:pPr>
            <a:r>
              <a:rPr lang="en-US" sz="1400" dirty="0">
                <a:solidFill>
                  <a:srgbClr val="000099"/>
                </a:solidFill>
              </a:rPr>
              <a:t>IM Systems Group (IMSG</a:t>
            </a:r>
            <a:r>
              <a:rPr lang="en-US" sz="1400" dirty="0" smtClean="0">
                <a:solidFill>
                  <a:srgbClr val="000099"/>
                </a:solidFill>
                <a:effectLst>
                  <a:outerShdw blurRad="38100" dist="38100" dir="2700000" algn="tl">
                    <a:srgbClr val="C0C0C0"/>
                  </a:outerShdw>
                </a:effectLst>
              </a:rPr>
              <a:t>)</a:t>
            </a:r>
          </a:p>
          <a:p>
            <a:pPr algn="ctr">
              <a:defRPr/>
            </a:pPr>
            <a:endParaRPr lang="en-US" sz="1400" b="1" i="0" dirty="0" smtClean="0">
              <a:solidFill>
                <a:srgbClr val="000099"/>
              </a:solidFill>
              <a:effectLst>
                <a:outerShdw blurRad="38100" dist="38100" dir="2700000" algn="tl">
                  <a:srgbClr val="C0C0C0"/>
                </a:outerShdw>
              </a:effectLst>
            </a:endParaRPr>
          </a:p>
          <a:p>
            <a:pPr algn="ctr">
              <a:defRPr/>
            </a:pPr>
            <a:r>
              <a:rPr lang="en-US" sz="2000" b="1" i="0" dirty="0" smtClean="0">
                <a:solidFill>
                  <a:srgbClr val="000099"/>
                </a:solidFill>
              </a:rPr>
              <a:t>Steve </a:t>
            </a:r>
            <a:r>
              <a:rPr lang="en-US" sz="2000" b="1" i="0" dirty="0" err="1" smtClean="0">
                <a:solidFill>
                  <a:srgbClr val="000099"/>
                </a:solidFill>
              </a:rPr>
              <a:t>Wanzong</a:t>
            </a:r>
            <a:r>
              <a:rPr lang="en-US" sz="2000" b="1" i="0" dirty="0" smtClean="0">
                <a:solidFill>
                  <a:srgbClr val="000099"/>
                </a:solidFill>
              </a:rPr>
              <a:t> &amp; Chris </a:t>
            </a:r>
            <a:r>
              <a:rPr lang="en-US" sz="2000" b="1" i="0" dirty="0" err="1" smtClean="0">
                <a:solidFill>
                  <a:srgbClr val="000099"/>
                </a:solidFill>
              </a:rPr>
              <a:t>Velden</a:t>
            </a:r>
            <a:endParaRPr lang="en-US" sz="2000" b="1" i="0" dirty="0" smtClean="0">
              <a:solidFill>
                <a:srgbClr val="000099"/>
              </a:solidFill>
            </a:endParaRPr>
          </a:p>
          <a:p>
            <a:pPr algn="ctr">
              <a:defRPr/>
            </a:pPr>
            <a:r>
              <a:rPr lang="en-US" sz="1400" dirty="0" smtClean="0">
                <a:solidFill>
                  <a:srgbClr val="000099"/>
                </a:solidFill>
              </a:rPr>
              <a:t>Cooperative Institute for Meteorological Satellite Studies (CIMSS)</a:t>
            </a:r>
            <a:endParaRPr lang="en-US" sz="1400" dirty="0">
              <a:solidFill>
                <a:srgbClr val="000099"/>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232756"/>
            <a:ext cx="8229600" cy="4525963"/>
          </a:xfrm>
        </p:spPr>
        <p:txBody>
          <a:bodyPr/>
          <a:lstStyle/>
          <a:p>
            <a:r>
              <a:rPr lang="en-US" sz="1800" b="1" dirty="0" smtClean="0">
                <a:solidFill>
                  <a:srgbClr val="0000FF"/>
                </a:solidFill>
              </a:rPr>
              <a:t>Use local motion vectors to extract dominant motion(s) </a:t>
            </a:r>
          </a:p>
          <a:p>
            <a:pPr lvl="1"/>
            <a:r>
              <a:rPr lang="en-US" sz="1600" dirty="0" smtClean="0">
                <a:solidFill>
                  <a:srgbClr val="0000FF"/>
                </a:solidFill>
              </a:rPr>
              <a:t>Perform cluster analysis of line and element displacements</a:t>
            </a:r>
          </a:p>
          <a:p>
            <a:pPr lvl="1"/>
            <a:r>
              <a:rPr lang="en-US" sz="1600" dirty="0" smtClean="0">
                <a:solidFill>
                  <a:srgbClr val="0000FF"/>
                </a:solidFill>
              </a:rPr>
              <a:t>Use a density-based cluster analysis scheme (</a:t>
            </a:r>
            <a:r>
              <a:rPr lang="en-US" sz="1600" dirty="0" smtClean="0">
                <a:solidFill>
                  <a:srgbClr val="FF0000"/>
                </a:solidFill>
              </a:rPr>
              <a:t>DBSCAN**</a:t>
            </a:r>
            <a:r>
              <a:rPr lang="en-US" sz="1600" dirty="0" smtClean="0">
                <a:solidFill>
                  <a:srgbClr val="0000FF"/>
                </a:solidFill>
              </a:rPr>
              <a:t>)</a:t>
            </a:r>
          </a:p>
          <a:p>
            <a:endParaRPr lang="en-US" sz="1800" b="1" dirty="0" smtClean="0">
              <a:solidFill>
                <a:srgbClr val="0000FF"/>
              </a:solidFill>
            </a:endParaRPr>
          </a:p>
          <a:p>
            <a:r>
              <a:rPr lang="en-US" sz="1800" b="1" dirty="0" smtClean="0">
                <a:solidFill>
                  <a:srgbClr val="0000FF"/>
                </a:solidFill>
              </a:rPr>
              <a:t>Link pixels driving tracking solution(s) to final height assignment</a:t>
            </a:r>
          </a:p>
          <a:p>
            <a:pPr lvl="1"/>
            <a:r>
              <a:rPr lang="en-US" sz="1600" dirty="0" smtClean="0">
                <a:solidFill>
                  <a:srgbClr val="0000FF"/>
                </a:solidFill>
              </a:rPr>
              <a:t>Use the median of pixel level cloud heights associated with each cluster.</a:t>
            </a:r>
            <a:endParaRPr lang="en-US" sz="1800" b="1" dirty="0" smtClean="0">
              <a:solidFill>
                <a:srgbClr val="0000FF"/>
              </a:solidFill>
            </a:endParaRPr>
          </a:p>
        </p:txBody>
      </p:sp>
      <p:sp>
        <p:nvSpPr>
          <p:cNvPr id="3" name="Date Placeholder 2"/>
          <p:cNvSpPr>
            <a:spLocks noGrp="1"/>
          </p:cNvSpPr>
          <p:nvPr>
            <p:ph type="dt" sz="half" idx="10"/>
          </p:nvPr>
        </p:nvSpPr>
        <p:spPr/>
        <p:txBody>
          <a:bodyPr/>
          <a:lstStyle/>
          <a:p>
            <a:pPr>
              <a:defRPr/>
            </a:pPr>
            <a:endParaRPr lang="en-US" dirty="0" smtClean="0"/>
          </a:p>
          <a:p>
            <a:pPr>
              <a:defRPr/>
            </a:pPr>
            <a:endParaRPr lang="en-US" dirty="0" smtClean="0"/>
          </a:p>
          <a:p>
            <a:pPr>
              <a:defRPr/>
            </a:pPr>
            <a:r>
              <a:rPr lang="en-US" dirty="0" smtClean="0">
                <a:solidFill>
                  <a:srgbClr val="0066FF"/>
                </a:solidFill>
              </a:rPr>
              <a:t>June 16-20, 2014</a:t>
            </a:r>
            <a:endParaRPr lang="en-US" dirty="0">
              <a:solidFill>
                <a:srgbClr val="0066FF"/>
              </a:solidFill>
            </a:endParaRPr>
          </a:p>
        </p:txBody>
      </p:sp>
      <p:sp>
        <p:nvSpPr>
          <p:cNvPr id="4" name="Footer Placeholder 3"/>
          <p:cNvSpPr>
            <a:spLocks noGrp="1"/>
          </p:cNvSpPr>
          <p:nvPr>
            <p:ph type="ftr" sz="quarter" idx="11"/>
          </p:nvPr>
        </p:nvSpPr>
        <p:spPr/>
        <p:txBody>
          <a:bodyPr/>
          <a:lstStyle/>
          <a:p>
            <a:pPr>
              <a:defRPr/>
            </a:pPr>
            <a:endParaRPr lang="en-US" dirty="0" smtClean="0"/>
          </a:p>
          <a:p>
            <a:pPr>
              <a:defRPr/>
            </a:pPr>
            <a:endParaRPr lang="en-US" dirty="0" smtClean="0"/>
          </a:p>
          <a:p>
            <a:pPr>
              <a:defRPr/>
            </a:pPr>
            <a:r>
              <a:rPr lang="en-US" dirty="0" smtClean="0">
                <a:solidFill>
                  <a:srgbClr val="0066FF"/>
                </a:solidFill>
              </a:rPr>
              <a:t>IWW12  Copenhagen, Denmark</a:t>
            </a:r>
            <a:endParaRPr lang="en-US" dirty="0">
              <a:solidFill>
                <a:srgbClr val="0066FF"/>
              </a:solidFill>
            </a:endParaRPr>
          </a:p>
        </p:txBody>
      </p:sp>
      <p:sp>
        <p:nvSpPr>
          <p:cNvPr id="5" name="Slide Number Placeholder 4"/>
          <p:cNvSpPr>
            <a:spLocks noGrp="1"/>
          </p:cNvSpPr>
          <p:nvPr>
            <p:ph type="sldNum" sz="quarter" idx="12"/>
          </p:nvPr>
        </p:nvSpPr>
        <p:spPr/>
        <p:txBody>
          <a:bodyPr/>
          <a:lstStyle/>
          <a:p>
            <a:pPr>
              <a:defRPr/>
            </a:pPr>
            <a:fld id="{7A515AE1-6D86-4EED-BA3E-CC75BC00EF4C}" type="slidenum">
              <a:rPr lang="en-US" smtClean="0"/>
              <a:pPr>
                <a:defRPr/>
              </a:pPr>
              <a:t>10</a:t>
            </a:fld>
            <a:endParaRPr lang="en-US"/>
          </a:p>
        </p:txBody>
      </p:sp>
      <p:sp>
        <p:nvSpPr>
          <p:cNvPr id="8" name="Rectangle 8"/>
          <p:cNvSpPr>
            <a:spLocks noChangeArrowheads="1"/>
          </p:cNvSpPr>
          <p:nvPr/>
        </p:nvSpPr>
        <p:spPr bwMode="auto">
          <a:xfrm>
            <a:off x="1042988" y="-100013"/>
            <a:ext cx="6400800" cy="1143001"/>
          </a:xfrm>
          <a:prstGeom prst="rect">
            <a:avLst/>
          </a:prstGeom>
          <a:noFill/>
          <a:ln w="9525">
            <a:noFill/>
            <a:miter lim="800000"/>
            <a:headEnd/>
            <a:tailEnd/>
          </a:ln>
        </p:spPr>
        <p:txBody>
          <a:bodyPr anchor="ctr"/>
          <a:lstStyle/>
          <a:p>
            <a:pPr algn="ctr"/>
            <a:r>
              <a:rPr lang="en-US" sz="2800" b="1" i="0" dirty="0">
                <a:solidFill>
                  <a:srgbClr val="0000FF"/>
                </a:solidFill>
                <a:effectLst>
                  <a:outerShdw blurRad="38100" dist="38100" dir="2700000" algn="tl">
                    <a:srgbClr val="000000">
                      <a:alpha val="43137"/>
                    </a:srgbClr>
                  </a:outerShdw>
                </a:effectLst>
                <a:latin typeface="Arial Black" pitchFamily="34" charset="0"/>
              </a:rPr>
              <a:t>Nested Tracking </a:t>
            </a:r>
            <a:r>
              <a:rPr lang="en-US" sz="2800" b="1" i="0" dirty="0" smtClean="0">
                <a:solidFill>
                  <a:srgbClr val="0000FF"/>
                </a:solidFill>
                <a:effectLst>
                  <a:outerShdw blurRad="38100" dist="38100" dir="2700000" algn="tl">
                    <a:srgbClr val="000000">
                      <a:alpha val="43137"/>
                    </a:srgbClr>
                  </a:outerShdw>
                </a:effectLst>
                <a:latin typeface="Arial Black" pitchFamily="34" charset="0"/>
              </a:rPr>
              <a:t>Approach*</a:t>
            </a:r>
            <a:endParaRPr lang="en-US" sz="2800" b="1" i="0" dirty="0">
              <a:solidFill>
                <a:srgbClr val="0000FF"/>
              </a:solidFill>
              <a:effectLst>
                <a:outerShdw blurRad="38100" dist="38100" dir="2700000" algn="tl">
                  <a:srgbClr val="000000">
                    <a:alpha val="43137"/>
                  </a:srgbClr>
                </a:outerShdw>
              </a:effectLst>
              <a:latin typeface="Arial Black" pitchFamily="34" charset="0"/>
            </a:endParaRPr>
          </a:p>
        </p:txBody>
      </p:sp>
      <p:sp>
        <p:nvSpPr>
          <p:cNvPr id="9" name="TextBox 8"/>
          <p:cNvSpPr txBox="1"/>
          <p:nvPr/>
        </p:nvSpPr>
        <p:spPr>
          <a:xfrm>
            <a:off x="395536" y="5671727"/>
            <a:ext cx="7704856" cy="738664"/>
          </a:xfrm>
          <a:prstGeom prst="rect">
            <a:avLst/>
          </a:prstGeom>
          <a:noFill/>
        </p:spPr>
        <p:txBody>
          <a:bodyPr wrap="square" rtlCol="0">
            <a:spAutoFit/>
          </a:bodyPr>
          <a:lstStyle/>
          <a:p>
            <a:r>
              <a:rPr lang="en-US" sz="1400" b="1" dirty="0" smtClean="0">
                <a:solidFill>
                  <a:srgbClr val="FF0000"/>
                </a:solidFill>
                <a:latin typeface="Calibri" pitchFamily="34" charset="0"/>
              </a:rPr>
              <a:t>** Ester, M., H.-P. </a:t>
            </a:r>
            <a:r>
              <a:rPr lang="en-US" sz="1400" b="1" dirty="0" err="1" smtClean="0">
                <a:solidFill>
                  <a:srgbClr val="FF0000"/>
                </a:solidFill>
                <a:latin typeface="Calibri" pitchFamily="34" charset="0"/>
              </a:rPr>
              <a:t>Kriegel</a:t>
            </a:r>
            <a:r>
              <a:rPr lang="en-US" sz="1400" b="1" dirty="0" smtClean="0">
                <a:solidFill>
                  <a:srgbClr val="FF0000"/>
                </a:solidFill>
                <a:latin typeface="Calibri" pitchFamily="34" charset="0"/>
              </a:rPr>
              <a:t>, J. Sander and X. </a:t>
            </a:r>
            <a:r>
              <a:rPr lang="en-US" sz="1400" b="1" dirty="0" err="1" smtClean="0">
                <a:solidFill>
                  <a:srgbClr val="FF0000"/>
                </a:solidFill>
                <a:latin typeface="Calibri" pitchFamily="34" charset="0"/>
              </a:rPr>
              <a:t>Xu</a:t>
            </a:r>
            <a:r>
              <a:rPr lang="en-US" sz="1400" b="1" dirty="0" smtClean="0">
                <a:solidFill>
                  <a:srgbClr val="FF0000"/>
                </a:solidFill>
                <a:latin typeface="Calibri" pitchFamily="34" charset="0"/>
              </a:rPr>
              <a:t> (1996): </a:t>
            </a:r>
            <a:r>
              <a:rPr lang="en-US" sz="1400" dirty="0" smtClean="0">
                <a:solidFill>
                  <a:srgbClr val="FF0000"/>
                </a:solidFill>
                <a:latin typeface="Calibri" pitchFamily="34" charset="0"/>
              </a:rPr>
              <a:t>A Density-Based Algorithm for Discovering Clusters in Large Spatial Databases with Noise. In Proceedings of 2nd International Conference on Knowledge Discovery and Data Mining (KDD-96), Portland, Oregon, USA, 226-231</a:t>
            </a:r>
            <a:endParaRPr lang="en-US" sz="1400" dirty="0">
              <a:solidFill>
                <a:srgbClr val="FF0000"/>
              </a:solidFill>
              <a:latin typeface="Calibri" pitchFamily="34" charset="0"/>
            </a:endParaRPr>
          </a:p>
        </p:txBody>
      </p:sp>
      <p:sp>
        <p:nvSpPr>
          <p:cNvPr id="10" name="TextBox 9"/>
          <p:cNvSpPr txBox="1"/>
          <p:nvPr/>
        </p:nvSpPr>
        <p:spPr>
          <a:xfrm>
            <a:off x="431540" y="4704064"/>
            <a:ext cx="7524836" cy="738664"/>
          </a:xfrm>
          <a:prstGeom prst="rect">
            <a:avLst/>
          </a:prstGeom>
          <a:noFill/>
        </p:spPr>
        <p:txBody>
          <a:bodyPr wrap="square" rtlCol="0">
            <a:spAutoFit/>
          </a:bodyPr>
          <a:lstStyle/>
          <a:p>
            <a:r>
              <a:rPr lang="en-US" sz="1400" b="1" dirty="0" smtClean="0">
                <a:solidFill>
                  <a:srgbClr val="0000FF"/>
                </a:solidFill>
                <a:latin typeface="Calibri" pitchFamily="34" charset="0"/>
              </a:rPr>
              <a:t>* </a:t>
            </a:r>
            <a:r>
              <a:rPr lang="en-US" sz="1400" b="1" dirty="0" err="1" smtClean="0">
                <a:solidFill>
                  <a:srgbClr val="0000FF"/>
                </a:solidFill>
                <a:latin typeface="Calibri" pitchFamily="34" charset="0"/>
              </a:rPr>
              <a:t>Bresky</a:t>
            </a:r>
            <a:r>
              <a:rPr lang="en-US" sz="1400" b="1" dirty="0" smtClean="0">
                <a:solidFill>
                  <a:srgbClr val="0000FF"/>
                </a:solidFill>
                <a:latin typeface="Calibri" pitchFamily="34" charset="0"/>
              </a:rPr>
              <a:t>, W., J. Daniels, A. Bailey, and S. </a:t>
            </a:r>
            <a:r>
              <a:rPr lang="en-US" sz="1400" b="1" dirty="0" err="1" smtClean="0">
                <a:solidFill>
                  <a:srgbClr val="0000FF"/>
                </a:solidFill>
                <a:latin typeface="Calibri" pitchFamily="34" charset="0"/>
              </a:rPr>
              <a:t>Wanzong</a:t>
            </a:r>
            <a:r>
              <a:rPr lang="en-US" sz="1400" b="1" dirty="0" smtClean="0">
                <a:solidFill>
                  <a:srgbClr val="0000FF"/>
                </a:solidFill>
                <a:latin typeface="Calibri" pitchFamily="34" charset="0"/>
              </a:rPr>
              <a:t>, 2012: </a:t>
            </a:r>
            <a:r>
              <a:rPr lang="en-US" sz="1400" dirty="0" smtClean="0">
                <a:solidFill>
                  <a:srgbClr val="0000FF"/>
                </a:solidFill>
                <a:latin typeface="Calibri" pitchFamily="34" charset="0"/>
              </a:rPr>
              <a:t>New Methods Towards Minimizing the Slow Speed Bias Associated With Atmospheric Motion Vectors (AMVs). J. Appl. Meteor. </a:t>
            </a:r>
            <a:r>
              <a:rPr lang="en-US" sz="1400" dirty="0" err="1" smtClean="0">
                <a:solidFill>
                  <a:srgbClr val="0000FF"/>
                </a:solidFill>
                <a:latin typeface="Calibri" pitchFamily="34" charset="0"/>
              </a:rPr>
              <a:t>Climatol</a:t>
            </a:r>
            <a:r>
              <a:rPr lang="en-US" sz="1400" dirty="0" smtClean="0">
                <a:solidFill>
                  <a:srgbClr val="0000FF"/>
                </a:solidFill>
                <a:latin typeface="Calibri" pitchFamily="34" charset="0"/>
              </a:rPr>
              <a:t>., 51, 2137-2151</a:t>
            </a:r>
            <a:endParaRPr lang="en-US" sz="1400" dirty="0">
              <a:solidFill>
                <a:srgbClr val="0000FF"/>
              </a:solidFill>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Object 1"/>
          <p:cNvPicPr>
            <a:picLocks noChangeArrowheads="1"/>
          </p:cNvPicPr>
          <p:nvPr/>
        </p:nvPicPr>
        <p:blipFill>
          <a:blip r:embed="rId3" cstate="print"/>
          <a:srcRect t="-175" r="-24" b="-211"/>
          <a:stretch>
            <a:fillRect/>
          </a:stretch>
        </p:blipFill>
        <p:spPr bwMode="auto">
          <a:xfrm>
            <a:off x="863588" y="1592796"/>
            <a:ext cx="6273316" cy="4752528"/>
          </a:xfrm>
          <a:prstGeom prst="rect">
            <a:avLst/>
          </a:prstGeom>
          <a:noFill/>
          <a:ln w="9525">
            <a:noFill/>
            <a:miter lim="800000"/>
            <a:headEnd/>
            <a:tailEnd/>
          </a:ln>
        </p:spPr>
      </p:pic>
      <p:sp>
        <p:nvSpPr>
          <p:cNvPr id="30722" name="Date Placeholder 1"/>
          <p:cNvSpPr>
            <a:spLocks noGrp="1"/>
          </p:cNvSpPr>
          <p:nvPr>
            <p:ph type="dt" sz="quarter" idx="10"/>
          </p:nvPr>
        </p:nvSpPr>
        <p:spPr>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30723" name="Footer Placeholder 2"/>
          <p:cNvSpPr>
            <a:spLocks noGrp="1"/>
          </p:cNvSpPr>
          <p:nvPr>
            <p:ph type="ftr" sz="quarter" idx="11"/>
          </p:nvPr>
        </p:nvSpPr>
        <p:spPr>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
        <p:nvSpPr>
          <p:cNvPr id="30724" name="Slide Number Placeholder 3"/>
          <p:cNvSpPr>
            <a:spLocks noGrp="1"/>
          </p:cNvSpPr>
          <p:nvPr>
            <p:ph type="sldNum" sz="quarter" idx="12"/>
          </p:nvPr>
        </p:nvSpPr>
        <p:spPr>
          <a:noFill/>
        </p:spPr>
        <p:txBody>
          <a:bodyPr/>
          <a:lstStyle/>
          <a:p>
            <a:fld id="{B50EC38D-31A0-48D4-AAA1-9CDC728B8ECC}" type="slidenum">
              <a:rPr lang="en-US" smtClean="0"/>
              <a:pPr/>
              <a:t>11</a:t>
            </a:fld>
            <a:endParaRPr lang="en-US" smtClean="0"/>
          </a:p>
        </p:txBody>
      </p:sp>
      <p:sp>
        <p:nvSpPr>
          <p:cNvPr id="30725" name="Text Box 3"/>
          <p:cNvSpPr txBox="1">
            <a:spLocks noChangeArrowheads="1"/>
          </p:cNvSpPr>
          <p:nvPr/>
        </p:nvSpPr>
        <p:spPr bwMode="auto">
          <a:xfrm>
            <a:off x="1331913" y="1484313"/>
            <a:ext cx="7308850" cy="366712"/>
          </a:xfrm>
          <a:prstGeom prst="rect">
            <a:avLst/>
          </a:prstGeom>
          <a:noFill/>
          <a:ln w="9525">
            <a:noFill/>
            <a:miter lim="800000"/>
            <a:headEnd/>
            <a:tailEnd/>
          </a:ln>
        </p:spPr>
        <p:txBody>
          <a:bodyPr>
            <a:spAutoFit/>
          </a:bodyPr>
          <a:lstStyle/>
          <a:p>
            <a:pPr marL="342900" indent="-342900">
              <a:spcBef>
                <a:spcPct val="50000"/>
              </a:spcBef>
            </a:pPr>
            <a:endParaRPr lang="en-US" i="0"/>
          </a:p>
        </p:txBody>
      </p:sp>
      <p:sp>
        <p:nvSpPr>
          <p:cNvPr id="30726" name="Text Box 4"/>
          <p:cNvSpPr txBox="1">
            <a:spLocks noChangeArrowheads="1"/>
          </p:cNvSpPr>
          <p:nvPr/>
        </p:nvSpPr>
        <p:spPr bwMode="auto">
          <a:xfrm>
            <a:off x="609600" y="1371600"/>
            <a:ext cx="7848600" cy="366713"/>
          </a:xfrm>
          <a:prstGeom prst="rect">
            <a:avLst/>
          </a:prstGeom>
          <a:noFill/>
          <a:ln w="9525">
            <a:noFill/>
            <a:miter lim="800000"/>
            <a:headEnd/>
            <a:tailEnd/>
          </a:ln>
        </p:spPr>
        <p:txBody>
          <a:bodyPr>
            <a:spAutoFit/>
          </a:bodyPr>
          <a:lstStyle/>
          <a:p>
            <a:pPr>
              <a:spcBef>
                <a:spcPct val="50000"/>
              </a:spcBef>
            </a:pPr>
            <a:endParaRPr lang="en-US" i="0"/>
          </a:p>
        </p:txBody>
      </p:sp>
      <p:sp>
        <p:nvSpPr>
          <p:cNvPr id="30727" name="Text Box 5"/>
          <p:cNvSpPr txBox="1">
            <a:spLocks noChangeArrowheads="1"/>
          </p:cNvSpPr>
          <p:nvPr/>
        </p:nvSpPr>
        <p:spPr bwMode="auto">
          <a:xfrm>
            <a:off x="503548" y="1340768"/>
            <a:ext cx="8001000" cy="400110"/>
          </a:xfrm>
          <a:prstGeom prst="rect">
            <a:avLst/>
          </a:prstGeom>
          <a:solidFill>
            <a:schemeClr val="accent3">
              <a:alpha val="54000"/>
            </a:schemeClr>
          </a:solidFill>
          <a:ln w="9525">
            <a:noFill/>
            <a:miter lim="800000"/>
            <a:headEnd/>
            <a:tailEnd/>
          </a:ln>
        </p:spPr>
        <p:txBody>
          <a:bodyPr>
            <a:spAutoFit/>
          </a:bodyPr>
          <a:lstStyle/>
          <a:p>
            <a:r>
              <a:rPr lang="en-US" sz="2000" b="1" i="0" dirty="0" smtClean="0"/>
              <a:t>Clustering is done on displacements in line/element space:</a:t>
            </a:r>
            <a:endParaRPr lang="en-US" sz="2000" i="0" dirty="0">
              <a:cs typeface="Arial" pitchFamily="34" charset="0"/>
            </a:endParaRPr>
          </a:p>
        </p:txBody>
      </p:sp>
      <p:sp>
        <p:nvSpPr>
          <p:cNvPr id="30737" name="Text Box 24"/>
          <p:cNvSpPr txBox="1">
            <a:spLocks noChangeArrowheads="1"/>
          </p:cNvSpPr>
          <p:nvPr/>
        </p:nvSpPr>
        <p:spPr bwMode="auto">
          <a:xfrm>
            <a:off x="7391400" y="2971800"/>
            <a:ext cx="1752600" cy="730250"/>
          </a:xfrm>
          <a:prstGeom prst="rect">
            <a:avLst/>
          </a:prstGeom>
          <a:noFill/>
          <a:ln w="9525">
            <a:noFill/>
            <a:miter lim="800000"/>
            <a:headEnd/>
            <a:tailEnd/>
          </a:ln>
        </p:spPr>
        <p:txBody>
          <a:bodyPr>
            <a:spAutoFit/>
          </a:bodyPr>
          <a:lstStyle/>
          <a:p>
            <a:pPr>
              <a:spcBef>
                <a:spcPct val="50000"/>
              </a:spcBef>
            </a:pPr>
            <a:r>
              <a:rPr lang="en-US" sz="1400" b="1" i="0" dirty="0">
                <a:latin typeface="Times New Roman" pitchFamily="18" charset="0"/>
              </a:rPr>
              <a:t>X – Average displacement of points in cluster</a:t>
            </a:r>
          </a:p>
        </p:txBody>
      </p:sp>
      <p:sp>
        <p:nvSpPr>
          <p:cNvPr id="30738" name="Line 27"/>
          <p:cNvSpPr>
            <a:spLocks noChangeShapeType="1"/>
          </p:cNvSpPr>
          <p:nvPr/>
        </p:nvSpPr>
        <p:spPr bwMode="auto">
          <a:xfrm flipH="1">
            <a:off x="5364088" y="3176972"/>
            <a:ext cx="2052228" cy="324036"/>
          </a:xfrm>
          <a:prstGeom prst="line">
            <a:avLst/>
          </a:prstGeom>
          <a:noFill/>
          <a:ln w="19050">
            <a:solidFill>
              <a:schemeClr val="tx1"/>
            </a:solidFill>
            <a:round/>
            <a:headEnd/>
            <a:tailEnd type="triangle" w="lg" len="lg"/>
          </a:ln>
        </p:spPr>
        <p:txBody>
          <a:bodyPr/>
          <a:lstStyle/>
          <a:p>
            <a:endParaRPr lang="en-US"/>
          </a:p>
        </p:txBody>
      </p:sp>
      <p:sp>
        <p:nvSpPr>
          <p:cNvPr id="30739" name="Rectangle 28"/>
          <p:cNvSpPr>
            <a:spLocks noChangeArrowheads="1"/>
          </p:cNvSpPr>
          <p:nvPr/>
        </p:nvSpPr>
        <p:spPr bwMode="auto">
          <a:xfrm>
            <a:off x="1008063" y="7938"/>
            <a:ext cx="6400800" cy="1143000"/>
          </a:xfrm>
          <a:prstGeom prst="rect">
            <a:avLst/>
          </a:prstGeom>
          <a:noFill/>
          <a:ln w="9525">
            <a:noFill/>
            <a:miter lim="800000"/>
            <a:headEnd/>
            <a:tailEnd/>
          </a:ln>
        </p:spPr>
        <p:txBody>
          <a:bodyPr anchor="ctr"/>
          <a:lstStyle/>
          <a:p>
            <a:pPr algn="ctr"/>
            <a:r>
              <a:rPr lang="en-US" sz="2800" b="1" i="0" dirty="0">
                <a:solidFill>
                  <a:srgbClr val="0000FF"/>
                </a:solidFill>
                <a:effectLst>
                  <a:outerShdw blurRad="38100" dist="38100" dir="2700000" algn="tl">
                    <a:srgbClr val="000000">
                      <a:alpha val="43137"/>
                    </a:srgbClr>
                  </a:outerShdw>
                </a:effectLst>
                <a:latin typeface="Arial Black" pitchFamily="34" charset="0"/>
              </a:rPr>
              <a:t>Nested Tracking </a:t>
            </a:r>
            <a:r>
              <a:rPr lang="en-US" sz="2800" b="1" i="0" dirty="0" smtClean="0">
                <a:solidFill>
                  <a:srgbClr val="0000FF"/>
                </a:solidFill>
                <a:effectLst>
                  <a:outerShdw blurRad="38100" dist="38100" dir="2700000" algn="tl">
                    <a:srgbClr val="000000">
                      <a:alpha val="43137"/>
                    </a:srgbClr>
                  </a:outerShdw>
                </a:effectLst>
                <a:latin typeface="Arial Black" pitchFamily="34" charset="0"/>
              </a:rPr>
              <a:t>Approach</a:t>
            </a:r>
            <a:endParaRPr lang="en-US" sz="2800" b="1" i="0" dirty="0">
              <a:solidFill>
                <a:srgbClr val="0000FF"/>
              </a:solidFill>
              <a:effectLst>
                <a:outerShdw blurRad="38100" dist="38100" dir="2700000" algn="tl">
                  <a:srgbClr val="000000">
                    <a:alpha val="43137"/>
                  </a:srgbClr>
                </a:outerShdw>
              </a:effectLst>
              <a:latin typeface="Arial Black" pitchFamily="34" charset="0"/>
            </a:endParaRPr>
          </a:p>
        </p:txBody>
      </p:sp>
      <p:sp>
        <p:nvSpPr>
          <p:cNvPr id="22" name="Text Box 24"/>
          <p:cNvSpPr txBox="1">
            <a:spLocks noChangeArrowheads="1"/>
          </p:cNvSpPr>
          <p:nvPr/>
        </p:nvSpPr>
        <p:spPr bwMode="auto">
          <a:xfrm>
            <a:off x="7308304" y="4365104"/>
            <a:ext cx="1752600" cy="954107"/>
          </a:xfrm>
          <a:prstGeom prst="rect">
            <a:avLst/>
          </a:prstGeom>
          <a:noFill/>
          <a:ln w="9525">
            <a:noFill/>
            <a:miter lim="800000"/>
            <a:headEnd/>
            <a:tailEnd/>
          </a:ln>
        </p:spPr>
        <p:txBody>
          <a:bodyPr>
            <a:spAutoFit/>
          </a:bodyPr>
          <a:lstStyle/>
          <a:p>
            <a:pPr>
              <a:spcBef>
                <a:spcPct val="50000"/>
              </a:spcBef>
            </a:pPr>
            <a:r>
              <a:rPr lang="en-US" sz="1400" b="1" i="0" dirty="0">
                <a:solidFill>
                  <a:schemeClr val="bg1">
                    <a:lumMod val="50000"/>
                  </a:schemeClr>
                </a:solidFill>
                <a:latin typeface="Times New Roman" pitchFamily="18" charset="0"/>
              </a:rPr>
              <a:t>X – </a:t>
            </a:r>
            <a:r>
              <a:rPr lang="en-US" sz="1400" b="1" i="0" dirty="0" smtClean="0">
                <a:solidFill>
                  <a:schemeClr val="bg1">
                    <a:lumMod val="50000"/>
                  </a:schemeClr>
                </a:solidFill>
                <a:latin typeface="Times New Roman" pitchFamily="18" charset="0"/>
              </a:rPr>
              <a:t>Displacement  from tracking the entire 15x15 target scene</a:t>
            </a:r>
            <a:endParaRPr lang="en-US" sz="1400" b="1" i="0" dirty="0">
              <a:solidFill>
                <a:schemeClr val="bg1">
                  <a:lumMod val="50000"/>
                </a:schemeClr>
              </a:solidFill>
              <a:latin typeface="Times New Roman" pitchFamily="18" charset="0"/>
            </a:endParaRPr>
          </a:p>
        </p:txBody>
      </p:sp>
      <p:sp>
        <p:nvSpPr>
          <p:cNvPr id="24" name="Line 27"/>
          <p:cNvSpPr>
            <a:spLocks noChangeShapeType="1"/>
          </p:cNvSpPr>
          <p:nvPr/>
        </p:nvSpPr>
        <p:spPr bwMode="auto">
          <a:xfrm flipH="1" flipV="1">
            <a:off x="4535996" y="3789040"/>
            <a:ext cx="2772308" cy="936104"/>
          </a:xfrm>
          <a:prstGeom prst="line">
            <a:avLst/>
          </a:prstGeom>
          <a:noFill/>
          <a:ln w="19050">
            <a:solidFill>
              <a:schemeClr val="bg1">
                <a:lumMod val="50000"/>
              </a:schemeClr>
            </a:solidFill>
            <a:round/>
            <a:headEnd/>
            <a:tailEnd type="triangle" w="lg" len="lg"/>
          </a:ln>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540" y="152636"/>
            <a:ext cx="8229600" cy="828092"/>
          </a:xfrm>
        </p:spPr>
        <p:txBody>
          <a:bodyPr/>
          <a:lstStyle/>
          <a:p>
            <a:r>
              <a:rPr lang="en-US" sz="2800" dirty="0" smtClean="0">
                <a:solidFill>
                  <a:srgbClr val="0000FF"/>
                </a:solidFill>
                <a:effectLst>
                  <a:outerShdw blurRad="38100" dist="38100" dir="2700000" algn="tl">
                    <a:srgbClr val="000000">
                      <a:alpha val="43137"/>
                    </a:srgbClr>
                  </a:outerShdw>
                </a:effectLst>
                <a:latin typeface="Arial Black" pitchFamily="34" charset="0"/>
              </a:rPr>
              <a:t>Nested Tracking &amp; </a:t>
            </a:r>
            <a:br>
              <a:rPr lang="en-US" sz="2800" dirty="0" smtClean="0">
                <a:solidFill>
                  <a:srgbClr val="0000FF"/>
                </a:solidFill>
                <a:effectLst>
                  <a:outerShdw blurRad="38100" dist="38100" dir="2700000" algn="tl">
                    <a:srgbClr val="000000">
                      <a:alpha val="43137"/>
                    </a:srgbClr>
                  </a:outerShdw>
                </a:effectLst>
                <a:latin typeface="Arial Black" pitchFamily="34" charset="0"/>
              </a:rPr>
            </a:br>
            <a:r>
              <a:rPr lang="en-US" sz="2800" dirty="0" smtClean="0">
                <a:solidFill>
                  <a:srgbClr val="0000FF"/>
                </a:solidFill>
                <a:effectLst>
                  <a:outerShdw blurRad="38100" dist="38100" dir="2700000" algn="tl">
                    <a:srgbClr val="000000">
                      <a:alpha val="43137"/>
                    </a:srgbClr>
                  </a:outerShdw>
                </a:effectLst>
                <a:latin typeface="Arial Black" pitchFamily="34" charset="0"/>
              </a:rPr>
              <a:t>Clustering Details</a:t>
            </a:r>
            <a:endParaRPr lang="en-US" sz="2800" dirty="0">
              <a:solidFill>
                <a:srgbClr val="0000FF"/>
              </a:solidFill>
              <a:effectLst>
                <a:outerShdw blurRad="38100" dist="38100" dir="2700000" algn="tl">
                  <a:srgbClr val="000000">
                    <a:alpha val="43137"/>
                  </a:srgbClr>
                </a:outerShdw>
              </a:effectLst>
              <a:latin typeface="Arial Black" pitchFamily="34" charset="0"/>
            </a:endParaRPr>
          </a:p>
        </p:txBody>
      </p:sp>
      <p:sp>
        <p:nvSpPr>
          <p:cNvPr id="3" name="Content Placeholder 2"/>
          <p:cNvSpPr>
            <a:spLocks noGrp="1"/>
          </p:cNvSpPr>
          <p:nvPr>
            <p:ph idx="1"/>
          </p:nvPr>
        </p:nvSpPr>
        <p:spPr>
          <a:xfrm>
            <a:off x="457200" y="1325959"/>
            <a:ext cx="8543292" cy="5256584"/>
          </a:xfrm>
        </p:spPr>
        <p:txBody>
          <a:bodyPr>
            <a:noAutofit/>
          </a:bodyPr>
          <a:lstStyle/>
          <a:p>
            <a:r>
              <a:rPr lang="en-US" sz="1800" b="1" dirty="0" smtClean="0">
                <a:solidFill>
                  <a:srgbClr val="0000FF"/>
                </a:solidFill>
                <a:latin typeface="Calibri" pitchFamily="34" charset="0"/>
              </a:rPr>
              <a:t>Size of outer target scene is 19x19 pixels</a:t>
            </a:r>
          </a:p>
          <a:p>
            <a:pPr lvl="1"/>
            <a:r>
              <a:rPr lang="en-US" sz="1600" dirty="0" smtClean="0">
                <a:solidFill>
                  <a:srgbClr val="3333CC"/>
                </a:solidFill>
                <a:latin typeface="Calibri" pitchFamily="34" charset="0"/>
              </a:rPr>
              <a:t>2-pixel offset is used that yields a maximum of 225 possible local motion estimates derived from nested 5x5 target scenes</a:t>
            </a:r>
          </a:p>
          <a:p>
            <a:pPr lvl="1"/>
            <a:endParaRPr lang="en-US" sz="1400" dirty="0" smtClean="0">
              <a:solidFill>
                <a:srgbClr val="0000CC"/>
              </a:solidFill>
            </a:endParaRPr>
          </a:p>
          <a:p>
            <a:r>
              <a:rPr lang="en-US" sz="1800" b="1" dirty="0" smtClean="0">
                <a:solidFill>
                  <a:srgbClr val="0000FF"/>
                </a:solidFill>
                <a:latin typeface="Calibri" pitchFamily="34" charset="0"/>
              </a:rPr>
              <a:t>An initial sample of local motion vectors is filtered by imposing a 0.8 correlation threshold</a:t>
            </a:r>
          </a:p>
          <a:p>
            <a:endParaRPr lang="en-US" sz="1600" dirty="0" smtClean="0">
              <a:solidFill>
                <a:srgbClr val="0000CC"/>
              </a:solidFill>
            </a:endParaRPr>
          </a:p>
          <a:p>
            <a:r>
              <a:rPr lang="en-US" sz="1800" b="1" dirty="0" smtClean="0">
                <a:solidFill>
                  <a:srgbClr val="0000FF"/>
                </a:solidFill>
                <a:latin typeface="Calibri" pitchFamily="34" charset="0"/>
              </a:rPr>
              <a:t>Clustering (via DBSCAN)</a:t>
            </a:r>
          </a:p>
          <a:p>
            <a:pPr lvl="1"/>
            <a:r>
              <a:rPr lang="en-US" sz="1600" i="1" dirty="0" smtClean="0">
                <a:solidFill>
                  <a:srgbClr val="0066FF"/>
                </a:solidFill>
                <a:latin typeface="Calibri" pitchFamily="34" charset="0"/>
              </a:rPr>
              <a:t>Specification of two parameters to start</a:t>
            </a:r>
          </a:p>
          <a:p>
            <a:pPr lvl="2"/>
            <a:r>
              <a:rPr lang="en-US" sz="1400" dirty="0" smtClean="0">
                <a:solidFill>
                  <a:srgbClr val="0000CC"/>
                </a:solidFill>
                <a:latin typeface="Calibri" pitchFamily="34" charset="0"/>
              </a:rPr>
              <a:t>Minimum number of points in a cluster (4)</a:t>
            </a:r>
          </a:p>
          <a:p>
            <a:pPr lvl="2"/>
            <a:r>
              <a:rPr lang="en-US" sz="1400" dirty="0" smtClean="0">
                <a:solidFill>
                  <a:srgbClr val="0000CC"/>
                </a:solidFill>
                <a:latin typeface="Calibri" pitchFamily="34" charset="0"/>
              </a:rPr>
              <a:t>Radius about each point to search for neighboring points (1/2 pixel)</a:t>
            </a:r>
          </a:p>
          <a:p>
            <a:pPr lvl="1">
              <a:lnSpc>
                <a:spcPct val="120000"/>
              </a:lnSpc>
            </a:pPr>
            <a:r>
              <a:rPr lang="en-US" sz="1600" i="1" dirty="0" smtClean="0">
                <a:solidFill>
                  <a:srgbClr val="0066FF"/>
                </a:solidFill>
                <a:latin typeface="Calibri" pitchFamily="34" charset="0"/>
              </a:rPr>
              <a:t>Each point (</a:t>
            </a:r>
            <a:r>
              <a:rPr lang="en-US" sz="1600" i="1" dirty="0" err="1" smtClean="0">
                <a:solidFill>
                  <a:srgbClr val="0066FF"/>
                </a:solidFill>
                <a:latin typeface="Calibri" pitchFamily="34" charset="0"/>
              </a:rPr>
              <a:t>ie</a:t>
            </a:r>
            <a:r>
              <a:rPr lang="en-US" sz="1600" i="1" dirty="0" smtClean="0">
                <a:solidFill>
                  <a:srgbClr val="0066FF"/>
                </a:solidFill>
                <a:latin typeface="Calibri" pitchFamily="34" charset="0"/>
              </a:rPr>
              <a:t>., displacement) is processed and given a classification based on nearby points</a:t>
            </a:r>
          </a:p>
          <a:p>
            <a:pPr lvl="2">
              <a:lnSpc>
                <a:spcPct val="170000"/>
              </a:lnSpc>
            </a:pPr>
            <a:r>
              <a:rPr lang="en-US" sz="1400" u="sng" dirty="0" smtClean="0">
                <a:solidFill>
                  <a:srgbClr val="0000CC"/>
                </a:solidFill>
                <a:latin typeface="Calibri" pitchFamily="34" charset="0"/>
              </a:rPr>
              <a:t>“Core” cluster point:</a:t>
            </a:r>
            <a:r>
              <a:rPr lang="en-US" sz="1400" dirty="0" smtClean="0">
                <a:solidFill>
                  <a:srgbClr val="0000CC"/>
                </a:solidFill>
                <a:latin typeface="Calibri" pitchFamily="34" charset="0"/>
              </a:rPr>
              <a:t> 	Has at least 4 points in neighborhood (radius)</a:t>
            </a:r>
          </a:p>
          <a:p>
            <a:pPr lvl="2"/>
            <a:endParaRPr lang="en-US" sz="800" dirty="0" smtClean="0">
              <a:solidFill>
                <a:srgbClr val="0000CC"/>
              </a:solidFill>
              <a:latin typeface="Calibri" pitchFamily="34" charset="0"/>
            </a:endParaRPr>
          </a:p>
          <a:p>
            <a:pPr lvl="2"/>
            <a:r>
              <a:rPr lang="en-US" sz="1400" u="sng" dirty="0" smtClean="0">
                <a:solidFill>
                  <a:srgbClr val="0000CC"/>
                </a:solidFill>
                <a:latin typeface="Calibri" pitchFamily="34" charset="0"/>
              </a:rPr>
              <a:t>“Boundary” point: </a:t>
            </a:r>
            <a:r>
              <a:rPr lang="en-US" sz="1400" dirty="0" smtClean="0">
                <a:solidFill>
                  <a:srgbClr val="0000CC"/>
                </a:solidFill>
                <a:latin typeface="Calibri" pitchFamily="34" charset="0"/>
              </a:rPr>
              <a:t> 	Has fewer than 4 neighbors, but connected to neighborhood 		  		by at least one other point</a:t>
            </a:r>
          </a:p>
          <a:p>
            <a:pPr lvl="2"/>
            <a:endParaRPr lang="en-US" sz="800" dirty="0" smtClean="0">
              <a:solidFill>
                <a:srgbClr val="0000CC"/>
              </a:solidFill>
              <a:latin typeface="Calibri" pitchFamily="34" charset="0"/>
            </a:endParaRPr>
          </a:p>
          <a:p>
            <a:pPr lvl="2"/>
            <a:r>
              <a:rPr lang="en-US" sz="1400" u="sng" dirty="0" smtClean="0">
                <a:solidFill>
                  <a:srgbClr val="0000CC"/>
                </a:solidFill>
                <a:latin typeface="Calibri" pitchFamily="34" charset="0"/>
              </a:rPr>
              <a:t>“Noise”:</a:t>
            </a:r>
            <a:r>
              <a:rPr lang="en-US" sz="1400" dirty="0" smtClean="0">
                <a:solidFill>
                  <a:srgbClr val="0000CC"/>
                </a:solidFill>
                <a:latin typeface="Calibri" pitchFamily="34" charset="0"/>
              </a:rPr>
              <a:t>  	  Point does not belong to any cluster</a:t>
            </a:r>
            <a:endParaRPr lang="en-US" sz="1400" dirty="0">
              <a:solidFill>
                <a:srgbClr val="0000CC"/>
              </a:solidFill>
              <a:latin typeface="Calibri" pitchFamily="34" charset="0"/>
            </a:endParaRPr>
          </a:p>
        </p:txBody>
      </p:sp>
      <p:sp>
        <p:nvSpPr>
          <p:cNvPr id="6" name="Slide Number Placeholder 5"/>
          <p:cNvSpPr>
            <a:spLocks noGrp="1"/>
          </p:cNvSpPr>
          <p:nvPr>
            <p:ph type="sldNum" sz="quarter" idx="12"/>
          </p:nvPr>
        </p:nvSpPr>
        <p:spPr/>
        <p:txBody>
          <a:bodyPr/>
          <a:lstStyle/>
          <a:p>
            <a:pPr>
              <a:defRPr/>
            </a:pPr>
            <a:fld id="{4FC3F370-ED08-465E-9D4C-D88670F0421B}" type="slidenum">
              <a:rPr lang="en-US" smtClean="0"/>
              <a:pPr>
                <a:defRPr/>
              </a:pPr>
              <a:t>12</a:t>
            </a:fld>
            <a:endParaRPr lang="en-US"/>
          </a:p>
        </p:txBody>
      </p:sp>
      <p:sp>
        <p:nvSpPr>
          <p:cNvPr id="7" name="Date Placeholder 1"/>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8" name="Footer Placeholder 2"/>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94828" y="-135396"/>
            <a:ext cx="8229600" cy="1143000"/>
          </a:xfrm>
        </p:spPr>
        <p:txBody>
          <a:bodyPr/>
          <a:lstStyle/>
          <a:p>
            <a:r>
              <a:rPr lang="en-US" sz="2800" dirty="0" smtClean="0">
                <a:solidFill>
                  <a:srgbClr val="0000FF"/>
                </a:solidFill>
                <a:effectLst>
                  <a:outerShdw blurRad="38100" dist="38100" dir="2700000" algn="tl">
                    <a:srgbClr val="000000">
                      <a:alpha val="43137"/>
                    </a:srgbClr>
                  </a:outerShdw>
                </a:effectLst>
                <a:latin typeface="Arial Black" pitchFamily="34" charset="0"/>
              </a:rPr>
              <a:t>Cloud-Top Pressure Product</a:t>
            </a:r>
            <a:endParaRPr lang="en-US" sz="2800" dirty="0">
              <a:solidFill>
                <a:srgbClr val="0000FF"/>
              </a:solidFill>
              <a:effectLst>
                <a:outerShdw blurRad="38100" dist="38100" dir="2700000" algn="tl">
                  <a:srgbClr val="000000">
                    <a:alpha val="43137"/>
                  </a:srgbClr>
                </a:outerShdw>
              </a:effectLst>
              <a:latin typeface="Arial Black" pitchFamily="34" charset="0"/>
            </a:endParaRPr>
          </a:p>
        </p:txBody>
      </p:sp>
      <p:sp>
        <p:nvSpPr>
          <p:cNvPr id="9" name="Rectangle 3"/>
          <p:cNvSpPr txBox="1">
            <a:spLocks noChangeArrowheads="1"/>
          </p:cNvSpPr>
          <p:nvPr/>
        </p:nvSpPr>
        <p:spPr bwMode="auto">
          <a:xfrm>
            <a:off x="59000" y="1227886"/>
            <a:ext cx="5286527" cy="606107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l" defTabSz="914400" rtl="0" eaLnBrk="1" fontAlgn="base" latinLnBrk="0" hangingPunct="1">
              <a:lnSpc>
                <a:spcPct val="80000"/>
              </a:lnSpc>
              <a:spcBef>
                <a:spcPct val="35000"/>
              </a:spcBef>
              <a:spcAft>
                <a:spcPct val="0"/>
              </a:spcAft>
              <a:buClrTx/>
              <a:buSzTx/>
              <a:buFontTx/>
              <a:buChar char="•"/>
              <a:tabLst/>
              <a:defRPr/>
            </a:pPr>
            <a:r>
              <a:rPr kumimoji="0" lang="en-US" sz="1400" b="1" i="0" u="none" strike="noStrike" kern="0" cap="none" spc="0" normalizeH="0" baseline="0" noProof="0" dirty="0" smtClean="0">
                <a:ln>
                  <a:noFill/>
                </a:ln>
                <a:solidFill>
                  <a:srgbClr val="0000FF"/>
                </a:solidFill>
                <a:effectLst/>
                <a:uLnTx/>
                <a:uFillTx/>
                <a:latin typeface="+mn-lt"/>
                <a:ea typeface="+mn-ea"/>
                <a:cs typeface="+mn-cs"/>
              </a:rPr>
              <a:t>Cloud Height Algorithm Highlights</a:t>
            </a:r>
          </a:p>
          <a:p>
            <a:pPr marL="742950" marR="0" lvl="1" indent="-285750" algn="l" defTabSz="914400" rtl="0" eaLnBrk="1" fontAlgn="base" latinLnBrk="0" hangingPunct="1">
              <a:lnSpc>
                <a:spcPct val="80000"/>
              </a:lnSpc>
              <a:spcBef>
                <a:spcPct val="35000"/>
              </a:spcBef>
              <a:spcAft>
                <a:spcPct val="0"/>
              </a:spcAft>
              <a:buClrTx/>
              <a:buSzTx/>
              <a:buFontTx/>
              <a:buChar char="–"/>
              <a:tabLst/>
              <a:defRPr/>
            </a:pPr>
            <a:r>
              <a:rPr kumimoji="0" lang="en-US" sz="1400" b="0" i="0" u="none" strike="noStrike" kern="0" cap="none" spc="0" normalizeH="0" baseline="0" noProof="0" dirty="0" smtClean="0">
                <a:ln>
                  <a:noFill/>
                </a:ln>
                <a:solidFill>
                  <a:srgbClr val="3333CC"/>
                </a:solidFill>
                <a:effectLst/>
                <a:uLnTx/>
                <a:uFillTx/>
                <a:latin typeface="Calibri" pitchFamily="34" charset="0"/>
                <a:cs typeface="Calibri" pitchFamily="34" charset="0"/>
              </a:rPr>
              <a:t>Algorithm uses the 11, 12 and 13.3mm channels to retrieve cloud temperature, cloud emissivity and a cloud microphysics.</a:t>
            </a:r>
          </a:p>
          <a:p>
            <a:pPr marL="742950" marR="0" lvl="1" indent="-285750" algn="l" defTabSz="914400" rtl="0" eaLnBrk="1" fontAlgn="base" latinLnBrk="0" hangingPunct="1">
              <a:lnSpc>
                <a:spcPct val="80000"/>
              </a:lnSpc>
              <a:spcBef>
                <a:spcPct val="35000"/>
              </a:spcBef>
              <a:spcAft>
                <a:spcPct val="0"/>
              </a:spcAft>
              <a:buClrTx/>
              <a:buSzTx/>
              <a:buFontTx/>
              <a:buChar char="–"/>
              <a:tabLst/>
              <a:defRPr/>
            </a:pPr>
            <a:endParaRPr kumimoji="0" lang="en-US" sz="700" b="0" i="0" u="none" strike="noStrike" kern="0" cap="none" spc="0" normalizeH="0" baseline="0" noProof="0" dirty="0" smtClean="0">
              <a:ln>
                <a:noFill/>
              </a:ln>
              <a:solidFill>
                <a:srgbClr val="3333CC"/>
              </a:solidFill>
              <a:effectLst/>
              <a:uLnTx/>
              <a:uFillTx/>
              <a:latin typeface="Calibri" pitchFamily="34" charset="0"/>
              <a:cs typeface="Calibri" pitchFamily="34" charset="0"/>
            </a:endParaRPr>
          </a:p>
          <a:p>
            <a:pPr marL="742950" marR="0" lvl="1" indent="-285750" algn="l" defTabSz="914400" rtl="0" eaLnBrk="1" fontAlgn="base" latinLnBrk="0" hangingPunct="1">
              <a:lnSpc>
                <a:spcPct val="80000"/>
              </a:lnSpc>
              <a:spcBef>
                <a:spcPct val="35000"/>
              </a:spcBef>
              <a:spcAft>
                <a:spcPct val="0"/>
              </a:spcAft>
              <a:buClrTx/>
              <a:buSzTx/>
              <a:buFontTx/>
              <a:buChar char="–"/>
              <a:tabLst/>
              <a:defRPr/>
            </a:pPr>
            <a:r>
              <a:rPr kumimoji="0" lang="en-US" sz="1400" b="0" i="0" u="none" strike="noStrike" kern="0" cap="none" spc="0" normalizeH="0" baseline="0" noProof="0" dirty="0" smtClean="0">
                <a:ln>
                  <a:noFill/>
                </a:ln>
                <a:solidFill>
                  <a:srgbClr val="3333CC"/>
                </a:solidFill>
                <a:effectLst/>
                <a:uLnTx/>
                <a:uFillTx/>
                <a:latin typeface="Calibri" pitchFamily="34" charset="0"/>
                <a:cs typeface="Calibri" pitchFamily="34" charset="0"/>
              </a:rPr>
              <a:t>Algorithm uses an </a:t>
            </a:r>
            <a:r>
              <a:rPr kumimoji="0" lang="en-US" sz="1400" b="1" u="none" strike="noStrike" kern="0" cap="none" spc="0" normalizeH="0" baseline="0" noProof="0" dirty="0" smtClean="0">
                <a:ln>
                  <a:noFill/>
                </a:ln>
                <a:solidFill>
                  <a:srgbClr val="3333CC"/>
                </a:solidFill>
                <a:effectLst/>
                <a:uLnTx/>
                <a:uFillTx/>
                <a:latin typeface="Calibri" pitchFamily="34" charset="0"/>
                <a:cs typeface="Calibri" pitchFamily="34" charset="0"/>
              </a:rPr>
              <a:t>optimal estimation approach </a:t>
            </a:r>
            <a:r>
              <a:rPr kumimoji="0" lang="en-US" sz="1400" i="0" u="none" strike="noStrike" kern="0" cap="none" spc="0" normalizeH="0" baseline="0" noProof="0" dirty="0" smtClean="0">
                <a:ln>
                  <a:noFill/>
                </a:ln>
                <a:solidFill>
                  <a:srgbClr val="3333CC"/>
                </a:solidFill>
                <a:effectLst/>
                <a:uLnTx/>
                <a:uFillTx/>
                <a:latin typeface="Calibri" pitchFamily="34" charset="0"/>
                <a:cs typeface="Calibri" pitchFamily="34" charset="0"/>
              </a:rPr>
              <a:t>(Rogers, 1976)  </a:t>
            </a:r>
            <a:r>
              <a:rPr kumimoji="0" lang="en-US" sz="1400" b="0" i="0" u="none" strike="noStrike" kern="0" cap="none" spc="0" normalizeH="0" baseline="0" noProof="0" dirty="0" smtClean="0">
                <a:ln>
                  <a:noFill/>
                </a:ln>
                <a:solidFill>
                  <a:srgbClr val="3333CC"/>
                </a:solidFill>
                <a:effectLst/>
                <a:uLnTx/>
                <a:uFillTx/>
                <a:latin typeface="Calibri" pitchFamily="34" charset="0"/>
                <a:cs typeface="Calibri" pitchFamily="34" charset="0"/>
              </a:rPr>
              <a:t>that provides error estimates (</a:t>
            </a:r>
            <a:r>
              <a:rPr kumimoji="0" lang="en-US" sz="1400" b="0" i="0" u="none" strike="noStrike" kern="0" cap="none" spc="0" normalizeH="0" baseline="0" noProof="0" dirty="0" err="1" smtClean="0">
                <a:ln>
                  <a:noFill/>
                </a:ln>
                <a:solidFill>
                  <a:srgbClr val="3333CC"/>
                </a:solidFill>
                <a:effectLst/>
                <a:uLnTx/>
                <a:uFillTx/>
                <a:latin typeface="Calibri" pitchFamily="34" charset="0"/>
                <a:cs typeface="Calibri" pitchFamily="34" charset="0"/>
              </a:rPr>
              <a:t>T</a:t>
            </a:r>
            <a:r>
              <a:rPr kumimoji="0" lang="en-US" sz="1400" b="1" i="0" u="none" strike="noStrike" kern="0" cap="none" spc="0" normalizeH="0" baseline="-25000" noProof="0" dirty="0" err="1" smtClean="0">
                <a:ln>
                  <a:noFill/>
                </a:ln>
                <a:solidFill>
                  <a:srgbClr val="3333CC"/>
                </a:solidFill>
                <a:effectLst/>
                <a:uLnTx/>
                <a:uFillTx/>
                <a:latin typeface="Calibri" pitchFamily="34" charset="0"/>
                <a:cs typeface="Calibri" pitchFamily="34" charset="0"/>
              </a:rPr>
              <a:t>c</a:t>
            </a:r>
            <a:r>
              <a:rPr kumimoji="0" lang="en-US" sz="1400" b="0" i="0" u="none" strike="noStrike" kern="0" cap="none" spc="0" normalizeH="0" baseline="0" noProof="0" dirty="0" smtClean="0">
                <a:ln>
                  <a:noFill/>
                </a:ln>
                <a:solidFill>
                  <a:srgbClr val="3333CC"/>
                </a:solidFill>
                <a:effectLst/>
                <a:uLnTx/>
                <a:uFillTx/>
                <a:latin typeface="Calibri" pitchFamily="34" charset="0"/>
                <a:cs typeface="Calibri" pitchFamily="34" charset="0"/>
              </a:rPr>
              <a:t>).</a:t>
            </a:r>
          </a:p>
          <a:p>
            <a:pPr marL="742950" marR="0" lvl="1" indent="-285750" algn="l" defTabSz="914400" rtl="0" eaLnBrk="1" fontAlgn="base" latinLnBrk="0" hangingPunct="1">
              <a:lnSpc>
                <a:spcPct val="80000"/>
              </a:lnSpc>
              <a:spcBef>
                <a:spcPct val="35000"/>
              </a:spcBef>
              <a:spcAft>
                <a:spcPct val="0"/>
              </a:spcAft>
              <a:buClrTx/>
              <a:buSzTx/>
              <a:buFontTx/>
              <a:buChar char="–"/>
              <a:tabLst/>
              <a:defRPr/>
            </a:pPr>
            <a:endParaRPr kumimoji="0" lang="en-US" sz="700" b="0" i="0" u="none" strike="noStrike" kern="0" cap="none" spc="0" normalizeH="0" baseline="0" noProof="0" dirty="0" smtClean="0">
              <a:ln>
                <a:noFill/>
              </a:ln>
              <a:solidFill>
                <a:srgbClr val="3333CC"/>
              </a:solidFill>
              <a:effectLst/>
              <a:uLnTx/>
              <a:uFillTx/>
              <a:latin typeface="Calibri" pitchFamily="34" charset="0"/>
              <a:cs typeface="Calibri" pitchFamily="34" charset="0"/>
            </a:endParaRPr>
          </a:p>
          <a:p>
            <a:pPr marL="742950" marR="0" lvl="1" indent="-285750" algn="l" defTabSz="914400" rtl="0" eaLnBrk="1" fontAlgn="base" latinLnBrk="0" hangingPunct="1">
              <a:lnSpc>
                <a:spcPct val="80000"/>
              </a:lnSpc>
              <a:spcBef>
                <a:spcPct val="35000"/>
              </a:spcBef>
              <a:spcAft>
                <a:spcPct val="0"/>
              </a:spcAft>
              <a:buClrTx/>
              <a:buSzTx/>
              <a:buFontTx/>
              <a:buChar char="–"/>
              <a:tabLst/>
              <a:defRPr/>
            </a:pPr>
            <a:r>
              <a:rPr kumimoji="0" lang="en-US" sz="1400" b="0" i="0" u="none" strike="noStrike" kern="0" cap="none" spc="0" normalizeH="0" baseline="0" noProof="0" dirty="0" smtClean="0">
                <a:ln>
                  <a:noFill/>
                </a:ln>
                <a:solidFill>
                  <a:srgbClr val="3333CC"/>
                </a:solidFill>
                <a:effectLst/>
                <a:uLnTx/>
                <a:uFillTx/>
                <a:latin typeface="Calibri" pitchFamily="34" charset="0"/>
                <a:cs typeface="Calibri" pitchFamily="34" charset="0"/>
              </a:rPr>
              <a:t>NWP forecast temperature profiles used to compute cloud-top pressure and height.</a:t>
            </a:r>
          </a:p>
          <a:p>
            <a:pPr marL="742950" marR="0" lvl="1" indent="-285750" algn="l" defTabSz="914400" rtl="0" eaLnBrk="1" fontAlgn="base" latinLnBrk="0" hangingPunct="1">
              <a:lnSpc>
                <a:spcPct val="80000"/>
              </a:lnSpc>
              <a:spcBef>
                <a:spcPct val="35000"/>
              </a:spcBef>
              <a:spcAft>
                <a:spcPct val="0"/>
              </a:spcAft>
              <a:buClrTx/>
              <a:buSzTx/>
              <a:buFontTx/>
              <a:buChar char="–"/>
              <a:tabLst/>
              <a:defRPr/>
            </a:pPr>
            <a:endParaRPr kumimoji="0" lang="en-US" sz="700" b="0" i="0" u="none" strike="noStrike" kern="0" cap="none" spc="0" normalizeH="0" baseline="0" noProof="0" dirty="0" smtClean="0">
              <a:ln>
                <a:noFill/>
              </a:ln>
              <a:solidFill>
                <a:srgbClr val="3333CC"/>
              </a:solidFill>
              <a:effectLst/>
              <a:uLnTx/>
              <a:uFillTx/>
              <a:latin typeface="Calibri" pitchFamily="34" charset="0"/>
              <a:cs typeface="Calibri" pitchFamily="34" charset="0"/>
            </a:endParaRPr>
          </a:p>
          <a:p>
            <a:pPr marL="742950" marR="0" lvl="1" indent="-285750" algn="l" defTabSz="914400" rtl="0" eaLnBrk="1" fontAlgn="base" latinLnBrk="0" hangingPunct="1">
              <a:lnSpc>
                <a:spcPct val="80000"/>
              </a:lnSpc>
              <a:spcBef>
                <a:spcPct val="35000"/>
              </a:spcBef>
              <a:spcAft>
                <a:spcPct val="0"/>
              </a:spcAft>
              <a:buClrTx/>
              <a:buSzTx/>
              <a:buFontTx/>
              <a:buChar char="–"/>
              <a:tabLst/>
              <a:defRPr/>
            </a:pPr>
            <a:r>
              <a:rPr kumimoji="0" lang="en-US" sz="1400" b="0" i="0" u="none" strike="noStrike" kern="0" cap="none" spc="0" normalizeH="0" baseline="0" noProof="0" dirty="0" smtClean="0">
                <a:ln>
                  <a:noFill/>
                </a:ln>
                <a:solidFill>
                  <a:srgbClr val="3333CC"/>
                </a:solidFill>
                <a:effectLst/>
                <a:uLnTx/>
                <a:uFillTx/>
                <a:latin typeface="Calibri" pitchFamily="34" charset="0"/>
                <a:cs typeface="Calibri" pitchFamily="34" charset="0"/>
              </a:rPr>
              <a:t>For pixels typed as containing multi-layer clouds, a multi-layer solution is performed.</a:t>
            </a:r>
          </a:p>
          <a:p>
            <a:pPr marL="742950" marR="0" lvl="1" indent="-285750" algn="l" defTabSz="914400" rtl="0" eaLnBrk="1" fontAlgn="base" latinLnBrk="0" hangingPunct="1">
              <a:lnSpc>
                <a:spcPct val="80000"/>
              </a:lnSpc>
              <a:spcBef>
                <a:spcPct val="35000"/>
              </a:spcBef>
              <a:spcAft>
                <a:spcPct val="0"/>
              </a:spcAft>
              <a:buClrTx/>
              <a:buSzTx/>
              <a:buFontTx/>
              <a:buChar char="–"/>
              <a:tabLst/>
              <a:defRPr/>
            </a:pPr>
            <a:endParaRPr kumimoji="0" lang="en-US" sz="700" b="0" i="0" u="none" strike="noStrike" kern="0" cap="none" spc="0" normalizeH="0" baseline="0" noProof="0" dirty="0" smtClean="0">
              <a:ln>
                <a:noFill/>
              </a:ln>
              <a:solidFill>
                <a:srgbClr val="3333CC"/>
              </a:solidFill>
              <a:effectLst/>
              <a:uLnTx/>
              <a:uFillTx/>
              <a:latin typeface="Calibri" pitchFamily="34" charset="0"/>
              <a:cs typeface="Calibri" pitchFamily="34" charset="0"/>
            </a:endParaRPr>
          </a:p>
          <a:p>
            <a:pPr marL="742950" marR="0" lvl="1" indent="-285750" algn="l" defTabSz="914400" rtl="0" eaLnBrk="1" fontAlgn="base" latinLnBrk="0" hangingPunct="1">
              <a:lnSpc>
                <a:spcPct val="80000"/>
              </a:lnSpc>
              <a:spcBef>
                <a:spcPct val="35000"/>
              </a:spcBef>
              <a:spcAft>
                <a:spcPct val="0"/>
              </a:spcAft>
              <a:buClrTx/>
              <a:buSzTx/>
              <a:buFontTx/>
              <a:buChar char="–"/>
              <a:tabLst/>
              <a:defRPr/>
            </a:pPr>
            <a:r>
              <a:rPr kumimoji="0" lang="en-US" sz="1400" b="0" i="0" u="none" strike="noStrike" kern="0" cap="none" spc="0" normalizeH="0" baseline="0" noProof="0" dirty="0" smtClean="0">
                <a:ln>
                  <a:noFill/>
                </a:ln>
                <a:solidFill>
                  <a:srgbClr val="3333CC"/>
                </a:solidFill>
                <a:effectLst/>
                <a:uLnTx/>
                <a:uFillTx/>
                <a:latin typeface="Calibri" pitchFamily="34" charset="0"/>
                <a:cs typeface="Calibri" pitchFamily="34" charset="0"/>
              </a:rPr>
              <a:t>Special processing occurs in the presence of low level temperature inversions</a:t>
            </a:r>
            <a:r>
              <a:rPr kumimoji="0" lang="en-US" sz="1200" b="0" i="0" u="none" strike="noStrike" kern="0" cap="none" spc="0" normalizeH="0" baseline="0" noProof="0" dirty="0" smtClean="0">
                <a:ln>
                  <a:noFill/>
                </a:ln>
                <a:solidFill>
                  <a:srgbClr val="3333CC"/>
                </a:solidFill>
                <a:effectLst/>
                <a:uLnTx/>
                <a:uFillTx/>
                <a:latin typeface="Calibri" pitchFamily="34" charset="0"/>
                <a:cs typeface="Calibri" pitchFamily="34" charset="0"/>
              </a:rPr>
              <a:t>.</a:t>
            </a:r>
            <a:endParaRPr lang="en-US" sz="1400" i="0" kern="0" dirty="0" smtClean="0">
              <a:solidFill>
                <a:srgbClr val="3333CC"/>
              </a:solidFill>
              <a:latin typeface="+mn-lt"/>
            </a:endParaRPr>
          </a:p>
          <a:p>
            <a:pPr marL="342900" lvl="0" indent="-342900">
              <a:lnSpc>
                <a:spcPct val="80000"/>
              </a:lnSpc>
              <a:spcBef>
                <a:spcPct val="35000"/>
              </a:spcBef>
              <a:buFontTx/>
              <a:buChar char="•"/>
              <a:defRPr/>
            </a:pPr>
            <a:endParaRPr lang="en-US" sz="1400" b="1" i="0" kern="0" dirty="0" smtClean="0">
              <a:solidFill>
                <a:srgbClr val="000099"/>
              </a:solidFill>
            </a:endParaRPr>
          </a:p>
          <a:p>
            <a:pPr marL="342900" lvl="0" indent="-342900">
              <a:lnSpc>
                <a:spcPct val="80000"/>
              </a:lnSpc>
              <a:spcBef>
                <a:spcPct val="35000"/>
              </a:spcBef>
              <a:buFontTx/>
              <a:buChar char="•"/>
              <a:defRPr/>
            </a:pPr>
            <a:r>
              <a:rPr lang="en-US" sz="1400" b="1" i="0" kern="0" dirty="0" smtClean="0">
                <a:solidFill>
                  <a:srgbClr val="0000FF"/>
                </a:solidFill>
              </a:rPr>
              <a:t>References</a:t>
            </a:r>
          </a:p>
          <a:p>
            <a:pPr marL="742950" lvl="1" indent="-285750">
              <a:lnSpc>
                <a:spcPct val="80000"/>
              </a:lnSpc>
              <a:spcBef>
                <a:spcPct val="35000"/>
              </a:spcBef>
              <a:buFontTx/>
              <a:buChar char="–"/>
              <a:defRPr/>
            </a:pPr>
            <a:r>
              <a:rPr lang="en-US" sz="1400" b="1" kern="0" dirty="0" err="1" smtClean="0">
                <a:solidFill>
                  <a:srgbClr val="3333CC"/>
                </a:solidFill>
                <a:latin typeface="Calibri" pitchFamily="34" charset="0"/>
                <a:cs typeface="Calibri" pitchFamily="34" charset="0"/>
              </a:rPr>
              <a:t>Heidinger</a:t>
            </a:r>
            <a:r>
              <a:rPr lang="en-US" sz="1400" b="1" kern="0" dirty="0" smtClean="0">
                <a:solidFill>
                  <a:srgbClr val="3333CC"/>
                </a:solidFill>
                <a:latin typeface="Calibri" pitchFamily="34" charset="0"/>
                <a:cs typeface="Calibri" pitchFamily="34" charset="0"/>
              </a:rPr>
              <a:t>, A., 2010:</a:t>
            </a:r>
            <a:r>
              <a:rPr lang="en-US" sz="1400" kern="0" dirty="0" smtClean="0">
                <a:solidFill>
                  <a:srgbClr val="3333CC"/>
                </a:solidFill>
                <a:latin typeface="Calibri" pitchFamily="34" charset="0"/>
                <a:cs typeface="Calibri" pitchFamily="34" charset="0"/>
              </a:rPr>
              <a:t> </a:t>
            </a:r>
            <a:r>
              <a:rPr lang="en-US" sz="1200" kern="0" dirty="0" smtClean="0">
                <a:solidFill>
                  <a:srgbClr val="3333CC"/>
                </a:solidFill>
                <a:latin typeface="Calibri" pitchFamily="34" charset="0"/>
                <a:cs typeface="Calibri" pitchFamily="34" charset="0"/>
              </a:rPr>
              <a:t>GOES-R Advanced Baseline Imager (ABI) Algorithm Theoretical Basis Document For Cloud Mask, GOES-R Program Office, </a:t>
            </a:r>
            <a:r>
              <a:rPr lang="en-US" sz="1200" kern="0" dirty="0" smtClean="0">
                <a:solidFill>
                  <a:srgbClr val="3333CC"/>
                </a:solidFill>
                <a:latin typeface="Calibri" pitchFamily="34" charset="0"/>
                <a:cs typeface="Calibri" pitchFamily="34" charset="0"/>
                <a:hlinkClick r:id="rId3"/>
              </a:rPr>
              <a:t>www.goes-r.gov</a:t>
            </a:r>
            <a:r>
              <a:rPr lang="en-US" sz="1400" kern="0" dirty="0" smtClean="0">
                <a:solidFill>
                  <a:srgbClr val="3333CC"/>
                </a:solidFill>
                <a:latin typeface="Calibri" pitchFamily="34" charset="0"/>
                <a:cs typeface="Calibri" pitchFamily="34" charset="0"/>
              </a:rPr>
              <a:t>.</a:t>
            </a:r>
            <a:endParaRPr lang="en-US" sz="700" kern="0" dirty="0" smtClean="0">
              <a:solidFill>
                <a:srgbClr val="3333CC"/>
              </a:solidFill>
              <a:latin typeface="Calibri" pitchFamily="34" charset="0"/>
              <a:cs typeface="Calibri" pitchFamily="34" charset="0"/>
            </a:endParaRPr>
          </a:p>
          <a:p>
            <a:pPr marL="742950" lvl="1" indent="-285750">
              <a:lnSpc>
                <a:spcPct val="80000"/>
              </a:lnSpc>
              <a:spcBef>
                <a:spcPct val="35000"/>
              </a:spcBef>
              <a:buFontTx/>
              <a:buChar char="–"/>
              <a:defRPr/>
            </a:pPr>
            <a:r>
              <a:rPr lang="en-US" sz="1400" b="1" kern="0" dirty="0" smtClean="0">
                <a:solidFill>
                  <a:srgbClr val="3333CC"/>
                </a:solidFill>
                <a:latin typeface="Calibri" pitchFamily="34" charset="0"/>
                <a:cs typeface="Calibri" pitchFamily="34" charset="0"/>
              </a:rPr>
              <a:t>Rodgers, C.D., 1976</a:t>
            </a:r>
            <a:r>
              <a:rPr lang="en-US" sz="1400" kern="0" dirty="0" smtClean="0">
                <a:solidFill>
                  <a:srgbClr val="3333CC"/>
                </a:solidFill>
                <a:latin typeface="Calibri" pitchFamily="34" charset="0"/>
                <a:cs typeface="Calibri" pitchFamily="34" charset="0"/>
              </a:rPr>
              <a:t>:  </a:t>
            </a:r>
            <a:r>
              <a:rPr lang="en-US" sz="1200" kern="0" dirty="0" smtClean="0">
                <a:solidFill>
                  <a:srgbClr val="3333CC"/>
                </a:solidFill>
                <a:latin typeface="Calibri" pitchFamily="34" charset="0"/>
                <a:cs typeface="Calibri" pitchFamily="34" charset="0"/>
              </a:rPr>
              <a:t>Retrieval of atmospheric temperature and composition from remote measurements of thermal </a:t>
            </a:r>
            <a:r>
              <a:rPr lang="en-US" sz="1200" i="0" kern="0" dirty="0" smtClean="0">
                <a:solidFill>
                  <a:srgbClr val="3333CC"/>
                </a:solidFill>
                <a:latin typeface="Calibri" pitchFamily="34" charset="0"/>
                <a:cs typeface="Calibri" pitchFamily="34" charset="0"/>
              </a:rPr>
              <a:t>radiation. Rev. </a:t>
            </a:r>
            <a:r>
              <a:rPr lang="en-US" sz="1200" i="0" kern="0" dirty="0" err="1" smtClean="0">
                <a:solidFill>
                  <a:srgbClr val="3333CC"/>
                </a:solidFill>
                <a:latin typeface="Calibri" pitchFamily="34" charset="0"/>
                <a:cs typeface="Calibri" pitchFamily="34" charset="0"/>
              </a:rPr>
              <a:t>Geophys</a:t>
            </a:r>
            <a:r>
              <a:rPr lang="en-US" sz="1200" i="0" kern="0" dirty="0" smtClean="0">
                <a:solidFill>
                  <a:srgbClr val="3333CC"/>
                </a:solidFill>
                <a:latin typeface="Calibri" pitchFamily="34" charset="0"/>
                <a:cs typeface="Calibri" pitchFamily="34" charset="0"/>
              </a:rPr>
              <a:t>. Space Phys., 60, 609-624.</a:t>
            </a:r>
          </a:p>
          <a:p>
            <a:pPr marL="742950" lvl="1" indent="-285750">
              <a:lnSpc>
                <a:spcPct val="80000"/>
              </a:lnSpc>
              <a:spcBef>
                <a:spcPct val="35000"/>
              </a:spcBef>
              <a:defRPr/>
            </a:pPr>
            <a:endParaRPr lang="en-US" sz="1400" i="0" kern="0" dirty="0" smtClean="0">
              <a:solidFill>
                <a:srgbClr val="3333CC"/>
              </a:solidFill>
            </a:endParaRPr>
          </a:p>
          <a:p>
            <a:pPr marL="285750" indent="-285750">
              <a:lnSpc>
                <a:spcPct val="80000"/>
              </a:lnSpc>
              <a:spcBef>
                <a:spcPct val="35000"/>
              </a:spcBef>
              <a:defRPr/>
            </a:pPr>
            <a:endParaRPr kumimoji="0" lang="en-US" sz="2000" b="0" i="0" u="none" strike="noStrike" kern="0" cap="none" spc="0" normalizeH="0" baseline="0" noProof="0" dirty="0" smtClean="0">
              <a:ln>
                <a:noFill/>
              </a:ln>
              <a:solidFill>
                <a:srgbClr val="3333CC"/>
              </a:solidFill>
              <a:effectLst/>
              <a:uLnTx/>
              <a:uFillTx/>
              <a:latin typeface="+mn-lt"/>
            </a:endParaRPr>
          </a:p>
          <a:p>
            <a:pPr marL="742950" marR="0" lvl="1" indent="-285750" algn="l" defTabSz="914400" rtl="0" eaLnBrk="1" fontAlgn="base" latinLnBrk="0" hangingPunct="1">
              <a:lnSpc>
                <a:spcPct val="80000"/>
              </a:lnSpc>
              <a:spcBef>
                <a:spcPct val="35000"/>
              </a:spcBef>
              <a:spcAft>
                <a:spcPct val="0"/>
              </a:spcAft>
              <a:buClrTx/>
              <a:buSzTx/>
              <a:buFontTx/>
              <a:buChar char="–"/>
              <a:tabLst/>
              <a:defRPr/>
            </a:pPr>
            <a:endParaRPr kumimoji="0" lang="en-US" sz="1600" b="0" i="0" u="none" strike="noStrike" kern="0" cap="none" spc="0" normalizeH="0" baseline="0" noProof="0" dirty="0" smtClean="0">
              <a:ln>
                <a:noFill/>
              </a:ln>
              <a:solidFill>
                <a:srgbClr val="000099"/>
              </a:solidFill>
              <a:effectLst/>
              <a:uLnTx/>
              <a:uFillTx/>
              <a:latin typeface="+mn-lt"/>
            </a:endParaRPr>
          </a:p>
          <a:p>
            <a:pPr marL="742950" marR="0" lvl="1" indent="-285750" algn="l" defTabSz="914400" rtl="0" eaLnBrk="1" fontAlgn="base" latinLnBrk="0" hangingPunct="1">
              <a:lnSpc>
                <a:spcPct val="80000"/>
              </a:lnSpc>
              <a:spcBef>
                <a:spcPct val="35000"/>
              </a:spcBef>
              <a:spcAft>
                <a:spcPct val="0"/>
              </a:spcAft>
              <a:buClrTx/>
              <a:buSzTx/>
              <a:buFontTx/>
              <a:buChar char="–"/>
              <a:tabLst/>
              <a:defRPr/>
            </a:pPr>
            <a:endParaRPr kumimoji="0" lang="en-US" sz="1800" b="0" i="0" u="none" strike="noStrike" kern="0" cap="none" spc="0" normalizeH="0" baseline="0" noProof="0" dirty="0" smtClean="0">
              <a:ln>
                <a:noFill/>
              </a:ln>
              <a:solidFill>
                <a:schemeClr val="tx1"/>
              </a:solidFill>
              <a:effectLst/>
              <a:uLnTx/>
              <a:uFillTx/>
              <a:latin typeface="+mn-lt"/>
            </a:endParaRPr>
          </a:p>
        </p:txBody>
      </p:sp>
      <p:pic>
        <p:nvPicPr>
          <p:cNvPr id="11" name="Picture 11" descr="press_anim.gif"/>
          <p:cNvPicPr>
            <a:picLocks noChangeAspect="1"/>
          </p:cNvPicPr>
          <p:nvPr/>
        </p:nvPicPr>
        <p:blipFill>
          <a:blip r:embed="rId4" cstate="print"/>
          <a:srcRect/>
          <a:stretch>
            <a:fillRect/>
          </a:stretch>
        </p:blipFill>
        <p:spPr bwMode="auto">
          <a:xfrm>
            <a:off x="5506948" y="778756"/>
            <a:ext cx="3041237" cy="3046288"/>
          </a:xfrm>
          <a:prstGeom prst="rect">
            <a:avLst/>
          </a:prstGeom>
          <a:noFill/>
          <a:ln w="9525">
            <a:noFill/>
            <a:miter lim="800000"/>
            <a:headEnd/>
            <a:tailEnd/>
          </a:ln>
        </p:spPr>
      </p:pic>
      <p:pic>
        <p:nvPicPr>
          <p:cNvPr id="12" name="Picture 10" descr="bt14_anim.gif"/>
          <p:cNvPicPr>
            <a:picLocks noChangeAspect="1"/>
          </p:cNvPicPr>
          <p:nvPr/>
        </p:nvPicPr>
        <p:blipFill>
          <a:blip r:embed="rId5" cstate="print"/>
          <a:srcRect/>
          <a:stretch>
            <a:fillRect/>
          </a:stretch>
        </p:blipFill>
        <p:spPr bwMode="auto">
          <a:xfrm>
            <a:off x="5530665" y="3840480"/>
            <a:ext cx="3017520" cy="3017520"/>
          </a:xfrm>
          <a:prstGeom prst="rect">
            <a:avLst/>
          </a:prstGeom>
          <a:noFill/>
          <a:ln w="9525">
            <a:noFill/>
            <a:miter lim="800000"/>
            <a:headEnd/>
            <a:tailEnd/>
          </a:ln>
        </p:spPr>
      </p:pic>
      <p:sp>
        <p:nvSpPr>
          <p:cNvPr id="14" name="TextBox 13"/>
          <p:cNvSpPr txBox="1"/>
          <p:nvPr/>
        </p:nvSpPr>
        <p:spPr>
          <a:xfrm>
            <a:off x="215516" y="6201308"/>
            <a:ext cx="5220579" cy="523220"/>
          </a:xfrm>
          <a:prstGeom prst="rect">
            <a:avLst/>
          </a:prstGeom>
          <a:solidFill>
            <a:srgbClr val="99CCFF">
              <a:alpha val="53000"/>
            </a:srgbClr>
          </a:solidFill>
        </p:spPr>
        <p:txBody>
          <a:bodyPr wrap="square" rtlCol="0">
            <a:spAutoFit/>
          </a:bodyPr>
          <a:lstStyle/>
          <a:p>
            <a:r>
              <a:rPr lang="en-US" sz="1400" b="1" i="0" dirty="0" smtClean="0">
                <a:solidFill>
                  <a:srgbClr val="FF0000"/>
                </a:solidFill>
              </a:rPr>
              <a:t>Please  visit  Andy </a:t>
            </a:r>
            <a:r>
              <a:rPr lang="en-US" sz="1400" b="1" i="0" dirty="0" err="1" smtClean="0">
                <a:solidFill>
                  <a:srgbClr val="FF0000"/>
                </a:solidFill>
              </a:rPr>
              <a:t>Heidinger</a:t>
            </a:r>
            <a:r>
              <a:rPr lang="en-US" sz="1400" b="1" i="0" dirty="0" smtClean="0">
                <a:solidFill>
                  <a:srgbClr val="FF0000"/>
                </a:solidFill>
              </a:rPr>
              <a:t> (NOAA/NESDIS) at his poster to learn more about this cloud height algorithm!!</a:t>
            </a:r>
            <a:endParaRPr lang="en-US" sz="1400" b="1" i="0" dirty="0">
              <a:solidFill>
                <a:srgbClr val="FF0000"/>
              </a:solidFill>
            </a:endParaRPr>
          </a:p>
        </p:txBody>
      </p:sp>
    </p:spTree>
    <p:extLst>
      <p:ext uri="{BB962C8B-B14F-4D97-AF65-F5344CB8AC3E}">
        <p14:creationId xmlns="" xmlns:p14="http://schemas.microsoft.com/office/powerpoint/2010/main" val="215750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Slide Number Placeholder 3"/>
          <p:cNvSpPr>
            <a:spLocks noGrp="1"/>
          </p:cNvSpPr>
          <p:nvPr>
            <p:ph type="sldNum" sz="quarter" idx="12"/>
          </p:nvPr>
        </p:nvSpPr>
        <p:spPr>
          <a:noFill/>
        </p:spPr>
        <p:txBody>
          <a:bodyPr/>
          <a:lstStyle/>
          <a:p>
            <a:fld id="{51C156BC-94B0-4CFC-A495-3AEF977AC649}" type="slidenum">
              <a:rPr lang="en-US" smtClean="0"/>
              <a:pPr/>
              <a:t>14</a:t>
            </a:fld>
            <a:endParaRPr lang="en-US" smtClean="0"/>
          </a:p>
        </p:txBody>
      </p:sp>
      <p:sp>
        <p:nvSpPr>
          <p:cNvPr id="34821" name="Text Box 3"/>
          <p:cNvSpPr txBox="1">
            <a:spLocks noChangeArrowheads="1"/>
          </p:cNvSpPr>
          <p:nvPr/>
        </p:nvSpPr>
        <p:spPr bwMode="auto">
          <a:xfrm>
            <a:off x="1331913" y="1484313"/>
            <a:ext cx="7308850" cy="366712"/>
          </a:xfrm>
          <a:prstGeom prst="rect">
            <a:avLst/>
          </a:prstGeom>
          <a:noFill/>
          <a:ln w="9525">
            <a:noFill/>
            <a:miter lim="800000"/>
            <a:headEnd/>
            <a:tailEnd/>
          </a:ln>
        </p:spPr>
        <p:txBody>
          <a:bodyPr>
            <a:spAutoFit/>
          </a:bodyPr>
          <a:lstStyle/>
          <a:p>
            <a:pPr marL="342900" indent="-342900">
              <a:spcBef>
                <a:spcPct val="50000"/>
              </a:spcBef>
            </a:pPr>
            <a:endParaRPr lang="en-US" i="0"/>
          </a:p>
        </p:txBody>
      </p:sp>
      <p:sp>
        <p:nvSpPr>
          <p:cNvPr id="34822" name="Text Box 4"/>
          <p:cNvSpPr txBox="1">
            <a:spLocks noChangeArrowheads="1"/>
          </p:cNvSpPr>
          <p:nvPr/>
        </p:nvSpPr>
        <p:spPr bwMode="auto">
          <a:xfrm>
            <a:off x="609600" y="1371600"/>
            <a:ext cx="7848600" cy="366713"/>
          </a:xfrm>
          <a:prstGeom prst="rect">
            <a:avLst/>
          </a:prstGeom>
          <a:noFill/>
          <a:ln w="9525">
            <a:noFill/>
            <a:miter lim="800000"/>
            <a:headEnd/>
            <a:tailEnd/>
          </a:ln>
        </p:spPr>
        <p:txBody>
          <a:bodyPr>
            <a:spAutoFit/>
          </a:bodyPr>
          <a:lstStyle/>
          <a:p>
            <a:pPr>
              <a:spcBef>
                <a:spcPct val="50000"/>
              </a:spcBef>
            </a:pPr>
            <a:endParaRPr lang="en-US" i="0"/>
          </a:p>
        </p:txBody>
      </p:sp>
      <p:sp>
        <p:nvSpPr>
          <p:cNvPr id="34823" name="Text Box 5"/>
          <p:cNvSpPr txBox="1">
            <a:spLocks noChangeArrowheads="1"/>
          </p:cNvSpPr>
          <p:nvPr/>
        </p:nvSpPr>
        <p:spPr bwMode="auto">
          <a:xfrm>
            <a:off x="431540" y="5841268"/>
            <a:ext cx="8316924" cy="400110"/>
          </a:xfrm>
          <a:prstGeom prst="rect">
            <a:avLst/>
          </a:prstGeom>
          <a:solidFill>
            <a:srgbClr val="CCECFF"/>
          </a:solidFill>
          <a:ln w="9525">
            <a:solidFill>
              <a:srgbClr val="0000FF"/>
            </a:solidFill>
            <a:miter lim="800000"/>
            <a:headEnd/>
            <a:tailEnd/>
          </a:ln>
        </p:spPr>
        <p:txBody>
          <a:bodyPr wrap="square">
            <a:spAutoFit/>
          </a:bodyPr>
          <a:lstStyle/>
          <a:p>
            <a:r>
              <a:rPr lang="en-US" sz="2000" i="0" dirty="0" smtClean="0">
                <a:cs typeface="Arial" pitchFamily="34" charset="0"/>
              </a:rPr>
              <a:t>Impact </a:t>
            </a:r>
            <a:r>
              <a:rPr lang="en-US" sz="2000" i="0" dirty="0">
                <a:cs typeface="Arial" pitchFamily="34" charset="0"/>
              </a:rPr>
              <a:t>is to push </a:t>
            </a:r>
            <a:r>
              <a:rPr lang="en-US" sz="2000" i="0" dirty="0" smtClean="0">
                <a:cs typeface="Arial" pitchFamily="34" charset="0"/>
              </a:rPr>
              <a:t>AMV height assignments lower </a:t>
            </a:r>
            <a:r>
              <a:rPr lang="en-US" sz="2000" i="0" dirty="0">
                <a:cs typeface="Arial" pitchFamily="34" charset="0"/>
              </a:rPr>
              <a:t>in the atmosphere</a:t>
            </a:r>
          </a:p>
        </p:txBody>
      </p:sp>
      <p:sp>
        <p:nvSpPr>
          <p:cNvPr id="34827" name="Line 10"/>
          <p:cNvSpPr>
            <a:spLocks noChangeShapeType="1"/>
          </p:cNvSpPr>
          <p:nvPr/>
        </p:nvSpPr>
        <p:spPr bwMode="auto">
          <a:xfrm>
            <a:off x="2068513" y="2960688"/>
            <a:ext cx="990600" cy="0"/>
          </a:xfrm>
          <a:prstGeom prst="line">
            <a:avLst/>
          </a:prstGeom>
          <a:noFill/>
          <a:ln w="19050">
            <a:solidFill>
              <a:srgbClr val="0000CC"/>
            </a:solidFill>
            <a:round/>
            <a:headEnd/>
            <a:tailEnd type="triangle" w="med" len="med"/>
          </a:ln>
        </p:spPr>
        <p:txBody>
          <a:bodyPr/>
          <a:lstStyle/>
          <a:p>
            <a:endParaRPr lang="en-US"/>
          </a:p>
        </p:txBody>
      </p:sp>
      <p:grpSp>
        <p:nvGrpSpPr>
          <p:cNvPr id="17" name="Group 16"/>
          <p:cNvGrpSpPr/>
          <p:nvPr/>
        </p:nvGrpSpPr>
        <p:grpSpPr>
          <a:xfrm>
            <a:off x="251520" y="1340768"/>
            <a:ext cx="7740861" cy="4392488"/>
            <a:chOff x="408051" y="2321582"/>
            <a:chExt cx="7364349" cy="4108264"/>
          </a:xfrm>
        </p:grpSpPr>
        <p:pic>
          <p:nvPicPr>
            <p:cNvPr id="34824" name="Picture 7" descr="COLDVRESAMP"/>
            <p:cNvPicPr>
              <a:picLocks noChangeAspect="1" noChangeArrowheads="1"/>
            </p:cNvPicPr>
            <p:nvPr/>
          </p:nvPicPr>
          <p:blipFill>
            <a:blip r:embed="rId3" cstate="print"/>
            <a:srcRect/>
            <a:stretch>
              <a:fillRect/>
            </a:stretch>
          </p:blipFill>
          <p:spPr bwMode="auto">
            <a:xfrm>
              <a:off x="1600200" y="2321582"/>
              <a:ext cx="6172200" cy="4095750"/>
            </a:xfrm>
            <a:prstGeom prst="rect">
              <a:avLst/>
            </a:prstGeom>
            <a:noFill/>
            <a:ln w="9525">
              <a:noFill/>
              <a:miter lim="800000"/>
              <a:headEnd/>
              <a:tailEnd/>
            </a:ln>
          </p:spPr>
        </p:pic>
        <p:sp>
          <p:nvSpPr>
            <p:cNvPr id="34829" name="Line 12"/>
            <p:cNvSpPr>
              <a:spLocks noChangeShapeType="1"/>
            </p:cNvSpPr>
            <p:nvPr/>
          </p:nvSpPr>
          <p:spPr bwMode="auto">
            <a:xfrm rot="7309936">
              <a:off x="4190207" y="4337844"/>
              <a:ext cx="990600" cy="1587"/>
            </a:xfrm>
            <a:prstGeom prst="line">
              <a:avLst/>
            </a:prstGeom>
            <a:noFill/>
            <a:ln w="19050">
              <a:solidFill>
                <a:srgbClr val="FF3300"/>
              </a:solidFill>
              <a:round/>
              <a:headEnd/>
              <a:tailEnd type="triangle" w="med" len="med"/>
            </a:ln>
          </p:spPr>
          <p:txBody>
            <a:bodyPr/>
            <a:lstStyle/>
            <a:p>
              <a:endParaRPr lang="en-US"/>
            </a:p>
          </p:txBody>
        </p:sp>
        <p:sp>
          <p:nvSpPr>
            <p:cNvPr id="34825" name="Text Box 8"/>
            <p:cNvSpPr txBox="1">
              <a:spLocks noChangeArrowheads="1"/>
            </p:cNvSpPr>
            <p:nvPr/>
          </p:nvSpPr>
          <p:spPr bwMode="auto">
            <a:xfrm>
              <a:off x="4238600" y="6093296"/>
              <a:ext cx="2133600" cy="336550"/>
            </a:xfrm>
            <a:prstGeom prst="rect">
              <a:avLst/>
            </a:prstGeom>
            <a:solidFill>
              <a:schemeClr val="bg1"/>
            </a:solidFill>
            <a:ln w="9525">
              <a:noFill/>
              <a:miter lim="800000"/>
              <a:headEnd/>
              <a:tailEnd/>
            </a:ln>
          </p:spPr>
          <p:txBody>
            <a:bodyPr>
              <a:spAutoFit/>
            </a:bodyPr>
            <a:lstStyle/>
            <a:p>
              <a:pPr>
                <a:spcBef>
                  <a:spcPct val="50000"/>
                </a:spcBef>
              </a:pPr>
              <a:r>
                <a:rPr lang="en-US" sz="1600" b="1" i="0" dirty="0">
                  <a:solidFill>
                    <a:srgbClr val="0066FF"/>
                  </a:solidFill>
                </a:rPr>
                <a:t>Pressure</a:t>
              </a:r>
            </a:p>
          </p:txBody>
        </p:sp>
        <p:sp>
          <p:nvSpPr>
            <p:cNvPr id="34826" name="Text Box 9"/>
            <p:cNvSpPr txBox="1">
              <a:spLocks noChangeArrowheads="1"/>
            </p:cNvSpPr>
            <p:nvPr/>
          </p:nvSpPr>
          <p:spPr bwMode="auto">
            <a:xfrm>
              <a:off x="408051" y="2486025"/>
              <a:ext cx="1958118" cy="1194625"/>
            </a:xfrm>
            <a:prstGeom prst="rect">
              <a:avLst/>
            </a:prstGeom>
            <a:noFill/>
            <a:ln w="9525">
              <a:noFill/>
              <a:miter lim="800000"/>
              <a:headEnd/>
              <a:tailEnd/>
            </a:ln>
          </p:spPr>
          <p:txBody>
            <a:bodyPr wrap="square">
              <a:spAutoFit/>
            </a:bodyPr>
            <a:lstStyle/>
            <a:p>
              <a:pPr eaLnBrk="0" hangingPunct="0">
                <a:spcBef>
                  <a:spcPct val="50000"/>
                </a:spcBef>
              </a:pPr>
              <a:r>
                <a:rPr lang="en-US" sz="1400" b="1" i="0" u="sng" dirty="0" smtClean="0">
                  <a:solidFill>
                    <a:srgbClr val="3333FF"/>
                  </a:solidFill>
                  <a:latin typeface="Comic Sans MS" pitchFamily="66" charset="0"/>
                  <a:ea typeface="MS PGothic" pitchFamily="34" charset="-128"/>
                </a:rPr>
                <a:t>Heritage </a:t>
              </a:r>
              <a:r>
                <a:rPr lang="en-US" sz="1400" b="1" i="0" u="sng" dirty="0">
                  <a:solidFill>
                    <a:srgbClr val="3333FF"/>
                  </a:solidFill>
                  <a:latin typeface="Comic Sans MS" pitchFamily="66" charset="0"/>
                  <a:ea typeface="MS PGothic" pitchFamily="34" charset="-128"/>
                </a:rPr>
                <a:t>Approach: </a:t>
              </a:r>
              <a:endParaRPr lang="en-US" sz="1400" b="1" i="0" u="sng" dirty="0" smtClean="0">
                <a:solidFill>
                  <a:srgbClr val="3333FF"/>
                </a:solidFill>
                <a:latin typeface="Comic Sans MS" pitchFamily="66" charset="0"/>
                <a:ea typeface="MS PGothic" pitchFamily="34" charset="-128"/>
              </a:endParaRPr>
            </a:p>
            <a:p>
              <a:pPr eaLnBrk="0" hangingPunct="0">
                <a:spcBef>
                  <a:spcPct val="50000"/>
                </a:spcBef>
              </a:pPr>
              <a:r>
                <a:rPr lang="en-US" sz="1400" i="0" dirty="0" smtClean="0">
                  <a:solidFill>
                    <a:srgbClr val="3333FF"/>
                  </a:solidFill>
                  <a:latin typeface="Comic Sans MS" pitchFamily="66" charset="0"/>
                  <a:ea typeface="MS PGothic" pitchFamily="34" charset="-128"/>
                </a:rPr>
                <a:t>Coldest </a:t>
              </a:r>
              <a:r>
                <a:rPr lang="en-US" sz="1400" i="0" dirty="0">
                  <a:solidFill>
                    <a:srgbClr val="3333FF"/>
                  </a:solidFill>
                  <a:latin typeface="Comic Sans MS" pitchFamily="66" charset="0"/>
                  <a:ea typeface="MS PGothic" pitchFamily="34" charset="-128"/>
                </a:rPr>
                <a:t>20% of pixels in </a:t>
              </a:r>
              <a:r>
                <a:rPr lang="en-US" sz="1400" i="0" dirty="0" smtClean="0">
                  <a:solidFill>
                    <a:srgbClr val="3333FF"/>
                  </a:solidFill>
                  <a:latin typeface="Comic Sans MS" pitchFamily="66" charset="0"/>
                  <a:ea typeface="MS PGothic" pitchFamily="34" charset="-128"/>
                </a:rPr>
                <a:t>target box used to compute AMV height assignment</a:t>
              </a:r>
              <a:endParaRPr lang="en-US" sz="1400" i="0" dirty="0">
                <a:solidFill>
                  <a:srgbClr val="3333FF"/>
                </a:solidFill>
                <a:latin typeface="Comic Sans MS" pitchFamily="66" charset="0"/>
                <a:ea typeface="MS PGothic" pitchFamily="34" charset="-128"/>
              </a:endParaRPr>
            </a:p>
          </p:txBody>
        </p:sp>
        <p:sp>
          <p:nvSpPr>
            <p:cNvPr id="34828" name="Text Box 11"/>
            <p:cNvSpPr txBox="1">
              <a:spLocks noChangeArrowheads="1"/>
            </p:cNvSpPr>
            <p:nvPr/>
          </p:nvSpPr>
          <p:spPr bwMode="auto">
            <a:xfrm>
              <a:off x="4175857" y="2860371"/>
              <a:ext cx="2464351" cy="1194625"/>
            </a:xfrm>
            <a:prstGeom prst="rect">
              <a:avLst/>
            </a:prstGeom>
            <a:solidFill>
              <a:schemeClr val="bg1"/>
            </a:solidFill>
            <a:ln w="9525">
              <a:noFill/>
              <a:miter lim="800000"/>
              <a:headEnd/>
              <a:tailEnd/>
            </a:ln>
          </p:spPr>
          <p:txBody>
            <a:bodyPr wrap="square">
              <a:spAutoFit/>
            </a:bodyPr>
            <a:lstStyle/>
            <a:p>
              <a:pPr eaLnBrk="0" hangingPunct="0">
                <a:spcBef>
                  <a:spcPct val="50000"/>
                </a:spcBef>
              </a:pPr>
              <a:r>
                <a:rPr lang="en-US" sz="1400" b="1" i="0" u="sng" dirty="0" smtClean="0">
                  <a:solidFill>
                    <a:srgbClr val="FF3300"/>
                  </a:solidFill>
                  <a:latin typeface="Comic Sans MS" pitchFamily="66" charset="0"/>
                  <a:ea typeface="MS PGothic" pitchFamily="34" charset="-128"/>
                </a:rPr>
                <a:t>Nested Tracking Approach</a:t>
              </a:r>
              <a:r>
                <a:rPr lang="en-US" sz="1400" b="1" i="0" u="sng" dirty="0">
                  <a:solidFill>
                    <a:srgbClr val="FF3300"/>
                  </a:solidFill>
                  <a:latin typeface="Comic Sans MS" pitchFamily="66" charset="0"/>
                  <a:ea typeface="MS PGothic" pitchFamily="34" charset="-128"/>
                </a:rPr>
                <a:t>:</a:t>
              </a:r>
              <a:r>
                <a:rPr lang="en-US" sz="1400" b="1" i="0" dirty="0">
                  <a:solidFill>
                    <a:srgbClr val="FF3300"/>
                  </a:solidFill>
                  <a:latin typeface="Comic Sans MS" pitchFamily="66" charset="0"/>
                  <a:ea typeface="MS PGothic" pitchFamily="34" charset="-128"/>
                </a:rPr>
                <a:t> </a:t>
              </a:r>
              <a:endParaRPr lang="en-US" sz="1400" b="1" i="0" dirty="0" smtClean="0">
                <a:solidFill>
                  <a:srgbClr val="FF3300"/>
                </a:solidFill>
                <a:latin typeface="Comic Sans MS" pitchFamily="66" charset="0"/>
                <a:ea typeface="MS PGothic" pitchFamily="34" charset="-128"/>
              </a:endParaRPr>
            </a:p>
            <a:p>
              <a:pPr eaLnBrk="0" hangingPunct="0">
                <a:spcBef>
                  <a:spcPct val="50000"/>
                </a:spcBef>
              </a:pPr>
              <a:r>
                <a:rPr lang="en-US" sz="1400" i="0" dirty="0" smtClean="0">
                  <a:solidFill>
                    <a:srgbClr val="FF3300"/>
                  </a:solidFill>
                  <a:latin typeface="Comic Sans MS" pitchFamily="66" charset="0"/>
                  <a:ea typeface="MS PGothic" pitchFamily="34" charset="-128"/>
                </a:rPr>
                <a:t>Median of cloud-top pressure </a:t>
              </a:r>
              <a:r>
                <a:rPr lang="en-US" sz="1400" i="0" dirty="0">
                  <a:solidFill>
                    <a:srgbClr val="FF3300"/>
                  </a:solidFill>
                  <a:latin typeface="Comic Sans MS" pitchFamily="66" charset="0"/>
                  <a:ea typeface="MS PGothic" pitchFamily="34" charset="-128"/>
                </a:rPr>
                <a:t>of points in largest </a:t>
              </a:r>
              <a:r>
                <a:rPr lang="en-US" sz="1400" i="0" dirty="0" smtClean="0">
                  <a:solidFill>
                    <a:srgbClr val="FF3300"/>
                  </a:solidFill>
                  <a:latin typeface="Comic Sans MS" pitchFamily="66" charset="0"/>
                  <a:ea typeface="MS PGothic" pitchFamily="34" charset="-128"/>
                </a:rPr>
                <a:t>cluster is assigned AMV height assignment</a:t>
              </a:r>
              <a:endParaRPr lang="en-US" sz="1400" i="0" dirty="0">
                <a:solidFill>
                  <a:srgbClr val="000099"/>
                </a:solidFill>
                <a:latin typeface="Comic Sans MS" pitchFamily="66" charset="0"/>
                <a:ea typeface="MS PGothic" pitchFamily="34" charset="-128"/>
              </a:endParaRPr>
            </a:p>
          </p:txBody>
        </p:sp>
        <p:sp>
          <p:nvSpPr>
            <p:cNvPr id="15" name="Rectangle 14"/>
            <p:cNvSpPr/>
            <p:nvPr/>
          </p:nvSpPr>
          <p:spPr bwMode="auto">
            <a:xfrm rot="16200000">
              <a:off x="1561709" y="4005064"/>
              <a:ext cx="1386154" cy="52205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66FF"/>
                  </a:solidFill>
                  <a:effectLst/>
                  <a:latin typeface="Arial" pitchFamily="34" charset="0"/>
                </a:rPr>
                <a:t>Frequency</a:t>
              </a:r>
            </a:p>
          </p:txBody>
        </p:sp>
      </p:grpSp>
      <p:cxnSp>
        <p:nvCxnSpPr>
          <p:cNvPr id="19" name="Straight Arrow Connector 18"/>
          <p:cNvCxnSpPr/>
          <p:nvPr/>
        </p:nvCxnSpPr>
        <p:spPr bwMode="auto">
          <a:xfrm>
            <a:off x="2051720" y="2024844"/>
            <a:ext cx="1080120" cy="180020"/>
          </a:xfrm>
          <a:prstGeom prst="straightConnector1">
            <a:avLst/>
          </a:prstGeom>
          <a:solidFill>
            <a:schemeClr val="accent1"/>
          </a:solidFill>
          <a:ln w="9525" cap="flat" cmpd="sng" algn="ctr">
            <a:solidFill>
              <a:srgbClr val="0000FF"/>
            </a:solidFill>
            <a:prstDash val="solid"/>
            <a:round/>
            <a:headEnd type="none" w="med" len="med"/>
            <a:tailEnd type="triangle"/>
          </a:ln>
          <a:effectLst/>
        </p:spPr>
      </p:cxnSp>
      <p:sp>
        <p:nvSpPr>
          <p:cNvPr id="20" name="Rectangle 9"/>
          <p:cNvSpPr>
            <a:spLocks noChangeArrowheads="1"/>
          </p:cNvSpPr>
          <p:nvPr/>
        </p:nvSpPr>
        <p:spPr bwMode="auto">
          <a:xfrm>
            <a:off x="1042988" y="-26988"/>
            <a:ext cx="6400800" cy="1143001"/>
          </a:xfrm>
          <a:prstGeom prst="rect">
            <a:avLst/>
          </a:prstGeom>
          <a:noFill/>
          <a:ln w="9525">
            <a:noFill/>
            <a:miter lim="800000"/>
            <a:headEnd/>
            <a:tailEnd/>
          </a:ln>
        </p:spPr>
        <p:txBody>
          <a:bodyPr anchor="ctr"/>
          <a:lstStyle/>
          <a:p>
            <a:pPr algn="ctr"/>
            <a:r>
              <a:rPr lang="en-US" sz="2800" b="1" i="0" dirty="0">
                <a:solidFill>
                  <a:srgbClr val="0000FF"/>
                </a:solidFill>
                <a:effectLst>
                  <a:outerShdw blurRad="38100" dist="38100" dir="2700000" algn="tl">
                    <a:srgbClr val="000000">
                      <a:alpha val="43137"/>
                    </a:srgbClr>
                  </a:outerShdw>
                </a:effectLst>
                <a:latin typeface="Arial Black" pitchFamily="34" charset="0"/>
              </a:rPr>
              <a:t>Nested Tracking </a:t>
            </a:r>
            <a:r>
              <a:rPr lang="en-US" sz="2800" b="1" i="0" dirty="0" smtClean="0">
                <a:solidFill>
                  <a:srgbClr val="0000FF"/>
                </a:solidFill>
                <a:effectLst>
                  <a:outerShdw blurRad="38100" dist="38100" dir="2700000" algn="tl">
                    <a:srgbClr val="000000">
                      <a:alpha val="43137"/>
                    </a:srgbClr>
                  </a:outerShdw>
                </a:effectLst>
                <a:latin typeface="Arial Black" pitchFamily="34" charset="0"/>
              </a:rPr>
              <a:t>Approach</a:t>
            </a:r>
          </a:p>
          <a:p>
            <a:pPr algn="ctr"/>
            <a:r>
              <a:rPr lang="en-US" sz="2300" dirty="0" smtClean="0">
                <a:solidFill>
                  <a:srgbClr val="0066FF"/>
                </a:solidFill>
                <a:latin typeface="Book Antiqua" pitchFamily="18" charset="0"/>
              </a:rPr>
              <a:t>Linking Tracking to Height Assignment…</a:t>
            </a:r>
            <a:endParaRPr lang="en-US" sz="2300" dirty="0">
              <a:solidFill>
                <a:srgbClr val="0066FF"/>
              </a:solidFill>
              <a:latin typeface="Book Antiqua" pitchFamily="18" charset="0"/>
            </a:endParaRPr>
          </a:p>
        </p:txBody>
      </p:sp>
      <p:sp>
        <p:nvSpPr>
          <p:cNvPr id="18" name="Footer Placeholder 2"/>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
        <p:nvSpPr>
          <p:cNvPr id="21" name="Date Placeholder 1"/>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791580" y="2253257"/>
            <a:ext cx="5791200" cy="4056063"/>
            <a:chOff x="1219200" y="1905000"/>
            <a:chExt cx="5791200" cy="4056063"/>
          </a:xfrm>
        </p:grpSpPr>
        <p:pic>
          <p:nvPicPr>
            <p:cNvPr id="35850" name="Picture 20" descr="SpdB0806"/>
            <p:cNvPicPr>
              <a:picLocks noChangeAspect="1" noChangeArrowheads="1"/>
            </p:cNvPicPr>
            <p:nvPr/>
          </p:nvPicPr>
          <p:blipFill>
            <a:blip r:embed="rId3" cstate="print"/>
            <a:srcRect/>
            <a:stretch>
              <a:fillRect/>
            </a:stretch>
          </p:blipFill>
          <p:spPr bwMode="auto">
            <a:xfrm>
              <a:off x="1219200" y="1905000"/>
              <a:ext cx="5791200" cy="4056063"/>
            </a:xfrm>
            <a:prstGeom prst="rect">
              <a:avLst/>
            </a:prstGeom>
            <a:noFill/>
            <a:ln w="9525">
              <a:noFill/>
              <a:miter lim="800000"/>
              <a:headEnd/>
              <a:tailEnd/>
            </a:ln>
          </p:spPr>
        </p:pic>
        <p:sp>
          <p:nvSpPr>
            <p:cNvPr id="35853" name="Text Box 24"/>
            <p:cNvSpPr txBox="1">
              <a:spLocks noChangeArrowheads="1"/>
            </p:cNvSpPr>
            <p:nvPr/>
          </p:nvSpPr>
          <p:spPr bwMode="auto">
            <a:xfrm>
              <a:off x="4968044" y="2456892"/>
              <a:ext cx="1600200" cy="549275"/>
            </a:xfrm>
            <a:prstGeom prst="rect">
              <a:avLst/>
            </a:prstGeom>
            <a:solidFill>
              <a:schemeClr val="bg1"/>
            </a:solidFill>
            <a:ln w="9525">
              <a:noFill/>
              <a:miter lim="800000"/>
              <a:headEnd/>
              <a:tailEnd/>
            </a:ln>
          </p:spPr>
          <p:txBody>
            <a:bodyPr>
              <a:spAutoFit/>
            </a:bodyPr>
            <a:lstStyle/>
            <a:p>
              <a:pPr>
                <a:spcBef>
                  <a:spcPct val="50000"/>
                </a:spcBef>
              </a:pPr>
              <a:r>
                <a:rPr lang="en-US" sz="1200" b="1" dirty="0">
                  <a:solidFill>
                    <a:srgbClr val="3333FF"/>
                  </a:solidFill>
                </a:rPr>
                <a:t>August 2006</a:t>
              </a:r>
            </a:p>
            <a:p>
              <a:pPr>
                <a:spcBef>
                  <a:spcPct val="50000"/>
                </a:spcBef>
              </a:pPr>
              <a:r>
                <a:rPr lang="en-US" sz="1200" b="1" dirty="0">
                  <a:solidFill>
                    <a:srgbClr val="3333FF"/>
                  </a:solidFill>
                </a:rPr>
                <a:t>Meteosat-8, Band 9</a:t>
              </a:r>
            </a:p>
          </p:txBody>
        </p:sp>
        <p:cxnSp>
          <p:nvCxnSpPr>
            <p:cNvPr id="16" name="Straight Connector 15"/>
            <p:cNvCxnSpPr/>
            <p:nvPr/>
          </p:nvCxnSpPr>
          <p:spPr bwMode="auto">
            <a:xfrm>
              <a:off x="4139952" y="2312876"/>
              <a:ext cx="0" cy="3240360"/>
            </a:xfrm>
            <a:prstGeom prst="line">
              <a:avLst/>
            </a:prstGeom>
            <a:solidFill>
              <a:schemeClr val="accent1"/>
            </a:solidFill>
            <a:ln w="25400" cap="flat" cmpd="sng" algn="ctr">
              <a:solidFill>
                <a:srgbClr val="FFCC00"/>
              </a:solidFill>
              <a:prstDash val="sysDash"/>
              <a:round/>
              <a:headEnd type="none" w="med" len="med"/>
              <a:tailEnd type="none" w="med" len="med"/>
            </a:ln>
            <a:effectLst/>
          </p:spPr>
        </p:cxnSp>
      </p:grpSp>
      <p:sp>
        <p:nvSpPr>
          <p:cNvPr id="35844" name="Slide Number Placeholder 3"/>
          <p:cNvSpPr>
            <a:spLocks noGrp="1"/>
          </p:cNvSpPr>
          <p:nvPr>
            <p:ph type="sldNum" sz="quarter" idx="12"/>
          </p:nvPr>
        </p:nvSpPr>
        <p:spPr>
          <a:noFill/>
        </p:spPr>
        <p:txBody>
          <a:bodyPr/>
          <a:lstStyle/>
          <a:p>
            <a:fld id="{1EAB158C-2D6E-4D8C-BE6C-2ECA2F3CF405}" type="slidenum">
              <a:rPr lang="en-US" smtClean="0"/>
              <a:pPr/>
              <a:t>15</a:t>
            </a:fld>
            <a:endParaRPr lang="en-US" smtClean="0"/>
          </a:p>
        </p:txBody>
      </p:sp>
      <p:sp>
        <p:nvSpPr>
          <p:cNvPr id="35845" name="Rectangle 2"/>
          <p:cNvSpPr>
            <a:spLocks noGrp="1" noChangeArrowheads="1"/>
          </p:cNvSpPr>
          <p:nvPr>
            <p:ph type="title" idx="4294967295"/>
          </p:nvPr>
        </p:nvSpPr>
        <p:spPr>
          <a:xfrm>
            <a:off x="1143000" y="-100013"/>
            <a:ext cx="6400800" cy="1143001"/>
          </a:xfrm>
        </p:spPr>
        <p:txBody>
          <a:bodyPr/>
          <a:lstStyle/>
          <a:p>
            <a:pPr eaLnBrk="1" hangingPunct="1"/>
            <a:r>
              <a:rPr lang="en-US" sz="2800" b="1" dirty="0" smtClean="0">
                <a:solidFill>
                  <a:srgbClr val="0000FF"/>
                </a:solidFill>
                <a:effectLst>
                  <a:outerShdw blurRad="38100" dist="38100" dir="2700000" algn="tl">
                    <a:srgbClr val="000000">
                      <a:alpha val="43137"/>
                    </a:srgbClr>
                  </a:outerShdw>
                </a:effectLst>
                <a:latin typeface="Arial Black" pitchFamily="34" charset="0"/>
              </a:rPr>
              <a:t>Nested Tracking Approach</a:t>
            </a:r>
            <a:r>
              <a:rPr lang="en-US" sz="2800" b="1" dirty="0" smtClean="0">
                <a:solidFill>
                  <a:srgbClr val="0066FF"/>
                </a:solidFill>
                <a:effectLst>
                  <a:outerShdw blurRad="38100" dist="38100" dir="2700000" algn="tl">
                    <a:srgbClr val="000000">
                      <a:alpha val="43137"/>
                    </a:srgbClr>
                  </a:outerShdw>
                </a:effectLst>
                <a:latin typeface="Arial Black" pitchFamily="34" charset="0"/>
              </a:rPr>
              <a:t/>
            </a:r>
            <a:br>
              <a:rPr lang="en-US" sz="2800" b="1" dirty="0" smtClean="0">
                <a:solidFill>
                  <a:srgbClr val="0066FF"/>
                </a:solidFill>
                <a:effectLst>
                  <a:outerShdw blurRad="38100" dist="38100" dir="2700000" algn="tl">
                    <a:srgbClr val="000000">
                      <a:alpha val="43137"/>
                    </a:srgbClr>
                  </a:outerShdw>
                </a:effectLst>
                <a:latin typeface="Arial Black" pitchFamily="34" charset="0"/>
              </a:rPr>
            </a:br>
            <a:r>
              <a:rPr lang="en-US" sz="2500" i="1" dirty="0" smtClean="0">
                <a:solidFill>
                  <a:srgbClr val="0066FF"/>
                </a:solidFill>
                <a:latin typeface="Book Antiqua" pitchFamily="18" charset="0"/>
              </a:rPr>
              <a:t>Impact on Speed Bias…</a:t>
            </a:r>
          </a:p>
        </p:txBody>
      </p:sp>
      <p:sp>
        <p:nvSpPr>
          <p:cNvPr id="35846" name="Text Box 3"/>
          <p:cNvSpPr txBox="1">
            <a:spLocks noChangeArrowheads="1"/>
          </p:cNvSpPr>
          <p:nvPr/>
        </p:nvSpPr>
        <p:spPr bwMode="auto">
          <a:xfrm>
            <a:off x="1331913" y="1484313"/>
            <a:ext cx="7308850" cy="366712"/>
          </a:xfrm>
          <a:prstGeom prst="rect">
            <a:avLst/>
          </a:prstGeom>
          <a:noFill/>
          <a:ln w="9525">
            <a:noFill/>
            <a:miter lim="800000"/>
            <a:headEnd/>
            <a:tailEnd/>
          </a:ln>
        </p:spPr>
        <p:txBody>
          <a:bodyPr>
            <a:spAutoFit/>
          </a:bodyPr>
          <a:lstStyle/>
          <a:p>
            <a:pPr marL="342900" indent="-342900">
              <a:spcBef>
                <a:spcPct val="50000"/>
              </a:spcBef>
            </a:pPr>
            <a:endParaRPr lang="en-US" i="0"/>
          </a:p>
        </p:txBody>
      </p:sp>
      <p:sp>
        <p:nvSpPr>
          <p:cNvPr id="35847" name="Text Box 4"/>
          <p:cNvSpPr txBox="1">
            <a:spLocks noChangeArrowheads="1"/>
          </p:cNvSpPr>
          <p:nvPr/>
        </p:nvSpPr>
        <p:spPr bwMode="auto">
          <a:xfrm>
            <a:off x="609600" y="1371600"/>
            <a:ext cx="7848600" cy="366713"/>
          </a:xfrm>
          <a:prstGeom prst="rect">
            <a:avLst/>
          </a:prstGeom>
          <a:noFill/>
          <a:ln w="9525">
            <a:noFill/>
            <a:miter lim="800000"/>
            <a:headEnd/>
            <a:tailEnd/>
          </a:ln>
        </p:spPr>
        <p:txBody>
          <a:bodyPr>
            <a:spAutoFit/>
          </a:bodyPr>
          <a:lstStyle/>
          <a:p>
            <a:pPr>
              <a:spcBef>
                <a:spcPct val="50000"/>
              </a:spcBef>
            </a:pPr>
            <a:endParaRPr lang="en-US" i="0"/>
          </a:p>
        </p:txBody>
      </p:sp>
      <p:sp>
        <p:nvSpPr>
          <p:cNvPr id="35848" name="Text Box 5"/>
          <p:cNvSpPr txBox="1">
            <a:spLocks noChangeArrowheads="1"/>
          </p:cNvSpPr>
          <p:nvPr/>
        </p:nvSpPr>
        <p:spPr bwMode="auto">
          <a:xfrm>
            <a:off x="1115616" y="983630"/>
            <a:ext cx="6662700" cy="1077218"/>
          </a:xfrm>
          <a:prstGeom prst="rect">
            <a:avLst/>
          </a:prstGeom>
          <a:noFill/>
          <a:ln w="9525">
            <a:noFill/>
            <a:miter lim="800000"/>
            <a:headEnd/>
            <a:tailEnd/>
          </a:ln>
        </p:spPr>
        <p:txBody>
          <a:bodyPr wrap="square">
            <a:spAutoFit/>
          </a:bodyPr>
          <a:lstStyle/>
          <a:p>
            <a:r>
              <a:rPr lang="en-US" sz="1600" b="1" i="0" dirty="0" smtClean="0">
                <a:solidFill>
                  <a:srgbClr val="FF0000"/>
                </a:solidFill>
                <a:cs typeface="Arial" pitchFamily="34" charset="0"/>
              </a:rPr>
              <a:t>Nested tracking reduces slow speed bias </a:t>
            </a:r>
            <a:r>
              <a:rPr lang="en-US" sz="1600" i="0" dirty="0" smtClean="0">
                <a:solidFill>
                  <a:srgbClr val="FF0000"/>
                </a:solidFill>
                <a:cs typeface="Arial" pitchFamily="34" charset="0"/>
              </a:rPr>
              <a:t>of AMVs when compared to </a:t>
            </a:r>
            <a:r>
              <a:rPr lang="en-US" sz="1600" i="0" dirty="0" err="1" smtClean="0">
                <a:solidFill>
                  <a:srgbClr val="FF0000"/>
                </a:solidFill>
                <a:cs typeface="Arial" pitchFamily="34" charset="0"/>
              </a:rPr>
              <a:t>radiosonde</a:t>
            </a:r>
            <a:r>
              <a:rPr lang="en-US" sz="1600" i="0" dirty="0" smtClean="0">
                <a:solidFill>
                  <a:srgbClr val="FF0000"/>
                </a:solidFill>
                <a:cs typeface="Arial" pitchFamily="34" charset="0"/>
              </a:rPr>
              <a:t> winds!</a:t>
            </a:r>
          </a:p>
          <a:p>
            <a:endParaRPr lang="en-US" sz="1600" i="0" dirty="0" smtClean="0">
              <a:solidFill>
                <a:srgbClr val="FF0000"/>
              </a:solidFill>
              <a:cs typeface="Arial" pitchFamily="34" charset="0"/>
            </a:endParaRPr>
          </a:p>
          <a:p>
            <a:r>
              <a:rPr lang="en-US" sz="1600" i="0" dirty="0" smtClean="0">
                <a:solidFill>
                  <a:srgbClr val="FF0000"/>
                </a:solidFill>
                <a:cs typeface="Arial" pitchFamily="34" charset="0"/>
              </a:rPr>
              <a:t>Expect this to be beneficial to NWP…</a:t>
            </a:r>
            <a:endParaRPr lang="en-US" sz="1600" i="0" dirty="0">
              <a:solidFill>
                <a:srgbClr val="FF0000"/>
              </a:solidFill>
              <a:cs typeface="Arial" pitchFamily="34" charset="0"/>
            </a:endParaRPr>
          </a:p>
        </p:txBody>
      </p:sp>
      <p:sp>
        <p:nvSpPr>
          <p:cNvPr id="35849" name="Text Box 13"/>
          <p:cNvSpPr txBox="1">
            <a:spLocks noChangeArrowheads="1"/>
          </p:cNvSpPr>
          <p:nvPr/>
        </p:nvSpPr>
        <p:spPr bwMode="auto">
          <a:xfrm>
            <a:off x="6552220" y="2300019"/>
            <a:ext cx="2303748" cy="1892826"/>
          </a:xfrm>
          <a:prstGeom prst="rect">
            <a:avLst/>
          </a:prstGeom>
          <a:noFill/>
          <a:ln w="9525">
            <a:noFill/>
            <a:miter lim="800000"/>
            <a:headEnd/>
            <a:tailEnd/>
          </a:ln>
        </p:spPr>
        <p:txBody>
          <a:bodyPr wrap="square">
            <a:spAutoFit/>
          </a:bodyPr>
          <a:lstStyle/>
          <a:p>
            <a:pPr>
              <a:spcBef>
                <a:spcPct val="50000"/>
              </a:spcBef>
            </a:pPr>
            <a:r>
              <a:rPr lang="en-US" i="0" dirty="0"/>
              <a:t>Black histogram shows </a:t>
            </a:r>
            <a:r>
              <a:rPr lang="en-US" i="0" dirty="0" smtClean="0"/>
              <a:t>conventional tracking </a:t>
            </a:r>
            <a:endParaRPr lang="en-US" i="0" dirty="0"/>
          </a:p>
          <a:p>
            <a:pPr>
              <a:spcBef>
                <a:spcPct val="50000"/>
              </a:spcBef>
            </a:pPr>
            <a:r>
              <a:rPr lang="en-US" i="0" dirty="0">
                <a:solidFill>
                  <a:srgbClr val="FF3300"/>
                </a:solidFill>
              </a:rPr>
              <a:t>Red histogram shows </a:t>
            </a:r>
            <a:r>
              <a:rPr lang="en-US" i="0" dirty="0" smtClean="0">
                <a:solidFill>
                  <a:srgbClr val="FF3300"/>
                </a:solidFill>
              </a:rPr>
              <a:t>nested tracking</a:t>
            </a:r>
            <a:endParaRPr lang="en-US" i="0" dirty="0">
              <a:solidFill>
                <a:srgbClr val="FF3300"/>
              </a:solidFill>
            </a:endParaRPr>
          </a:p>
        </p:txBody>
      </p:sp>
      <p:sp>
        <p:nvSpPr>
          <p:cNvPr id="35852" name="Text Box 22"/>
          <p:cNvSpPr txBox="1">
            <a:spLocks noChangeArrowheads="1"/>
          </p:cNvSpPr>
          <p:nvPr/>
        </p:nvSpPr>
        <p:spPr bwMode="auto">
          <a:xfrm>
            <a:off x="2015716" y="6014616"/>
            <a:ext cx="4038600" cy="366712"/>
          </a:xfrm>
          <a:prstGeom prst="rect">
            <a:avLst/>
          </a:prstGeom>
          <a:noFill/>
          <a:ln w="9525">
            <a:noFill/>
            <a:miter lim="800000"/>
            <a:headEnd/>
            <a:tailEnd/>
          </a:ln>
        </p:spPr>
        <p:txBody>
          <a:bodyPr>
            <a:spAutoFit/>
          </a:bodyPr>
          <a:lstStyle/>
          <a:p>
            <a:pPr>
              <a:spcBef>
                <a:spcPct val="50000"/>
              </a:spcBef>
            </a:pPr>
            <a:r>
              <a:rPr lang="en-US" sz="1600" i="0" dirty="0"/>
              <a:t>Speed bias (</a:t>
            </a:r>
            <a:r>
              <a:rPr lang="en-US" sz="1600" i="0" dirty="0" smtClean="0"/>
              <a:t>AMV – </a:t>
            </a:r>
            <a:r>
              <a:rPr lang="en-US" sz="1600" i="0" dirty="0"/>
              <a:t>RAOB</a:t>
            </a:r>
            <a:r>
              <a:rPr lang="en-US" i="0" dirty="0" smtClean="0"/>
              <a:t>) (m/s)</a:t>
            </a:r>
            <a:endParaRPr lang="en-US" i="0" dirty="0"/>
          </a:p>
        </p:txBody>
      </p:sp>
      <p:sp>
        <p:nvSpPr>
          <p:cNvPr id="35854" name="Text Box 16"/>
          <p:cNvSpPr txBox="1">
            <a:spLocks noChangeArrowheads="1"/>
          </p:cNvSpPr>
          <p:nvPr/>
        </p:nvSpPr>
        <p:spPr bwMode="auto">
          <a:xfrm>
            <a:off x="6985000" y="4724400"/>
            <a:ext cx="2052638" cy="1508105"/>
          </a:xfrm>
          <a:prstGeom prst="rect">
            <a:avLst/>
          </a:prstGeom>
          <a:solidFill>
            <a:srgbClr val="FFFFCC"/>
          </a:solidFill>
          <a:ln w="9525">
            <a:solidFill>
              <a:srgbClr val="FF0000"/>
            </a:solidFill>
            <a:miter lim="800000"/>
            <a:headEnd/>
            <a:tailEnd/>
          </a:ln>
        </p:spPr>
        <p:txBody>
          <a:bodyPr>
            <a:spAutoFit/>
          </a:bodyPr>
          <a:lstStyle/>
          <a:p>
            <a:pPr>
              <a:spcBef>
                <a:spcPct val="50000"/>
              </a:spcBef>
            </a:pPr>
            <a:r>
              <a:rPr lang="en-US" i="0" dirty="0">
                <a:solidFill>
                  <a:srgbClr val="FF3300"/>
                </a:solidFill>
              </a:rPr>
              <a:t>Test distribution shifted right </a:t>
            </a:r>
          </a:p>
          <a:p>
            <a:pPr>
              <a:spcBef>
                <a:spcPct val="50000"/>
              </a:spcBef>
            </a:pPr>
            <a:r>
              <a:rPr lang="en-US" sz="1600" b="1" dirty="0">
                <a:solidFill>
                  <a:srgbClr val="FF3300"/>
                </a:solidFill>
              </a:rPr>
              <a:t>- </a:t>
            </a:r>
            <a:r>
              <a:rPr lang="en-US" sz="1600" b="1" dirty="0" smtClean="0">
                <a:solidFill>
                  <a:srgbClr val="FF3300"/>
                </a:solidFill>
              </a:rPr>
              <a:t>Due to faster </a:t>
            </a:r>
            <a:r>
              <a:rPr lang="en-US" sz="1600" b="1" dirty="0">
                <a:solidFill>
                  <a:srgbClr val="FF3300"/>
                </a:solidFill>
              </a:rPr>
              <a:t>AMVs and/or lower heights</a:t>
            </a:r>
          </a:p>
        </p:txBody>
      </p:sp>
      <p:sp>
        <p:nvSpPr>
          <p:cNvPr id="35851" name="Line 21"/>
          <p:cNvSpPr>
            <a:spLocks noChangeShapeType="1"/>
          </p:cNvSpPr>
          <p:nvPr/>
        </p:nvSpPr>
        <p:spPr bwMode="auto">
          <a:xfrm flipH="1">
            <a:off x="4967288" y="5105400"/>
            <a:ext cx="1981200" cy="0"/>
          </a:xfrm>
          <a:prstGeom prst="line">
            <a:avLst/>
          </a:prstGeom>
          <a:noFill/>
          <a:ln w="22225">
            <a:solidFill>
              <a:srgbClr val="FF3300"/>
            </a:solidFill>
            <a:round/>
            <a:headEnd/>
            <a:tailEnd type="triangle" w="med" len="med"/>
          </a:ln>
        </p:spPr>
        <p:txBody>
          <a:bodyPr/>
          <a:lstStyle/>
          <a:p>
            <a:endParaRPr lang="en-US"/>
          </a:p>
        </p:txBody>
      </p:sp>
      <p:sp>
        <p:nvSpPr>
          <p:cNvPr id="18" name="Date Placeholder 1"/>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19" name="Footer Placeholder 2"/>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7A515AE1-6D86-4EED-BA3E-CC75BC00EF4C}" type="slidenum">
              <a:rPr lang="en-US" smtClean="0"/>
              <a:pPr>
                <a:defRPr/>
              </a:pPr>
              <a:t>16</a:t>
            </a:fld>
            <a:endParaRPr lang="en-US"/>
          </a:p>
        </p:txBody>
      </p:sp>
      <p:sp>
        <p:nvSpPr>
          <p:cNvPr id="10" name="Title 1"/>
          <p:cNvSpPr>
            <a:spLocks noGrp="1"/>
          </p:cNvSpPr>
          <p:nvPr>
            <p:ph type="title"/>
          </p:nvPr>
        </p:nvSpPr>
        <p:spPr>
          <a:xfrm>
            <a:off x="853244" y="0"/>
            <a:ext cx="7067128" cy="1143000"/>
          </a:xfrm>
        </p:spPr>
        <p:txBody>
          <a:bodyPr>
            <a:noAutofit/>
          </a:bodyPr>
          <a:lstStyle/>
          <a:p>
            <a:r>
              <a:rPr lang="en-US" sz="2800" dirty="0" smtClean="0">
                <a:solidFill>
                  <a:srgbClr val="3333FF"/>
                </a:solidFill>
                <a:effectLst>
                  <a:outerShdw blurRad="38100" dist="38100" dir="2700000" algn="tl">
                    <a:srgbClr val="000000">
                      <a:alpha val="43137"/>
                    </a:srgbClr>
                  </a:outerShdw>
                </a:effectLst>
                <a:latin typeface="Arial Black" pitchFamily="34" charset="0"/>
              </a:rPr>
              <a:t>Nested Tracking Output </a:t>
            </a:r>
            <a:endParaRPr lang="en-US" sz="2800" dirty="0">
              <a:solidFill>
                <a:srgbClr val="3333FF"/>
              </a:solidFill>
              <a:effectLst>
                <a:outerShdw blurRad="38100" dist="38100" dir="2700000" algn="tl">
                  <a:srgbClr val="000000">
                    <a:alpha val="43137"/>
                  </a:srgbClr>
                </a:outerShdw>
              </a:effectLst>
              <a:latin typeface="Arial Black" pitchFamily="34" charset="0"/>
            </a:endParaRPr>
          </a:p>
        </p:txBody>
      </p:sp>
      <p:sp>
        <p:nvSpPr>
          <p:cNvPr id="11" name="Content Placeholder 2"/>
          <p:cNvSpPr>
            <a:spLocks noGrp="1"/>
          </p:cNvSpPr>
          <p:nvPr>
            <p:ph sz="half" idx="1"/>
          </p:nvPr>
        </p:nvSpPr>
        <p:spPr>
          <a:xfrm>
            <a:off x="369001" y="1070426"/>
            <a:ext cx="8856476" cy="4932548"/>
          </a:xfrm>
        </p:spPr>
        <p:txBody>
          <a:bodyPr>
            <a:noAutofit/>
          </a:bodyPr>
          <a:lstStyle/>
          <a:p>
            <a:r>
              <a:rPr lang="en-US" sz="1800" b="1" dirty="0" smtClean="0">
                <a:solidFill>
                  <a:srgbClr val="0000CC"/>
                </a:solidFill>
                <a:latin typeface="Calibri" pitchFamily="34" charset="0"/>
                <a:cs typeface="Calibri" pitchFamily="34" charset="0"/>
              </a:rPr>
              <a:t>Standard deviation of  displacements  (in pixels) in largest cluster </a:t>
            </a:r>
          </a:p>
          <a:p>
            <a:pPr lvl="1"/>
            <a:r>
              <a:rPr lang="en-US" sz="1400" dirty="0" smtClean="0">
                <a:solidFill>
                  <a:srgbClr val="0000CC"/>
                </a:solidFill>
                <a:latin typeface="Calibri" pitchFamily="34" charset="0"/>
                <a:cs typeface="Calibri" pitchFamily="34" charset="0"/>
              </a:rPr>
              <a:t>Sample 1 (reverse vector),  Sample 2 (forward vector)</a:t>
            </a:r>
          </a:p>
          <a:p>
            <a:endParaRPr lang="en-US" sz="1100" dirty="0" smtClean="0">
              <a:solidFill>
                <a:srgbClr val="0000CC"/>
              </a:solidFill>
              <a:latin typeface="Calibri" pitchFamily="34" charset="0"/>
              <a:cs typeface="Calibri" pitchFamily="34" charset="0"/>
            </a:endParaRPr>
          </a:p>
          <a:p>
            <a:r>
              <a:rPr lang="en-US" sz="1800" b="1" dirty="0" smtClean="0">
                <a:solidFill>
                  <a:srgbClr val="0000CC"/>
                </a:solidFill>
                <a:latin typeface="Calibri" pitchFamily="34" charset="0"/>
                <a:cs typeface="Calibri" pitchFamily="34" charset="0"/>
              </a:rPr>
              <a:t>Standard deviation of  displacements divided by magnitude of average displacement</a:t>
            </a:r>
          </a:p>
          <a:p>
            <a:pPr lvl="1"/>
            <a:r>
              <a:rPr lang="en-US" sz="1400" dirty="0" smtClean="0">
                <a:solidFill>
                  <a:srgbClr val="0000CC"/>
                </a:solidFill>
                <a:latin typeface="Calibri" pitchFamily="34" charset="0"/>
                <a:cs typeface="Calibri" pitchFamily="34" charset="0"/>
              </a:rPr>
              <a:t>Sample 1 (reverse vector),  Sample 2 (forward vector)</a:t>
            </a:r>
          </a:p>
          <a:p>
            <a:pPr>
              <a:buNone/>
            </a:pPr>
            <a:endParaRPr lang="en-US" sz="1000" dirty="0" smtClean="0">
              <a:solidFill>
                <a:srgbClr val="0000CC"/>
              </a:solidFill>
              <a:latin typeface="Calibri" pitchFamily="34" charset="0"/>
              <a:cs typeface="Calibri" pitchFamily="34" charset="0"/>
            </a:endParaRPr>
          </a:p>
          <a:p>
            <a:r>
              <a:rPr lang="en-US" sz="1800" b="1" dirty="0" smtClean="0">
                <a:solidFill>
                  <a:srgbClr val="0000CC"/>
                </a:solidFill>
                <a:latin typeface="Calibri" pitchFamily="34" charset="0"/>
                <a:cs typeface="Calibri" pitchFamily="34" charset="0"/>
              </a:rPr>
              <a:t>Size of largest cluster</a:t>
            </a:r>
          </a:p>
          <a:p>
            <a:pPr lvl="1"/>
            <a:r>
              <a:rPr lang="en-US" sz="1400" dirty="0" smtClean="0">
                <a:solidFill>
                  <a:srgbClr val="0000CC"/>
                </a:solidFill>
                <a:latin typeface="Calibri" pitchFamily="34" charset="0"/>
                <a:cs typeface="Calibri" pitchFamily="34" charset="0"/>
              </a:rPr>
              <a:t>Sample 1 (reverse vector),  Sample 2 (forward vector)</a:t>
            </a:r>
          </a:p>
          <a:p>
            <a:pPr>
              <a:buNone/>
            </a:pPr>
            <a:endParaRPr lang="en-US" sz="1000" dirty="0" smtClean="0">
              <a:solidFill>
                <a:srgbClr val="0000CC"/>
              </a:solidFill>
              <a:latin typeface="Calibri" pitchFamily="34" charset="0"/>
              <a:cs typeface="Calibri" pitchFamily="34" charset="0"/>
            </a:endParaRPr>
          </a:p>
          <a:p>
            <a:r>
              <a:rPr lang="en-US" sz="1800" b="1" dirty="0" smtClean="0">
                <a:solidFill>
                  <a:srgbClr val="0000CC"/>
                </a:solidFill>
                <a:latin typeface="Calibri" pitchFamily="34" charset="0"/>
                <a:cs typeface="Calibri" pitchFamily="34" charset="0"/>
              </a:rPr>
              <a:t>Median, Minimum,  and Maximum cloud-top pressure (</a:t>
            </a:r>
            <a:r>
              <a:rPr lang="en-US" sz="1800" b="1" dirty="0" err="1" smtClean="0">
                <a:solidFill>
                  <a:srgbClr val="0000CC"/>
                </a:solidFill>
                <a:latin typeface="Calibri" pitchFamily="34" charset="0"/>
                <a:cs typeface="Calibri" pitchFamily="34" charset="0"/>
              </a:rPr>
              <a:t>hPa</a:t>
            </a:r>
            <a:r>
              <a:rPr lang="en-US" sz="1800" b="1" dirty="0" smtClean="0">
                <a:solidFill>
                  <a:srgbClr val="0000CC"/>
                </a:solidFill>
                <a:latin typeface="Calibri" pitchFamily="34" charset="0"/>
                <a:cs typeface="Calibri" pitchFamily="34" charset="0"/>
              </a:rPr>
              <a:t>) in largest cluster	</a:t>
            </a:r>
          </a:p>
          <a:p>
            <a:r>
              <a:rPr lang="en-US" sz="1800" b="1" dirty="0" smtClean="0">
                <a:solidFill>
                  <a:srgbClr val="0000CC"/>
                </a:solidFill>
                <a:latin typeface="Calibri" pitchFamily="34" charset="0"/>
                <a:cs typeface="Calibri" pitchFamily="34" charset="0"/>
              </a:rPr>
              <a:t>Median, Minimum , and Maximum cloud-top temperature (K) in largest cluster</a:t>
            </a:r>
          </a:p>
          <a:p>
            <a:r>
              <a:rPr lang="en-US" sz="1800" b="1" dirty="0" smtClean="0">
                <a:solidFill>
                  <a:srgbClr val="0000CC"/>
                </a:solidFill>
                <a:latin typeface="Calibri" pitchFamily="34" charset="0"/>
                <a:cs typeface="Calibri" pitchFamily="34" charset="0"/>
              </a:rPr>
              <a:t>Median, Minimum , and Maximum cloud optical depth in largest cluster 	</a:t>
            </a:r>
          </a:p>
          <a:p>
            <a:endParaRPr lang="en-US" sz="1000" dirty="0" smtClean="0">
              <a:solidFill>
                <a:srgbClr val="0000CC"/>
              </a:solidFill>
              <a:latin typeface="Calibri" pitchFamily="34" charset="0"/>
              <a:cs typeface="Calibri" pitchFamily="34" charset="0"/>
            </a:endParaRPr>
          </a:p>
          <a:p>
            <a:r>
              <a:rPr lang="en-US" sz="1800" b="1" dirty="0" smtClean="0">
                <a:solidFill>
                  <a:srgbClr val="0000CC"/>
                </a:solidFill>
                <a:latin typeface="Calibri" pitchFamily="34" charset="0"/>
                <a:cs typeface="Calibri" pitchFamily="34" charset="0"/>
              </a:rPr>
              <a:t>Dominant cloud phase of target scene</a:t>
            </a:r>
          </a:p>
          <a:p>
            <a:r>
              <a:rPr lang="en-US" sz="1800" b="1" dirty="0" smtClean="0">
                <a:solidFill>
                  <a:srgbClr val="0000CC"/>
                </a:solidFill>
                <a:latin typeface="Calibri" pitchFamily="34" charset="0"/>
                <a:cs typeface="Calibri" pitchFamily="34" charset="0"/>
              </a:rPr>
              <a:t>Dominant cloud type of target scene</a:t>
            </a:r>
          </a:p>
          <a:p>
            <a:endParaRPr lang="en-US" sz="1000" dirty="0" smtClean="0">
              <a:solidFill>
                <a:srgbClr val="0000CC"/>
              </a:solidFill>
              <a:latin typeface="Calibri" pitchFamily="34" charset="0"/>
              <a:cs typeface="Calibri" pitchFamily="34" charset="0"/>
            </a:endParaRPr>
          </a:p>
          <a:p>
            <a:r>
              <a:rPr lang="en-US" sz="1800" b="1" dirty="0" smtClean="0">
                <a:solidFill>
                  <a:srgbClr val="0000CC"/>
                </a:solidFill>
                <a:latin typeface="Calibri" pitchFamily="34" charset="0"/>
                <a:cs typeface="Calibri" pitchFamily="34" charset="0"/>
              </a:rPr>
              <a:t>Standard deviation of cloud top pressure values in target scene (</a:t>
            </a:r>
            <a:r>
              <a:rPr lang="en-US" sz="1800" b="1" dirty="0" err="1" smtClean="0">
                <a:solidFill>
                  <a:srgbClr val="0000CC"/>
                </a:solidFill>
                <a:latin typeface="Calibri" pitchFamily="34" charset="0"/>
                <a:cs typeface="Calibri" pitchFamily="34" charset="0"/>
              </a:rPr>
              <a:t>hPa</a:t>
            </a:r>
            <a:r>
              <a:rPr lang="en-US" sz="1800" b="1" dirty="0" smtClean="0">
                <a:solidFill>
                  <a:srgbClr val="0000CC"/>
                </a:solidFill>
                <a:latin typeface="Calibri" pitchFamily="34" charset="0"/>
                <a:cs typeface="Calibri" pitchFamily="34" charset="0"/>
              </a:rPr>
              <a:t>)</a:t>
            </a:r>
          </a:p>
        </p:txBody>
      </p:sp>
      <p:sp>
        <p:nvSpPr>
          <p:cNvPr id="7" name="Rectangle 6"/>
          <p:cNvSpPr/>
          <p:nvPr/>
        </p:nvSpPr>
        <p:spPr>
          <a:xfrm>
            <a:off x="466504" y="5821914"/>
            <a:ext cx="7430239" cy="646331"/>
          </a:xfrm>
          <a:prstGeom prst="rect">
            <a:avLst/>
          </a:prstGeom>
        </p:spPr>
        <p:txBody>
          <a:bodyPr wrap="none">
            <a:spAutoFit/>
          </a:bodyPr>
          <a:lstStyle/>
          <a:p>
            <a:r>
              <a:rPr lang="en-US" dirty="0" smtClean="0">
                <a:solidFill>
                  <a:srgbClr val="FF0000"/>
                </a:solidFill>
              </a:rPr>
              <a:t>Sharon will talk about the parameters she tested with and found useful.</a:t>
            </a:r>
          </a:p>
          <a:p>
            <a:r>
              <a:rPr lang="en-US" dirty="0" smtClean="0">
                <a:solidFill>
                  <a:srgbClr val="FF0000"/>
                </a:solidFill>
              </a:rPr>
              <a:t>These variables are part of the new proposed winds BUFR sequence</a:t>
            </a:r>
            <a:endParaRPr lang="en-US" dirty="0"/>
          </a:p>
        </p:txBody>
      </p:sp>
      <p:sp>
        <p:nvSpPr>
          <p:cNvPr id="8" name="Date Placeholder 1"/>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9" name="Footer Placeholder 2"/>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Slide Number Placeholder 5"/>
          <p:cNvSpPr>
            <a:spLocks noGrp="1"/>
          </p:cNvSpPr>
          <p:nvPr>
            <p:ph type="sldNum" sz="quarter" idx="12"/>
          </p:nvPr>
        </p:nvSpPr>
        <p:spPr>
          <a:noFill/>
        </p:spPr>
        <p:txBody>
          <a:bodyPr/>
          <a:lstStyle/>
          <a:p>
            <a:fld id="{F5C5C696-44CE-4AEB-A27B-5DEC16C35C5B}" type="slidenum">
              <a:rPr lang="en-US" smtClean="0"/>
              <a:pPr/>
              <a:t>17</a:t>
            </a:fld>
            <a:endParaRPr lang="en-US" smtClean="0"/>
          </a:p>
        </p:txBody>
      </p:sp>
      <p:sp>
        <p:nvSpPr>
          <p:cNvPr id="22533" name="Rectangle 2"/>
          <p:cNvSpPr>
            <a:spLocks noGrp="1" noChangeArrowheads="1"/>
          </p:cNvSpPr>
          <p:nvPr>
            <p:ph type="title"/>
          </p:nvPr>
        </p:nvSpPr>
        <p:spPr>
          <a:xfrm>
            <a:off x="0" y="-26988"/>
            <a:ext cx="8229600" cy="1143001"/>
          </a:xfrm>
        </p:spPr>
        <p:txBody>
          <a:bodyPr/>
          <a:lstStyle/>
          <a:p>
            <a:pPr eaLnBrk="1" hangingPunct="1"/>
            <a:r>
              <a:rPr lang="en-US" sz="3600" b="1" dirty="0" smtClean="0">
                <a:solidFill>
                  <a:srgbClr val="0000FF"/>
                </a:solidFill>
                <a:effectLst>
                  <a:outerShdw blurRad="38100" dist="38100" dir="2700000" algn="tl">
                    <a:srgbClr val="000000">
                      <a:alpha val="43137"/>
                    </a:srgbClr>
                  </a:outerShdw>
                </a:effectLst>
                <a:latin typeface="Arial Black" pitchFamily="34" charset="0"/>
              </a:rPr>
              <a:t>Topics</a:t>
            </a:r>
          </a:p>
        </p:txBody>
      </p:sp>
      <p:sp>
        <p:nvSpPr>
          <p:cNvPr id="22534" name="Rectangle 3"/>
          <p:cNvSpPr>
            <a:spLocks noGrp="1" noChangeArrowheads="1"/>
          </p:cNvSpPr>
          <p:nvPr>
            <p:ph type="body" idx="1"/>
          </p:nvPr>
        </p:nvSpPr>
        <p:spPr>
          <a:xfrm>
            <a:off x="457200" y="1265238"/>
            <a:ext cx="8229600" cy="5187950"/>
          </a:xfrm>
        </p:spPr>
        <p:txBody>
          <a:bodyPr/>
          <a:lstStyle/>
          <a:p>
            <a:pPr eaLnBrk="1" hangingPunct="1">
              <a:lnSpc>
                <a:spcPct val="80000"/>
              </a:lnSpc>
            </a:pPr>
            <a:r>
              <a:rPr lang="en-US" sz="2400" dirty="0" smtClean="0">
                <a:solidFill>
                  <a:schemeClr val="bg1">
                    <a:lumMod val="65000"/>
                  </a:schemeClr>
                </a:solidFill>
              </a:rPr>
              <a:t>Some GOES-R Information</a:t>
            </a:r>
          </a:p>
          <a:p>
            <a:pPr eaLnBrk="1" hangingPunct="1">
              <a:lnSpc>
                <a:spcPct val="80000"/>
              </a:lnSpc>
            </a:pPr>
            <a:endParaRPr lang="en-US" sz="2400" dirty="0" smtClean="0">
              <a:solidFill>
                <a:srgbClr val="0000FF"/>
              </a:solidFill>
            </a:endParaRPr>
          </a:p>
          <a:p>
            <a:pPr eaLnBrk="1" hangingPunct="1">
              <a:lnSpc>
                <a:spcPct val="80000"/>
              </a:lnSpc>
            </a:pPr>
            <a:r>
              <a:rPr lang="en-US" sz="2400" dirty="0" smtClean="0">
                <a:solidFill>
                  <a:schemeClr val="bg1">
                    <a:lumMod val="65000"/>
                  </a:schemeClr>
                </a:solidFill>
              </a:rPr>
              <a:t>Review of Nested Tracking Approach</a:t>
            </a:r>
          </a:p>
          <a:p>
            <a:pPr eaLnBrk="1" hangingPunct="1">
              <a:lnSpc>
                <a:spcPct val="80000"/>
              </a:lnSpc>
            </a:pPr>
            <a:endParaRPr lang="en-US" sz="2400" dirty="0" smtClean="0">
              <a:solidFill>
                <a:schemeClr val="bg1">
                  <a:lumMod val="65000"/>
                </a:schemeClr>
              </a:solidFill>
            </a:endParaRPr>
          </a:p>
          <a:p>
            <a:pPr eaLnBrk="1" hangingPunct="1">
              <a:lnSpc>
                <a:spcPct val="80000"/>
              </a:lnSpc>
            </a:pPr>
            <a:r>
              <a:rPr lang="en-US" sz="2400" dirty="0" smtClean="0">
                <a:solidFill>
                  <a:srgbClr val="0000FF"/>
                </a:solidFill>
              </a:rPr>
              <a:t>Some Examples: Application to an Assortment of Imagers</a:t>
            </a:r>
          </a:p>
          <a:p>
            <a:pPr lvl="1" eaLnBrk="1" hangingPunct="1">
              <a:lnSpc>
                <a:spcPct val="80000"/>
              </a:lnSpc>
            </a:pPr>
            <a:r>
              <a:rPr lang="en-US" sz="2000" i="1" dirty="0" smtClean="0">
                <a:solidFill>
                  <a:srgbClr val="0000FF"/>
                </a:solidFill>
                <a:latin typeface="Book Antiqua" pitchFamily="18" charset="0"/>
              </a:rPr>
              <a:t>Using Available ABI Proxy Data…</a:t>
            </a:r>
            <a:endParaRPr lang="en-US" sz="2000" dirty="0" smtClean="0">
              <a:solidFill>
                <a:srgbClr val="0000FF"/>
              </a:solidFill>
            </a:endParaRPr>
          </a:p>
          <a:p>
            <a:pPr eaLnBrk="1" hangingPunct="1">
              <a:lnSpc>
                <a:spcPct val="80000"/>
              </a:lnSpc>
            </a:pPr>
            <a:endParaRPr lang="en-US" sz="2400" dirty="0" smtClean="0">
              <a:solidFill>
                <a:schemeClr val="bg1">
                  <a:lumMod val="65000"/>
                </a:schemeClr>
              </a:solidFill>
            </a:endParaRPr>
          </a:p>
          <a:p>
            <a:pPr eaLnBrk="1" hangingPunct="1">
              <a:lnSpc>
                <a:spcPct val="80000"/>
              </a:lnSpc>
            </a:pPr>
            <a:r>
              <a:rPr lang="en-US" sz="2400" dirty="0" smtClean="0">
                <a:solidFill>
                  <a:schemeClr val="bg1">
                    <a:lumMod val="65000"/>
                  </a:schemeClr>
                </a:solidFill>
              </a:rPr>
              <a:t>Performance</a:t>
            </a:r>
          </a:p>
          <a:p>
            <a:pPr lvl="1" eaLnBrk="1" hangingPunct="1">
              <a:lnSpc>
                <a:spcPct val="80000"/>
              </a:lnSpc>
            </a:pPr>
            <a:r>
              <a:rPr lang="en-US" sz="2000" i="1" dirty="0" smtClean="0">
                <a:solidFill>
                  <a:schemeClr val="bg1">
                    <a:lumMod val="65000"/>
                  </a:schemeClr>
                </a:solidFill>
                <a:latin typeface="Book Antiqua" pitchFamily="18" charset="0"/>
              </a:rPr>
              <a:t>Overall, individual cases, experimentation with new ideas</a:t>
            </a:r>
          </a:p>
          <a:p>
            <a:pPr eaLnBrk="1" hangingPunct="1">
              <a:lnSpc>
                <a:spcPct val="80000"/>
              </a:lnSpc>
            </a:pPr>
            <a:endParaRPr lang="en-US" sz="2400" dirty="0" smtClean="0">
              <a:solidFill>
                <a:schemeClr val="bg1">
                  <a:lumMod val="65000"/>
                </a:schemeClr>
              </a:solidFill>
            </a:endParaRPr>
          </a:p>
          <a:p>
            <a:pPr eaLnBrk="1" hangingPunct="1">
              <a:lnSpc>
                <a:spcPct val="80000"/>
              </a:lnSpc>
            </a:pPr>
            <a:r>
              <a:rPr lang="en-US" sz="2400" dirty="0" smtClean="0">
                <a:solidFill>
                  <a:schemeClr val="bg1">
                    <a:lumMod val="65000"/>
                  </a:schemeClr>
                </a:solidFill>
              </a:rPr>
              <a:t>Ongoing Activities and Plans </a:t>
            </a:r>
          </a:p>
          <a:p>
            <a:pPr lvl="1" eaLnBrk="1" hangingPunct="1">
              <a:lnSpc>
                <a:spcPct val="80000"/>
              </a:lnSpc>
            </a:pPr>
            <a:endParaRPr lang="en-US" sz="1800" dirty="0" smtClean="0">
              <a:solidFill>
                <a:schemeClr val="bg1">
                  <a:lumMod val="65000"/>
                </a:schemeClr>
              </a:solidFill>
            </a:endParaRPr>
          </a:p>
          <a:p>
            <a:pPr eaLnBrk="1" hangingPunct="1">
              <a:lnSpc>
                <a:spcPct val="80000"/>
              </a:lnSpc>
            </a:pPr>
            <a:r>
              <a:rPr lang="en-US" sz="2400" dirty="0" smtClean="0">
                <a:solidFill>
                  <a:schemeClr val="bg1">
                    <a:lumMod val="65000"/>
                  </a:schemeClr>
                </a:solidFill>
              </a:rPr>
              <a:t>Summary</a:t>
            </a:r>
          </a:p>
        </p:txBody>
      </p:sp>
      <p:sp>
        <p:nvSpPr>
          <p:cNvPr id="9" name="Date Placeholder 3"/>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10" name="Footer Placeholder 4"/>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flipH="1">
            <a:off x="3868534" y="1979667"/>
            <a:ext cx="45719" cy="3666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600" b="1" i="0" smtClean="0">
              <a:solidFill>
                <a:srgbClr val="000000"/>
              </a:solidFill>
              <a:latin typeface="Arial"/>
            </a:endParaRPr>
          </a:p>
        </p:txBody>
      </p:sp>
      <p:sp>
        <p:nvSpPr>
          <p:cNvPr id="16" name="Slide Number Placeholder 15"/>
          <p:cNvSpPr>
            <a:spLocks noGrp="1"/>
          </p:cNvSpPr>
          <p:nvPr>
            <p:ph type="sldNum" sz="quarter" idx="12"/>
          </p:nvPr>
        </p:nvSpPr>
        <p:spPr/>
        <p:txBody>
          <a:bodyPr/>
          <a:lstStyle/>
          <a:p>
            <a:pPr>
              <a:defRPr/>
            </a:pPr>
            <a:fld id="{7A515AE1-6D86-4EED-BA3E-CC75BC00EF4C}" type="slidenum">
              <a:rPr lang="en-US" smtClean="0">
                <a:solidFill>
                  <a:srgbClr val="000000"/>
                </a:solidFill>
              </a:rPr>
              <a:pPr>
                <a:defRPr/>
              </a:pPr>
              <a:t>18</a:t>
            </a:fld>
            <a:endParaRPr lang="en-US" dirty="0">
              <a:solidFill>
                <a:srgbClr val="000000"/>
              </a:solidFill>
            </a:endParaRPr>
          </a:p>
        </p:txBody>
      </p:sp>
      <p:pic>
        <p:nvPicPr>
          <p:cNvPr id="18" name="Picture 20" descr="GECD-ABI-SANDY.GIF"/>
          <p:cNvPicPr>
            <a:picLocks noChangeAspect="1"/>
          </p:cNvPicPr>
          <p:nvPr/>
        </p:nvPicPr>
        <p:blipFill>
          <a:blip r:embed="rId3" cstate="print"/>
          <a:srcRect/>
          <a:stretch>
            <a:fillRect/>
          </a:stretch>
        </p:blipFill>
        <p:spPr bwMode="auto">
          <a:xfrm>
            <a:off x="0" y="620688"/>
            <a:ext cx="9144000" cy="5868652"/>
          </a:xfrm>
          <a:prstGeom prst="rect">
            <a:avLst/>
          </a:prstGeom>
          <a:noFill/>
          <a:ln w="9525">
            <a:solidFill>
              <a:schemeClr val="bg1">
                <a:lumMod val="50000"/>
              </a:schemeClr>
            </a:solidFill>
            <a:miter lim="800000"/>
            <a:headEnd/>
            <a:tailEnd/>
          </a:ln>
        </p:spPr>
      </p:pic>
      <p:sp>
        <p:nvSpPr>
          <p:cNvPr id="11" name="Title 8"/>
          <p:cNvSpPr txBox="1">
            <a:spLocks/>
          </p:cNvSpPr>
          <p:nvPr/>
        </p:nvSpPr>
        <p:spPr>
          <a:xfrm>
            <a:off x="-508" y="0"/>
            <a:ext cx="9144508" cy="752475"/>
          </a:xfrm>
          <a:prstGeom prst="rect">
            <a:avLst/>
          </a:prstGeom>
          <a:solidFill>
            <a:schemeClr val="bg1"/>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Black" pitchFamily="34" charset="0"/>
                <a:ea typeface="+mj-ea"/>
                <a:cs typeface="+mj-cs"/>
              </a:rPr>
              <a:t>Application to Current GOES</a:t>
            </a:r>
            <a:endParaRPr kumimoji="0" lang="en-US" sz="32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Black" pitchFamily="34" charset="0"/>
              <a:ea typeface="+mj-ea"/>
              <a:cs typeface="+mj-cs"/>
            </a:endParaRPr>
          </a:p>
        </p:txBody>
      </p:sp>
      <p:sp>
        <p:nvSpPr>
          <p:cNvPr id="12" name="Text Box 8"/>
          <p:cNvSpPr txBox="1">
            <a:spLocks noChangeArrowheads="1"/>
          </p:cNvSpPr>
          <p:nvPr/>
        </p:nvSpPr>
        <p:spPr bwMode="auto">
          <a:xfrm>
            <a:off x="0" y="584684"/>
            <a:ext cx="9000492" cy="338554"/>
          </a:xfrm>
          <a:prstGeom prst="rect">
            <a:avLst/>
          </a:prstGeom>
          <a:solidFill>
            <a:schemeClr val="bg1"/>
          </a:solidFill>
          <a:ln w="9525">
            <a:solidFill>
              <a:srgbClr val="000099"/>
            </a:solidFill>
            <a:miter lim="800000"/>
            <a:headEnd/>
            <a:tailEnd/>
          </a:ln>
          <a:effectLst/>
        </p:spPr>
        <p:txBody>
          <a:bodyPr wrap="square">
            <a:spAutoFit/>
          </a:bodyPr>
          <a:lstStyle/>
          <a:p>
            <a:pPr>
              <a:spcBef>
                <a:spcPct val="50000"/>
              </a:spcBef>
              <a:defRPr/>
            </a:pPr>
            <a:r>
              <a:rPr lang="en-US" sz="1600" i="0" dirty="0" smtClean="0">
                <a:solidFill>
                  <a:srgbClr val="000099"/>
                </a:solidFill>
                <a:latin typeface="Comic Sans MS" pitchFamily="66" charset="0"/>
                <a:ea typeface="ＭＳ Ｐゴシック" pitchFamily="34" charset="-128"/>
                <a:cs typeface="Arial" pitchFamily="34" charset="0"/>
              </a:rPr>
              <a:t>Cloud-drift winds derived from 15-min  GOES-13 imagery over Hurricane Sandy  (4-day loop)</a:t>
            </a:r>
            <a:endParaRPr lang="en-US" sz="1600" i="0" dirty="0">
              <a:solidFill>
                <a:srgbClr val="000099"/>
              </a:solidFill>
              <a:latin typeface="Comic Sans MS" pitchFamily="66" charset="0"/>
              <a:ea typeface="ＭＳ Ｐゴシック" pitchFamily="34" charset="-128"/>
              <a:cs typeface="Arial" pitchFamily="34" charset="0"/>
            </a:endParaRPr>
          </a:p>
        </p:txBody>
      </p:sp>
      <p:grpSp>
        <p:nvGrpSpPr>
          <p:cNvPr id="2" name="Group 19"/>
          <p:cNvGrpSpPr/>
          <p:nvPr/>
        </p:nvGrpSpPr>
        <p:grpSpPr>
          <a:xfrm>
            <a:off x="3549010" y="5877272"/>
            <a:ext cx="5594990" cy="276225"/>
            <a:chOff x="293370" y="5817071"/>
            <a:chExt cx="5594990" cy="276225"/>
          </a:xfrm>
        </p:grpSpPr>
        <p:sp>
          <p:nvSpPr>
            <p:cNvPr id="10" name="Text Box 6"/>
            <p:cNvSpPr txBox="1">
              <a:spLocks noChangeArrowheads="1"/>
            </p:cNvSpPr>
            <p:nvPr/>
          </p:nvSpPr>
          <p:spPr bwMode="auto">
            <a:xfrm>
              <a:off x="4211960" y="5817071"/>
              <a:ext cx="1676400" cy="276225"/>
            </a:xfrm>
            <a:prstGeom prst="rect">
              <a:avLst/>
            </a:prstGeom>
            <a:solidFill>
              <a:srgbClr val="000000"/>
            </a:solidFill>
            <a:ln w="9525">
              <a:noFill/>
              <a:miter lim="800000"/>
              <a:headEnd/>
              <a:tailEnd/>
            </a:ln>
            <a:effectLst/>
          </p:spPr>
          <p:txBody>
            <a:bodyPr>
              <a:spAutoFit/>
            </a:bodyPr>
            <a:lstStyle/>
            <a:p>
              <a:pPr fontAlgn="auto">
                <a:spcBef>
                  <a:spcPct val="50000"/>
                </a:spcBef>
                <a:spcAft>
                  <a:spcPts val="0"/>
                </a:spcAft>
                <a:defRPr/>
              </a:pPr>
              <a:r>
                <a:rPr lang="en-US" sz="1200" i="0" kern="0" dirty="0">
                  <a:solidFill>
                    <a:srgbClr val="FFFF00"/>
                  </a:solidFill>
                  <a:latin typeface="Comic Sans MS" pitchFamily="66" charset="0"/>
                  <a:ea typeface="ＭＳ Ｐゴシック" pitchFamily="34" charset="-128"/>
                </a:rPr>
                <a:t>Low-Level &gt;700 mb </a:t>
              </a:r>
            </a:p>
          </p:txBody>
        </p:sp>
        <p:sp>
          <p:nvSpPr>
            <p:cNvPr id="13" name="Text Box 6"/>
            <p:cNvSpPr txBox="1">
              <a:spLocks noChangeArrowheads="1"/>
            </p:cNvSpPr>
            <p:nvPr/>
          </p:nvSpPr>
          <p:spPr bwMode="auto">
            <a:xfrm>
              <a:off x="2231740" y="5817071"/>
              <a:ext cx="1981200" cy="276225"/>
            </a:xfrm>
            <a:prstGeom prst="rect">
              <a:avLst/>
            </a:prstGeom>
            <a:solidFill>
              <a:srgbClr val="000000"/>
            </a:solidFill>
            <a:ln w="9525">
              <a:noFill/>
              <a:miter lim="800000"/>
              <a:headEnd/>
              <a:tailEnd/>
            </a:ln>
            <a:effectLst/>
          </p:spPr>
          <p:txBody>
            <a:bodyPr>
              <a:spAutoFit/>
            </a:bodyPr>
            <a:lstStyle/>
            <a:p>
              <a:pPr fontAlgn="auto">
                <a:spcBef>
                  <a:spcPct val="50000"/>
                </a:spcBef>
                <a:spcAft>
                  <a:spcPts val="0"/>
                </a:spcAft>
                <a:defRPr/>
              </a:pPr>
              <a:r>
                <a:rPr lang="en-US" sz="1200" i="0" kern="0" dirty="0">
                  <a:solidFill>
                    <a:srgbClr val="33CCFF"/>
                  </a:solidFill>
                  <a:latin typeface="Comic Sans MS" pitchFamily="66" charset="0"/>
                  <a:ea typeface="ＭＳ Ｐゴシック" pitchFamily="34" charset="-128"/>
                </a:rPr>
                <a:t>Mid-Level 400-700 mb </a:t>
              </a:r>
            </a:p>
          </p:txBody>
        </p:sp>
        <p:sp>
          <p:nvSpPr>
            <p:cNvPr id="14" name="Text Box 6"/>
            <p:cNvSpPr txBox="1">
              <a:spLocks noChangeArrowheads="1"/>
            </p:cNvSpPr>
            <p:nvPr/>
          </p:nvSpPr>
          <p:spPr bwMode="auto">
            <a:xfrm>
              <a:off x="293370" y="5817071"/>
              <a:ext cx="1981200" cy="276225"/>
            </a:xfrm>
            <a:prstGeom prst="rect">
              <a:avLst/>
            </a:prstGeom>
            <a:solidFill>
              <a:srgbClr val="000000"/>
            </a:solidFill>
            <a:ln w="9525">
              <a:noFill/>
              <a:miter lim="800000"/>
              <a:headEnd/>
              <a:tailEnd/>
            </a:ln>
            <a:effectLst/>
          </p:spPr>
          <p:txBody>
            <a:bodyPr>
              <a:spAutoFit/>
            </a:bodyPr>
            <a:lstStyle/>
            <a:p>
              <a:pPr fontAlgn="auto">
                <a:spcBef>
                  <a:spcPct val="50000"/>
                </a:spcBef>
                <a:spcAft>
                  <a:spcPts val="0"/>
                </a:spcAft>
                <a:defRPr/>
              </a:pPr>
              <a:r>
                <a:rPr lang="en-US" sz="1200" i="0" kern="0" dirty="0">
                  <a:solidFill>
                    <a:srgbClr val="CC0099"/>
                  </a:solidFill>
                  <a:latin typeface="Comic Sans MS" pitchFamily="66" charset="0"/>
                  <a:ea typeface="ＭＳ Ｐゴシック" pitchFamily="34" charset="-128"/>
                </a:rPr>
                <a:t>High-Level 100-400 mb </a:t>
              </a:r>
            </a:p>
          </p:txBody>
        </p:sp>
      </p:grpSp>
      <p:sp>
        <p:nvSpPr>
          <p:cNvPr id="15" name="Rectangle 14"/>
          <p:cNvSpPr/>
          <p:nvPr/>
        </p:nvSpPr>
        <p:spPr>
          <a:xfrm>
            <a:off x="0" y="6242447"/>
            <a:ext cx="9144000" cy="615553"/>
          </a:xfrm>
          <a:prstGeom prst="rect">
            <a:avLst/>
          </a:prstGeom>
          <a:solidFill>
            <a:schemeClr val="accent1"/>
          </a:solidFill>
        </p:spPr>
        <p:txBody>
          <a:bodyPr wrap="square">
            <a:spAutoFit/>
          </a:bodyPr>
          <a:lstStyle/>
          <a:p>
            <a:r>
              <a:rPr lang="en-US" sz="1700" dirty="0" smtClean="0">
                <a:solidFill>
                  <a:srgbClr val="0033CC"/>
                </a:solidFill>
                <a:latin typeface="Calibri" pitchFamily="34" charset="0"/>
                <a:cs typeface="Calibri" pitchFamily="34" charset="0"/>
              </a:rPr>
              <a:t>The GOES-R Winds Team continues to routinely generate and validate ABI proxy winds from </a:t>
            </a:r>
            <a:r>
              <a:rPr lang="en-US" sz="1700" b="1" dirty="0" smtClean="0">
                <a:solidFill>
                  <a:srgbClr val="0033CC"/>
                </a:solidFill>
                <a:latin typeface="Calibri" pitchFamily="34" charset="0"/>
                <a:cs typeface="Calibri" pitchFamily="34" charset="0"/>
              </a:rPr>
              <a:t>GOES-13, GOES-15, Meteosat-10/SEVIRI, and NPP/VIIRS </a:t>
            </a:r>
            <a:r>
              <a:rPr lang="en-US" sz="1700" dirty="0" smtClean="0">
                <a:solidFill>
                  <a:srgbClr val="0033CC"/>
                </a:solidFill>
                <a:latin typeface="Calibri" pitchFamily="34" charset="0"/>
                <a:cs typeface="Calibri" pitchFamily="34" charset="0"/>
              </a:rPr>
              <a:t>using the GOES-R winds algorithm.</a:t>
            </a:r>
          </a:p>
        </p:txBody>
      </p:sp>
    </p:spTree>
    <p:extLst>
      <p:ext uri="{BB962C8B-B14F-4D97-AF65-F5344CB8AC3E}">
        <p14:creationId xmlns:p14="http://schemas.microsoft.com/office/powerpoint/2010/main" xmlns="" val="315245303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1" descr="AIT_GWIRPA_LOOP1.GIF"/>
          <p:cNvPicPr>
            <a:picLocks noChangeAspect="1"/>
          </p:cNvPicPr>
          <p:nvPr/>
        </p:nvPicPr>
        <p:blipFill>
          <a:blip r:embed="rId3" cstate="print"/>
          <a:srcRect/>
          <a:stretch>
            <a:fillRect/>
          </a:stretch>
        </p:blipFill>
        <p:spPr bwMode="auto">
          <a:xfrm>
            <a:off x="0" y="477164"/>
            <a:ext cx="9067800" cy="6274014"/>
          </a:xfrm>
          <a:prstGeom prst="rect">
            <a:avLst/>
          </a:prstGeom>
          <a:noFill/>
          <a:ln w="9525">
            <a:noFill/>
            <a:miter lim="800000"/>
            <a:headEnd/>
            <a:tailEnd/>
          </a:ln>
        </p:spPr>
      </p:pic>
      <p:sp>
        <p:nvSpPr>
          <p:cNvPr id="16" name="Slide Number Placeholder 15"/>
          <p:cNvSpPr>
            <a:spLocks noGrp="1"/>
          </p:cNvSpPr>
          <p:nvPr>
            <p:ph type="sldNum" sz="quarter" idx="12"/>
          </p:nvPr>
        </p:nvSpPr>
        <p:spPr/>
        <p:txBody>
          <a:bodyPr/>
          <a:lstStyle/>
          <a:p>
            <a:pPr>
              <a:defRPr/>
            </a:pPr>
            <a:fld id="{7A515AE1-6D86-4EED-BA3E-CC75BC00EF4C}" type="slidenum">
              <a:rPr lang="en-US" smtClean="0">
                <a:solidFill>
                  <a:srgbClr val="000000"/>
                </a:solidFill>
              </a:rPr>
              <a:pPr>
                <a:defRPr/>
              </a:pPr>
              <a:t>19</a:t>
            </a:fld>
            <a:endParaRPr lang="en-US" dirty="0">
              <a:solidFill>
                <a:srgbClr val="000000"/>
              </a:solidFill>
            </a:endParaRPr>
          </a:p>
        </p:txBody>
      </p:sp>
      <p:sp>
        <p:nvSpPr>
          <p:cNvPr id="11" name="Title 8"/>
          <p:cNvSpPr txBox="1">
            <a:spLocks/>
          </p:cNvSpPr>
          <p:nvPr/>
        </p:nvSpPr>
        <p:spPr>
          <a:xfrm>
            <a:off x="-508" y="0"/>
            <a:ext cx="9144508" cy="836712"/>
          </a:xfrm>
          <a:prstGeom prst="rect">
            <a:avLst/>
          </a:prstGeom>
          <a:solidFill>
            <a:schemeClr val="bg1"/>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Black" pitchFamily="34" charset="0"/>
                <a:ea typeface="+mj-ea"/>
                <a:cs typeface="+mj-cs"/>
              </a:rPr>
              <a:t>Application to Current GOES</a:t>
            </a:r>
            <a:endParaRPr kumimoji="0" lang="en-US" sz="32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Black" pitchFamily="34" charset="0"/>
              <a:ea typeface="+mj-ea"/>
              <a:cs typeface="+mj-cs"/>
            </a:endParaRPr>
          </a:p>
        </p:txBody>
      </p:sp>
      <p:sp>
        <p:nvSpPr>
          <p:cNvPr id="12" name="Text Box 8"/>
          <p:cNvSpPr txBox="1">
            <a:spLocks noChangeArrowheads="1"/>
          </p:cNvSpPr>
          <p:nvPr/>
        </p:nvSpPr>
        <p:spPr bwMode="auto">
          <a:xfrm>
            <a:off x="611560" y="534162"/>
            <a:ext cx="7740860" cy="338554"/>
          </a:xfrm>
          <a:prstGeom prst="rect">
            <a:avLst/>
          </a:prstGeom>
          <a:solidFill>
            <a:schemeClr val="bg1"/>
          </a:solidFill>
          <a:ln w="9525">
            <a:solidFill>
              <a:srgbClr val="000099"/>
            </a:solidFill>
            <a:miter lim="800000"/>
            <a:headEnd/>
            <a:tailEnd/>
          </a:ln>
          <a:effectLst/>
        </p:spPr>
        <p:txBody>
          <a:bodyPr wrap="square">
            <a:spAutoFit/>
          </a:bodyPr>
          <a:lstStyle/>
          <a:p>
            <a:pPr>
              <a:spcBef>
                <a:spcPct val="50000"/>
              </a:spcBef>
              <a:defRPr/>
            </a:pPr>
            <a:r>
              <a:rPr lang="en-US" sz="1600" i="0" dirty="0" smtClean="0">
                <a:solidFill>
                  <a:srgbClr val="000099"/>
                </a:solidFill>
                <a:latin typeface="Comic Sans MS" pitchFamily="66" charset="0"/>
                <a:ea typeface="ＭＳ Ｐゴシック" pitchFamily="34" charset="-128"/>
                <a:cs typeface="Arial" pitchFamily="34" charset="0"/>
              </a:rPr>
              <a:t>Cloud-drift winds derived from 15-min  GOES-15 imagery over the East Pacific</a:t>
            </a:r>
            <a:endParaRPr lang="en-US" sz="1600" i="0" dirty="0">
              <a:solidFill>
                <a:srgbClr val="000099"/>
              </a:solidFill>
              <a:latin typeface="Comic Sans MS" pitchFamily="66" charset="0"/>
              <a:ea typeface="ＭＳ Ｐゴシック" pitchFamily="34" charset="-128"/>
              <a:cs typeface="Arial" pitchFamily="34" charset="0"/>
            </a:endParaRPr>
          </a:p>
        </p:txBody>
      </p:sp>
      <p:grpSp>
        <p:nvGrpSpPr>
          <p:cNvPr id="2" name="Group 19"/>
          <p:cNvGrpSpPr/>
          <p:nvPr/>
        </p:nvGrpSpPr>
        <p:grpSpPr>
          <a:xfrm>
            <a:off x="3549010" y="6258272"/>
            <a:ext cx="5594990" cy="276225"/>
            <a:chOff x="293370" y="5817071"/>
            <a:chExt cx="5594990" cy="276225"/>
          </a:xfrm>
        </p:grpSpPr>
        <p:sp>
          <p:nvSpPr>
            <p:cNvPr id="10" name="Text Box 6"/>
            <p:cNvSpPr txBox="1">
              <a:spLocks noChangeArrowheads="1"/>
            </p:cNvSpPr>
            <p:nvPr/>
          </p:nvSpPr>
          <p:spPr bwMode="auto">
            <a:xfrm>
              <a:off x="4211960" y="5817071"/>
              <a:ext cx="1676400" cy="276225"/>
            </a:xfrm>
            <a:prstGeom prst="rect">
              <a:avLst/>
            </a:prstGeom>
            <a:solidFill>
              <a:srgbClr val="000000"/>
            </a:solidFill>
            <a:ln w="9525">
              <a:noFill/>
              <a:miter lim="800000"/>
              <a:headEnd/>
              <a:tailEnd/>
            </a:ln>
            <a:effectLst/>
          </p:spPr>
          <p:txBody>
            <a:bodyPr>
              <a:spAutoFit/>
            </a:bodyPr>
            <a:lstStyle/>
            <a:p>
              <a:pPr fontAlgn="auto">
                <a:spcBef>
                  <a:spcPct val="50000"/>
                </a:spcBef>
                <a:spcAft>
                  <a:spcPts val="0"/>
                </a:spcAft>
                <a:defRPr/>
              </a:pPr>
              <a:r>
                <a:rPr lang="en-US" sz="1200" i="0" kern="0" dirty="0">
                  <a:solidFill>
                    <a:srgbClr val="FFFF00"/>
                  </a:solidFill>
                  <a:latin typeface="Comic Sans MS" pitchFamily="66" charset="0"/>
                  <a:ea typeface="ＭＳ Ｐゴシック" pitchFamily="34" charset="-128"/>
                </a:rPr>
                <a:t>Low-Level &gt;700 mb </a:t>
              </a:r>
            </a:p>
          </p:txBody>
        </p:sp>
        <p:sp>
          <p:nvSpPr>
            <p:cNvPr id="13" name="Text Box 6"/>
            <p:cNvSpPr txBox="1">
              <a:spLocks noChangeArrowheads="1"/>
            </p:cNvSpPr>
            <p:nvPr/>
          </p:nvSpPr>
          <p:spPr bwMode="auto">
            <a:xfrm>
              <a:off x="2231740" y="5817071"/>
              <a:ext cx="1981200" cy="276225"/>
            </a:xfrm>
            <a:prstGeom prst="rect">
              <a:avLst/>
            </a:prstGeom>
            <a:solidFill>
              <a:srgbClr val="000000"/>
            </a:solidFill>
            <a:ln w="9525">
              <a:noFill/>
              <a:miter lim="800000"/>
              <a:headEnd/>
              <a:tailEnd/>
            </a:ln>
            <a:effectLst/>
          </p:spPr>
          <p:txBody>
            <a:bodyPr>
              <a:spAutoFit/>
            </a:bodyPr>
            <a:lstStyle/>
            <a:p>
              <a:pPr fontAlgn="auto">
                <a:spcBef>
                  <a:spcPct val="50000"/>
                </a:spcBef>
                <a:spcAft>
                  <a:spcPts val="0"/>
                </a:spcAft>
                <a:defRPr/>
              </a:pPr>
              <a:r>
                <a:rPr lang="en-US" sz="1200" i="0" kern="0" dirty="0">
                  <a:solidFill>
                    <a:srgbClr val="33CCFF"/>
                  </a:solidFill>
                  <a:latin typeface="Comic Sans MS" pitchFamily="66" charset="0"/>
                  <a:ea typeface="ＭＳ Ｐゴシック" pitchFamily="34" charset="-128"/>
                </a:rPr>
                <a:t>Mid-Level 400-700 mb </a:t>
              </a:r>
            </a:p>
          </p:txBody>
        </p:sp>
        <p:sp>
          <p:nvSpPr>
            <p:cNvPr id="14" name="Text Box 6"/>
            <p:cNvSpPr txBox="1">
              <a:spLocks noChangeArrowheads="1"/>
            </p:cNvSpPr>
            <p:nvPr/>
          </p:nvSpPr>
          <p:spPr bwMode="auto">
            <a:xfrm>
              <a:off x="293370" y="5817071"/>
              <a:ext cx="1981200" cy="276225"/>
            </a:xfrm>
            <a:prstGeom prst="rect">
              <a:avLst/>
            </a:prstGeom>
            <a:solidFill>
              <a:srgbClr val="000000"/>
            </a:solidFill>
            <a:ln w="9525">
              <a:noFill/>
              <a:miter lim="800000"/>
              <a:headEnd/>
              <a:tailEnd/>
            </a:ln>
            <a:effectLst/>
          </p:spPr>
          <p:txBody>
            <a:bodyPr>
              <a:spAutoFit/>
            </a:bodyPr>
            <a:lstStyle/>
            <a:p>
              <a:pPr fontAlgn="auto">
                <a:spcBef>
                  <a:spcPct val="50000"/>
                </a:spcBef>
                <a:spcAft>
                  <a:spcPts val="0"/>
                </a:spcAft>
                <a:defRPr/>
              </a:pPr>
              <a:r>
                <a:rPr lang="en-US" sz="1200" i="0" kern="0" dirty="0">
                  <a:solidFill>
                    <a:srgbClr val="FF0000"/>
                  </a:solidFill>
                  <a:latin typeface="Comic Sans MS" pitchFamily="66" charset="0"/>
                  <a:ea typeface="ＭＳ Ｐゴシック" pitchFamily="34" charset="-128"/>
                </a:rPr>
                <a:t>High-Level 100-400 mb </a:t>
              </a:r>
            </a:p>
          </p:txBody>
        </p:sp>
      </p:grpSp>
    </p:spTree>
    <p:extLst>
      <p:ext uri="{BB962C8B-B14F-4D97-AF65-F5344CB8AC3E}">
        <p14:creationId xmlns:p14="http://schemas.microsoft.com/office/powerpoint/2010/main" xmlns="" val="315245303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Slide Number Placeholder 5"/>
          <p:cNvSpPr>
            <a:spLocks noGrp="1"/>
          </p:cNvSpPr>
          <p:nvPr>
            <p:ph type="sldNum" sz="quarter" idx="12"/>
          </p:nvPr>
        </p:nvSpPr>
        <p:spPr>
          <a:noFill/>
        </p:spPr>
        <p:txBody>
          <a:bodyPr/>
          <a:lstStyle/>
          <a:p>
            <a:fld id="{F5C5C696-44CE-4AEB-A27B-5DEC16C35C5B}" type="slidenum">
              <a:rPr lang="en-US" smtClean="0"/>
              <a:pPr/>
              <a:t>2</a:t>
            </a:fld>
            <a:endParaRPr lang="en-US" smtClean="0"/>
          </a:p>
        </p:txBody>
      </p:sp>
      <p:sp>
        <p:nvSpPr>
          <p:cNvPr id="22533" name="Rectangle 2"/>
          <p:cNvSpPr>
            <a:spLocks noGrp="1" noChangeArrowheads="1"/>
          </p:cNvSpPr>
          <p:nvPr>
            <p:ph type="title"/>
          </p:nvPr>
        </p:nvSpPr>
        <p:spPr>
          <a:xfrm>
            <a:off x="0" y="-26988"/>
            <a:ext cx="8229600" cy="1143001"/>
          </a:xfrm>
        </p:spPr>
        <p:txBody>
          <a:bodyPr/>
          <a:lstStyle/>
          <a:p>
            <a:pPr eaLnBrk="1" hangingPunct="1"/>
            <a:r>
              <a:rPr lang="en-US" sz="3600" b="1" dirty="0" smtClean="0">
                <a:solidFill>
                  <a:srgbClr val="0000FF"/>
                </a:solidFill>
                <a:effectLst>
                  <a:outerShdw blurRad="38100" dist="38100" dir="2700000" algn="tl">
                    <a:srgbClr val="000000">
                      <a:alpha val="43137"/>
                    </a:srgbClr>
                  </a:outerShdw>
                </a:effectLst>
                <a:latin typeface="Arial Black" pitchFamily="34" charset="0"/>
              </a:rPr>
              <a:t>Topics</a:t>
            </a:r>
          </a:p>
        </p:txBody>
      </p:sp>
      <p:sp>
        <p:nvSpPr>
          <p:cNvPr id="22534" name="Rectangle 3"/>
          <p:cNvSpPr>
            <a:spLocks noGrp="1" noChangeArrowheads="1"/>
          </p:cNvSpPr>
          <p:nvPr>
            <p:ph type="body" idx="1"/>
          </p:nvPr>
        </p:nvSpPr>
        <p:spPr>
          <a:xfrm>
            <a:off x="457200" y="1265238"/>
            <a:ext cx="8229600" cy="5187950"/>
          </a:xfrm>
        </p:spPr>
        <p:txBody>
          <a:bodyPr/>
          <a:lstStyle/>
          <a:p>
            <a:pPr eaLnBrk="1" hangingPunct="1">
              <a:lnSpc>
                <a:spcPct val="80000"/>
              </a:lnSpc>
            </a:pPr>
            <a:r>
              <a:rPr lang="en-US" sz="2400" dirty="0" smtClean="0">
                <a:solidFill>
                  <a:srgbClr val="0000FF"/>
                </a:solidFill>
              </a:rPr>
              <a:t>Some GOES-R Information</a:t>
            </a:r>
          </a:p>
          <a:p>
            <a:pPr eaLnBrk="1" hangingPunct="1">
              <a:lnSpc>
                <a:spcPct val="80000"/>
              </a:lnSpc>
            </a:pPr>
            <a:endParaRPr lang="en-US" sz="2400" dirty="0" smtClean="0">
              <a:solidFill>
                <a:srgbClr val="0000FF"/>
              </a:solidFill>
            </a:endParaRPr>
          </a:p>
          <a:p>
            <a:pPr eaLnBrk="1" hangingPunct="1">
              <a:lnSpc>
                <a:spcPct val="80000"/>
              </a:lnSpc>
            </a:pPr>
            <a:r>
              <a:rPr lang="en-US" sz="2400" dirty="0" smtClean="0">
                <a:solidFill>
                  <a:srgbClr val="0000FF"/>
                </a:solidFill>
              </a:rPr>
              <a:t>Review of Nested Tracking Approach</a:t>
            </a:r>
          </a:p>
          <a:p>
            <a:pPr eaLnBrk="1" hangingPunct="1">
              <a:lnSpc>
                <a:spcPct val="80000"/>
              </a:lnSpc>
            </a:pPr>
            <a:endParaRPr lang="en-US" sz="2400" dirty="0" smtClean="0">
              <a:solidFill>
                <a:srgbClr val="0000FF"/>
              </a:solidFill>
            </a:endParaRPr>
          </a:p>
          <a:p>
            <a:pPr eaLnBrk="1" hangingPunct="1">
              <a:lnSpc>
                <a:spcPct val="80000"/>
              </a:lnSpc>
            </a:pPr>
            <a:r>
              <a:rPr lang="en-US" sz="2400" dirty="0" smtClean="0">
                <a:solidFill>
                  <a:srgbClr val="0000FF"/>
                </a:solidFill>
              </a:rPr>
              <a:t>Some Examples: Application to an Assortment of Imagers</a:t>
            </a:r>
          </a:p>
          <a:p>
            <a:pPr lvl="1" eaLnBrk="1" hangingPunct="1">
              <a:lnSpc>
                <a:spcPct val="80000"/>
              </a:lnSpc>
            </a:pPr>
            <a:r>
              <a:rPr lang="en-US" sz="2000" i="1" dirty="0" smtClean="0">
                <a:solidFill>
                  <a:srgbClr val="3333FF"/>
                </a:solidFill>
                <a:latin typeface="Book Antiqua" pitchFamily="18" charset="0"/>
              </a:rPr>
              <a:t>Using Available ABI Proxy Data…</a:t>
            </a:r>
            <a:endParaRPr lang="en-US" sz="2000" dirty="0" smtClean="0">
              <a:solidFill>
                <a:srgbClr val="0000FF"/>
              </a:solidFill>
            </a:endParaRPr>
          </a:p>
          <a:p>
            <a:pPr eaLnBrk="1" hangingPunct="1">
              <a:lnSpc>
                <a:spcPct val="80000"/>
              </a:lnSpc>
            </a:pPr>
            <a:endParaRPr lang="en-US" sz="2400" dirty="0" smtClean="0">
              <a:solidFill>
                <a:srgbClr val="0000FF"/>
              </a:solidFill>
            </a:endParaRPr>
          </a:p>
          <a:p>
            <a:pPr eaLnBrk="1" hangingPunct="1">
              <a:lnSpc>
                <a:spcPct val="80000"/>
              </a:lnSpc>
            </a:pPr>
            <a:r>
              <a:rPr lang="en-US" sz="2400" dirty="0" smtClean="0">
                <a:solidFill>
                  <a:srgbClr val="0000FF"/>
                </a:solidFill>
              </a:rPr>
              <a:t>Performance</a:t>
            </a:r>
          </a:p>
          <a:p>
            <a:pPr lvl="1" eaLnBrk="1" hangingPunct="1">
              <a:lnSpc>
                <a:spcPct val="80000"/>
              </a:lnSpc>
            </a:pPr>
            <a:r>
              <a:rPr lang="en-US" sz="2000" i="1" dirty="0" smtClean="0">
                <a:solidFill>
                  <a:srgbClr val="0000FF"/>
                </a:solidFill>
                <a:latin typeface="Book Antiqua" pitchFamily="18" charset="0"/>
              </a:rPr>
              <a:t>Overall, individual cases, experimentation with new ideas</a:t>
            </a:r>
          </a:p>
          <a:p>
            <a:pPr eaLnBrk="1" hangingPunct="1">
              <a:lnSpc>
                <a:spcPct val="80000"/>
              </a:lnSpc>
            </a:pPr>
            <a:endParaRPr lang="en-US" sz="2400" dirty="0" smtClean="0">
              <a:solidFill>
                <a:srgbClr val="0000FF"/>
              </a:solidFill>
            </a:endParaRPr>
          </a:p>
          <a:p>
            <a:pPr eaLnBrk="1" hangingPunct="1">
              <a:lnSpc>
                <a:spcPct val="80000"/>
              </a:lnSpc>
            </a:pPr>
            <a:r>
              <a:rPr lang="en-US" sz="2400" dirty="0" smtClean="0">
                <a:solidFill>
                  <a:srgbClr val="0000FF"/>
                </a:solidFill>
              </a:rPr>
              <a:t>Ongoing Activities and Plans </a:t>
            </a:r>
          </a:p>
          <a:p>
            <a:pPr lvl="1" eaLnBrk="1" hangingPunct="1">
              <a:lnSpc>
                <a:spcPct val="80000"/>
              </a:lnSpc>
            </a:pPr>
            <a:endParaRPr lang="en-US" sz="1800" dirty="0" smtClean="0">
              <a:solidFill>
                <a:srgbClr val="0000FF"/>
              </a:solidFill>
            </a:endParaRPr>
          </a:p>
          <a:p>
            <a:pPr eaLnBrk="1" hangingPunct="1">
              <a:lnSpc>
                <a:spcPct val="80000"/>
              </a:lnSpc>
            </a:pPr>
            <a:r>
              <a:rPr lang="en-US" sz="2400" dirty="0" smtClean="0">
                <a:solidFill>
                  <a:srgbClr val="0000FF"/>
                </a:solidFill>
              </a:rPr>
              <a:t>Summary</a:t>
            </a:r>
          </a:p>
        </p:txBody>
      </p:sp>
      <p:sp>
        <p:nvSpPr>
          <p:cNvPr id="9" name="Date Placeholder 3"/>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10" name="Footer Placeholder 4"/>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p:cNvSpPr>
            <a:spLocks noGrp="1"/>
          </p:cNvSpPr>
          <p:nvPr>
            <p:ph type="sldNum" sz="quarter" idx="12"/>
          </p:nvPr>
        </p:nvSpPr>
        <p:spPr/>
        <p:txBody>
          <a:bodyPr/>
          <a:lstStyle/>
          <a:p>
            <a:pPr>
              <a:defRPr/>
            </a:pPr>
            <a:fld id="{7A515AE1-6D86-4EED-BA3E-CC75BC00EF4C}" type="slidenum">
              <a:rPr lang="en-US" smtClean="0">
                <a:solidFill>
                  <a:srgbClr val="000000"/>
                </a:solidFill>
              </a:rPr>
              <a:pPr>
                <a:defRPr/>
              </a:pPr>
              <a:t>20</a:t>
            </a:fld>
            <a:endParaRPr lang="en-US" dirty="0">
              <a:solidFill>
                <a:srgbClr val="000000"/>
              </a:solidFill>
            </a:endParaRPr>
          </a:p>
        </p:txBody>
      </p:sp>
      <p:sp>
        <p:nvSpPr>
          <p:cNvPr id="9" name="Title 8"/>
          <p:cNvSpPr>
            <a:spLocks noGrp="1"/>
          </p:cNvSpPr>
          <p:nvPr>
            <p:ph type="title"/>
          </p:nvPr>
        </p:nvSpPr>
        <p:spPr>
          <a:xfrm>
            <a:off x="804574" y="65088"/>
            <a:ext cx="7135091" cy="752475"/>
          </a:xfrm>
        </p:spPr>
        <p:txBody>
          <a:bodyPr/>
          <a:lstStyle/>
          <a:p>
            <a:r>
              <a:rPr lang="en-US" sz="2800" dirty="0" smtClean="0">
                <a:solidFill>
                  <a:srgbClr val="0000FF"/>
                </a:solidFill>
                <a:effectLst>
                  <a:outerShdw blurRad="38100" dist="38100" dir="2700000" algn="tl">
                    <a:srgbClr val="000000">
                      <a:alpha val="43137"/>
                    </a:srgbClr>
                  </a:outerShdw>
                </a:effectLst>
                <a:latin typeface="Arial Black" pitchFamily="34" charset="0"/>
              </a:rPr>
              <a:t>Using SEVIRI as a Proxy for the Future GOES-R ABI</a:t>
            </a:r>
            <a:endParaRPr lang="en-US" sz="2800" dirty="0">
              <a:solidFill>
                <a:srgbClr val="0000FF"/>
              </a:solidFill>
              <a:effectLst>
                <a:outerShdw blurRad="38100" dist="38100" dir="2700000" algn="tl">
                  <a:srgbClr val="000000">
                    <a:alpha val="43137"/>
                  </a:srgbClr>
                </a:outerShdw>
              </a:effectLst>
              <a:latin typeface="Arial Black" pitchFamily="34" charset="0"/>
            </a:endParaRPr>
          </a:p>
        </p:txBody>
      </p:sp>
      <p:sp>
        <p:nvSpPr>
          <p:cNvPr id="17" name="Rectangle 16"/>
          <p:cNvSpPr/>
          <p:nvPr/>
        </p:nvSpPr>
        <p:spPr bwMode="auto">
          <a:xfrm flipH="1">
            <a:off x="3868534" y="1979667"/>
            <a:ext cx="45719" cy="36664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600" b="1" i="0" smtClean="0">
              <a:solidFill>
                <a:srgbClr val="000000"/>
              </a:solidFill>
              <a:latin typeface="Arial"/>
            </a:endParaRPr>
          </a:p>
        </p:txBody>
      </p:sp>
      <p:pic>
        <p:nvPicPr>
          <p:cNvPr id="19" name="Picture 18" descr="MSG_LOOP_GIMP.GIF"/>
          <p:cNvPicPr>
            <a:picLocks noChangeAspect="1"/>
          </p:cNvPicPr>
          <p:nvPr/>
        </p:nvPicPr>
        <p:blipFill>
          <a:blip r:embed="rId3" cstate="print"/>
          <a:stretch>
            <a:fillRect/>
          </a:stretch>
        </p:blipFill>
        <p:spPr>
          <a:xfrm>
            <a:off x="0" y="-639452"/>
            <a:ext cx="9144000" cy="7749480"/>
          </a:xfrm>
          <a:prstGeom prst="rect">
            <a:avLst/>
          </a:prstGeom>
        </p:spPr>
      </p:pic>
      <p:grpSp>
        <p:nvGrpSpPr>
          <p:cNvPr id="2" name="Group 19"/>
          <p:cNvGrpSpPr/>
          <p:nvPr/>
        </p:nvGrpSpPr>
        <p:grpSpPr>
          <a:xfrm>
            <a:off x="3369498" y="6273316"/>
            <a:ext cx="5594990" cy="276225"/>
            <a:chOff x="293370" y="5817071"/>
            <a:chExt cx="5594990" cy="276225"/>
          </a:xfrm>
        </p:grpSpPr>
        <p:sp>
          <p:nvSpPr>
            <p:cNvPr id="10" name="Text Box 6"/>
            <p:cNvSpPr txBox="1">
              <a:spLocks noChangeArrowheads="1"/>
            </p:cNvSpPr>
            <p:nvPr/>
          </p:nvSpPr>
          <p:spPr bwMode="auto">
            <a:xfrm>
              <a:off x="4211960" y="5817071"/>
              <a:ext cx="1676400" cy="276225"/>
            </a:xfrm>
            <a:prstGeom prst="rect">
              <a:avLst/>
            </a:prstGeom>
            <a:solidFill>
              <a:srgbClr val="000000"/>
            </a:solidFill>
            <a:ln w="9525">
              <a:noFill/>
              <a:miter lim="800000"/>
              <a:headEnd/>
              <a:tailEnd/>
            </a:ln>
            <a:effectLst/>
          </p:spPr>
          <p:txBody>
            <a:bodyPr>
              <a:spAutoFit/>
            </a:bodyPr>
            <a:lstStyle/>
            <a:p>
              <a:pPr fontAlgn="auto">
                <a:spcBef>
                  <a:spcPct val="50000"/>
                </a:spcBef>
                <a:spcAft>
                  <a:spcPts val="0"/>
                </a:spcAft>
                <a:defRPr/>
              </a:pPr>
              <a:r>
                <a:rPr lang="en-US" sz="1200" i="0" kern="0" dirty="0">
                  <a:solidFill>
                    <a:srgbClr val="FFFF00"/>
                  </a:solidFill>
                  <a:latin typeface="Comic Sans MS" pitchFamily="66" charset="0"/>
                  <a:ea typeface="ＭＳ Ｐゴシック" pitchFamily="34" charset="-128"/>
                </a:rPr>
                <a:t>Low-Level &gt;700 mb </a:t>
              </a:r>
            </a:p>
          </p:txBody>
        </p:sp>
        <p:sp>
          <p:nvSpPr>
            <p:cNvPr id="13" name="Text Box 6"/>
            <p:cNvSpPr txBox="1">
              <a:spLocks noChangeArrowheads="1"/>
            </p:cNvSpPr>
            <p:nvPr/>
          </p:nvSpPr>
          <p:spPr bwMode="auto">
            <a:xfrm>
              <a:off x="2231740" y="5817071"/>
              <a:ext cx="1981200" cy="276225"/>
            </a:xfrm>
            <a:prstGeom prst="rect">
              <a:avLst/>
            </a:prstGeom>
            <a:solidFill>
              <a:srgbClr val="000000"/>
            </a:solidFill>
            <a:ln w="9525">
              <a:noFill/>
              <a:miter lim="800000"/>
              <a:headEnd/>
              <a:tailEnd/>
            </a:ln>
            <a:effectLst/>
          </p:spPr>
          <p:txBody>
            <a:bodyPr>
              <a:spAutoFit/>
            </a:bodyPr>
            <a:lstStyle/>
            <a:p>
              <a:pPr fontAlgn="auto">
                <a:spcBef>
                  <a:spcPct val="50000"/>
                </a:spcBef>
                <a:spcAft>
                  <a:spcPts val="0"/>
                </a:spcAft>
                <a:defRPr/>
              </a:pPr>
              <a:r>
                <a:rPr lang="en-US" sz="1200" i="0" kern="0" dirty="0">
                  <a:solidFill>
                    <a:srgbClr val="33CCFF"/>
                  </a:solidFill>
                  <a:latin typeface="Comic Sans MS" pitchFamily="66" charset="0"/>
                  <a:ea typeface="ＭＳ Ｐゴシック" pitchFamily="34" charset="-128"/>
                </a:rPr>
                <a:t>Mid-Level 400-700 mb </a:t>
              </a:r>
            </a:p>
          </p:txBody>
        </p:sp>
        <p:sp>
          <p:nvSpPr>
            <p:cNvPr id="14" name="Text Box 6"/>
            <p:cNvSpPr txBox="1">
              <a:spLocks noChangeArrowheads="1"/>
            </p:cNvSpPr>
            <p:nvPr/>
          </p:nvSpPr>
          <p:spPr bwMode="auto">
            <a:xfrm>
              <a:off x="293370" y="5817071"/>
              <a:ext cx="1981200" cy="276225"/>
            </a:xfrm>
            <a:prstGeom prst="rect">
              <a:avLst/>
            </a:prstGeom>
            <a:solidFill>
              <a:srgbClr val="000000"/>
            </a:solidFill>
            <a:ln w="9525">
              <a:noFill/>
              <a:miter lim="800000"/>
              <a:headEnd/>
              <a:tailEnd/>
            </a:ln>
            <a:effectLst/>
          </p:spPr>
          <p:txBody>
            <a:bodyPr>
              <a:spAutoFit/>
            </a:bodyPr>
            <a:lstStyle/>
            <a:p>
              <a:pPr fontAlgn="auto">
                <a:spcBef>
                  <a:spcPct val="50000"/>
                </a:spcBef>
                <a:spcAft>
                  <a:spcPts val="0"/>
                </a:spcAft>
                <a:defRPr/>
              </a:pPr>
              <a:r>
                <a:rPr lang="en-US" sz="1200" i="0" kern="0" dirty="0">
                  <a:solidFill>
                    <a:srgbClr val="CC0099"/>
                  </a:solidFill>
                  <a:latin typeface="Comic Sans MS" pitchFamily="66" charset="0"/>
                  <a:ea typeface="ＭＳ Ｐゴシック" pitchFamily="34" charset="-128"/>
                </a:rPr>
                <a:t>High-Level 100-400 mb </a:t>
              </a:r>
            </a:p>
          </p:txBody>
        </p:sp>
      </p:grpSp>
      <p:sp>
        <p:nvSpPr>
          <p:cNvPr id="12" name="Text Box 8"/>
          <p:cNvSpPr txBox="1">
            <a:spLocks noChangeArrowheads="1"/>
          </p:cNvSpPr>
          <p:nvPr/>
        </p:nvSpPr>
        <p:spPr bwMode="auto">
          <a:xfrm>
            <a:off x="827584" y="584684"/>
            <a:ext cx="7092788" cy="646331"/>
          </a:xfrm>
          <a:prstGeom prst="rect">
            <a:avLst/>
          </a:prstGeom>
          <a:solidFill>
            <a:schemeClr val="bg1"/>
          </a:solidFill>
          <a:ln w="9525">
            <a:solidFill>
              <a:srgbClr val="000099"/>
            </a:solidFill>
            <a:miter lim="800000"/>
            <a:headEnd/>
            <a:tailEnd/>
          </a:ln>
          <a:effectLst/>
        </p:spPr>
        <p:txBody>
          <a:bodyPr wrap="square">
            <a:spAutoFit/>
          </a:bodyPr>
          <a:lstStyle/>
          <a:p>
            <a:pPr>
              <a:spcBef>
                <a:spcPct val="50000"/>
              </a:spcBef>
              <a:defRPr/>
            </a:pPr>
            <a:r>
              <a:rPr lang="en-US" i="0" dirty="0" smtClean="0">
                <a:solidFill>
                  <a:srgbClr val="000099"/>
                </a:solidFill>
                <a:latin typeface="Comic Sans MS" pitchFamily="66" charset="0"/>
                <a:ea typeface="ＭＳ Ｐゴシック" pitchFamily="34" charset="-128"/>
                <a:cs typeface="Arial" pitchFamily="34" charset="0"/>
              </a:rPr>
              <a:t>Loop of winds </a:t>
            </a:r>
            <a:r>
              <a:rPr lang="en-US" i="0" dirty="0">
                <a:solidFill>
                  <a:srgbClr val="000099"/>
                </a:solidFill>
                <a:latin typeface="Comic Sans MS" pitchFamily="66" charset="0"/>
                <a:ea typeface="ＭＳ Ｐゴシック" pitchFamily="34" charset="-128"/>
                <a:cs typeface="Arial" pitchFamily="34" charset="0"/>
              </a:rPr>
              <a:t>derived from </a:t>
            </a:r>
            <a:r>
              <a:rPr lang="en-US" i="0" dirty="0" smtClean="0">
                <a:solidFill>
                  <a:srgbClr val="000099"/>
                </a:solidFill>
                <a:latin typeface="Comic Sans MS" pitchFamily="66" charset="0"/>
                <a:ea typeface="ＭＳ Ｐゴシック" pitchFamily="34" charset="-128"/>
                <a:cs typeface="Arial" pitchFamily="34" charset="0"/>
              </a:rPr>
              <a:t>hourly Full </a:t>
            </a:r>
            <a:r>
              <a:rPr lang="en-US" i="0" dirty="0">
                <a:solidFill>
                  <a:srgbClr val="000099"/>
                </a:solidFill>
                <a:latin typeface="Comic Sans MS" pitchFamily="66" charset="0"/>
                <a:ea typeface="ＭＳ Ｐゴシック" pitchFamily="34" charset="-128"/>
                <a:cs typeface="Arial" pitchFamily="34" charset="0"/>
              </a:rPr>
              <a:t>Disk </a:t>
            </a:r>
            <a:r>
              <a:rPr lang="en-US" i="0" dirty="0" smtClean="0">
                <a:solidFill>
                  <a:srgbClr val="000099"/>
                </a:solidFill>
                <a:latin typeface="Comic Sans MS" pitchFamily="66" charset="0"/>
                <a:ea typeface="ＭＳ Ｐゴシック" pitchFamily="34" charset="-128"/>
                <a:cs typeface="Arial" pitchFamily="34" charset="0"/>
              </a:rPr>
              <a:t>Meteosat-9 </a:t>
            </a:r>
            <a:r>
              <a:rPr lang="en-US" i="0" dirty="0">
                <a:solidFill>
                  <a:srgbClr val="000099"/>
                </a:solidFill>
                <a:latin typeface="Comic Sans MS" pitchFamily="66" charset="0"/>
                <a:ea typeface="ＭＳ Ｐゴシック" pitchFamily="34" charset="-128"/>
                <a:cs typeface="Arial" pitchFamily="34" charset="0"/>
              </a:rPr>
              <a:t>SEVERI 10.8 µm </a:t>
            </a:r>
            <a:r>
              <a:rPr lang="en-US" i="0" dirty="0" smtClean="0">
                <a:solidFill>
                  <a:srgbClr val="000099"/>
                </a:solidFill>
                <a:latin typeface="Comic Sans MS" pitchFamily="66" charset="0"/>
                <a:ea typeface="ＭＳ Ｐゴシック" pitchFamily="34" charset="-128"/>
                <a:cs typeface="Arial" pitchFamily="34" charset="0"/>
              </a:rPr>
              <a:t>imagery   (22 UTC  Apr 24 – 08 UTC  Apr 25, 2012</a:t>
            </a:r>
            <a:endParaRPr lang="en-US" i="0" dirty="0">
              <a:solidFill>
                <a:srgbClr val="000099"/>
              </a:solidFill>
              <a:latin typeface="Comic Sans MS" pitchFamily="66" charset="0"/>
              <a:ea typeface="ＭＳ Ｐゴシック" pitchFamily="34" charset="-128"/>
              <a:cs typeface="Arial" pitchFamily="34" charset="0"/>
            </a:endParaRPr>
          </a:p>
        </p:txBody>
      </p:sp>
      <p:sp>
        <p:nvSpPr>
          <p:cNvPr id="11" name="Title 8"/>
          <p:cNvSpPr txBox="1">
            <a:spLocks/>
          </p:cNvSpPr>
          <p:nvPr/>
        </p:nvSpPr>
        <p:spPr>
          <a:xfrm>
            <a:off x="323528" y="0"/>
            <a:ext cx="8820472" cy="752475"/>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Black" pitchFamily="34" charset="0"/>
                <a:ea typeface="+mj-ea"/>
                <a:cs typeface="+mj-cs"/>
              </a:rPr>
              <a:t>Application to </a:t>
            </a:r>
            <a:r>
              <a:rPr kumimoji="0" lang="en-US" sz="3200" b="0" i="0" u="none" strike="noStrike" kern="0" cap="none" spc="0" normalizeH="0" baseline="0" noProof="0" dirty="0" err="1" smtClean="0">
                <a:ln>
                  <a:noFill/>
                </a:ln>
                <a:solidFill>
                  <a:srgbClr val="0000FF"/>
                </a:solidFill>
                <a:effectLst>
                  <a:outerShdw blurRad="38100" dist="38100" dir="2700000" algn="tl">
                    <a:srgbClr val="000000">
                      <a:alpha val="43137"/>
                    </a:srgbClr>
                  </a:outerShdw>
                </a:effectLst>
                <a:uLnTx/>
                <a:uFillTx/>
                <a:latin typeface="Arial Black" pitchFamily="34" charset="0"/>
                <a:ea typeface="+mj-ea"/>
                <a:cs typeface="+mj-cs"/>
              </a:rPr>
              <a:t>Meteosat</a:t>
            </a:r>
            <a:r>
              <a:rPr kumimoji="0" lang="en-US" sz="3200" b="0"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Black" pitchFamily="34" charset="0"/>
                <a:ea typeface="+mj-ea"/>
                <a:cs typeface="+mj-cs"/>
              </a:rPr>
              <a:t>/SEVIRI</a:t>
            </a:r>
            <a:endParaRPr kumimoji="0" lang="en-US" sz="32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Black" pitchFamily="34" charset="0"/>
              <a:ea typeface="+mj-ea"/>
              <a:cs typeface="+mj-cs"/>
            </a:endParaRPr>
          </a:p>
        </p:txBody>
      </p:sp>
    </p:spTree>
    <p:extLst>
      <p:ext uri="{BB962C8B-B14F-4D97-AF65-F5344CB8AC3E}">
        <p14:creationId xmlns:p14="http://schemas.microsoft.com/office/powerpoint/2010/main" xmlns="" val="315245303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0"/>
            <a:ext cx="9144000" cy="64948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sp>
        <p:nvSpPr>
          <p:cNvPr id="3" name="Title 1"/>
          <p:cNvSpPr txBox="1">
            <a:spLocks/>
          </p:cNvSpPr>
          <p:nvPr/>
        </p:nvSpPr>
        <p:spPr>
          <a:xfrm>
            <a:off x="1229800" y="152636"/>
            <a:ext cx="6591363" cy="752475"/>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Black" pitchFamily="34" charset="0"/>
                <a:ea typeface="+mj-ea"/>
                <a:cs typeface="+mj-cs"/>
              </a:rPr>
              <a:t>Application</a:t>
            </a:r>
            <a:r>
              <a:rPr kumimoji="0" lang="en-US" sz="2400" b="1" i="0" u="none" strike="noStrike" kern="0" cap="none" spc="0" normalizeH="0" noProof="0" dirty="0" smtClean="0">
                <a:ln>
                  <a:noFill/>
                </a:ln>
                <a:solidFill>
                  <a:srgbClr val="0000FF"/>
                </a:solidFill>
                <a:effectLst>
                  <a:outerShdw blurRad="38100" dist="38100" dir="2700000" algn="tl">
                    <a:srgbClr val="000000">
                      <a:alpha val="43137"/>
                    </a:srgbClr>
                  </a:outerShdw>
                </a:effectLst>
                <a:uLnTx/>
                <a:uFillTx/>
                <a:latin typeface="Arial Black" pitchFamily="34" charset="0"/>
                <a:ea typeface="+mj-ea"/>
                <a:cs typeface="+mj-cs"/>
              </a:rPr>
              <a:t> to S</a:t>
            </a:r>
            <a:r>
              <a:rPr kumimoji="0" lang="en-US" sz="2400" b="1"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Black" pitchFamily="34" charset="0"/>
                <a:ea typeface="+mj-ea"/>
                <a:cs typeface="+mj-cs"/>
              </a:rPr>
              <a:t>imulated ABI Imagery</a:t>
            </a:r>
            <a:endParaRPr kumimoji="0" lang="en-US" sz="2400" b="0"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Arial Black" pitchFamily="34" charset="0"/>
              <a:ea typeface="+mj-ea"/>
              <a:cs typeface="+mj-cs"/>
            </a:endParaRPr>
          </a:p>
        </p:txBody>
      </p:sp>
      <p:grpSp>
        <p:nvGrpSpPr>
          <p:cNvPr id="9" name="Group 8"/>
          <p:cNvGrpSpPr/>
          <p:nvPr/>
        </p:nvGrpSpPr>
        <p:grpSpPr>
          <a:xfrm>
            <a:off x="-3" y="658029"/>
            <a:ext cx="9144003" cy="6212793"/>
            <a:chOff x="153825" y="361589"/>
            <a:chExt cx="7847176" cy="6039211"/>
          </a:xfrm>
        </p:grpSpPr>
        <p:pic>
          <p:nvPicPr>
            <p:cNvPr id="2" name="Picture 1" descr="AMV_SIM_LOOP3"/>
            <p:cNvPicPr>
              <a:picLocks noChangeAspect="1"/>
            </p:cNvPicPr>
            <p:nvPr/>
          </p:nvPicPr>
          <p:blipFill>
            <a:blip r:embed="rId3" cstate="print"/>
            <a:stretch>
              <a:fillRect/>
            </a:stretch>
          </p:blipFill>
          <p:spPr>
            <a:xfrm>
              <a:off x="153825" y="361589"/>
              <a:ext cx="7847176" cy="6039211"/>
            </a:xfrm>
            <a:prstGeom prst="rect">
              <a:avLst/>
            </a:prstGeom>
          </p:spPr>
        </p:pic>
        <p:grpSp>
          <p:nvGrpSpPr>
            <p:cNvPr id="4" name="Group 20"/>
            <p:cNvGrpSpPr/>
            <p:nvPr/>
          </p:nvGrpSpPr>
          <p:grpSpPr>
            <a:xfrm>
              <a:off x="1219200" y="6024062"/>
              <a:ext cx="6172200" cy="276225"/>
              <a:chOff x="304800" y="6276975"/>
              <a:chExt cx="6172200" cy="276225"/>
            </a:xfrm>
          </p:grpSpPr>
          <p:sp>
            <p:nvSpPr>
              <p:cNvPr id="5" name="Text Box 6"/>
              <p:cNvSpPr txBox="1">
                <a:spLocks noChangeArrowheads="1"/>
              </p:cNvSpPr>
              <p:nvPr/>
            </p:nvSpPr>
            <p:spPr bwMode="auto">
              <a:xfrm>
                <a:off x="4800600" y="6276975"/>
                <a:ext cx="1676400" cy="276225"/>
              </a:xfrm>
              <a:prstGeom prst="rect">
                <a:avLst/>
              </a:prstGeom>
              <a:solidFill>
                <a:srgbClr val="000000"/>
              </a:solidFill>
              <a:ln w="9525">
                <a:noFill/>
                <a:miter lim="800000"/>
                <a:headEnd/>
                <a:tailEnd/>
              </a:ln>
              <a:effectLst/>
            </p:spPr>
            <p:txBody>
              <a:bodyPr>
                <a:spAutoFit/>
              </a:bodyPr>
              <a:lstStyle/>
              <a:p>
                <a:pPr fontAlgn="auto">
                  <a:spcBef>
                    <a:spcPct val="50000"/>
                  </a:spcBef>
                  <a:spcAft>
                    <a:spcPts val="0"/>
                  </a:spcAft>
                  <a:defRPr/>
                </a:pPr>
                <a:r>
                  <a:rPr lang="en-US" sz="1200" kern="0" dirty="0">
                    <a:solidFill>
                      <a:srgbClr val="FFFF00"/>
                    </a:solidFill>
                    <a:latin typeface="Comic Sans MS" pitchFamily="66" charset="0"/>
                    <a:ea typeface="ＭＳ Ｐゴシック" pitchFamily="34" charset="-128"/>
                  </a:rPr>
                  <a:t>Low-Level &gt;700 mb </a:t>
                </a:r>
              </a:p>
            </p:txBody>
          </p:sp>
          <p:sp>
            <p:nvSpPr>
              <p:cNvPr id="6" name="Text Box 6"/>
              <p:cNvSpPr txBox="1">
                <a:spLocks noChangeArrowheads="1"/>
              </p:cNvSpPr>
              <p:nvPr/>
            </p:nvSpPr>
            <p:spPr bwMode="auto">
              <a:xfrm>
                <a:off x="2514600" y="6276975"/>
                <a:ext cx="1981200" cy="276225"/>
              </a:xfrm>
              <a:prstGeom prst="rect">
                <a:avLst/>
              </a:prstGeom>
              <a:solidFill>
                <a:srgbClr val="000000"/>
              </a:solidFill>
              <a:ln w="9525">
                <a:noFill/>
                <a:miter lim="800000"/>
                <a:headEnd/>
                <a:tailEnd/>
              </a:ln>
              <a:effectLst/>
            </p:spPr>
            <p:txBody>
              <a:bodyPr>
                <a:spAutoFit/>
              </a:bodyPr>
              <a:lstStyle/>
              <a:p>
                <a:pPr fontAlgn="auto">
                  <a:spcBef>
                    <a:spcPct val="50000"/>
                  </a:spcBef>
                  <a:spcAft>
                    <a:spcPts val="0"/>
                  </a:spcAft>
                  <a:defRPr/>
                </a:pPr>
                <a:r>
                  <a:rPr lang="en-US" sz="1200" kern="0" dirty="0">
                    <a:solidFill>
                      <a:srgbClr val="33CCFF"/>
                    </a:solidFill>
                    <a:latin typeface="Comic Sans MS" pitchFamily="66" charset="0"/>
                    <a:ea typeface="ＭＳ Ｐゴシック" pitchFamily="34" charset="-128"/>
                  </a:rPr>
                  <a:t>Mid-Level 400-700 mb </a:t>
                </a:r>
              </a:p>
            </p:txBody>
          </p:sp>
          <p:sp>
            <p:nvSpPr>
              <p:cNvPr id="7" name="Text Box 6"/>
              <p:cNvSpPr txBox="1">
                <a:spLocks noChangeArrowheads="1"/>
              </p:cNvSpPr>
              <p:nvPr/>
            </p:nvSpPr>
            <p:spPr bwMode="auto">
              <a:xfrm>
                <a:off x="304800" y="6276975"/>
                <a:ext cx="1981200" cy="276225"/>
              </a:xfrm>
              <a:prstGeom prst="rect">
                <a:avLst/>
              </a:prstGeom>
              <a:solidFill>
                <a:srgbClr val="000000"/>
              </a:solidFill>
              <a:ln w="9525">
                <a:noFill/>
                <a:miter lim="800000"/>
                <a:headEnd/>
                <a:tailEnd/>
              </a:ln>
              <a:effectLst/>
            </p:spPr>
            <p:txBody>
              <a:bodyPr>
                <a:spAutoFit/>
              </a:bodyPr>
              <a:lstStyle/>
              <a:p>
                <a:pPr fontAlgn="auto">
                  <a:spcBef>
                    <a:spcPct val="50000"/>
                  </a:spcBef>
                  <a:spcAft>
                    <a:spcPts val="0"/>
                  </a:spcAft>
                  <a:defRPr/>
                </a:pPr>
                <a:r>
                  <a:rPr lang="en-US" sz="1200" kern="0" dirty="0">
                    <a:solidFill>
                      <a:srgbClr val="FF00FF"/>
                    </a:solidFill>
                    <a:latin typeface="Comic Sans MS" pitchFamily="66" charset="0"/>
                    <a:ea typeface="ＭＳ Ｐゴシック" pitchFamily="34" charset="-128"/>
                  </a:rPr>
                  <a:t>High-Level 100-400 mb </a:t>
                </a:r>
              </a:p>
            </p:txBody>
          </p:sp>
        </p:grpSp>
      </p:grpSp>
      <p:sp>
        <p:nvSpPr>
          <p:cNvPr id="8" name="Slide Number Placeholder 3"/>
          <p:cNvSpPr>
            <a:spLocks noGrp="1"/>
          </p:cNvSpPr>
          <p:nvPr>
            <p:ph type="sldNum" sz="quarter" idx="12"/>
          </p:nvPr>
        </p:nvSpPr>
        <p:spPr>
          <a:xfrm>
            <a:off x="8153463" y="6485469"/>
            <a:ext cx="905933" cy="303741"/>
          </a:xfrm>
        </p:spPr>
        <p:txBody>
          <a:bodyPr/>
          <a:lstStyle/>
          <a:p>
            <a:fld id="{5ECD29A4-D30C-DA4D-92A6-7AF41291CBD8}" type="slidenum">
              <a:rPr lang="en-US" sz="1200" smtClean="0">
                <a:solidFill>
                  <a:prstClr val="black"/>
                </a:solidFill>
              </a:rPr>
              <a:pPr/>
              <a:t>21</a:t>
            </a:fld>
            <a:endParaRPr lang="en-US" sz="1200" dirty="0">
              <a:solidFill>
                <a:prstClr val="black"/>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0" y="-1"/>
            <a:ext cx="9144000" cy="104258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pic>
        <p:nvPicPr>
          <p:cNvPr id="2" name="Picture 1" descr="AMV_SIM_LOOP3"/>
          <p:cNvPicPr>
            <a:picLocks noChangeAspect="1"/>
          </p:cNvPicPr>
          <p:nvPr/>
        </p:nvPicPr>
        <p:blipFill>
          <a:blip r:embed="rId3" cstate="print"/>
          <a:stretch>
            <a:fillRect/>
          </a:stretch>
        </p:blipFill>
        <p:spPr>
          <a:xfrm>
            <a:off x="-609600" y="1066800"/>
            <a:ext cx="4158507" cy="3200400"/>
          </a:xfrm>
          <a:prstGeom prst="rect">
            <a:avLst/>
          </a:prstGeom>
        </p:spPr>
      </p:pic>
      <p:grpSp>
        <p:nvGrpSpPr>
          <p:cNvPr id="4" name="Group 20"/>
          <p:cNvGrpSpPr/>
          <p:nvPr/>
        </p:nvGrpSpPr>
        <p:grpSpPr>
          <a:xfrm>
            <a:off x="2362200" y="6477000"/>
            <a:ext cx="6172200" cy="276225"/>
            <a:chOff x="304800" y="6276975"/>
            <a:chExt cx="6172200" cy="276225"/>
          </a:xfrm>
        </p:grpSpPr>
        <p:sp>
          <p:nvSpPr>
            <p:cNvPr id="5" name="Text Box 6"/>
            <p:cNvSpPr txBox="1">
              <a:spLocks noChangeArrowheads="1"/>
            </p:cNvSpPr>
            <p:nvPr/>
          </p:nvSpPr>
          <p:spPr bwMode="auto">
            <a:xfrm>
              <a:off x="4800600" y="6276975"/>
              <a:ext cx="1676400" cy="276225"/>
            </a:xfrm>
            <a:prstGeom prst="rect">
              <a:avLst/>
            </a:prstGeom>
            <a:solidFill>
              <a:srgbClr val="000000"/>
            </a:solidFill>
            <a:ln w="9525">
              <a:noFill/>
              <a:miter lim="800000"/>
              <a:headEnd/>
              <a:tailEnd/>
            </a:ln>
            <a:effectLst/>
          </p:spPr>
          <p:txBody>
            <a:bodyPr>
              <a:spAutoFit/>
            </a:bodyPr>
            <a:lstStyle/>
            <a:p>
              <a:pPr fontAlgn="auto">
                <a:spcBef>
                  <a:spcPct val="50000"/>
                </a:spcBef>
                <a:spcAft>
                  <a:spcPts val="0"/>
                </a:spcAft>
                <a:defRPr/>
              </a:pPr>
              <a:r>
                <a:rPr lang="en-US" sz="1200" kern="0" dirty="0">
                  <a:solidFill>
                    <a:srgbClr val="FFFF00"/>
                  </a:solidFill>
                  <a:latin typeface="Comic Sans MS" pitchFamily="66" charset="0"/>
                  <a:ea typeface="ＭＳ Ｐゴシック" pitchFamily="34" charset="-128"/>
                </a:rPr>
                <a:t>Low-Level &gt;700 mb </a:t>
              </a:r>
            </a:p>
          </p:txBody>
        </p:sp>
        <p:sp>
          <p:nvSpPr>
            <p:cNvPr id="6" name="Text Box 6"/>
            <p:cNvSpPr txBox="1">
              <a:spLocks noChangeArrowheads="1"/>
            </p:cNvSpPr>
            <p:nvPr/>
          </p:nvSpPr>
          <p:spPr bwMode="auto">
            <a:xfrm>
              <a:off x="2514600" y="6276975"/>
              <a:ext cx="1981200" cy="276225"/>
            </a:xfrm>
            <a:prstGeom prst="rect">
              <a:avLst/>
            </a:prstGeom>
            <a:solidFill>
              <a:srgbClr val="000000"/>
            </a:solidFill>
            <a:ln w="9525">
              <a:noFill/>
              <a:miter lim="800000"/>
              <a:headEnd/>
              <a:tailEnd/>
            </a:ln>
            <a:effectLst/>
          </p:spPr>
          <p:txBody>
            <a:bodyPr>
              <a:spAutoFit/>
            </a:bodyPr>
            <a:lstStyle/>
            <a:p>
              <a:pPr fontAlgn="auto">
                <a:spcBef>
                  <a:spcPct val="50000"/>
                </a:spcBef>
                <a:spcAft>
                  <a:spcPts val="0"/>
                </a:spcAft>
                <a:defRPr/>
              </a:pPr>
              <a:r>
                <a:rPr lang="en-US" sz="1200" kern="0" dirty="0">
                  <a:solidFill>
                    <a:srgbClr val="33CCFF"/>
                  </a:solidFill>
                  <a:latin typeface="Comic Sans MS" pitchFamily="66" charset="0"/>
                  <a:ea typeface="ＭＳ Ｐゴシック" pitchFamily="34" charset="-128"/>
                </a:rPr>
                <a:t>Mid-Level 400-700 mb </a:t>
              </a:r>
            </a:p>
          </p:txBody>
        </p:sp>
        <p:sp>
          <p:nvSpPr>
            <p:cNvPr id="7" name="Text Box 6"/>
            <p:cNvSpPr txBox="1">
              <a:spLocks noChangeArrowheads="1"/>
            </p:cNvSpPr>
            <p:nvPr/>
          </p:nvSpPr>
          <p:spPr bwMode="auto">
            <a:xfrm>
              <a:off x="304800" y="6276975"/>
              <a:ext cx="1981200" cy="276225"/>
            </a:xfrm>
            <a:prstGeom prst="rect">
              <a:avLst/>
            </a:prstGeom>
            <a:solidFill>
              <a:srgbClr val="000000"/>
            </a:solidFill>
            <a:ln w="9525">
              <a:noFill/>
              <a:miter lim="800000"/>
              <a:headEnd/>
              <a:tailEnd/>
            </a:ln>
            <a:effectLst/>
          </p:spPr>
          <p:txBody>
            <a:bodyPr>
              <a:spAutoFit/>
            </a:bodyPr>
            <a:lstStyle/>
            <a:p>
              <a:pPr fontAlgn="auto">
                <a:spcBef>
                  <a:spcPct val="50000"/>
                </a:spcBef>
                <a:spcAft>
                  <a:spcPts val="0"/>
                </a:spcAft>
                <a:defRPr/>
              </a:pPr>
              <a:r>
                <a:rPr lang="en-US" sz="1200" kern="0" dirty="0">
                  <a:solidFill>
                    <a:srgbClr val="FF00FF"/>
                  </a:solidFill>
                  <a:latin typeface="Comic Sans MS" pitchFamily="66" charset="0"/>
                  <a:ea typeface="ＭＳ Ｐゴシック" pitchFamily="34" charset="-128"/>
                </a:rPr>
                <a:t>High-Level 100-400 mb </a:t>
              </a:r>
            </a:p>
          </p:txBody>
        </p:sp>
      </p:grpSp>
      <p:pic>
        <p:nvPicPr>
          <p:cNvPr id="8" name="Picture 7" descr="AMV_SIM_Color_Loop"/>
          <p:cNvPicPr>
            <a:picLocks noChangeAspect="1"/>
          </p:cNvPicPr>
          <p:nvPr/>
        </p:nvPicPr>
        <p:blipFill>
          <a:blip r:embed="rId4" cstate="print"/>
          <a:stretch>
            <a:fillRect/>
          </a:stretch>
        </p:blipFill>
        <p:spPr>
          <a:xfrm>
            <a:off x="2743200" y="1948278"/>
            <a:ext cx="6350059" cy="4376322"/>
          </a:xfrm>
          <a:prstGeom prst="rect">
            <a:avLst/>
          </a:prstGeom>
        </p:spPr>
      </p:pic>
      <p:cxnSp>
        <p:nvCxnSpPr>
          <p:cNvPr id="21" name="Straight Arrow Connector 20"/>
          <p:cNvCxnSpPr/>
          <p:nvPr/>
        </p:nvCxnSpPr>
        <p:spPr bwMode="auto">
          <a:xfrm>
            <a:off x="1600200" y="2133600"/>
            <a:ext cx="1295400" cy="533400"/>
          </a:xfrm>
          <a:prstGeom prst="straightConnector1">
            <a:avLst/>
          </a:prstGeom>
          <a:solidFill>
            <a:schemeClr val="accent1"/>
          </a:solidFill>
          <a:ln w="53975" cap="flat" cmpd="sng" algn="ctr">
            <a:solidFill>
              <a:schemeClr val="bg1"/>
            </a:solidFill>
            <a:prstDash val="solid"/>
            <a:round/>
            <a:headEnd type="none" w="med" len="med"/>
            <a:tailEnd type="arrow"/>
          </a:ln>
          <a:effectLst/>
        </p:spPr>
      </p:cxnSp>
      <p:sp>
        <p:nvSpPr>
          <p:cNvPr id="25" name="Rectangle 24"/>
          <p:cNvSpPr/>
          <p:nvPr/>
        </p:nvSpPr>
        <p:spPr bwMode="auto">
          <a:xfrm>
            <a:off x="76200" y="1295400"/>
            <a:ext cx="2438400" cy="1143000"/>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11" name="Slide Number Placeholder 3"/>
          <p:cNvSpPr>
            <a:spLocks noGrp="1"/>
          </p:cNvSpPr>
          <p:nvPr>
            <p:ph type="sldNum" sz="quarter" idx="12"/>
          </p:nvPr>
        </p:nvSpPr>
        <p:spPr>
          <a:xfrm>
            <a:off x="7924800" y="6477000"/>
            <a:ext cx="905933" cy="303741"/>
          </a:xfrm>
        </p:spPr>
        <p:txBody>
          <a:bodyPr/>
          <a:lstStyle/>
          <a:p>
            <a:pPr algn="r"/>
            <a:fld id="{5ECD29A4-D30C-DA4D-92A6-7AF41291CBD8}" type="slidenum">
              <a:rPr lang="en-US" sz="1200" smtClean="0">
                <a:solidFill>
                  <a:prstClr val="black"/>
                </a:solidFill>
              </a:rPr>
              <a:pPr algn="r"/>
              <a:t>22</a:t>
            </a:fld>
            <a:endParaRPr lang="en-US" dirty="0">
              <a:solidFill>
                <a:prstClr val="black"/>
              </a:solidFill>
            </a:endParaRPr>
          </a:p>
        </p:txBody>
      </p:sp>
      <p:sp>
        <p:nvSpPr>
          <p:cNvPr id="12" name="Title 1"/>
          <p:cNvSpPr txBox="1">
            <a:spLocks/>
          </p:cNvSpPr>
          <p:nvPr/>
        </p:nvSpPr>
        <p:spPr>
          <a:xfrm>
            <a:off x="1298168" y="161182"/>
            <a:ext cx="6591363" cy="752475"/>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Black" pitchFamily="34" charset="0"/>
                <a:ea typeface="+mj-ea"/>
                <a:cs typeface="+mj-cs"/>
              </a:rPr>
              <a:t>Application</a:t>
            </a:r>
            <a:r>
              <a:rPr kumimoji="0" lang="en-US" sz="2400" b="1" i="0" u="none" strike="noStrike" kern="0" cap="none" spc="0" normalizeH="0" noProof="0" dirty="0" smtClean="0">
                <a:ln>
                  <a:noFill/>
                </a:ln>
                <a:solidFill>
                  <a:srgbClr val="0000FF"/>
                </a:solidFill>
                <a:effectLst>
                  <a:outerShdw blurRad="38100" dist="38100" dir="2700000" algn="tl">
                    <a:srgbClr val="000000">
                      <a:alpha val="43137"/>
                    </a:srgbClr>
                  </a:outerShdw>
                </a:effectLst>
                <a:uLnTx/>
                <a:uFillTx/>
                <a:latin typeface="Arial Black" pitchFamily="34" charset="0"/>
                <a:ea typeface="+mj-ea"/>
                <a:cs typeface="+mj-cs"/>
              </a:rPr>
              <a:t> to S</a:t>
            </a:r>
            <a:r>
              <a:rPr kumimoji="0" lang="en-US" sz="2400" b="1" i="0" u="none" strike="noStrike" kern="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Black" pitchFamily="34" charset="0"/>
                <a:ea typeface="+mj-ea"/>
                <a:cs typeface="+mj-cs"/>
              </a:rPr>
              <a:t>imulated ABI Imagery</a:t>
            </a:r>
            <a:endParaRPr kumimoji="0" lang="en-US" sz="2400" b="0"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Arial Black" pitchFamily="34" charset="0"/>
              <a:ea typeface="+mj-ea"/>
              <a:cs typeface="+mj-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Slide Number Placeholder 5"/>
          <p:cNvSpPr>
            <a:spLocks noGrp="1"/>
          </p:cNvSpPr>
          <p:nvPr>
            <p:ph type="sldNum" sz="quarter" idx="12"/>
          </p:nvPr>
        </p:nvSpPr>
        <p:spPr>
          <a:noFill/>
        </p:spPr>
        <p:txBody>
          <a:bodyPr/>
          <a:lstStyle/>
          <a:p>
            <a:fld id="{F5C5C696-44CE-4AEB-A27B-5DEC16C35C5B}" type="slidenum">
              <a:rPr lang="en-US" smtClean="0"/>
              <a:pPr/>
              <a:t>23</a:t>
            </a:fld>
            <a:endParaRPr lang="en-US" smtClean="0"/>
          </a:p>
        </p:txBody>
      </p:sp>
      <p:sp>
        <p:nvSpPr>
          <p:cNvPr id="22533" name="Rectangle 2"/>
          <p:cNvSpPr>
            <a:spLocks noGrp="1" noChangeArrowheads="1"/>
          </p:cNvSpPr>
          <p:nvPr>
            <p:ph type="title"/>
          </p:nvPr>
        </p:nvSpPr>
        <p:spPr>
          <a:xfrm>
            <a:off x="0" y="-26988"/>
            <a:ext cx="8229600" cy="1143001"/>
          </a:xfrm>
        </p:spPr>
        <p:txBody>
          <a:bodyPr/>
          <a:lstStyle/>
          <a:p>
            <a:pPr eaLnBrk="1" hangingPunct="1"/>
            <a:r>
              <a:rPr lang="en-US" sz="3600" b="1" dirty="0" smtClean="0">
                <a:solidFill>
                  <a:srgbClr val="0000FF"/>
                </a:solidFill>
                <a:effectLst>
                  <a:outerShdw blurRad="38100" dist="38100" dir="2700000" algn="tl">
                    <a:srgbClr val="000000">
                      <a:alpha val="43137"/>
                    </a:srgbClr>
                  </a:outerShdw>
                </a:effectLst>
                <a:latin typeface="Arial Black" pitchFamily="34" charset="0"/>
              </a:rPr>
              <a:t>Topics</a:t>
            </a:r>
          </a:p>
        </p:txBody>
      </p:sp>
      <p:sp>
        <p:nvSpPr>
          <p:cNvPr id="22534" name="Rectangle 3"/>
          <p:cNvSpPr>
            <a:spLocks noGrp="1" noChangeArrowheads="1"/>
          </p:cNvSpPr>
          <p:nvPr>
            <p:ph type="body" idx="1"/>
          </p:nvPr>
        </p:nvSpPr>
        <p:spPr>
          <a:xfrm>
            <a:off x="457200" y="1265238"/>
            <a:ext cx="8229600" cy="5187950"/>
          </a:xfrm>
        </p:spPr>
        <p:txBody>
          <a:bodyPr/>
          <a:lstStyle/>
          <a:p>
            <a:pPr eaLnBrk="1" hangingPunct="1">
              <a:lnSpc>
                <a:spcPct val="80000"/>
              </a:lnSpc>
            </a:pPr>
            <a:r>
              <a:rPr lang="en-US" sz="2400" dirty="0" smtClean="0">
                <a:solidFill>
                  <a:schemeClr val="bg1">
                    <a:lumMod val="65000"/>
                  </a:schemeClr>
                </a:solidFill>
              </a:rPr>
              <a:t>Some GOES-R Information</a:t>
            </a:r>
          </a:p>
          <a:p>
            <a:pPr eaLnBrk="1" hangingPunct="1">
              <a:lnSpc>
                <a:spcPct val="80000"/>
              </a:lnSpc>
            </a:pPr>
            <a:endParaRPr lang="en-US" sz="2400" dirty="0" smtClean="0">
              <a:solidFill>
                <a:srgbClr val="0000FF"/>
              </a:solidFill>
            </a:endParaRPr>
          </a:p>
          <a:p>
            <a:pPr eaLnBrk="1" hangingPunct="1">
              <a:lnSpc>
                <a:spcPct val="80000"/>
              </a:lnSpc>
            </a:pPr>
            <a:r>
              <a:rPr lang="en-US" sz="2400" dirty="0" smtClean="0">
                <a:solidFill>
                  <a:schemeClr val="bg1">
                    <a:lumMod val="65000"/>
                  </a:schemeClr>
                </a:solidFill>
              </a:rPr>
              <a:t>Review of Nested Tracking Approach</a:t>
            </a:r>
          </a:p>
          <a:p>
            <a:pPr eaLnBrk="1" hangingPunct="1">
              <a:lnSpc>
                <a:spcPct val="80000"/>
              </a:lnSpc>
            </a:pPr>
            <a:endParaRPr lang="en-US" sz="2400" dirty="0" smtClean="0">
              <a:solidFill>
                <a:schemeClr val="bg1">
                  <a:lumMod val="65000"/>
                </a:schemeClr>
              </a:solidFill>
            </a:endParaRPr>
          </a:p>
          <a:p>
            <a:pPr eaLnBrk="1" hangingPunct="1">
              <a:lnSpc>
                <a:spcPct val="80000"/>
              </a:lnSpc>
            </a:pPr>
            <a:r>
              <a:rPr lang="en-US" sz="2400" dirty="0" smtClean="0">
                <a:solidFill>
                  <a:schemeClr val="bg1">
                    <a:lumMod val="65000"/>
                  </a:schemeClr>
                </a:solidFill>
              </a:rPr>
              <a:t>Some Examples: Application to an Assortment of Imagers</a:t>
            </a:r>
          </a:p>
          <a:p>
            <a:pPr lvl="1" eaLnBrk="1" hangingPunct="1">
              <a:lnSpc>
                <a:spcPct val="80000"/>
              </a:lnSpc>
            </a:pPr>
            <a:r>
              <a:rPr lang="en-US" sz="2000" i="1" dirty="0" smtClean="0">
                <a:solidFill>
                  <a:schemeClr val="bg1">
                    <a:lumMod val="65000"/>
                  </a:schemeClr>
                </a:solidFill>
                <a:latin typeface="Book Antiqua" pitchFamily="18" charset="0"/>
              </a:rPr>
              <a:t>Using Available ABI Proxy Data…</a:t>
            </a:r>
            <a:endParaRPr lang="en-US" sz="2000" dirty="0" smtClean="0">
              <a:solidFill>
                <a:schemeClr val="bg1">
                  <a:lumMod val="65000"/>
                </a:schemeClr>
              </a:solidFill>
            </a:endParaRPr>
          </a:p>
          <a:p>
            <a:pPr eaLnBrk="1" hangingPunct="1">
              <a:lnSpc>
                <a:spcPct val="80000"/>
              </a:lnSpc>
            </a:pPr>
            <a:endParaRPr lang="en-US" sz="2400" dirty="0" smtClean="0">
              <a:solidFill>
                <a:schemeClr val="bg1">
                  <a:lumMod val="65000"/>
                </a:schemeClr>
              </a:solidFill>
            </a:endParaRPr>
          </a:p>
          <a:p>
            <a:pPr eaLnBrk="1" hangingPunct="1">
              <a:lnSpc>
                <a:spcPct val="80000"/>
              </a:lnSpc>
            </a:pPr>
            <a:r>
              <a:rPr lang="en-US" sz="2400" dirty="0" smtClean="0">
                <a:solidFill>
                  <a:srgbClr val="0000FF"/>
                </a:solidFill>
              </a:rPr>
              <a:t>Performance</a:t>
            </a:r>
          </a:p>
          <a:p>
            <a:pPr lvl="1" eaLnBrk="1" hangingPunct="1">
              <a:lnSpc>
                <a:spcPct val="80000"/>
              </a:lnSpc>
            </a:pPr>
            <a:r>
              <a:rPr lang="en-US" sz="2000" i="1" dirty="0" smtClean="0">
                <a:solidFill>
                  <a:srgbClr val="0000FF"/>
                </a:solidFill>
                <a:latin typeface="Book Antiqua" pitchFamily="18" charset="0"/>
              </a:rPr>
              <a:t>Overall, individual cases, experimentation with new ideas</a:t>
            </a:r>
          </a:p>
          <a:p>
            <a:pPr eaLnBrk="1" hangingPunct="1">
              <a:lnSpc>
                <a:spcPct val="80000"/>
              </a:lnSpc>
            </a:pPr>
            <a:endParaRPr lang="en-US" sz="2400" dirty="0" smtClean="0">
              <a:solidFill>
                <a:schemeClr val="bg1">
                  <a:lumMod val="65000"/>
                </a:schemeClr>
              </a:solidFill>
            </a:endParaRPr>
          </a:p>
          <a:p>
            <a:pPr eaLnBrk="1" hangingPunct="1">
              <a:lnSpc>
                <a:spcPct val="80000"/>
              </a:lnSpc>
            </a:pPr>
            <a:r>
              <a:rPr lang="en-US" sz="2400" dirty="0" smtClean="0">
                <a:solidFill>
                  <a:schemeClr val="bg1">
                    <a:lumMod val="65000"/>
                  </a:schemeClr>
                </a:solidFill>
              </a:rPr>
              <a:t>Ongoing Activities and Plans </a:t>
            </a:r>
          </a:p>
          <a:p>
            <a:pPr lvl="1" eaLnBrk="1" hangingPunct="1">
              <a:lnSpc>
                <a:spcPct val="80000"/>
              </a:lnSpc>
            </a:pPr>
            <a:endParaRPr lang="en-US" sz="1800" dirty="0" smtClean="0">
              <a:solidFill>
                <a:schemeClr val="bg1">
                  <a:lumMod val="65000"/>
                </a:schemeClr>
              </a:solidFill>
            </a:endParaRPr>
          </a:p>
          <a:p>
            <a:pPr eaLnBrk="1" hangingPunct="1">
              <a:lnSpc>
                <a:spcPct val="80000"/>
              </a:lnSpc>
            </a:pPr>
            <a:r>
              <a:rPr lang="en-US" sz="2400" dirty="0" smtClean="0">
                <a:solidFill>
                  <a:schemeClr val="bg1">
                    <a:lumMod val="65000"/>
                  </a:schemeClr>
                </a:solidFill>
              </a:rPr>
              <a:t>Summary</a:t>
            </a:r>
          </a:p>
        </p:txBody>
      </p:sp>
      <p:sp>
        <p:nvSpPr>
          <p:cNvPr id="9" name="Date Placeholder 3"/>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10" name="Footer Placeholder 4"/>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Slide Number Placeholder 3"/>
          <p:cNvSpPr>
            <a:spLocks noGrp="1"/>
          </p:cNvSpPr>
          <p:nvPr>
            <p:ph type="sldNum" sz="quarter" idx="12"/>
          </p:nvPr>
        </p:nvSpPr>
        <p:spPr>
          <a:xfrm>
            <a:off x="6732240" y="6381750"/>
            <a:ext cx="2133600" cy="476250"/>
          </a:xfrm>
          <a:noFill/>
        </p:spPr>
        <p:txBody>
          <a:bodyPr/>
          <a:lstStyle/>
          <a:p>
            <a:fld id="{1EAB158C-2D6E-4D8C-BE6C-2ECA2F3CF405}" type="slidenum">
              <a:rPr lang="en-US" smtClean="0"/>
              <a:pPr/>
              <a:t>24</a:t>
            </a:fld>
            <a:endParaRPr lang="en-US" smtClean="0"/>
          </a:p>
        </p:txBody>
      </p:sp>
      <p:sp>
        <p:nvSpPr>
          <p:cNvPr id="35845" name="Rectangle 2"/>
          <p:cNvSpPr>
            <a:spLocks noGrp="1" noChangeArrowheads="1"/>
          </p:cNvSpPr>
          <p:nvPr>
            <p:ph type="title" idx="4294967295"/>
          </p:nvPr>
        </p:nvSpPr>
        <p:spPr>
          <a:xfrm>
            <a:off x="1143000" y="17747"/>
            <a:ext cx="6400800" cy="1143001"/>
          </a:xfrm>
        </p:spPr>
        <p:txBody>
          <a:bodyPr/>
          <a:lstStyle/>
          <a:p>
            <a:pPr eaLnBrk="1" hangingPunct="1"/>
            <a:r>
              <a:rPr lang="en-US" sz="3600" b="1" dirty="0" smtClean="0">
                <a:solidFill>
                  <a:srgbClr val="0066FF"/>
                </a:solidFill>
                <a:effectLst>
                  <a:outerShdw blurRad="38100" dist="38100" dir="2700000" algn="tl">
                    <a:srgbClr val="000000">
                      <a:alpha val="43137"/>
                    </a:srgbClr>
                  </a:outerShdw>
                </a:effectLst>
                <a:latin typeface="Arial Black" pitchFamily="34" charset="0"/>
              </a:rPr>
              <a:t>Validation</a:t>
            </a:r>
            <a:br>
              <a:rPr lang="en-US" sz="3600" b="1" dirty="0" smtClean="0">
                <a:solidFill>
                  <a:srgbClr val="0066FF"/>
                </a:solidFill>
                <a:effectLst>
                  <a:outerShdw blurRad="38100" dist="38100" dir="2700000" algn="tl">
                    <a:srgbClr val="000000">
                      <a:alpha val="43137"/>
                    </a:srgbClr>
                  </a:outerShdw>
                </a:effectLst>
                <a:latin typeface="Arial Black" pitchFamily="34" charset="0"/>
              </a:rPr>
            </a:br>
            <a:r>
              <a:rPr lang="en-US" sz="3000" i="1" dirty="0" smtClean="0">
                <a:solidFill>
                  <a:srgbClr val="0000CC"/>
                </a:solidFill>
                <a:latin typeface="Book Antiqua" pitchFamily="18" charset="0"/>
              </a:rPr>
              <a:t>Speed Bias…</a:t>
            </a:r>
          </a:p>
        </p:txBody>
      </p:sp>
      <p:sp>
        <p:nvSpPr>
          <p:cNvPr id="35846" name="Text Box 3"/>
          <p:cNvSpPr txBox="1">
            <a:spLocks noChangeArrowheads="1"/>
          </p:cNvSpPr>
          <p:nvPr/>
        </p:nvSpPr>
        <p:spPr bwMode="auto">
          <a:xfrm>
            <a:off x="1331913" y="1484313"/>
            <a:ext cx="7308850" cy="366712"/>
          </a:xfrm>
          <a:prstGeom prst="rect">
            <a:avLst/>
          </a:prstGeom>
          <a:noFill/>
          <a:ln w="9525">
            <a:noFill/>
            <a:miter lim="800000"/>
            <a:headEnd/>
            <a:tailEnd/>
          </a:ln>
        </p:spPr>
        <p:txBody>
          <a:bodyPr>
            <a:spAutoFit/>
          </a:bodyPr>
          <a:lstStyle/>
          <a:p>
            <a:pPr marL="342900" indent="-342900">
              <a:spcBef>
                <a:spcPct val="50000"/>
              </a:spcBef>
            </a:pPr>
            <a:endParaRPr lang="en-US" i="0"/>
          </a:p>
        </p:txBody>
      </p:sp>
      <p:sp>
        <p:nvSpPr>
          <p:cNvPr id="35847" name="Text Box 4"/>
          <p:cNvSpPr txBox="1">
            <a:spLocks noChangeArrowheads="1"/>
          </p:cNvSpPr>
          <p:nvPr/>
        </p:nvSpPr>
        <p:spPr bwMode="auto">
          <a:xfrm>
            <a:off x="609600" y="1371600"/>
            <a:ext cx="7848600" cy="366713"/>
          </a:xfrm>
          <a:prstGeom prst="rect">
            <a:avLst/>
          </a:prstGeom>
          <a:noFill/>
          <a:ln w="9525">
            <a:noFill/>
            <a:miter lim="800000"/>
            <a:headEnd/>
            <a:tailEnd/>
          </a:ln>
        </p:spPr>
        <p:txBody>
          <a:bodyPr>
            <a:spAutoFit/>
          </a:bodyPr>
          <a:lstStyle/>
          <a:p>
            <a:pPr>
              <a:spcBef>
                <a:spcPct val="50000"/>
              </a:spcBef>
            </a:pPr>
            <a:endParaRPr lang="en-US" i="0"/>
          </a:p>
        </p:txBody>
      </p:sp>
      <p:sp>
        <p:nvSpPr>
          <p:cNvPr id="17" name="TextBox 12"/>
          <p:cNvSpPr txBox="1">
            <a:spLocks noChangeArrowheads="1"/>
          </p:cNvSpPr>
          <p:nvPr/>
        </p:nvSpPr>
        <p:spPr bwMode="auto">
          <a:xfrm>
            <a:off x="431540" y="5517232"/>
            <a:ext cx="7956884" cy="400110"/>
          </a:xfrm>
          <a:prstGeom prst="rect">
            <a:avLst/>
          </a:prstGeom>
          <a:noFill/>
          <a:ln w="9525">
            <a:noFill/>
            <a:miter lim="800000"/>
            <a:headEnd/>
            <a:tailEnd/>
          </a:ln>
        </p:spPr>
        <p:txBody>
          <a:bodyPr wrap="square">
            <a:spAutoFit/>
          </a:bodyPr>
          <a:lstStyle/>
          <a:p>
            <a:pPr>
              <a:spcBef>
                <a:spcPct val="20000"/>
              </a:spcBef>
            </a:pPr>
            <a:r>
              <a:rPr lang="en-US" sz="2000" b="1" dirty="0" smtClean="0">
                <a:solidFill>
                  <a:srgbClr val="0033CC"/>
                </a:solidFill>
              </a:rPr>
              <a:t>Meteosat-10/SEVIRI </a:t>
            </a:r>
            <a:r>
              <a:rPr lang="en-US" sz="2000" b="1" dirty="0">
                <a:solidFill>
                  <a:srgbClr val="0033CC"/>
                </a:solidFill>
              </a:rPr>
              <a:t>(</a:t>
            </a:r>
            <a:r>
              <a:rPr lang="en-US" sz="2000" b="1" dirty="0" smtClean="0">
                <a:solidFill>
                  <a:srgbClr val="0033CC"/>
                </a:solidFill>
              </a:rPr>
              <a:t>10.8um) AMVs   </a:t>
            </a:r>
            <a:r>
              <a:rPr lang="en-US" sz="2000" dirty="0" smtClean="0">
                <a:solidFill>
                  <a:srgbClr val="0033CC"/>
                </a:solidFill>
              </a:rPr>
              <a:t>(March 20 - June 2, 2014)</a:t>
            </a:r>
            <a:endParaRPr lang="en-US" sz="2000" dirty="0">
              <a:solidFill>
                <a:srgbClr val="0033CC"/>
              </a:solidFill>
            </a:endParaRPr>
          </a:p>
        </p:txBody>
      </p:sp>
      <p:sp>
        <p:nvSpPr>
          <p:cNvPr id="13" name="Date Placeholder 1"/>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14" name="Footer Placeholder 2"/>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grpSp>
        <p:nvGrpSpPr>
          <p:cNvPr id="26" name="Group 25"/>
          <p:cNvGrpSpPr/>
          <p:nvPr/>
        </p:nvGrpSpPr>
        <p:grpSpPr>
          <a:xfrm>
            <a:off x="0" y="1484784"/>
            <a:ext cx="4683002" cy="3759021"/>
            <a:chOff x="0" y="1484784"/>
            <a:chExt cx="4683002" cy="3759021"/>
          </a:xfrm>
        </p:grpSpPr>
        <p:pic>
          <p:nvPicPr>
            <p:cNvPr id="20" name="Picture 19" descr="SPDB_HISTH.gif"/>
            <p:cNvPicPr>
              <a:picLocks noChangeAspect="1"/>
            </p:cNvPicPr>
            <p:nvPr/>
          </p:nvPicPr>
          <p:blipFill>
            <a:blip r:embed="rId3" cstate="print"/>
            <a:stretch>
              <a:fillRect/>
            </a:stretch>
          </p:blipFill>
          <p:spPr>
            <a:xfrm>
              <a:off x="0" y="1484784"/>
              <a:ext cx="4683002" cy="3708412"/>
            </a:xfrm>
            <a:prstGeom prst="rect">
              <a:avLst/>
            </a:prstGeom>
            <a:solidFill>
              <a:schemeClr val="accent3">
                <a:lumMod val="40000"/>
                <a:lumOff val="60000"/>
              </a:schemeClr>
            </a:solidFill>
          </p:spPr>
        </p:pic>
        <p:sp>
          <p:nvSpPr>
            <p:cNvPr id="21" name="Rectangle 20"/>
            <p:cNvSpPr/>
            <p:nvPr/>
          </p:nvSpPr>
          <p:spPr>
            <a:xfrm>
              <a:off x="2807804" y="1907541"/>
              <a:ext cx="1582484" cy="369332"/>
            </a:xfrm>
            <a:prstGeom prst="rect">
              <a:avLst/>
            </a:prstGeom>
          </p:spPr>
          <p:txBody>
            <a:bodyPr wrap="none">
              <a:spAutoFit/>
            </a:bodyPr>
            <a:lstStyle/>
            <a:p>
              <a:r>
                <a:rPr lang="en-US" b="1" dirty="0" smtClean="0">
                  <a:solidFill>
                    <a:srgbClr val="FF0000"/>
                  </a:solidFill>
                </a:rPr>
                <a:t>100-400 </a:t>
              </a:r>
              <a:r>
                <a:rPr lang="en-US" b="1" dirty="0" err="1" smtClean="0">
                  <a:solidFill>
                    <a:srgbClr val="FF0000"/>
                  </a:solidFill>
                </a:rPr>
                <a:t>hPa</a:t>
              </a:r>
              <a:r>
                <a:rPr lang="en-US" b="1" dirty="0" smtClean="0">
                  <a:solidFill>
                    <a:srgbClr val="FF0000"/>
                  </a:solidFill>
                </a:rPr>
                <a:t> </a:t>
              </a:r>
              <a:endParaRPr lang="en-US" dirty="0"/>
            </a:p>
          </p:txBody>
        </p:sp>
        <p:sp>
          <p:nvSpPr>
            <p:cNvPr id="15" name="TextBox 14"/>
            <p:cNvSpPr txBox="1"/>
            <p:nvPr/>
          </p:nvSpPr>
          <p:spPr>
            <a:xfrm>
              <a:off x="350376" y="1871528"/>
              <a:ext cx="1751889" cy="584775"/>
            </a:xfrm>
            <a:prstGeom prst="rect">
              <a:avLst/>
            </a:prstGeom>
            <a:solidFill>
              <a:srgbClr val="66FFFF"/>
            </a:solidFill>
            <a:ln>
              <a:solidFill>
                <a:schemeClr val="tx1"/>
              </a:solidFill>
            </a:ln>
          </p:spPr>
          <p:txBody>
            <a:bodyPr wrap="square" rtlCol="0">
              <a:spAutoFit/>
            </a:bodyPr>
            <a:lstStyle/>
            <a:p>
              <a:r>
                <a:rPr lang="en-US" sz="800" b="1" i="0" dirty="0" smtClean="0"/>
                <a:t>Pressure   100–400 </a:t>
              </a:r>
              <a:r>
                <a:rPr lang="en-US" sz="800" b="1" i="0" dirty="0" err="1" smtClean="0"/>
                <a:t>hPa</a:t>
              </a:r>
              <a:endParaRPr lang="en-US" sz="800" b="1" i="0" dirty="0" smtClean="0"/>
            </a:p>
            <a:p>
              <a:r>
                <a:rPr lang="en-US" sz="800" b="1" i="0" dirty="0" smtClean="0"/>
                <a:t>Latitude   90S – 90N</a:t>
              </a:r>
            </a:p>
            <a:p>
              <a:endParaRPr lang="en-US" sz="800" b="1" i="0" dirty="0" smtClean="0"/>
            </a:p>
            <a:p>
              <a:r>
                <a:rPr lang="en-US" sz="800" b="1" i="0" dirty="0" smtClean="0"/>
                <a:t>Speed Bias:  -0.68</a:t>
              </a:r>
              <a:endParaRPr lang="en-US" sz="800" b="1" i="0" dirty="0"/>
            </a:p>
          </p:txBody>
        </p:sp>
        <p:sp>
          <p:nvSpPr>
            <p:cNvPr id="16" name="Rectangle 15"/>
            <p:cNvSpPr/>
            <p:nvPr/>
          </p:nvSpPr>
          <p:spPr bwMode="auto">
            <a:xfrm>
              <a:off x="470019" y="2521009"/>
              <a:ext cx="1418602" cy="4101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sp>
          <p:nvSpPr>
            <p:cNvPr id="18" name="TextBox 17"/>
            <p:cNvSpPr txBox="1"/>
            <p:nvPr/>
          </p:nvSpPr>
          <p:spPr>
            <a:xfrm>
              <a:off x="1777533" y="4982195"/>
              <a:ext cx="2042445" cy="261610"/>
            </a:xfrm>
            <a:prstGeom prst="rect">
              <a:avLst/>
            </a:prstGeom>
            <a:noFill/>
          </p:spPr>
          <p:txBody>
            <a:bodyPr wrap="square" rtlCol="0">
              <a:spAutoFit/>
            </a:bodyPr>
            <a:lstStyle/>
            <a:p>
              <a:r>
                <a:rPr lang="en-US" sz="1050" b="1" dirty="0" smtClean="0"/>
                <a:t>AMV – </a:t>
              </a:r>
              <a:r>
                <a:rPr lang="en-US" sz="1050" b="1" dirty="0" err="1" smtClean="0"/>
                <a:t>Raob</a:t>
              </a:r>
              <a:r>
                <a:rPr lang="en-US" sz="1050" b="1" dirty="0" smtClean="0"/>
                <a:t> (m/s)</a:t>
              </a:r>
              <a:endParaRPr lang="en-US" sz="1050" b="1" dirty="0"/>
            </a:p>
          </p:txBody>
        </p:sp>
      </p:grpSp>
      <p:grpSp>
        <p:nvGrpSpPr>
          <p:cNvPr id="27" name="Group 26"/>
          <p:cNvGrpSpPr/>
          <p:nvPr/>
        </p:nvGrpSpPr>
        <p:grpSpPr>
          <a:xfrm>
            <a:off x="4463988" y="1484784"/>
            <a:ext cx="4681728" cy="3757593"/>
            <a:chOff x="4463988" y="1484784"/>
            <a:chExt cx="4681728" cy="3757593"/>
          </a:xfrm>
        </p:grpSpPr>
        <p:pic>
          <p:nvPicPr>
            <p:cNvPr id="22" name="Picture 21" descr="SPDB_HISTM.gif"/>
            <p:cNvPicPr>
              <a:picLocks noChangeAspect="1"/>
            </p:cNvPicPr>
            <p:nvPr/>
          </p:nvPicPr>
          <p:blipFill>
            <a:blip r:embed="rId4" cstate="print"/>
            <a:stretch>
              <a:fillRect/>
            </a:stretch>
          </p:blipFill>
          <p:spPr>
            <a:xfrm>
              <a:off x="4463988" y="1484784"/>
              <a:ext cx="4681728" cy="3708412"/>
            </a:xfrm>
            <a:prstGeom prst="rect">
              <a:avLst/>
            </a:prstGeom>
          </p:spPr>
        </p:pic>
        <p:sp>
          <p:nvSpPr>
            <p:cNvPr id="23" name="Rectangle 22"/>
            <p:cNvSpPr/>
            <p:nvPr/>
          </p:nvSpPr>
          <p:spPr>
            <a:xfrm>
              <a:off x="7308304" y="1907540"/>
              <a:ext cx="1582484" cy="369332"/>
            </a:xfrm>
            <a:prstGeom prst="rect">
              <a:avLst/>
            </a:prstGeom>
          </p:spPr>
          <p:txBody>
            <a:bodyPr wrap="none">
              <a:spAutoFit/>
            </a:bodyPr>
            <a:lstStyle/>
            <a:p>
              <a:r>
                <a:rPr lang="en-US" b="1" dirty="0" smtClean="0">
                  <a:solidFill>
                    <a:srgbClr val="FF0000"/>
                  </a:solidFill>
                </a:rPr>
                <a:t>400-700 </a:t>
              </a:r>
              <a:r>
                <a:rPr lang="en-US" b="1" dirty="0" err="1" smtClean="0">
                  <a:solidFill>
                    <a:srgbClr val="FF0000"/>
                  </a:solidFill>
                </a:rPr>
                <a:t>hPa</a:t>
              </a:r>
              <a:r>
                <a:rPr lang="en-US" b="1" dirty="0" smtClean="0">
                  <a:solidFill>
                    <a:srgbClr val="FF0000"/>
                  </a:solidFill>
                </a:rPr>
                <a:t> </a:t>
              </a:r>
              <a:endParaRPr lang="en-US" dirty="0"/>
            </a:p>
          </p:txBody>
        </p:sp>
        <p:sp>
          <p:nvSpPr>
            <p:cNvPr id="19" name="TextBox 18"/>
            <p:cNvSpPr txBox="1"/>
            <p:nvPr/>
          </p:nvSpPr>
          <p:spPr>
            <a:xfrm>
              <a:off x="6271301" y="4980767"/>
              <a:ext cx="2042445" cy="261610"/>
            </a:xfrm>
            <a:prstGeom prst="rect">
              <a:avLst/>
            </a:prstGeom>
            <a:noFill/>
          </p:spPr>
          <p:txBody>
            <a:bodyPr wrap="square" rtlCol="0">
              <a:spAutoFit/>
            </a:bodyPr>
            <a:lstStyle/>
            <a:p>
              <a:r>
                <a:rPr lang="en-US" sz="1050" b="1" dirty="0" smtClean="0"/>
                <a:t>AMV – </a:t>
              </a:r>
              <a:r>
                <a:rPr lang="en-US" sz="1050" b="1" dirty="0" err="1" smtClean="0"/>
                <a:t>Raob</a:t>
              </a:r>
              <a:r>
                <a:rPr lang="en-US" sz="1050" b="1" dirty="0" smtClean="0"/>
                <a:t> (m/s)</a:t>
              </a:r>
              <a:endParaRPr lang="en-US" sz="1050" b="1" dirty="0"/>
            </a:p>
          </p:txBody>
        </p:sp>
        <p:sp>
          <p:nvSpPr>
            <p:cNvPr id="24" name="Rectangle 23"/>
            <p:cNvSpPr/>
            <p:nvPr/>
          </p:nvSpPr>
          <p:spPr bwMode="auto">
            <a:xfrm>
              <a:off x="4955241" y="2553765"/>
              <a:ext cx="1418602" cy="4101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sp>
          <p:nvSpPr>
            <p:cNvPr id="25" name="TextBox 24"/>
            <p:cNvSpPr txBox="1"/>
            <p:nvPr/>
          </p:nvSpPr>
          <p:spPr>
            <a:xfrm>
              <a:off x="4809960" y="1870100"/>
              <a:ext cx="1751889" cy="584775"/>
            </a:xfrm>
            <a:prstGeom prst="rect">
              <a:avLst/>
            </a:prstGeom>
            <a:solidFill>
              <a:srgbClr val="66FFFF"/>
            </a:solidFill>
            <a:ln>
              <a:solidFill>
                <a:schemeClr val="tx1"/>
              </a:solidFill>
            </a:ln>
          </p:spPr>
          <p:txBody>
            <a:bodyPr wrap="square" rtlCol="0">
              <a:spAutoFit/>
            </a:bodyPr>
            <a:lstStyle/>
            <a:p>
              <a:r>
                <a:rPr lang="en-US" sz="800" b="1" i="0" dirty="0" smtClean="0"/>
                <a:t>Pressure   400–700 </a:t>
              </a:r>
              <a:r>
                <a:rPr lang="en-US" sz="800" b="1" i="0" dirty="0" err="1" smtClean="0"/>
                <a:t>hPa</a:t>
              </a:r>
              <a:endParaRPr lang="en-US" sz="800" b="1" i="0" dirty="0" smtClean="0"/>
            </a:p>
            <a:p>
              <a:r>
                <a:rPr lang="en-US" sz="800" b="1" i="0" dirty="0" smtClean="0"/>
                <a:t>Latitude   90S – 90N</a:t>
              </a:r>
            </a:p>
            <a:p>
              <a:endParaRPr lang="en-US" sz="800" b="1" i="0" dirty="0" smtClean="0"/>
            </a:p>
            <a:p>
              <a:r>
                <a:rPr lang="en-US" sz="800" b="1" i="0" dirty="0" smtClean="0"/>
                <a:t>Speed Bias:  -0.10</a:t>
              </a:r>
              <a:endParaRPr lang="en-US" sz="800" b="1" i="0" dirty="0"/>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Slide Number Placeholder 3"/>
          <p:cNvSpPr>
            <a:spLocks noGrp="1"/>
          </p:cNvSpPr>
          <p:nvPr>
            <p:ph type="sldNum" sz="quarter" idx="12"/>
          </p:nvPr>
        </p:nvSpPr>
        <p:spPr>
          <a:noFill/>
        </p:spPr>
        <p:txBody>
          <a:bodyPr/>
          <a:lstStyle/>
          <a:p>
            <a:fld id="{1EAB158C-2D6E-4D8C-BE6C-2ECA2F3CF405}" type="slidenum">
              <a:rPr lang="en-US" smtClean="0">
                <a:solidFill>
                  <a:srgbClr val="000000"/>
                </a:solidFill>
              </a:rPr>
              <a:pPr/>
              <a:t>25</a:t>
            </a:fld>
            <a:endParaRPr lang="en-US" smtClean="0">
              <a:solidFill>
                <a:srgbClr val="000000"/>
              </a:solidFill>
            </a:endParaRPr>
          </a:p>
        </p:txBody>
      </p:sp>
      <p:sp>
        <p:nvSpPr>
          <p:cNvPr id="35845" name="Rectangle 2"/>
          <p:cNvSpPr>
            <a:spLocks noGrp="1" noChangeArrowheads="1"/>
          </p:cNvSpPr>
          <p:nvPr>
            <p:ph type="title" idx="4294967295"/>
          </p:nvPr>
        </p:nvSpPr>
        <p:spPr>
          <a:xfrm>
            <a:off x="835496" y="-99392"/>
            <a:ext cx="7084876" cy="1143001"/>
          </a:xfrm>
        </p:spPr>
        <p:txBody>
          <a:bodyPr/>
          <a:lstStyle/>
          <a:p>
            <a:pPr eaLnBrk="1" hangingPunct="1"/>
            <a:r>
              <a:rPr lang="en-US" sz="2400" b="1" dirty="0" smtClean="0">
                <a:solidFill>
                  <a:srgbClr val="0066FF"/>
                </a:solidFill>
                <a:effectLst>
                  <a:outerShdw blurRad="38100" dist="38100" dir="2700000" algn="tl">
                    <a:srgbClr val="000000">
                      <a:alpha val="43137"/>
                    </a:srgbClr>
                  </a:outerShdw>
                </a:effectLst>
                <a:latin typeface="Arial Black" pitchFamily="34" charset="0"/>
              </a:rPr>
              <a:t>Meteosat-10/SEVIRI Winds (10.8um) </a:t>
            </a:r>
            <a:br>
              <a:rPr lang="en-US" sz="2400" b="1" dirty="0" smtClean="0">
                <a:solidFill>
                  <a:srgbClr val="0066FF"/>
                </a:solidFill>
                <a:effectLst>
                  <a:outerShdw blurRad="38100" dist="38100" dir="2700000" algn="tl">
                    <a:srgbClr val="000000">
                      <a:alpha val="43137"/>
                    </a:srgbClr>
                  </a:outerShdw>
                </a:effectLst>
                <a:latin typeface="Arial Black" pitchFamily="34" charset="0"/>
              </a:rPr>
            </a:br>
            <a:r>
              <a:rPr lang="en-US" sz="2400" b="1" dirty="0" err="1" smtClean="0">
                <a:solidFill>
                  <a:srgbClr val="0066FF"/>
                </a:solidFill>
                <a:effectLst>
                  <a:outerShdw blurRad="38100" dist="38100" dir="2700000" algn="tl">
                    <a:srgbClr val="000000">
                      <a:alpha val="43137"/>
                    </a:srgbClr>
                  </a:outerShdw>
                </a:effectLst>
                <a:latin typeface="Arial Black" pitchFamily="34" charset="0"/>
              </a:rPr>
              <a:t>vs</a:t>
            </a:r>
            <a:r>
              <a:rPr lang="en-US" sz="2400" b="1" dirty="0" smtClean="0">
                <a:solidFill>
                  <a:srgbClr val="0066FF"/>
                </a:solidFill>
                <a:effectLst>
                  <a:outerShdw blurRad="38100" dist="38100" dir="2700000" algn="tl">
                    <a:srgbClr val="000000">
                      <a:alpha val="43137"/>
                    </a:srgbClr>
                  </a:outerShdw>
                </a:effectLst>
                <a:latin typeface="Arial Black" pitchFamily="34" charset="0"/>
              </a:rPr>
              <a:t> </a:t>
            </a:r>
            <a:r>
              <a:rPr lang="en-US" sz="2400" b="1" dirty="0" err="1" smtClean="0">
                <a:solidFill>
                  <a:srgbClr val="0066FF"/>
                </a:solidFill>
                <a:effectLst>
                  <a:outerShdw blurRad="38100" dist="38100" dir="2700000" algn="tl">
                    <a:srgbClr val="000000">
                      <a:alpha val="43137"/>
                    </a:srgbClr>
                  </a:outerShdw>
                </a:effectLst>
                <a:latin typeface="Arial Black" pitchFamily="34" charset="0"/>
              </a:rPr>
              <a:t>Radiosondes</a:t>
            </a:r>
            <a:endParaRPr lang="en-US" sz="2400" b="1" dirty="0" smtClean="0">
              <a:solidFill>
                <a:srgbClr val="0066FF"/>
              </a:solidFill>
              <a:effectLst>
                <a:outerShdw blurRad="38100" dist="38100" dir="2700000" algn="tl">
                  <a:srgbClr val="000000">
                    <a:alpha val="43137"/>
                  </a:srgbClr>
                </a:outerShdw>
              </a:effectLst>
              <a:latin typeface="Arial Black" pitchFamily="34" charset="0"/>
            </a:endParaRPr>
          </a:p>
        </p:txBody>
      </p:sp>
      <p:sp>
        <p:nvSpPr>
          <p:cNvPr id="35846" name="Text Box 3"/>
          <p:cNvSpPr txBox="1">
            <a:spLocks noChangeArrowheads="1"/>
          </p:cNvSpPr>
          <p:nvPr/>
        </p:nvSpPr>
        <p:spPr bwMode="auto">
          <a:xfrm>
            <a:off x="1331913" y="1484313"/>
            <a:ext cx="7308850" cy="366712"/>
          </a:xfrm>
          <a:prstGeom prst="rect">
            <a:avLst/>
          </a:prstGeom>
          <a:noFill/>
          <a:ln w="9525">
            <a:noFill/>
            <a:miter lim="800000"/>
            <a:headEnd/>
            <a:tailEnd/>
          </a:ln>
        </p:spPr>
        <p:txBody>
          <a:bodyPr>
            <a:spAutoFit/>
          </a:bodyPr>
          <a:lstStyle/>
          <a:p>
            <a:pPr marL="342900" indent="-342900">
              <a:spcBef>
                <a:spcPct val="50000"/>
              </a:spcBef>
            </a:pPr>
            <a:endParaRPr lang="en-US" i="0">
              <a:solidFill>
                <a:srgbClr val="000000"/>
              </a:solidFill>
            </a:endParaRPr>
          </a:p>
        </p:txBody>
      </p:sp>
      <p:sp>
        <p:nvSpPr>
          <p:cNvPr id="35847" name="Text Box 4"/>
          <p:cNvSpPr txBox="1">
            <a:spLocks noChangeArrowheads="1"/>
          </p:cNvSpPr>
          <p:nvPr/>
        </p:nvSpPr>
        <p:spPr bwMode="auto">
          <a:xfrm>
            <a:off x="609600" y="1371600"/>
            <a:ext cx="7848600" cy="366713"/>
          </a:xfrm>
          <a:prstGeom prst="rect">
            <a:avLst/>
          </a:prstGeom>
          <a:noFill/>
          <a:ln w="9525">
            <a:noFill/>
            <a:miter lim="800000"/>
            <a:headEnd/>
            <a:tailEnd/>
          </a:ln>
        </p:spPr>
        <p:txBody>
          <a:bodyPr>
            <a:spAutoFit/>
          </a:bodyPr>
          <a:lstStyle/>
          <a:p>
            <a:pPr>
              <a:spcBef>
                <a:spcPct val="50000"/>
              </a:spcBef>
            </a:pPr>
            <a:endParaRPr lang="en-US" i="0">
              <a:solidFill>
                <a:srgbClr val="000000"/>
              </a:solidFill>
            </a:endParaRPr>
          </a:p>
        </p:txBody>
      </p:sp>
      <p:grpSp>
        <p:nvGrpSpPr>
          <p:cNvPr id="20" name="Group 19"/>
          <p:cNvGrpSpPr/>
          <p:nvPr/>
        </p:nvGrpSpPr>
        <p:grpSpPr>
          <a:xfrm>
            <a:off x="35819" y="871537"/>
            <a:ext cx="9000492" cy="5114925"/>
            <a:chOff x="179512" y="871537"/>
            <a:chExt cx="9000492" cy="5114925"/>
          </a:xfrm>
        </p:grpSpPr>
        <p:pic>
          <p:nvPicPr>
            <p:cNvPr id="15" name="Picture 14" descr="IR2014HIGH.gif"/>
            <p:cNvPicPr>
              <a:picLocks noChangeAspect="1"/>
            </p:cNvPicPr>
            <p:nvPr/>
          </p:nvPicPr>
          <p:blipFill>
            <a:blip r:embed="rId3" cstate="print"/>
            <a:stretch>
              <a:fillRect/>
            </a:stretch>
          </p:blipFill>
          <p:spPr>
            <a:xfrm>
              <a:off x="923925" y="871537"/>
              <a:ext cx="7296150" cy="5114925"/>
            </a:xfrm>
            <a:prstGeom prst="rect">
              <a:avLst/>
            </a:prstGeom>
          </p:spPr>
        </p:pic>
        <p:sp>
          <p:nvSpPr>
            <p:cNvPr id="9" name="Rectangle 8"/>
            <p:cNvSpPr/>
            <p:nvPr/>
          </p:nvSpPr>
          <p:spPr>
            <a:xfrm>
              <a:off x="4608004" y="1484784"/>
              <a:ext cx="4572000" cy="369332"/>
            </a:xfrm>
            <a:prstGeom prst="rect">
              <a:avLst/>
            </a:prstGeom>
          </p:spPr>
          <p:txBody>
            <a:bodyPr wrap="square">
              <a:spAutoFit/>
            </a:bodyPr>
            <a:lstStyle/>
            <a:p>
              <a:pPr lvl="1">
                <a:spcBef>
                  <a:spcPct val="30000"/>
                </a:spcBef>
                <a:defRPr/>
              </a:pPr>
              <a:r>
                <a:rPr lang="en-US" b="1" dirty="0" smtClean="0">
                  <a:solidFill>
                    <a:srgbClr val="990033"/>
                  </a:solidFill>
                </a:rPr>
                <a:t>Nested Tracking Used</a:t>
              </a:r>
            </a:p>
          </p:txBody>
        </p:sp>
        <p:sp>
          <p:nvSpPr>
            <p:cNvPr id="12" name="Rectangle 11"/>
            <p:cNvSpPr/>
            <p:nvPr/>
          </p:nvSpPr>
          <p:spPr>
            <a:xfrm>
              <a:off x="5940152" y="1052736"/>
              <a:ext cx="2700300" cy="338554"/>
            </a:xfrm>
            <a:prstGeom prst="rect">
              <a:avLst/>
            </a:prstGeom>
          </p:spPr>
          <p:txBody>
            <a:bodyPr wrap="square">
              <a:spAutoFit/>
            </a:bodyPr>
            <a:lstStyle/>
            <a:p>
              <a:pPr lvl="1">
                <a:spcBef>
                  <a:spcPct val="30000"/>
                </a:spcBef>
                <a:defRPr/>
              </a:pPr>
              <a:r>
                <a:rPr lang="en-US" sz="1600" b="1" i="0" dirty="0" smtClean="0">
                  <a:solidFill>
                    <a:srgbClr val="FF0000"/>
                  </a:solidFill>
                </a:rPr>
                <a:t>100-400 </a:t>
              </a:r>
              <a:r>
                <a:rPr lang="en-US" sz="1600" b="1" i="0" dirty="0" err="1" smtClean="0">
                  <a:solidFill>
                    <a:srgbClr val="FF0000"/>
                  </a:solidFill>
                </a:rPr>
                <a:t>mb</a:t>
              </a:r>
              <a:r>
                <a:rPr lang="en-US" sz="1600" b="1" i="0" dirty="0" smtClean="0">
                  <a:solidFill>
                    <a:srgbClr val="FF0000"/>
                  </a:solidFill>
                </a:rPr>
                <a:t> </a:t>
              </a:r>
            </a:p>
          </p:txBody>
        </p:sp>
        <p:sp>
          <p:nvSpPr>
            <p:cNvPr id="16" name="Rectangle 15"/>
            <p:cNvSpPr/>
            <p:nvPr/>
          </p:nvSpPr>
          <p:spPr>
            <a:xfrm>
              <a:off x="1079612" y="1448780"/>
              <a:ext cx="2700300" cy="517065"/>
            </a:xfrm>
            <a:prstGeom prst="rect">
              <a:avLst/>
            </a:prstGeom>
          </p:spPr>
          <p:txBody>
            <a:bodyPr wrap="square">
              <a:spAutoFit/>
            </a:bodyPr>
            <a:lstStyle/>
            <a:p>
              <a:pPr lvl="1">
                <a:spcBef>
                  <a:spcPct val="30000"/>
                </a:spcBef>
                <a:defRPr/>
              </a:pPr>
              <a:r>
                <a:rPr lang="en-US" sz="1200" dirty="0" smtClean="0">
                  <a:solidFill>
                    <a:srgbClr val="FF0000"/>
                  </a:solidFill>
                </a:rPr>
                <a:t>QI &gt; 80;</a:t>
              </a:r>
            </a:p>
            <a:p>
              <a:pPr lvl="1">
                <a:spcBef>
                  <a:spcPct val="30000"/>
                </a:spcBef>
                <a:defRPr/>
              </a:pPr>
              <a:r>
                <a:rPr lang="en-US" sz="1200" dirty="0" smtClean="0">
                  <a:solidFill>
                    <a:srgbClr val="FF0000"/>
                  </a:solidFill>
                </a:rPr>
                <a:t>PCT1, PCT2 = 0.05 – 0.50</a:t>
              </a:r>
            </a:p>
          </p:txBody>
        </p:sp>
        <p:sp>
          <p:nvSpPr>
            <p:cNvPr id="14" name="TextBox 13"/>
            <p:cNvSpPr txBox="1"/>
            <p:nvPr/>
          </p:nvSpPr>
          <p:spPr>
            <a:xfrm>
              <a:off x="179512" y="2375592"/>
              <a:ext cx="972108" cy="369332"/>
            </a:xfrm>
            <a:prstGeom prst="rect">
              <a:avLst/>
            </a:prstGeom>
            <a:noFill/>
          </p:spPr>
          <p:txBody>
            <a:bodyPr wrap="square" rtlCol="0">
              <a:spAutoFit/>
            </a:bodyPr>
            <a:lstStyle/>
            <a:p>
              <a:r>
                <a:rPr lang="en-US" i="0" dirty="0" smtClean="0">
                  <a:solidFill>
                    <a:srgbClr val="009900"/>
                  </a:solidFill>
                </a:rPr>
                <a:t>MVD</a:t>
              </a:r>
              <a:endParaRPr lang="en-US" i="0" dirty="0">
                <a:solidFill>
                  <a:srgbClr val="009900"/>
                </a:solidFill>
              </a:endParaRPr>
            </a:p>
          </p:txBody>
        </p:sp>
        <p:sp>
          <p:nvSpPr>
            <p:cNvPr id="17" name="TextBox 16"/>
            <p:cNvSpPr txBox="1"/>
            <p:nvPr/>
          </p:nvSpPr>
          <p:spPr>
            <a:xfrm>
              <a:off x="215516" y="3969060"/>
              <a:ext cx="972108" cy="646331"/>
            </a:xfrm>
            <a:prstGeom prst="rect">
              <a:avLst/>
            </a:prstGeom>
            <a:noFill/>
          </p:spPr>
          <p:txBody>
            <a:bodyPr wrap="square" rtlCol="0">
              <a:spAutoFit/>
            </a:bodyPr>
            <a:lstStyle/>
            <a:p>
              <a:r>
                <a:rPr lang="en-US" i="0" dirty="0" smtClean="0">
                  <a:solidFill>
                    <a:srgbClr val="0033CC"/>
                  </a:solidFill>
                </a:rPr>
                <a:t>Speed Bias</a:t>
              </a:r>
              <a:endParaRPr lang="en-US" i="0" dirty="0">
                <a:solidFill>
                  <a:srgbClr val="0033CC"/>
                </a:solidFill>
              </a:endParaRPr>
            </a:p>
          </p:txBody>
        </p:sp>
      </p:grpSp>
      <p:sp>
        <p:nvSpPr>
          <p:cNvPr id="18" name="Date Placeholder 1"/>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19" name="Footer Placeholder 2"/>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
        <p:nvSpPr>
          <p:cNvPr id="13" name="TextBox 12"/>
          <p:cNvSpPr txBox="1"/>
          <p:nvPr/>
        </p:nvSpPr>
        <p:spPr>
          <a:xfrm>
            <a:off x="7033980" y="2953397"/>
            <a:ext cx="2096953" cy="1384995"/>
          </a:xfrm>
          <a:prstGeom prst="rect">
            <a:avLst/>
          </a:prstGeom>
          <a:solidFill>
            <a:srgbClr val="0000CC"/>
          </a:solidFill>
          <a:ln>
            <a:solidFill>
              <a:srgbClr val="0033CC"/>
            </a:solidFill>
          </a:ln>
        </p:spPr>
        <p:txBody>
          <a:bodyPr wrap="square" rtlCol="0">
            <a:spAutoFit/>
          </a:bodyPr>
          <a:lstStyle/>
          <a:p>
            <a:r>
              <a:rPr lang="en-US" sz="1200" b="1" u="sng" dirty="0" smtClean="0">
                <a:solidFill>
                  <a:schemeClr val="bg1"/>
                </a:solidFill>
              </a:rPr>
              <a:t>Overall  Stats for Period:</a:t>
            </a:r>
          </a:p>
          <a:p>
            <a:endParaRPr lang="en-US" sz="1200" dirty="0" smtClean="0">
              <a:solidFill>
                <a:schemeClr val="bg1"/>
              </a:solidFill>
            </a:endParaRPr>
          </a:p>
          <a:p>
            <a:r>
              <a:rPr lang="en-US" sz="1200" b="1" dirty="0" smtClean="0">
                <a:solidFill>
                  <a:srgbClr val="FFFF00"/>
                </a:solidFill>
              </a:rPr>
              <a:t>MVD =  4.84 m/s</a:t>
            </a:r>
          </a:p>
          <a:p>
            <a:r>
              <a:rPr lang="en-US" sz="1200" dirty="0" smtClean="0">
                <a:solidFill>
                  <a:schemeClr val="bg1"/>
                </a:solidFill>
              </a:rPr>
              <a:t>NRMS = 0.37</a:t>
            </a:r>
          </a:p>
          <a:p>
            <a:r>
              <a:rPr lang="en-US" sz="1200" b="1" dirty="0" smtClean="0">
                <a:solidFill>
                  <a:srgbClr val="FFFF00"/>
                </a:solidFill>
              </a:rPr>
              <a:t>Speed Bias = -0.72 m/s</a:t>
            </a:r>
          </a:p>
          <a:p>
            <a:r>
              <a:rPr lang="en-US" sz="1200" dirty="0" err="1" smtClean="0">
                <a:solidFill>
                  <a:schemeClr val="bg1"/>
                </a:solidFill>
              </a:rPr>
              <a:t>Avg</a:t>
            </a:r>
            <a:r>
              <a:rPr lang="en-US" sz="1200" dirty="0" smtClean="0">
                <a:solidFill>
                  <a:schemeClr val="bg1"/>
                </a:solidFill>
              </a:rPr>
              <a:t> Speed = 16.12 m/s</a:t>
            </a:r>
          </a:p>
          <a:p>
            <a:r>
              <a:rPr lang="en-US" sz="1200" dirty="0" smtClean="0">
                <a:solidFill>
                  <a:schemeClr val="bg1"/>
                </a:solidFill>
              </a:rPr>
              <a:t>N = 23,400</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Slide Number Placeholder 3"/>
          <p:cNvSpPr>
            <a:spLocks noGrp="1"/>
          </p:cNvSpPr>
          <p:nvPr>
            <p:ph type="sldNum" sz="quarter" idx="12"/>
          </p:nvPr>
        </p:nvSpPr>
        <p:spPr>
          <a:noFill/>
        </p:spPr>
        <p:txBody>
          <a:bodyPr/>
          <a:lstStyle/>
          <a:p>
            <a:fld id="{1EAB158C-2D6E-4D8C-BE6C-2ECA2F3CF405}" type="slidenum">
              <a:rPr lang="en-US" smtClean="0">
                <a:solidFill>
                  <a:srgbClr val="000000"/>
                </a:solidFill>
              </a:rPr>
              <a:pPr/>
              <a:t>26</a:t>
            </a:fld>
            <a:endParaRPr lang="en-US" smtClean="0">
              <a:solidFill>
                <a:srgbClr val="000000"/>
              </a:solidFill>
            </a:endParaRPr>
          </a:p>
        </p:txBody>
      </p:sp>
      <p:sp>
        <p:nvSpPr>
          <p:cNvPr id="35845" name="Rectangle 2"/>
          <p:cNvSpPr>
            <a:spLocks noGrp="1" noChangeArrowheads="1"/>
          </p:cNvSpPr>
          <p:nvPr>
            <p:ph type="title" idx="4294967295"/>
          </p:nvPr>
        </p:nvSpPr>
        <p:spPr>
          <a:xfrm>
            <a:off x="835496" y="-99392"/>
            <a:ext cx="7084876" cy="1143001"/>
          </a:xfrm>
        </p:spPr>
        <p:txBody>
          <a:bodyPr/>
          <a:lstStyle/>
          <a:p>
            <a:pPr eaLnBrk="1" hangingPunct="1"/>
            <a:r>
              <a:rPr lang="en-US" sz="2400" b="1" dirty="0" smtClean="0">
                <a:solidFill>
                  <a:srgbClr val="0066FF"/>
                </a:solidFill>
                <a:effectLst>
                  <a:outerShdw blurRad="38100" dist="38100" dir="2700000" algn="tl">
                    <a:srgbClr val="000000">
                      <a:alpha val="43137"/>
                    </a:srgbClr>
                  </a:outerShdw>
                </a:effectLst>
                <a:latin typeface="Arial Black" pitchFamily="34" charset="0"/>
              </a:rPr>
              <a:t>Meteosat-10/SEVIRI Winds (10.8um) </a:t>
            </a:r>
            <a:br>
              <a:rPr lang="en-US" sz="2400" b="1" dirty="0" smtClean="0">
                <a:solidFill>
                  <a:srgbClr val="0066FF"/>
                </a:solidFill>
                <a:effectLst>
                  <a:outerShdw blurRad="38100" dist="38100" dir="2700000" algn="tl">
                    <a:srgbClr val="000000">
                      <a:alpha val="43137"/>
                    </a:srgbClr>
                  </a:outerShdw>
                </a:effectLst>
                <a:latin typeface="Arial Black" pitchFamily="34" charset="0"/>
              </a:rPr>
            </a:br>
            <a:r>
              <a:rPr lang="en-US" sz="2400" b="1" dirty="0" err="1" smtClean="0">
                <a:solidFill>
                  <a:srgbClr val="0066FF"/>
                </a:solidFill>
                <a:effectLst>
                  <a:outerShdw blurRad="38100" dist="38100" dir="2700000" algn="tl">
                    <a:srgbClr val="000000">
                      <a:alpha val="43137"/>
                    </a:srgbClr>
                  </a:outerShdw>
                </a:effectLst>
                <a:latin typeface="Arial Black" pitchFamily="34" charset="0"/>
              </a:rPr>
              <a:t>vs</a:t>
            </a:r>
            <a:r>
              <a:rPr lang="en-US" sz="2400" b="1" dirty="0" smtClean="0">
                <a:solidFill>
                  <a:srgbClr val="0066FF"/>
                </a:solidFill>
                <a:effectLst>
                  <a:outerShdw blurRad="38100" dist="38100" dir="2700000" algn="tl">
                    <a:srgbClr val="000000">
                      <a:alpha val="43137"/>
                    </a:srgbClr>
                  </a:outerShdw>
                </a:effectLst>
                <a:latin typeface="Arial Black" pitchFamily="34" charset="0"/>
              </a:rPr>
              <a:t> </a:t>
            </a:r>
            <a:r>
              <a:rPr lang="en-US" sz="2400" b="1" dirty="0" err="1" smtClean="0">
                <a:solidFill>
                  <a:srgbClr val="0066FF"/>
                </a:solidFill>
                <a:effectLst>
                  <a:outerShdw blurRad="38100" dist="38100" dir="2700000" algn="tl">
                    <a:srgbClr val="000000">
                      <a:alpha val="43137"/>
                    </a:srgbClr>
                  </a:outerShdw>
                </a:effectLst>
                <a:latin typeface="Arial Black" pitchFamily="34" charset="0"/>
              </a:rPr>
              <a:t>Radiosondes</a:t>
            </a:r>
            <a:endParaRPr lang="en-US" sz="2400" b="1" dirty="0" smtClean="0">
              <a:solidFill>
                <a:srgbClr val="0066FF"/>
              </a:solidFill>
              <a:effectLst>
                <a:outerShdw blurRad="38100" dist="38100" dir="2700000" algn="tl">
                  <a:srgbClr val="000000">
                    <a:alpha val="43137"/>
                  </a:srgbClr>
                </a:outerShdw>
              </a:effectLst>
              <a:latin typeface="Arial Black" pitchFamily="34" charset="0"/>
            </a:endParaRPr>
          </a:p>
        </p:txBody>
      </p:sp>
      <p:sp>
        <p:nvSpPr>
          <p:cNvPr id="35846" name="Text Box 3"/>
          <p:cNvSpPr txBox="1">
            <a:spLocks noChangeArrowheads="1"/>
          </p:cNvSpPr>
          <p:nvPr/>
        </p:nvSpPr>
        <p:spPr bwMode="auto">
          <a:xfrm>
            <a:off x="1331913" y="1484313"/>
            <a:ext cx="7308850" cy="366712"/>
          </a:xfrm>
          <a:prstGeom prst="rect">
            <a:avLst/>
          </a:prstGeom>
          <a:noFill/>
          <a:ln w="9525">
            <a:noFill/>
            <a:miter lim="800000"/>
            <a:headEnd/>
            <a:tailEnd/>
          </a:ln>
        </p:spPr>
        <p:txBody>
          <a:bodyPr>
            <a:spAutoFit/>
          </a:bodyPr>
          <a:lstStyle/>
          <a:p>
            <a:pPr marL="342900" indent="-342900">
              <a:spcBef>
                <a:spcPct val="50000"/>
              </a:spcBef>
            </a:pPr>
            <a:endParaRPr lang="en-US" i="0">
              <a:solidFill>
                <a:srgbClr val="000000"/>
              </a:solidFill>
            </a:endParaRPr>
          </a:p>
        </p:txBody>
      </p:sp>
      <p:sp>
        <p:nvSpPr>
          <p:cNvPr id="35847" name="Text Box 4"/>
          <p:cNvSpPr txBox="1">
            <a:spLocks noChangeArrowheads="1"/>
          </p:cNvSpPr>
          <p:nvPr/>
        </p:nvSpPr>
        <p:spPr bwMode="auto">
          <a:xfrm>
            <a:off x="609600" y="1371600"/>
            <a:ext cx="7848600" cy="366713"/>
          </a:xfrm>
          <a:prstGeom prst="rect">
            <a:avLst/>
          </a:prstGeom>
          <a:noFill/>
          <a:ln w="9525">
            <a:noFill/>
            <a:miter lim="800000"/>
            <a:headEnd/>
            <a:tailEnd/>
          </a:ln>
        </p:spPr>
        <p:txBody>
          <a:bodyPr>
            <a:spAutoFit/>
          </a:bodyPr>
          <a:lstStyle/>
          <a:p>
            <a:pPr>
              <a:spcBef>
                <a:spcPct val="50000"/>
              </a:spcBef>
            </a:pPr>
            <a:endParaRPr lang="en-US" i="0">
              <a:solidFill>
                <a:srgbClr val="000000"/>
              </a:solidFill>
            </a:endParaRPr>
          </a:p>
        </p:txBody>
      </p:sp>
      <p:grpSp>
        <p:nvGrpSpPr>
          <p:cNvPr id="20" name="Group 19"/>
          <p:cNvGrpSpPr/>
          <p:nvPr/>
        </p:nvGrpSpPr>
        <p:grpSpPr>
          <a:xfrm>
            <a:off x="-68685" y="897663"/>
            <a:ext cx="9000492" cy="5114925"/>
            <a:chOff x="179512" y="897663"/>
            <a:chExt cx="9000492" cy="5114925"/>
          </a:xfrm>
        </p:grpSpPr>
        <p:pic>
          <p:nvPicPr>
            <p:cNvPr id="14" name="Picture 13" descr="IR2014MID.gif"/>
            <p:cNvPicPr>
              <a:picLocks noChangeAspect="1"/>
            </p:cNvPicPr>
            <p:nvPr/>
          </p:nvPicPr>
          <p:blipFill>
            <a:blip r:embed="rId3" cstate="print"/>
            <a:stretch>
              <a:fillRect/>
            </a:stretch>
          </p:blipFill>
          <p:spPr>
            <a:xfrm>
              <a:off x="950051" y="897663"/>
              <a:ext cx="7296150" cy="5114925"/>
            </a:xfrm>
            <a:prstGeom prst="rect">
              <a:avLst/>
            </a:prstGeom>
          </p:spPr>
        </p:pic>
        <p:sp>
          <p:nvSpPr>
            <p:cNvPr id="12" name="Rectangle 11"/>
            <p:cNvSpPr/>
            <p:nvPr/>
          </p:nvSpPr>
          <p:spPr>
            <a:xfrm>
              <a:off x="5940152" y="1052736"/>
              <a:ext cx="2700300" cy="338554"/>
            </a:xfrm>
            <a:prstGeom prst="rect">
              <a:avLst/>
            </a:prstGeom>
          </p:spPr>
          <p:txBody>
            <a:bodyPr wrap="square">
              <a:spAutoFit/>
            </a:bodyPr>
            <a:lstStyle/>
            <a:p>
              <a:pPr lvl="1">
                <a:spcBef>
                  <a:spcPct val="30000"/>
                </a:spcBef>
                <a:defRPr/>
              </a:pPr>
              <a:r>
                <a:rPr lang="en-US" sz="1600" b="1" i="0" dirty="0" smtClean="0">
                  <a:solidFill>
                    <a:srgbClr val="FF0000"/>
                  </a:solidFill>
                </a:rPr>
                <a:t>400-700 </a:t>
              </a:r>
              <a:r>
                <a:rPr lang="en-US" sz="1600" b="1" i="0" dirty="0" err="1" smtClean="0">
                  <a:solidFill>
                    <a:srgbClr val="FF0000"/>
                  </a:solidFill>
                </a:rPr>
                <a:t>mb</a:t>
              </a:r>
              <a:r>
                <a:rPr lang="en-US" sz="1600" b="1" i="0" dirty="0" smtClean="0">
                  <a:solidFill>
                    <a:srgbClr val="FF0000"/>
                  </a:solidFill>
                </a:rPr>
                <a:t> </a:t>
              </a:r>
            </a:p>
          </p:txBody>
        </p:sp>
        <p:sp>
          <p:nvSpPr>
            <p:cNvPr id="16" name="Rectangle 15"/>
            <p:cNvSpPr/>
            <p:nvPr/>
          </p:nvSpPr>
          <p:spPr>
            <a:xfrm>
              <a:off x="1079612" y="1448780"/>
              <a:ext cx="2700300" cy="517065"/>
            </a:xfrm>
            <a:prstGeom prst="rect">
              <a:avLst/>
            </a:prstGeom>
          </p:spPr>
          <p:txBody>
            <a:bodyPr wrap="square">
              <a:spAutoFit/>
            </a:bodyPr>
            <a:lstStyle/>
            <a:p>
              <a:pPr lvl="1">
                <a:spcBef>
                  <a:spcPct val="30000"/>
                </a:spcBef>
                <a:defRPr/>
              </a:pPr>
              <a:r>
                <a:rPr lang="en-US" sz="1200" dirty="0" smtClean="0">
                  <a:solidFill>
                    <a:srgbClr val="FF0000"/>
                  </a:solidFill>
                </a:rPr>
                <a:t>QI &gt; 80;</a:t>
              </a:r>
            </a:p>
            <a:p>
              <a:pPr lvl="1">
                <a:spcBef>
                  <a:spcPct val="30000"/>
                </a:spcBef>
                <a:defRPr/>
              </a:pPr>
              <a:r>
                <a:rPr lang="en-US" sz="1200" dirty="0" smtClean="0">
                  <a:solidFill>
                    <a:srgbClr val="FF0000"/>
                  </a:solidFill>
                </a:rPr>
                <a:t>PCT1, PCT2 = 0.05 – 0.50</a:t>
              </a:r>
            </a:p>
          </p:txBody>
        </p:sp>
        <p:sp>
          <p:nvSpPr>
            <p:cNvPr id="13" name="TextBox 12"/>
            <p:cNvSpPr txBox="1"/>
            <p:nvPr/>
          </p:nvSpPr>
          <p:spPr>
            <a:xfrm>
              <a:off x="179512" y="2375592"/>
              <a:ext cx="972108" cy="369332"/>
            </a:xfrm>
            <a:prstGeom prst="rect">
              <a:avLst/>
            </a:prstGeom>
            <a:noFill/>
          </p:spPr>
          <p:txBody>
            <a:bodyPr wrap="square" rtlCol="0">
              <a:spAutoFit/>
            </a:bodyPr>
            <a:lstStyle/>
            <a:p>
              <a:r>
                <a:rPr lang="en-US" i="0" dirty="0" smtClean="0">
                  <a:solidFill>
                    <a:srgbClr val="009900"/>
                  </a:solidFill>
                </a:rPr>
                <a:t>MVD</a:t>
              </a:r>
              <a:endParaRPr lang="en-US" i="0" dirty="0">
                <a:solidFill>
                  <a:srgbClr val="009900"/>
                </a:solidFill>
              </a:endParaRPr>
            </a:p>
          </p:txBody>
        </p:sp>
        <p:sp>
          <p:nvSpPr>
            <p:cNvPr id="15" name="TextBox 14"/>
            <p:cNvSpPr txBox="1"/>
            <p:nvPr/>
          </p:nvSpPr>
          <p:spPr>
            <a:xfrm>
              <a:off x="215516" y="3969060"/>
              <a:ext cx="972108" cy="646331"/>
            </a:xfrm>
            <a:prstGeom prst="rect">
              <a:avLst/>
            </a:prstGeom>
            <a:noFill/>
          </p:spPr>
          <p:txBody>
            <a:bodyPr wrap="square" rtlCol="0">
              <a:spAutoFit/>
            </a:bodyPr>
            <a:lstStyle/>
            <a:p>
              <a:r>
                <a:rPr lang="en-US" i="0" dirty="0" smtClean="0">
                  <a:solidFill>
                    <a:srgbClr val="0033CC"/>
                  </a:solidFill>
                </a:rPr>
                <a:t>Speed Bias</a:t>
              </a:r>
              <a:endParaRPr lang="en-US" i="0" dirty="0">
                <a:solidFill>
                  <a:srgbClr val="0033CC"/>
                </a:solidFill>
              </a:endParaRPr>
            </a:p>
          </p:txBody>
        </p:sp>
        <p:sp>
          <p:nvSpPr>
            <p:cNvPr id="9" name="Rectangle 8"/>
            <p:cNvSpPr/>
            <p:nvPr/>
          </p:nvSpPr>
          <p:spPr>
            <a:xfrm>
              <a:off x="4608004" y="1484784"/>
              <a:ext cx="4572000" cy="369332"/>
            </a:xfrm>
            <a:prstGeom prst="rect">
              <a:avLst/>
            </a:prstGeom>
          </p:spPr>
          <p:txBody>
            <a:bodyPr wrap="square">
              <a:spAutoFit/>
            </a:bodyPr>
            <a:lstStyle/>
            <a:p>
              <a:pPr lvl="1">
                <a:spcBef>
                  <a:spcPct val="30000"/>
                </a:spcBef>
                <a:defRPr/>
              </a:pPr>
              <a:r>
                <a:rPr lang="en-US" b="1" dirty="0" smtClean="0">
                  <a:solidFill>
                    <a:srgbClr val="990033"/>
                  </a:solidFill>
                </a:rPr>
                <a:t>Nested Tracking Used</a:t>
              </a:r>
            </a:p>
          </p:txBody>
        </p:sp>
      </p:grpSp>
      <p:sp>
        <p:nvSpPr>
          <p:cNvPr id="18" name="Date Placeholder 1"/>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19" name="Footer Placeholder 2"/>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
        <p:nvSpPr>
          <p:cNvPr id="17" name="TextBox 16"/>
          <p:cNvSpPr txBox="1"/>
          <p:nvPr/>
        </p:nvSpPr>
        <p:spPr>
          <a:xfrm>
            <a:off x="7151547" y="2953397"/>
            <a:ext cx="2057765" cy="1384995"/>
          </a:xfrm>
          <a:prstGeom prst="rect">
            <a:avLst/>
          </a:prstGeom>
          <a:solidFill>
            <a:srgbClr val="0000CC"/>
          </a:solidFill>
          <a:ln>
            <a:solidFill>
              <a:srgbClr val="0033CC"/>
            </a:solidFill>
          </a:ln>
        </p:spPr>
        <p:txBody>
          <a:bodyPr wrap="square" rtlCol="0">
            <a:spAutoFit/>
          </a:bodyPr>
          <a:lstStyle/>
          <a:p>
            <a:r>
              <a:rPr lang="en-US" sz="1200" b="1" u="sng" dirty="0" smtClean="0">
                <a:solidFill>
                  <a:schemeClr val="bg1"/>
                </a:solidFill>
              </a:rPr>
              <a:t>Overall  Stats for Period:</a:t>
            </a:r>
          </a:p>
          <a:p>
            <a:endParaRPr lang="en-US" sz="1200" dirty="0" smtClean="0">
              <a:solidFill>
                <a:schemeClr val="bg1"/>
              </a:solidFill>
            </a:endParaRPr>
          </a:p>
          <a:p>
            <a:r>
              <a:rPr lang="en-US" sz="1200" b="1" dirty="0" smtClean="0">
                <a:solidFill>
                  <a:srgbClr val="FFFF00"/>
                </a:solidFill>
              </a:rPr>
              <a:t>MVD =  4.62 m/s</a:t>
            </a:r>
          </a:p>
          <a:p>
            <a:r>
              <a:rPr lang="en-US" sz="1200" dirty="0" smtClean="0">
                <a:solidFill>
                  <a:schemeClr val="bg1"/>
                </a:solidFill>
              </a:rPr>
              <a:t>NRMS = 0.19</a:t>
            </a:r>
          </a:p>
          <a:p>
            <a:r>
              <a:rPr lang="en-US" sz="1200" b="1" dirty="0" smtClean="0">
                <a:solidFill>
                  <a:srgbClr val="FFFF00"/>
                </a:solidFill>
              </a:rPr>
              <a:t>Speed Bias = -0.19 m/s</a:t>
            </a:r>
          </a:p>
          <a:p>
            <a:r>
              <a:rPr lang="en-US" sz="1200" dirty="0" err="1" smtClean="0">
                <a:solidFill>
                  <a:schemeClr val="bg1"/>
                </a:solidFill>
              </a:rPr>
              <a:t>Avg</a:t>
            </a:r>
            <a:r>
              <a:rPr lang="en-US" sz="1200" dirty="0" smtClean="0">
                <a:solidFill>
                  <a:schemeClr val="bg1"/>
                </a:solidFill>
              </a:rPr>
              <a:t> Speed = 13.31 m/s</a:t>
            </a:r>
          </a:p>
          <a:p>
            <a:r>
              <a:rPr lang="en-US" sz="1200" dirty="0" smtClean="0">
                <a:solidFill>
                  <a:schemeClr val="bg1"/>
                </a:solidFill>
              </a:rPr>
              <a:t>N = 10,573</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Slide Number Placeholder 3"/>
          <p:cNvSpPr>
            <a:spLocks noGrp="1"/>
          </p:cNvSpPr>
          <p:nvPr>
            <p:ph type="sldNum" sz="quarter" idx="12"/>
          </p:nvPr>
        </p:nvSpPr>
        <p:spPr>
          <a:noFill/>
        </p:spPr>
        <p:txBody>
          <a:bodyPr/>
          <a:lstStyle/>
          <a:p>
            <a:fld id="{1EAB158C-2D6E-4D8C-BE6C-2ECA2F3CF405}" type="slidenum">
              <a:rPr lang="en-US" smtClean="0">
                <a:solidFill>
                  <a:srgbClr val="000000"/>
                </a:solidFill>
              </a:rPr>
              <a:pPr/>
              <a:t>27</a:t>
            </a:fld>
            <a:endParaRPr lang="en-US" smtClean="0">
              <a:solidFill>
                <a:srgbClr val="000000"/>
              </a:solidFill>
            </a:endParaRPr>
          </a:p>
        </p:txBody>
      </p:sp>
      <p:sp>
        <p:nvSpPr>
          <p:cNvPr id="35845" name="Rectangle 2"/>
          <p:cNvSpPr>
            <a:spLocks noGrp="1" noChangeArrowheads="1"/>
          </p:cNvSpPr>
          <p:nvPr>
            <p:ph type="title" idx="4294967295"/>
          </p:nvPr>
        </p:nvSpPr>
        <p:spPr>
          <a:xfrm>
            <a:off x="835496" y="-99392"/>
            <a:ext cx="7084876" cy="1143001"/>
          </a:xfrm>
        </p:spPr>
        <p:txBody>
          <a:bodyPr/>
          <a:lstStyle/>
          <a:p>
            <a:pPr eaLnBrk="1" hangingPunct="1"/>
            <a:r>
              <a:rPr lang="en-US" sz="2400" b="1" dirty="0" smtClean="0">
                <a:solidFill>
                  <a:srgbClr val="0066FF"/>
                </a:solidFill>
                <a:effectLst>
                  <a:outerShdw blurRad="38100" dist="38100" dir="2700000" algn="tl">
                    <a:srgbClr val="000000">
                      <a:alpha val="43137"/>
                    </a:srgbClr>
                  </a:outerShdw>
                </a:effectLst>
                <a:latin typeface="Arial Black" pitchFamily="34" charset="0"/>
              </a:rPr>
              <a:t>Meteosat-10/SEVIRI Winds (10.8um) </a:t>
            </a:r>
            <a:br>
              <a:rPr lang="en-US" sz="2400" b="1" dirty="0" smtClean="0">
                <a:solidFill>
                  <a:srgbClr val="0066FF"/>
                </a:solidFill>
                <a:effectLst>
                  <a:outerShdw blurRad="38100" dist="38100" dir="2700000" algn="tl">
                    <a:srgbClr val="000000">
                      <a:alpha val="43137"/>
                    </a:srgbClr>
                  </a:outerShdw>
                </a:effectLst>
                <a:latin typeface="Arial Black" pitchFamily="34" charset="0"/>
              </a:rPr>
            </a:br>
            <a:r>
              <a:rPr lang="en-US" sz="2400" b="1" dirty="0" err="1" smtClean="0">
                <a:solidFill>
                  <a:srgbClr val="0066FF"/>
                </a:solidFill>
                <a:effectLst>
                  <a:outerShdw blurRad="38100" dist="38100" dir="2700000" algn="tl">
                    <a:srgbClr val="000000">
                      <a:alpha val="43137"/>
                    </a:srgbClr>
                  </a:outerShdw>
                </a:effectLst>
                <a:latin typeface="Arial Black" pitchFamily="34" charset="0"/>
              </a:rPr>
              <a:t>vs</a:t>
            </a:r>
            <a:r>
              <a:rPr lang="en-US" sz="2400" b="1" dirty="0" smtClean="0">
                <a:solidFill>
                  <a:srgbClr val="0066FF"/>
                </a:solidFill>
                <a:effectLst>
                  <a:outerShdw blurRad="38100" dist="38100" dir="2700000" algn="tl">
                    <a:srgbClr val="000000">
                      <a:alpha val="43137"/>
                    </a:srgbClr>
                  </a:outerShdw>
                </a:effectLst>
                <a:latin typeface="Arial Black" pitchFamily="34" charset="0"/>
              </a:rPr>
              <a:t> </a:t>
            </a:r>
            <a:r>
              <a:rPr lang="en-US" sz="2400" b="1" dirty="0" err="1" smtClean="0">
                <a:solidFill>
                  <a:srgbClr val="0066FF"/>
                </a:solidFill>
                <a:effectLst>
                  <a:outerShdw blurRad="38100" dist="38100" dir="2700000" algn="tl">
                    <a:srgbClr val="000000">
                      <a:alpha val="43137"/>
                    </a:srgbClr>
                  </a:outerShdw>
                </a:effectLst>
                <a:latin typeface="Arial Black" pitchFamily="34" charset="0"/>
              </a:rPr>
              <a:t>Radiosondes</a:t>
            </a:r>
            <a:endParaRPr lang="en-US" sz="2400" b="1" dirty="0" smtClean="0">
              <a:solidFill>
                <a:srgbClr val="0066FF"/>
              </a:solidFill>
              <a:effectLst>
                <a:outerShdw blurRad="38100" dist="38100" dir="2700000" algn="tl">
                  <a:srgbClr val="000000">
                    <a:alpha val="43137"/>
                  </a:srgbClr>
                </a:outerShdw>
              </a:effectLst>
              <a:latin typeface="Arial Black" pitchFamily="34" charset="0"/>
            </a:endParaRPr>
          </a:p>
        </p:txBody>
      </p:sp>
      <p:sp>
        <p:nvSpPr>
          <p:cNvPr id="35846" name="Text Box 3"/>
          <p:cNvSpPr txBox="1">
            <a:spLocks noChangeArrowheads="1"/>
          </p:cNvSpPr>
          <p:nvPr/>
        </p:nvSpPr>
        <p:spPr bwMode="auto">
          <a:xfrm>
            <a:off x="1331913" y="1484313"/>
            <a:ext cx="7308850" cy="366712"/>
          </a:xfrm>
          <a:prstGeom prst="rect">
            <a:avLst/>
          </a:prstGeom>
          <a:noFill/>
          <a:ln w="9525">
            <a:noFill/>
            <a:miter lim="800000"/>
            <a:headEnd/>
            <a:tailEnd/>
          </a:ln>
        </p:spPr>
        <p:txBody>
          <a:bodyPr>
            <a:spAutoFit/>
          </a:bodyPr>
          <a:lstStyle/>
          <a:p>
            <a:pPr marL="342900" indent="-342900">
              <a:spcBef>
                <a:spcPct val="50000"/>
              </a:spcBef>
            </a:pPr>
            <a:endParaRPr lang="en-US" i="0">
              <a:solidFill>
                <a:srgbClr val="000000"/>
              </a:solidFill>
            </a:endParaRPr>
          </a:p>
        </p:txBody>
      </p:sp>
      <p:sp>
        <p:nvSpPr>
          <p:cNvPr id="35847" name="Text Box 4"/>
          <p:cNvSpPr txBox="1">
            <a:spLocks noChangeArrowheads="1"/>
          </p:cNvSpPr>
          <p:nvPr/>
        </p:nvSpPr>
        <p:spPr bwMode="auto">
          <a:xfrm>
            <a:off x="609600" y="1371600"/>
            <a:ext cx="7848600" cy="366713"/>
          </a:xfrm>
          <a:prstGeom prst="rect">
            <a:avLst/>
          </a:prstGeom>
          <a:noFill/>
          <a:ln w="9525">
            <a:noFill/>
            <a:miter lim="800000"/>
            <a:headEnd/>
            <a:tailEnd/>
          </a:ln>
        </p:spPr>
        <p:txBody>
          <a:bodyPr>
            <a:spAutoFit/>
          </a:bodyPr>
          <a:lstStyle/>
          <a:p>
            <a:pPr>
              <a:spcBef>
                <a:spcPct val="50000"/>
              </a:spcBef>
            </a:pPr>
            <a:endParaRPr lang="en-US" i="0">
              <a:solidFill>
                <a:srgbClr val="000000"/>
              </a:solidFill>
            </a:endParaRPr>
          </a:p>
        </p:txBody>
      </p:sp>
      <p:grpSp>
        <p:nvGrpSpPr>
          <p:cNvPr id="20" name="Group 19"/>
          <p:cNvGrpSpPr/>
          <p:nvPr/>
        </p:nvGrpSpPr>
        <p:grpSpPr>
          <a:xfrm>
            <a:off x="22756" y="871537"/>
            <a:ext cx="9000492" cy="5114925"/>
            <a:chOff x="179512" y="871537"/>
            <a:chExt cx="9000492" cy="5114925"/>
          </a:xfrm>
        </p:grpSpPr>
        <p:pic>
          <p:nvPicPr>
            <p:cNvPr id="13" name="Picture 12" descr="IR2014LOW.gif"/>
            <p:cNvPicPr>
              <a:picLocks noChangeAspect="1"/>
            </p:cNvPicPr>
            <p:nvPr/>
          </p:nvPicPr>
          <p:blipFill>
            <a:blip r:embed="rId3" cstate="print"/>
            <a:stretch>
              <a:fillRect/>
            </a:stretch>
          </p:blipFill>
          <p:spPr>
            <a:xfrm>
              <a:off x="1093744" y="871537"/>
              <a:ext cx="7296150" cy="5114925"/>
            </a:xfrm>
            <a:prstGeom prst="rect">
              <a:avLst/>
            </a:prstGeom>
          </p:spPr>
        </p:pic>
        <p:sp>
          <p:nvSpPr>
            <p:cNvPr id="9" name="Rectangle 8"/>
            <p:cNvSpPr/>
            <p:nvPr/>
          </p:nvSpPr>
          <p:spPr>
            <a:xfrm>
              <a:off x="4608004" y="1484784"/>
              <a:ext cx="4572000" cy="369332"/>
            </a:xfrm>
            <a:prstGeom prst="rect">
              <a:avLst/>
            </a:prstGeom>
          </p:spPr>
          <p:txBody>
            <a:bodyPr wrap="square">
              <a:spAutoFit/>
            </a:bodyPr>
            <a:lstStyle/>
            <a:p>
              <a:pPr lvl="1">
                <a:spcBef>
                  <a:spcPct val="30000"/>
                </a:spcBef>
                <a:defRPr/>
              </a:pPr>
              <a:r>
                <a:rPr lang="en-US" b="1" dirty="0" smtClean="0">
                  <a:solidFill>
                    <a:srgbClr val="990033"/>
                  </a:solidFill>
                </a:rPr>
                <a:t>Nested Tracking Used</a:t>
              </a:r>
            </a:p>
          </p:txBody>
        </p:sp>
        <p:sp>
          <p:nvSpPr>
            <p:cNvPr id="12" name="Rectangle 11"/>
            <p:cNvSpPr/>
            <p:nvPr/>
          </p:nvSpPr>
          <p:spPr>
            <a:xfrm>
              <a:off x="5940152" y="1052736"/>
              <a:ext cx="2700300" cy="338554"/>
            </a:xfrm>
            <a:prstGeom prst="rect">
              <a:avLst/>
            </a:prstGeom>
          </p:spPr>
          <p:txBody>
            <a:bodyPr wrap="square">
              <a:spAutoFit/>
            </a:bodyPr>
            <a:lstStyle/>
            <a:p>
              <a:pPr lvl="1">
                <a:spcBef>
                  <a:spcPct val="30000"/>
                </a:spcBef>
                <a:defRPr/>
              </a:pPr>
              <a:r>
                <a:rPr lang="en-US" sz="1600" b="1" i="0" dirty="0" smtClean="0">
                  <a:solidFill>
                    <a:srgbClr val="FF0000"/>
                  </a:solidFill>
                </a:rPr>
                <a:t>P &gt; 700 </a:t>
              </a:r>
              <a:r>
                <a:rPr lang="en-US" sz="1600" b="1" i="0" dirty="0" err="1" smtClean="0">
                  <a:solidFill>
                    <a:srgbClr val="FF0000"/>
                  </a:solidFill>
                </a:rPr>
                <a:t>mb</a:t>
              </a:r>
              <a:r>
                <a:rPr lang="en-US" sz="1600" b="1" i="0" dirty="0" smtClean="0">
                  <a:solidFill>
                    <a:srgbClr val="FF0000"/>
                  </a:solidFill>
                </a:rPr>
                <a:t> </a:t>
              </a:r>
            </a:p>
          </p:txBody>
        </p:sp>
        <p:sp>
          <p:nvSpPr>
            <p:cNvPr id="16" name="Rectangle 15"/>
            <p:cNvSpPr/>
            <p:nvPr/>
          </p:nvSpPr>
          <p:spPr>
            <a:xfrm>
              <a:off x="1144927" y="1448780"/>
              <a:ext cx="2700300" cy="517065"/>
            </a:xfrm>
            <a:prstGeom prst="rect">
              <a:avLst/>
            </a:prstGeom>
          </p:spPr>
          <p:txBody>
            <a:bodyPr wrap="square">
              <a:spAutoFit/>
            </a:bodyPr>
            <a:lstStyle/>
            <a:p>
              <a:pPr lvl="1">
                <a:spcBef>
                  <a:spcPct val="30000"/>
                </a:spcBef>
                <a:defRPr/>
              </a:pPr>
              <a:r>
                <a:rPr lang="en-US" sz="1200" dirty="0" smtClean="0">
                  <a:solidFill>
                    <a:srgbClr val="FF0000"/>
                  </a:solidFill>
                </a:rPr>
                <a:t>QI &gt; 80;</a:t>
              </a:r>
            </a:p>
            <a:p>
              <a:pPr lvl="1">
                <a:spcBef>
                  <a:spcPct val="30000"/>
                </a:spcBef>
                <a:defRPr/>
              </a:pPr>
              <a:r>
                <a:rPr lang="en-US" sz="1200" dirty="0" smtClean="0">
                  <a:solidFill>
                    <a:srgbClr val="FF0000"/>
                  </a:solidFill>
                </a:rPr>
                <a:t>PCT1, PCT2 = 0.05 – 0.50</a:t>
              </a:r>
            </a:p>
          </p:txBody>
        </p:sp>
        <p:sp>
          <p:nvSpPr>
            <p:cNvPr id="14" name="TextBox 13"/>
            <p:cNvSpPr txBox="1"/>
            <p:nvPr/>
          </p:nvSpPr>
          <p:spPr>
            <a:xfrm>
              <a:off x="179512" y="2375592"/>
              <a:ext cx="972108" cy="369332"/>
            </a:xfrm>
            <a:prstGeom prst="rect">
              <a:avLst/>
            </a:prstGeom>
            <a:noFill/>
          </p:spPr>
          <p:txBody>
            <a:bodyPr wrap="square" rtlCol="0">
              <a:spAutoFit/>
            </a:bodyPr>
            <a:lstStyle/>
            <a:p>
              <a:r>
                <a:rPr lang="en-US" i="0" dirty="0" smtClean="0">
                  <a:solidFill>
                    <a:srgbClr val="009900"/>
                  </a:solidFill>
                </a:rPr>
                <a:t>MVD</a:t>
              </a:r>
              <a:endParaRPr lang="en-US" i="0" dirty="0">
                <a:solidFill>
                  <a:srgbClr val="009900"/>
                </a:solidFill>
              </a:endParaRPr>
            </a:p>
          </p:txBody>
        </p:sp>
        <p:sp>
          <p:nvSpPr>
            <p:cNvPr id="15" name="TextBox 14"/>
            <p:cNvSpPr txBox="1"/>
            <p:nvPr/>
          </p:nvSpPr>
          <p:spPr>
            <a:xfrm>
              <a:off x="215516" y="3969060"/>
              <a:ext cx="972108" cy="646331"/>
            </a:xfrm>
            <a:prstGeom prst="rect">
              <a:avLst/>
            </a:prstGeom>
            <a:noFill/>
          </p:spPr>
          <p:txBody>
            <a:bodyPr wrap="square" rtlCol="0">
              <a:spAutoFit/>
            </a:bodyPr>
            <a:lstStyle/>
            <a:p>
              <a:r>
                <a:rPr lang="en-US" i="0" dirty="0" smtClean="0">
                  <a:solidFill>
                    <a:srgbClr val="0033CC"/>
                  </a:solidFill>
                </a:rPr>
                <a:t>Speed Bias</a:t>
              </a:r>
              <a:endParaRPr lang="en-US" i="0" dirty="0">
                <a:solidFill>
                  <a:srgbClr val="0033CC"/>
                </a:solidFill>
              </a:endParaRPr>
            </a:p>
          </p:txBody>
        </p:sp>
      </p:grpSp>
      <p:sp>
        <p:nvSpPr>
          <p:cNvPr id="18" name="Date Placeholder 1"/>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19" name="Footer Placeholder 2"/>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
        <p:nvSpPr>
          <p:cNvPr id="17" name="TextBox 16"/>
          <p:cNvSpPr txBox="1"/>
          <p:nvPr/>
        </p:nvSpPr>
        <p:spPr>
          <a:xfrm>
            <a:off x="7151548" y="2992586"/>
            <a:ext cx="2018576" cy="1384995"/>
          </a:xfrm>
          <a:prstGeom prst="rect">
            <a:avLst/>
          </a:prstGeom>
          <a:solidFill>
            <a:srgbClr val="0000CC"/>
          </a:solidFill>
          <a:ln>
            <a:solidFill>
              <a:srgbClr val="0033CC"/>
            </a:solidFill>
          </a:ln>
        </p:spPr>
        <p:txBody>
          <a:bodyPr wrap="square" rtlCol="0">
            <a:spAutoFit/>
          </a:bodyPr>
          <a:lstStyle/>
          <a:p>
            <a:r>
              <a:rPr lang="en-US" sz="1200" b="1" u="sng" dirty="0" smtClean="0">
                <a:solidFill>
                  <a:schemeClr val="bg1"/>
                </a:solidFill>
              </a:rPr>
              <a:t>Overall  Stats for Period:</a:t>
            </a:r>
          </a:p>
          <a:p>
            <a:endParaRPr lang="en-US" sz="1200" dirty="0" smtClean="0">
              <a:solidFill>
                <a:schemeClr val="bg1"/>
              </a:solidFill>
            </a:endParaRPr>
          </a:p>
          <a:p>
            <a:r>
              <a:rPr lang="en-US" sz="1200" b="1" dirty="0" smtClean="0">
                <a:solidFill>
                  <a:srgbClr val="FFFF00"/>
                </a:solidFill>
              </a:rPr>
              <a:t>MVD =  2.94 m/s</a:t>
            </a:r>
          </a:p>
          <a:p>
            <a:r>
              <a:rPr lang="en-US" sz="1200" dirty="0" smtClean="0">
                <a:solidFill>
                  <a:schemeClr val="bg1"/>
                </a:solidFill>
              </a:rPr>
              <a:t>NRMS = 0.40</a:t>
            </a:r>
          </a:p>
          <a:p>
            <a:r>
              <a:rPr lang="en-US" sz="1200" b="1" dirty="0" smtClean="0">
                <a:solidFill>
                  <a:srgbClr val="FFFF00"/>
                </a:solidFill>
              </a:rPr>
              <a:t>Speed Bias = -0.04 m/s</a:t>
            </a:r>
          </a:p>
          <a:p>
            <a:r>
              <a:rPr lang="en-US" sz="1200" dirty="0" err="1" smtClean="0">
                <a:solidFill>
                  <a:schemeClr val="bg1"/>
                </a:solidFill>
              </a:rPr>
              <a:t>Avg</a:t>
            </a:r>
            <a:r>
              <a:rPr lang="en-US" sz="1200" dirty="0" smtClean="0">
                <a:solidFill>
                  <a:schemeClr val="bg1"/>
                </a:solidFill>
              </a:rPr>
              <a:t> Speed =  8.68 m/s</a:t>
            </a:r>
          </a:p>
          <a:p>
            <a:r>
              <a:rPr lang="en-US" sz="1200" dirty="0" smtClean="0">
                <a:solidFill>
                  <a:schemeClr val="bg1"/>
                </a:solidFill>
              </a:rPr>
              <a:t>N = 9349</a:t>
            </a:r>
            <a:endParaRPr lang="en-US" sz="1200"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LOBF700.gif"/>
          <p:cNvPicPr>
            <a:picLocks noChangeAspect="1"/>
          </p:cNvPicPr>
          <p:nvPr/>
        </p:nvPicPr>
        <p:blipFill>
          <a:blip r:embed="rId3" cstate="print"/>
          <a:stretch>
            <a:fillRect/>
          </a:stretch>
        </p:blipFill>
        <p:spPr>
          <a:xfrm>
            <a:off x="4781656" y="3933056"/>
            <a:ext cx="3534760" cy="2478024"/>
          </a:xfrm>
          <a:prstGeom prst="rect">
            <a:avLst/>
          </a:prstGeom>
        </p:spPr>
      </p:pic>
      <p:pic>
        <p:nvPicPr>
          <p:cNvPr id="42" name="Picture 41" descr="LOBF500.gif"/>
          <p:cNvPicPr>
            <a:picLocks/>
          </p:cNvPicPr>
          <p:nvPr/>
        </p:nvPicPr>
        <p:blipFill>
          <a:blip r:embed="rId4" cstate="print"/>
          <a:stretch>
            <a:fillRect/>
          </a:stretch>
        </p:blipFill>
        <p:spPr>
          <a:xfrm>
            <a:off x="821216" y="3933056"/>
            <a:ext cx="3534760" cy="2478024"/>
          </a:xfrm>
          <a:prstGeom prst="rect">
            <a:avLst/>
          </a:prstGeom>
        </p:spPr>
      </p:pic>
      <p:pic>
        <p:nvPicPr>
          <p:cNvPr id="34" name="Picture 33" descr="LOBF300.gif"/>
          <p:cNvPicPr>
            <a:picLocks/>
          </p:cNvPicPr>
          <p:nvPr/>
        </p:nvPicPr>
        <p:blipFill>
          <a:blip r:embed="rId5" cstate="print"/>
          <a:stretch>
            <a:fillRect/>
          </a:stretch>
        </p:blipFill>
        <p:spPr>
          <a:xfrm>
            <a:off x="4777688" y="1412776"/>
            <a:ext cx="3538728" cy="2478024"/>
          </a:xfrm>
          <a:prstGeom prst="rect">
            <a:avLst/>
          </a:prstGeom>
        </p:spPr>
      </p:pic>
      <p:pic>
        <p:nvPicPr>
          <p:cNvPr id="29" name="Picture 28" descr="LOBF200.gif"/>
          <p:cNvPicPr>
            <a:picLocks/>
          </p:cNvPicPr>
          <p:nvPr/>
        </p:nvPicPr>
        <p:blipFill>
          <a:blip r:embed="rId6" cstate="print"/>
          <a:stretch>
            <a:fillRect/>
          </a:stretch>
        </p:blipFill>
        <p:spPr>
          <a:xfrm>
            <a:off x="785211" y="1419028"/>
            <a:ext cx="3534761" cy="2478024"/>
          </a:xfrm>
          <a:prstGeom prst="rect">
            <a:avLst/>
          </a:prstGeom>
        </p:spPr>
      </p:pic>
      <p:sp>
        <p:nvSpPr>
          <p:cNvPr id="35844" name="Slide Number Placeholder 3"/>
          <p:cNvSpPr>
            <a:spLocks noGrp="1"/>
          </p:cNvSpPr>
          <p:nvPr>
            <p:ph type="sldNum" sz="quarter" idx="12"/>
          </p:nvPr>
        </p:nvSpPr>
        <p:spPr>
          <a:xfrm>
            <a:off x="6732240" y="6381750"/>
            <a:ext cx="2133600" cy="476250"/>
          </a:xfrm>
          <a:noFill/>
        </p:spPr>
        <p:txBody>
          <a:bodyPr/>
          <a:lstStyle/>
          <a:p>
            <a:fld id="{1EAB158C-2D6E-4D8C-BE6C-2ECA2F3CF405}" type="slidenum">
              <a:rPr lang="en-US" smtClean="0"/>
              <a:pPr/>
              <a:t>28</a:t>
            </a:fld>
            <a:endParaRPr lang="en-US" smtClean="0"/>
          </a:p>
        </p:txBody>
      </p:sp>
      <p:sp>
        <p:nvSpPr>
          <p:cNvPr id="35845" name="Rectangle 2"/>
          <p:cNvSpPr>
            <a:spLocks noGrp="1" noChangeArrowheads="1"/>
          </p:cNvSpPr>
          <p:nvPr>
            <p:ph type="title" idx="4294967295"/>
          </p:nvPr>
        </p:nvSpPr>
        <p:spPr>
          <a:xfrm>
            <a:off x="1195536" y="-99392"/>
            <a:ext cx="6400800" cy="1143001"/>
          </a:xfrm>
        </p:spPr>
        <p:txBody>
          <a:bodyPr/>
          <a:lstStyle/>
          <a:p>
            <a:pPr eaLnBrk="1" hangingPunct="1"/>
            <a:r>
              <a:rPr lang="en-US" sz="2800" b="1" dirty="0" smtClean="0">
                <a:solidFill>
                  <a:srgbClr val="0000FF"/>
                </a:solidFill>
                <a:effectLst>
                  <a:outerShdw blurRad="38100" dist="38100" dir="2700000" algn="tl">
                    <a:srgbClr val="000000">
                      <a:alpha val="43137"/>
                    </a:srgbClr>
                  </a:outerShdw>
                </a:effectLst>
                <a:latin typeface="Arial Black" pitchFamily="34" charset="0"/>
              </a:rPr>
              <a:t>Validation</a:t>
            </a:r>
            <a:r>
              <a:rPr lang="en-US" sz="3200" b="1" dirty="0" smtClean="0">
                <a:solidFill>
                  <a:srgbClr val="0066FF"/>
                </a:solidFill>
                <a:effectLst>
                  <a:outerShdw blurRad="38100" dist="38100" dir="2700000" algn="tl">
                    <a:srgbClr val="000000">
                      <a:alpha val="43137"/>
                    </a:srgbClr>
                  </a:outerShdw>
                </a:effectLst>
                <a:latin typeface="Arial Black" pitchFamily="34" charset="0"/>
              </a:rPr>
              <a:t/>
            </a:r>
            <a:br>
              <a:rPr lang="en-US" sz="3200" b="1" dirty="0" smtClean="0">
                <a:solidFill>
                  <a:srgbClr val="0066FF"/>
                </a:solidFill>
                <a:effectLst>
                  <a:outerShdw blurRad="38100" dist="38100" dir="2700000" algn="tl">
                    <a:srgbClr val="000000">
                      <a:alpha val="43137"/>
                    </a:srgbClr>
                  </a:outerShdw>
                </a:effectLst>
                <a:latin typeface="Arial Black" pitchFamily="34" charset="0"/>
              </a:rPr>
            </a:br>
            <a:r>
              <a:rPr lang="en-US" sz="2000" b="1" i="1" dirty="0" smtClean="0">
                <a:solidFill>
                  <a:srgbClr val="0000CC"/>
                </a:solidFill>
                <a:latin typeface="Book Antiqua" pitchFamily="18" charset="0"/>
              </a:rPr>
              <a:t>Height Assignment (Level-of-Best-Fit)…</a:t>
            </a:r>
          </a:p>
        </p:txBody>
      </p:sp>
      <p:sp>
        <p:nvSpPr>
          <p:cNvPr id="35846" name="Text Box 3"/>
          <p:cNvSpPr txBox="1">
            <a:spLocks noChangeArrowheads="1"/>
          </p:cNvSpPr>
          <p:nvPr/>
        </p:nvSpPr>
        <p:spPr bwMode="auto">
          <a:xfrm>
            <a:off x="1331913" y="1484313"/>
            <a:ext cx="7308850" cy="366712"/>
          </a:xfrm>
          <a:prstGeom prst="rect">
            <a:avLst/>
          </a:prstGeom>
          <a:noFill/>
          <a:ln w="9525">
            <a:noFill/>
            <a:miter lim="800000"/>
            <a:headEnd/>
            <a:tailEnd/>
          </a:ln>
        </p:spPr>
        <p:txBody>
          <a:bodyPr>
            <a:spAutoFit/>
          </a:bodyPr>
          <a:lstStyle/>
          <a:p>
            <a:pPr marL="342900" indent="-342900">
              <a:spcBef>
                <a:spcPct val="50000"/>
              </a:spcBef>
            </a:pPr>
            <a:endParaRPr lang="en-US" i="0"/>
          </a:p>
        </p:txBody>
      </p:sp>
      <p:sp>
        <p:nvSpPr>
          <p:cNvPr id="35847" name="Text Box 4"/>
          <p:cNvSpPr txBox="1">
            <a:spLocks noChangeArrowheads="1"/>
          </p:cNvSpPr>
          <p:nvPr/>
        </p:nvSpPr>
        <p:spPr bwMode="auto">
          <a:xfrm>
            <a:off x="609600" y="1371600"/>
            <a:ext cx="7848600" cy="366713"/>
          </a:xfrm>
          <a:prstGeom prst="rect">
            <a:avLst/>
          </a:prstGeom>
          <a:noFill/>
          <a:ln w="9525">
            <a:noFill/>
            <a:miter lim="800000"/>
            <a:headEnd/>
            <a:tailEnd/>
          </a:ln>
        </p:spPr>
        <p:txBody>
          <a:bodyPr>
            <a:spAutoFit/>
          </a:bodyPr>
          <a:lstStyle/>
          <a:p>
            <a:pPr>
              <a:spcBef>
                <a:spcPct val="50000"/>
              </a:spcBef>
            </a:pPr>
            <a:endParaRPr lang="en-US" i="0"/>
          </a:p>
        </p:txBody>
      </p:sp>
      <p:sp>
        <p:nvSpPr>
          <p:cNvPr id="17" name="TextBox 12"/>
          <p:cNvSpPr txBox="1">
            <a:spLocks noChangeArrowheads="1"/>
          </p:cNvSpPr>
          <p:nvPr/>
        </p:nvSpPr>
        <p:spPr bwMode="auto">
          <a:xfrm>
            <a:off x="1259632" y="980728"/>
            <a:ext cx="9829092" cy="338554"/>
          </a:xfrm>
          <a:prstGeom prst="rect">
            <a:avLst/>
          </a:prstGeom>
          <a:noFill/>
          <a:ln w="9525">
            <a:noFill/>
            <a:miter lim="800000"/>
            <a:headEnd/>
            <a:tailEnd/>
          </a:ln>
        </p:spPr>
        <p:txBody>
          <a:bodyPr wrap="square">
            <a:spAutoFit/>
          </a:bodyPr>
          <a:lstStyle/>
          <a:p>
            <a:pPr>
              <a:spcBef>
                <a:spcPct val="20000"/>
              </a:spcBef>
            </a:pPr>
            <a:r>
              <a:rPr lang="en-US" sz="1600" b="1" dirty="0" smtClean="0">
                <a:solidFill>
                  <a:srgbClr val="FF0000"/>
                </a:solidFill>
              </a:rPr>
              <a:t>Meteosat-10/SEVIRI (10.8um) AMVs    (</a:t>
            </a:r>
            <a:r>
              <a:rPr lang="en-US" sz="1600" dirty="0" smtClean="0">
                <a:solidFill>
                  <a:srgbClr val="FF0000"/>
                </a:solidFill>
              </a:rPr>
              <a:t>22 March 2014 – 02 June 2014)</a:t>
            </a:r>
            <a:endParaRPr lang="en-US" sz="1600" dirty="0">
              <a:solidFill>
                <a:srgbClr val="FF0000"/>
              </a:solidFill>
            </a:endParaRPr>
          </a:p>
        </p:txBody>
      </p:sp>
      <p:sp>
        <p:nvSpPr>
          <p:cNvPr id="33" name="TextBox 32"/>
          <p:cNvSpPr txBox="1"/>
          <p:nvPr/>
        </p:nvSpPr>
        <p:spPr>
          <a:xfrm>
            <a:off x="2771800" y="1691226"/>
            <a:ext cx="1224136" cy="253916"/>
          </a:xfrm>
          <a:prstGeom prst="rect">
            <a:avLst/>
          </a:prstGeom>
          <a:solidFill>
            <a:srgbClr val="FFFFCC"/>
          </a:solidFill>
        </p:spPr>
        <p:txBody>
          <a:bodyPr wrap="square" rtlCol="0">
            <a:spAutoFit/>
          </a:bodyPr>
          <a:lstStyle/>
          <a:p>
            <a:r>
              <a:rPr lang="en-US" sz="1050" b="1" dirty="0" smtClean="0">
                <a:solidFill>
                  <a:srgbClr val="CC0000"/>
                </a:solidFill>
              </a:rPr>
              <a:t>AMVs at </a:t>
            </a:r>
            <a:r>
              <a:rPr lang="en-US" sz="1050" b="1" u="sng" dirty="0" smtClean="0">
                <a:solidFill>
                  <a:srgbClr val="CC0000"/>
                </a:solidFill>
              </a:rPr>
              <a:t>200 </a:t>
            </a:r>
            <a:r>
              <a:rPr lang="en-US" sz="1050" b="1" u="sng" dirty="0" err="1" smtClean="0">
                <a:solidFill>
                  <a:srgbClr val="CC0000"/>
                </a:solidFill>
              </a:rPr>
              <a:t>mb</a:t>
            </a:r>
            <a:endParaRPr lang="en-US" sz="1050" b="1" u="sng" dirty="0">
              <a:solidFill>
                <a:srgbClr val="CC0000"/>
              </a:solidFill>
            </a:endParaRPr>
          </a:p>
        </p:txBody>
      </p:sp>
      <p:sp>
        <p:nvSpPr>
          <p:cNvPr id="35" name="TextBox 34"/>
          <p:cNvSpPr txBox="1"/>
          <p:nvPr/>
        </p:nvSpPr>
        <p:spPr>
          <a:xfrm>
            <a:off x="6768244" y="4221088"/>
            <a:ext cx="1224136" cy="253916"/>
          </a:xfrm>
          <a:prstGeom prst="rect">
            <a:avLst/>
          </a:prstGeom>
          <a:solidFill>
            <a:srgbClr val="FFFFCC"/>
          </a:solidFill>
        </p:spPr>
        <p:txBody>
          <a:bodyPr wrap="square" rtlCol="0">
            <a:spAutoFit/>
          </a:bodyPr>
          <a:lstStyle/>
          <a:p>
            <a:r>
              <a:rPr lang="en-US" sz="1050" b="1" dirty="0" smtClean="0">
                <a:solidFill>
                  <a:srgbClr val="C00000"/>
                </a:solidFill>
              </a:rPr>
              <a:t>AMVs at </a:t>
            </a:r>
            <a:r>
              <a:rPr lang="en-US" sz="1050" b="1" u="sng" dirty="0" smtClean="0">
                <a:solidFill>
                  <a:srgbClr val="C00000"/>
                </a:solidFill>
              </a:rPr>
              <a:t>700 </a:t>
            </a:r>
            <a:r>
              <a:rPr lang="en-US" sz="1050" b="1" u="sng" dirty="0" err="1" smtClean="0">
                <a:solidFill>
                  <a:srgbClr val="C00000"/>
                </a:solidFill>
              </a:rPr>
              <a:t>mb</a:t>
            </a:r>
            <a:endParaRPr lang="en-US" sz="1050" b="1" u="sng" dirty="0">
              <a:solidFill>
                <a:srgbClr val="C00000"/>
              </a:solidFill>
            </a:endParaRPr>
          </a:p>
        </p:txBody>
      </p:sp>
      <p:sp>
        <p:nvSpPr>
          <p:cNvPr id="36" name="TextBox 35"/>
          <p:cNvSpPr txBox="1"/>
          <p:nvPr/>
        </p:nvSpPr>
        <p:spPr>
          <a:xfrm>
            <a:off x="2735796" y="4221088"/>
            <a:ext cx="1224136" cy="253916"/>
          </a:xfrm>
          <a:prstGeom prst="rect">
            <a:avLst/>
          </a:prstGeom>
          <a:solidFill>
            <a:srgbClr val="FFFFCC"/>
          </a:solidFill>
        </p:spPr>
        <p:txBody>
          <a:bodyPr wrap="square" rtlCol="0">
            <a:spAutoFit/>
          </a:bodyPr>
          <a:lstStyle/>
          <a:p>
            <a:r>
              <a:rPr lang="en-US" sz="1050" b="1" dirty="0" smtClean="0">
                <a:solidFill>
                  <a:srgbClr val="C00000"/>
                </a:solidFill>
              </a:rPr>
              <a:t>AMVs at </a:t>
            </a:r>
            <a:r>
              <a:rPr lang="en-US" sz="1050" b="1" u="sng" dirty="0" smtClean="0">
                <a:solidFill>
                  <a:srgbClr val="C00000"/>
                </a:solidFill>
              </a:rPr>
              <a:t>500 </a:t>
            </a:r>
            <a:r>
              <a:rPr lang="en-US" sz="1050" b="1" u="sng" dirty="0" err="1" smtClean="0">
                <a:solidFill>
                  <a:srgbClr val="C00000"/>
                </a:solidFill>
              </a:rPr>
              <a:t>mb</a:t>
            </a:r>
            <a:endParaRPr lang="en-US" sz="1050" b="1" u="sng" dirty="0">
              <a:solidFill>
                <a:srgbClr val="C00000"/>
              </a:solidFill>
            </a:endParaRPr>
          </a:p>
        </p:txBody>
      </p:sp>
      <p:sp>
        <p:nvSpPr>
          <p:cNvPr id="37" name="TextBox 36"/>
          <p:cNvSpPr txBox="1"/>
          <p:nvPr/>
        </p:nvSpPr>
        <p:spPr>
          <a:xfrm>
            <a:off x="6804248" y="1700808"/>
            <a:ext cx="1224136" cy="253916"/>
          </a:xfrm>
          <a:prstGeom prst="rect">
            <a:avLst/>
          </a:prstGeom>
          <a:solidFill>
            <a:srgbClr val="FFFFCC"/>
          </a:solidFill>
        </p:spPr>
        <p:txBody>
          <a:bodyPr wrap="square" rtlCol="0">
            <a:spAutoFit/>
          </a:bodyPr>
          <a:lstStyle/>
          <a:p>
            <a:r>
              <a:rPr lang="en-US" sz="1050" b="1" dirty="0" smtClean="0">
                <a:solidFill>
                  <a:srgbClr val="C00000"/>
                </a:solidFill>
              </a:rPr>
              <a:t>AMVs at </a:t>
            </a:r>
            <a:r>
              <a:rPr lang="en-US" sz="1050" b="1" u="sng" dirty="0" smtClean="0">
                <a:solidFill>
                  <a:srgbClr val="C00000"/>
                </a:solidFill>
              </a:rPr>
              <a:t>300 </a:t>
            </a:r>
            <a:r>
              <a:rPr lang="en-US" sz="1050" b="1" u="sng" dirty="0" err="1" smtClean="0">
                <a:solidFill>
                  <a:srgbClr val="C00000"/>
                </a:solidFill>
              </a:rPr>
              <a:t>mb</a:t>
            </a:r>
            <a:endParaRPr lang="en-US" sz="1050" b="1" u="sng" dirty="0">
              <a:solidFill>
                <a:srgbClr val="C00000"/>
              </a:solidFill>
            </a:endParaRPr>
          </a:p>
        </p:txBody>
      </p:sp>
      <p:sp>
        <p:nvSpPr>
          <p:cNvPr id="44" name="TextBox 43"/>
          <p:cNvSpPr txBox="1"/>
          <p:nvPr/>
        </p:nvSpPr>
        <p:spPr>
          <a:xfrm>
            <a:off x="935596" y="1418583"/>
            <a:ext cx="2160240" cy="246221"/>
          </a:xfrm>
          <a:prstGeom prst="rect">
            <a:avLst/>
          </a:prstGeom>
          <a:solidFill>
            <a:schemeClr val="bg1"/>
          </a:solidFill>
        </p:spPr>
        <p:txBody>
          <a:bodyPr wrap="square" rtlCol="0">
            <a:spAutoFit/>
          </a:bodyPr>
          <a:lstStyle/>
          <a:p>
            <a:r>
              <a:rPr lang="en-US" sz="1000" b="1" i="0" dirty="0" smtClean="0">
                <a:solidFill>
                  <a:srgbClr val="0033CC"/>
                </a:solidFill>
              </a:rPr>
              <a:t>Speed Bias</a:t>
            </a:r>
            <a:r>
              <a:rPr lang="en-US" sz="1000" b="1" i="0" dirty="0" smtClean="0"/>
              <a:t>, </a:t>
            </a:r>
            <a:r>
              <a:rPr lang="en-US" sz="1000" b="1" i="0" dirty="0" smtClean="0">
                <a:solidFill>
                  <a:srgbClr val="009900"/>
                </a:solidFill>
              </a:rPr>
              <a:t>RMSE </a:t>
            </a:r>
            <a:endParaRPr lang="en-US" sz="1000" b="1" i="0" dirty="0">
              <a:solidFill>
                <a:srgbClr val="009900"/>
              </a:solidFill>
            </a:endParaRPr>
          </a:p>
        </p:txBody>
      </p:sp>
      <p:sp>
        <p:nvSpPr>
          <p:cNvPr id="46" name="TextBox 45"/>
          <p:cNvSpPr txBox="1"/>
          <p:nvPr/>
        </p:nvSpPr>
        <p:spPr>
          <a:xfrm>
            <a:off x="1007604" y="3933056"/>
            <a:ext cx="2160240" cy="246221"/>
          </a:xfrm>
          <a:prstGeom prst="rect">
            <a:avLst/>
          </a:prstGeom>
          <a:solidFill>
            <a:schemeClr val="bg1"/>
          </a:solidFill>
        </p:spPr>
        <p:txBody>
          <a:bodyPr wrap="square" rtlCol="0">
            <a:spAutoFit/>
          </a:bodyPr>
          <a:lstStyle/>
          <a:p>
            <a:r>
              <a:rPr lang="en-US" sz="1000" b="1" i="0" dirty="0" smtClean="0">
                <a:solidFill>
                  <a:srgbClr val="0033CC"/>
                </a:solidFill>
              </a:rPr>
              <a:t>Speed Bias</a:t>
            </a:r>
            <a:r>
              <a:rPr lang="en-US" sz="1000" b="1" i="0" dirty="0" smtClean="0"/>
              <a:t>, </a:t>
            </a:r>
            <a:r>
              <a:rPr lang="en-US" sz="1000" b="1" i="0" dirty="0" smtClean="0">
                <a:solidFill>
                  <a:srgbClr val="009900"/>
                </a:solidFill>
              </a:rPr>
              <a:t>RMSE </a:t>
            </a:r>
            <a:endParaRPr lang="en-US" sz="1000" b="1" i="0" dirty="0">
              <a:solidFill>
                <a:srgbClr val="009900"/>
              </a:solidFill>
            </a:endParaRPr>
          </a:p>
        </p:txBody>
      </p:sp>
      <p:sp>
        <p:nvSpPr>
          <p:cNvPr id="47" name="TextBox 46"/>
          <p:cNvSpPr txBox="1"/>
          <p:nvPr/>
        </p:nvSpPr>
        <p:spPr>
          <a:xfrm>
            <a:off x="4932040" y="3933056"/>
            <a:ext cx="2160240" cy="246221"/>
          </a:xfrm>
          <a:prstGeom prst="rect">
            <a:avLst/>
          </a:prstGeom>
          <a:solidFill>
            <a:schemeClr val="bg1"/>
          </a:solidFill>
        </p:spPr>
        <p:txBody>
          <a:bodyPr wrap="square" rtlCol="0">
            <a:spAutoFit/>
          </a:bodyPr>
          <a:lstStyle/>
          <a:p>
            <a:r>
              <a:rPr lang="en-US" sz="1000" b="1" i="0" dirty="0" smtClean="0">
                <a:solidFill>
                  <a:srgbClr val="0033CC"/>
                </a:solidFill>
              </a:rPr>
              <a:t>Speed Bias</a:t>
            </a:r>
            <a:r>
              <a:rPr lang="en-US" sz="1000" b="1" i="0" dirty="0" smtClean="0"/>
              <a:t>, </a:t>
            </a:r>
            <a:r>
              <a:rPr lang="en-US" sz="1000" b="1" i="0" dirty="0" smtClean="0">
                <a:solidFill>
                  <a:srgbClr val="009900"/>
                </a:solidFill>
              </a:rPr>
              <a:t>RMSE </a:t>
            </a:r>
            <a:endParaRPr lang="en-US" sz="1000" b="1" i="0" dirty="0">
              <a:solidFill>
                <a:srgbClr val="009900"/>
              </a:solidFill>
            </a:endParaRPr>
          </a:p>
        </p:txBody>
      </p:sp>
      <p:sp>
        <p:nvSpPr>
          <p:cNvPr id="48" name="TextBox 47"/>
          <p:cNvSpPr txBox="1"/>
          <p:nvPr/>
        </p:nvSpPr>
        <p:spPr>
          <a:xfrm>
            <a:off x="4932040" y="1418583"/>
            <a:ext cx="2160240" cy="246221"/>
          </a:xfrm>
          <a:prstGeom prst="rect">
            <a:avLst/>
          </a:prstGeom>
          <a:solidFill>
            <a:schemeClr val="bg1"/>
          </a:solidFill>
        </p:spPr>
        <p:txBody>
          <a:bodyPr wrap="square" rtlCol="0">
            <a:spAutoFit/>
          </a:bodyPr>
          <a:lstStyle/>
          <a:p>
            <a:r>
              <a:rPr lang="en-US" sz="1000" b="1" i="0" dirty="0" smtClean="0">
                <a:solidFill>
                  <a:srgbClr val="0033CC"/>
                </a:solidFill>
              </a:rPr>
              <a:t>Speed Bias</a:t>
            </a:r>
            <a:r>
              <a:rPr lang="en-US" sz="1000" b="1" i="0" dirty="0" smtClean="0"/>
              <a:t>, </a:t>
            </a:r>
            <a:r>
              <a:rPr lang="en-US" sz="1000" b="1" i="0" dirty="0" smtClean="0">
                <a:solidFill>
                  <a:srgbClr val="009900"/>
                </a:solidFill>
              </a:rPr>
              <a:t>RMSE </a:t>
            </a:r>
            <a:endParaRPr lang="en-US" sz="1000" b="1" i="0" dirty="0">
              <a:solidFill>
                <a:srgbClr val="009900"/>
              </a:solidFill>
            </a:endParaRPr>
          </a:p>
        </p:txBody>
      </p:sp>
      <p:sp>
        <p:nvSpPr>
          <p:cNvPr id="21" name="Date Placeholder 1"/>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22" name="Footer Placeholder 2"/>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87471" y="1169702"/>
            <a:ext cx="3854120" cy="707886"/>
          </a:xfrm>
          <a:prstGeom prst="rect">
            <a:avLst/>
          </a:prstGeom>
          <a:noFill/>
        </p:spPr>
        <p:txBody>
          <a:bodyPr wrap="square" rtlCol="0">
            <a:spAutoFit/>
          </a:bodyPr>
          <a:lstStyle/>
          <a:p>
            <a:pPr algn="ctr"/>
            <a:r>
              <a:rPr lang="en-US" sz="2000" b="1" i="0" dirty="0" smtClean="0">
                <a:solidFill>
                  <a:srgbClr val="0066FF"/>
                </a:solidFill>
                <a:latin typeface="Calibri Light" pitchFamily="34" charset="0"/>
              </a:rPr>
              <a:t>Meteosat-8, 11 um</a:t>
            </a:r>
          </a:p>
          <a:p>
            <a:pPr algn="ctr"/>
            <a:r>
              <a:rPr lang="en-US" sz="2000" b="1" i="0" dirty="0" smtClean="0">
                <a:solidFill>
                  <a:srgbClr val="0066FF"/>
                </a:solidFill>
                <a:latin typeface="Calibri Light" pitchFamily="34" charset="0"/>
              </a:rPr>
              <a:t>Aug 2006  and  Feb 2007</a:t>
            </a:r>
            <a:endParaRPr lang="en-US" dirty="0">
              <a:solidFill>
                <a:srgbClr val="0066FF"/>
              </a:solidFill>
              <a:latin typeface="Calibri Light" pitchFamily="34" charset="0"/>
            </a:endParaRPr>
          </a:p>
        </p:txBody>
      </p:sp>
      <p:sp>
        <p:nvSpPr>
          <p:cNvPr id="12" name="TextBox 11"/>
          <p:cNvSpPr txBox="1"/>
          <p:nvPr/>
        </p:nvSpPr>
        <p:spPr>
          <a:xfrm>
            <a:off x="6741754" y="2169777"/>
            <a:ext cx="2159650" cy="923330"/>
          </a:xfrm>
          <a:prstGeom prst="rect">
            <a:avLst/>
          </a:prstGeom>
          <a:noFill/>
          <a:ln>
            <a:solidFill>
              <a:srgbClr val="4A7EBB"/>
            </a:solidFill>
          </a:ln>
        </p:spPr>
        <p:txBody>
          <a:bodyPr wrap="square" rtlCol="0">
            <a:spAutoFit/>
          </a:bodyPr>
          <a:lstStyle/>
          <a:p>
            <a:r>
              <a:rPr lang="en-US" b="1" i="0" dirty="0" smtClean="0">
                <a:solidFill>
                  <a:srgbClr val="4A7EBB"/>
                </a:solidFill>
              </a:rPr>
              <a:t>Nested Tracking   </a:t>
            </a:r>
          </a:p>
          <a:p>
            <a:endParaRPr lang="en-US" b="1" i="0" dirty="0" smtClean="0">
              <a:solidFill>
                <a:srgbClr val="4A7EBB"/>
              </a:solidFill>
            </a:endParaRPr>
          </a:p>
          <a:p>
            <a:r>
              <a:rPr lang="en-US" b="1" i="0" dirty="0" smtClean="0">
                <a:solidFill>
                  <a:srgbClr val="BE4B48"/>
                </a:solidFill>
              </a:rPr>
              <a:t>Heritage </a:t>
            </a:r>
            <a:endParaRPr lang="en-US" b="1" i="0" dirty="0">
              <a:solidFill>
                <a:srgbClr val="BE4B48"/>
              </a:solidFill>
            </a:endParaRPr>
          </a:p>
        </p:txBody>
      </p:sp>
      <p:sp>
        <p:nvSpPr>
          <p:cNvPr id="15" name="Rectangle 14"/>
          <p:cNvSpPr/>
          <p:nvPr/>
        </p:nvSpPr>
        <p:spPr>
          <a:xfrm>
            <a:off x="1126106" y="61389"/>
            <a:ext cx="6623039" cy="892552"/>
          </a:xfrm>
          <a:prstGeom prst="rect">
            <a:avLst/>
          </a:prstGeom>
        </p:spPr>
        <p:txBody>
          <a:bodyPr wrap="square">
            <a:spAutoFit/>
          </a:bodyPr>
          <a:lstStyle/>
          <a:p>
            <a:r>
              <a:rPr lang="en-US" sz="2800" i="0" dirty="0" smtClean="0">
                <a:solidFill>
                  <a:srgbClr val="0000FF"/>
                </a:solidFill>
                <a:effectLst>
                  <a:outerShdw blurRad="38100" dist="38100" dir="2700000" algn="tl">
                    <a:srgbClr val="000000">
                      <a:alpha val="43137"/>
                    </a:srgbClr>
                  </a:outerShdw>
                </a:effectLst>
                <a:latin typeface="Arial Black" pitchFamily="34" charset="0"/>
              </a:rPr>
              <a:t>New </a:t>
            </a:r>
            <a:r>
              <a:rPr lang="en-US" sz="2800" i="0" dirty="0" smtClean="0">
                <a:solidFill>
                  <a:srgbClr val="0000FF"/>
                </a:solidFill>
                <a:latin typeface="+mn-lt"/>
              </a:rPr>
              <a:t>vs.</a:t>
            </a:r>
            <a:r>
              <a:rPr lang="en-US" sz="2800" i="0" dirty="0" smtClean="0">
                <a:solidFill>
                  <a:srgbClr val="0000FF"/>
                </a:solidFill>
                <a:effectLst>
                  <a:outerShdw blurRad="38100" dist="38100" dir="2700000" algn="tl">
                    <a:srgbClr val="000000">
                      <a:alpha val="43137"/>
                    </a:srgbClr>
                  </a:outerShdw>
                </a:effectLst>
                <a:latin typeface="Arial Black" pitchFamily="34" charset="0"/>
              </a:rPr>
              <a:t> Heritage AMV Algorithm</a:t>
            </a:r>
          </a:p>
          <a:p>
            <a:pPr algn="ctr"/>
            <a:r>
              <a:rPr lang="en-US" sz="2400" dirty="0" smtClean="0">
                <a:solidFill>
                  <a:srgbClr val="0066FF"/>
                </a:solidFill>
                <a:latin typeface="Book Antiqua" pitchFamily="18" charset="0"/>
              </a:rPr>
              <a:t>Comparing Performance…</a:t>
            </a:r>
            <a:endParaRPr lang="en-US" sz="2400" dirty="0">
              <a:solidFill>
                <a:srgbClr val="0066FF"/>
              </a:solidFill>
              <a:latin typeface="Book Antiqua" pitchFamily="18" charset="0"/>
            </a:endParaRPr>
          </a:p>
        </p:txBody>
      </p:sp>
      <p:grpSp>
        <p:nvGrpSpPr>
          <p:cNvPr id="31" name="Group 30"/>
          <p:cNvGrpSpPr/>
          <p:nvPr/>
        </p:nvGrpSpPr>
        <p:grpSpPr>
          <a:xfrm>
            <a:off x="541982" y="1909141"/>
            <a:ext cx="7222640" cy="4845925"/>
            <a:chOff x="541982" y="1909141"/>
            <a:chExt cx="7222640" cy="4845925"/>
          </a:xfrm>
        </p:grpSpPr>
        <p:pic>
          <p:nvPicPr>
            <p:cNvPr id="19" name="Picture 18" descr="nested Tracking_vs_windco_Feb_2007_2.gif"/>
            <p:cNvPicPr>
              <a:picLocks noChangeAspect="1"/>
            </p:cNvPicPr>
            <p:nvPr/>
          </p:nvPicPr>
          <p:blipFill>
            <a:blip r:embed="rId3" cstate="print"/>
            <a:stretch>
              <a:fillRect/>
            </a:stretch>
          </p:blipFill>
          <p:spPr>
            <a:xfrm>
              <a:off x="541982" y="1909141"/>
              <a:ext cx="5503355" cy="4740842"/>
            </a:xfrm>
            <a:prstGeom prst="rect">
              <a:avLst/>
            </a:prstGeom>
          </p:spPr>
        </p:pic>
        <p:sp>
          <p:nvSpPr>
            <p:cNvPr id="20" name="TextBox 19"/>
            <p:cNvSpPr txBox="1"/>
            <p:nvPr/>
          </p:nvSpPr>
          <p:spPr>
            <a:xfrm>
              <a:off x="2148974" y="6447289"/>
              <a:ext cx="5615648" cy="307777"/>
            </a:xfrm>
            <a:prstGeom prst="rect">
              <a:avLst/>
            </a:prstGeom>
            <a:noFill/>
          </p:spPr>
          <p:txBody>
            <a:bodyPr wrap="square" rtlCol="0">
              <a:spAutoFit/>
            </a:bodyPr>
            <a:lstStyle/>
            <a:p>
              <a:r>
                <a:rPr lang="en-US" sz="1400" b="1" i="0" dirty="0" smtClean="0">
                  <a:solidFill>
                    <a:schemeClr val="bg2">
                      <a:lumMod val="75000"/>
                    </a:schemeClr>
                  </a:solidFill>
                </a:rPr>
                <a:t>AMV – </a:t>
              </a:r>
              <a:r>
                <a:rPr lang="en-US" sz="1400" b="1" i="0" dirty="0" err="1" smtClean="0">
                  <a:solidFill>
                    <a:schemeClr val="bg2">
                      <a:lumMod val="75000"/>
                    </a:schemeClr>
                  </a:solidFill>
                </a:rPr>
                <a:t>Radiosonde</a:t>
              </a:r>
              <a:r>
                <a:rPr lang="en-US" sz="1400" b="1" i="0" dirty="0" smtClean="0">
                  <a:solidFill>
                    <a:schemeClr val="bg2">
                      <a:lumMod val="75000"/>
                    </a:schemeClr>
                  </a:solidFill>
                </a:rPr>
                <a:t> (m/s)</a:t>
              </a:r>
              <a:endParaRPr lang="en-US" sz="1400" b="1" i="0" dirty="0">
                <a:solidFill>
                  <a:schemeClr val="bg2">
                    <a:lumMod val="75000"/>
                  </a:schemeClr>
                </a:solidFill>
              </a:endParaRPr>
            </a:p>
          </p:txBody>
        </p:sp>
        <p:sp>
          <p:nvSpPr>
            <p:cNvPr id="22" name="TextBox 21"/>
            <p:cNvSpPr txBox="1"/>
            <p:nvPr/>
          </p:nvSpPr>
          <p:spPr>
            <a:xfrm>
              <a:off x="5821405" y="2761861"/>
              <a:ext cx="696417" cy="307777"/>
            </a:xfrm>
            <a:prstGeom prst="rect">
              <a:avLst/>
            </a:prstGeom>
            <a:noFill/>
          </p:spPr>
          <p:txBody>
            <a:bodyPr wrap="square" rtlCol="0">
              <a:spAutoFit/>
            </a:bodyPr>
            <a:lstStyle/>
            <a:p>
              <a:r>
                <a:rPr lang="en-US" sz="1400" i="0" dirty="0" smtClean="0">
                  <a:solidFill>
                    <a:schemeClr val="tx1">
                      <a:lumMod val="65000"/>
                      <a:lumOff val="35000"/>
                    </a:schemeClr>
                  </a:solidFill>
                </a:rPr>
                <a:t>643</a:t>
              </a:r>
              <a:endParaRPr lang="en-US" sz="1400" i="0" dirty="0">
                <a:solidFill>
                  <a:schemeClr val="tx1">
                    <a:lumMod val="65000"/>
                    <a:lumOff val="35000"/>
                  </a:schemeClr>
                </a:solidFill>
              </a:endParaRPr>
            </a:p>
          </p:txBody>
        </p:sp>
        <p:sp>
          <p:nvSpPr>
            <p:cNvPr id="23" name="TextBox 22"/>
            <p:cNvSpPr txBox="1"/>
            <p:nvPr/>
          </p:nvSpPr>
          <p:spPr>
            <a:xfrm>
              <a:off x="5824517" y="2970244"/>
              <a:ext cx="696417" cy="307777"/>
            </a:xfrm>
            <a:prstGeom prst="rect">
              <a:avLst/>
            </a:prstGeom>
            <a:noFill/>
          </p:spPr>
          <p:txBody>
            <a:bodyPr wrap="square" rtlCol="0">
              <a:spAutoFit/>
            </a:bodyPr>
            <a:lstStyle/>
            <a:p>
              <a:r>
                <a:rPr lang="en-US" sz="1400" i="0" dirty="0" smtClean="0">
                  <a:solidFill>
                    <a:schemeClr val="tx1">
                      <a:lumMod val="65000"/>
                      <a:lumOff val="35000"/>
                    </a:schemeClr>
                  </a:solidFill>
                </a:rPr>
                <a:t>3673</a:t>
              </a:r>
              <a:endParaRPr lang="en-US" sz="1400" i="0" dirty="0">
                <a:solidFill>
                  <a:schemeClr val="tx1">
                    <a:lumMod val="65000"/>
                    <a:lumOff val="35000"/>
                  </a:schemeClr>
                </a:solidFill>
              </a:endParaRPr>
            </a:p>
          </p:txBody>
        </p:sp>
        <p:sp>
          <p:nvSpPr>
            <p:cNvPr id="24" name="TextBox 23"/>
            <p:cNvSpPr txBox="1"/>
            <p:nvPr/>
          </p:nvSpPr>
          <p:spPr>
            <a:xfrm>
              <a:off x="5827629" y="3309254"/>
              <a:ext cx="696417" cy="307777"/>
            </a:xfrm>
            <a:prstGeom prst="rect">
              <a:avLst/>
            </a:prstGeom>
            <a:noFill/>
          </p:spPr>
          <p:txBody>
            <a:bodyPr wrap="square" rtlCol="0">
              <a:spAutoFit/>
            </a:bodyPr>
            <a:lstStyle/>
            <a:p>
              <a:r>
                <a:rPr lang="en-US" sz="1400" i="0" dirty="0" smtClean="0">
                  <a:solidFill>
                    <a:schemeClr val="tx1">
                      <a:lumMod val="65000"/>
                      <a:lumOff val="35000"/>
                    </a:schemeClr>
                  </a:solidFill>
                </a:rPr>
                <a:t>4079</a:t>
              </a:r>
              <a:endParaRPr lang="en-US" sz="1400" i="0" dirty="0">
                <a:solidFill>
                  <a:schemeClr val="tx1">
                    <a:lumMod val="65000"/>
                    <a:lumOff val="35000"/>
                  </a:schemeClr>
                </a:solidFill>
              </a:endParaRPr>
            </a:p>
          </p:txBody>
        </p:sp>
        <p:sp>
          <p:nvSpPr>
            <p:cNvPr id="25" name="TextBox 24"/>
            <p:cNvSpPr txBox="1"/>
            <p:nvPr/>
          </p:nvSpPr>
          <p:spPr>
            <a:xfrm>
              <a:off x="5830741" y="3648264"/>
              <a:ext cx="696417" cy="307777"/>
            </a:xfrm>
            <a:prstGeom prst="rect">
              <a:avLst/>
            </a:prstGeom>
            <a:noFill/>
          </p:spPr>
          <p:txBody>
            <a:bodyPr wrap="square" rtlCol="0">
              <a:spAutoFit/>
            </a:bodyPr>
            <a:lstStyle/>
            <a:p>
              <a:r>
                <a:rPr lang="en-US" sz="1400" i="0" dirty="0" smtClean="0">
                  <a:solidFill>
                    <a:schemeClr val="tx1">
                      <a:lumMod val="65000"/>
                      <a:lumOff val="35000"/>
                    </a:schemeClr>
                  </a:solidFill>
                </a:rPr>
                <a:t>3085</a:t>
              </a:r>
              <a:endParaRPr lang="en-US" sz="1400" i="0" dirty="0">
                <a:solidFill>
                  <a:schemeClr val="tx1">
                    <a:lumMod val="65000"/>
                    <a:lumOff val="35000"/>
                  </a:schemeClr>
                </a:solidFill>
              </a:endParaRPr>
            </a:p>
          </p:txBody>
        </p:sp>
        <p:sp>
          <p:nvSpPr>
            <p:cNvPr id="26" name="TextBox 25"/>
            <p:cNvSpPr txBox="1"/>
            <p:nvPr/>
          </p:nvSpPr>
          <p:spPr>
            <a:xfrm>
              <a:off x="5815192" y="4061918"/>
              <a:ext cx="696417" cy="307777"/>
            </a:xfrm>
            <a:prstGeom prst="rect">
              <a:avLst/>
            </a:prstGeom>
            <a:noFill/>
          </p:spPr>
          <p:txBody>
            <a:bodyPr wrap="square" rtlCol="0">
              <a:spAutoFit/>
            </a:bodyPr>
            <a:lstStyle/>
            <a:p>
              <a:r>
                <a:rPr lang="en-US" sz="1400" i="0" dirty="0" smtClean="0">
                  <a:solidFill>
                    <a:schemeClr val="tx1">
                      <a:lumMod val="65000"/>
                      <a:lumOff val="35000"/>
                    </a:schemeClr>
                  </a:solidFill>
                </a:rPr>
                <a:t>1499</a:t>
              </a:r>
              <a:endParaRPr lang="en-US" sz="1400" i="0" dirty="0">
                <a:solidFill>
                  <a:schemeClr val="tx1">
                    <a:lumMod val="65000"/>
                    <a:lumOff val="35000"/>
                  </a:schemeClr>
                </a:solidFill>
              </a:endParaRPr>
            </a:p>
          </p:txBody>
        </p:sp>
        <p:sp>
          <p:nvSpPr>
            <p:cNvPr id="27" name="TextBox 26"/>
            <p:cNvSpPr txBox="1"/>
            <p:nvPr/>
          </p:nvSpPr>
          <p:spPr>
            <a:xfrm>
              <a:off x="5780982" y="4531555"/>
              <a:ext cx="696417" cy="307777"/>
            </a:xfrm>
            <a:prstGeom prst="rect">
              <a:avLst/>
            </a:prstGeom>
            <a:noFill/>
          </p:spPr>
          <p:txBody>
            <a:bodyPr wrap="square" rtlCol="0">
              <a:spAutoFit/>
            </a:bodyPr>
            <a:lstStyle/>
            <a:p>
              <a:r>
                <a:rPr lang="en-US" sz="1400" i="0" dirty="0" smtClean="0">
                  <a:solidFill>
                    <a:schemeClr val="tx1">
                      <a:lumMod val="65000"/>
                      <a:lumOff val="35000"/>
                    </a:schemeClr>
                  </a:solidFill>
                </a:rPr>
                <a:t> 1125</a:t>
              </a:r>
              <a:endParaRPr lang="en-US" sz="1400" i="0" dirty="0">
                <a:solidFill>
                  <a:schemeClr val="tx1">
                    <a:lumMod val="65000"/>
                    <a:lumOff val="35000"/>
                  </a:schemeClr>
                </a:solidFill>
              </a:endParaRPr>
            </a:p>
          </p:txBody>
        </p:sp>
        <p:sp>
          <p:nvSpPr>
            <p:cNvPr id="28" name="TextBox 27"/>
            <p:cNvSpPr txBox="1"/>
            <p:nvPr/>
          </p:nvSpPr>
          <p:spPr>
            <a:xfrm>
              <a:off x="5784094" y="4851904"/>
              <a:ext cx="696417" cy="307777"/>
            </a:xfrm>
            <a:prstGeom prst="rect">
              <a:avLst/>
            </a:prstGeom>
            <a:noFill/>
          </p:spPr>
          <p:txBody>
            <a:bodyPr wrap="square" rtlCol="0">
              <a:spAutoFit/>
            </a:bodyPr>
            <a:lstStyle/>
            <a:p>
              <a:r>
                <a:rPr lang="en-US" sz="1400" i="0" dirty="0" smtClean="0">
                  <a:solidFill>
                    <a:schemeClr val="tx1">
                      <a:lumMod val="65000"/>
                      <a:lumOff val="35000"/>
                    </a:schemeClr>
                  </a:solidFill>
                </a:rPr>
                <a:t> 1533</a:t>
              </a:r>
              <a:endParaRPr lang="en-US" sz="1400" i="0" dirty="0">
                <a:solidFill>
                  <a:schemeClr val="tx1">
                    <a:lumMod val="65000"/>
                    <a:lumOff val="35000"/>
                  </a:schemeClr>
                </a:solidFill>
              </a:endParaRPr>
            </a:p>
          </p:txBody>
        </p:sp>
        <p:sp>
          <p:nvSpPr>
            <p:cNvPr id="29" name="TextBox 28"/>
            <p:cNvSpPr txBox="1"/>
            <p:nvPr/>
          </p:nvSpPr>
          <p:spPr>
            <a:xfrm>
              <a:off x="5787206" y="5134931"/>
              <a:ext cx="696417" cy="307777"/>
            </a:xfrm>
            <a:prstGeom prst="rect">
              <a:avLst/>
            </a:prstGeom>
            <a:noFill/>
          </p:spPr>
          <p:txBody>
            <a:bodyPr wrap="square" rtlCol="0">
              <a:spAutoFit/>
            </a:bodyPr>
            <a:lstStyle/>
            <a:p>
              <a:r>
                <a:rPr lang="en-US" sz="1400" i="0" dirty="0" smtClean="0">
                  <a:solidFill>
                    <a:schemeClr val="tx1">
                      <a:lumMod val="65000"/>
                      <a:lumOff val="35000"/>
                    </a:schemeClr>
                  </a:solidFill>
                </a:rPr>
                <a:t> 2511</a:t>
              </a:r>
              <a:endParaRPr lang="en-US" sz="1400" i="0" dirty="0">
                <a:solidFill>
                  <a:schemeClr val="tx1">
                    <a:lumMod val="65000"/>
                    <a:lumOff val="35000"/>
                  </a:schemeClr>
                </a:solidFill>
              </a:endParaRPr>
            </a:p>
          </p:txBody>
        </p:sp>
        <p:sp>
          <p:nvSpPr>
            <p:cNvPr id="30" name="TextBox 29"/>
            <p:cNvSpPr txBox="1"/>
            <p:nvPr/>
          </p:nvSpPr>
          <p:spPr>
            <a:xfrm>
              <a:off x="5808979" y="5380636"/>
              <a:ext cx="696417" cy="307777"/>
            </a:xfrm>
            <a:prstGeom prst="rect">
              <a:avLst/>
            </a:prstGeom>
            <a:noFill/>
          </p:spPr>
          <p:txBody>
            <a:bodyPr wrap="square" rtlCol="0">
              <a:spAutoFit/>
            </a:bodyPr>
            <a:lstStyle/>
            <a:p>
              <a:r>
                <a:rPr lang="en-US" sz="1400" i="0" dirty="0" smtClean="0">
                  <a:solidFill>
                    <a:schemeClr val="tx1">
                      <a:lumMod val="65000"/>
                      <a:lumOff val="35000"/>
                    </a:schemeClr>
                  </a:solidFill>
                </a:rPr>
                <a:t>1573</a:t>
              </a:r>
              <a:endParaRPr lang="en-US" sz="1400" i="0" dirty="0">
                <a:solidFill>
                  <a:schemeClr val="tx1">
                    <a:lumMod val="65000"/>
                    <a:lumOff val="35000"/>
                  </a:schemeClr>
                </a:solidFill>
              </a:endParaRPr>
            </a:p>
          </p:txBody>
        </p:sp>
      </p:grpSp>
      <p:sp>
        <p:nvSpPr>
          <p:cNvPr id="32" name="TextBox 31"/>
          <p:cNvSpPr txBox="1"/>
          <p:nvPr/>
        </p:nvSpPr>
        <p:spPr>
          <a:xfrm>
            <a:off x="4124131" y="2172889"/>
            <a:ext cx="727788" cy="307777"/>
          </a:xfrm>
          <a:prstGeom prst="rect">
            <a:avLst/>
          </a:prstGeom>
          <a:solidFill>
            <a:schemeClr val="bg1"/>
          </a:solidFill>
        </p:spPr>
        <p:txBody>
          <a:bodyPr wrap="square" rtlCol="0">
            <a:spAutoFit/>
          </a:bodyPr>
          <a:lstStyle/>
          <a:p>
            <a:r>
              <a:rPr lang="en-US" sz="1400" b="1" i="0" dirty="0" smtClean="0">
                <a:solidFill>
                  <a:schemeClr val="tx1">
                    <a:lumMod val="50000"/>
                    <a:lumOff val="50000"/>
                  </a:schemeClr>
                </a:solidFill>
              </a:rPr>
              <a:t>RMSE</a:t>
            </a:r>
            <a:endParaRPr lang="en-US" sz="1400" b="1" i="0" dirty="0">
              <a:solidFill>
                <a:schemeClr val="tx1">
                  <a:lumMod val="50000"/>
                  <a:lumOff val="50000"/>
                </a:schemeClr>
              </a:solidFill>
            </a:endParaRPr>
          </a:p>
        </p:txBody>
      </p:sp>
      <p:sp>
        <p:nvSpPr>
          <p:cNvPr id="33" name="TextBox 32"/>
          <p:cNvSpPr txBox="1"/>
          <p:nvPr/>
        </p:nvSpPr>
        <p:spPr>
          <a:xfrm>
            <a:off x="1477381" y="2154228"/>
            <a:ext cx="1545736" cy="307777"/>
          </a:xfrm>
          <a:prstGeom prst="rect">
            <a:avLst/>
          </a:prstGeom>
          <a:solidFill>
            <a:schemeClr val="bg1"/>
          </a:solidFill>
        </p:spPr>
        <p:txBody>
          <a:bodyPr wrap="square" rtlCol="0">
            <a:spAutoFit/>
          </a:bodyPr>
          <a:lstStyle/>
          <a:p>
            <a:r>
              <a:rPr lang="en-US" sz="1400" b="1" i="0" dirty="0" smtClean="0">
                <a:solidFill>
                  <a:schemeClr val="bg1">
                    <a:lumMod val="50000"/>
                  </a:schemeClr>
                </a:solidFill>
              </a:rPr>
              <a:t>Speed Bias</a:t>
            </a:r>
            <a:endParaRPr lang="en-US" sz="1400" b="1" i="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Slide Number Placeholder 5"/>
          <p:cNvSpPr>
            <a:spLocks noGrp="1"/>
          </p:cNvSpPr>
          <p:nvPr>
            <p:ph type="sldNum" sz="quarter" idx="12"/>
          </p:nvPr>
        </p:nvSpPr>
        <p:spPr>
          <a:noFill/>
        </p:spPr>
        <p:txBody>
          <a:bodyPr/>
          <a:lstStyle/>
          <a:p>
            <a:fld id="{F5C5C696-44CE-4AEB-A27B-5DEC16C35C5B}" type="slidenum">
              <a:rPr lang="en-US" smtClean="0"/>
              <a:pPr/>
              <a:t>3</a:t>
            </a:fld>
            <a:endParaRPr lang="en-US" smtClean="0"/>
          </a:p>
        </p:txBody>
      </p:sp>
      <p:sp>
        <p:nvSpPr>
          <p:cNvPr id="22533" name="Rectangle 2"/>
          <p:cNvSpPr>
            <a:spLocks noGrp="1" noChangeArrowheads="1"/>
          </p:cNvSpPr>
          <p:nvPr>
            <p:ph type="title"/>
          </p:nvPr>
        </p:nvSpPr>
        <p:spPr>
          <a:xfrm>
            <a:off x="0" y="-26988"/>
            <a:ext cx="8229600" cy="1143001"/>
          </a:xfrm>
        </p:spPr>
        <p:txBody>
          <a:bodyPr/>
          <a:lstStyle/>
          <a:p>
            <a:pPr eaLnBrk="1" hangingPunct="1"/>
            <a:r>
              <a:rPr lang="en-US" sz="3600" b="1" dirty="0" smtClean="0">
                <a:solidFill>
                  <a:srgbClr val="0000FF"/>
                </a:solidFill>
                <a:effectLst>
                  <a:outerShdw blurRad="38100" dist="38100" dir="2700000" algn="tl">
                    <a:srgbClr val="000000">
                      <a:alpha val="43137"/>
                    </a:srgbClr>
                  </a:outerShdw>
                </a:effectLst>
                <a:latin typeface="Arial Black" pitchFamily="34" charset="0"/>
              </a:rPr>
              <a:t>Topics</a:t>
            </a:r>
          </a:p>
        </p:txBody>
      </p:sp>
      <p:sp>
        <p:nvSpPr>
          <p:cNvPr id="22534" name="Rectangle 3"/>
          <p:cNvSpPr>
            <a:spLocks noGrp="1" noChangeArrowheads="1"/>
          </p:cNvSpPr>
          <p:nvPr>
            <p:ph type="body" idx="1"/>
          </p:nvPr>
        </p:nvSpPr>
        <p:spPr>
          <a:xfrm>
            <a:off x="457200" y="1265238"/>
            <a:ext cx="8229600" cy="5187950"/>
          </a:xfrm>
        </p:spPr>
        <p:txBody>
          <a:bodyPr/>
          <a:lstStyle/>
          <a:p>
            <a:pPr eaLnBrk="1" hangingPunct="1">
              <a:lnSpc>
                <a:spcPct val="80000"/>
              </a:lnSpc>
            </a:pPr>
            <a:r>
              <a:rPr lang="en-US" sz="2400" dirty="0" smtClean="0">
                <a:solidFill>
                  <a:srgbClr val="0000FF"/>
                </a:solidFill>
              </a:rPr>
              <a:t>Some GOES-R Information</a:t>
            </a:r>
          </a:p>
          <a:p>
            <a:pPr eaLnBrk="1" hangingPunct="1">
              <a:lnSpc>
                <a:spcPct val="80000"/>
              </a:lnSpc>
            </a:pPr>
            <a:endParaRPr lang="en-US" sz="2400" dirty="0" smtClean="0">
              <a:solidFill>
                <a:srgbClr val="0000FF"/>
              </a:solidFill>
            </a:endParaRPr>
          </a:p>
          <a:p>
            <a:pPr eaLnBrk="1" hangingPunct="1">
              <a:lnSpc>
                <a:spcPct val="80000"/>
              </a:lnSpc>
            </a:pPr>
            <a:r>
              <a:rPr lang="en-US" sz="2400" dirty="0" smtClean="0">
                <a:solidFill>
                  <a:schemeClr val="bg1">
                    <a:lumMod val="65000"/>
                  </a:schemeClr>
                </a:solidFill>
              </a:rPr>
              <a:t>Review of Nested Tracking Approach</a:t>
            </a:r>
          </a:p>
          <a:p>
            <a:pPr eaLnBrk="1" hangingPunct="1">
              <a:lnSpc>
                <a:spcPct val="80000"/>
              </a:lnSpc>
            </a:pPr>
            <a:endParaRPr lang="en-US" sz="2400" dirty="0" smtClean="0">
              <a:solidFill>
                <a:schemeClr val="bg1">
                  <a:lumMod val="65000"/>
                </a:schemeClr>
              </a:solidFill>
            </a:endParaRPr>
          </a:p>
          <a:p>
            <a:pPr eaLnBrk="1" hangingPunct="1">
              <a:lnSpc>
                <a:spcPct val="80000"/>
              </a:lnSpc>
            </a:pPr>
            <a:r>
              <a:rPr lang="en-US" sz="2400" dirty="0" smtClean="0">
                <a:solidFill>
                  <a:schemeClr val="bg1">
                    <a:lumMod val="65000"/>
                  </a:schemeClr>
                </a:solidFill>
              </a:rPr>
              <a:t>Some Examples: Application to an Assortment of Imagers</a:t>
            </a:r>
          </a:p>
          <a:p>
            <a:pPr lvl="1" eaLnBrk="1" hangingPunct="1">
              <a:lnSpc>
                <a:spcPct val="80000"/>
              </a:lnSpc>
            </a:pPr>
            <a:r>
              <a:rPr lang="en-US" sz="2000" i="1" dirty="0" smtClean="0">
                <a:solidFill>
                  <a:schemeClr val="bg1">
                    <a:lumMod val="65000"/>
                  </a:schemeClr>
                </a:solidFill>
                <a:latin typeface="Book Antiqua" pitchFamily="18" charset="0"/>
              </a:rPr>
              <a:t>Using Available ABI Proxy Data…</a:t>
            </a:r>
            <a:endParaRPr lang="en-US" sz="2000" dirty="0" smtClean="0">
              <a:solidFill>
                <a:schemeClr val="bg1">
                  <a:lumMod val="65000"/>
                </a:schemeClr>
              </a:solidFill>
            </a:endParaRPr>
          </a:p>
          <a:p>
            <a:pPr eaLnBrk="1" hangingPunct="1">
              <a:lnSpc>
                <a:spcPct val="80000"/>
              </a:lnSpc>
            </a:pPr>
            <a:endParaRPr lang="en-US" sz="2400" dirty="0" smtClean="0">
              <a:solidFill>
                <a:schemeClr val="bg1">
                  <a:lumMod val="65000"/>
                </a:schemeClr>
              </a:solidFill>
            </a:endParaRPr>
          </a:p>
          <a:p>
            <a:pPr eaLnBrk="1" hangingPunct="1">
              <a:lnSpc>
                <a:spcPct val="80000"/>
              </a:lnSpc>
            </a:pPr>
            <a:r>
              <a:rPr lang="en-US" sz="2400" dirty="0" smtClean="0">
                <a:solidFill>
                  <a:schemeClr val="bg1">
                    <a:lumMod val="65000"/>
                  </a:schemeClr>
                </a:solidFill>
              </a:rPr>
              <a:t>Performance</a:t>
            </a:r>
          </a:p>
          <a:p>
            <a:pPr lvl="1" eaLnBrk="1" hangingPunct="1">
              <a:lnSpc>
                <a:spcPct val="80000"/>
              </a:lnSpc>
            </a:pPr>
            <a:r>
              <a:rPr lang="en-US" sz="2000" i="1" dirty="0" smtClean="0">
                <a:solidFill>
                  <a:schemeClr val="bg1">
                    <a:lumMod val="65000"/>
                  </a:schemeClr>
                </a:solidFill>
                <a:latin typeface="Book Antiqua" pitchFamily="18" charset="0"/>
              </a:rPr>
              <a:t>Overall, individual cases, experimentation with new ideas</a:t>
            </a:r>
          </a:p>
          <a:p>
            <a:pPr eaLnBrk="1" hangingPunct="1">
              <a:lnSpc>
                <a:spcPct val="80000"/>
              </a:lnSpc>
            </a:pPr>
            <a:endParaRPr lang="en-US" sz="2400" dirty="0" smtClean="0">
              <a:solidFill>
                <a:schemeClr val="bg1">
                  <a:lumMod val="65000"/>
                </a:schemeClr>
              </a:solidFill>
            </a:endParaRPr>
          </a:p>
          <a:p>
            <a:pPr eaLnBrk="1" hangingPunct="1">
              <a:lnSpc>
                <a:spcPct val="80000"/>
              </a:lnSpc>
            </a:pPr>
            <a:r>
              <a:rPr lang="en-US" sz="2400" dirty="0" smtClean="0">
                <a:solidFill>
                  <a:schemeClr val="bg1">
                    <a:lumMod val="65000"/>
                  </a:schemeClr>
                </a:solidFill>
              </a:rPr>
              <a:t>Ongoing Activities and Plans </a:t>
            </a:r>
          </a:p>
          <a:p>
            <a:pPr lvl="1" eaLnBrk="1" hangingPunct="1">
              <a:lnSpc>
                <a:spcPct val="80000"/>
              </a:lnSpc>
            </a:pPr>
            <a:endParaRPr lang="en-US" sz="1800" dirty="0" smtClean="0">
              <a:solidFill>
                <a:schemeClr val="bg1">
                  <a:lumMod val="65000"/>
                </a:schemeClr>
              </a:solidFill>
            </a:endParaRPr>
          </a:p>
          <a:p>
            <a:pPr eaLnBrk="1" hangingPunct="1">
              <a:lnSpc>
                <a:spcPct val="80000"/>
              </a:lnSpc>
            </a:pPr>
            <a:r>
              <a:rPr lang="en-US" sz="2400" dirty="0" smtClean="0">
                <a:solidFill>
                  <a:schemeClr val="bg1">
                    <a:lumMod val="65000"/>
                  </a:schemeClr>
                </a:solidFill>
              </a:rPr>
              <a:t>Summary</a:t>
            </a:r>
          </a:p>
        </p:txBody>
      </p:sp>
      <p:sp>
        <p:nvSpPr>
          <p:cNvPr id="9" name="Date Placeholder 3"/>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10" name="Footer Placeholder 4"/>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66226" y="1383937"/>
          <a:ext cx="8458200" cy="3408680"/>
        </p:xfrm>
        <a:graphic>
          <a:graphicData uri="http://schemas.openxmlformats.org/drawingml/2006/table">
            <a:tbl>
              <a:tblPr firstRow="1" bandRow="1">
                <a:tableStyleId>{00A15C55-8517-42AA-B614-E9B94910E393}</a:tableStyleId>
              </a:tblPr>
              <a:tblGrid>
                <a:gridCol w="2533728"/>
                <a:gridCol w="3105072"/>
                <a:gridCol w="2819400"/>
              </a:tblGrid>
              <a:tr h="314234">
                <a:tc rowSpan="2">
                  <a:txBody>
                    <a:bodyPr/>
                    <a:lstStyle/>
                    <a:p>
                      <a:r>
                        <a:rPr lang="en-US" sz="1800" dirty="0" smtClean="0">
                          <a:effectLst>
                            <a:outerShdw blurRad="38100" dist="38100" dir="2700000" algn="tl">
                              <a:srgbClr val="000000">
                                <a:alpha val="43137"/>
                              </a:srgbClr>
                            </a:outerShdw>
                          </a:effectLst>
                        </a:rPr>
                        <a:t>Meteosat-</a:t>
                      </a:r>
                      <a:r>
                        <a:rPr lang="en-US" sz="1800" baseline="0" dirty="0" smtClean="0">
                          <a:effectLst>
                            <a:outerShdw blurRad="38100" dist="38100" dir="2700000" algn="tl">
                              <a:srgbClr val="000000">
                                <a:alpha val="43137"/>
                              </a:srgbClr>
                            </a:outerShdw>
                          </a:effectLst>
                        </a:rPr>
                        <a:t>8</a:t>
                      </a:r>
                    </a:p>
                    <a:p>
                      <a:r>
                        <a:rPr lang="en-US" sz="1800" dirty="0" smtClean="0">
                          <a:effectLst>
                            <a:outerShdw blurRad="38100" dist="38100" dir="2700000" algn="tl">
                              <a:srgbClr val="000000">
                                <a:alpha val="43137"/>
                              </a:srgbClr>
                            </a:outerShdw>
                          </a:effectLst>
                        </a:rPr>
                        <a:t>11 micron winds</a:t>
                      </a:r>
                    </a:p>
                    <a:p>
                      <a:r>
                        <a:rPr lang="en-US" sz="1800" dirty="0" smtClean="0">
                          <a:effectLst>
                            <a:outerShdw blurRad="38100" dist="38100" dir="2700000" algn="tl">
                              <a:srgbClr val="000000">
                                <a:alpha val="43137"/>
                              </a:srgbClr>
                            </a:outerShdw>
                          </a:effectLst>
                        </a:rPr>
                        <a:t>Feb 1-28, 2007</a:t>
                      </a:r>
                      <a:endParaRPr lang="en-US" sz="1600" dirty="0" smtClean="0">
                        <a:solidFill>
                          <a:srgbClr val="65FFCF"/>
                        </a:solidFill>
                        <a:effectLst/>
                      </a:endParaRPr>
                    </a:p>
                    <a:p>
                      <a:endParaRPr lang="en-US" sz="1800" dirty="0" smtClean="0">
                        <a:solidFill>
                          <a:srgbClr val="65FFCF"/>
                        </a:solidFill>
                        <a:effectLst>
                          <a:outerShdw blurRad="38100" dist="38100" dir="2700000" algn="tl">
                            <a:srgbClr val="000000">
                              <a:alpha val="43137"/>
                            </a:srgbClr>
                          </a:outerShdw>
                        </a:effectLst>
                        <a:latin typeface="Comic Sans MS" pitchFamily="66" charset="0"/>
                      </a:endParaRPr>
                    </a:p>
                    <a:p>
                      <a:r>
                        <a:rPr lang="en-US" sz="2000" dirty="0" smtClean="0">
                          <a:solidFill>
                            <a:srgbClr val="65FFCF"/>
                          </a:solidFill>
                          <a:effectLst>
                            <a:outerShdw blurRad="38100" dist="38100" dir="2700000" algn="tl">
                              <a:srgbClr val="000000">
                                <a:alpha val="43137"/>
                              </a:srgbClr>
                            </a:outerShdw>
                          </a:effectLst>
                          <a:latin typeface="Comic Sans MS" pitchFamily="66" charset="0"/>
                        </a:rPr>
                        <a:t>100–400 </a:t>
                      </a:r>
                      <a:r>
                        <a:rPr lang="en-US" sz="2000" dirty="0" err="1" smtClean="0">
                          <a:solidFill>
                            <a:srgbClr val="65FFCF"/>
                          </a:solidFill>
                          <a:effectLst>
                            <a:outerShdw blurRad="38100" dist="38100" dir="2700000" algn="tl">
                              <a:srgbClr val="000000">
                                <a:alpha val="43137"/>
                              </a:srgbClr>
                            </a:outerShdw>
                          </a:effectLst>
                          <a:latin typeface="Comic Sans MS" pitchFamily="66" charset="0"/>
                        </a:rPr>
                        <a:t>hPa</a:t>
                      </a:r>
                      <a:endParaRPr lang="en-US" sz="1800" dirty="0">
                        <a:solidFill>
                          <a:srgbClr val="65FFCF"/>
                        </a:solidFill>
                        <a:effectLst>
                          <a:outerShdw blurRad="38100" dist="38100" dir="2700000" algn="tl">
                            <a:srgbClr val="000000">
                              <a:alpha val="43137"/>
                            </a:srgbClr>
                          </a:outerShdw>
                        </a:effectLst>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800" dirty="0" smtClean="0">
                          <a:solidFill>
                            <a:schemeClr val="accent3">
                              <a:lumMod val="40000"/>
                              <a:lumOff val="60000"/>
                            </a:schemeClr>
                          </a:solidFill>
                        </a:rPr>
                        <a:t>Comparison</a:t>
                      </a:r>
                      <a:r>
                        <a:rPr lang="en-US" sz="1800" baseline="0" dirty="0" smtClean="0">
                          <a:solidFill>
                            <a:schemeClr val="accent3">
                              <a:lumMod val="40000"/>
                              <a:lumOff val="60000"/>
                            </a:schemeClr>
                          </a:solidFill>
                        </a:rPr>
                        <a:t>s to </a:t>
                      </a:r>
                      <a:r>
                        <a:rPr lang="en-US" sz="1800" baseline="0" dirty="0" err="1" smtClean="0">
                          <a:solidFill>
                            <a:schemeClr val="accent3">
                              <a:lumMod val="40000"/>
                              <a:lumOff val="60000"/>
                            </a:schemeClr>
                          </a:solidFill>
                        </a:rPr>
                        <a:t>Radiosondes</a:t>
                      </a:r>
                      <a:r>
                        <a:rPr lang="en-US" sz="1800" baseline="0" dirty="0" smtClean="0">
                          <a:solidFill>
                            <a:schemeClr val="accent3">
                              <a:lumMod val="40000"/>
                              <a:lumOff val="60000"/>
                            </a:schemeClr>
                          </a:solidFill>
                        </a:rPr>
                        <a:t>   </a:t>
                      </a:r>
                      <a:r>
                        <a:rPr lang="en-US" sz="1800" baseline="0" dirty="0" smtClean="0">
                          <a:solidFill>
                            <a:schemeClr val="bg1"/>
                          </a:solidFill>
                        </a:rPr>
                        <a:t>(QI &gt; 80)       </a:t>
                      </a:r>
                      <a:endParaRPr lang="en-US" sz="18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u="sng" dirty="0"/>
                    </a:p>
                  </a:txBody>
                  <a:tcPr/>
                </a:tc>
              </a:tr>
              <a:tr h="731520">
                <a:tc vMerge="1">
                  <a:txBody>
                    <a:bodyPr/>
                    <a:lstStyle/>
                    <a:p>
                      <a:endParaRPr lang="en-US"/>
                    </a:p>
                  </a:txBody>
                  <a:tcPr/>
                </a:tc>
                <a:tc>
                  <a:txBody>
                    <a:bodyPr/>
                    <a:lstStyle/>
                    <a:p>
                      <a:pPr algn="ctr"/>
                      <a:r>
                        <a:rPr lang="en-US" sz="1800" b="1" dirty="0" smtClean="0">
                          <a:solidFill>
                            <a:srgbClr val="FFFF00"/>
                          </a:solidFill>
                          <a:effectLst>
                            <a:outerShdw blurRad="38100" dist="38100" dir="2700000" algn="tl">
                              <a:srgbClr val="000000">
                                <a:alpha val="43137"/>
                              </a:srgbClr>
                            </a:outerShdw>
                          </a:effectLst>
                        </a:rPr>
                        <a:t>Nested tracking</a:t>
                      </a:r>
                    </a:p>
                    <a:p>
                      <a:pPr algn="ctr"/>
                      <a:r>
                        <a:rPr lang="en-US" sz="1800" b="1" dirty="0" smtClean="0">
                          <a:solidFill>
                            <a:schemeClr val="bg1"/>
                          </a:solidFill>
                        </a:rPr>
                        <a:t>23x23 box</a:t>
                      </a:r>
                    </a:p>
                    <a:p>
                      <a:pPr algn="ctr"/>
                      <a:r>
                        <a:rPr lang="en-US" sz="1800" b="1" u="sng" dirty="0" smtClean="0">
                          <a:solidFill>
                            <a:schemeClr val="bg1"/>
                          </a:solidFill>
                        </a:rPr>
                        <a:t>Median pressure </a:t>
                      </a:r>
                      <a:r>
                        <a:rPr lang="en-US" sz="1800" b="1" dirty="0" smtClean="0">
                          <a:solidFill>
                            <a:schemeClr val="bg1"/>
                          </a:solidFill>
                        </a:rPr>
                        <a:t>of largest motion cluster</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85CF"/>
                    </a:solidFill>
                  </a:tcPr>
                </a:tc>
                <a:tc>
                  <a:txBody>
                    <a:bodyPr/>
                    <a:lstStyle/>
                    <a:p>
                      <a:pPr algn="ctr"/>
                      <a:r>
                        <a:rPr lang="en-US" sz="1800" b="1" dirty="0" smtClean="0">
                          <a:solidFill>
                            <a:srgbClr val="FFFF00"/>
                          </a:solidFill>
                          <a:effectLst>
                            <a:outerShdw blurRad="38100" dist="38100" dir="2700000" algn="tl">
                              <a:srgbClr val="000000">
                                <a:alpha val="43137"/>
                              </a:srgbClr>
                            </a:outerShdw>
                          </a:effectLst>
                        </a:rPr>
                        <a:t>Traditional tracking</a:t>
                      </a:r>
                    </a:p>
                    <a:p>
                      <a:pPr algn="ctr"/>
                      <a:r>
                        <a:rPr lang="en-US" sz="1800" b="1" dirty="0" smtClean="0">
                          <a:solidFill>
                            <a:schemeClr val="bg1"/>
                          </a:solidFill>
                        </a:rPr>
                        <a:t>23x23 box</a:t>
                      </a:r>
                    </a:p>
                    <a:p>
                      <a:pPr algn="ctr"/>
                      <a:r>
                        <a:rPr lang="en-US" sz="1800" b="1" u="sng" dirty="0" err="1" smtClean="0">
                          <a:solidFill>
                            <a:schemeClr val="bg1"/>
                          </a:solidFill>
                        </a:rPr>
                        <a:t>CC</a:t>
                      </a:r>
                      <a:r>
                        <a:rPr lang="en-US" sz="1800" b="1" u="sng" baseline="-25000" dirty="0" err="1" smtClean="0">
                          <a:solidFill>
                            <a:schemeClr val="bg1"/>
                          </a:solidFill>
                        </a:rPr>
                        <a:t>ij</a:t>
                      </a:r>
                      <a:r>
                        <a:rPr lang="en-US" sz="1800" b="1" u="sng" dirty="0" smtClean="0">
                          <a:solidFill>
                            <a:schemeClr val="bg1"/>
                          </a:solidFill>
                        </a:rPr>
                        <a:t> height assignment</a:t>
                      </a:r>
                    </a:p>
                    <a:p>
                      <a:endParaRPr lang="en-US" sz="18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85CF"/>
                    </a:solidFill>
                  </a:tcPr>
                </a:tc>
              </a:tr>
              <a:tr h="370840">
                <a:tc>
                  <a:txBody>
                    <a:bodyPr/>
                    <a:lstStyle/>
                    <a:p>
                      <a:r>
                        <a:rPr lang="en-US" sz="1600" b="1" dirty="0" smtClean="0"/>
                        <a:t>Vector RMSE (m/s)</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7.76</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8.15</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600" b="1" dirty="0" smtClean="0"/>
                        <a:t>Speed Bias (m/s)</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-1.37</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-2.74</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600" b="1" dirty="0" smtClean="0"/>
                        <a:t>Mean speed (m/s)</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22.85</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22.44</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600" b="1" dirty="0" smtClean="0"/>
                        <a:t>Mean</a:t>
                      </a:r>
                      <a:r>
                        <a:rPr lang="en-US" sz="1600" b="1" baseline="0" dirty="0" smtClean="0"/>
                        <a:t> AMV Height (</a:t>
                      </a:r>
                      <a:r>
                        <a:rPr lang="en-US" sz="1600" b="1" baseline="0" dirty="0" err="1" smtClean="0"/>
                        <a:t>hPa</a:t>
                      </a:r>
                      <a:r>
                        <a:rPr lang="en-US" sz="1600" b="1" baseline="0" dirty="0" smtClean="0"/>
                        <a:t>)</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277</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267</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600" b="1" dirty="0" smtClean="0"/>
                        <a:t>Sample Size</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3268</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3268</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TextBox 4"/>
          <p:cNvSpPr txBox="1"/>
          <p:nvPr/>
        </p:nvSpPr>
        <p:spPr>
          <a:xfrm>
            <a:off x="431540" y="5013176"/>
            <a:ext cx="8458200" cy="1107996"/>
          </a:xfrm>
          <a:prstGeom prst="rect">
            <a:avLst/>
          </a:prstGeom>
          <a:noFill/>
        </p:spPr>
        <p:txBody>
          <a:bodyPr wrap="square" rtlCol="0">
            <a:spAutoFit/>
          </a:bodyPr>
          <a:lstStyle/>
          <a:p>
            <a:pPr fontAlgn="auto">
              <a:spcBef>
                <a:spcPts val="0"/>
              </a:spcBef>
              <a:spcAft>
                <a:spcPts val="0"/>
              </a:spcAft>
              <a:buFont typeface="Arial" pitchFamily="34" charset="0"/>
              <a:buChar char="•"/>
            </a:pPr>
            <a:r>
              <a:rPr lang="en-US" sz="2200" i="0" dirty="0" smtClean="0">
                <a:solidFill>
                  <a:srgbClr val="0000CC"/>
                </a:solidFill>
                <a:latin typeface="Calibri"/>
              </a:rPr>
              <a:t> CC</a:t>
            </a:r>
            <a:r>
              <a:rPr lang="en-US" sz="2200" i="0" baseline="-25000" dirty="0" smtClean="0">
                <a:solidFill>
                  <a:srgbClr val="0000CC"/>
                </a:solidFill>
                <a:latin typeface="Calibri"/>
              </a:rPr>
              <a:t>ij</a:t>
            </a:r>
            <a:r>
              <a:rPr lang="en-US" sz="2200" i="0" dirty="0" smtClean="0">
                <a:solidFill>
                  <a:srgbClr val="0000CC"/>
                </a:solidFill>
                <a:latin typeface="Calibri"/>
              </a:rPr>
              <a:t> approach tested in GOES-R AMV algorithm for 1 month (Feb 2007)</a:t>
            </a:r>
          </a:p>
          <a:p>
            <a:pPr fontAlgn="auto">
              <a:spcBef>
                <a:spcPts val="0"/>
              </a:spcBef>
              <a:spcAft>
                <a:spcPts val="0"/>
              </a:spcAft>
              <a:buFont typeface="Arial" pitchFamily="34" charset="0"/>
              <a:buChar char="•"/>
            </a:pPr>
            <a:endParaRPr lang="en-US" sz="2200" i="0" dirty="0" smtClean="0">
              <a:solidFill>
                <a:srgbClr val="0000CC"/>
              </a:solidFill>
              <a:latin typeface="Calibri"/>
            </a:endParaRPr>
          </a:p>
          <a:p>
            <a:pPr fontAlgn="auto">
              <a:spcBef>
                <a:spcPts val="0"/>
              </a:spcBef>
              <a:spcAft>
                <a:spcPts val="0"/>
              </a:spcAft>
              <a:buFont typeface="Arial" pitchFamily="34" charset="0"/>
              <a:buChar char="•"/>
            </a:pPr>
            <a:r>
              <a:rPr lang="en-US" sz="2200" i="0" dirty="0" smtClean="0">
                <a:solidFill>
                  <a:srgbClr val="0000CC"/>
                </a:solidFill>
                <a:latin typeface="Calibri"/>
              </a:rPr>
              <a:t> </a:t>
            </a:r>
            <a:r>
              <a:rPr lang="en-US" sz="2200" i="0" u="sng" dirty="0" smtClean="0">
                <a:solidFill>
                  <a:srgbClr val="0000CC"/>
                </a:solidFill>
                <a:latin typeface="Calibri"/>
              </a:rPr>
              <a:t>Result:</a:t>
            </a:r>
            <a:r>
              <a:rPr lang="en-US" sz="2200" i="0" dirty="0" smtClean="0">
                <a:solidFill>
                  <a:srgbClr val="0000CC"/>
                </a:solidFill>
                <a:latin typeface="Calibri"/>
              </a:rPr>
              <a:t>  Higher heights and slightly slower winds; increased slow bias</a:t>
            </a:r>
            <a:endParaRPr lang="en-US" sz="2200" i="0" dirty="0">
              <a:solidFill>
                <a:srgbClr val="0000CC"/>
              </a:solidFill>
              <a:latin typeface="Calibri"/>
            </a:endParaRPr>
          </a:p>
        </p:txBody>
      </p:sp>
      <p:sp>
        <p:nvSpPr>
          <p:cNvPr id="6" name="Title 5"/>
          <p:cNvSpPr>
            <a:spLocks noGrp="1"/>
          </p:cNvSpPr>
          <p:nvPr>
            <p:ph type="title"/>
          </p:nvPr>
        </p:nvSpPr>
        <p:spPr>
          <a:xfrm>
            <a:off x="94118" y="17748"/>
            <a:ext cx="8229600" cy="1143000"/>
          </a:xfrm>
        </p:spPr>
        <p:txBody>
          <a:bodyPr/>
          <a:lstStyle/>
          <a:p>
            <a:r>
              <a:rPr lang="en-US" sz="2800" dirty="0" smtClean="0">
                <a:solidFill>
                  <a:srgbClr val="0000FF"/>
                </a:solidFill>
                <a:effectLst>
                  <a:outerShdw blurRad="38100" dist="38100" dir="2700000" algn="tl">
                    <a:srgbClr val="000000">
                      <a:alpha val="43137"/>
                    </a:srgbClr>
                  </a:outerShdw>
                </a:effectLst>
                <a:latin typeface="Arial Black" pitchFamily="34" charset="0"/>
              </a:rPr>
              <a:t>Testing EUMETSAT’s</a:t>
            </a:r>
            <a:br>
              <a:rPr lang="en-US" sz="2800" dirty="0" smtClean="0">
                <a:solidFill>
                  <a:srgbClr val="0000FF"/>
                </a:solidFill>
                <a:effectLst>
                  <a:outerShdw blurRad="38100" dist="38100" dir="2700000" algn="tl">
                    <a:srgbClr val="000000">
                      <a:alpha val="43137"/>
                    </a:srgbClr>
                  </a:outerShdw>
                </a:effectLst>
                <a:latin typeface="Arial Black" pitchFamily="34" charset="0"/>
              </a:rPr>
            </a:br>
            <a:r>
              <a:rPr lang="en-US" sz="2800" dirty="0" smtClean="0">
                <a:solidFill>
                  <a:srgbClr val="0000FF"/>
                </a:solidFill>
                <a:effectLst>
                  <a:outerShdw blurRad="38100" dist="38100" dir="2700000" algn="tl">
                    <a:srgbClr val="000000">
                      <a:alpha val="43137"/>
                    </a:srgbClr>
                  </a:outerShdw>
                </a:effectLst>
                <a:latin typeface="Arial Black" pitchFamily="34" charset="0"/>
              </a:rPr>
              <a:t> CC</a:t>
            </a:r>
            <a:r>
              <a:rPr lang="en-US" sz="2800" baseline="-25000" dirty="0" smtClean="0">
                <a:solidFill>
                  <a:srgbClr val="0000FF"/>
                </a:solidFill>
                <a:effectLst>
                  <a:outerShdw blurRad="38100" dist="38100" dir="2700000" algn="tl">
                    <a:srgbClr val="000000">
                      <a:alpha val="43137"/>
                    </a:srgbClr>
                  </a:outerShdw>
                </a:effectLst>
                <a:latin typeface="Arial Black" pitchFamily="34" charset="0"/>
              </a:rPr>
              <a:t>ij</a:t>
            </a:r>
            <a:r>
              <a:rPr lang="en-US" sz="2800" dirty="0" smtClean="0">
                <a:solidFill>
                  <a:srgbClr val="0000FF"/>
                </a:solidFill>
                <a:effectLst>
                  <a:outerShdw blurRad="38100" dist="38100" dir="2700000" algn="tl">
                    <a:srgbClr val="000000">
                      <a:alpha val="43137"/>
                    </a:srgbClr>
                  </a:outerShdw>
                </a:effectLst>
                <a:latin typeface="Arial Black" pitchFamily="34" charset="0"/>
              </a:rPr>
              <a:t> Approach</a:t>
            </a:r>
            <a:endParaRPr lang="en-US" sz="2800" dirty="0">
              <a:solidFill>
                <a:srgbClr val="0000FF"/>
              </a:solidFill>
              <a:effectLst>
                <a:outerShdw blurRad="38100" dist="38100" dir="2700000" algn="tl">
                  <a:srgbClr val="000000">
                    <a:alpha val="43137"/>
                  </a:srgbClr>
                </a:outerShdw>
              </a:effectLst>
              <a:latin typeface="Arial Black" pitchFamily="34" charset="0"/>
            </a:endParaRPr>
          </a:p>
        </p:txBody>
      </p:sp>
      <p:sp>
        <p:nvSpPr>
          <p:cNvPr id="7" name="Date Placeholder 1"/>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8" name="Footer Placeholder 2"/>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66226" y="1383937"/>
          <a:ext cx="8458200" cy="3408680"/>
        </p:xfrm>
        <a:graphic>
          <a:graphicData uri="http://schemas.openxmlformats.org/drawingml/2006/table">
            <a:tbl>
              <a:tblPr firstRow="1" bandRow="1">
                <a:tableStyleId>{00A15C55-8517-42AA-B614-E9B94910E393}</a:tableStyleId>
              </a:tblPr>
              <a:tblGrid>
                <a:gridCol w="2533728"/>
                <a:gridCol w="3105072"/>
                <a:gridCol w="2819400"/>
              </a:tblGrid>
              <a:tr h="314234">
                <a:tc rowSpan="2">
                  <a:txBody>
                    <a:bodyPr/>
                    <a:lstStyle/>
                    <a:p>
                      <a:r>
                        <a:rPr lang="en-US" sz="1800" dirty="0" smtClean="0">
                          <a:effectLst>
                            <a:outerShdw blurRad="38100" dist="38100" dir="2700000" algn="tl">
                              <a:srgbClr val="000000">
                                <a:alpha val="43137"/>
                              </a:srgbClr>
                            </a:outerShdw>
                          </a:effectLst>
                        </a:rPr>
                        <a:t>Meteosat-</a:t>
                      </a:r>
                      <a:r>
                        <a:rPr lang="en-US" sz="1800" baseline="0" dirty="0" smtClean="0">
                          <a:effectLst>
                            <a:outerShdw blurRad="38100" dist="38100" dir="2700000" algn="tl">
                              <a:srgbClr val="000000">
                                <a:alpha val="43137"/>
                              </a:srgbClr>
                            </a:outerShdw>
                          </a:effectLst>
                        </a:rPr>
                        <a:t>8</a:t>
                      </a:r>
                    </a:p>
                    <a:p>
                      <a:r>
                        <a:rPr lang="en-US" sz="1800" dirty="0" smtClean="0">
                          <a:effectLst>
                            <a:outerShdw blurRad="38100" dist="38100" dir="2700000" algn="tl">
                              <a:srgbClr val="000000">
                                <a:alpha val="43137"/>
                              </a:srgbClr>
                            </a:outerShdw>
                          </a:effectLst>
                        </a:rPr>
                        <a:t>11 micron winds</a:t>
                      </a:r>
                    </a:p>
                    <a:p>
                      <a:r>
                        <a:rPr lang="en-US" sz="1800" dirty="0" smtClean="0">
                          <a:effectLst>
                            <a:outerShdw blurRad="38100" dist="38100" dir="2700000" algn="tl">
                              <a:srgbClr val="000000">
                                <a:alpha val="43137"/>
                              </a:srgbClr>
                            </a:outerShdw>
                          </a:effectLst>
                        </a:rPr>
                        <a:t>Feb 1-28, 2007</a:t>
                      </a:r>
                      <a:endParaRPr lang="en-US" sz="1400" dirty="0" smtClean="0">
                        <a:effectLst>
                          <a:outerShdw blurRad="38100" dist="38100" dir="2700000" algn="tl">
                            <a:srgbClr val="000000">
                              <a:alpha val="43137"/>
                            </a:srgbClr>
                          </a:outerShdw>
                        </a:effectLst>
                      </a:endParaRPr>
                    </a:p>
                    <a:p>
                      <a:endParaRPr lang="en-US" sz="1600" dirty="0" smtClean="0">
                        <a:solidFill>
                          <a:srgbClr val="65FFCF"/>
                        </a:solidFill>
                        <a:effectLst/>
                      </a:endParaRPr>
                    </a:p>
                    <a:p>
                      <a:r>
                        <a:rPr lang="en-US" sz="2000" dirty="0" smtClean="0">
                          <a:solidFill>
                            <a:srgbClr val="65FFCF"/>
                          </a:solidFill>
                          <a:effectLst>
                            <a:outerShdw blurRad="38100" dist="38100" dir="2700000" algn="tl">
                              <a:srgbClr val="000000">
                                <a:alpha val="43137"/>
                              </a:srgbClr>
                            </a:outerShdw>
                          </a:effectLst>
                          <a:latin typeface="Comic Sans MS" pitchFamily="66" charset="0"/>
                        </a:rPr>
                        <a:t>400–650 </a:t>
                      </a:r>
                      <a:r>
                        <a:rPr lang="en-US" sz="2000" dirty="0" err="1" smtClean="0">
                          <a:solidFill>
                            <a:srgbClr val="65FFCF"/>
                          </a:solidFill>
                          <a:effectLst>
                            <a:outerShdw blurRad="38100" dist="38100" dir="2700000" algn="tl">
                              <a:srgbClr val="000000">
                                <a:alpha val="43137"/>
                              </a:srgbClr>
                            </a:outerShdw>
                          </a:effectLst>
                          <a:latin typeface="Comic Sans MS" pitchFamily="66" charset="0"/>
                        </a:rPr>
                        <a:t>hPa</a:t>
                      </a:r>
                      <a:endParaRPr lang="en-US" sz="1800" dirty="0">
                        <a:solidFill>
                          <a:srgbClr val="65FFCF"/>
                        </a:solidFill>
                        <a:effectLst>
                          <a:outerShdw blurRad="38100" dist="38100" dir="2700000" algn="tl">
                            <a:srgbClr val="000000">
                              <a:alpha val="43137"/>
                            </a:srgbClr>
                          </a:outerShdw>
                        </a:effectLst>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800" dirty="0" smtClean="0">
                          <a:solidFill>
                            <a:schemeClr val="accent3">
                              <a:lumMod val="40000"/>
                              <a:lumOff val="60000"/>
                            </a:schemeClr>
                          </a:solidFill>
                        </a:rPr>
                        <a:t>Comparison</a:t>
                      </a:r>
                      <a:r>
                        <a:rPr lang="en-US" sz="1800" baseline="0" dirty="0" smtClean="0">
                          <a:solidFill>
                            <a:schemeClr val="accent3">
                              <a:lumMod val="40000"/>
                              <a:lumOff val="60000"/>
                            </a:schemeClr>
                          </a:solidFill>
                        </a:rPr>
                        <a:t>s to </a:t>
                      </a:r>
                      <a:r>
                        <a:rPr lang="en-US" sz="1800" baseline="0" dirty="0" err="1" smtClean="0">
                          <a:solidFill>
                            <a:schemeClr val="accent3">
                              <a:lumMod val="40000"/>
                              <a:lumOff val="60000"/>
                            </a:schemeClr>
                          </a:solidFill>
                        </a:rPr>
                        <a:t>Radiosondes</a:t>
                      </a:r>
                      <a:r>
                        <a:rPr lang="en-US" sz="1800" baseline="0" dirty="0" smtClean="0">
                          <a:solidFill>
                            <a:schemeClr val="accent3">
                              <a:lumMod val="40000"/>
                              <a:lumOff val="60000"/>
                            </a:schemeClr>
                          </a:solidFill>
                        </a:rPr>
                        <a:t>   </a:t>
                      </a:r>
                      <a:r>
                        <a:rPr lang="en-US" sz="1800" baseline="0" dirty="0" smtClean="0">
                          <a:solidFill>
                            <a:schemeClr val="bg1"/>
                          </a:solidFill>
                        </a:rPr>
                        <a:t>(QI &gt; 80)       </a:t>
                      </a:r>
                      <a:endParaRPr lang="en-US" sz="18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u="sng" dirty="0"/>
                    </a:p>
                  </a:txBody>
                  <a:tcPr/>
                </a:tc>
              </a:tr>
              <a:tr h="731520">
                <a:tc vMerge="1">
                  <a:txBody>
                    <a:bodyPr/>
                    <a:lstStyle/>
                    <a:p>
                      <a:endParaRPr lang="en-US"/>
                    </a:p>
                  </a:txBody>
                  <a:tcPr/>
                </a:tc>
                <a:tc>
                  <a:txBody>
                    <a:bodyPr/>
                    <a:lstStyle/>
                    <a:p>
                      <a:pPr algn="ctr"/>
                      <a:r>
                        <a:rPr lang="en-US" sz="1800" b="1" dirty="0" smtClean="0">
                          <a:solidFill>
                            <a:srgbClr val="FFFF00"/>
                          </a:solidFill>
                          <a:effectLst>
                            <a:outerShdw blurRad="38100" dist="38100" dir="2700000" algn="tl">
                              <a:srgbClr val="000000">
                                <a:alpha val="43137"/>
                              </a:srgbClr>
                            </a:outerShdw>
                          </a:effectLst>
                        </a:rPr>
                        <a:t>Nested tracking</a:t>
                      </a:r>
                    </a:p>
                    <a:p>
                      <a:pPr algn="ctr"/>
                      <a:r>
                        <a:rPr lang="en-US" sz="1800" b="1" dirty="0" smtClean="0">
                          <a:solidFill>
                            <a:schemeClr val="bg1"/>
                          </a:solidFill>
                        </a:rPr>
                        <a:t>23x23 box</a:t>
                      </a:r>
                    </a:p>
                    <a:p>
                      <a:pPr algn="ctr"/>
                      <a:r>
                        <a:rPr lang="en-US" sz="1800" b="1" u="sng" dirty="0" smtClean="0">
                          <a:solidFill>
                            <a:schemeClr val="bg1"/>
                          </a:solidFill>
                        </a:rPr>
                        <a:t>Median pressure </a:t>
                      </a:r>
                      <a:r>
                        <a:rPr lang="en-US" sz="1800" b="1" dirty="0" smtClean="0">
                          <a:solidFill>
                            <a:schemeClr val="bg1"/>
                          </a:solidFill>
                        </a:rPr>
                        <a:t>of largest motion cluster</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85CF"/>
                    </a:solidFill>
                  </a:tcPr>
                </a:tc>
                <a:tc>
                  <a:txBody>
                    <a:bodyPr/>
                    <a:lstStyle/>
                    <a:p>
                      <a:pPr algn="ctr"/>
                      <a:r>
                        <a:rPr lang="en-US" sz="1800" b="1" dirty="0" smtClean="0">
                          <a:solidFill>
                            <a:srgbClr val="FFFF00"/>
                          </a:solidFill>
                          <a:effectLst>
                            <a:outerShdw blurRad="38100" dist="38100" dir="2700000" algn="tl">
                              <a:srgbClr val="000000">
                                <a:alpha val="43137"/>
                              </a:srgbClr>
                            </a:outerShdw>
                          </a:effectLst>
                        </a:rPr>
                        <a:t>Traditional tracking</a:t>
                      </a:r>
                    </a:p>
                    <a:p>
                      <a:pPr algn="ctr"/>
                      <a:r>
                        <a:rPr lang="en-US" sz="1800" b="1" dirty="0" smtClean="0">
                          <a:solidFill>
                            <a:schemeClr val="bg1"/>
                          </a:solidFill>
                        </a:rPr>
                        <a:t>23x23 box</a:t>
                      </a:r>
                    </a:p>
                    <a:p>
                      <a:pPr algn="ctr"/>
                      <a:r>
                        <a:rPr lang="en-US" sz="1800" b="1" u="sng" dirty="0" err="1" smtClean="0">
                          <a:solidFill>
                            <a:schemeClr val="bg1"/>
                          </a:solidFill>
                        </a:rPr>
                        <a:t>CC</a:t>
                      </a:r>
                      <a:r>
                        <a:rPr lang="en-US" sz="1800" b="1" u="sng" baseline="-25000" dirty="0" err="1" smtClean="0">
                          <a:solidFill>
                            <a:schemeClr val="bg1"/>
                          </a:solidFill>
                        </a:rPr>
                        <a:t>ij</a:t>
                      </a:r>
                      <a:r>
                        <a:rPr lang="en-US" sz="1800" b="1" u="sng" dirty="0" smtClean="0">
                          <a:solidFill>
                            <a:schemeClr val="bg1"/>
                          </a:solidFill>
                        </a:rPr>
                        <a:t> height assignment</a:t>
                      </a:r>
                    </a:p>
                    <a:p>
                      <a:endParaRPr lang="en-US" sz="18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585CF"/>
                    </a:solidFill>
                  </a:tcPr>
                </a:tc>
              </a:tr>
              <a:tr h="370840">
                <a:tc>
                  <a:txBody>
                    <a:bodyPr/>
                    <a:lstStyle/>
                    <a:p>
                      <a:r>
                        <a:rPr lang="en-US" sz="1600" b="1" dirty="0" smtClean="0"/>
                        <a:t>Vector RMSE (m/s)</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7.02</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7.97</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600" b="1" dirty="0" smtClean="0"/>
                        <a:t>Speed Bias (m/s)</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0.12</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-2.46</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600" b="1" dirty="0" smtClean="0"/>
                        <a:t>Mean speed (m/s)</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18.30</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18.01</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600" b="1" dirty="0" smtClean="0"/>
                        <a:t>Mean</a:t>
                      </a:r>
                      <a:r>
                        <a:rPr lang="en-US" sz="1600" b="1" baseline="0" dirty="0" smtClean="0"/>
                        <a:t> AMV Height (</a:t>
                      </a:r>
                      <a:r>
                        <a:rPr lang="en-US" sz="1600" b="1" baseline="0" dirty="0" err="1" smtClean="0"/>
                        <a:t>hPa</a:t>
                      </a:r>
                      <a:r>
                        <a:rPr lang="en-US" sz="1600" b="1" baseline="0" dirty="0" smtClean="0"/>
                        <a:t>)</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480</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418</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600" b="1" dirty="0" smtClean="0"/>
                        <a:t>Sample Size</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951</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t>951</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TextBox 4"/>
          <p:cNvSpPr txBox="1"/>
          <p:nvPr/>
        </p:nvSpPr>
        <p:spPr>
          <a:xfrm>
            <a:off x="431540" y="5013176"/>
            <a:ext cx="8458200" cy="1107996"/>
          </a:xfrm>
          <a:prstGeom prst="rect">
            <a:avLst/>
          </a:prstGeom>
          <a:noFill/>
        </p:spPr>
        <p:txBody>
          <a:bodyPr wrap="square" rtlCol="0">
            <a:spAutoFit/>
          </a:bodyPr>
          <a:lstStyle/>
          <a:p>
            <a:pPr fontAlgn="auto">
              <a:spcBef>
                <a:spcPts val="0"/>
              </a:spcBef>
              <a:spcAft>
                <a:spcPts val="0"/>
              </a:spcAft>
              <a:buFont typeface="Arial" pitchFamily="34" charset="0"/>
              <a:buChar char="•"/>
            </a:pPr>
            <a:r>
              <a:rPr lang="en-US" sz="2200" i="0" dirty="0" smtClean="0">
                <a:solidFill>
                  <a:srgbClr val="0000CC"/>
                </a:solidFill>
                <a:latin typeface="Calibri"/>
              </a:rPr>
              <a:t> CC</a:t>
            </a:r>
            <a:r>
              <a:rPr lang="en-US" sz="2200" i="0" baseline="-25000" dirty="0" smtClean="0">
                <a:solidFill>
                  <a:srgbClr val="0000CC"/>
                </a:solidFill>
                <a:latin typeface="Calibri"/>
              </a:rPr>
              <a:t>ij</a:t>
            </a:r>
            <a:r>
              <a:rPr lang="en-US" sz="2200" i="0" dirty="0" smtClean="0">
                <a:solidFill>
                  <a:srgbClr val="0000CC"/>
                </a:solidFill>
                <a:latin typeface="Calibri"/>
              </a:rPr>
              <a:t> approach tested in GOES-R AMV algorithm for 1 month (Feb 2007)</a:t>
            </a:r>
          </a:p>
          <a:p>
            <a:pPr fontAlgn="auto">
              <a:spcBef>
                <a:spcPts val="0"/>
              </a:spcBef>
              <a:spcAft>
                <a:spcPts val="0"/>
              </a:spcAft>
              <a:buFont typeface="Arial" pitchFamily="34" charset="0"/>
              <a:buChar char="•"/>
            </a:pPr>
            <a:endParaRPr lang="en-US" sz="2200" i="0" dirty="0" smtClean="0">
              <a:solidFill>
                <a:srgbClr val="0000CC"/>
              </a:solidFill>
              <a:latin typeface="Calibri"/>
            </a:endParaRPr>
          </a:p>
          <a:p>
            <a:pPr fontAlgn="auto">
              <a:spcBef>
                <a:spcPts val="0"/>
              </a:spcBef>
              <a:spcAft>
                <a:spcPts val="0"/>
              </a:spcAft>
              <a:buFont typeface="Arial" pitchFamily="34" charset="0"/>
              <a:buChar char="•"/>
            </a:pPr>
            <a:r>
              <a:rPr lang="en-US" sz="2200" i="0" dirty="0" smtClean="0">
                <a:solidFill>
                  <a:srgbClr val="0000CC"/>
                </a:solidFill>
                <a:latin typeface="Calibri"/>
              </a:rPr>
              <a:t> </a:t>
            </a:r>
            <a:r>
              <a:rPr lang="en-US" sz="2200" i="0" u="sng" dirty="0" smtClean="0">
                <a:solidFill>
                  <a:srgbClr val="0000CC"/>
                </a:solidFill>
                <a:latin typeface="Calibri"/>
              </a:rPr>
              <a:t>Result:</a:t>
            </a:r>
            <a:r>
              <a:rPr lang="en-US" sz="2200" i="0" dirty="0" smtClean="0">
                <a:solidFill>
                  <a:srgbClr val="0000CC"/>
                </a:solidFill>
                <a:latin typeface="Calibri"/>
              </a:rPr>
              <a:t>  Higher heights and slightly slower winds; increased slow bias</a:t>
            </a:r>
            <a:endParaRPr lang="en-US" sz="2200" i="0" dirty="0">
              <a:solidFill>
                <a:srgbClr val="0000CC"/>
              </a:solidFill>
              <a:latin typeface="Calibri"/>
            </a:endParaRPr>
          </a:p>
        </p:txBody>
      </p:sp>
      <p:sp>
        <p:nvSpPr>
          <p:cNvPr id="6" name="Title 5"/>
          <p:cNvSpPr>
            <a:spLocks noGrp="1"/>
          </p:cNvSpPr>
          <p:nvPr>
            <p:ph type="title"/>
          </p:nvPr>
        </p:nvSpPr>
        <p:spPr>
          <a:xfrm>
            <a:off x="94118" y="17748"/>
            <a:ext cx="8229600" cy="1143000"/>
          </a:xfrm>
        </p:spPr>
        <p:txBody>
          <a:bodyPr/>
          <a:lstStyle/>
          <a:p>
            <a:r>
              <a:rPr lang="en-US" sz="2800" dirty="0" smtClean="0">
                <a:solidFill>
                  <a:srgbClr val="0000FF"/>
                </a:solidFill>
                <a:effectLst>
                  <a:outerShdw blurRad="38100" dist="38100" dir="2700000" algn="tl">
                    <a:srgbClr val="000000">
                      <a:alpha val="43137"/>
                    </a:srgbClr>
                  </a:outerShdw>
                </a:effectLst>
                <a:latin typeface="Arial Black" pitchFamily="34" charset="0"/>
              </a:rPr>
              <a:t>Testing EUMETSAT’s</a:t>
            </a:r>
            <a:br>
              <a:rPr lang="en-US" sz="2800" dirty="0" smtClean="0">
                <a:solidFill>
                  <a:srgbClr val="0000FF"/>
                </a:solidFill>
                <a:effectLst>
                  <a:outerShdw blurRad="38100" dist="38100" dir="2700000" algn="tl">
                    <a:srgbClr val="000000">
                      <a:alpha val="43137"/>
                    </a:srgbClr>
                  </a:outerShdw>
                </a:effectLst>
                <a:latin typeface="Arial Black" pitchFamily="34" charset="0"/>
              </a:rPr>
            </a:br>
            <a:r>
              <a:rPr lang="en-US" sz="2800" dirty="0" smtClean="0">
                <a:solidFill>
                  <a:srgbClr val="0000FF"/>
                </a:solidFill>
                <a:effectLst>
                  <a:outerShdw blurRad="38100" dist="38100" dir="2700000" algn="tl">
                    <a:srgbClr val="000000">
                      <a:alpha val="43137"/>
                    </a:srgbClr>
                  </a:outerShdw>
                </a:effectLst>
                <a:latin typeface="Arial Black" pitchFamily="34" charset="0"/>
              </a:rPr>
              <a:t> CC</a:t>
            </a:r>
            <a:r>
              <a:rPr lang="en-US" sz="2800" baseline="-25000" dirty="0" smtClean="0">
                <a:solidFill>
                  <a:srgbClr val="0000FF"/>
                </a:solidFill>
                <a:effectLst>
                  <a:outerShdw blurRad="38100" dist="38100" dir="2700000" algn="tl">
                    <a:srgbClr val="000000">
                      <a:alpha val="43137"/>
                    </a:srgbClr>
                  </a:outerShdw>
                </a:effectLst>
                <a:latin typeface="Arial Black" pitchFamily="34" charset="0"/>
              </a:rPr>
              <a:t>ij</a:t>
            </a:r>
            <a:r>
              <a:rPr lang="en-US" sz="2800" dirty="0" smtClean="0">
                <a:solidFill>
                  <a:srgbClr val="0000FF"/>
                </a:solidFill>
                <a:effectLst>
                  <a:outerShdw blurRad="38100" dist="38100" dir="2700000" algn="tl">
                    <a:srgbClr val="000000">
                      <a:alpha val="43137"/>
                    </a:srgbClr>
                  </a:outerShdw>
                </a:effectLst>
                <a:latin typeface="Arial Black" pitchFamily="34" charset="0"/>
              </a:rPr>
              <a:t> Approach</a:t>
            </a:r>
            <a:endParaRPr lang="en-US" sz="2800" dirty="0">
              <a:solidFill>
                <a:srgbClr val="0000FF"/>
              </a:solidFill>
              <a:effectLst>
                <a:outerShdw blurRad="38100" dist="38100" dir="2700000" algn="tl">
                  <a:srgbClr val="000000">
                    <a:alpha val="43137"/>
                  </a:srgbClr>
                </a:outerShdw>
              </a:effectLst>
              <a:latin typeface="Arial Black" pitchFamily="34" charset="0"/>
            </a:endParaRPr>
          </a:p>
        </p:txBody>
      </p:sp>
      <p:sp>
        <p:nvSpPr>
          <p:cNvPr id="7" name="Date Placeholder 1"/>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8" name="Footer Placeholder 2"/>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1540" y="5912336"/>
            <a:ext cx="8458200" cy="707886"/>
          </a:xfrm>
          <a:prstGeom prst="rect">
            <a:avLst/>
          </a:prstGeom>
          <a:solidFill>
            <a:srgbClr val="6585CF">
              <a:alpha val="36000"/>
            </a:srgbClr>
          </a:solidFill>
          <a:ln>
            <a:solidFill>
              <a:srgbClr val="0000CC"/>
            </a:solidFill>
          </a:ln>
        </p:spPr>
        <p:txBody>
          <a:bodyPr wrap="square" rtlCol="0">
            <a:spAutoFit/>
          </a:bodyPr>
          <a:lstStyle/>
          <a:p>
            <a:pPr fontAlgn="auto">
              <a:spcBef>
                <a:spcPts val="0"/>
              </a:spcBef>
              <a:spcAft>
                <a:spcPts val="0"/>
              </a:spcAft>
              <a:buFont typeface="Arial" pitchFamily="34" charset="0"/>
              <a:buChar char="•"/>
            </a:pPr>
            <a:r>
              <a:rPr lang="en-US" sz="2000" i="0" dirty="0" smtClean="0">
                <a:solidFill>
                  <a:srgbClr val="0000CC"/>
                </a:solidFill>
                <a:latin typeface="Calibri"/>
              </a:rPr>
              <a:t>  CC</a:t>
            </a:r>
            <a:r>
              <a:rPr lang="en-US" sz="2000" i="0" baseline="-25000" dirty="0" smtClean="0">
                <a:solidFill>
                  <a:srgbClr val="0000CC"/>
                </a:solidFill>
                <a:latin typeface="Calibri"/>
              </a:rPr>
              <a:t>ij</a:t>
            </a:r>
            <a:r>
              <a:rPr lang="en-US" sz="2000" i="0" dirty="0" smtClean="0">
                <a:solidFill>
                  <a:srgbClr val="0000CC"/>
                </a:solidFill>
                <a:latin typeface="Calibri"/>
              </a:rPr>
              <a:t> approach tested in GOES-R AMV algorithm for 1 month (Feb 2007)</a:t>
            </a:r>
          </a:p>
          <a:p>
            <a:pPr fontAlgn="auto">
              <a:spcBef>
                <a:spcPts val="0"/>
              </a:spcBef>
              <a:spcAft>
                <a:spcPts val="0"/>
              </a:spcAft>
              <a:buFont typeface="Arial" pitchFamily="34" charset="0"/>
              <a:buChar char="•"/>
            </a:pPr>
            <a:r>
              <a:rPr lang="en-US" sz="2000" i="0" dirty="0" smtClean="0">
                <a:solidFill>
                  <a:srgbClr val="0000CC"/>
                </a:solidFill>
                <a:latin typeface="Calibri"/>
              </a:rPr>
              <a:t>  </a:t>
            </a:r>
            <a:r>
              <a:rPr lang="en-US" sz="2000" i="0" u="sng" dirty="0" smtClean="0">
                <a:solidFill>
                  <a:srgbClr val="0000CC"/>
                </a:solidFill>
                <a:latin typeface="Calibri"/>
              </a:rPr>
              <a:t>Result:</a:t>
            </a:r>
            <a:r>
              <a:rPr lang="en-US" sz="2000" i="0" dirty="0" smtClean="0">
                <a:solidFill>
                  <a:srgbClr val="0000CC"/>
                </a:solidFill>
                <a:latin typeface="Calibri"/>
              </a:rPr>
              <a:t>  Higher heights and slightly slower winds; increased slow bias</a:t>
            </a:r>
            <a:endParaRPr lang="en-US" sz="2000" i="0" dirty="0">
              <a:solidFill>
                <a:srgbClr val="0000CC"/>
              </a:solidFill>
              <a:latin typeface="Calibri"/>
            </a:endParaRPr>
          </a:p>
        </p:txBody>
      </p:sp>
      <p:sp>
        <p:nvSpPr>
          <p:cNvPr id="6" name="Title 5"/>
          <p:cNvSpPr>
            <a:spLocks noGrp="1"/>
          </p:cNvSpPr>
          <p:nvPr>
            <p:ph type="title"/>
          </p:nvPr>
        </p:nvSpPr>
        <p:spPr>
          <a:xfrm>
            <a:off x="146370" y="-21441"/>
            <a:ext cx="8229600" cy="1143000"/>
          </a:xfrm>
        </p:spPr>
        <p:txBody>
          <a:bodyPr/>
          <a:lstStyle/>
          <a:p>
            <a:r>
              <a:rPr lang="en-US" sz="2800" dirty="0" smtClean="0">
                <a:solidFill>
                  <a:srgbClr val="0000FF"/>
                </a:solidFill>
                <a:effectLst>
                  <a:outerShdw blurRad="38100" dist="38100" dir="2700000" algn="tl">
                    <a:srgbClr val="000000">
                      <a:alpha val="43137"/>
                    </a:srgbClr>
                  </a:outerShdw>
                </a:effectLst>
                <a:latin typeface="Arial Black" pitchFamily="34" charset="0"/>
              </a:rPr>
              <a:t>Testing EUMETSAT’s</a:t>
            </a:r>
            <a:br>
              <a:rPr lang="en-US" sz="2800" dirty="0" smtClean="0">
                <a:solidFill>
                  <a:srgbClr val="0000FF"/>
                </a:solidFill>
                <a:effectLst>
                  <a:outerShdw blurRad="38100" dist="38100" dir="2700000" algn="tl">
                    <a:srgbClr val="000000">
                      <a:alpha val="43137"/>
                    </a:srgbClr>
                  </a:outerShdw>
                </a:effectLst>
                <a:latin typeface="Arial Black" pitchFamily="34" charset="0"/>
              </a:rPr>
            </a:br>
            <a:r>
              <a:rPr lang="en-US" sz="2800" dirty="0" smtClean="0">
                <a:solidFill>
                  <a:srgbClr val="0000FF"/>
                </a:solidFill>
                <a:effectLst>
                  <a:outerShdw blurRad="38100" dist="38100" dir="2700000" algn="tl">
                    <a:srgbClr val="000000">
                      <a:alpha val="43137"/>
                    </a:srgbClr>
                  </a:outerShdw>
                </a:effectLst>
                <a:latin typeface="Arial Black" pitchFamily="34" charset="0"/>
              </a:rPr>
              <a:t> CC</a:t>
            </a:r>
            <a:r>
              <a:rPr lang="en-US" sz="2800" baseline="-25000" dirty="0" smtClean="0">
                <a:solidFill>
                  <a:srgbClr val="0000FF"/>
                </a:solidFill>
                <a:effectLst>
                  <a:outerShdw blurRad="38100" dist="38100" dir="2700000" algn="tl">
                    <a:srgbClr val="000000">
                      <a:alpha val="43137"/>
                    </a:srgbClr>
                  </a:outerShdw>
                </a:effectLst>
                <a:latin typeface="Arial Black" pitchFamily="34" charset="0"/>
              </a:rPr>
              <a:t>ij</a:t>
            </a:r>
            <a:r>
              <a:rPr lang="en-US" sz="2800" dirty="0" smtClean="0">
                <a:solidFill>
                  <a:srgbClr val="0000FF"/>
                </a:solidFill>
                <a:effectLst>
                  <a:outerShdw blurRad="38100" dist="38100" dir="2700000" algn="tl">
                    <a:srgbClr val="000000">
                      <a:alpha val="43137"/>
                    </a:srgbClr>
                  </a:outerShdw>
                </a:effectLst>
                <a:latin typeface="Arial Black" pitchFamily="34" charset="0"/>
              </a:rPr>
              <a:t> Approach</a:t>
            </a:r>
            <a:endParaRPr lang="en-US" sz="2800" dirty="0">
              <a:solidFill>
                <a:srgbClr val="0000FF"/>
              </a:solidFill>
              <a:effectLst>
                <a:outerShdw blurRad="38100" dist="38100" dir="2700000" algn="tl">
                  <a:srgbClr val="000000">
                    <a:alpha val="43137"/>
                  </a:srgbClr>
                </a:outerShdw>
              </a:effectLst>
              <a:latin typeface="Arial Black" pitchFamily="34" charset="0"/>
            </a:endParaRPr>
          </a:p>
        </p:txBody>
      </p:sp>
      <p:pic>
        <p:nvPicPr>
          <p:cNvPr id="7" name="Picture 6" descr="Nested_vs_CCij.gif"/>
          <p:cNvPicPr>
            <a:picLocks noChangeAspect="1"/>
          </p:cNvPicPr>
          <p:nvPr/>
        </p:nvPicPr>
        <p:blipFill>
          <a:blip r:embed="rId3" cstate="print"/>
          <a:stretch>
            <a:fillRect/>
          </a:stretch>
        </p:blipFill>
        <p:spPr>
          <a:xfrm>
            <a:off x="189423" y="1777215"/>
            <a:ext cx="6342003" cy="3822577"/>
          </a:xfrm>
          <a:prstGeom prst="rect">
            <a:avLst/>
          </a:prstGeom>
        </p:spPr>
      </p:pic>
      <p:sp>
        <p:nvSpPr>
          <p:cNvPr id="8" name="TextBox 7"/>
          <p:cNvSpPr txBox="1"/>
          <p:nvPr/>
        </p:nvSpPr>
        <p:spPr>
          <a:xfrm>
            <a:off x="1475736" y="1261142"/>
            <a:ext cx="3854120" cy="707886"/>
          </a:xfrm>
          <a:prstGeom prst="rect">
            <a:avLst/>
          </a:prstGeom>
          <a:noFill/>
        </p:spPr>
        <p:txBody>
          <a:bodyPr wrap="square" rtlCol="0">
            <a:spAutoFit/>
          </a:bodyPr>
          <a:lstStyle/>
          <a:p>
            <a:pPr algn="ctr"/>
            <a:r>
              <a:rPr lang="en-US" sz="2000" b="1" i="0" dirty="0" smtClean="0">
                <a:solidFill>
                  <a:srgbClr val="0066FF"/>
                </a:solidFill>
                <a:latin typeface="Calibri Light" pitchFamily="34" charset="0"/>
              </a:rPr>
              <a:t>Meteosat-8, 11 um</a:t>
            </a:r>
          </a:p>
          <a:p>
            <a:pPr algn="ctr"/>
            <a:r>
              <a:rPr lang="en-US" sz="2000" b="1" i="0" dirty="0" smtClean="0">
                <a:solidFill>
                  <a:srgbClr val="0066FF"/>
                </a:solidFill>
                <a:latin typeface="Calibri Light" pitchFamily="34" charset="0"/>
              </a:rPr>
              <a:t>Feb 2007</a:t>
            </a:r>
            <a:endParaRPr lang="en-US" dirty="0">
              <a:solidFill>
                <a:srgbClr val="0066FF"/>
              </a:solidFill>
              <a:latin typeface="Calibri Light" pitchFamily="34" charset="0"/>
            </a:endParaRPr>
          </a:p>
        </p:txBody>
      </p:sp>
      <p:sp>
        <p:nvSpPr>
          <p:cNvPr id="9" name="TextBox 8"/>
          <p:cNvSpPr txBox="1"/>
          <p:nvPr/>
        </p:nvSpPr>
        <p:spPr>
          <a:xfrm>
            <a:off x="6822308" y="1908038"/>
            <a:ext cx="2159650" cy="923330"/>
          </a:xfrm>
          <a:prstGeom prst="rect">
            <a:avLst/>
          </a:prstGeom>
          <a:noFill/>
          <a:ln>
            <a:solidFill>
              <a:srgbClr val="4A7EBB"/>
            </a:solidFill>
          </a:ln>
        </p:spPr>
        <p:txBody>
          <a:bodyPr wrap="square" rtlCol="0">
            <a:spAutoFit/>
          </a:bodyPr>
          <a:lstStyle/>
          <a:p>
            <a:r>
              <a:rPr lang="en-US" b="1" i="0" dirty="0" smtClean="0">
                <a:solidFill>
                  <a:srgbClr val="4A7EBB"/>
                </a:solidFill>
              </a:rPr>
              <a:t>Nested Tracking   </a:t>
            </a:r>
          </a:p>
          <a:p>
            <a:endParaRPr lang="en-US" b="1" i="0" dirty="0" smtClean="0">
              <a:solidFill>
                <a:srgbClr val="4A7EBB"/>
              </a:solidFill>
            </a:endParaRPr>
          </a:p>
          <a:p>
            <a:r>
              <a:rPr lang="en-US" b="1" i="0" dirty="0" smtClean="0">
                <a:solidFill>
                  <a:srgbClr val="BE4B48"/>
                </a:solidFill>
              </a:rPr>
              <a:t>CC</a:t>
            </a:r>
            <a:r>
              <a:rPr lang="en-US" b="1" i="0" baseline="-25000" dirty="0" smtClean="0">
                <a:solidFill>
                  <a:srgbClr val="BE4B48"/>
                </a:solidFill>
              </a:rPr>
              <a:t>ij </a:t>
            </a:r>
            <a:endParaRPr lang="en-US" b="1" i="0" baseline="-25000" dirty="0">
              <a:solidFill>
                <a:srgbClr val="BE4B48"/>
              </a:solidFill>
            </a:endParaRPr>
          </a:p>
        </p:txBody>
      </p:sp>
      <p:sp>
        <p:nvSpPr>
          <p:cNvPr id="10" name="TextBox 9"/>
          <p:cNvSpPr txBox="1"/>
          <p:nvPr/>
        </p:nvSpPr>
        <p:spPr>
          <a:xfrm>
            <a:off x="1996570" y="5539420"/>
            <a:ext cx="5615648" cy="307777"/>
          </a:xfrm>
          <a:prstGeom prst="rect">
            <a:avLst/>
          </a:prstGeom>
          <a:noFill/>
        </p:spPr>
        <p:txBody>
          <a:bodyPr wrap="square" rtlCol="0">
            <a:spAutoFit/>
          </a:bodyPr>
          <a:lstStyle/>
          <a:p>
            <a:r>
              <a:rPr lang="en-US" sz="1400" b="1" i="0" dirty="0" smtClean="0">
                <a:solidFill>
                  <a:schemeClr val="bg2">
                    <a:lumMod val="75000"/>
                  </a:schemeClr>
                </a:solidFill>
              </a:rPr>
              <a:t>AMV – </a:t>
            </a:r>
            <a:r>
              <a:rPr lang="en-US" sz="1400" b="1" i="0" dirty="0" err="1" smtClean="0">
                <a:solidFill>
                  <a:schemeClr val="bg2">
                    <a:lumMod val="75000"/>
                  </a:schemeClr>
                </a:solidFill>
              </a:rPr>
              <a:t>Radiosonde</a:t>
            </a:r>
            <a:r>
              <a:rPr lang="en-US" sz="1400" b="1" i="0" dirty="0" smtClean="0">
                <a:solidFill>
                  <a:schemeClr val="bg2">
                    <a:lumMod val="75000"/>
                  </a:schemeClr>
                </a:solidFill>
              </a:rPr>
              <a:t> (m/s)</a:t>
            </a:r>
            <a:endParaRPr lang="en-US" sz="1400" b="1" i="0" dirty="0">
              <a:solidFill>
                <a:schemeClr val="bg2">
                  <a:lumMod val="75000"/>
                </a:schemeClr>
              </a:solidFill>
            </a:endParaRPr>
          </a:p>
        </p:txBody>
      </p:sp>
      <p:sp>
        <p:nvSpPr>
          <p:cNvPr id="11" name="TextBox 10"/>
          <p:cNvSpPr txBox="1"/>
          <p:nvPr/>
        </p:nvSpPr>
        <p:spPr>
          <a:xfrm>
            <a:off x="4669173" y="2232924"/>
            <a:ext cx="727788" cy="307777"/>
          </a:xfrm>
          <a:prstGeom prst="rect">
            <a:avLst/>
          </a:prstGeom>
          <a:solidFill>
            <a:schemeClr val="bg1"/>
          </a:solidFill>
        </p:spPr>
        <p:txBody>
          <a:bodyPr wrap="square" rtlCol="0">
            <a:spAutoFit/>
          </a:bodyPr>
          <a:lstStyle/>
          <a:p>
            <a:r>
              <a:rPr lang="en-US" sz="1400" b="1" i="0" dirty="0" smtClean="0">
                <a:solidFill>
                  <a:schemeClr val="tx1">
                    <a:lumMod val="50000"/>
                    <a:lumOff val="50000"/>
                  </a:schemeClr>
                </a:solidFill>
              </a:rPr>
              <a:t>RMSE</a:t>
            </a:r>
            <a:endParaRPr lang="en-US" sz="1400" b="1" i="0" dirty="0">
              <a:solidFill>
                <a:schemeClr val="tx1">
                  <a:lumMod val="50000"/>
                  <a:lumOff val="50000"/>
                </a:schemeClr>
              </a:solidFill>
            </a:endParaRPr>
          </a:p>
        </p:txBody>
      </p:sp>
      <p:sp>
        <p:nvSpPr>
          <p:cNvPr id="12" name="TextBox 11"/>
          <p:cNvSpPr txBox="1"/>
          <p:nvPr/>
        </p:nvSpPr>
        <p:spPr>
          <a:xfrm>
            <a:off x="906687" y="2187784"/>
            <a:ext cx="1139985" cy="307777"/>
          </a:xfrm>
          <a:prstGeom prst="rect">
            <a:avLst/>
          </a:prstGeom>
          <a:solidFill>
            <a:schemeClr val="bg1"/>
          </a:solidFill>
        </p:spPr>
        <p:txBody>
          <a:bodyPr wrap="square" rtlCol="0">
            <a:spAutoFit/>
          </a:bodyPr>
          <a:lstStyle/>
          <a:p>
            <a:r>
              <a:rPr lang="en-US" sz="1400" b="1" i="0" dirty="0" smtClean="0">
                <a:solidFill>
                  <a:schemeClr val="bg1">
                    <a:lumMod val="50000"/>
                  </a:schemeClr>
                </a:solidFill>
              </a:rPr>
              <a:t>Speed Bias</a:t>
            </a:r>
            <a:endParaRPr lang="en-US" sz="1400" b="1" i="0" dirty="0">
              <a:solidFill>
                <a:schemeClr val="bg1">
                  <a:lumMod val="50000"/>
                </a:schemeClr>
              </a:solidFill>
            </a:endParaRPr>
          </a:p>
        </p:txBody>
      </p:sp>
      <p:sp>
        <p:nvSpPr>
          <p:cNvPr id="14" name="TextBox 13"/>
          <p:cNvSpPr txBox="1"/>
          <p:nvPr/>
        </p:nvSpPr>
        <p:spPr>
          <a:xfrm>
            <a:off x="5370212" y="1699524"/>
            <a:ext cx="969627" cy="307777"/>
          </a:xfrm>
          <a:prstGeom prst="rect">
            <a:avLst/>
          </a:prstGeom>
          <a:solidFill>
            <a:schemeClr val="bg1"/>
          </a:solidFill>
        </p:spPr>
        <p:txBody>
          <a:bodyPr wrap="square" rtlCol="0">
            <a:spAutoFit/>
          </a:bodyPr>
          <a:lstStyle/>
          <a:p>
            <a:r>
              <a:rPr lang="en-US" sz="1400" b="1" i="0" dirty="0" smtClean="0">
                <a:solidFill>
                  <a:schemeClr val="tx1">
                    <a:lumMod val="50000"/>
                    <a:lumOff val="50000"/>
                  </a:schemeClr>
                </a:solidFill>
              </a:rPr>
              <a:t>QI &gt; 80</a:t>
            </a:r>
            <a:endParaRPr lang="en-US" sz="1400" b="1" i="0" dirty="0">
              <a:solidFill>
                <a:schemeClr val="tx1">
                  <a:lumMod val="50000"/>
                  <a:lumOff val="50000"/>
                </a:schemeClr>
              </a:solidFill>
            </a:endParaRPr>
          </a:p>
        </p:txBody>
      </p:sp>
      <p:sp>
        <p:nvSpPr>
          <p:cNvPr id="15" name="TextBox 14"/>
          <p:cNvSpPr txBox="1"/>
          <p:nvPr/>
        </p:nvSpPr>
        <p:spPr>
          <a:xfrm>
            <a:off x="6293845" y="2868541"/>
            <a:ext cx="696417" cy="307777"/>
          </a:xfrm>
          <a:prstGeom prst="rect">
            <a:avLst/>
          </a:prstGeom>
          <a:noFill/>
        </p:spPr>
        <p:txBody>
          <a:bodyPr wrap="square" rtlCol="0">
            <a:spAutoFit/>
          </a:bodyPr>
          <a:lstStyle/>
          <a:p>
            <a:r>
              <a:rPr lang="en-US" sz="1400" i="0" dirty="0" smtClean="0">
                <a:solidFill>
                  <a:schemeClr val="tx1">
                    <a:lumMod val="65000"/>
                    <a:lumOff val="35000"/>
                  </a:schemeClr>
                </a:solidFill>
              </a:rPr>
              <a:t>680</a:t>
            </a:r>
            <a:endParaRPr lang="en-US" sz="1400" i="0" dirty="0">
              <a:solidFill>
                <a:schemeClr val="tx1">
                  <a:lumMod val="65000"/>
                  <a:lumOff val="35000"/>
                </a:schemeClr>
              </a:solidFill>
            </a:endParaRPr>
          </a:p>
        </p:txBody>
      </p:sp>
      <p:sp>
        <p:nvSpPr>
          <p:cNvPr id="16" name="TextBox 15"/>
          <p:cNvSpPr txBox="1"/>
          <p:nvPr/>
        </p:nvSpPr>
        <p:spPr>
          <a:xfrm>
            <a:off x="6202405" y="3219061"/>
            <a:ext cx="696417" cy="307777"/>
          </a:xfrm>
          <a:prstGeom prst="rect">
            <a:avLst/>
          </a:prstGeom>
          <a:noFill/>
        </p:spPr>
        <p:txBody>
          <a:bodyPr wrap="square" rtlCol="0">
            <a:spAutoFit/>
          </a:bodyPr>
          <a:lstStyle/>
          <a:p>
            <a:r>
              <a:rPr lang="en-US" sz="1400" i="0" dirty="0" smtClean="0">
                <a:solidFill>
                  <a:schemeClr val="tx1">
                    <a:lumMod val="65000"/>
                    <a:lumOff val="35000"/>
                  </a:schemeClr>
                </a:solidFill>
              </a:rPr>
              <a:t>1159</a:t>
            </a:r>
            <a:endParaRPr lang="en-US" sz="1400" i="0" dirty="0">
              <a:solidFill>
                <a:schemeClr val="tx1">
                  <a:lumMod val="65000"/>
                  <a:lumOff val="35000"/>
                </a:schemeClr>
              </a:solidFill>
            </a:endParaRPr>
          </a:p>
        </p:txBody>
      </p:sp>
      <p:sp>
        <p:nvSpPr>
          <p:cNvPr id="17" name="TextBox 16"/>
          <p:cNvSpPr txBox="1"/>
          <p:nvPr/>
        </p:nvSpPr>
        <p:spPr>
          <a:xfrm>
            <a:off x="6202405" y="3600061"/>
            <a:ext cx="696417" cy="307777"/>
          </a:xfrm>
          <a:prstGeom prst="rect">
            <a:avLst/>
          </a:prstGeom>
          <a:noFill/>
        </p:spPr>
        <p:txBody>
          <a:bodyPr wrap="square" rtlCol="0">
            <a:spAutoFit/>
          </a:bodyPr>
          <a:lstStyle/>
          <a:p>
            <a:r>
              <a:rPr lang="en-US" sz="1400" i="0" dirty="0" smtClean="0">
                <a:solidFill>
                  <a:schemeClr val="tx1">
                    <a:lumMod val="65000"/>
                    <a:lumOff val="35000"/>
                  </a:schemeClr>
                </a:solidFill>
              </a:rPr>
              <a:t>1429</a:t>
            </a:r>
            <a:endParaRPr lang="en-US" sz="1400" i="0" dirty="0">
              <a:solidFill>
                <a:schemeClr val="tx1">
                  <a:lumMod val="65000"/>
                  <a:lumOff val="35000"/>
                </a:schemeClr>
              </a:solidFill>
            </a:endParaRPr>
          </a:p>
        </p:txBody>
      </p:sp>
      <p:sp>
        <p:nvSpPr>
          <p:cNvPr id="18" name="TextBox 17"/>
          <p:cNvSpPr txBox="1"/>
          <p:nvPr/>
        </p:nvSpPr>
        <p:spPr>
          <a:xfrm>
            <a:off x="6156685" y="3950581"/>
            <a:ext cx="696417" cy="307777"/>
          </a:xfrm>
          <a:prstGeom prst="rect">
            <a:avLst/>
          </a:prstGeom>
          <a:noFill/>
        </p:spPr>
        <p:txBody>
          <a:bodyPr wrap="square" rtlCol="0">
            <a:spAutoFit/>
          </a:bodyPr>
          <a:lstStyle/>
          <a:p>
            <a:r>
              <a:rPr lang="en-US" sz="1400" i="0" dirty="0" smtClean="0">
                <a:solidFill>
                  <a:schemeClr val="tx1">
                    <a:lumMod val="65000"/>
                    <a:lumOff val="35000"/>
                  </a:schemeClr>
                </a:solidFill>
              </a:rPr>
              <a:t>   639</a:t>
            </a:r>
            <a:endParaRPr lang="en-US" sz="1400" i="0" dirty="0">
              <a:solidFill>
                <a:schemeClr val="tx1">
                  <a:lumMod val="65000"/>
                  <a:lumOff val="35000"/>
                </a:schemeClr>
              </a:solidFill>
            </a:endParaRPr>
          </a:p>
        </p:txBody>
      </p:sp>
      <p:sp>
        <p:nvSpPr>
          <p:cNvPr id="19" name="TextBox 18"/>
          <p:cNvSpPr txBox="1"/>
          <p:nvPr/>
        </p:nvSpPr>
        <p:spPr>
          <a:xfrm>
            <a:off x="6156685" y="4316341"/>
            <a:ext cx="696417" cy="307777"/>
          </a:xfrm>
          <a:prstGeom prst="rect">
            <a:avLst/>
          </a:prstGeom>
          <a:noFill/>
        </p:spPr>
        <p:txBody>
          <a:bodyPr wrap="square" rtlCol="0">
            <a:spAutoFit/>
          </a:bodyPr>
          <a:lstStyle/>
          <a:p>
            <a:r>
              <a:rPr lang="en-US" sz="1400" i="0" dirty="0" smtClean="0">
                <a:solidFill>
                  <a:schemeClr val="tx1">
                    <a:lumMod val="65000"/>
                    <a:lumOff val="35000"/>
                  </a:schemeClr>
                </a:solidFill>
              </a:rPr>
              <a:t>   232</a:t>
            </a:r>
            <a:endParaRPr lang="en-US" sz="1400" i="0"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5793" y="-120733"/>
            <a:ext cx="8229600" cy="1143000"/>
          </a:xfrm>
        </p:spPr>
        <p:txBody>
          <a:bodyPr/>
          <a:lstStyle/>
          <a:p>
            <a:r>
              <a:rPr lang="en-US" sz="2800" dirty="0" smtClean="0">
                <a:solidFill>
                  <a:srgbClr val="0000FF"/>
                </a:solidFill>
                <a:effectLst>
                  <a:outerShdw blurRad="38100" dist="38100" dir="2700000" algn="tl">
                    <a:srgbClr val="000000">
                      <a:alpha val="43137"/>
                    </a:srgbClr>
                  </a:outerShdw>
                </a:effectLst>
                <a:latin typeface="Arial Black" pitchFamily="34" charset="0"/>
              </a:rPr>
              <a:t>Feature Tracking </a:t>
            </a:r>
            <a:r>
              <a:rPr lang="en-US" sz="2400" dirty="0" smtClean="0">
                <a:solidFill>
                  <a:srgbClr val="0000FF"/>
                </a:solidFill>
                <a:effectLst>
                  <a:outerShdw blurRad="38100" dist="38100" dir="2700000" algn="tl">
                    <a:srgbClr val="000000">
                      <a:alpha val="43137"/>
                    </a:srgbClr>
                  </a:outerShdw>
                </a:effectLst>
                <a:latin typeface="Arial Black" pitchFamily="34" charset="0"/>
              </a:rPr>
              <a:t/>
            </a:r>
            <a:br>
              <a:rPr lang="en-US" sz="2400" dirty="0" smtClean="0">
                <a:solidFill>
                  <a:srgbClr val="0000FF"/>
                </a:solidFill>
                <a:effectLst>
                  <a:outerShdw blurRad="38100" dist="38100" dir="2700000" algn="tl">
                    <a:srgbClr val="000000">
                      <a:alpha val="43137"/>
                    </a:srgbClr>
                  </a:outerShdw>
                </a:effectLst>
                <a:latin typeface="Arial Black" pitchFamily="34" charset="0"/>
              </a:rPr>
            </a:br>
            <a:r>
              <a:rPr lang="en-US" sz="2400" i="1" dirty="0" smtClean="0">
                <a:solidFill>
                  <a:srgbClr val="0066FF"/>
                </a:solidFill>
                <a:latin typeface="Book Antiqua" pitchFamily="18" charset="0"/>
              </a:rPr>
              <a:t>WV band vs. LWIR Window…</a:t>
            </a:r>
            <a:endParaRPr lang="en-US" sz="2400" i="1" dirty="0">
              <a:solidFill>
                <a:srgbClr val="0066FF"/>
              </a:solidFill>
              <a:latin typeface="Book Antiqua" pitchFamily="18" charset="0"/>
            </a:endParaRPr>
          </a:p>
        </p:txBody>
      </p:sp>
      <p:pic>
        <p:nvPicPr>
          <p:cNvPr id="1026" name="Picture 2" descr="C:\Users\wbresky\Desktop\ch08_gif2.gif"/>
          <p:cNvPicPr>
            <a:picLocks noChangeAspect="1" noChangeArrowheads="1"/>
          </p:cNvPicPr>
          <p:nvPr/>
        </p:nvPicPr>
        <p:blipFill>
          <a:blip r:embed="rId3" cstate="print"/>
          <a:srcRect/>
          <a:stretch>
            <a:fillRect/>
          </a:stretch>
        </p:blipFill>
        <p:spPr bwMode="auto">
          <a:xfrm>
            <a:off x="304800" y="1478448"/>
            <a:ext cx="4057650" cy="4057650"/>
          </a:xfrm>
          <a:prstGeom prst="rect">
            <a:avLst/>
          </a:prstGeom>
          <a:noFill/>
        </p:spPr>
      </p:pic>
      <p:pic>
        <p:nvPicPr>
          <p:cNvPr id="1027" name="Picture 3" descr="C:\Users\wbresky\Desktop\ch14_gif2.gif"/>
          <p:cNvPicPr>
            <a:picLocks noChangeAspect="1" noChangeArrowheads="1"/>
          </p:cNvPicPr>
          <p:nvPr/>
        </p:nvPicPr>
        <p:blipFill>
          <a:blip r:embed="rId4" cstate="print"/>
          <a:srcRect/>
          <a:stretch>
            <a:fillRect/>
          </a:stretch>
        </p:blipFill>
        <p:spPr bwMode="auto">
          <a:xfrm>
            <a:off x="4781550" y="1508265"/>
            <a:ext cx="4057650" cy="4057650"/>
          </a:xfrm>
          <a:prstGeom prst="rect">
            <a:avLst/>
          </a:prstGeom>
          <a:noFill/>
        </p:spPr>
      </p:pic>
      <p:sp>
        <p:nvSpPr>
          <p:cNvPr id="7" name="TextBox 6"/>
          <p:cNvSpPr txBox="1"/>
          <p:nvPr/>
        </p:nvSpPr>
        <p:spPr>
          <a:xfrm>
            <a:off x="265058" y="1091722"/>
            <a:ext cx="4236537" cy="369332"/>
          </a:xfrm>
          <a:prstGeom prst="rect">
            <a:avLst/>
          </a:prstGeom>
          <a:noFill/>
        </p:spPr>
        <p:txBody>
          <a:bodyPr wrap="square" rtlCol="0">
            <a:spAutoFit/>
          </a:bodyPr>
          <a:lstStyle/>
          <a:p>
            <a:pPr algn="ctr" fontAlgn="auto">
              <a:spcBef>
                <a:spcPts val="0"/>
              </a:spcBef>
              <a:spcAft>
                <a:spcPts val="0"/>
              </a:spcAft>
            </a:pPr>
            <a:r>
              <a:rPr lang="en-US" i="0" dirty="0" smtClean="0">
                <a:solidFill>
                  <a:srgbClr val="00B0F0"/>
                </a:solidFill>
                <a:latin typeface="Calibri"/>
              </a:rPr>
              <a:t>Tracking Clouds with the </a:t>
            </a:r>
            <a:r>
              <a:rPr lang="en-US" b="1" i="0" u="sng" dirty="0" smtClean="0">
                <a:solidFill>
                  <a:srgbClr val="00B0F0"/>
                </a:solidFill>
                <a:latin typeface="Calibri"/>
              </a:rPr>
              <a:t>6.2um</a:t>
            </a:r>
            <a:r>
              <a:rPr lang="en-US" i="0" dirty="0" smtClean="0">
                <a:solidFill>
                  <a:srgbClr val="00B0F0"/>
                </a:solidFill>
                <a:latin typeface="Calibri"/>
              </a:rPr>
              <a:t> band  </a:t>
            </a:r>
          </a:p>
        </p:txBody>
      </p:sp>
      <p:sp>
        <p:nvSpPr>
          <p:cNvPr id="10" name="TextBox 9"/>
          <p:cNvSpPr txBox="1"/>
          <p:nvPr/>
        </p:nvSpPr>
        <p:spPr>
          <a:xfrm>
            <a:off x="533400" y="5661996"/>
            <a:ext cx="8229600" cy="923330"/>
          </a:xfrm>
          <a:prstGeom prst="rect">
            <a:avLst/>
          </a:prstGeom>
          <a:noFill/>
        </p:spPr>
        <p:txBody>
          <a:bodyPr wrap="square" rtlCol="0">
            <a:spAutoFit/>
          </a:bodyPr>
          <a:lstStyle/>
          <a:p>
            <a:pPr fontAlgn="auto">
              <a:spcBef>
                <a:spcPts val="0"/>
              </a:spcBef>
              <a:spcAft>
                <a:spcPts val="0"/>
              </a:spcAft>
              <a:buFont typeface="Arial" pitchFamily="34" charset="0"/>
              <a:buChar char="•"/>
            </a:pPr>
            <a:r>
              <a:rPr lang="en-US" i="0" dirty="0" smtClean="0">
                <a:solidFill>
                  <a:srgbClr val="0000FF"/>
                </a:solidFill>
                <a:latin typeface="Calibri"/>
              </a:rPr>
              <a:t>  WVCT wind (6.2um) almost always faster than IR (10.8um) cloud-drift wind </a:t>
            </a:r>
          </a:p>
          <a:p>
            <a:pPr fontAlgn="auto">
              <a:spcBef>
                <a:spcPts val="0"/>
              </a:spcBef>
              <a:spcAft>
                <a:spcPts val="0"/>
              </a:spcAft>
              <a:buFont typeface="Arial" pitchFamily="34" charset="0"/>
              <a:buChar char="•"/>
            </a:pPr>
            <a:r>
              <a:rPr lang="en-US" i="0" dirty="0" smtClean="0">
                <a:solidFill>
                  <a:srgbClr val="0000FF"/>
                </a:solidFill>
                <a:latin typeface="Calibri"/>
              </a:rPr>
              <a:t>  LWIR channel tracking features over greater depth of the atmosphere</a:t>
            </a:r>
          </a:p>
          <a:p>
            <a:pPr lvl="1" fontAlgn="auto">
              <a:spcBef>
                <a:spcPts val="0"/>
              </a:spcBef>
              <a:spcAft>
                <a:spcPts val="0"/>
              </a:spcAft>
              <a:buFont typeface="Calibri" pitchFamily="34" charset="0"/>
              <a:buChar char="−"/>
            </a:pPr>
            <a:r>
              <a:rPr lang="en-US" i="0" dirty="0">
                <a:solidFill>
                  <a:srgbClr val="0000FF"/>
                </a:solidFill>
                <a:latin typeface="Calibri"/>
              </a:rPr>
              <a:t> </a:t>
            </a:r>
            <a:r>
              <a:rPr lang="en-US" i="0" dirty="0" smtClean="0">
                <a:solidFill>
                  <a:srgbClr val="0000FF"/>
                </a:solidFill>
                <a:latin typeface="Calibri"/>
              </a:rPr>
              <a:t>  </a:t>
            </a:r>
            <a:r>
              <a:rPr lang="en-US" sz="1600" i="0" dirty="0" smtClean="0">
                <a:solidFill>
                  <a:srgbClr val="0000FF"/>
                </a:solidFill>
                <a:latin typeface="Calibri"/>
              </a:rPr>
              <a:t>Greater shear evident leading to more smoothing and slower wind estimate</a:t>
            </a:r>
            <a:endParaRPr lang="en-US" sz="1600" i="0" dirty="0">
              <a:solidFill>
                <a:srgbClr val="0000FF"/>
              </a:solidFill>
              <a:latin typeface="Calibri"/>
            </a:endParaRPr>
          </a:p>
        </p:txBody>
      </p:sp>
      <p:sp>
        <p:nvSpPr>
          <p:cNvPr id="11" name="Rectangle 10"/>
          <p:cNvSpPr/>
          <p:nvPr/>
        </p:nvSpPr>
        <p:spPr>
          <a:xfrm>
            <a:off x="1524000" y="5156827"/>
            <a:ext cx="1902444" cy="369332"/>
          </a:xfrm>
          <a:prstGeom prst="rect">
            <a:avLst/>
          </a:prstGeom>
        </p:spPr>
        <p:txBody>
          <a:bodyPr wrap="none">
            <a:spAutoFit/>
          </a:bodyPr>
          <a:lstStyle/>
          <a:p>
            <a:pPr fontAlgn="auto">
              <a:spcBef>
                <a:spcPts val="0"/>
              </a:spcBef>
              <a:spcAft>
                <a:spcPts val="0"/>
              </a:spcAft>
            </a:pPr>
            <a:r>
              <a:rPr lang="en-US" i="0" dirty="0" err="1" smtClean="0">
                <a:solidFill>
                  <a:srgbClr val="FFFF00"/>
                </a:solidFill>
                <a:latin typeface="Calibri"/>
              </a:rPr>
              <a:t>Avg</a:t>
            </a:r>
            <a:r>
              <a:rPr lang="en-US" i="0" dirty="0" smtClean="0">
                <a:solidFill>
                  <a:srgbClr val="FFFF00"/>
                </a:solidFill>
                <a:latin typeface="Calibri"/>
              </a:rPr>
              <a:t> speed: 32 m/s</a:t>
            </a:r>
            <a:endParaRPr lang="en-US" i="0" dirty="0">
              <a:solidFill>
                <a:srgbClr val="FFFF00"/>
              </a:solidFill>
              <a:latin typeface="Calibri"/>
            </a:endParaRPr>
          </a:p>
        </p:txBody>
      </p:sp>
      <p:sp>
        <p:nvSpPr>
          <p:cNvPr id="12" name="Rectangle 11"/>
          <p:cNvSpPr/>
          <p:nvPr/>
        </p:nvSpPr>
        <p:spPr>
          <a:xfrm>
            <a:off x="5740857" y="5174976"/>
            <a:ext cx="1955343" cy="369332"/>
          </a:xfrm>
          <a:prstGeom prst="rect">
            <a:avLst/>
          </a:prstGeom>
        </p:spPr>
        <p:txBody>
          <a:bodyPr wrap="none">
            <a:spAutoFit/>
          </a:bodyPr>
          <a:lstStyle/>
          <a:p>
            <a:pPr fontAlgn="auto">
              <a:spcBef>
                <a:spcPts val="0"/>
              </a:spcBef>
              <a:spcAft>
                <a:spcPts val="0"/>
              </a:spcAft>
            </a:pPr>
            <a:r>
              <a:rPr lang="en-US" i="0" dirty="0" err="1" smtClean="0">
                <a:solidFill>
                  <a:srgbClr val="FFFF00"/>
                </a:solidFill>
                <a:latin typeface="Calibri"/>
              </a:rPr>
              <a:t>Avg</a:t>
            </a:r>
            <a:r>
              <a:rPr lang="en-US" i="0" dirty="0" smtClean="0">
                <a:solidFill>
                  <a:srgbClr val="FFFF00"/>
                </a:solidFill>
                <a:latin typeface="Calibri"/>
              </a:rPr>
              <a:t> speed: 24 m/s </a:t>
            </a:r>
            <a:endParaRPr lang="en-US" i="0" dirty="0">
              <a:solidFill>
                <a:srgbClr val="FFFF00"/>
              </a:solidFill>
              <a:latin typeface="Calibri"/>
            </a:endParaRPr>
          </a:p>
        </p:txBody>
      </p:sp>
      <p:sp>
        <p:nvSpPr>
          <p:cNvPr id="13" name="TextBox 12"/>
          <p:cNvSpPr txBox="1"/>
          <p:nvPr/>
        </p:nvSpPr>
        <p:spPr>
          <a:xfrm>
            <a:off x="4740923" y="1085098"/>
            <a:ext cx="4236537" cy="369332"/>
          </a:xfrm>
          <a:prstGeom prst="rect">
            <a:avLst/>
          </a:prstGeom>
          <a:noFill/>
        </p:spPr>
        <p:txBody>
          <a:bodyPr wrap="square" rtlCol="0">
            <a:spAutoFit/>
          </a:bodyPr>
          <a:lstStyle/>
          <a:p>
            <a:pPr algn="ctr" fontAlgn="auto">
              <a:spcBef>
                <a:spcPts val="0"/>
              </a:spcBef>
              <a:spcAft>
                <a:spcPts val="0"/>
              </a:spcAft>
            </a:pPr>
            <a:r>
              <a:rPr lang="en-US" i="0" dirty="0" smtClean="0">
                <a:solidFill>
                  <a:srgbClr val="00B0F0"/>
                </a:solidFill>
                <a:latin typeface="Calibri"/>
              </a:rPr>
              <a:t>Tracking Clouds with the </a:t>
            </a:r>
            <a:r>
              <a:rPr lang="en-US" b="1" i="0" u="sng" dirty="0" smtClean="0">
                <a:solidFill>
                  <a:srgbClr val="00B0F0"/>
                </a:solidFill>
                <a:latin typeface="Calibri"/>
              </a:rPr>
              <a:t>10.8um</a:t>
            </a:r>
            <a:r>
              <a:rPr lang="en-US" i="0" dirty="0" smtClean="0">
                <a:solidFill>
                  <a:srgbClr val="00B0F0"/>
                </a:solidFill>
                <a:latin typeface="Calibri"/>
              </a:rPr>
              <a:t> band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wbresky\Desktop\ch14_gif5.gif"/>
          <p:cNvPicPr>
            <a:picLocks noChangeAspect="1" noChangeArrowheads="1"/>
          </p:cNvPicPr>
          <p:nvPr/>
        </p:nvPicPr>
        <p:blipFill>
          <a:blip r:embed="rId3" cstate="print"/>
          <a:srcRect/>
          <a:stretch>
            <a:fillRect/>
          </a:stretch>
        </p:blipFill>
        <p:spPr bwMode="auto">
          <a:xfrm>
            <a:off x="4555007" y="1385302"/>
            <a:ext cx="4633429" cy="3246120"/>
          </a:xfrm>
          <a:prstGeom prst="rect">
            <a:avLst/>
          </a:prstGeom>
          <a:noFill/>
        </p:spPr>
      </p:pic>
      <p:pic>
        <p:nvPicPr>
          <p:cNvPr id="15" name="Picture 3" descr="C:\Users\wbresky\Desktop\ch08_gif5.gif"/>
          <p:cNvPicPr preferRelativeResize="0">
            <a:picLocks noChangeArrowheads="1"/>
          </p:cNvPicPr>
          <p:nvPr/>
        </p:nvPicPr>
        <p:blipFill>
          <a:blip r:embed="rId4" cstate="print"/>
          <a:srcRect/>
          <a:stretch>
            <a:fillRect/>
          </a:stretch>
        </p:blipFill>
        <p:spPr bwMode="auto">
          <a:xfrm>
            <a:off x="117447" y="1377861"/>
            <a:ext cx="4636008" cy="3246120"/>
          </a:xfrm>
          <a:prstGeom prst="rect">
            <a:avLst/>
          </a:prstGeom>
          <a:noFill/>
        </p:spPr>
      </p:pic>
      <p:sp>
        <p:nvSpPr>
          <p:cNvPr id="7" name="TextBox 6"/>
          <p:cNvSpPr txBox="1"/>
          <p:nvPr/>
        </p:nvSpPr>
        <p:spPr>
          <a:xfrm>
            <a:off x="2789582" y="1816505"/>
            <a:ext cx="1404716" cy="307777"/>
          </a:xfrm>
          <a:prstGeom prst="rect">
            <a:avLst/>
          </a:prstGeom>
          <a:noFill/>
        </p:spPr>
        <p:txBody>
          <a:bodyPr wrap="square" rtlCol="0">
            <a:spAutoFit/>
          </a:bodyPr>
          <a:lstStyle/>
          <a:p>
            <a:pPr algn="ctr" fontAlgn="auto">
              <a:spcBef>
                <a:spcPts val="0"/>
              </a:spcBef>
              <a:spcAft>
                <a:spcPts val="0"/>
              </a:spcAft>
            </a:pPr>
            <a:r>
              <a:rPr lang="en-US" sz="1400" i="0" dirty="0" smtClean="0">
                <a:solidFill>
                  <a:srgbClr val="00B0F0"/>
                </a:solidFill>
                <a:latin typeface="Calibri"/>
              </a:rPr>
              <a:t>6.2um  band  </a:t>
            </a:r>
          </a:p>
        </p:txBody>
      </p:sp>
      <p:sp>
        <p:nvSpPr>
          <p:cNvPr id="13" name="TextBox 12"/>
          <p:cNvSpPr txBox="1"/>
          <p:nvPr/>
        </p:nvSpPr>
        <p:spPr>
          <a:xfrm>
            <a:off x="7315154" y="1811370"/>
            <a:ext cx="1649938" cy="307777"/>
          </a:xfrm>
          <a:prstGeom prst="rect">
            <a:avLst/>
          </a:prstGeom>
          <a:noFill/>
        </p:spPr>
        <p:txBody>
          <a:bodyPr wrap="square" rtlCol="0">
            <a:spAutoFit/>
          </a:bodyPr>
          <a:lstStyle/>
          <a:p>
            <a:pPr algn="ctr" fontAlgn="auto">
              <a:spcBef>
                <a:spcPts val="0"/>
              </a:spcBef>
              <a:spcAft>
                <a:spcPts val="0"/>
              </a:spcAft>
            </a:pPr>
            <a:r>
              <a:rPr lang="en-US" sz="1400" i="0" dirty="0" smtClean="0">
                <a:solidFill>
                  <a:srgbClr val="00B0F0"/>
                </a:solidFill>
                <a:latin typeface="Calibri"/>
              </a:rPr>
              <a:t>10.8um band  </a:t>
            </a:r>
          </a:p>
        </p:txBody>
      </p:sp>
      <p:sp>
        <p:nvSpPr>
          <p:cNvPr id="16" name="TextBox 15"/>
          <p:cNvSpPr txBox="1"/>
          <p:nvPr/>
        </p:nvSpPr>
        <p:spPr>
          <a:xfrm>
            <a:off x="824949" y="1186196"/>
            <a:ext cx="7772400" cy="400110"/>
          </a:xfrm>
          <a:prstGeom prst="rect">
            <a:avLst/>
          </a:prstGeom>
          <a:noFill/>
        </p:spPr>
        <p:txBody>
          <a:bodyPr wrap="square" rtlCol="0">
            <a:spAutoFit/>
          </a:bodyPr>
          <a:lstStyle/>
          <a:p>
            <a:pPr algn="ctr" fontAlgn="auto">
              <a:spcBef>
                <a:spcPts val="0"/>
              </a:spcBef>
              <a:spcAft>
                <a:spcPts val="0"/>
              </a:spcAft>
            </a:pPr>
            <a:r>
              <a:rPr lang="en-US" sz="2000" b="1" i="0" dirty="0" smtClean="0">
                <a:solidFill>
                  <a:srgbClr val="000099"/>
                </a:solidFill>
                <a:latin typeface="Calibri"/>
              </a:rPr>
              <a:t>Histograms of cloud top pressure</a:t>
            </a:r>
            <a:endParaRPr lang="en-US" sz="2000" b="1" i="0" dirty="0">
              <a:solidFill>
                <a:srgbClr val="000099"/>
              </a:solidFill>
              <a:latin typeface="Calibri"/>
            </a:endParaRPr>
          </a:p>
        </p:txBody>
      </p:sp>
      <p:sp>
        <p:nvSpPr>
          <p:cNvPr id="17" name="TextBox 16"/>
          <p:cNvSpPr txBox="1"/>
          <p:nvPr/>
        </p:nvSpPr>
        <p:spPr>
          <a:xfrm>
            <a:off x="712305" y="4815369"/>
            <a:ext cx="8001000" cy="646331"/>
          </a:xfrm>
          <a:prstGeom prst="rect">
            <a:avLst/>
          </a:prstGeom>
          <a:noFill/>
        </p:spPr>
        <p:txBody>
          <a:bodyPr wrap="square" rtlCol="0">
            <a:spAutoFit/>
          </a:bodyPr>
          <a:lstStyle/>
          <a:p>
            <a:pPr fontAlgn="auto">
              <a:spcBef>
                <a:spcPts val="0"/>
              </a:spcBef>
              <a:spcAft>
                <a:spcPts val="0"/>
              </a:spcAft>
              <a:buFont typeface="Arial" pitchFamily="34" charset="0"/>
              <a:buChar char="•"/>
            </a:pPr>
            <a:r>
              <a:rPr lang="en-US" i="0" dirty="0" smtClean="0">
                <a:solidFill>
                  <a:prstClr val="black"/>
                </a:solidFill>
                <a:latin typeface="Calibri"/>
              </a:rPr>
              <a:t>  </a:t>
            </a:r>
            <a:r>
              <a:rPr lang="en-US" i="0" dirty="0" smtClean="0">
                <a:solidFill>
                  <a:srgbClr val="0000FF"/>
                </a:solidFill>
                <a:latin typeface="Calibri"/>
              </a:rPr>
              <a:t>Black histogram is for entire scene, green histogram is largest motion cluster</a:t>
            </a:r>
          </a:p>
          <a:p>
            <a:pPr fontAlgn="auto">
              <a:spcBef>
                <a:spcPts val="0"/>
              </a:spcBef>
              <a:spcAft>
                <a:spcPts val="0"/>
              </a:spcAft>
              <a:buFont typeface="Arial" pitchFamily="34" charset="0"/>
              <a:buChar char="•"/>
            </a:pPr>
            <a:r>
              <a:rPr lang="en-US" i="0" dirty="0">
                <a:solidFill>
                  <a:srgbClr val="0000FF"/>
                </a:solidFill>
                <a:latin typeface="Calibri"/>
              </a:rPr>
              <a:t> </a:t>
            </a:r>
            <a:r>
              <a:rPr lang="en-US" i="0" dirty="0" smtClean="0">
                <a:solidFill>
                  <a:srgbClr val="0000FF"/>
                </a:solidFill>
                <a:latin typeface="Calibri"/>
              </a:rPr>
              <a:t> 10.8um channel tracking more points over greater depth of the atmosphere </a:t>
            </a:r>
            <a:endParaRPr lang="en-US" i="0" dirty="0">
              <a:solidFill>
                <a:srgbClr val="0000FF"/>
              </a:solidFill>
              <a:latin typeface="Calibri"/>
            </a:endParaRPr>
          </a:p>
        </p:txBody>
      </p:sp>
      <p:sp>
        <p:nvSpPr>
          <p:cNvPr id="18" name="Date Placeholder 1"/>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19" name="Footer Placeholder 2"/>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
        <p:nvSpPr>
          <p:cNvPr id="21" name="Title 3"/>
          <p:cNvSpPr>
            <a:spLocks noGrp="1"/>
          </p:cNvSpPr>
          <p:nvPr>
            <p:ph type="title"/>
          </p:nvPr>
        </p:nvSpPr>
        <p:spPr>
          <a:xfrm>
            <a:off x="235793" y="-112344"/>
            <a:ext cx="8229600" cy="1143000"/>
          </a:xfrm>
        </p:spPr>
        <p:txBody>
          <a:bodyPr/>
          <a:lstStyle/>
          <a:p>
            <a:r>
              <a:rPr lang="en-US" sz="2800" dirty="0" smtClean="0">
                <a:solidFill>
                  <a:srgbClr val="0000FF"/>
                </a:solidFill>
                <a:effectLst>
                  <a:outerShdw blurRad="38100" dist="38100" dir="2700000" algn="tl">
                    <a:srgbClr val="000000">
                      <a:alpha val="43137"/>
                    </a:srgbClr>
                  </a:outerShdw>
                </a:effectLst>
                <a:latin typeface="Arial Black" pitchFamily="34" charset="0"/>
              </a:rPr>
              <a:t>Height Assignment </a:t>
            </a:r>
            <a:r>
              <a:rPr lang="en-US" sz="2400" dirty="0" smtClean="0">
                <a:solidFill>
                  <a:srgbClr val="0000FF"/>
                </a:solidFill>
                <a:effectLst>
                  <a:outerShdw blurRad="38100" dist="38100" dir="2700000" algn="tl">
                    <a:srgbClr val="000000">
                      <a:alpha val="43137"/>
                    </a:srgbClr>
                  </a:outerShdw>
                </a:effectLst>
                <a:latin typeface="Arial Black" pitchFamily="34" charset="0"/>
              </a:rPr>
              <a:t/>
            </a:r>
            <a:br>
              <a:rPr lang="en-US" sz="2400" dirty="0" smtClean="0">
                <a:solidFill>
                  <a:srgbClr val="0000FF"/>
                </a:solidFill>
                <a:effectLst>
                  <a:outerShdw blurRad="38100" dist="38100" dir="2700000" algn="tl">
                    <a:srgbClr val="000000">
                      <a:alpha val="43137"/>
                    </a:srgbClr>
                  </a:outerShdw>
                </a:effectLst>
                <a:latin typeface="Arial Black" pitchFamily="34" charset="0"/>
              </a:rPr>
            </a:br>
            <a:r>
              <a:rPr lang="en-US" sz="2400" i="1" dirty="0" smtClean="0">
                <a:solidFill>
                  <a:srgbClr val="0066FF"/>
                </a:solidFill>
                <a:latin typeface="Book Antiqua" pitchFamily="18" charset="0"/>
              </a:rPr>
              <a:t>WV band vs. LWIR Window…</a:t>
            </a:r>
            <a:endParaRPr lang="en-US" sz="2400" i="1" dirty="0">
              <a:solidFill>
                <a:srgbClr val="0066FF"/>
              </a:solidFill>
              <a:latin typeface="Book Antiqua" pitchFamily="18" charset="0"/>
            </a:endParaRPr>
          </a:p>
        </p:txBody>
      </p:sp>
      <p:sp>
        <p:nvSpPr>
          <p:cNvPr id="22" name="TextBox 21"/>
          <p:cNvSpPr txBox="1"/>
          <p:nvPr/>
        </p:nvSpPr>
        <p:spPr>
          <a:xfrm>
            <a:off x="1209553" y="5508958"/>
            <a:ext cx="6776207" cy="923330"/>
          </a:xfrm>
          <a:prstGeom prst="rect">
            <a:avLst/>
          </a:prstGeom>
          <a:noFill/>
        </p:spPr>
        <p:txBody>
          <a:bodyPr wrap="square" rtlCol="0">
            <a:spAutoFit/>
          </a:bodyPr>
          <a:lstStyle/>
          <a:p>
            <a:pPr algn="ctr"/>
            <a:r>
              <a:rPr lang="en-US" dirty="0" smtClean="0">
                <a:solidFill>
                  <a:srgbClr val="FF0000"/>
                </a:solidFill>
              </a:rPr>
              <a:t>Note the interesting fact that for this case we have two AMVs within 10 </a:t>
            </a:r>
            <a:r>
              <a:rPr lang="en-US" dirty="0" err="1" smtClean="0">
                <a:solidFill>
                  <a:srgbClr val="FF0000"/>
                </a:solidFill>
              </a:rPr>
              <a:t>hPa</a:t>
            </a:r>
            <a:r>
              <a:rPr lang="en-US" dirty="0" smtClean="0">
                <a:solidFill>
                  <a:srgbClr val="FF0000"/>
                </a:solidFill>
              </a:rPr>
              <a:t> of each other, but with very different speeds. Which AMV is more correct?</a:t>
            </a:r>
            <a:endParaRPr lang="en-US" dirty="0">
              <a:solidFill>
                <a:srgbClr val="FF0000"/>
              </a:solidFill>
            </a:endParaRPr>
          </a:p>
        </p:txBody>
      </p:sp>
      <p:sp>
        <p:nvSpPr>
          <p:cNvPr id="20" name="TextBox 19"/>
          <p:cNvSpPr txBox="1"/>
          <p:nvPr/>
        </p:nvSpPr>
        <p:spPr>
          <a:xfrm>
            <a:off x="1783080" y="3337560"/>
            <a:ext cx="2118360" cy="307777"/>
          </a:xfrm>
          <a:prstGeom prst="rect">
            <a:avLst/>
          </a:prstGeom>
          <a:noFill/>
        </p:spPr>
        <p:txBody>
          <a:bodyPr wrap="square" rtlCol="0">
            <a:spAutoFit/>
          </a:bodyPr>
          <a:lstStyle/>
          <a:p>
            <a:r>
              <a:rPr lang="en-US" sz="1400" b="1" i="0" dirty="0" smtClean="0">
                <a:solidFill>
                  <a:srgbClr val="00FF00"/>
                </a:solidFill>
              </a:rPr>
              <a:t>Median PW  = 283 </a:t>
            </a:r>
            <a:r>
              <a:rPr lang="en-US" sz="1400" b="1" i="0" dirty="0" err="1" smtClean="0">
                <a:solidFill>
                  <a:srgbClr val="00FF00"/>
                </a:solidFill>
              </a:rPr>
              <a:t>hPa</a:t>
            </a:r>
            <a:endParaRPr lang="en-US" sz="1400" b="1" i="0" dirty="0">
              <a:solidFill>
                <a:srgbClr val="00FF00"/>
              </a:solidFill>
            </a:endParaRPr>
          </a:p>
        </p:txBody>
      </p:sp>
      <p:sp>
        <p:nvSpPr>
          <p:cNvPr id="24" name="TextBox 23"/>
          <p:cNvSpPr txBox="1"/>
          <p:nvPr/>
        </p:nvSpPr>
        <p:spPr>
          <a:xfrm>
            <a:off x="5989320" y="3291840"/>
            <a:ext cx="2118360" cy="307777"/>
          </a:xfrm>
          <a:prstGeom prst="rect">
            <a:avLst/>
          </a:prstGeom>
          <a:noFill/>
        </p:spPr>
        <p:txBody>
          <a:bodyPr wrap="square" rtlCol="0">
            <a:spAutoFit/>
          </a:bodyPr>
          <a:lstStyle/>
          <a:p>
            <a:r>
              <a:rPr lang="en-US" sz="1400" b="1" i="0" dirty="0" smtClean="0">
                <a:solidFill>
                  <a:srgbClr val="00FF00"/>
                </a:solidFill>
              </a:rPr>
              <a:t>Median PW  = 293 </a:t>
            </a:r>
            <a:r>
              <a:rPr lang="en-US" sz="1400" b="1" i="0" dirty="0" err="1" smtClean="0">
                <a:solidFill>
                  <a:srgbClr val="00FF00"/>
                </a:solidFill>
              </a:rPr>
              <a:t>hPa</a:t>
            </a:r>
            <a:endParaRPr lang="en-US" sz="1400" b="1" i="0" dirty="0">
              <a:solidFill>
                <a:srgbClr val="00FF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sz="1000" dirty="0" smtClean="0">
                <a:solidFill>
                  <a:srgbClr val="0066FF"/>
                </a:solidFill>
              </a:rPr>
              <a:t>June 16-20, 2014</a:t>
            </a:r>
          </a:p>
        </p:txBody>
      </p:sp>
      <p:sp>
        <p:nvSpPr>
          <p:cNvPr id="7" name="Footer Placeholder 2"/>
          <p:cNvSpPr>
            <a:spLocks noGrp="1"/>
          </p:cNvSpPr>
          <p:nvPr>
            <p:ph type="ftr" sz="quarter" idx="11"/>
          </p:nvPr>
        </p:nvSpPr>
        <p:spPr>
          <a:xfrm>
            <a:off x="3124200" y="6342505"/>
            <a:ext cx="2895600" cy="476250"/>
          </a:xfrm>
          <a:noFill/>
        </p:spPr>
        <p:txBody>
          <a:bodyPr/>
          <a:lstStyle/>
          <a:p>
            <a:endParaRPr lang="en-US" i="0" dirty="0" smtClean="0"/>
          </a:p>
          <a:p>
            <a:r>
              <a:rPr lang="en-US" sz="1000" dirty="0" smtClean="0">
                <a:solidFill>
                  <a:srgbClr val="0066FF"/>
                </a:solidFill>
              </a:rPr>
              <a:t>IWW12  Copenhagen, Denmark</a:t>
            </a:r>
          </a:p>
        </p:txBody>
      </p:sp>
      <p:sp>
        <p:nvSpPr>
          <p:cNvPr id="8" name="Title 3"/>
          <p:cNvSpPr txBox="1">
            <a:spLocks/>
          </p:cNvSpPr>
          <p:nvPr/>
        </p:nvSpPr>
        <p:spPr bwMode="auto">
          <a:xfrm>
            <a:off x="216747" y="-1459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r>
              <a:rPr lang="en-US" sz="2400" i="0" kern="0" dirty="0" smtClean="0">
                <a:solidFill>
                  <a:srgbClr val="0000FF"/>
                </a:solidFill>
                <a:effectLst>
                  <a:outerShdw blurRad="38100" dist="38100" dir="2700000" algn="tl">
                    <a:srgbClr val="000000">
                      <a:alpha val="43137"/>
                    </a:srgbClr>
                  </a:outerShdw>
                </a:effectLst>
                <a:latin typeface="Arial Black" pitchFamily="34" charset="0"/>
                <a:ea typeface="+mj-ea"/>
                <a:cs typeface="+mj-cs"/>
              </a:rPr>
              <a:t>Testing the Idea of Combining the Displacements of Each Time Step</a:t>
            </a:r>
            <a:endParaRPr kumimoji="0" lang="en-US" sz="28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Black" pitchFamily="34" charset="0"/>
              <a:ea typeface="+mj-ea"/>
              <a:cs typeface="+mj-cs"/>
            </a:endParaRPr>
          </a:p>
        </p:txBody>
      </p:sp>
      <p:grpSp>
        <p:nvGrpSpPr>
          <p:cNvPr id="37" name="Group 36"/>
          <p:cNvGrpSpPr/>
          <p:nvPr/>
        </p:nvGrpSpPr>
        <p:grpSpPr>
          <a:xfrm>
            <a:off x="-177170" y="1345472"/>
            <a:ext cx="4962525" cy="2325189"/>
            <a:chOff x="253909" y="1515291"/>
            <a:chExt cx="4962525" cy="2325189"/>
          </a:xfrm>
        </p:grpSpPr>
        <p:sp>
          <p:nvSpPr>
            <p:cNvPr id="26" name="Rectangle 25"/>
            <p:cNvSpPr/>
            <p:nvPr/>
          </p:nvSpPr>
          <p:spPr bwMode="auto">
            <a:xfrm>
              <a:off x="770708" y="1515291"/>
              <a:ext cx="4023361" cy="2325189"/>
            </a:xfrm>
            <a:prstGeom prst="rect">
              <a:avLst/>
            </a:prstGeom>
            <a:solidFill>
              <a:schemeClr val="accent3">
                <a:alpha val="4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grpSp>
          <p:nvGrpSpPr>
            <p:cNvPr id="27" name="Group 43"/>
            <p:cNvGrpSpPr/>
            <p:nvPr/>
          </p:nvGrpSpPr>
          <p:grpSpPr>
            <a:xfrm>
              <a:off x="253909" y="1605333"/>
              <a:ext cx="4962525" cy="2133600"/>
              <a:chOff x="3571875" y="3962400"/>
              <a:chExt cx="4962525" cy="2133600"/>
            </a:xfrm>
          </p:grpSpPr>
          <p:grpSp>
            <p:nvGrpSpPr>
              <p:cNvPr id="29" name="Group 38"/>
              <p:cNvGrpSpPr>
                <a:grpSpLocks/>
              </p:cNvGrpSpPr>
              <p:nvPr/>
            </p:nvGrpSpPr>
            <p:grpSpPr bwMode="auto">
              <a:xfrm>
                <a:off x="5410200" y="3962400"/>
                <a:ext cx="3124200" cy="2133600"/>
                <a:chOff x="3408" y="2064"/>
                <a:chExt cx="1968" cy="1344"/>
              </a:xfrm>
            </p:grpSpPr>
            <p:pic>
              <p:nvPicPr>
                <p:cNvPr id="35" name="Picture 28" descr="8524adj"/>
                <p:cNvPicPr>
                  <a:picLocks noChangeAspect="1" noChangeArrowheads="1"/>
                </p:cNvPicPr>
                <p:nvPr/>
              </p:nvPicPr>
              <p:blipFill>
                <a:blip r:embed="rId3" cstate="print">
                  <a:lum bright="-30000"/>
                </a:blip>
                <a:srcRect/>
                <a:stretch>
                  <a:fillRect/>
                </a:stretch>
              </p:blipFill>
              <p:spPr bwMode="auto">
                <a:xfrm>
                  <a:off x="3888" y="2064"/>
                  <a:ext cx="1152" cy="1344"/>
                </a:xfrm>
                <a:prstGeom prst="rect">
                  <a:avLst/>
                </a:prstGeom>
                <a:noFill/>
                <a:ln w="9525">
                  <a:noFill/>
                  <a:miter lim="800000"/>
                  <a:headEnd/>
                  <a:tailEnd/>
                </a:ln>
              </p:spPr>
            </p:pic>
            <p:sp>
              <p:nvSpPr>
                <p:cNvPr id="36" name="Text Box 32"/>
                <p:cNvSpPr txBox="1">
                  <a:spLocks noChangeArrowheads="1"/>
                </p:cNvSpPr>
                <p:nvPr/>
              </p:nvSpPr>
              <p:spPr bwMode="auto">
                <a:xfrm>
                  <a:off x="3408" y="3216"/>
                  <a:ext cx="1968" cy="192"/>
                </a:xfrm>
                <a:prstGeom prst="rect">
                  <a:avLst/>
                </a:prstGeom>
                <a:noFill/>
                <a:ln w="9525">
                  <a:noFill/>
                  <a:miter lim="800000"/>
                  <a:headEnd/>
                  <a:tailEnd/>
                </a:ln>
              </p:spPr>
              <p:txBody>
                <a:bodyPr>
                  <a:spAutoFit/>
                </a:bodyPr>
                <a:lstStyle/>
                <a:p>
                  <a:pPr algn="ctr" fontAlgn="auto">
                    <a:spcBef>
                      <a:spcPct val="50000"/>
                    </a:spcBef>
                    <a:spcAft>
                      <a:spcPts val="0"/>
                    </a:spcAft>
                  </a:pPr>
                  <a:r>
                    <a:rPr lang="en-US" sz="1400" i="0" dirty="0">
                      <a:solidFill>
                        <a:prstClr val="white"/>
                      </a:solidFill>
                      <a:latin typeface="Comic Sans MS" pitchFamily="66" charset="0"/>
                    </a:rPr>
                    <a:t>After clustering</a:t>
                  </a:r>
                </a:p>
              </p:txBody>
            </p:sp>
          </p:grpSp>
          <p:grpSp>
            <p:nvGrpSpPr>
              <p:cNvPr id="30" name="Group 37"/>
              <p:cNvGrpSpPr>
                <a:grpSpLocks/>
              </p:cNvGrpSpPr>
              <p:nvPr/>
            </p:nvGrpSpPr>
            <p:grpSpPr bwMode="auto">
              <a:xfrm>
                <a:off x="3571875" y="3962400"/>
                <a:ext cx="3124200" cy="2133600"/>
                <a:chOff x="2112" y="2064"/>
                <a:chExt cx="1968" cy="1344"/>
              </a:xfrm>
            </p:grpSpPr>
            <p:pic>
              <p:nvPicPr>
                <p:cNvPr id="31" name="Picture 27" descr="8524p1"/>
                <p:cNvPicPr>
                  <a:picLocks noChangeAspect="1" noChangeArrowheads="1"/>
                </p:cNvPicPr>
                <p:nvPr/>
              </p:nvPicPr>
              <p:blipFill>
                <a:blip r:embed="rId4" cstate="print">
                  <a:lum bright="-40000"/>
                </a:blip>
                <a:srcRect/>
                <a:stretch>
                  <a:fillRect/>
                </a:stretch>
              </p:blipFill>
              <p:spPr bwMode="auto">
                <a:xfrm>
                  <a:off x="2544" y="2083"/>
                  <a:ext cx="1159" cy="1325"/>
                </a:xfrm>
                <a:prstGeom prst="rect">
                  <a:avLst/>
                </a:prstGeom>
                <a:noFill/>
                <a:ln w="12700">
                  <a:solidFill>
                    <a:srgbClr val="000099"/>
                  </a:solidFill>
                  <a:prstDash val="dash"/>
                  <a:miter lim="800000"/>
                  <a:headEnd/>
                  <a:tailEnd/>
                </a:ln>
              </p:spPr>
            </p:pic>
            <p:sp>
              <p:nvSpPr>
                <p:cNvPr id="32" name="Text Box 31"/>
                <p:cNvSpPr txBox="1">
                  <a:spLocks noChangeArrowheads="1"/>
                </p:cNvSpPr>
                <p:nvPr/>
              </p:nvSpPr>
              <p:spPr bwMode="auto">
                <a:xfrm>
                  <a:off x="2112" y="3216"/>
                  <a:ext cx="1968" cy="192"/>
                </a:xfrm>
                <a:prstGeom prst="rect">
                  <a:avLst/>
                </a:prstGeom>
                <a:noFill/>
                <a:ln w="9525">
                  <a:noFill/>
                  <a:miter lim="800000"/>
                  <a:headEnd/>
                  <a:tailEnd/>
                </a:ln>
              </p:spPr>
              <p:txBody>
                <a:bodyPr>
                  <a:spAutoFit/>
                </a:bodyPr>
                <a:lstStyle/>
                <a:p>
                  <a:pPr algn="ctr" fontAlgn="auto">
                    <a:spcBef>
                      <a:spcPct val="50000"/>
                    </a:spcBef>
                    <a:spcAft>
                      <a:spcPts val="0"/>
                    </a:spcAft>
                  </a:pPr>
                  <a:r>
                    <a:rPr lang="en-US" sz="1400" i="0">
                      <a:solidFill>
                        <a:prstClr val="white"/>
                      </a:solidFill>
                      <a:latin typeface="Comic Sans MS" pitchFamily="66" charset="0"/>
                    </a:rPr>
                    <a:t>Before clustering</a:t>
                  </a:r>
                </a:p>
              </p:txBody>
            </p:sp>
            <p:sp>
              <p:nvSpPr>
                <p:cNvPr id="33" name="Rectangle 33"/>
                <p:cNvSpPr>
                  <a:spLocks noChangeArrowheads="1"/>
                </p:cNvSpPr>
                <p:nvPr/>
              </p:nvSpPr>
              <p:spPr bwMode="auto">
                <a:xfrm>
                  <a:off x="2544" y="2064"/>
                  <a:ext cx="384" cy="432"/>
                </a:xfrm>
                <a:prstGeom prst="rect">
                  <a:avLst/>
                </a:prstGeom>
                <a:noFill/>
                <a:ln w="9525">
                  <a:solidFill>
                    <a:srgbClr val="33CCCC"/>
                  </a:solidFill>
                  <a:miter lim="800000"/>
                  <a:headEnd/>
                  <a:tailEnd/>
                </a:ln>
              </p:spPr>
              <p:txBody>
                <a:bodyPr wrap="none" anchor="ctr"/>
                <a:lstStyle/>
                <a:p>
                  <a:pPr fontAlgn="auto">
                    <a:spcBef>
                      <a:spcPts val="0"/>
                    </a:spcBef>
                    <a:spcAft>
                      <a:spcPts val="0"/>
                    </a:spcAft>
                  </a:pPr>
                  <a:endParaRPr lang="en-US" i="0">
                    <a:solidFill>
                      <a:prstClr val="black"/>
                    </a:solidFill>
                    <a:latin typeface="Calibri"/>
                  </a:endParaRPr>
                </a:p>
              </p:txBody>
            </p:sp>
            <p:sp>
              <p:nvSpPr>
                <p:cNvPr id="34" name="Rectangle 34"/>
                <p:cNvSpPr>
                  <a:spLocks noChangeArrowheads="1"/>
                </p:cNvSpPr>
                <p:nvPr/>
              </p:nvSpPr>
              <p:spPr bwMode="auto">
                <a:xfrm>
                  <a:off x="2592" y="2064"/>
                  <a:ext cx="384" cy="432"/>
                </a:xfrm>
                <a:prstGeom prst="rect">
                  <a:avLst/>
                </a:prstGeom>
                <a:noFill/>
                <a:ln w="9525">
                  <a:solidFill>
                    <a:srgbClr val="66FFCC"/>
                  </a:solidFill>
                  <a:prstDash val="dash"/>
                  <a:miter lim="800000"/>
                  <a:headEnd/>
                  <a:tailEnd/>
                </a:ln>
              </p:spPr>
              <p:txBody>
                <a:bodyPr wrap="none" anchor="ctr"/>
                <a:lstStyle/>
                <a:p>
                  <a:pPr fontAlgn="auto">
                    <a:spcBef>
                      <a:spcPts val="0"/>
                    </a:spcBef>
                    <a:spcAft>
                      <a:spcPts val="0"/>
                    </a:spcAft>
                  </a:pPr>
                  <a:endParaRPr lang="en-US" i="0">
                    <a:solidFill>
                      <a:prstClr val="black"/>
                    </a:solidFill>
                    <a:latin typeface="Calibri"/>
                  </a:endParaRPr>
                </a:p>
              </p:txBody>
            </p:sp>
          </p:grpSp>
        </p:grpSp>
      </p:grpSp>
      <p:sp>
        <p:nvSpPr>
          <p:cNvPr id="38" name="Right Arrow 37"/>
          <p:cNvSpPr/>
          <p:nvPr/>
        </p:nvSpPr>
        <p:spPr bwMode="auto">
          <a:xfrm>
            <a:off x="4519744" y="2090057"/>
            <a:ext cx="613954" cy="339634"/>
          </a:xfrm>
          <a:prstGeom prst="rightArrow">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grpSp>
        <p:nvGrpSpPr>
          <p:cNvPr id="39" name="Group 38"/>
          <p:cNvGrpSpPr/>
          <p:nvPr/>
        </p:nvGrpSpPr>
        <p:grpSpPr>
          <a:xfrm>
            <a:off x="-181526" y="4097409"/>
            <a:ext cx="4962525" cy="2325189"/>
            <a:chOff x="253909" y="1515291"/>
            <a:chExt cx="4962525" cy="2325189"/>
          </a:xfrm>
        </p:grpSpPr>
        <p:sp>
          <p:nvSpPr>
            <p:cNvPr id="40" name="Rectangle 39"/>
            <p:cNvSpPr/>
            <p:nvPr/>
          </p:nvSpPr>
          <p:spPr bwMode="auto">
            <a:xfrm>
              <a:off x="770708" y="1515291"/>
              <a:ext cx="4023361" cy="2325189"/>
            </a:xfrm>
            <a:prstGeom prst="rect">
              <a:avLst/>
            </a:prstGeom>
            <a:solidFill>
              <a:schemeClr val="accent3">
                <a:alpha val="4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grpSp>
          <p:nvGrpSpPr>
            <p:cNvPr id="41" name="Group 43"/>
            <p:cNvGrpSpPr/>
            <p:nvPr/>
          </p:nvGrpSpPr>
          <p:grpSpPr>
            <a:xfrm>
              <a:off x="253909" y="1605333"/>
              <a:ext cx="4962525" cy="2133600"/>
              <a:chOff x="3571875" y="3962400"/>
              <a:chExt cx="4962525" cy="2133600"/>
            </a:xfrm>
          </p:grpSpPr>
          <p:grpSp>
            <p:nvGrpSpPr>
              <p:cNvPr id="42" name="Group 38"/>
              <p:cNvGrpSpPr>
                <a:grpSpLocks/>
              </p:cNvGrpSpPr>
              <p:nvPr/>
            </p:nvGrpSpPr>
            <p:grpSpPr bwMode="auto">
              <a:xfrm>
                <a:off x="5410200" y="3962400"/>
                <a:ext cx="3124200" cy="2133600"/>
                <a:chOff x="3408" y="2064"/>
                <a:chExt cx="1968" cy="1344"/>
              </a:xfrm>
            </p:grpSpPr>
            <p:pic>
              <p:nvPicPr>
                <p:cNvPr id="48" name="Picture 28" descr="8524adj"/>
                <p:cNvPicPr>
                  <a:picLocks noChangeAspect="1" noChangeArrowheads="1"/>
                </p:cNvPicPr>
                <p:nvPr/>
              </p:nvPicPr>
              <p:blipFill>
                <a:blip r:embed="rId3" cstate="print">
                  <a:lum bright="-30000"/>
                </a:blip>
                <a:srcRect/>
                <a:stretch>
                  <a:fillRect/>
                </a:stretch>
              </p:blipFill>
              <p:spPr bwMode="auto">
                <a:xfrm>
                  <a:off x="3888" y="2064"/>
                  <a:ext cx="1152" cy="1344"/>
                </a:xfrm>
                <a:prstGeom prst="rect">
                  <a:avLst/>
                </a:prstGeom>
                <a:noFill/>
                <a:ln w="9525">
                  <a:noFill/>
                  <a:miter lim="800000"/>
                  <a:headEnd/>
                  <a:tailEnd/>
                </a:ln>
              </p:spPr>
            </p:pic>
            <p:sp>
              <p:nvSpPr>
                <p:cNvPr id="49" name="Text Box 32"/>
                <p:cNvSpPr txBox="1">
                  <a:spLocks noChangeArrowheads="1"/>
                </p:cNvSpPr>
                <p:nvPr/>
              </p:nvSpPr>
              <p:spPr bwMode="auto">
                <a:xfrm>
                  <a:off x="3408" y="3216"/>
                  <a:ext cx="1968" cy="192"/>
                </a:xfrm>
                <a:prstGeom prst="rect">
                  <a:avLst/>
                </a:prstGeom>
                <a:noFill/>
                <a:ln w="9525">
                  <a:noFill/>
                  <a:miter lim="800000"/>
                  <a:headEnd/>
                  <a:tailEnd/>
                </a:ln>
              </p:spPr>
              <p:txBody>
                <a:bodyPr>
                  <a:spAutoFit/>
                </a:bodyPr>
                <a:lstStyle/>
                <a:p>
                  <a:pPr algn="ctr" fontAlgn="auto">
                    <a:spcBef>
                      <a:spcPct val="50000"/>
                    </a:spcBef>
                    <a:spcAft>
                      <a:spcPts val="0"/>
                    </a:spcAft>
                  </a:pPr>
                  <a:r>
                    <a:rPr lang="en-US" sz="1400" i="0" dirty="0">
                      <a:solidFill>
                        <a:prstClr val="white"/>
                      </a:solidFill>
                      <a:latin typeface="Comic Sans MS" pitchFamily="66" charset="0"/>
                    </a:rPr>
                    <a:t>After clustering</a:t>
                  </a:r>
                </a:p>
              </p:txBody>
            </p:sp>
          </p:grpSp>
          <p:grpSp>
            <p:nvGrpSpPr>
              <p:cNvPr id="43" name="Group 37"/>
              <p:cNvGrpSpPr>
                <a:grpSpLocks/>
              </p:cNvGrpSpPr>
              <p:nvPr/>
            </p:nvGrpSpPr>
            <p:grpSpPr bwMode="auto">
              <a:xfrm>
                <a:off x="3571875" y="3962400"/>
                <a:ext cx="3124200" cy="2133600"/>
                <a:chOff x="2112" y="2064"/>
                <a:chExt cx="1968" cy="1344"/>
              </a:xfrm>
            </p:grpSpPr>
            <p:pic>
              <p:nvPicPr>
                <p:cNvPr id="44" name="Picture 27" descr="8524p1"/>
                <p:cNvPicPr>
                  <a:picLocks noChangeAspect="1" noChangeArrowheads="1"/>
                </p:cNvPicPr>
                <p:nvPr/>
              </p:nvPicPr>
              <p:blipFill>
                <a:blip r:embed="rId4" cstate="print">
                  <a:lum bright="-40000"/>
                </a:blip>
                <a:srcRect/>
                <a:stretch>
                  <a:fillRect/>
                </a:stretch>
              </p:blipFill>
              <p:spPr bwMode="auto">
                <a:xfrm>
                  <a:off x="2544" y="2083"/>
                  <a:ext cx="1159" cy="1325"/>
                </a:xfrm>
                <a:prstGeom prst="rect">
                  <a:avLst/>
                </a:prstGeom>
                <a:noFill/>
                <a:ln w="12700">
                  <a:solidFill>
                    <a:srgbClr val="000099"/>
                  </a:solidFill>
                  <a:prstDash val="dash"/>
                  <a:miter lim="800000"/>
                  <a:headEnd/>
                  <a:tailEnd/>
                </a:ln>
              </p:spPr>
            </p:pic>
            <p:sp>
              <p:nvSpPr>
                <p:cNvPr id="45" name="Text Box 31"/>
                <p:cNvSpPr txBox="1">
                  <a:spLocks noChangeArrowheads="1"/>
                </p:cNvSpPr>
                <p:nvPr/>
              </p:nvSpPr>
              <p:spPr bwMode="auto">
                <a:xfrm>
                  <a:off x="2112" y="3216"/>
                  <a:ext cx="1968" cy="192"/>
                </a:xfrm>
                <a:prstGeom prst="rect">
                  <a:avLst/>
                </a:prstGeom>
                <a:noFill/>
                <a:ln w="9525">
                  <a:noFill/>
                  <a:miter lim="800000"/>
                  <a:headEnd/>
                  <a:tailEnd/>
                </a:ln>
              </p:spPr>
              <p:txBody>
                <a:bodyPr>
                  <a:spAutoFit/>
                </a:bodyPr>
                <a:lstStyle/>
                <a:p>
                  <a:pPr algn="ctr" fontAlgn="auto">
                    <a:spcBef>
                      <a:spcPct val="50000"/>
                    </a:spcBef>
                    <a:spcAft>
                      <a:spcPts val="0"/>
                    </a:spcAft>
                  </a:pPr>
                  <a:r>
                    <a:rPr lang="en-US" sz="1400" i="0">
                      <a:solidFill>
                        <a:prstClr val="white"/>
                      </a:solidFill>
                      <a:latin typeface="Comic Sans MS" pitchFamily="66" charset="0"/>
                    </a:rPr>
                    <a:t>Before clustering</a:t>
                  </a:r>
                </a:p>
              </p:txBody>
            </p:sp>
            <p:sp>
              <p:nvSpPr>
                <p:cNvPr id="46" name="Rectangle 33"/>
                <p:cNvSpPr>
                  <a:spLocks noChangeArrowheads="1"/>
                </p:cNvSpPr>
                <p:nvPr/>
              </p:nvSpPr>
              <p:spPr bwMode="auto">
                <a:xfrm>
                  <a:off x="2544" y="2064"/>
                  <a:ext cx="384" cy="432"/>
                </a:xfrm>
                <a:prstGeom prst="rect">
                  <a:avLst/>
                </a:prstGeom>
                <a:noFill/>
                <a:ln w="9525">
                  <a:solidFill>
                    <a:srgbClr val="33CCCC"/>
                  </a:solidFill>
                  <a:miter lim="800000"/>
                  <a:headEnd/>
                  <a:tailEnd/>
                </a:ln>
              </p:spPr>
              <p:txBody>
                <a:bodyPr wrap="none" anchor="ctr"/>
                <a:lstStyle/>
                <a:p>
                  <a:pPr fontAlgn="auto">
                    <a:spcBef>
                      <a:spcPts val="0"/>
                    </a:spcBef>
                    <a:spcAft>
                      <a:spcPts val="0"/>
                    </a:spcAft>
                  </a:pPr>
                  <a:endParaRPr lang="en-US" i="0">
                    <a:solidFill>
                      <a:prstClr val="black"/>
                    </a:solidFill>
                    <a:latin typeface="Calibri"/>
                  </a:endParaRPr>
                </a:p>
              </p:txBody>
            </p:sp>
            <p:sp>
              <p:nvSpPr>
                <p:cNvPr id="47" name="Rectangle 34"/>
                <p:cNvSpPr>
                  <a:spLocks noChangeArrowheads="1"/>
                </p:cNvSpPr>
                <p:nvPr/>
              </p:nvSpPr>
              <p:spPr bwMode="auto">
                <a:xfrm>
                  <a:off x="2592" y="2064"/>
                  <a:ext cx="384" cy="432"/>
                </a:xfrm>
                <a:prstGeom prst="rect">
                  <a:avLst/>
                </a:prstGeom>
                <a:noFill/>
                <a:ln w="9525">
                  <a:solidFill>
                    <a:srgbClr val="66FFCC"/>
                  </a:solidFill>
                  <a:prstDash val="dash"/>
                  <a:miter lim="800000"/>
                  <a:headEnd/>
                  <a:tailEnd/>
                </a:ln>
              </p:spPr>
              <p:txBody>
                <a:bodyPr wrap="none" anchor="ctr"/>
                <a:lstStyle/>
                <a:p>
                  <a:pPr fontAlgn="auto">
                    <a:spcBef>
                      <a:spcPts val="0"/>
                    </a:spcBef>
                    <a:spcAft>
                      <a:spcPts val="0"/>
                    </a:spcAft>
                  </a:pPr>
                  <a:endParaRPr lang="en-US" i="0">
                    <a:solidFill>
                      <a:prstClr val="black"/>
                    </a:solidFill>
                    <a:latin typeface="Calibri"/>
                  </a:endParaRPr>
                </a:p>
              </p:txBody>
            </p:sp>
          </p:grpSp>
        </p:grpSp>
      </p:grpSp>
      <p:sp>
        <p:nvSpPr>
          <p:cNvPr id="50" name="TextBox 49"/>
          <p:cNvSpPr txBox="1"/>
          <p:nvPr/>
        </p:nvSpPr>
        <p:spPr>
          <a:xfrm>
            <a:off x="313506" y="1058092"/>
            <a:ext cx="4846320" cy="307777"/>
          </a:xfrm>
          <a:prstGeom prst="rect">
            <a:avLst/>
          </a:prstGeom>
          <a:noFill/>
        </p:spPr>
        <p:txBody>
          <a:bodyPr wrap="square" rtlCol="0">
            <a:spAutoFit/>
          </a:bodyPr>
          <a:lstStyle/>
          <a:p>
            <a:r>
              <a:rPr lang="en-US" sz="1400" b="1" i="0" dirty="0" smtClean="0">
                <a:solidFill>
                  <a:srgbClr val="CC0000"/>
                </a:solidFill>
              </a:rPr>
              <a:t>Compute sub-vector for the Reverse Time Step</a:t>
            </a:r>
            <a:endParaRPr lang="en-US" sz="1400" b="1" i="0" dirty="0">
              <a:solidFill>
                <a:srgbClr val="CC0000"/>
              </a:solidFill>
            </a:endParaRPr>
          </a:p>
        </p:txBody>
      </p:sp>
      <p:sp>
        <p:nvSpPr>
          <p:cNvPr id="51" name="TextBox 50"/>
          <p:cNvSpPr txBox="1"/>
          <p:nvPr/>
        </p:nvSpPr>
        <p:spPr>
          <a:xfrm>
            <a:off x="309150" y="3823092"/>
            <a:ext cx="4846320" cy="307777"/>
          </a:xfrm>
          <a:prstGeom prst="rect">
            <a:avLst/>
          </a:prstGeom>
          <a:noFill/>
        </p:spPr>
        <p:txBody>
          <a:bodyPr wrap="square" rtlCol="0">
            <a:spAutoFit/>
          </a:bodyPr>
          <a:lstStyle/>
          <a:p>
            <a:r>
              <a:rPr lang="en-US" sz="1400" b="1" i="0" dirty="0" smtClean="0">
                <a:solidFill>
                  <a:srgbClr val="CC0000"/>
                </a:solidFill>
              </a:rPr>
              <a:t>Compute sub-vector for the Forward Time Step</a:t>
            </a:r>
            <a:endParaRPr lang="en-US" sz="1400" b="1" i="0" dirty="0">
              <a:solidFill>
                <a:srgbClr val="CC0000"/>
              </a:solidFill>
            </a:endParaRPr>
          </a:p>
        </p:txBody>
      </p:sp>
      <p:grpSp>
        <p:nvGrpSpPr>
          <p:cNvPr id="55" name="Group 54"/>
          <p:cNvGrpSpPr/>
          <p:nvPr/>
        </p:nvGrpSpPr>
        <p:grpSpPr>
          <a:xfrm>
            <a:off x="5290456" y="1867989"/>
            <a:ext cx="1867987" cy="757645"/>
            <a:chOff x="5408023" y="1867989"/>
            <a:chExt cx="1867987" cy="757645"/>
          </a:xfrm>
        </p:grpSpPr>
        <p:sp>
          <p:nvSpPr>
            <p:cNvPr id="53" name="Oval 52"/>
            <p:cNvSpPr/>
            <p:nvPr/>
          </p:nvSpPr>
          <p:spPr bwMode="auto">
            <a:xfrm>
              <a:off x="5408023" y="1867989"/>
              <a:ext cx="1632857" cy="757645"/>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sp>
          <p:nvSpPr>
            <p:cNvPr id="52" name="TextBox 51"/>
            <p:cNvSpPr txBox="1"/>
            <p:nvPr/>
          </p:nvSpPr>
          <p:spPr>
            <a:xfrm>
              <a:off x="5421085" y="1985554"/>
              <a:ext cx="1854925" cy="369332"/>
            </a:xfrm>
            <a:prstGeom prst="rect">
              <a:avLst/>
            </a:prstGeom>
            <a:noFill/>
          </p:spPr>
          <p:txBody>
            <a:bodyPr wrap="square" rtlCol="0">
              <a:spAutoFit/>
            </a:bodyPr>
            <a:lstStyle/>
            <a:p>
              <a:r>
                <a:rPr lang="en-US" dirty="0" smtClean="0"/>
                <a:t>Sub-vector  1</a:t>
              </a:r>
              <a:endParaRPr lang="en-US" dirty="0"/>
            </a:p>
          </p:txBody>
        </p:sp>
      </p:grpSp>
      <p:sp>
        <p:nvSpPr>
          <p:cNvPr id="54" name="Right Arrow 53"/>
          <p:cNvSpPr/>
          <p:nvPr/>
        </p:nvSpPr>
        <p:spPr bwMode="auto">
          <a:xfrm>
            <a:off x="4502325" y="4776679"/>
            <a:ext cx="613954" cy="339634"/>
          </a:xfrm>
          <a:prstGeom prst="rightArrow">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grpSp>
        <p:nvGrpSpPr>
          <p:cNvPr id="56" name="Group 55"/>
          <p:cNvGrpSpPr/>
          <p:nvPr/>
        </p:nvGrpSpPr>
        <p:grpSpPr>
          <a:xfrm>
            <a:off x="5273037" y="4580737"/>
            <a:ext cx="1867987" cy="757645"/>
            <a:chOff x="5408023" y="1867989"/>
            <a:chExt cx="1867987" cy="757645"/>
          </a:xfrm>
        </p:grpSpPr>
        <p:sp>
          <p:nvSpPr>
            <p:cNvPr id="57" name="Oval 56"/>
            <p:cNvSpPr/>
            <p:nvPr/>
          </p:nvSpPr>
          <p:spPr bwMode="auto">
            <a:xfrm>
              <a:off x="5408023" y="1867989"/>
              <a:ext cx="1632857" cy="757645"/>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sp>
          <p:nvSpPr>
            <p:cNvPr id="58" name="TextBox 57"/>
            <p:cNvSpPr txBox="1"/>
            <p:nvPr/>
          </p:nvSpPr>
          <p:spPr>
            <a:xfrm>
              <a:off x="5421085" y="1985554"/>
              <a:ext cx="1854925" cy="369332"/>
            </a:xfrm>
            <a:prstGeom prst="rect">
              <a:avLst/>
            </a:prstGeom>
            <a:noFill/>
          </p:spPr>
          <p:txBody>
            <a:bodyPr wrap="square" rtlCol="0">
              <a:spAutoFit/>
            </a:bodyPr>
            <a:lstStyle/>
            <a:p>
              <a:r>
                <a:rPr lang="en-US" dirty="0" smtClean="0"/>
                <a:t>Sub-vector  2</a:t>
              </a:r>
              <a:endParaRPr lang="en-US" dirty="0"/>
            </a:p>
          </p:txBody>
        </p:sp>
      </p:grpSp>
      <p:sp>
        <p:nvSpPr>
          <p:cNvPr id="60" name="Right Brace 59"/>
          <p:cNvSpPr/>
          <p:nvPr/>
        </p:nvSpPr>
        <p:spPr bwMode="auto">
          <a:xfrm>
            <a:off x="6740424" y="1789611"/>
            <a:ext cx="587829" cy="365760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grpSp>
        <p:nvGrpSpPr>
          <p:cNvPr id="61" name="Group 60"/>
          <p:cNvGrpSpPr/>
          <p:nvPr/>
        </p:nvGrpSpPr>
        <p:grpSpPr>
          <a:xfrm>
            <a:off x="7415369" y="3235248"/>
            <a:ext cx="2246814" cy="757645"/>
            <a:chOff x="5408023" y="1867989"/>
            <a:chExt cx="2246814" cy="757645"/>
          </a:xfrm>
        </p:grpSpPr>
        <p:sp>
          <p:nvSpPr>
            <p:cNvPr id="62" name="Oval 61"/>
            <p:cNvSpPr/>
            <p:nvPr/>
          </p:nvSpPr>
          <p:spPr bwMode="auto">
            <a:xfrm>
              <a:off x="5408023" y="1867989"/>
              <a:ext cx="1632857" cy="757645"/>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sp>
          <p:nvSpPr>
            <p:cNvPr id="63" name="TextBox 62"/>
            <p:cNvSpPr txBox="1"/>
            <p:nvPr/>
          </p:nvSpPr>
          <p:spPr>
            <a:xfrm>
              <a:off x="5799912" y="1920239"/>
              <a:ext cx="1854925" cy="646331"/>
            </a:xfrm>
            <a:prstGeom prst="rect">
              <a:avLst/>
            </a:prstGeom>
            <a:noFill/>
          </p:spPr>
          <p:txBody>
            <a:bodyPr wrap="square" rtlCol="0">
              <a:spAutoFit/>
            </a:bodyPr>
            <a:lstStyle/>
            <a:p>
              <a:r>
                <a:rPr lang="en-US" dirty="0" smtClean="0"/>
                <a:t>Final </a:t>
              </a:r>
            </a:p>
            <a:p>
              <a:r>
                <a:rPr lang="en-US" dirty="0" smtClean="0"/>
                <a:t>Vector</a:t>
              </a:r>
              <a:endParaRPr lang="en-US" dirty="0"/>
            </a:p>
          </p:txBody>
        </p:sp>
      </p:grpSp>
      <p:sp>
        <p:nvSpPr>
          <p:cNvPr id="68" name="TextBox 67"/>
          <p:cNvSpPr txBox="1"/>
          <p:nvPr/>
        </p:nvSpPr>
        <p:spPr>
          <a:xfrm>
            <a:off x="5381897" y="3278777"/>
            <a:ext cx="1580606" cy="646331"/>
          </a:xfrm>
          <a:prstGeom prst="rect">
            <a:avLst/>
          </a:prstGeom>
          <a:noFill/>
        </p:spPr>
        <p:txBody>
          <a:bodyPr wrap="square" rtlCol="0">
            <a:spAutoFit/>
          </a:bodyPr>
          <a:lstStyle/>
          <a:p>
            <a:r>
              <a:rPr lang="en-US" dirty="0" smtClean="0"/>
              <a:t>Average </a:t>
            </a:r>
          </a:p>
          <a:p>
            <a:r>
              <a:rPr lang="en-US" dirty="0" smtClean="0"/>
              <a:t>sub-vectors</a:t>
            </a:r>
            <a:endParaRPr lang="en-US" dirty="0"/>
          </a:p>
        </p:txBody>
      </p:sp>
      <p:sp>
        <p:nvSpPr>
          <p:cNvPr id="59" name="TextBox 58"/>
          <p:cNvSpPr txBox="1"/>
          <p:nvPr/>
        </p:nvSpPr>
        <p:spPr>
          <a:xfrm>
            <a:off x="4734980" y="1050195"/>
            <a:ext cx="3675689" cy="369332"/>
          </a:xfrm>
          <a:prstGeom prst="rect">
            <a:avLst/>
          </a:prstGeom>
          <a:solidFill>
            <a:schemeClr val="accent3">
              <a:lumMod val="40000"/>
              <a:lumOff val="60000"/>
            </a:schemeClr>
          </a:solidFill>
        </p:spPr>
        <p:txBody>
          <a:bodyPr wrap="square" rtlCol="0">
            <a:spAutoFit/>
          </a:bodyPr>
          <a:lstStyle/>
          <a:p>
            <a:r>
              <a:rPr lang="en-US" dirty="0" smtClean="0"/>
              <a:t>This is our current implementation</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sz="1000" dirty="0" smtClean="0">
                <a:solidFill>
                  <a:srgbClr val="0066FF"/>
                </a:solidFill>
              </a:rPr>
              <a:t>June 16-20, 2014</a:t>
            </a:r>
          </a:p>
        </p:txBody>
      </p:sp>
      <p:sp>
        <p:nvSpPr>
          <p:cNvPr id="7" name="Footer Placeholder 2"/>
          <p:cNvSpPr>
            <a:spLocks noGrp="1"/>
          </p:cNvSpPr>
          <p:nvPr>
            <p:ph type="ftr" sz="quarter" idx="11"/>
          </p:nvPr>
        </p:nvSpPr>
        <p:spPr>
          <a:xfrm>
            <a:off x="3124200" y="6342505"/>
            <a:ext cx="2895600" cy="476250"/>
          </a:xfrm>
          <a:noFill/>
        </p:spPr>
        <p:txBody>
          <a:bodyPr/>
          <a:lstStyle/>
          <a:p>
            <a:endParaRPr lang="en-US" i="0" dirty="0" smtClean="0"/>
          </a:p>
          <a:p>
            <a:r>
              <a:rPr lang="en-US" sz="1000" dirty="0" smtClean="0">
                <a:solidFill>
                  <a:srgbClr val="0066FF"/>
                </a:solidFill>
              </a:rPr>
              <a:t>IWW12  Copenhagen, Denmark</a:t>
            </a:r>
          </a:p>
        </p:txBody>
      </p:sp>
      <p:sp>
        <p:nvSpPr>
          <p:cNvPr id="8" name="Title 3"/>
          <p:cNvSpPr txBox="1">
            <a:spLocks/>
          </p:cNvSpPr>
          <p:nvPr/>
        </p:nvSpPr>
        <p:spPr bwMode="auto">
          <a:xfrm>
            <a:off x="216747" y="-1459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r>
              <a:rPr lang="en-US" sz="2400" i="0" kern="0" dirty="0" smtClean="0">
                <a:solidFill>
                  <a:srgbClr val="0000FF"/>
                </a:solidFill>
                <a:effectLst>
                  <a:outerShdw blurRad="38100" dist="38100" dir="2700000" algn="tl">
                    <a:srgbClr val="000000">
                      <a:alpha val="43137"/>
                    </a:srgbClr>
                  </a:outerShdw>
                </a:effectLst>
                <a:latin typeface="Arial Black" pitchFamily="34" charset="0"/>
                <a:ea typeface="+mj-ea"/>
                <a:cs typeface="+mj-cs"/>
              </a:rPr>
              <a:t>Testing the Idea of Combining the Displacements of Each Time Step</a:t>
            </a:r>
            <a:endParaRPr kumimoji="0" lang="en-US" sz="28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Black" pitchFamily="34" charset="0"/>
              <a:ea typeface="+mj-ea"/>
              <a:cs typeface="+mj-cs"/>
            </a:endParaRPr>
          </a:p>
        </p:txBody>
      </p:sp>
      <p:sp>
        <p:nvSpPr>
          <p:cNvPr id="26" name="Rectangle 25"/>
          <p:cNvSpPr/>
          <p:nvPr/>
        </p:nvSpPr>
        <p:spPr bwMode="auto">
          <a:xfrm>
            <a:off x="339630" y="1345472"/>
            <a:ext cx="2077000" cy="2325189"/>
          </a:xfrm>
          <a:prstGeom prst="rect">
            <a:avLst/>
          </a:prstGeom>
          <a:solidFill>
            <a:schemeClr val="accent3">
              <a:alpha val="4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grpSp>
        <p:nvGrpSpPr>
          <p:cNvPr id="3" name="Group 43"/>
          <p:cNvGrpSpPr/>
          <p:nvPr/>
        </p:nvGrpSpPr>
        <p:grpSpPr>
          <a:xfrm>
            <a:off x="-177170" y="1435514"/>
            <a:ext cx="4962525" cy="2133600"/>
            <a:chOff x="3571875" y="3962400"/>
            <a:chExt cx="4962525" cy="2133600"/>
          </a:xfrm>
        </p:grpSpPr>
        <p:grpSp>
          <p:nvGrpSpPr>
            <p:cNvPr id="4" name="Group 38"/>
            <p:cNvGrpSpPr>
              <a:grpSpLocks/>
            </p:cNvGrpSpPr>
            <p:nvPr/>
          </p:nvGrpSpPr>
          <p:grpSpPr bwMode="auto">
            <a:xfrm>
              <a:off x="5410200" y="3962400"/>
              <a:ext cx="3124200" cy="2133600"/>
              <a:chOff x="3408" y="2064"/>
              <a:chExt cx="1968" cy="1344"/>
            </a:xfrm>
          </p:grpSpPr>
          <p:pic>
            <p:nvPicPr>
              <p:cNvPr id="35" name="Picture 28" descr="8524adj"/>
              <p:cNvPicPr>
                <a:picLocks noChangeAspect="1" noChangeArrowheads="1"/>
              </p:cNvPicPr>
              <p:nvPr/>
            </p:nvPicPr>
            <p:blipFill>
              <a:blip r:embed="rId3" cstate="print">
                <a:lum bright="-30000"/>
              </a:blip>
              <a:srcRect/>
              <a:stretch>
                <a:fillRect/>
              </a:stretch>
            </p:blipFill>
            <p:spPr bwMode="auto">
              <a:xfrm>
                <a:off x="3888" y="2064"/>
                <a:ext cx="1152" cy="1344"/>
              </a:xfrm>
              <a:prstGeom prst="rect">
                <a:avLst/>
              </a:prstGeom>
              <a:noFill/>
              <a:ln w="9525">
                <a:noFill/>
                <a:miter lim="800000"/>
                <a:headEnd/>
                <a:tailEnd/>
              </a:ln>
            </p:spPr>
          </p:pic>
          <p:sp>
            <p:nvSpPr>
              <p:cNvPr id="36" name="Text Box 32"/>
              <p:cNvSpPr txBox="1">
                <a:spLocks noChangeArrowheads="1"/>
              </p:cNvSpPr>
              <p:nvPr/>
            </p:nvSpPr>
            <p:spPr bwMode="auto">
              <a:xfrm>
                <a:off x="3408" y="3216"/>
                <a:ext cx="1968" cy="192"/>
              </a:xfrm>
              <a:prstGeom prst="rect">
                <a:avLst/>
              </a:prstGeom>
              <a:noFill/>
              <a:ln w="9525">
                <a:noFill/>
                <a:miter lim="800000"/>
                <a:headEnd/>
                <a:tailEnd/>
              </a:ln>
            </p:spPr>
            <p:txBody>
              <a:bodyPr>
                <a:spAutoFit/>
              </a:bodyPr>
              <a:lstStyle/>
              <a:p>
                <a:pPr algn="ctr" fontAlgn="auto">
                  <a:spcBef>
                    <a:spcPct val="50000"/>
                  </a:spcBef>
                  <a:spcAft>
                    <a:spcPts val="0"/>
                  </a:spcAft>
                </a:pPr>
                <a:r>
                  <a:rPr lang="en-US" sz="1400" i="0" dirty="0">
                    <a:solidFill>
                      <a:prstClr val="white"/>
                    </a:solidFill>
                    <a:latin typeface="Comic Sans MS" pitchFamily="66" charset="0"/>
                  </a:rPr>
                  <a:t>After clustering</a:t>
                </a:r>
              </a:p>
            </p:txBody>
          </p:sp>
        </p:grpSp>
        <p:grpSp>
          <p:nvGrpSpPr>
            <p:cNvPr id="6" name="Group 37"/>
            <p:cNvGrpSpPr>
              <a:grpSpLocks/>
            </p:cNvGrpSpPr>
            <p:nvPr/>
          </p:nvGrpSpPr>
          <p:grpSpPr bwMode="auto">
            <a:xfrm>
              <a:off x="3571875" y="3962400"/>
              <a:ext cx="3124200" cy="2133600"/>
              <a:chOff x="2112" y="2064"/>
              <a:chExt cx="1968" cy="1344"/>
            </a:xfrm>
          </p:grpSpPr>
          <p:pic>
            <p:nvPicPr>
              <p:cNvPr id="31" name="Picture 27" descr="8524p1"/>
              <p:cNvPicPr>
                <a:picLocks noChangeAspect="1" noChangeArrowheads="1"/>
              </p:cNvPicPr>
              <p:nvPr/>
            </p:nvPicPr>
            <p:blipFill>
              <a:blip r:embed="rId4" cstate="print">
                <a:lum bright="-40000"/>
              </a:blip>
              <a:srcRect/>
              <a:stretch>
                <a:fillRect/>
              </a:stretch>
            </p:blipFill>
            <p:spPr bwMode="auto">
              <a:xfrm>
                <a:off x="2544" y="2083"/>
                <a:ext cx="1159" cy="1325"/>
              </a:xfrm>
              <a:prstGeom prst="rect">
                <a:avLst/>
              </a:prstGeom>
              <a:noFill/>
              <a:ln w="12700">
                <a:solidFill>
                  <a:srgbClr val="000099"/>
                </a:solidFill>
                <a:prstDash val="dash"/>
                <a:miter lim="800000"/>
                <a:headEnd/>
                <a:tailEnd/>
              </a:ln>
            </p:spPr>
          </p:pic>
          <p:sp>
            <p:nvSpPr>
              <p:cNvPr id="32" name="Text Box 31"/>
              <p:cNvSpPr txBox="1">
                <a:spLocks noChangeArrowheads="1"/>
              </p:cNvSpPr>
              <p:nvPr/>
            </p:nvSpPr>
            <p:spPr bwMode="auto">
              <a:xfrm>
                <a:off x="2112" y="3216"/>
                <a:ext cx="1968" cy="192"/>
              </a:xfrm>
              <a:prstGeom prst="rect">
                <a:avLst/>
              </a:prstGeom>
              <a:noFill/>
              <a:ln w="9525">
                <a:noFill/>
                <a:miter lim="800000"/>
                <a:headEnd/>
                <a:tailEnd/>
              </a:ln>
            </p:spPr>
            <p:txBody>
              <a:bodyPr>
                <a:spAutoFit/>
              </a:bodyPr>
              <a:lstStyle/>
              <a:p>
                <a:pPr algn="ctr" fontAlgn="auto">
                  <a:spcBef>
                    <a:spcPct val="50000"/>
                  </a:spcBef>
                  <a:spcAft>
                    <a:spcPts val="0"/>
                  </a:spcAft>
                </a:pPr>
                <a:r>
                  <a:rPr lang="en-US" sz="1400" i="0">
                    <a:solidFill>
                      <a:prstClr val="white"/>
                    </a:solidFill>
                    <a:latin typeface="Comic Sans MS" pitchFamily="66" charset="0"/>
                  </a:rPr>
                  <a:t>Before clustering</a:t>
                </a:r>
              </a:p>
            </p:txBody>
          </p:sp>
          <p:sp>
            <p:nvSpPr>
              <p:cNvPr id="33" name="Rectangle 33"/>
              <p:cNvSpPr>
                <a:spLocks noChangeArrowheads="1"/>
              </p:cNvSpPr>
              <p:nvPr/>
            </p:nvSpPr>
            <p:spPr bwMode="auto">
              <a:xfrm>
                <a:off x="2544" y="2064"/>
                <a:ext cx="384" cy="432"/>
              </a:xfrm>
              <a:prstGeom prst="rect">
                <a:avLst/>
              </a:prstGeom>
              <a:noFill/>
              <a:ln w="9525">
                <a:solidFill>
                  <a:srgbClr val="33CCCC"/>
                </a:solidFill>
                <a:miter lim="800000"/>
                <a:headEnd/>
                <a:tailEnd/>
              </a:ln>
            </p:spPr>
            <p:txBody>
              <a:bodyPr wrap="none" anchor="ctr"/>
              <a:lstStyle/>
              <a:p>
                <a:pPr fontAlgn="auto">
                  <a:spcBef>
                    <a:spcPts val="0"/>
                  </a:spcBef>
                  <a:spcAft>
                    <a:spcPts val="0"/>
                  </a:spcAft>
                </a:pPr>
                <a:endParaRPr lang="en-US" i="0">
                  <a:solidFill>
                    <a:prstClr val="black"/>
                  </a:solidFill>
                  <a:latin typeface="Calibri"/>
                </a:endParaRPr>
              </a:p>
            </p:txBody>
          </p:sp>
          <p:sp>
            <p:nvSpPr>
              <p:cNvPr id="34" name="Rectangle 34"/>
              <p:cNvSpPr>
                <a:spLocks noChangeArrowheads="1"/>
              </p:cNvSpPr>
              <p:nvPr/>
            </p:nvSpPr>
            <p:spPr bwMode="auto">
              <a:xfrm>
                <a:off x="2592" y="2064"/>
                <a:ext cx="384" cy="432"/>
              </a:xfrm>
              <a:prstGeom prst="rect">
                <a:avLst/>
              </a:prstGeom>
              <a:noFill/>
              <a:ln w="9525">
                <a:solidFill>
                  <a:srgbClr val="66FFCC"/>
                </a:solidFill>
                <a:prstDash val="dash"/>
                <a:miter lim="800000"/>
                <a:headEnd/>
                <a:tailEnd/>
              </a:ln>
            </p:spPr>
            <p:txBody>
              <a:bodyPr wrap="none" anchor="ctr"/>
              <a:lstStyle/>
              <a:p>
                <a:pPr fontAlgn="auto">
                  <a:spcBef>
                    <a:spcPts val="0"/>
                  </a:spcBef>
                  <a:spcAft>
                    <a:spcPts val="0"/>
                  </a:spcAft>
                </a:pPr>
                <a:endParaRPr lang="en-US" i="0">
                  <a:solidFill>
                    <a:prstClr val="black"/>
                  </a:solidFill>
                  <a:latin typeface="Calibri"/>
                </a:endParaRPr>
              </a:p>
            </p:txBody>
          </p:sp>
        </p:grpSp>
      </p:grpSp>
      <p:sp>
        <p:nvSpPr>
          <p:cNvPr id="40" name="Rectangle 39"/>
          <p:cNvSpPr/>
          <p:nvPr/>
        </p:nvSpPr>
        <p:spPr bwMode="auto">
          <a:xfrm>
            <a:off x="335274" y="4097409"/>
            <a:ext cx="2081356" cy="2325189"/>
          </a:xfrm>
          <a:prstGeom prst="rect">
            <a:avLst/>
          </a:prstGeom>
          <a:solidFill>
            <a:schemeClr val="accent3">
              <a:alpha val="4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grpSp>
        <p:nvGrpSpPr>
          <p:cNvPr id="10" name="Group 43"/>
          <p:cNvGrpSpPr/>
          <p:nvPr/>
        </p:nvGrpSpPr>
        <p:grpSpPr>
          <a:xfrm>
            <a:off x="-181526" y="4187451"/>
            <a:ext cx="4962525" cy="2133600"/>
            <a:chOff x="3571875" y="3962400"/>
            <a:chExt cx="4962525" cy="2133600"/>
          </a:xfrm>
        </p:grpSpPr>
        <p:grpSp>
          <p:nvGrpSpPr>
            <p:cNvPr id="11" name="Group 38"/>
            <p:cNvGrpSpPr>
              <a:grpSpLocks/>
            </p:cNvGrpSpPr>
            <p:nvPr/>
          </p:nvGrpSpPr>
          <p:grpSpPr bwMode="auto">
            <a:xfrm>
              <a:off x="5410200" y="3962400"/>
              <a:ext cx="3124200" cy="2133600"/>
              <a:chOff x="3408" y="2064"/>
              <a:chExt cx="1968" cy="1344"/>
            </a:xfrm>
          </p:grpSpPr>
          <p:pic>
            <p:nvPicPr>
              <p:cNvPr id="48" name="Picture 28" descr="8524adj"/>
              <p:cNvPicPr>
                <a:picLocks noChangeAspect="1" noChangeArrowheads="1"/>
              </p:cNvPicPr>
              <p:nvPr/>
            </p:nvPicPr>
            <p:blipFill>
              <a:blip r:embed="rId3" cstate="print">
                <a:lum bright="-30000"/>
              </a:blip>
              <a:srcRect/>
              <a:stretch>
                <a:fillRect/>
              </a:stretch>
            </p:blipFill>
            <p:spPr bwMode="auto">
              <a:xfrm>
                <a:off x="3888" y="2064"/>
                <a:ext cx="1152" cy="1344"/>
              </a:xfrm>
              <a:prstGeom prst="rect">
                <a:avLst/>
              </a:prstGeom>
              <a:noFill/>
              <a:ln w="9525">
                <a:noFill/>
                <a:miter lim="800000"/>
                <a:headEnd/>
                <a:tailEnd/>
              </a:ln>
            </p:spPr>
          </p:pic>
          <p:sp>
            <p:nvSpPr>
              <p:cNvPr id="49" name="Text Box 32"/>
              <p:cNvSpPr txBox="1">
                <a:spLocks noChangeArrowheads="1"/>
              </p:cNvSpPr>
              <p:nvPr/>
            </p:nvSpPr>
            <p:spPr bwMode="auto">
              <a:xfrm>
                <a:off x="3408" y="3216"/>
                <a:ext cx="1968" cy="192"/>
              </a:xfrm>
              <a:prstGeom prst="rect">
                <a:avLst/>
              </a:prstGeom>
              <a:noFill/>
              <a:ln w="9525">
                <a:noFill/>
                <a:miter lim="800000"/>
                <a:headEnd/>
                <a:tailEnd/>
              </a:ln>
            </p:spPr>
            <p:txBody>
              <a:bodyPr>
                <a:spAutoFit/>
              </a:bodyPr>
              <a:lstStyle/>
              <a:p>
                <a:pPr algn="ctr" fontAlgn="auto">
                  <a:spcBef>
                    <a:spcPct val="50000"/>
                  </a:spcBef>
                  <a:spcAft>
                    <a:spcPts val="0"/>
                  </a:spcAft>
                </a:pPr>
                <a:r>
                  <a:rPr lang="en-US" sz="1400" i="0" dirty="0">
                    <a:solidFill>
                      <a:prstClr val="white"/>
                    </a:solidFill>
                    <a:latin typeface="Comic Sans MS" pitchFamily="66" charset="0"/>
                  </a:rPr>
                  <a:t>After clustering</a:t>
                </a:r>
              </a:p>
            </p:txBody>
          </p:sp>
        </p:grpSp>
        <p:grpSp>
          <p:nvGrpSpPr>
            <p:cNvPr id="12" name="Group 37"/>
            <p:cNvGrpSpPr>
              <a:grpSpLocks/>
            </p:cNvGrpSpPr>
            <p:nvPr/>
          </p:nvGrpSpPr>
          <p:grpSpPr bwMode="auto">
            <a:xfrm>
              <a:off x="3571875" y="3962400"/>
              <a:ext cx="3124200" cy="2133600"/>
              <a:chOff x="2112" y="2064"/>
              <a:chExt cx="1968" cy="1344"/>
            </a:xfrm>
          </p:grpSpPr>
          <p:pic>
            <p:nvPicPr>
              <p:cNvPr id="44" name="Picture 27" descr="8524p1"/>
              <p:cNvPicPr>
                <a:picLocks noChangeAspect="1" noChangeArrowheads="1"/>
              </p:cNvPicPr>
              <p:nvPr/>
            </p:nvPicPr>
            <p:blipFill>
              <a:blip r:embed="rId4" cstate="print">
                <a:lum bright="-40000"/>
              </a:blip>
              <a:srcRect/>
              <a:stretch>
                <a:fillRect/>
              </a:stretch>
            </p:blipFill>
            <p:spPr bwMode="auto">
              <a:xfrm>
                <a:off x="2544" y="2083"/>
                <a:ext cx="1159" cy="1325"/>
              </a:xfrm>
              <a:prstGeom prst="rect">
                <a:avLst/>
              </a:prstGeom>
              <a:noFill/>
              <a:ln w="12700">
                <a:solidFill>
                  <a:srgbClr val="000099"/>
                </a:solidFill>
                <a:prstDash val="dash"/>
                <a:miter lim="800000"/>
                <a:headEnd/>
                <a:tailEnd/>
              </a:ln>
            </p:spPr>
          </p:pic>
          <p:sp>
            <p:nvSpPr>
              <p:cNvPr id="45" name="Text Box 31"/>
              <p:cNvSpPr txBox="1">
                <a:spLocks noChangeArrowheads="1"/>
              </p:cNvSpPr>
              <p:nvPr/>
            </p:nvSpPr>
            <p:spPr bwMode="auto">
              <a:xfrm>
                <a:off x="2112" y="3216"/>
                <a:ext cx="1968" cy="192"/>
              </a:xfrm>
              <a:prstGeom prst="rect">
                <a:avLst/>
              </a:prstGeom>
              <a:noFill/>
              <a:ln w="9525">
                <a:noFill/>
                <a:miter lim="800000"/>
                <a:headEnd/>
                <a:tailEnd/>
              </a:ln>
            </p:spPr>
            <p:txBody>
              <a:bodyPr>
                <a:spAutoFit/>
              </a:bodyPr>
              <a:lstStyle/>
              <a:p>
                <a:pPr algn="ctr" fontAlgn="auto">
                  <a:spcBef>
                    <a:spcPct val="50000"/>
                  </a:spcBef>
                  <a:spcAft>
                    <a:spcPts val="0"/>
                  </a:spcAft>
                </a:pPr>
                <a:r>
                  <a:rPr lang="en-US" sz="1400" i="0">
                    <a:solidFill>
                      <a:prstClr val="white"/>
                    </a:solidFill>
                    <a:latin typeface="Comic Sans MS" pitchFamily="66" charset="0"/>
                  </a:rPr>
                  <a:t>Before clustering</a:t>
                </a:r>
              </a:p>
            </p:txBody>
          </p:sp>
          <p:sp>
            <p:nvSpPr>
              <p:cNvPr id="46" name="Rectangle 33"/>
              <p:cNvSpPr>
                <a:spLocks noChangeArrowheads="1"/>
              </p:cNvSpPr>
              <p:nvPr/>
            </p:nvSpPr>
            <p:spPr bwMode="auto">
              <a:xfrm>
                <a:off x="2544" y="2064"/>
                <a:ext cx="384" cy="432"/>
              </a:xfrm>
              <a:prstGeom prst="rect">
                <a:avLst/>
              </a:prstGeom>
              <a:noFill/>
              <a:ln w="9525">
                <a:solidFill>
                  <a:srgbClr val="33CCCC"/>
                </a:solidFill>
                <a:miter lim="800000"/>
                <a:headEnd/>
                <a:tailEnd/>
              </a:ln>
            </p:spPr>
            <p:txBody>
              <a:bodyPr wrap="none" anchor="ctr"/>
              <a:lstStyle/>
              <a:p>
                <a:pPr fontAlgn="auto">
                  <a:spcBef>
                    <a:spcPts val="0"/>
                  </a:spcBef>
                  <a:spcAft>
                    <a:spcPts val="0"/>
                  </a:spcAft>
                </a:pPr>
                <a:endParaRPr lang="en-US" i="0">
                  <a:solidFill>
                    <a:prstClr val="black"/>
                  </a:solidFill>
                  <a:latin typeface="Calibri"/>
                </a:endParaRPr>
              </a:p>
            </p:txBody>
          </p:sp>
          <p:sp>
            <p:nvSpPr>
              <p:cNvPr id="47" name="Rectangle 34"/>
              <p:cNvSpPr>
                <a:spLocks noChangeArrowheads="1"/>
              </p:cNvSpPr>
              <p:nvPr/>
            </p:nvSpPr>
            <p:spPr bwMode="auto">
              <a:xfrm>
                <a:off x="2592" y="2064"/>
                <a:ext cx="384" cy="432"/>
              </a:xfrm>
              <a:prstGeom prst="rect">
                <a:avLst/>
              </a:prstGeom>
              <a:noFill/>
              <a:ln w="9525">
                <a:solidFill>
                  <a:srgbClr val="66FFCC"/>
                </a:solidFill>
                <a:prstDash val="dash"/>
                <a:miter lim="800000"/>
                <a:headEnd/>
                <a:tailEnd/>
              </a:ln>
            </p:spPr>
            <p:txBody>
              <a:bodyPr wrap="none" anchor="ctr"/>
              <a:lstStyle/>
              <a:p>
                <a:pPr fontAlgn="auto">
                  <a:spcBef>
                    <a:spcPts val="0"/>
                  </a:spcBef>
                  <a:spcAft>
                    <a:spcPts val="0"/>
                  </a:spcAft>
                </a:pPr>
                <a:endParaRPr lang="en-US" i="0">
                  <a:solidFill>
                    <a:prstClr val="black"/>
                  </a:solidFill>
                  <a:latin typeface="Calibri"/>
                </a:endParaRPr>
              </a:p>
            </p:txBody>
          </p:sp>
        </p:grpSp>
      </p:grpSp>
      <p:sp>
        <p:nvSpPr>
          <p:cNvPr id="54" name="Right Arrow 53"/>
          <p:cNvSpPr/>
          <p:nvPr/>
        </p:nvSpPr>
        <p:spPr bwMode="auto">
          <a:xfrm>
            <a:off x="5273029" y="3627146"/>
            <a:ext cx="613954" cy="339634"/>
          </a:xfrm>
          <a:prstGeom prst="rightArrow">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grpSp>
        <p:nvGrpSpPr>
          <p:cNvPr id="15" name="Group 60"/>
          <p:cNvGrpSpPr/>
          <p:nvPr/>
        </p:nvGrpSpPr>
        <p:grpSpPr>
          <a:xfrm>
            <a:off x="6152595" y="3392002"/>
            <a:ext cx="2246814" cy="757645"/>
            <a:chOff x="5408023" y="1867989"/>
            <a:chExt cx="2246814" cy="757645"/>
          </a:xfrm>
        </p:grpSpPr>
        <p:sp>
          <p:nvSpPr>
            <p:cNvPr id="62" name="Oval 61"/>
            <p:cNvSpPr/>
            <p:nvPr/>
          </p:nvSpPr>
          <p:spPr bwMode="auto">
            <a:xfrm>
              <a:off x="5408023" y="1867989"/>
              <a:ext cx="1632857" cy="757645"/>
            </a:xfrm>
            <a:prstGeom prst="ellipse">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sp>
          <p:nvSpPr>
            <p:cNvPr id="63" name="TextBox 62"/>
            <p:cNvSpPr txBox="1"/>
            <p:nvPr/>
          </p:nvSpPr>
          <p:spPr>
            <a:xfrm>
              <a:off x="5799912" y="1920239"/>
              <a:ext cx="1854925" cy="646331"/>
            </a:xfrm>
            <a:prstGeom prst="rect">
              <a:avLst/>
            </a:prstGeom>
            <a:noFill/>
          </p:spPr>
          <p:txBody>
            <a:bodyPr wrap="square" rtlCol="0">
              <a:spAutoFit/>
            </a:bodyPr>
            <a:lstStyle/>
            <a:p>
              <a:r>
                <a:rPr lang="en-US" dirty="0" smtClean="0"/>
                <a:t>Final </a:t>
              </a:r>
            </a:p>
            <a:p>
              <a:r>
                <a:rPr lang="en-US" dirty="0" smtClean="0"/>
                <a:t>Vector</a:t>
              </a:r>
              <a:endParaRPr lang="en-US" dirty="0"/>
            </a:p>
          </p:txBody>
        </p:sp>
      </p:grpSp>
      <p:sp>
        <p:nvSpPr>
          <p:cNvPr id="55" name="Rectangle 54"/>
          <p:cNvSpPr/>
          <p:nvPr/>
        </p:nvSpPr>
        <p:spPr bwMode="auto">
          <a:xfrm>
            <a:off x="2429692" y="1345474"/>
            <a:ext cx="1881051" cy="23513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sp>
        <p:nvSpPr>
          <p:cNvPr id="56" name="Rectangle 55"/>
          <p:cNvSpPr/>
          <p:nvPr/>
        </p:nvSpPr>
        <p:spPr bwMode="auto">
          <a:xfrm>
            <a:off x="2425336" y="4084348"/>
            <a:ext cx="1881051" cy="23513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sp>
        <p:nvSpPr>
          <p:cNvPr id="68" name="TextBox 67"/>
          <p:cNvSpPr txBox="1"/>
          <p:nvPr/>
        </p:nvSpPr>
        <p:spPr>
          <a:xfrm>
            <a:off x="3213438" y="3200407"/>
            <a:ext cx="1933333" cy="1323439"/>
          </a:xfrm>
          <a:prstGeom prst="rect">
            <a:avLst/>
          </a:prstGeom>
          <a:solidFill>
            <a:schemeClr val="accent3">
              <a:lumMod val="40000"/>
              <a:lumOff val="60000"/>
            </a:schemeClr>
          </a:solidFill>
        </p:spPr>
        <p:txBody>
          <a:bodyPr wrap="square" rtlCol="0">
            <a:spAutoFit/>
          </a:bodyPr>
          <a:lstStyle/>
          <a:p>
            <a:pPr algn="ctr"/>
            <a:r>
              <a:rPr lang="en-US" sz="1600" i="0" dirty="0" smtClean="0"/>
              <a:t>Apply clustering </a:t>
            </a:r>
          </a:p>
          <a:p>
            <a:pPr algn="ctr"/>
            <a:r>
              <a:rPr lang="en-US" sz="1600" i="0" dirty="0" smtClean="0"/>
              <a:t>to local displacements </a:t>
            </a:r>
            <a:r>
              <a:rPr lang="en-US" sz="1600" i="0" u="sng" dirty="0" smtClean="0"/>
              <a:t>from both time steps </a:t>
            </a:r>
            <a:endParaRPr lang="en-US" sz="1600" i="0" u="sng" dirty="0"/>
          </a:p>
        </p:txBody>
      </p:sp>
      <p:sp>
        <p:nvSpPr>
          <p:cNvPr id="60" name="Right Brace 59"/>
          <p:cNvSpPr/>
          <p:nvPr/>
        </p:nvSpPr>
        <p:spPr bwMode="auto">
          <a:xfrm>
            <a:off x="2521075" y="1123404"/>
            <a:ext cx="587829" cy="5355773"/>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sp>
        <p:nvSpPr>
          <p:cNvPr id="59" name="TextBox 58"/>
          <p:cNvSpPr txBox="1"/>
          <p:nvPr/>
        </p:nvSpPr>
        <p:spPr>
          <a:xfrm>
            <a:off x="313506" y="1058092"/>
            <a:ext cx="4846320" cy="307777"/>
          </a:xfrm>
          <a:prstGeom prst="rect">
            <a:avLst/>
          </a:prstGeom>
          <a:noFill/>
        </p:spPr>
        <p:txBody>
          <a:bodyPr wrap="square" rtlCol="0">
            <a:spAutoFit/>
          </a:bodyPr>
          <a:lstStyle/>
          <a:p>
            <a:r>
              <a:rPr lang="en-US" sz="1400" b="1" i="0" dirty="0" smtClean="0">
                <a:solidFill>
                  <a:srgbClr val="CC0000"/>
                </a:solidFill>
              </a:rPr>
              <a:t>Reverse Time Step</a:t>
            </a:r>
            <a:endParaRPr lang="en-US" sz="1400" b="1" i="0" dirty="0">
              <a:solidFill>
                <a:srgbClr val="CC0000"/>
              </a:solidFill>
            </a:endParaRPr>
          </a:p>
        </p:txBody>
      </p:sp>
      <p:sp>
        <p:nvSpPr>
          <p:cNvPr id="61" name="TextBox 60"/>
          <p:cNvSpPr txBox="1"/>
          <p:nvPr/>
        </p:nvSpPr>
        <p:spPr>
          <a:xfrm>
            <a:off x="309150" y="3823092"/>
            <a:ext cx="4846320" cy="307777"/>
          </a:xfrm>
          <a:prstGeom prst="rect">
            <a:avLst/>
          </a:prstGeom>
          <a:noFill/>
        </p:spPr>
        <p:txBody>
          <a:bodyPr wrap="square" rtlCol="0">
            <a:spAutoFit/>
          </a:bodyPr>
          <a:lstStyle/>
          <a:p>
            <a:r>
              <a:rPr lang="en-US" sz="1400" b="1" i="0" dirty="0" smtClean="0">
                <a:solidFill>
                  <a:srgbClr val="CC0000"/>
                </a:solidFill>
              </a:rPr>
              <a:t>Forward Time Step</a:t>
            </a:r>
            <a:endParaRPr lang="en-US" sz="1400" b="1" i="0" dirty="0">
              <a:solidFill>
                <a:srgbClr val="CC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sz="1000" dirty="0" smtClean="0">
                <a:solidFill>
                  <a:srgbClr val="0066FF"/>
                </a:solidFill>
              </a:rPr>
              <a:t>June 16-20, 2014</a:t>
            </a:r>
          </a:p>
        </p:txBody>
      </p:sp>
      <p:sp>
        <p:nvSpPr>
          <p:cNvPr id="7" name="Footer Placeholder 2"/>
          <p:cNvSpPr>
            <a:spLocks noGrp="1"/>
          </p:cNvSpPr>
          <p:nvPr>
            <p:ph type="ftr" sz="quarter" idx="11"/>
          </p:nvPr>
        </p:nvSpPr>
        <p:spPr>
          <a:xfrm>
            <a:off x="3124200" y="6342505"/>
            <a:ext cx="2895600" cy="476250"/>
          </a:xfrm>
          <a:noFill/>
        </p:spPr>
        <p:txBody>
          <a:bodyPr/>
          <a:lstStyle/>
          <a:p>
            <a:endParaRPr lang="en-US" i="0" dirty="0" smtClean="0"/>
          </a:p>
          <a:p>
            <a:r>
              <a:rPr lang="en-US" sz="1000" dirty="0" smtClean="0">
                <a:solidFill>
                  <a:srgbClr val="0066FF"/>
                </a:solidFill>
              </a:rPr>
              <a:t>IWW12  Copenhagen, Denmark</a:t>
            </a:r>
          </a:p>
        </p:txBody>
      </p:sp>
      <p:sp>
        <p:nvSpPr>
          <p:cNvPr id="8" name="Title 3"/>
          <p:cNvSpPr txBox="1">
            <a:spLocks/>
          </p:cNvSpPr>
          <p:nvPr/>
        </p:nvSpPr>
        <p:spPr bwMode="auto">
          <a:xfrm>
            <a:off x="216747" y="-1459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r>
              <a:rPr lang="en-US" sz="2400" i="0" kern="0" dirty="0" smtClean="0">
                <a:solidFill>
                  <a:srgbClr val="0000FF"/>
                </a:solidFill>
                <a:effectLst>
                  <a:outerShdw blurRad="38100" dist="38100" dir="2700000" algn="tl">
                    <a:srgbClr val="000000">
                      <a:alpha val="43137"/>
                    </a:srgbClr>
                  </a:outerShdw>
                </a:effectLst>
                <a:latin typeface="Arial Black" pitchFamily="34" charset="0"/>
                <a:ea typeface="+mj-ea"/>
                <a:cs typeface="+mj-cs"/>
              </a:rPr>
              <a:t>Testing the Idea of Combining the Displacements of Each Time Step</a:t>
            </a:r>
            <a:endParaRPr kumimoji="0" lang="en-US" sz="28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Black" pitchFamily="34" charset="0"/>
              <a:ea typeface="+mj-ea"/>
              <a:cs typeface="+mj-cs"/>
            </a:endParaRPr>
          </a:p>
        </p:txBody>
      </p:sp>
      <p:pic>
        <p:nvPicPr>
          <p:cNvPr id="37" name="Picture 36" descr="u1_vs_u2_separate.gif"/>
          <p:cNvPicPr>
            <a:picLocks noChangeAspect="1"/>
          </p:cNvPicPr>
          <p:nvPr/>
        </p:nvPicPr>
        <p:blipFill>
          <a:blip r:embed="rId3" cstate="print"/>
          <a:stretch>
            <a:fillRect/>
          </a:stretch>
        </p:blipFill>
        <p:spPr>
          <a:xfrm>
            <a:off x="222065" y="1365067"/>
            <a:ext cx="4265022" cy="4265022"/>
          </a:xfrm>
          <a:prstGeom prst="rect">
            <a:avLst/>
          </a:prstGeom>
        </p:spPr>
      </p:pic>
      <p:pic>
        <p:nvPicPr>
          <p:cNvPr id="38" name="Picture 37" descr="u1_vs_u2_combined.gif"/>
          <p:cNvPicPr>
            <a:picLocks noChangeAspect="1"/>
          </p:cNvPicPr>
          <p:nvPr/>
        </p:nvPicPr>
        <p:blipFill>
          <a:blip r:embed="rId4" cstate="print"/>
          <a:stretch>
            <a:fillRect/>
          </a:stretch>
        </p:blipFill>
        <p:spPr>
          <a:xfrm>
            <a:off x="4637321" y="1371605"/>
            <a:ext cx="4261104" cy="4261104"/>
          </a:xfrm>
          <a:prstGeom prst="rect">
            <a:avLst/>
          </a:prstGeom>
        </p:spPr>
      </p:pic>
      <p:sp>
        <p:nvSpPr>
          <p:cNvPr id="39" name="TextBox 38"/>
          <p:cNvSpPr txBox="1"/>
          <p:nvPr/>
        </p:nvSpPr>
        <p:spPr>
          <a:xfrm>
            <a:off x="5418908" y="5109754"/>
            <a:ext cx="2971800" cy="923330"/>
          </a:xfrm>
          <a:prstGeom prst="rect">
            <a:avLst/>
          </a:prstGeom>
          <a:noFill/>
        </p:spPr>
        <p:txBody>
          <a:bodyPr wrap="square" rtlCol="0">
            <a:spAutoFit/>
          </a:bodyPr>
          <a:lstStyle/>
          <a:p>
            <a:r>
              <a:rPr lang="en-US" dirty="0" smtClean="0"/>
              <a:t> </a:t>
            </a:r>
          </a:p>
          <a:p>
            <a:r>
              <a:rPr lang="en-US" i="0" dirty="0" smtClean="0">
                <a:solidFill>
                  <a:srgbClr val="0000CC"/>
                </a:solidFill>
              </a:rPr>
              <a:t>Points from both time steps when analyzed </a:t>
            </a:r>
            <a:r>
              <a:rPr lang="en-US" u="sng" dirty="0" smtClean="0">
                <a:solidFill>
                  <a:srgbClr val="0000CC"/>
                </a:solidFill>
              </a:rPr>
              <a:t>together</a:t>
            </a:r>
            <a:r>
              <a:rPr lang="en-US" i="0" dirty="0" smtClean="0">
                <a:solidFill>
                  <a:srgbClr val="0000CC"/>
                </a:solidFill>
              </a:rPr>
              <a:t>;</a:t>
            </a:r>
          </a:p>
        </p:txBody>
      </p:sp>
      <p:sp>
        <p:nvSpPr>
          <p:cNvPr id="41" name="TextBox 40"/>
          <p:cNvSpPr txBox="1"/>
          <p:nvPr/>
        </p:nvSpPr>
        <p:spPr>
          <a:xfrm>
            <a:off x="2194565" y="4963880"/>
            <a:ext cx="1606731" cy="307777"/>
          </a:xfrm>
          <a:prstGeom prst="rect">
            <a:avLst/>
          </a:prstGeom>
          <a:noFill/>
        </p:spPr>
        <p:txBody>
          <a:bodyPr wrap="square" rtlCol="0">
            <a:spAutoFit/>
          </a:bodyPr>
          <a:lstStyle/>
          <a:p>
            <a:r>
              <a:rPr lang="en-US" sz="1400" b="1" i="0" dirty="0" smtClean="0">
                <a:solidFill>
                  <a:srgbClr val="FF0000"/>
                </a:solidFill>
              </a:rPr>
              <a:t>U1</a:t>
            </a:r>
            <a:endParaRPr lang="en-US" sz="1400" b="1" i="0" dirty="0">
              <a:solidFill>
                <a:srgbClr val="FF0000"/>
              </a:solidFill>
            </a:endParaRPr>
          </a:p>
        </p:txBody>
      </p:sp>
      <p:sp>
        <p:nvSpPr>
          <p:cNvPr id="42" name="TextBox 41"/>
          <p:cNvSpPr txBox="1"/>
          <p:nvPr/>
        </p:nvSpPr>
        <p:spPr>
          <a:xfrm>
            <a:off x="6579375" y="4920336"/>
            <a:ext cx="1606731" cy="307777"/>
          </a:xfrm>
          <a:prstGeom prst="rect">
            <a:avLst/>
          </a:prstGeom>
          <a:noFill/>
        </p:spPr>
        <p:txBody>
          <a:bodyPr wrap="square" rtlCol="0">
            <a:spAutoFit/>
          </a:bodyPr>
          <a:lstStyle/>
          <a:p>
            <a:r>
              <a:rPr lang="en-US" sz="1400" b="1" i="0" dirty="0" smtClean="0">
                <a:solidFill>
                  <a:srgbClr val="FF0000"/>
                </a:solidFill>
              </a:rPr>
              <a:t>U1</a:t>
            </a:r>
            <a:endParaRPr lang="en-US" sz="1400" b="1" i="0" dirty="0">
              <a:solidFill>
                <a:srgbClr val="FF0000"/>
              </a:solidFill>
            </a:endParaRPr>
          </a:p>
        </p:txBody>
      </p:sp>
      <p:sp>
        <p:nvSpPr>
          <p:cNvPr id="43" name="Rectangle 42"/>
          <p:cNvSpPr/>
          <p:nvPr/>
        </p:nvSpPr>
        <p:spPr>
          <a:xfrm>
            <a:off x="3796172" y="945271"/>
            <a:ext cx="1451038" cy="461665"/>
          </a:xfrm>
          <a:prstGeom prst="rect">
            <a:avLst/>
          </a:prstGeom>
        </p:spPr>
        <p:txBody>
          <a:bodyPr wrap="none">
            <a:spAutoFit/>
          </a:bodyPr>
          <a:lstStyle/>
          <a:p>
            <a:r>
              <a:rPr lang="en-US" sz="2400" i="0" u="sng" dirty="0" smtClean="0"/>
              <a:t>U1 </a:t>
            </a:r>
            <a:r>
              <a:rPr lang="en-US" sz="2400" i="0" u="sng" dirty="0" err="1" smtClean="0"/>
              <a:t>vs</a:t>
            </a:r>
            <a:r>
              <a:rPr lang="en-US" sz="2400" i="0" u="sng" dirty="0" smtClean="0"/>
              <a:t> U2</a:t>
            </a:r>
          </a:p>
        </p:txBody>
      </p:sp>
      <p:sp>
        <p:nvSpPr>
          <p:cNvPr id="50" name="TextBox 49"/>
          <p:cNvSpPr txBox="1"/>
          <p:nvPr/>
        </p:nvSpPr>
        <p:spPr>
          <a:xfrm rot="16200000">
            <a:off x="-584162" y="2529830"/>
            <a:ext cx="1606731" cy="307777"/>
          </a:xfrm>
          <a:prstGeom prst="rect">
            <a:avLst/>
          </a:prstGeom>
          <a:noFill/>
        </p:spPr>
        <p:txBody>
          <a:bodyPr wrap="square" rtlCol="0">
            <a:spAutoFit/>
          </a:bodyPr>
          <a:lstStyle/>
          <a:p>
            <a:r>
              <a:rPr lang="en-US" sz="1400" b="1" i="0" dirty="0" smtClean="0">
                <a:solidFill>
                  <a:srgbClr val="FF0000"/>
                </a:solidFill>
              </a:rPr>
              <a:t>U2</a:t>
            </a:r>
            <a:endParaRPr lang="en-US" sz="1400" b="1" i="0" dirty="0">
              <a:solidFill>
                <a:srgbClr val="FF0000"/>
              </a:solidFill>
            </a:endParaRPr>
          </a:p>
        </p:txBody>
      </p:sp>
      <p:sp>
        <p:nvSpPr>
          <p:cNvPr id="51" name="TextBox 50"/>
          <p:cNvSpPr txBox="1"/>
          <p:nvPr/>
        </p:nvSpPr>
        <p:spPr>
          <a:xfrm rot="16200000">
            <a:off x="3905154" y="2525474"/>
            <a:ext cx="1606731" cy="307777"/>
          </a:xfrm>
          <a:prstGeom prst="rect">
            <a:avLst/>
          </a:prstGeom>
          <a:noFill/>
        </p:spPr>
        <p:txBody>
          <a:bodyPr wrap="square" rtlCol="0">
            <a:spAutoFit/>
          </a:bodyPr>
          <a:lstStyle/>
          <a:p>
            <a:r>
              <a:rPr lang="en-US" sz="1400" b="1" i="0" dirty="0" smtClean="0">
                <a:solidFill>
                  <a:srgbClr val="FF0000"/>
                </a:solidFill>
              </a:rPr>
              <a:t>U2</a:t>
            </a:r>
            <a:endParaRPr lang="en-US" sz="1400" b="1" i="0" dirty="0">
              <a:solidFill>
                <a:srgbClr val="FF0000"/>
              </a:solidFill>
            </a:endParaRPr>
          </a:p>
        </p:txBody>
      </p:sp>
      <p:sp>
        <p:nvSpPr>
          <p:cNvPr id="52" name="Rectangle 51"/>
          <p:cNvSpPr/>
          <p:nvPr/>
        </p:nvSpPr>
        <p:spPr>
          <a:xfrm>
            <a:off x="875212" y="5470212"/>
            <a:ext cx="3095897" cy="646331"/>
          </a:xfrm>
          <a:prstGeom prst="rect">
            <a:avLst/>
          </a:prstGeom>
        </p:spPr>
        <p:txBody>
          <a:bodyPr wrap="square">
            <a:spAutoFit/>
          </a:bodyPr>
          <a:lstStyle/>
          <a:p>
            <a:r>
              <a:rPr lang="en-US" i="0" dirty="0" smtClean="0">
                <a:solidFill>
                  <a:srgbClr val="0000CC"/>
                </a:solidFill>
              </a:rPr>
              <a:t>Points from each time step when analyzed </a:t>
            </a:r>
            <a:r>
              <a:rPr lang="en-US" u="sng" dirty="0" smtClean="0">
                <a:solidFill>
                  <a:srgbClr val="0000CC"/>
                </a:solidFill>
              </a:rPr>
              <a:t>separately</a:t>
            </a:r>
            <a:endParaRPr lang="en-US" u="sng" dirty="0">
              <a:solidFill>
                <a:srgbClr val="0000CC"/>
              </a:solidFill>
            </a:endParaRPr>
          </a:p>
        </p:txBody>
      </p:sp>
      <p:sp>
        <p:nvSpPr>
          <p:cNvPr id="14" name="Rectangle 13"/>
          <p:cNvSpPr/>
          <p:nvPr/>
        </p:nvSpPr>
        <p:spPr bwMode="auto">
          <a:xfrm>
            <a:off x="4055952" y="5232903"/>
            <a:ext cx="932507" cy="50699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sz="1000" dirty="0" smtClean="0">
                <a:solidFill>
                  <a:srgbClr val="0066FF"/>
                </a:solidFill>
              </a:rPr>
              <a:t>June 16-20, 2014</a:t>
            </a:r>
          </a:p>
        </p:txBody>
      </p:sp>
      <p:sp>
        <p:nvSpPr>
          <p:cNvPr id="7" name="Footer Placeholder 2"/>
          <p:cNvSpPr>
            <a:spLocks noGrp="1"/>
          </p:cNvSpPr>
          <p:nvPr>
            <p:ph type="ftr" sz="quarter" idx="11"/>
          </p:nvPr>
        </p:nvSpPr>
        <p:spPr>
          <a:xfrm>
            <a:off x="3124200" y="6342505"/>
            <a:ext cx="2895600" cy="476250"/>
          </a:xfrm>
          <a:noFill/>
        </p:spPr>
        <p:txBody>
          <a:bodyPr/>
          <a:lstStyle/>
          <a:p>
            <a:endParaRPr lang="en-US" i="0" dirty="0" smtClean="0"/>
          </a:p>
          <a:p>
            <a:r>
              <a:rPr lang="en-US" sz="1000" dirty="0" smtClean="0">
                <a:solidFill>
                  <a:srgbClr val="0066FF"/>
                </a:solidFill>
              </a:rPr>
              <a:t>IWW12  Copenhagen, Denmark</a:t>
            </a:r>
          </a:p>
        </p:txBody>
      </p:sp>
      <p:sp>
        <p:nvSpPr>
          <p:cNvPr id="8" name="Title 3"/>
          <p:cNvSpPr txBox="1">
            <a:spLocks/>
          </p:cNvSpPr>
          <p:nvPr/>
        </p:nvSpPr>
        <p:spPr bwMode="auto">
          <a:xfrm>
            <a:off x="216747" y="-1459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r>
              <a:rPr lang="en-US" sz="2800" i="0" kern="0" dirty="0" smtClean="0">
                <a:solidFill>
                  <a:srgbClr val="0000FF"/>
                </a:solidFill>
                <a:effectLst>
                  <a:outerShdw blurRad="38100" dist="38100" dir="2700000" algn="tl">
                    <a:srgbClr val="000000">
                      <a:alpha val="43137"/>
                    </a:srgbClr>
                  </a:outerShdw>
                </a:effectLst>
                <a:latin typeface="Arial Black" pitchFamily="34" charset="0"/>
                <a:ea typeface="+mj-ea"/>
                <a:cs typeface="+mj-cs"/>
              </a:rPr>
              <a:t>Testing the Idea of Combined Displacements</a:t>
            </a:r>
            <a:endParaRPr kumimoji="0" lang="en-US" sz="28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Arial Black" pitchFamily="34" charset="0"/>
              <a:ea typeface="+mj-ea"/>
              <a:cs typeface="+mj-cs"/>
            </a:endParaRPr>
          </a:p>
        </p:txBody>
      </p:sp>
      <p:graphicFrame>
        <p:nvGraphicFramePr>
          <p:cNvPr id="9" name="Chart 8"/>
          <p:cNvGraphicFramePr/>
          <p:nvPr/>
        </p:nvGraphicFramePr>
        <p:xfrm>
          <a:off x="169817" y="1280159"/>
          <a:ext cx="5329646" cy="4859383"/>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p:cNvSpPr/>
          <p:nvPr/>
        </p:nvSpPr>
        <p:spPr>
          <a:xfrm>
            <a:off x="4542769" y="2341369"/>
            <a:ext cx="3605350" cy="3585597"/>
          </a:xfrm>
          <a:prstGeom prst="rect">
            <a:avLst/>
          </a:prstGeom>
        </p:spPr>
        <p:txBody>
          <a:bodyPr wrap="square">
            <a:spAutoFit/>
          </a:bodyPr>
          <a:lstStyle/>
          <a:p>
            <a:pPr>
              <a:buFont typeface="Wingdings" pitchFamily="2" charset="2"/>
              <a:buChar char="q"/>
            </a:pPr>
            <a:r>
              <a:rPr lang="en-US" sz="1900" b="1" i="0" dirty="0" smtClean="0">
                <a:solidFill>
                  <a:schemeClr val="accent4">
                    <a:lumMod val="50000"/>
                  </a:schemeClr>
                </a:solidFill>
                <a:latin typeface="Calibri" pitchFamily="34" charset="0"/>
              </a:rPr>
              <a:t>  Small, but consistent  </a:t>
            </a:r>
          </a:p>
          <a:p>
            <a:r>
              <a:rPr lang="en-US" sz="1900" b="1" i="0" dirty="0" smtClean="0">
                <a:solidFill>
                  <a:schemeClr val="accent4">
                    <a:lumMod val="50000"/>
                  </a:schemeClr>
                </a:solidFill>
                <a:latin typeface="Calibri" pitchFamily="34" charset="0"/>
              </a:rPr>
              <a:t>      improvement in vector RMSE  </a:t>
            </a:r>
          </a:p>
          <a:p>
            <a:pPr>
              <a:buFont typeface="Arial" pitchFamily="34" charset="0"/>
              <a:buChar char="•"/>
            </a:pPr>
            <a:endParaRPr lang="en-US" sz="1900" b="1" i="0" dirty="0" smtClean="0">
              <a:solidFill>
                <a:schemeClr val="accent4">
                  <a:lumMod val="50000"/>
                </a:schemeClr>
              </a:solidFill>
              <a:latin typeface="Calibri" pitchFamily="34" charset="0"/>
            </a:endParaRPr>
          </a:p>
          <a:p>
            <a:pPr>
              <a:buFont typeface="Wingdings" pitchFamily="2" charset="2"/>
              <a:buChar char="q"/>
            </a:pPr>
            <a:r>
              <a:rPr lang="en-US" sz="1900" b="1" i="0" dirty="0" smtClean="0">
                <a:solidFill>
                  <a:schemeClr val="accent4">
                    <a:lumMod val="50000"/>
                  </a:schemeClr>
                </a:solidFill>
                <a:latin typeface="Calibri" pitchFamily="34" charset="0"/>
              </a:rPr>
              <a:t>  No real change in mean</a:t>
            </a:r>
          </a:p>
          <a:p>
            <a:r>
              <a:rPr lang="en-US" sz="1900" b="1" i="0" dirty="0" smtClean="0">
                <a:solidFill>
                  <a:schemeClr val="accent4">
                    <a:lumMod val="50000"/>
                  </a:schemeClr>
                </a:solidFill>
                <a:latin typeface="Calibri" pitchFamily="34" charset="0"/>
              </a:rPr>
              <a:t>      speeds, so no change in speed </a:t>
            </a:r>
          </a:p>
          <a:p>
            <a:r>
              <a:rPr lang="en-US" sz="1900" b="1" i="0" dirty="0" smtClean="0">
                <a:solidFill>
                  <a:schemeClr val="accent4">
                    <a:lumMod val="50000"/>
                  </a:schemeClr>
                </a:solidFill>
                <a:latin typeface="Calibri" pitchFamily="34" charset="0"/>
              </a:rPr>
              <a:t>      bias </a:t>
            </a:r>
          </a:p>
          <a:p>
            <a:pPr>
              <a:buFont typeface="Arial" pitchFamily="34" charset="0"/>
              <a:buChar char="•"/>
            </a:pPr>
            <a:endParaRPr lang="en-US" sz="1900" b="1" i="0" dirty="0" smtClean="0">
              <a:solidFill>
                <a:schemeClr val="accent4">
                  <a:lumMod val="50000"/>
                </a:schemeClr>
              </a:solidFill>
              <a:latin typeface="Calibri" pitchFamily="34" charset="0"/>
            </a:endParaRPr>
          </a:p>
          <a:p>
            <a:pPr>
              <a:buFont typeface="Wingdings" pitchFamily="2" charset="2"/>
              <a:buChar char="q"/>
            </a:pPr>
            <a:r>
              <a:rPr lang="en-US" sz="1900" b="1" i="0" dirty="0" smtClean="0">
                <a:solidFill>
                  <a:schemeClr val="accent4">
                    <a:lumMod val="50000"/>
                  </a:schemeClr>
                </a:solidFill>
                <a:latin typeface="Calibri" pitchFamily="34" charset="0"/>
              </a:rPr>
              <a:t>  5-6% increase in good</a:t>
            </a:r>
          </a:p>
          <a:p>
            <a:r>
              <a:rPr lang="en-US" sz="1900" b="1" i="0" dirty="0" smtClean="0">
                <a:solidFill>
                  <a:schemeClr val="accent4">
                    <a:lumMod val="50000"/>
                  </a:schemeClr>
                </a:solidFill>
                <a:latin typeface="Calibri" pitchFamily="34" charset="0"/>
              </a:rPr>
              <a:t>     wind counts when combining</a:t>
            </a:r>
          </a:p>
          <a:p>
            <a:r>
              <a:rPr lang="en-US" sz="1900" b="1" i="0" dirty="0" smtClean="0">
                <a:solidFill>
                  <a:schemeClr val="accent4">
                    <a:lumMod val="50000"/>
                  </a:schemeClr>
                </a:solidFill>
                <a:latin typeface="Calibri" pitchFamily="34" charset="0"/>
              </a:rPr>
              <a:t>     the displacements before</a:t>
            </a:r>
          </a:p>
          <a:p>
            <a:r>
              <a:rPr lang="en-US" sz="1900" b="1" i="0" dirty="0" smtClean="0">
                <a:solidFill>
                  <a:schemeClr val="accent4">
                    <a:lumMod val="50000"/>
                  </a:schemeClr>
                </a:solidFill>
                <a:latin typeface="Calibri" pitchFamily="34" charset="0"/>
              </a:rPr>
              <a:t>     clustering.  </a:t>
            </a:r>
            <a:r>
              <a:rPr lang="en-US" dirty="0" smtClean="0">
                <a:latin typeface="Calibri" pitchFamily="34" charset="0"/>
              </a:rPr>
              <a:t/>
            </a:r>
            <a:br>
              <a:rPr lang="en-US" dirty="0" smtClean="0">
                <a:latin typeface="Calibri" pitchFamily="34" charset="0"/>
              </a:rPr>
            </a:br>
            <a:endParaRPr lang="en-US" dirty="0">
              <a:latin typeface="Calibri" pitchFamily="34" charset="0"/>
            </a:endParaRPr>
          </a:p>
        </p:txBody>
      </p:sp>
      <p:sp>
        <p:nvSpPr>
          <p:cNvPr id="10" name="TextBox 10"/>
          <p:cNvSpPr txBox="1"/>
          <p:nvPr/>
        </p:nvSpPr>
        <p:spPr>
          <a:xfrm>
            <a:off x="1750197" y="5897644"/>
            <a:ext cx="722136" cy="307777"/>
          </a:xfrm>
          <a:prstGeom prst="rect">
            <a:avLst/>
          </a:prstGeom>
          <a:solidFill>
            <a:sysClr val="window" lastClr="FFFFFF"/>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i="0" dirty="0" smtClean="0">
                <a:solidFill>
                  <a:sysClr val="windowText" lastClr="000000">
                    <a:lumMod val="50000"/>
                    <a:lumOff val="50000"/>
                  </a:sysClr>
                </a:solidFill>
              </a:rPr>
              <a:t>m/s</a:t>
            </a:r>
            <a:endParaRPr lang="en-US" sz="1400" b="1" i="0" dirty="0">
              <a:solidFill>
                <a:sysClr val="windowText" lastClr="000000">
                  <a:lumMod val="50000"/>
                  <a:lumOff val="50000"/>
                </a:sysClr>
              </a:solidFill>
            </a:endParaRPr>
          </a:p>
        </p:txBody>
      </p:sp>
      <p:sp>
        <p:nvSpPr>
          <p:cNvPr id="11" name="TextBox 10"/>
          <p:cNvSpPr txBox="1"/>
          <p:nvPr/>
        </p:nvSpPr>
        <p:spPr>
          <a:xfrm>
            <a:off x="4499577" y="1502864"/>
            <a:ext cx="4427144" cy="230832"/>
          </a:xfrm>
          <a:prstGeom prst="rect">
            <a:avLst/>
          </a:prstGeom>
          <a:solidFill>
            <a:schemeClr val="bg1"/>
          </a:solidFill>
        </p:spPr>
        <p:txBody>
          <a:bodyPr wrap="square" rtlCol="0">
            <a:spAutoFit/>
          </a:bodyPr>
          <a:lstStyle/>
          <a:p>
            <a:r>
              <a:rPr lang="en-US" sz="900" b="1" i="0" dirty="0" smtClean="0">
                <a:solidFill>
                  <a:srgbClr val="C00000"/>
                </a:solidFill>
              </a:rPr>
              <a:t>RMSE - Cluster analysis of displacements from each time step</a:t>
            </a:r>
            <a:endParaRPr lang="en-US" sz="900" b="1" i="0" dirty="0">
              <a:solidFill>
                <a:srgbClr val="C00000"/>
              </a:solidFill>
            </a:endParaRPr>
          </a:p>
        </p:txBody>
      </p:sp>
      <p:sp>
        <p:nvSpPr>
          <p:cNvPr id="12" name="TextBox 11"/>
          <p:cNvSpPr txBox="1"/>
          <p:nvPr/>
        </p:nvSpPr>
        <p:spPr>
          <a:xfrm>
            <a:off x="4516182" y="1700529"/>
            <a:ext cx="4427144" cy="230832"/>
          </a:xfrm>
          <a:prstGeom prst="rect">
            <a:avLst/>
          </a:prstGeom>
          <a:solidFill>
            <a:schemeClr val="bg1"/>
          </a:solidFill>
        </p:spPr>
        <p:txBody>
          <a:bodyPr wrap="square" rtlCol="0">
            <a:spAutoFit/>
          </a:bodyPr>
          <a:lstStyle/>
          <a:p>
            <a:r>
              <a:rPr lang="en-US" sz="900" b="1" i="0" dirty="0" smtClean="0">
                <a:solidFill>
                  <a:srgbClr val="0070C0"/>
                </a:solidFill>
              </a:rPr>
              <a:t>RMSE - Cluster analysis of combined displacements from time steps</a:t>
            </a:r>
            <a:endParaRPr lang="en-US" sz="900" b="1" i="0" dirty="0">
              <a:solidFill>
                <a:srgbClr val="0070C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Slide Number Placeholder 5"/>
          <p:cNvSpPr>
            <a:spLocks noGrp="1"/>
          </p:cNvSpPr>
          <p:nvPr>
            <p:ph type="sldNum" sz="quarter" idx="12"/>
          </p:nvPr>
        </p:nvSpPr>
        <p:spPr>
          <a:noFill/>
        </p:spPr>
        <p:txBody>
          <a:bodyPr/>
          <a:lstStyle/>
          <a:p>
            <a:fld id="{F5C5C696-44CE-4AEB-A27B-5DEC16C35C5B}" type="slidenum">
              <a:rPr lang="en-US" smtClean="0"/>
              <a:pPr/>
              <a:t>39</a:t>
            </a:fld>
            <a:endParaRPr lang="en-US" smtClean="0"/>
          </a:p>
        </p:txBody>
      </p:sp>
      <p:sp>
        <p:nvSpPr>
          <p:cNvPr id="22533" name="Rectangle 2"/>
          <p:cNvSpPr>
            <a:spLocks noGrp="1" noChangeArrowheads="1"/>
          </p:cNvSpPr>
          <p:nvPr>
            <p:ph type="title"/>
          </p:nvPr>
        </p:nvSpPr>
        <p:spPr>
          <a:xfrm>
            <a:off x="0" y="-26988"/>
            <a:ext cx="8229600" cy="1143001"/>
          </a:xfrm>
        </p:spPr>
        <p:txBody>
          <a:bodyPr/>
          <a:lstStyle/>
          <a:p>
            <a:pPr eaLnBrk="1" hangingPunct="1"/>
            <a:r>
              <a:rPr lang="en-US" sz="3600" b="1" dirty="0" smtClean="0">
                <a:solidFill>
                  <a:srgbClr val="0000FF"/>
                </a:solidFill>
                <a:effectLst>
                  <a:outerShdw blurRad="38100" dist="38100" dir="2700000" algn="tl">
                    <a:srgbClr val="000000">
                      <a:alpha val="43137"/>
                    </a:srgbClr>
                  </a:outerShdw>
                </a:effectLst>
                <a:latin typeface="Arial Black" pitchFamily="34" charset="0"/>
              </a:rPr>
              <a:t>Topics</a:t>
            </a:r>
          </a:p>
        </p:txBody>
      </p:sp>
      <p:sp>
        <p:nvSpPr>
          <p:cNvPr id="22534" name="Rectangle 3"/>
          <p:cNvSpPr>
            <a:spLocks noGrp="1" noChangeArrowheads="1"/>
          </p:cNvSpPr>
          <p:nvPr>
            <p:ph type="body" idx="1"/>
          </p:nvPr>
        </p:nvSpPr>
        <p:spPr>
          <a:xfrm>
            <a:off x="457200" y="1265238"/>
            <a:ext cx="8229600" cy="5187950"/>
          </a:xfrm>
        </p:spPr>
        <p:txBody>
          <a:bodyPr/>
          <a:lstStyle/>
          <a:p>
            <a:pPr eaLnBrk="1" hangingPunct="1">
              <a:lnSpc>
                <a:spcPct val="80000"/>
              </a:lnSpc>
            </a:pPr>
            <a:r>
              <a:rPr lang="en-US" sz="2400" dirty="0" smtClean="0">
                <a:solidFill>
                  <a:schemeClr val="bg1">
                    <a:lumMod val="65000"/>
                  </a:schemeClr>
                </a:solidFill>
              </a:rPr>
              <a:t>Some GOES-R Information</a:t>
            </a:r>
          </a:p>
          <a:p>
            <a:pPr eaLnBrk="1" hangingPunct="1">
              <a:lnSpc>
                <a:spcPct val="80000"/>
              </a:lnSpc>
            </a:pPr>
            <a:endParaRPr lang="en-US" sz="2400" dirty="0" smtClean="0">
              <a:solidFill>
                <a:srgbClr val="0000FF"/>
              </a:solidFill>
            </a:endParaRPr>
          </a:p>
          <a:p>
            <a:pPr eaLnBrk="1" hangingPunct="1">
              <a:lnSpc>
                <a:spcPct val="80000"/>
              </a:lnSpc>
            </a:pPr>
            <a:r>
              <a:rPr lang="en-US" sz="2400" dirty="0" smtClean="0">
                <a:solidFill>
                  <a:schemeClr val="bg1">
                    <a:lumMod val="65000"/>
                  </a:schemeClr>
                </a:solidFill>
              </a:rPr>
              <a:t>Review of Nested Tracking Approach</a:t>
            </a:r>
          </a:p>
          <a:p>
            <a:pPr eaLnBrk="1" hangingPunct="1">
              <a:lnSpc>
                <a:spcPct val="80000"/>
              </a:lnSpc>
            </a:pPr>
            <a:endParaRPr lang="en-US" sz="2400" dirty="0" smtClean="0">
              <a:solidFill>
                <a:schemeClr val="bg1">
                  <a:lumMod val="65000"/>
                </a:schemeClr>
              </a:solidFill>
            </a:endParaRPr>
          </a:p>
          <a:p>
            <a:pPr eaLnBrk="1" hangingPunct="1">
              <a:lnSpc>
                <a:spcPct val="80000"/>
              </a:lnSpc>
            </a:pPr>
            <a:r>
              <a:rPr lang="en-US" sz="2400" dirty="0" smtClean="0">
                <a:solidFill>
                  <a:schemeClr val="bg1">
                    <a:lumMod val="65000"/>
                  </a:schemeClr>
                </a:solidFill>
              </a:rPr>
              <a:t>Some Examples: Application to an Assortment of Imagers</a:t>
            </a:r>
          </a:p>
          <a:p>
            <a:pPr lvl="1" eaLnBrk="1" hangingPunct="1">
              <a:lnSpc>
                <a:spcPct val="80000"/>
              </a:lnSpc>
            </a:pPr>
            <a:r>
              <a:rPr lang="en-US" sz="2000" i="1" dirty="0" smtClean="0">
                <a:solidFill>
                  <a:schemeClr val="bg1">
                    <a:lumMod val="65000"/>
                  </a:schemeClr>
                </a:solidFill>
                <a:latin typeface="Book Antiqua" pitchFamily="18" charset="0"/>
              </a:rPr>
              <a:t>Using Available ABI Proxy Data…</a:t>
            </a:r>
            <a:endParaRPr lang="en-US" sz="2000" dirty="0" smtClean="0">
              <a:solidFill>
                <a:schemeClr val="bg1">
                  <a:lumMod val="65000"/>
                </a:schemeClr>
              </a:solidFill>
            </a:endParaRPr>
          </a:p>
          <a:p>
            <a:pPr eaLnBrk="1" hangingPunct="1">
              <a:lnSpc>
                <a:spcPct val="80000"/>
              </a:lnSpc>
            </a:pPr>
            <a:endParaRPr lang="en-US" sz="2400" dirty="0" smtClean="0">
              <a:solidFill>
                <a:schemeClr val="bg1">
                  <a:lumMod val="65000"/>
                </a:schemeClr>
              </a:solidFill>
            </a:endParaRPr>
          </a:p>
          <a:p>
            <a:pPr eaLnBrk="1" hangingPunct="1">
              <a:lnSpc>
                <a:spcPct val="80000"/>
              </a:lnSpc>
            </a:pPr>
            <a:r>
              <a:rPr lang="en-US" sz="2400" dirty="0" smtClean="0">
                <a:solidFill>
                  <a:schemeClr val="bg1">
                    <a:lumMod val="65000"/>
                  </a:schemeClr>
                </a:solidFill>
              </a:rPr>
              <a:t>Performance</a:t>
            </a:r>
          </a:p>
          <a:p>
            <a:pPr lvl="1" eaLnBrk="1" hangingPunct="1">
              <a:lnSpc>
                <a:spcPct val="80000"/>
              </a:lnSpc>
            </a:pPr>
            <a:r>
              <a:rPr lang="en-US" sz="2000" i="1" dirty="0" smtClean="0">
                <a:solidFill>
                  <a:schemeClr val="bg1">
                    <a:lumMod val="65000"/>
                  </a:schemeClr>
                </a:solidFill>
                <a:latin typeface="Book Antiqua" pitchFamily="18" charset="0"/>
              </a:rPr>
              <a:t>Overall, individual cases, experimentation with new ideas</a:t>
            </a:r>
          </a:p>
          <a:p>
            <a:pPr eaLnBrk="1" hangingPunct="1">
              <a:lnSpc>
                <a:spcPct val="80000"/>
              </a:lnSpc>
            </a:pPr>
            <a:endParaRPr lang="en-US" sz="2400" dirty="0" smtClean="0">
              <a:solidFill>
                <a:srgbClr val="0000FF"/>
              </a:solidFill>
            </a:endParaRPr>
          </a:p>
          <a:p>
            <a:pPr eaLnBrk="1" hangingPunct="1">
              <a:lnSpc>
                <a:spcPct val="80000"/>
              </a:lnSpc>
            </a:pPr>
            <a:r>
              <a:rPr lang="en-US" sz="2400" dirty="0" smtClean="0">
                <a:solidFill>
                  <a:srgbClr val="0000FF"/>
                </a:solidFill>
              </a:rPr>
              <a:t>Ongoing Activities and Plans </a:t>
            </a:r>
          </a:p>
          <a:p>
            <a:pPr lvl="1" eaLnBrk="1" hangingPunct="1">
              <a:lnSpc>
                <a:spcPct val="80000"/>
              </a:lnSpc>
            </a:pPr>
            <a:endParaRPr lang="en-US" sz="1800" dirty="0" smtClean="0">
              <a:solidFill>
                <a:schemeClr val="bg1">
                  <a:lumMod val="65000"/>
                </a:schemeClr>
              </a:solidFill>
            </a:endParaRPr>
          </a:p>
          <a:p>
            <a:pPr eaLnBrk="1" hangingPunct="1">
              <a:lnSpc>
                <a:spcPct val="80000"/>
              </a:lnSpc>
            </a:pPr>
            <a:r>
              <a:rPr lang="en-US" sz="2400" dirty="0" smtClean="0">
                <a:solidFill>
                  <a:schemeClr val="bg1">
                    <a:lumMod val="65000"/>
                  </a:schemeClr>
                </a:solidFill>
              </a:rPr>
              <a:t>Summary</a:t>
            </a:r>
          </a:p>
        </p:txBody>
      </p:sp>
      <p:sp>
        <p:nvSpPr>
          <p:cNvPr id="9" name="Date Placeholder 3"/>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10" name="Footer Placeholder 4"/>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99392"/>
            <a:ext cx="8229600" cy="1143000"/>
          </a:xfrm>
        </p:spPr>
        <p:txBody>
          <a:bodyPr/>
          <a:lstStyle/>
          <a:p>
            <a:r>
              <a:rPr lang="en-US" sz="3200" b="1" dirty="0" smtClean="0">
                <a:solidFill>
                  <a:srgbClr val="0000FF"/>
                </a:solidFill>
                <a:effectLst>
                  <a:outerShdw blurRad="38100" dist="38100" dir="2700000" algn="tl">
                    <a:srgbClr val="000000">
                      <a:alpha val="43137"/>
                    </a:srgbClr>
                  </a:outerShdw>
                </a:effectLst>
                <a:latin typeface="Arial Black" pitchFamily="34" charset="0"/>
              </a:rPr>
              <a:t>Continuity of GOES Mission</a:t>
            </a:r>
            <a:endParaRPr lang="en-US" sz="3200" dirty="0">
              <a:solidFill>
                <a:srgbClr val="0000FF"/>
              </a:solidFill>
              <a:effectLst>
                <a:outerShdw blurRad="38100" dist="38100" dir="2700000" algn="tl">
                  <a:srgbClr val="000000">
                    <a:alpha val="43137"/>
                  </a:srgbClr>
                </a:outerShdw>
              </a:effectLst>
              <a:latin typeface="Arial Black" pitchFamily="34" charset="0"/>
            </a:endParaRPr>
          </a:p>
        </p:txBody>
      </p:sp>
      <p:sp>
        <p:nvSpPr>
          <p:cNvPr id="4" name="Slide Number Placeholder 3"/>
          <p:cNvSpPr>
            <a:spLocks noGrp="1"/>
          </p:cNvSpPr>
          <p:nvPr>
            <p:ph type="sldNum" sz="quarter" idx="4294967295"/>
          </p:nvPr>
        </p:nvSpPr>
        <p:spPr>
          <a:xfrm>
            <a:off x="7010400" y="6578210"/>
            <a:ext cx="2133600" cy="288925"/>
          </a:xfrm>
          <a:prstGeom prst="rect">
            <a:avLst/>
          </a:prstGeom>
        </p:spPr>
        <p:txBody>
          <a:bodyPr/>
          <a:lstStyle/>
          <a:p>
            <a:fld id="{13AF08EC-556D-4A1C-845F-2ABFACE9E84C}" type="slidenum">
              <a:rPr>
                <a:solidFill>
                  <a:prstClr val="black"/>
                </a:solidFill>
              </a:rPr>
              <a:pPr/>
              <a:t>4</a:t>
            </a:fld>
            <a:endParaRPr dirty="0">
              <a:solidFill>
                <a:prstClr val="black"/>
              </a:solidFill>
            </a:endParaRPr>
          </a:p>
        </p:txBody>
      </p:sp>
      <p:sp>
        <p:nvSpPr>
          <p:cNvPr id="5" name="TextBox 4"/>
          <p:cNvSpPr txBox="1"/>
          <p:nvPr/>
        </p:nvSpPr>
        <p:spPr>
          <a:xfrm>
            <a:off x="431540" y="6272900"/>
            <a:ext cx="8568952" cy="369332"/>
          </a:xfrm>
          <a:prstGeom prst="rect">
            <a:avLst/>
          </a:prstGeom>
          <a:noFill/>
        </p:spPr>
        <p:txBody>
          <a:bodyPr wrap="square" rtlCol="0">
            <a:spAutoFit/>
          </a:bodyPr>
          <a:lstStyle/>
          <a:p>
            <a:r>
              <a:rPr lang="en-US" b="1" u="sng" dirty="0" smtClean="0">
                <a:solidFill>
                  <a:srgbClr val="FF0000"/>
                </a:solidFill>
              </a:rPr>
              <a:t>GOES-R Launch Date:</a:t>
            </a:r>
            <a:r>
              <a:rPr lang="en-US" b="1" dirty="0" smtClean="0">
                <a:solidFill>
                  <a:srgbClr val="FF0000"/>
                </a:solidFill>
              </a:rPr>
              <a:t>   </a:t>
            </a:r>
            <a:r>
              <a:rPr lang="en-US" dirty="0" smtClean="0">
                <a:solidFill>
                  <a:srgbClr val="FF0000"/>
                </a:solidFill>
              </a:rPr>
              <a:t>No later than March 31, 2016</a:t>
            </a:r>
            <a:endParaRPr lang="en-US" dirty="0">
              <a:solidFill>
                <a:srgbClr val="FF0000"/>
              </a:solidFill>
            </a:endParaRPr>
          </a:p>
        </p:txBody>
      </p:sp>
      <p:sp>
        <p:nvSpPr>
          <p:cNvPr id="7" name="Date Placeholder 3"/>
          <p:cNvSpPr>
            <a:spLocks noGrp="1"/>
          </p:cNvSpPr>
          <p:nvPr>
            <p:ph type="dt" sz="quarter" idx="10"/>
          </p:nvPr>
        </p:nvSpPr>
        <p:spPr>
          <a:xfrm>
            <a:off x="457200" y="6323603"/>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9" name="Footer Placeholder 4"/>
          <p:cNvSpPr>
            <a:spLocks noGrp="1"/>
          </p:cNvSpPr>
          <p:nvPr>
            <p:ph type="ftr" sz="quarter" idx="11"/>
          </p:nvPr>
        </p:nvSpPr>
        <p:spPr>
          <a:xfrm>
            <a:off x="3124200" y="6310540"/>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pic>
        <p:nvPicPr>
          <p:cNvPr id="11" name="Picture 2"/>
          <p:cNvPicPr>
            <a:picLocks noChangeAspect="1"/>
          </p:cNvPicPr>
          <p:nvPr/>
        </p:nvPicPr>
        <p:blipFill>
          <a:blip r:embed="rId3" cstate="print"/>
          <a:srcRect/>
          <a:stretch>
            <a:fillRect/>
          </a:stretch>
        </p:blipFill>
        <p:spPr bwMode="auto">
          <a:xfrm>
            <a:off x="0" y="-18099"/>
            <a:ext cx="9143999" cy="6138242"/>
          </a:xfrm>
          <a:prstGeom prst="rect">
            <a:avLst/>
          </a:prstGeom>
          <a:noFill/>
          <a:ln w="9525">
            <a:noFill/>
            <a:miter lim="800000"/>
            <a:headEnd/>
            <a:tailEnd/>
          </a:ln>
        </p:spPr>
      </p:pic>
      <p:cxnSp>
        <p:nvCxnSpPr>
          <p:cNvPr id="10" name="Straight Arrow Connector 9"/>
          <p:cNvCxnSpPr/>
          <p:nvPr/>
        </p:nvCxnSpPr>
        <p:spPr bwMode="auto">
          <a:xfrm flipV="1">
            <a:off x="1647731" y="3105339"/>
            <a:ext cx="1176950" cy="3123445"/>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
        <p:nvSpPr>
          <p:cNvPr id="7" name="Content Placeholder 6"/>
          <p:cNvSpPr>
            <a:spLocks noGrp="1"/>
          </p:cNvSpPr>
          <p:nvPr>
            <p:ph idx="1"/>
          </p:nvPr>
        </p:nvSpPr>
        <p:spPr>
          <a:xfrm>
            <a:off x="236979" y="1171480"/>
            <a:ext cx="8907021" cy="5400600"/>
          </a:xfrm>
        </p:spPr>
        <p:txBody>
          <a:bodyPr>
            <a:normAutofit lnSpcReduction="10000"/>
          </a:bodyPr>
          <a:lstStyle/>
          <a:p>
            <a:r>
              <a:rPr lang="en-US" sz="1400" b="1" dirty="0" smtClean="0">
                <a:solidFill>
                  <a:srgbClr val="0000FF"/>
                </a:solidFill>
              </a:rPr>
              <a:t>Supporting industry’s implementation of GOES-R Winds algorithm into the GOES-R core ground system</a:t>
            </a:r>
          </a:p>
          <a:p>
            <a:endParaRPr lang="en-US" sz="1400" b="1" dirty="0" smtClean="0"/>
          </a:p>
          <a:p>
            <a:r>
              <a:rPr lang="en-US" sz="1400" b="1" dirty="0" smtClean="0">
                <a:solidFill>
                  <a:srgbClr val="0000FF"/>
                </a:solidFill>
              </a:rPr>
              <a:t>Continuing our Validation Related Activities Using Available ABI Proxy Data</a:t>
            </a:r>
          </a:p>
          <a:p>
            <a:pPr lvl="1">
              <a:lnSpc>
                <a:spcPct val="120000"/>
              </a:lnSpc>
            </a:pPr>
            <a:r>
              <a:rPr lang="en-US" sz="1200" dirty="0" smtClean="0">
                <a:solidFill>
                  <a:srgbClr val="0000CC"/>
                </a:solidFill>
              </a:rPr>
              <a:t>Meteosat-9/10/SEVIRI imagery, GOES-13/15, NPP/VIIRS, and </a:t>
            </a:r>
            <a:r>
              <a:rPr lang="en-US" sz="1600" b="1" dirty="0" smtClean="0">
                <a:solidFill>
                  <a:srgbClr val="00B0F0"/>
                </a:solidFill>
              </a:rPr>
              <a:t>Himawari-8</a:t>
            </a:r>
            <a:r>
              <a:rPr lang="en-US" sz="1600" dirty="0" smtClean="0">
                <a:solidFill>
                  <a:srgbClr val="0000CC"/>
                </a:solidFill>
              </a:rPr>
              <a:t> </a:t>
            </a:r>
            <a:endParaRPr lang="en-US" sz="1200" dirty="0" smtClean="0">
              <a:solidFill>
                <a:srgbClr val="0000CC"/>
              </a:solidFill>
            </a:endParaRPr>
          </a:p>
          <a:p>
            <a:pPr lvl="2">
              <a:lnSpc>
                <a:spcPct val="120000"/>
              </a:lnSpc>
            </a:pPr>
            <a:r>
              <a:rPr lang="en-US" sz="1200" dirty="0" smtClean="0">
                <a:solidFill>
                  <a:srgbClr val="0000CC"/>
                </a:solidFill>
              </a:rPr>
              <a:t>Case studies:  Search for outliers, analyze, and understand</a:t>
            </a:r>
          </a:p>
          <a:p>
            <a:pPr lvl="2">
              <a:lnSpc>
                <a:spcPct val="120000"/>
              </a:lnSpc>
            </a:pPr>
            <a:r>
              <a:rPr lang="en-US" sz="1200" dirty="0" smtClean="0">
                <a:solidFill>
                  <a:srgbClr val="0000CC"/>
                </a:solidFill>
              </a:rPr>
              <a:t>Develop, test, and validate algorithm adjustments</a:t>
            </a:r>
          </a:p>
          <a:p>
            <a:pPr lvl="2">
              <a:lnSpc>
                <a:spcPct val="120000"/>
              </a:lnSpc>
            </a:pPr>
            <a:r>
              <a:rPr lang="en-US" sz="1200" dirty="0" smtClean="0">
                <a:solidFill>
                  <a:srgbClr val="0000CC"/>
                </a:solidFill>
              </a:rPr>
              <a:t>Validation tool development </a:t>
            </a:r>
            <a:endParaRPr lang="en-US" sz="1200" b="1" dirty="0" smtClean="0">
              <a:solidFill>
                <a:srgbClr val="0000CC"/>
              </a:solidFill>
            </a:endParaRPr>
          </a:p>
          <a:p>
            <a:pPr lvl="1"/>
            <a:endParaRPr lang="en-US" sz="1200" dirty="0" smtClean="0">
              <a:solidFill>
                <a:srgbClr val="FF0000"/>
              </a:solidFill>
            </a:endParaRPr>
          </a:p>
          <a:p>
            <a:r>
              <a:rPr lang="en-US" sz="1400" b="1" dirty="0" smtClean="0">
                <a:solidFill>
                  <a:srgbClr val="0000FF"/>
                </a:solidFill>
              </a:rPr>
              <a:t>Supporting development of a new BUFR sequence for satellite winds</a:t>
            </a:r>
            <a:r>
              <a:rPr lang="en-US" sz="1400" b="1" dirty="0" smtClean="0">
                <a:solidFill>
                  <a:srgbClr val="FF0000"/>
                </a:solidFill>
              </a:rPr>
              <a:t>  </a:t>
            </a:r>
            <a:r>
              <a:rPr lang="en-US" sz="1200" b="1" dirty="0" smtClean="0">
                <a:solidFill>
                  <a:srgbClr val="FF0000"/>
                </a:solidFill>
              </a:rPr>
              <a:t>(Thurs morning discussion)</a:t>
            </a:r>
            <a:endParaRPr lang="en-US" sz="1400" b="1" dirty="0" smtClean="0">
              <a:solidFill>
                <a:srgbClr val="FF0000"/>
              </a:solidFill>
            </a:endParaRPr>
          </a:p>
          <a:p>
            <a:pPr lvl="1"/>
            <a:r>
              <a:rPr lang="en-US" sz="1200" dirty="0" smtClean="0">
                <a:solidFill>
                  <a:srgbClr val="0000FF"/>
                </a:solidFill>
              </a:rPr>
              <a:t>Our routine (</a:t>
            </a:r>
            <a:r>
              <a:rPr lang="en-US" sz="1200" dirty="0" err="1" smtClean="0">
                <a:solidFill>
                  <a:srgbClr val="0000FF"/>
                </a:solidFill>
              </a:rPr>
              <a:t>ie</a:t>
            </a:r>
            <a:r>
              <a:rPr lang="en-US" sz="1200" dirty="0" smtClean="0">
                <a:solidFill>
                  <a:srgbClr val="0000FF"/>
                </a:solidFill>
              </a:rPr>
              <a:t>., hourly) experimental GOES-13/15 winds (all types) are placed in latest version of this new BUFR sequence and made available on our ftp server.</a:t>
            </a:r>
          </a:p>
          <a:p>
            <a:pPr>
              <a:buNone/>
            </a:pPr>
            <a:r>
              <a:rPr lang="en-US" sz="1400" b="1" dirty="0" smtClean="0">
                <a:solidFill>
                  <a:srgbClr val="0000FF"/>
                </a:solidFill>
              </a:rPr>
              <a:t> </a:t>
            </a:r>
          </a:p>
          <a:p>
            <a:r>
              <a:rPr lang="en-US" sz="1400" b="1" dirty="0" smtClean="0">
                <a:solidFill>
                  <a:srgbClr val="0000FF"/>
                </a:solidFill>
              </a:rPr>
              <a:t>Assessing Impact of Nested Tracking Winds in the NCEP GFS Data Assimilation System</a:t>
            </a:r>
          </a:p>
          <a:p>
            <a:pPr lvl="1">
              <a:lnSpc>
                <a:spcPct val="110000"/>
              </a:lnSpc>
            </a:pPr>
            <a:r>
              <a:rPr lang="en-US" sz="1200" dirty="0" err="1" smtClean="0">
                <a:solidFill>
                  <a:srgbClr val="0000CC"/>
                </a:solidFill>
              </a:rPr>
              <a:t>Meteosat</a:t>
            </a:r>
            <a:r>
              <a:rPr lang="en-US" sz="1200" dirty="0" smtClean="0">
                <a:solidFill>
                  <a:srgbClr val="0000CC"/>
                </a:solidFill>
              </a:rPr>
              <a:t>/SEVIRI    </a:t>
            </a:r>
            <a:r>
              <a:rPr lang="en-US" sz="1200" b="1" dirty="0" smtClean="0">
                <a:solidFill>
                  <a:srgbClr val="FF0000"/>
                </a:solidFill>
              </a:rPr>
              <a:t>(Sharon </a:t>
            </a:r>
            <a:r>
              <a:rPr lang="en-US" sz="1200" b="1" dirty="0" err="1" smtClean="0">
                <a:solidFill>
                  <a:srgbClr val="FF0000"/>
                </a:solidFill>
              </a:rPr>
              <a:t>Nebuda</a:t>
            </a:r>
            <a:r>
              <a:rPr lang="en-US" sz="1200" b="1" dirty="0" smtClean="0">
                <a:solidFill>
                  <a:srgbClr val="FF0000"/>
                </a:solidFill>
              </a:rPr>
              <a:t> will talk more about this Tues afternoon)</a:t>
            </a:r>
          </a:p>
          <a:p>
            <a:pPr lvl="1">
              <a:lnSpc>
                <a:spcPct val="110000"/>
              </a:lnSpc>
            </a:pPr>
            <a:r>
              <a:rPr lang="en-US" sz="1200" dirty="0" smtClean="0">
                <a:solidFill>
                  <a:srgbClr val="0000CC"/>
                </a:solidFill>
              </a:rPr>
              <a:t>GOES-13/15   </a:t>
            </a:r>
            <a:r>
              <a:rPr lang="en-US" sz="1200" b="1" dirty="0" smtClean="0">
                <a:solidFill>
                  <a:srgbClr val="FF0000"/>
                </a:solidFill>
              </a:rPr>
              <a:t>(</a:t>
            </a:r>
            <a:r>
              <a:rPr lang="en-US" sz="1200" b="1" dirty="0" err="1" smtClean="0">
                <a:solidFill>
                  <a:srgbClr val="FF0000"/>
                </a:solidFill>
              </a:rPr>
              <a:t>Iliana</a:t>
            </a:r>
            <a:r>
              <a:rPr lang="en-US" sz="1200" b="1" dirty="0" smtClean="0">
                <a:solidFill>
                  <a:srgbClr val="FF0000"/>
                </a:solidFill>
              </a:rPr>
              <a:t> </a:t>
            </a:r>
            <a:r>
              <a:rPr lang="en-US" sz="1200" b="1" dirty="0" err="1" smtClean="0">
                <a:solidFill>
                  <a:srgbClr val="FF0000"/>
                </a:solidFill>
              </a:rPr>
              <a:t>Genkova</a:t>
            </a:r>
            <a:r>
              <a:rPr lang="en-US" sz="1200" b="1" dirty="0" smtClean="0">
                <a:solidFill>
                  <a:srgbClr val="FF0000"/>
                </a:solidFill>
              </a:rPr>
              <a:t> is working on this at NCEP)</a:t>
            </a:r>
            <a:endParaRPr lang="en-US" sz="1200" b="1" dirty="0" smtClean="0">
              <a:solidFill>
                <a:srgbClr val="0000CC"/>
              </a:solidFill>
            </a:endParaRPr>
          </a:p>
          <a:p>
            <a:pPr lvl="1">
              <a:buNone/>
            </a:pPr>
            <a:endParaRPr lang="en-US" sz="1200" dirty="0" smtClean="0"/>
          </a:p>
          <a:p>
            <a:r>
              <a:rPr lang="en-US" sz="1400" b="1" dirty="0" smtClean="0">
                <a:solidFill>
                  <a:srgbClr val="0000FF"/>
                </a:solidFill>
              </a:rPr>
              <a:t>Latest information on transition of nested tracking algorithm into NESDIS operations:</a:t>
            </a:r>
          </a:p>
          <a:p>
            <a:pPr lvl="1"/>
            <a:r>
              <a:rPr lang="en-US" sz="1200" b="1" dirty="0" smtClean="0">
                <a:solidFill>
                  <a:srgbClr val="CC0099"/>
                </a:solidFill>
              </a:rPr>
              <a:t>NPP/VIIRS:</a:t>
            </a:r>
            <a:r>
              <a:rPr lang="en-US" sz="1200" dirty="0" smtClean="0">
                <a:solidFill>
                  <a:srgbClr val="0000CC"/>
                </a:solidFill>
              </a:rPr>
              <a:t>	 Operational as of May 8, 2014                      </a:t>
            </a:r>
            <a:r>
              <a:rPr lang="en-US" sz="1200" b="1" dirty="0" smtClean="0">
                <a:solidFill>
                  <a:srgbClr val="FF0000"/>
                </a:solidFill>
              </a:rPr>
              <a:t>(Jeff Key will talk more about this later today)</a:t>
            </a:r>
            <a:endParaRPr lang="en-US" sz="1200" dirty="0" smtClean="0">
              <a:solidFill>
                <a:srgbClr val="0000CC"/>
              </a:solidFill>
            </a:endParaRPr>
          </a:p>
          <a:p>
            <a:pPr lvl="1"/>
            <a:r>
              <a:rPr lang="en-US" sz="1200" b="1" dirty="0" smtClean="0">
                <a:solidFill>
                  <a:srgbClr val="CC0099"/>
                </a:solidFill>
              </a:rPr>
              <a:t>GOES-13/15:</a:t>
            </a:r>
            <a:r>
              <a:rPr lang="en-US" sz="1200" dirty="0" smtClean="0">
                <a:solidFill>
                  <a:srgbClr val="0000CC"/>
                </a:solidFill>
              </a:rPr>
              <a:t>     September 2014 – running in operations </a:t>
            </a:r>
            <a:r>
              <a:rPr lang="en-US" sz="1200" u="sng" dirty="0" smtClean="0">
                <a:solidFill>
                  <a:srgbClr val="0000CC"/>
                </a:solidFill>
              </a:rPr>
              <a:t>in parallel with</a:t>
            </a:r>
            <a:r>
              <a:rPr lang="en-US" sz="1200" dirty="0" smtClean="0">
                <a:solidFill>
                  <a:srgbClr val="0000CC"/>
                </a:solidFill>
              </a:rPr>
              <a:t> existing GOES winds for a 9 month 			 period to help ensure a smooth transition for NWP users</a:t>
            </a:r>
          </a:p>
          <a:p>
            <a:pPr lvl="1"/>
            <a:r>
              <a:rPr lang="en-US" sz="1200" b="1" dirty="0" smtClean="0">
                <a:solidFill>
                  <a:srgbClr val="CC0099"/>
                </a:solidFill>
              </a:rPr>
              <a:t>MODIS:</a:t>
            </a:r>
            <a:r>
              <a:rPr lang="en-US" sz="1200" dirty="0" smtClean="0">
                <a:solidFill>
                  <a:srgbClr val="0000CC"/>
                </a:solidFill>
              </a:rPr>
              <a:t>	November 2015</a:t>
            </a:r>
          </a:p>
          <a:p>
            <a:pPr lvl="1"/>
            <a:r>
              <a:rPr lang="en-US" sz="1200" b="1" dirty="0" smtClean="0">
                <a:solidFill>
                  <a:srgbClr val="CC0099"/>
                </a:solidFill>
              </a:rPr>
              <a:t>AVHRR:</a:t>
            </a:r>
            <a:r>
              <a:rPr lang="en-US" sz="1200" dirty="0" smtClean="0">
                <a:solidFill>
                  <a:srgbClr val="0000CC"/>
                </a:solidFill>
              </a:rPr>
              <a:t>	November 2015</a:t>
            </a:r>
          </a:p>
          <a:p>
            <a:pPr lvl="1"/>
            <a:r>
              <a:rPr lang="en-US" sz="1200" b="1" dirty="0" smtClean="0">
                <a:solidFill>
                  <a:srgbClr val="CC0099"/>
                </a:solidFill>
              </a:rPr>
              <a:t>GOES-R/ABI</a:t>
            </a:r>
            <a:r>
              <a:rPr lang="en-US" sz="1200" dirty="0" smtClean="0">
                <a:solidFill>
                  <a:srgbClr val="0000CC"/>
                </a:solidFill>
              </a:rPr>
              <a:t>:    Late 2016/Early 2017</a:t>
            </a:r>
            <a:endParaRPr lang="en-US" sz="1200" b="1" dirty="0" smtClean="0">
              <a:solidFill>
                <a:srgbClr val="0000CC"/>
              </a:solidFill>
            </a:endParaRPr>
          </a:p>
        </p:txBody>
      </p:sp>
      <p:sp>
        <p:nvSpPr>
          <p:cNvPr id="5" name="Slide Number Placeholder 4"/>
          <p:cNvSpPr>
            <a:spLocks noGrp="1"/>
          </p:cNvSpPr>
          <p:nvPr>
            <p:ph type="sldNum" sz="quarter" idx="12"/>
          </p:nvPr>
        </p:nvSpPr>
        <p:spPr/>
        <p:txBody>
          <a:bodyPr/>
          <a:lstStyle/>
          <a:p>
            <a:pPr>
              <a:defRPr/>
            </a:pPr>
            <a:fld id="{7A515AE1-6D86-4EED-BA3E-CC75BC00EF4C}" type="slidenum">
              <a:rPr lang="en-US" smtClean="0"/>
              <a:pPr>
                <a:defRPr/>
              </a:pPr>
              <a:t>40</a:t>
            </a:fld>
            <a:endParaRPr lang="en-US"/>
          </a:p>
        </p:txBody>
      </p:sp>
      <p:sp>
        <p:nvSpPr>
          <p:cNvPr id="8" name="Rectangle 8"/>
          <p:cNvSpPr>
            <a:spLocks noChangeArrowheads="1"/>
          </p:cNvSpPr>
          <p:nvPr/>
        </p:nvSpPr>
        <p:spPr bwMode="auto">
          <a:xfrm>
            <a:off x="1042988" y="-100013"/>
            <a:ext cx="6400800" cy="1143001"/>
          </a:xfrm>
          <a:prstGeom prst="rect">
            <a:avLst/>
          </a:prstGeom>
          <a:noFill/>
          <a:ln w="9525">
            <a:noFill/>
            <a:miter lim="800000"/>
            <a:headEnd/>
            <a:tailEnd/>
          </a:ln>
        </p:spPr>
        <p:txBody>
          <a:bodyPr anchor="ctr"/>
          <a:lstStyle/>
          <a:p>
            <a:pPr algn="ctr"/>
            <a:r>
              <a:rPr lang="en-US" sz="2800" i="0" dirty="0" smtClean="0">
                <a:solidFill>
                  <a:srgbClr val="0000FF"/>
                </a:solidFill>
                <a:effectLst>
                  <a:outerShdw blurRad="38100" dist="38100" dir="2700000" algn="tl">
                    <a:srgbClr val="000000">
                      <a:alpha val="43137"/>
                    </a:srgbClr>
                  </a:outerShdw>
                </a:effectLst>
                <a:latin typeface="Arial Black" pitchFamily="34" charset="0"/>
              </a:rPr>
              <a:t>Ongoing Activities and Plans </a:t>
            </a:r>
          </a:p>
        </p:txBody>
      </p:sp>
      <p:sp>
        <p:nvSpPr>
          <p:cNvPr id="10" name="Date Placeholder 1"/>
          <p:cNvSpPr>
            <a:spLocks noGrp="1"/>
          </p:cNvSpPr>
          <p:nvPr>
            <p:ph type="dt" sz="quarter" idx="10"/>
          </p:nvPr>
        </p:nvSpPr>
        <p:spPr>
          <a:xfrm>
            <a:off x="493525" y="6255008"/>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Slide Number Placeholder 5"/>
          <p:cNvSpPr>
            <a:spLocks noGrp="1"/>
          </p:cNvSpPr>
          <p:nvPr>
            <p:ph type="sldNum" sz="quarter" idx="12"/>
          </p:nvPr>
        </p:nvSpPr>
        <p:spPr>
          <a:noFill/>
        </p:spPr>
        <p:txBody>
          <a:bodyPr/>
          <a:lstStyle/>
          <a:p>
            <a:fld id="{F5C5C696-44CE-4AEB-A27B-5DEC16C35C5B}" type="slidenum">
              <a:rPr lang="en-US" smtClean="0"/>
              <a:pPr/>
              <a:t>41</a:t>
            </a:fld>
            <a:endParaRPr lang="en-US" smtClean="0"/>
          </a:p>
        </p:txBody>
      </p:sp>
      <p:sp>
        <p:nvSpPr>
          <p:cNvPr id="22533" name="Rectangle 2"/>
          <p:cNvSpPr>
            <a:spLocks noGrp="1" noChangeArrowheads="1"/>
          </p:cNvSpPr>
          <p:nvPr>
            <p:ph type="title"/>
          </p:nvPr>
        </p:nvSpPr>
        <p:spPr>
          <a:xfrm>
            <a:off x="0" y="-26988"/>
            <a:ext cx="8229600" cy="1143001"/>
          </a:xfrm>
        </p:spPr>
        <p:txBody>
          <a:bodyPr/>
          <a:lstStyle/>
          <a:p>
            <a:pPr eaLnBrk="1" hangingPunct="1"/>
            <a:r>
              <a:rPr lang="en-US" sz="3600" b="1" dirty="0" smtClean="0">
                <a:solidFill>
                  <a:srgbClr val="0000FF"/>
                </a:solidFill>
                <a:effectLst>
                  <a:outerShdw blurRad="38100" dist="38100" dir="2700000" algn="tl">
                    <a:srgbClr val="000000">
                      <a:alpha val="43137"/>
                    </a:srgbClr>
                  </a:outerShdw>
                </a:effectLst>
                <a:latin typeface="Arial Black" pitchFamily="34" charset="0"/>
              </a:rPr>
              <a:t>Topics</a:t>
            </a:r>
          </a:p>
        </p:txBody>
      </p:sp>
      <p:sp>
        <p:nvSpPr>
          <p:cNvPr id="22534" name="Rectangle 3"/>
          <p:cNvSpPr>
            <a:spLocks noGrp="1" noChangeArrowheads="1"/>
          </p:cNvSpPr>
          <p:nvPr>
            <p:ph type="body" idx="1"/>
          </p:nvPr>
        </p:nvSpPr>
        <p:spPr>
          <a:xfrm>
            <a:off x="457200" y="1265238"/>
            <a:ext cx="8229600" cy="5187950"/>
          </a:xfrm>
        </p:spPr>
        <p:txBody>
          <a:bodyPr/>
          <a:lstStyle/>
          <a:p>
            <a:pPr eaLnBrk="1" hangingPunct="1">
              <a:lnSpc>
                <a:spcPct val="80000"/>
              </a:lnSpc>
            </a:pPr>
            <a:r>
              <a:rPr lang="en-US" sz="2400" dirty="0" smtClean="0">
                <a:solidFill>
                  <a:schemeClr val="bg1">
                    <a:lumMod val="65000"/>
                  </a:schemeClr>
                </a:solidFill>
              </a:rPr>
              <a:t>Some GOES-R Information</a:t>
            </a:r>
          </a:p>
          <a:p>
            <a:pPr eaLnBrk="1" hangingPunct="1">
              <a:lnSpc>
                <a:spcPct val="80000"/>
              </a:lnSpc>
            </a:pPr>
            <a:endParaRPr lang="en-US" sz="2400" dirty="0" smtClean="0">
              <a:solidFill>
                <a:srgbClr val="0000FF"/>
              </a:solidFill>
            </a:endParaRPr>
          </a:p>
          <a:p>
            <a:pPr eaLnBrk="1" hangingPunct="1">
              <a:lnSpc>
                <a:spcPct val="80000"/>
              </a:lnSpc>
            </a:pPr>
            <a:r>
              <a:rPr lang="en-US" sz="2400" dirty="0" smtClean="0">
                <a:solidFill>
                  <a:schemeClr val="bg1">
                    <a:lumMod val="65000"/>
                  </a:schemeClr>
                </a:solidFill>
              </a:rPr>
              <a:t>Review of Nested Tracking Approach</a:t>
            </a:r>
          </a:p>
          <a:p>
            <a:pPr eaLnBrk="1" hangingPunct="1">
              <a:lnSpc>
                <a:spcPct val="80000"/>
              </a:lnSpc>
            </a:pPr>
            <a:endParaRPr lang="en-US" sz="2400" dirty="0" smtClean="0">
              <a:solidFill>
                <a:schemeClr val="bg1">
                  <a:lumMod val="65000"/>
                </a:schemeClr>
              </a:solidFill>
            </a:endParaRPr>
          </a:p>
          <a:p>
            <a:pPr eaLnBrk="1" hangingPunct="1">
              <a:lnSpc>
                <a:spcPct val="80000"/>
              </a:lnSpc>
            </a:pPr>
            <a:r>
              <a:rPr lang="en-US" sz="2400" dirty="0" smtClean="0">
                <a:solidFill>
                  <a:schemeClr val="bg1">
                    <a:lumMod val="65000"/>
                  </a:schemeClr>
                </a:solidFill>
              </a:rPr>
              <a:t>Some Examples: Application to an Assortment of Imagers</a:t>
            </a:r>
          </a:p>
          <a:p>
            <a:pPr lvl="1" eaLnBrk="1" hangingPunct="1">
              <a:lnSpc>
                <a:spcPct val="80000"/>
              </a:lnSpc>
            </a:pPr>
            <a:r>
              <a:rPr lang="en-US" sz="2000" i="1" dirty="0" smtClean="0">
                <a:solidFill>
                  <a:schemeClr val="bg1">
                    <a:lumMod val="65000"/>
                  </a:schemeClr>
                </a:solidFill>
                <a:latin typeface="Book Antiqua" pitchFamily="18" charset="0"/>
              </a:rPr>
              <a:t>Using Available ABI Proxy Data…</a:t>
            </a:r>
            <a:endParaRPr lang="en-US" sz="2000" dirty="0" smtClean="0">
              <a:solidFill>
                <a:schemeClr val="bg1">
                  <a:lumMod val="65000"/>
                </a:schemeClr>
              </a:solidFill>
            </a:endParaRPr>
          </a:p>
          <a:p>
            <a:pPr eaLnBrk="1" hangingPunct="1">
              <a:lnSpc>
                <a:spcPct val="80000"/>
              </a:lnSpc>
            </a:pPr>
            <a:endParaRPr lang="en-US" sz="2400" dirty="0" smtClean="0">
              <a:solidFill>
                <a:schemeClr val="bg1">
                  <a:lumMod val="65000"/>
                </a:schemeClr>
              </a:solidFill>
            </a:endParaRPr>
          </a:p>
          <a:p>
            <a:pPr eaLnBrk="1" hangingPunct="1">
              <a:lnSpc>
                <a:spcPct val="80000"/>
              </a:lnSpc>
            </a:pPr>
            <a:r>
              <a:rPr lang="en-US" sz="2400" dirty="0" smtClean="0">
                <a:solidFill>
                  <a:schemeClr val="bg1">
                    <a:lumMod val="65000"/>
                  </a:schemeClr>
                </a:solidFill>
              </a:rPr>
              <a:t>Performance</a:t>
            </a:r>
          </a:p>
          <a:p>
            <a:pPr lvl="1" eaLnBrk="1" hangingPunct="1">
              <a:lnSpc>
                <a:spcPct val="80000"/>
              </a:lnSpc>
            </a:pPr>
            <a:r>
              <a:rPr lang="en-US" sz="2000" i="1" dirty="0" smtClean="0">
                <a:solidFill>
                  <a:schemeClr val="bg1">
                    <a:lumMod val="65000"/>
                  </a:schemeClr>
                </a:solidFill>
                <a:latin typeface="Book Antiqua" pitchFamily="18" charset="0"/>
              </a:rPr>
              <a:t>Overall, individual cases, experimentation with new ideas</a:t>
            </a:r>
          </a:p>
          <a:p>
            <a:pPr eaLnBrk="1" hangingPunct="1">
              <a:lnSpc>
                <a:spcPct val="80000"/>
              </a:lnSpc>
            </a:pPr>
            <a:endParaRPr lang="en-US" sz="2400" dirty="0" smtClean="0">
              <a:solidFill>
                <a:srgbClr val="0000FF"/>
              </a:solidFill>
            </a:endParaRPr>
          </a:p>
          <a:p>
            <a:pPr eaLnBrk="1" hangingPunct="1">
              <a:lnSpc>
                <a:spcPct val="80000"/>
              </a:lnSpc>
            </a:pPr>
            <a:r>
              <a:rPr lang="en-US" sz="2400" dirty="0" smtClean="0">
                <a:solidFill>
                  <a:schemeClr val="bg1">
                    <a:lumMod val="65000"/>
                  </a:schemeClr>
                </a:solidFill>
              </a:rPr>
              <a:t>Ongoing Activities and Plans </a:t>
            </a:r>
          </a:p>
          <a:p>
            <a:pPr lvl="1" eaLnBrk="1" hangingPunct="1">
              <a:lnSpc>
                <a:spcPct val="80000"/>
              </a:lnSpc>
            </a:pPr>
            <a:endParaRPr lang="en-US" sz="1800" dirty="0" smtClean="0">
              <a:solidFill>
                <a:schemeClr val="bg1">
                  <a:lumMod val="65000"/>
                </a:schemeClr>
              </a:solidFill>
            </a:endParaRPr>
          </a:p>
          <a:p>
            <a:pPr eaLnBrk="1" hangingPunct="1">
              <a:lnSpc>
                <a:spcPct val="80000"/>
              </a:lnSpc>
            </a:pPr>
            <a:r>
              <a:rPr lang="en-US" sz="2400" dirty="0" smtClean="0">
                <a:solidFill>
                  <a:srgbClr val="0000FF"/>
                </a:solidFill>
              </a:rPr>
              <a:t>Summary</a:t>
            </a:r>
          </a:p>
        </p:txBody>
      </p:sp>
      <p:sp>
        <p:nvSpPr>
          <p:cNvPr id="9" name="Date Placeholder 3"/>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10" name="Footer Placeholder 4"/>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Slide Number Placeholder 5"/>
          <p:cNvSpPr>
            <a:spLocks noGrp="1"/>
          </p:cNvSpPr>
          <p:nvPr>
            <p:ph type="sldNum" sz="quarter" idx="12"/>
          </p:nvPr>
        </p:nvSpPr>
        <p:spPr>
          <a:noFill/>
        </p:spPr>
        <p:txBody>
          <a:bodyPr/>
          <a:lstStyle/>
          <a:p>
            <a:fld id="{B34BB82A-8669-4372-A3E1-22279A4924CD}" type="slidenum">
              <a:rPr lang="en-US" smtClean="0"/>
              <a:pPr/>
              <a:t>42</a:t>
            </a:fld>
            <a:endParaRPr lang="en-US" smtClean="0"/>
          </a:p>
        </p:txBody>
      </p:sp>
      <p:sp>
        <p:nvSpPr>
          <p:cNvPr id="41989" name="Rectangle 2"/>
          <p:cNvSpPr>
            <a:spLocks noGrp="1" noChangeArrowheads="1"/>
          </p:cNvSpPr>
          <p:nvPr>
            <p:ph type="title"/>
          </p:nvPr>
        </p:nvSpPr>
        <p:spPr>
          <a:xfrm>
            <a:off x="122238" y="-171450"/>
            <a:ext cx="8229600" cy="1143000"/>
          </a:xfrm>
        </p:spPr>
        <p:txBody>
          <a:bodyPr/>
          <a:lstStyle/>
          <a:p>
            <a:pPr eaLnBrk="1" hangingPunct="1"/>
            <a:r>
              <a:rPr lang="en-US" sz="4000" b="1" dirty="0" smtClean="0">
                <a:solidFill>
                  <a:srgbClr val="0000FF"/>
                </a:solidFill>
                <a:effectLst>
                  <a:outerShdw blurRad="38100" dist="38100" dir="2700000" algn="tl">
                    <a:srgbClr val="000000">
                      <a:alpha val="43137"/>
                    </a:srgbClr>
                  </a:outerShdw>
                </a:effectLst>
                <a:latin typeface="Arial Black" pitchFamily="34" charset="0"/>
              </a:rPr>
              <a:t> </a:t>
            </a:r>
            <a:r>
              <a:rPr lang="en-US" sz="3200" b="1" dirty="0" smtClean="0">
                <a:solidFill>
                  <a:srgbClr val="0000FF"/>
                </a:solidFill>
                <a:effectLst>
                  <a:outerShdw blurRad="38100" dist="38100" dir="2700000" algn="tl">
                    <a:srgbClr val="000000">
                      <a:alpha val="43137"/>
                    </a:srgbClr>
                  </a:outerShdw>
                </a:effectLst>
                <a:latin typeface="Arial Black" pitchFamily="34" charset="0"/>
              </a:rPr>
              <a:t>Summary        </a:t>
            </a:r>
            <a:r>
              <a:rPr lang="en-US" sz="2400" b="1" dirty="0" smtClean="0">
                <a:solidFill>
                  <a:srgbClr val="0000FF"/>
                </a:solidFill>
                <a:effectLst>
                  <a:outerShdw blurRad="38100" dist="38100" dir="2700000" algn="tl">
                    <a:srgbClr val="000000">
                      <a:alpha val="43137"/>
                    </a:srgbClr>
                  </a:outerShdw>
                </a:effectLst>
                <a:latin typeface="Arial Black" pitchFamily="34" charset="0"/>
              </a:rPr>
              <a:t>   </a:t>
            </a:r>
            <a:r>
              <a:rPr lang="en-US" sz="2400" b="1" dirty="0" smtClean="0">
                <a:solidFill>
                  <a:srgbClr val="0000CC"/>
                </a:solidFill>
                <a:effectLst>
                  <a:outerShdw blurRad="38100" dist="38100" dir="2700000" algn="tl">
                    <a:srgbClr val="000000">
                      <a:alpha val="43137"/>
                    </a:srgbClr>
                  </a:outerShdw>
                </a:effectLst>
                <a:latin typeface="Arial Black" pitchFamily="34" charset="0"/>
              </a:rPr>
              <a:t>               </a:t>
            </a:r>
          </a:p>
        </p:txBody>
      </p:sp>
      <p:sp>
        <p:nvSpPr>
          <p:cNvPr id="41990" name="Rectangle 3"/>
          <p:cNvSpPr>
            <a:spLocks noGrp="1" noChangeArrowheads="1"/>
          </p:cNvSpPr>
          <p:nvPr>
            <p:ph type="body" idx="1"/>
          </p:nvPr>
        </p:nvSpPr>
        <p:spPr>
          <a:xfrm>
            <a:off x="448811" y="1121474"/>
            <a:ext cx="8229600" cy="5435600"/>
          </a:xfrm>
        </p:spPr>
        <p:txBody>
          <a:bodyPr/>
          <a:lstStyle/>
          <a:p>
            <a:pPr marL="609600" indent="-609600" eaLnBrk="1" hangingPunct="1"/>
            <a:r>
              <a:rPr lang="en-US" sz="1600" b="1" dirty="0" smtClean="0">
                <a:solidFill>
                  <a:srgbClr val="0000CC"/>
                </a:solidFill>
              </a:rPr>
              <a:t>Developed, tested, and validated nested tracking approach using a variety of available ABI proxy data </a:t>
            </a:r>
            <a:r>
              <a:rPr lang="en-US" sz="1600" i="1" dirty="0" smtClean="0">
                <a:solidFill>
                  <a:srgbClr val="0000CC"/>
                </a:solidFill>
              </a:rPr>
              <a:t>(</a:t>
            </a:r>
            <a:r>
              <a:rPr lang="en-US" sz="1600" i="1" dirty="0" err="1" smtClean="0">
                <a:solidFill>
                  <a:srgbClr val="0000CC"/>
                </a:solidFill>
              </a:rPr>
              <a:t>Meteosat</a:t>
            </a:r>
            <a:r>
              <a:rPr lang="en-US" sz="1600" i="1" dirty="0" smtClean="0">
                <a:solidFill>
                  <a:srgbClr val="0000CC"/>
                </a:solidFill>
              </a:rPr>
              <a:t>/SEVIRI, GOES-13/15, NPP/VIIRS, and Himawari-8, when available)</a:t>
            </a:r>
          </a:p>
          <a:p>
            <a:pPr marL="609600" indent="-609600" eaLnBrk="1" hangingPunct="1">
              <a:lnSpc>
                <a:spcPct val="80000"/>
              </a:lnSpc>
            </a:pPr>
            <a:endParaRPr lang="en-US" sz="1600" b="1" dirty="0" smtClean="0">
              <a:solidFill>
                <a:srgbClr val="0000CC"/>
              </a:solidFill>
            </a:endParaRPr>
          </a:p>
          <a:p>
            <a:pPr marL="609600" indent="-609600" eaLnBrk="1" hangingPunct="1">
              <a:lnSpc>
                <a:spcPct val="80000"/>
              </a:lnSpc>
            </a:pPr>
            <a:r>
              <a:rPr lang="en-US" sz="1600" b="1" dirty="0" smtClean="0">
                <a:solidFill>
                  <a:srgbClr val="0000CC"/>
                </a:solidFill>
              </a:rPr>
              <a:t>Nested tracking approach effectively minimizes the slow speed bias</a:t>
            </a:r>
          </a:p>
          <a:p>
            <a:pPr marL="1409700" lvl="2" indent="-609600" eaLnBrk="1" hangingPunct="1">
              <a:buFont typeface="Arial" pitchFamily="34" charset="0"/>
              <a:buChar char="−"/>
            </a:pPr>
            <a:r>
              <a:rPr lang="en-US" sz="1400" dirty="0" smtClean="0">
                <a:solidFill>
                  <a:srgbClr val="0000FF"/>
                </a:solidFill>
              </a:rPr>
              <a:t>Most speed “adjustments” are small, but some can exceed 10 m/s</a:t>
            </a:r>
          </a:p>
          <a:p>
            <a:pPr marL="1409700" lvl="2" indent="-609600" eaLnBrk="1" hangingPunct="1">
              <a:buFont typeface="Arial" pitchFamily="34" charset="0"/>
              <a:buChar char="−"/>
            </a:pPr>
            <a:r>
              <a:rPr lang="en-US" sz="1400" dirty="0" smtClean="0">
                <a:solidFill>
                  <a:srgbClr val="0000FF"/>
                </a:solidFill>
              </a:rPr>
              <a:t>Smaller bias a result of lower heights and faster winds</a:t>
            </a:r>
          </a:p>
          <a:p>
            <a:pPr marL="1409700" lvl="2" indent="-609600" eaLnBrk="1" hangingPunct="1">
              <a:buFont typeface="Arial" pitchFamily="34" charset="0"/>
              <a:buChar char="−"/>
            </a:pPr>
            <a:r>
              <a:rPr lang="en-US" sz="1400" dirty="0" smtClean="0">
                <a:solidFill>
                  <a:srgbClr val="0000FF"/>
                </a:solidFill>
              </a:rPr>
              <a:t>Improvement over heritage approach</a:t>
            </a:r>
          </a:p>
          <a:p>
            <a:pPr marL="1409700" lvl="2" indent="-609600" eaLnBrk="1" hangingPunct="1">
              <a:buFont typeface="Arial" pitchFamily="34" charset="0"/>
              <a:buChar char="−"/>
            </a:pPr>
            <a:r>
              <a:rPr lang="en-US" sz="1400" dirty="0" smtClean="0">
                <a:solidFill>
                  <a:srgbClr val="0000FF"/>
                </a:solidFill>
              </a:rPr>
              <a:t>Expected to benefit NWP</a:t>
            </a:r>
          </a:p>
          <a:p>
            <a:pPr marL="990600" lvl="1" indent="-533400" eaLnBrk="1" hangingPunct="1">
              <a:lnSpc>
                <a:spcPct val="80000"/>
              </a:lnSpc>
            </a:pPr>
            <a:endParaRPr lang="en-US" sz="1400" dirty="0" smtClean="0"/>
          </a:p>
          <a:p>
            <a:pPr marL="990600" lvl="1" indent="-533400" eaLnBrk="1" hangingPunct="1">
              <a:lnSpc>
                <a:spcPct val="80000"/>
              </a:lnSpc>
              <a:buFontTx/>
              <a:buNone/>
            </a:pPr>
            <a:endParaRPr lang="en-US" sz="1400" dirty="0" smtClean="0"/>
          </a:p>
          <a:p>
            <a:pPr marL="609600" indent="-609600" eaLnBrk="1" hangingPunct="1">
              <a:lnSpc>
                <a:spcPct val="80000"/>
              </a:lnSpc>
            </a:pPr>
            <a:r>
              <a:rPr lang="en-US" sz="1600" b="1" dirty="0" smtClean="0">
                <a:solidFill>
                  <a:srgbClr val="0000CC"/>
                </a:solidFill>
              </a:rPr>
              <a:t>Opportunities with the nested tracking approach</a:t>
            </a:r>
          </a:p>
          <a:p>
            <a:pPr marL="1390650" lvl="2" indent="-533400" eaLnBrk="1" hangingPunct="1">
              <a:buFont typeface="Arial" pitchFamily="34" charset="0"/>
              <a:buChar char="−"/>
            </a:pPr>
            <a:r>
              <a:rPr lang="en-US" sz="1400" dirty="0" smtClean="0">
                <a:solidFill>
                  <a:srgbClr val="0000FF"/>
                </a:solidFill>
              </a:rPr>
              <a:t>Additional clusters may contain useful wind information in the target scene</a:t>
            </a:r>
          </a:p>
          <a:p>
            <a:pPr marL="1390650" lvl="2" indent="-533400" eaLnBrk="1" hangingPunct="1">
              <a:buFont typeface="Arial" pitchFamily="34" charset="0"/>
              <a:buChar char="−"/>
            </a:pPr>
            <a:r>
              <a:rPr lang="en-US" sz="1400" dirty="0" smtClean="0">
                <a:solidFill>
                  <a:srgbClr val="0000FF"/>
                </a:solidFill>
              </a:rPr>
              <a:t>Clustering output enables new quality control to be employed in NWP data assimilation </a:t>
            </a:r>
          </a:p>
          <a:p>
            <a:pPr marL="990600" lvl="1" indent="-533400" eaLnBrk="1" hangingPunct="1">
              <a:lnSpc>
                <a:spcPct val="80000"/>
              </a:lnSpc>
              <a:buFontTx/>
              <a:buNone/>
            </a:pPr>
            <a:endParaRPr lang="en-US" sz="1400" b="1" dirty="0" smtClean="0"/>
          </a:p>
          <a:p>
            <a:pPr marL="609600" indent="-609600" eaLnBrk="1" hangingPunct="1"/>
            <a:r>
              <a:rPr lang="en-US" sz="1600" b="1" dirty="0" smtClean="0">
                <a:solidFill>
                  <a:srgbClr val="0000CC"/>
                </a:solidFill>
              </a:rPr>
              <a:t>Nested tracking being implemented in NESDIS operations:  </a:t>
            </a:r>
          </a:p>
          <a:p>
            <a:pPr marL="1409700" lvl="2" indent="-609600" eaLnBrk="1" hangingPunct="1">
              <a:buFont typeface="Arial" pitchFamily="34" charset="0"/>
              <a:buChar char="−"/>
            </a:pPr>
            <a:r>
              <a:rPr lang="en-US" sz="1400" dirty="0" smtClean="0">
                <a:solidFill>
                  <a:srgbClr val="0000FF"/>
                </a:solidFill>
              </a:rPr>
              <a:t>GOES-13/15 (soon), VIIRS (now), Terra/Aqua/MODIS (soon), AVHRR (soon), and GOES-R/ABI </a:t>
            </a:r>
          </a:p>
          <a:p>
            <a:pPr marL="609600" indent="-609600" eaLnBrk="1" hangingPunct="1">
              <a:lnSpc>
                <a:spcPct val="80000"/>
              </a:lnSpc>
            </a:pPr>
            <a:endParaRPr lang="en-US" sz="1600" b="1" dirty="0" smtClean="0"/>
          </a:p>
          <a:p>
            <a:pPr marL="609600" indent="-609600" eaLnBrk="1" hangingPunct="1">
              <a:lnSpc>
                <a:spcPct val="80000"/>
              </a:lnSpc>
            </a:pPr>
            <a:r>
              <a:rPr lang="en-US" sz="1600" b="1" dirty="0" smtClean="0">
                <a:solidFill>
                  <a:srgbClr val="0000CC"/>
                </a:solidFill>
              </a:rPr>
              <a:t>Impact testing of nested tracking winds in NCEP’s GFS System in progress</a:t>
            </a:r>
          </a:p>
          <a:p>
            <a:pPr marL="609600" indent="-609600" eaLnBrk="1" hangingPunct="1">
              <a:lnSpc>
                <a:spcPct val="80000"/>
              </a:lnSpc>
            </a:pPr>
            <a:endParaRPr lang="en-US" sz="1600" b="1" dirty="0" smtClean="0">
              <a:solidFill>
                <a:srgbClr val="0000FF"/>
              </a:solidFill>
            </a:endParaRPr>
          </a:p>
          <a:p>
            <a:pPr marL="609600" indent="-609600" eaLnBrk="1" hangingPunct="1">
              <a:lnSpc>
                <a:spcPct val="80000"/>
              </a:lnSpc>
              <a:buFontTx/>
              <a:buNone/>
            </a:pPr>
            <a:endParaRPr lang="en-US" sz="1600" dirty="0" smtClean="0"/>
          </a:p>
          <a:p>
            <a:pPr marL="609600" indent="-609600" eaLnBrk="1" hangingPunct="1">
              <a:lnSpc>
                <a:spcPct val="80000"/>
              </a:lnSpc>
              <a:buFontTx/>
              <a:buNone/>
            </a:pPr>
            <a:endParaRPr lang="en-US" sz="1600" dirty="0" smtClean="0"/>
          </a:p>
          <a:p>
            <a:pPr marL="609600" indent="-609600" eaLnBrk="1" hangingPunct="1">
              <a:lnSpc>
                <a:spcPct val="80000"/>
              </a:lnSpc>
              <a:buFontTx/>
              <a:buNone/>
            </a:pPr>
            <a:endParaRPr lang="en-US" sz="1600" dirty="0" smtClean="0"/>
          </a:p>
        </p:txBody>
      </p:sp>
      <p:sp>
        <p:nvSpPr>
          <p:cNvPr id="10" name="Date Placeholder 1"/>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11" name="Footer Placeholder 2"/>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4294967295"/>
          </p:nvPr>
        </p:nvSpPr>
        <p:spPr>
          <a:xfrm>
            <a:off x="6553200" y="6356350"/>
            <a:ext cx="2133600" cy="365125"/>
          </a:xfrm>
          <a:prstGeom prst="rect">
            <a:avLst/>
          </a:prstGeom>
        </p:spPr>
        <p:txBody>
          <a:bodyPr/>
          <a:lstStyle/>
          <a:p>
            <a:pPr algn="r"/>
            <a:fld id="{5BA0CD8C-480D-4EFE-B840-7F15D9DDF482}" type="slidenum">
              <a:rPr lang="en-US" sz="1600" smtClean="0">
                <a:solidFill>
                  <a:schemeClr val="tx1"/>
                </a:solidFill>
              </a:rPr>
              <a:pPr algn="r"/>
              <a:t>43</a:t>
            </a:fld>
            <a:endParaRPr lang="en-US" sz="1600" dirty="0">
              <a:solidFill>
                <a:schemeClr val="tx1"/>
              </a:solidFill>
            </a:endParaRPr>
          </a:p>
        </p:txBody>
      </p:sp>
      <p:pic>
        <p:nvPicPr>
          <p:cNvPr id="9" name="Picture 8" descr="Question_Mark_Cloud.gif"/>
          <p:cNvPicPr>
            <a:picLocks noChangeAspect="1"/>
          </p:cNvPicPr>
          <p:nvPr/>
        </p:nvPicPr>
        <p:blipFill>
          <a:blip r:embed="rId3" cstate="print"/>
          <a:stretch>
            <a:fillRect/>
          </a:stretch>
        </p:blipFill>
        <p:spPr>
          <a:xfrm>
            <a:off x="0" y="1057066"/>
            <a:ext cx="9144000" cy="5800934"/>
          </a:xfrm>
          <a:prstGeom prst="rect">
            <a:avLst/>
          </a:prstGeom>
        </p:spPr>
      </p:pic>
      <p:sp>
        <p:nvSpPr>
          <p:cNvPr id="10" name="Title 1"/>
          <p:cNvSpPr>
            <a:spLocks noGrp="1"/>
          </p:cNvSpPr>
          <p:nvPr>
            <p:ph type="title"/>
          </p:nvPr>
        </p:nvSpPr>
        <p:spPr>
          <a:xfrm>
            <a:off x="152400" y="0"/>
            <a:ext cx="8229600" cy="762000"/>
          </a:xfrm>
        </p:spPr>
        <p:txBody>
          <a:bodyPr/>
          <a:lstStyle/>
          <a:p>
            <a:r>
              <a:rPr lang="en-US" sz="3200" b="1" dirty="0" smtClean="0">
                <a:solidFill>
                  <a:srgbClr val="0000FF"/>
                </a:solidFill>
              </a:rPr>
              <a:t>Questions</a:t>
            </a:r>
            <a:endParaRPr lang="en-US" sz="3200" b="1" dirty="0">
              <a:solidFill>
                <a:srgbClr val="0000FF"/>
              </a:solidFill>
            </a:endParaRPr>
          </a:p>
        </p:txBody>
      </p:sp>
      <p:cxnSp>
        <p:nvCxnSpPr>
          <p:cNvPr id="7" name="Straight Connector 6"/>
          <p:cNvCxnSpPr/>
          <p:nvPr/>
        </p:nvCxnSpPr>
        <p:spPr bwMode="auto">
          <a:xfrm>
            <a:off x="6670645" y="2843867"/>
            <a:ext cx="1107347" cy="33556"/>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sp>
        <p:nvSpPr>
          <p:cNvPr id="8" name="Isosceles Triangle 7"/>
          <p:cNvSpPr/>
          <p:nvPr/>
        </p:nvSpPr>
        <p:spPr bwMode="auto">
          <a:xfrm>
            <a:off x="6671233" y="2525086"/>
            <a:ext cx="260059" cy="343948"/>
          </a:xfrm>
          <a:prstGeom prst="triangl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cxnSp>
        <p:nvCxnSpPr>
          <p:cNvPr id="12" name="Straight Connector 11"/>
          <p:cNvCxnSpPr/>
          <p:nvPr/>
        </p:nvCxnSpPr>
        <p:spPr bwMode="auto">
          <a:xfrm flipH="1" flipV="1">
            <a:off x="7103530" y="2565400"/>
            <a:ext cx="111697" cy="278468"/>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cxnSp>
        <p:nvCxnSpPr>
          <p:cNvPr id="15" name="Straight Connector 14"/>
          <p:cNvCxnSpPr/>
          <p:nvPr/>
        </p:nvCxnSpPr>
        <p:spPr bwMode="auto">
          <a:xfrm flipH="1" flipV="1">
            <a:off x="7213597" y="2531533"/>
            <a:ext cx="128863" cy="313733"/>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cxnSp>
        <p:nvCxnSpPr>
          <p:cNvPr id="16" name="Straight Connector 15"/>
          <p:cNvCxnSpPr/>
          <p:nvPr/>
        </p:nvCxnSpPr>
        <p:spPr bwMode="auto">
          <a:xfrm flipH="1" flipV="1">
            <a:off x="6959596" y="2540000"/>
            <a:ext cx="114182" cy="296878"/>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cxnSp>
        <p:nvCxnSpPr>
          <p:cNvPr id="22" name="Straight Connector 21"/>
          <p:cNvCxnSpPr/>
          <p:nvPr/>
        </p:nvCxnSpPr>
        <p:spPr bwMode="auto">
          <a:xfrm>
            <a:off x="3330543" y="5485467"/>
            <a:ext cx="1107347" cy="33556"/>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sp>
        <p:nvSpPr>
          <p:cNvPr id="23" name="Isosceles Triangle 22"/>
          <p:cNvSpPr/>
          <p:nvPr/>
        </p:nvSpPr>
        <p:spPr bwMode="auto">
          <a:xfrm>
            <a:off x="3348065" y="5166686"/>
            <a:ext cx="260059" cy="343948"/>
          </a:xfrm>
          <a:prstGeom prst="triangl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cxnSp>
        <p:nvCxnSpPr>
          <p:cNvPr id="25" name="Straight Connector 24"/>
          <p:cNvCxnSpPr/>
          <p:nvPr/>
        </p:nvCxnSpPr>
        <p:spPr bwMode="auto">
          <a:xfrm flipH="1" flipV="1">
            <a:off x="3615253" y="5164667"/>
            <a:ext cx="124628" cy="322199"/>
          </a:xfrm>
          <a:prstGeom prst="line">
            <a:avLst/>
          </a:prstGeom>
          <a:solidFill>
            <a:schemeClr val="accent1"/>
          </a:solidFill>
          <a:ln w="9525" cap="flat" cmpd="sng" algn="ctr">
            <a:solidFill>
              <a:schemeClr val="accent1"/>
            </a:solidFill>
            <a:prstDash val="solid"/>
            <a:round/>
            <a:headEnd type="none" w="med" len="med"/>
            <a:tailEnd type="none" w="med" len="med"/>
          </a:ln>
          <a:effectLst/>
        </p:spPr>
      </p:cxnSp>
    </p:spTree>
    <p:extLst>
      <p:ext uri="{BB962C8B-B14F-4D97-AF65-F5344CB8AC3E}">
        <p14:creationId xmlns="" xmlns:p14="http://schemas.microsoft.com/office/powerpoint/2010/main" val="235453024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r>
              <a:rPr lang="en-US" dirty="0" smtClean="0">
                <a:solidFill>
                  <a:srgbClr val="0000FF"/>
                </a:solidFill>
              </a:rPr>
              <a:t>Backup Slides</a:t>
            </a:r>
            <a:endParaRPr lang="en-US" dirty="0">
              <a:solidFill>
                <a:srgbClr val="0000FF"/>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Slide Number Placeholder 3"/>
          <p:cNvSpPr>
            <a:spLocks noGrp="1"/>
          </p:cNvSpPr>
          <p:nvPr>
            <p:ph type="sldNum" sz="quarter" idx="12"/>
          </p:nvPr>
        </p:nvSpPr>
        <p:spPr>
          <a:noFill/>
        </p:spPr>
        <p:txBody>
          <a:bodyPr/>
          <a:lstStyle/>
          <a:p>
            <a:fld id="{FB240BBD-C3D5-4FB0-9E62-69C8EDF2A01D}" type="slidenum">
              <a:rPr lang="en-US" smtClean="0"/>
              <a:pPr/>
              <a:t>45</a:t>
            </a:fld>
            <a:endParaRPr lang="en-US" smtClean="0"/>
          </a:p>
        </p:txBody>
      </p:sp>
      <p:sp>
        <p:nvSpPr>
          <p:cNvPr id="25605" name="Text Box 3"/>
          <p:cNvSpPr txBox="1">
            <a:spLocks noChangeArrowheads="1"/>
          </p:cNvSpPr>
          <p:nvPr/>
        </p:nvSpPr>
        <p:spPr bwMode="auto">
          <a:xfrm>
            <a:off x="1331913" y="1484313"/>
            <a:ext cx="7308850" cy="366712"/>
          </a:xfrm>
          <a:prstGeom prst="rect">
            <a:avLst/>
          </a:prstGeom>
          <a:noFill/>
          <a:ln w="9525">
            <a:noFill/>
            <a:miter lim="800000"/>
            <a:headEnd/>
            <a:tailEnd/>
          </a:ln>
        </p:spPr>
        <p:txBody>
          <a:bodyPr>
            <a:spAutoFit/>
          </a:bodyPr>
          <a:lstStyle/>
          <a:p>
            <a:pPr marL="342900" indent="-342900">
              <a:spcBef>
                <a:spcPct val="50000"/>
              </a:spcBef>
            </a:pPr>
            <a:endParaRPr lang="en-US" i="0"/>
          </a:p>
        </p:txBody>
      </p:sp>
      <p:sp>
        <p:nvSpPr>
          <p:cNvPr id="25606" name="Text Box 6"/>
          <p:cNvSpPr txBox="1">
            <a:spLocks noChangeArrowheads="1"/>
          </p:cNvSpPr>
          <p:nvPr/>
        </p:nvSpPr>
        <p:spPr bwMode="auto">
          <a:xfrm>
            <a:off x="609600" y="1246188"/>
            <a:ext cx="8031163" cy="1787525"/>
          </a:xfrm>
          <a:prstGeom prst="rect">
            <a:avLst/>
          </a:prstGeom>
          <a:noFill/>
          <a:ln w="9525">
            <a:noFill/>
            <a:miter lim="800000"/>
            <a:headEnd/>
            <a:tailEnd/>
          </a:ln>
        </p:spPr>
        <p:txBody>
          <a:bodyPr>
            <a:spAutoFit/>
          </a:bodyPr>
          <a:lstStyle/>
          <a:p>
            <a:pPr marL="342900" indent="-342900">
              <a:spcBef>
                <a:spcPct val="50000"/>
              </a:spcBef>
            </a:pPr>
            <a:r>
              <a:rPr lang="en-US" b="1" i="0" dirty="0"/>
              <a:t>Setup of Study</a:t>
            </a:r>
          </a:p>
          <a:p>
            <a:pPr marL="800100" lvl="1" indent="-342900">
              <a:spcBef>
                <a:spcPct val="50000"/>
              </a:spcBef>
              <a:buFontTx/>
              <a:buChar char="•"/>
            </a:pPr>
            <a:r>
              <a:rPr lang="en-US" i="0" dirty="0"/>
              <a:t>Winds were generated using Meteosat-8 rapid scan </a:t>
            </a:r>
            <a:r>
              <a:rPr lang="en-US" i="0" dirty="0" smtClean="0"/>
              <a:t> imagery </a:t>
            </a:r>
            <a:r>
              <a:rPr lang="en-US" i="0" dirty="0"/>
              <a:t>for </a:t>
            </a:r>
            <a:r>
              <a:rPr lang="en-US" i="0" dirty="0" smtClean="0"/>
              <a:t> the </a:t>
            </a:r>
            <a:r>
              <a:rPr lang="en-US" i="0" dirty="0"/>
              <a:t>period June 1 – 8, 2008.</a:t>
            </a:r>
            <a:endParaRPr lang="en-US" sz="1600" i="0" dirty="0"/>
          </a:p>
          <a:p>
            <a:pPr marL="800100" lvl="1" indent="-342900">
              <a:spcBef>
                <a:spcPct val="50000"/>
              </a:spcBef>
              <a:buFontTx/>
              <a:buChar char="•"/>
            </a:pPr>
            <a:r>
              <a:rPr lang="en-US" sz="1600" i="0" dirty="0"/>
              <a:t>Target locations were fixed while box size and time interval varied.</a:t>
            </a:r>
          </a:p>
          <a:p>
            <a:pPr marL="1257300" lvl="2" indent="-342900">
              <a:spcBef>
                <a:spcPct val="50000"/>
              </a:spcBef>
              <a:buFontTx/>
              <a:buChar char="•"/>
            </a:pPr>
            <a:endParaRPr lang="en-US" sz="1600" i="0" dirty="0"/>
          </a:p>
        </p:txBody>
      </p:sp>
      <p:sp>
        <p:nvSpPr>
          <p:cNvPr id="25607" name="Rectangle 8"/>
          <p:cNvSpPr>
            <a:spLocks noChangeArrowheads="1"/>
          </p:cNvSpPr>
          <p:nvPr/>
        </p:nvSpPr>
        <p:spPr bwMode="auto">
          <a:xfrm>
            <a:off x="1079500" y="-63500"/>
            <a:ext cx="6400800" cy="1143000"/>
          </a:xfrm>
          <a:prstGeom prst="rect">
            <a:avLst/>
          </a:prstGeom>
          <a:noFill/>
          <a:ln w="9525">
            <a:noFill/>
            <a:miter lim="800000"/>
            <a:headEnd/>
            <a:tailEnd/>
          </a:ln>
        </p:spPr>
        <p:txBody>
          <a:bodyPr anchor="ctr"/>
          <a:lstStyle/>
          <a:p>
            <a:pPr algn="ctr"/>
            <a:r>
              <a:rPr lang="en-US" sz="2400" b="1" i="0" dirty="0">
                <a:solidFill>
                  <a:srgbClr val="0000FF"/>
                </a:solidFill>
                <a:effectLst>
                  <a:outerShdw blurRad="38100" dist="38100" dir="2700000" algn="tl">
                    <a:srgbClr val="000000">
                      <a:alpha val="43137"/>
                    </a:srgbClr>
                  </a:outerShdw>
                </a:effectLst>
                <a:latin typeface="Arial Black" pitchFamily="34" charset="0"/>
              </a:rPr>
              <a:t>Impact of Box Size and Time Interval</a:t>
            </a:r>
          </a:p>
          <a:p>
            <a:pPr algn="ctr"/>
            <a:r>
              <a:rPr lang="en-US" sz="2400" b="1" i="0" dirty="0">
                <a:solidFill>
                  <a:srgbClr val="0000FF"/>
                </a:solidFill>
                <a:effectLst>
                  <a:outerShdw blurRad="38100" dist="38100" dir="2700000" algn="tl">
                    <a:srgbClr val="000000">
                      <a:alpha val="43137"/>
                    </a:srgbClr>
                  </a:outerShdw>
                </a:effectLst>
                <a:latin typeface="Arial Black" pitchFamily="34" charset="0"/>
              </a:rPr>
              <a:t>on Magnitude of Speed Bias</a:t>
            </a:r>
            <a:r>
              <a:rPr lang="en-US" sz="2800" b="1" dirty="0">
                <a:solidFill>
                  <a:srgbClr val="0000FF"/>
                </a:solidFill>
                <a:effectLst>
                  <a:outerShdw blurRad="38100" dist="38100" dir="2700000" algn="tl">
                    <a:srgbClr val="000000">
                      <a:alpha val="43137"/>
                    </a:srgbClr>
                  </a:outerShdw>
                </a:effectLst>
                <a:latin typeface="Arial Black" pitchFamily="34" charset="0"/>
              </a:rPr>
              <a:t> </a:t>
            </a:r>
          </a:p>
        </p:txBody>
      </p:sp>
      <p:pic>
        <p:nvPicPr>
          <p:cNvPr id="25608" name="Picture 4" descr="BOX_SIZE"/>
          <p:cNvPicPr>
            <a:picLocks noChangeAspect="1" noChangeArrowheads="1"/>
          </p:cNvPicPr>
          <p:nvPr/>
        </p:nvPicPr>
        <p:blipFill>
          <a:blip r:embed="rId3" cstate="print"/>
          <a:srcRect/>
          <a:stretch>
            <a:fillRect/>
          </a:stretch>
        </p:blipFill>
        <p:spPr bwMode="auto">
          <a:xfrm>
            <a:off x="1116013" y="2886075"/>
            <a:ext cx="4419600" cy="3495675"/>
          </a:xfrm>
          <a:prstGeom prst="rect">
            <a:avLst/>
          </a:prstGeom>
          <a:noFill/>
          <a:ln w="9525">
            <a:noFill/>
            <a:miter lim="800000"/>
            <a:headEnd/>
            <a:tailEnd/>
          </a:ln>
        </p:spPr>
      </p:pic>
      <p:grpSp>
        <p:nvGrpSpPr>
          <p:cNvPr id="25609" name="Group 9"/>
          <p:cNvGrpSpPr>
            <a:grpSpLocks/>
          </p:cNvGrpSpPr>
          <p:nvPr/>
        </p:nvGrpSpPr>
        <p:grpSpPr bwMode="auto">
          <a:xfrm>
            <a:off x="3059113" y="3573463"/>
            <a:ext cx="431800" cy="1030287"/>
            <a:chOff x="3946" y="1991"/>
            <a:chExt cx="272" cy="649"/>
          </a:xfrm>
        </p:grpSpPr>
        <p:sp>
          <p:nvSpPr>
            <p:cNvPr id="25615" name="Text Box 10"/>
            <p:cNvSpPr txBox="1">
              <a:spLocks noChangeArrowheads="1"/>
            </p:cNvSpPr>
            <p:nvPr/>
          </p:nvSpPr>
          <p:spPr bwMode="auto">
            <a:xfrm>
              <a:off x="3969" y="2448"/>
              <a:ext cx="158" cy="192"/>
            </a:xfrm>
            <a:prstGeom prst="rect">
              <a:avLst/>
            </a:prstGeom>
            <a:noFill/>
            <a:ln w="9525" algn="ctr">
              <a:noFill/>
              <a:miter lim="800000"/>
              <a:headEnd/>
              <a:tailEnd/>
            </a:ln>
          </p:spPr>
          <p:txBody>
            <a:bodyPr>
              <a:spAutoFit/>
            </a:bodyPr>
            <a:lstStyle/>
            <a:p>
              <a:pPr eaLnBrk="0" hangingPunct="0">
                <a:spcBef>
                  <a:spcPct val="50000"/>
                </a:spcBef>
              </a:pPr>
              <a:r>
                <a:rPr lang="en-US" sz="1400" b="1" i="0">
                  <a:solidFill>
                    <a:srgbClr val="FFFF00"/>
                  </a:solidFill>
                </a:rPr>
                <a:t>5</a:t>
              </a:r>
            </a:p>
          </p:txBody>
        </p:sp>
        <p:sp>
          <p:nvSpPr>
            <p:cNvPr id="25616" name="Text Box 11"/>
            <p:cNvSpPr txBox="1">
              <a:spLocks noChangeArrowheads="1"/>
            </p:cNvSpPr>
            <p:nvPr/>
          </p:nvSpPr>
          <p:spPr bwMode="auto">
            <a:xfrm>
              <a:off x="3969" y="2304"/>
              <a:ext cx="158" cy="192"/>
            </a:xfrm>
            <a:prstGeom prst="rect">
              <a:avLst/>
            </a:prstGeom>
            <a:noFill/>
            <a:ln w="9525" algn="ctr">
              <a:noFill/>
              <a:miter lim="800000"/>
              <a:headEnd/>
              <a:tailEnd/>
            </a:ln>
          </p:spPr>
          <p:txBody>
            <a:bodyPr>
              <a:spAutoFit/>
            </a:bodyPr>
            <a:lstStyle/>
            <a:p>
              <a:pPr eaLnBrk="0" hangingPunct="0">
                <a:spcBef>
                  <a:spcPct val="50000"/>
                </a:spcBef>
              </a:pPr>
              <a:r>
                <a:rPr lang="en-US" sz="1400" b="1" i="0">
                  <a:solidFill>
                    <a:srgbClr val="FFFF00"/>
                  </a:solidFill>
                </a:rPr>
                <a:t>9</a:t>
              </a:r>
            </a:p>
          </p:txBody>
        </p:sp>
        <p:sp>
          <p:nvSpPr>
            <p:cNvPr id="25617" name="Text Box 12"/>
            <p:cNvSpPr txBox="1">
              <a:spLocks noChangeArrowheads="1"/>
            </p:cNvSpPr>
            <p:nvPr/>
          </p:nvSpPr>
          <p:spPr bwMode="auto">
            <a:xfrm>
              <a:off x="3946" y="2149"/>
              <a:ext cx="272" cy="192"/>
            </a:xfrm>
            <a:prstGeom prst="rect">
              <a:avLst/>
            </a:prstGeom>
            <a:noFill/>
            <a:ln w="9525" algn="ctr">
              <a:noFill/>
              <a:miter lim="800000"/>
              <a:headEnd/>
              <a:tailEnd/>
            </a:ln>
          </p:spPr>
          <p:txBody>
            <a:bodyPr>
              <a:spAutoFit/>
            </a:bodyPr>
            <a:lstStyle/>
            <a:p>
              <a:pPr eaLnBrk="0" hangingPunct="0">
                <a:spcBef>
                  <a:spcPct val="50000"/>
                </a:spcBef>
              </a:pPr>
              <a:r>
                <a:rPr lang="en-US" sz="1400" b="1" i="0">
                  <a:solidFill>
                    <a:srgbClr val="FFFF00"/>
                  </a:solidFill>
                </a:rPr>
                <a:t>15</a:t>
              </a:r>
            </a:p>
          </p:txBody>
        </p:sp>
        <p:sp>
          <p:nvSpPr>
            <p:cNvPr id="25618" name="Text Box 13"/>
            <p:cNvSpPr txBox="1">
              <a:spLocks noChangeArrowheads="1"/>
            </p:cNvSpPr>
            <p:nvPr/>
          </p:nvSpPr>
          <p:spPr bwMode="auto">
            <a:xfrm>
              <a:off x="3946" y="1991"/>
              <a:ext cx="272" cy="192"/>
            </a:xfrm>
            <a:prstGeom prst="rect">
              <a:avLst/>
            </a:prstGeom>
            <a:noFill/>
            <a:ln w="9525" algn="ctr">
              <a:noFill/>
              <a:miter lim="800000"/>
              <a:headEnd/>
              <a:tailEnd/>
            </a:ln>
          </p:spPr>
          <p:txBody>
            <a:bodyPr>
              <a:spAutoFit/>
            </a:bodyPr>
            <a:lstStyle/>
            <a:p>
              <a:pPr eaLnBrk="0" hangingPunct="0">
                <a:spcBef>
                  <a:spcPct val="50000"/>
                </a:spcBef>
              </a:pPr>
              <a:r>
                <a:rPr lang="en-US" sz="1400" b="1" i="0">
                  <a:solidFill>
                    <a:srgbClr val="FFFF00"/>
                  </a:solidFill>
                </a:rPr>
                <a:t>21</a:t>
              </a:r>
            </a:p>
          </p:txBody>
        </p:sp>
      </p:grpSp>
      <p:sp>
        <p:nvSpPr>
          <p:cNvPr id="25610" name="Text Box 15"/>
          <p:cNvSpPr txBox="1">
            <a:spLocks noChangeArrowheads="1"/>
          </p:cNvSpPr>
          <p:nvPr/>
        </p:nvSpPr>
        <p:spPr bwMode="auto">
          <a:xfrm>
            <a:off x="2879725" y="4492625"/>
            <a:ext cx="250825" cy="304800"/>
          </a:xfrm>
          <a:prstGeom prst="rect">
            <a:avLst/>
          </a:prstGeom>
          <a:noFill/>
          <a:ln w="9525" algn="ctr">
            <a:noFill/>
            <a:miter lim="800000"/>
            <a:headEnd/>
            <a:tailEnd/>
          </a:ln>
        </p:spPr>
        <p:txBody>
          <a:bodyPr>
            <a:spAutoFit/>
          </a:bodyPr>
          <a:lstStyle/>
          <a:p>
            <a:pPr eaLnBrk="0" hangingPunct="0">
              <a:spcBef>
                <a:spcPct val="50000"/>
              </a:spcBef>
            </a:pPr>
            <a:r>
              <a:rPr lang="en-US" sz="1400" b="1" i="0">
                <a:solidFill>
                  <a:srgbClr val="FFFF00"/>
                </a:solidFill>
              </a:rPr>
              <a:t>5</a:t>
            </a:r>
          </a:p>
        </p:txBody>
      </p:sp>
      <p:sp>
        <p:nvSpPr>
          <p:cNvPr id="25611" name="Text Box 16"/>
          <p:cNvSpPr txBox="1">
            <a:spLocks noChangeArrowheads="1"/>
          </p:cNvSpPr>
          <p:nvPr/>
        </p:nvSpPr>
        <p:spPr bwMode="auto">
          <a:xfrm>
            <a:off x="2730500" y="4492625"/>
            <a:ext cx="250825" cy="304800"/>
          </a:xfrm>
          <a:prstGeom prst="rect">
            <a:avLst/>
          </a:prstGeom>
          <a:noFill/>
          <a:ln w="9525" algn="ctr">
            <a:noFill/>
            <a:miter lim="800000"/>
            <a:headEnd/>
            <a:tailEnd/>
          </a:ln>
        </p:spPr>
        <p:txBody>
          <a:bodyPr>
            <a:spAutoFit/>
          </a:bodyPr>
          <a:lstStyle/>
          <a:p>
            <a:pPr eaLnBrk="0" hangingPunct="0">
              <a:spcBef>
                <a:spcPct val="50000"/>
              </a:spcBef>
            </a:pPr>
            <a:r>
              <a:rPr lang="en-US" sz="1400" b="1" i="0">
                <a:solidFill>
                  <a:srgbClr val="FFFF00"/>
                </a:solidFill>
              </a:rPr>
              <a:t>9</a:t>
            </a:r>
          </a:p>
        </p:txBody>
      </p:sp>
      <p:sp>
        <p:nvSpPr>
          <p:cNvPr id="25612" name="Text Box 17"/>
          <p:cNvSpPr txBox="1">
            <a:spLocks noChangeArrowheads="1"/>
          </p:cNvSpPr>
          <p:nvPr/>
        </p:nvSpPr>
        <p:spPr bwMode="auto">
          <a:xfrm>
            <a:off x="2411413" y="4492625"/>
            <a:ext cx="431800" cy="304800"/>
          </a:xfrm>
          <a:prstGeom prst="rect">
            <a:avLst/>
          </a:prstGeom>
          <a:noFill/>
          <a:ln w="9525" algn="ctr">
            <a:noFill/>
            <a:miter lim="800000"/>
            <a:headEnd/>
            <a:tailEnd/>
          </a:ln>
        </p:spPr>
        <p:txBody>
          <a:bodyPr>
            <a:spAutoFit/>
          </a:bodyPr>
          <a:lstStyle/>
          <a:p>
            <a:pPr eaLnBrk="0" hangingPunct="0">
              <a:spcBef>
                <a:spcPct val="50000"/>
              </a:spcBef>
            </a:pPr>
            <a:r>
              <a:rPr lang="en-US" sz="1400" b="1" i="0">
                <a:solidFill>
                  <a:srgbClr val="FFFF00"/>
                </a:solidFill>
              </a:rPr>
              <a:t>15</a:t>
            </a:r>
          </a:p>
        </p:txBody>
      </p:sp>
      <p:sp>
        <p:nvSpPr>
          <p:cNvPr id="25613" name="Text Box 18"/>
          <p:cNvSpPr txBox="1">
            <a:spLocks noChangeArrowheads="1"/>
          </p:cNvSpPr>
          <p:nvPr/>
        </p:nvSpPr>
        <p:spPr bwMode="auto">
          <a:xfrm>
            <a:off x="2159000" y="4492625"/>
            <a:ext cx="431800" cy="304800"/>
          </a:xfrm>
          <a:prstGeom prst="rect">
            <a:avLst/>
          </a:prstGeom>
          <a:noFill/>
          <a:ln w="9525" algn="ctr">
            <a:noFill/>
            <a:miter lim="800000"/>
            <a:headEnd/>
            <a:tailEnd/>
          </a:ln>
        </p:spPr>
        <p:txBody>
          <a:bodyPr>
            <a:spAutoFit/>
          </a:bodyPr>
          <a:lstStyle/>
          <a:p>
            <a:pPr eaLnBrk="0" hangingPunct="0">
              <a:spcBef>
                <a:spcPct val="50000"/>
              </a:spcBef>
            </a:pPr>
            <a:r>
              <a:rPr lang="en-US" sz="1400" b="1" i="0">
                <a:solidFill>
                  <a:srgbClr val="FFFF00"/>
                </a:solidFill>
              </a:rPr>
              <a:t>21</a:t>
            </a:r>
          </a:p>
        </p:txBody>
      </p:sp>
      <p:sp>
        <p:nvSpPr>
          <p:cNvPr id="25614" name="Text Box 21"/>
          <p:cNvSpPr txBox="1">
            <a:spLocks noChangeArrowheads="1"/>
          </p:cNvSpPr>
          <p:nvPr/>
        </p:nvSpPr>
        <p:spPr bwMode="auto">
          <a:xfrm>
            <a:off x="5688124" y="3032956"/>
            <a:ext cx="3276600" cy="1570037"/>
          </a:xfrm>
          <a:prstGeom prst="rect">
            <a:avLst/>
          </a:prstGeom>
          <a:solidFill>
            <a:srgbClr val="0066FF">
              <a:alpha val="38823"/>
            </a:srgbClr>
          </a:solidFill>
          <a:ln w="9525">
            <a:solidFill>
              <a:schemeClr val="tx1"/>
            </a:solidFill>
            <a:miter lim="800000"/>
            <a:headEnd/>
            <a:tailEnd/>
          </a:ln>
        </p:spPr>
        <p:txBody>
          <a:bodyPr>
            <a:spAutoFit/>
          </a:bodyPr>
          <a:lstStyle/>
          <a:p>
            <a:pPr>
              <a:buFontTx/>
              <a:buChar char="•"/>
            </a:pPr>
            <a:r>
              <a:rPr lang="en-US" sz="1600" i="0" dirty="0"/>
              <a:t> </a:t>
            </a:r>
            <a:r>
              <a:rPr lang="en-US" sz="1600" b="1" i="0" dirty="0"/>
              <a:t>Target Box Sizes:</a:t>
            </a:r>
          </a:p>
          <a:p>
            <a:pPr lvl="2"/>
            <a:endParaRPr lang="en-US" sz="1600" b="1" i="0" dirty="0"/>
          </a:p>
          <a:p>
            <a:r>
              <a:rPr lang="en-US" sz="1400" i="0" dirty="0"/>
              <a:t>     </a:t>
            </a:r>
            <a:r>
              <a:rPr lang="en-US" sz="1400" i="0"/>
              <a:t>- </a:t>
            </a:r>
            <a:r>
              <a:rPr lang="en-US" sz="1400" i="0" smtClean="0"/>
              <a:t>5x5, </a:t>
            </a:r>
            <a:r>
              <a:rPr lang="en-US" sz="1400" i="0" dirty="0"/>
              <a:t>9x9, 15x15, 21x21</a:t>
            </a:r>
          </a:p>
          <a:p>
            <a:pPr lvl="2"/>
            <a:endParaRPr lang="en-US" b="1" i="0" dirty="0"/>
          </a:p>
          <a:p>
            <a:pPr>
              <a:buFontTx/>
              <a:buChar char="•"/>
            </a:pPr>
            <a:r>
              <a:rPr lang="en-US" sz="1600" b="1" i="0" dirty="0"/>
              <a:t> Time Intervals:</a:t>
            </a:r>
            <a:r>
              <a:rPr lang="en-US" i="0" dirty="0"/>
              <a:t> </a:t>
            </a:r>
          </a:p>
          <a:p>
            <a:r>
              <a:rPr lang="en-US" sz="1400" i="0" dirty="0"/>
              <a:t>      - 5, 10, 15, 30 minutes</a:t>
            </a:r>
            <a:endParaRPr lang="en-US" sz="1400" dirty="0"/>
          </a:p>
        </p:txBody>
      </p:sp>
      <p:sp>
        <p:nvSpPr>
          <p:cNvPr id="21" name="Date Placeholder 1"/>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22" name="Footer Placeholder 2"/>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Text Box 7"/>
          <p:cNvSpPr txBox="1">
            <a:spLocks noChangeArrowheads="1"/>
          </p:cNvSpPr>
          <p:nvPr/>
        </p:nvSpPr>
        <p:spPr bwMode="auto">
          <a:xfrm>
            <a:off x="457200" y="5077668"/>
            <a:ext cx="8458200" cy="1663700"/>
          </a:xfrm>
          <a:prstGeom prst="rect">
            <a:avLst/>
          </a:prstGeom>
          <a:noFill/>
          <a:ln w="9525">
            <a:noFill/>
            <a:miter lim="800000"/>
            <a:headEnd/>
            <a:tailEnd/>
          </a:ln>
        </p:spPr>
        <p:txBody>
          <a:bodyPr>
            <a:spAutoFit/>
          </a:bodyPr>
          <a:lstStyle/>
          <a:p>
            <a:pPr marL="342900" indent="-342900">
              <a:spcBef>
                <a:spcPct val="50000"/>
              </a:spcBef>
              <a:buFontTx/>
              <a:buChar char="•"/>
            </a:pPr>
            <a:r>
              <a:rPr lang="en-US" sz="1600" b="1" i="0" dirty="0">
                <a:solidFill>
                  <a:srgbClr val="0000CC"/>
                </a:solidFill>
              </a:rPr>
              <a:t>A larger box yields a larger slow bias – consistent with </a:t>
            </a:r>
            <a:r>
              <a:rPr lang="en-US" sz="1600" b="1" i="0" dirty="0" err="1">
                <a:solidFill>
                  <a:srgbClr val="0000CC"/>
                </a:solidFill>
              </a:rPr>
              <a:t>Sohn</a:t>
            </a:r>
            <a:r>
              <a:rPr lang="en-US" sz="1600" b="1" i="0" dirty="0">
                <a:solidFill>
                  <a:srgbClr val="0000CC"/>
                </a:solidFill>
              </a:rPr>
              <a:t> and </a:t>
            </a:r>
            <a:r>
              <a:rPr lang="en-US" sz="1600" b="1" i="0" dirty="0" err="1">
                <a:solidFill>
                  <a:srgbClr val="0000CC"/>
                </a:solidFill>
              </a:rPr>
              <a:t>Borde</a:t>
            </a:r>
            <a:r>
              <a:rPr lang="en-US" sz="1600" b="1" i="0" dirty="0">
                <a:solidFill>
                  <a:srgbClr val="0000CC"/>
                </a:solidFill>
              </a:rPr>
              <a:t> (2008)</a:t>
            </a:r>
          </a:p>
          <a:p>
            <a:pPr marL="800100" lvl="1" indent="-342900">
              <a:spcBef>
                <a:spcPct val="50000"/>
              </a:spcBef>
              <a:buFontTx/>
              <a:buChar char="-"/>
            </a:pPr>
            <a:r>
              <a:rPr lang="en-US" sz="1600" b="1" i="0" dirty="0">
                <a:solidFill>
                  <a:srgbClr val="FF3300"/>
                </a:solidFill>
              </a:rPr>
              <a:t>Argues for </a:t>
            </a:r>
            <a:r>
              <a:rPr lang="en-US" sz="1600" b="1" i="0" dirty="0" smtClean="0">
                <a:solidFill>
                  <a:srgbClr val="FF3300"/>
                </a:solidFill>
              </a:rPr>
              <a:t>using a </a:t>
            </a:r>
            <a:r>
              <a:rPr lang="en-US" sz="1600" b="1" i="0" u="sng" dirty="0" smtClean="0">
                <a:solidFill>
                  <a:srgbClr val="FF3300"/>
                </a:solidFill>
              </a:rPr>
              <a:t>small</a:t>
            </a:r>
            <a:r>
              <a:rPr lang="en-US" sz="1600" b="1" i="0" dirty="0" smtClean="0">
                <a:solidFill>
                  <a:srgbClr val="FF3300"/>
                </a:solidFill>
              </a:rPr>
              <a:t> target box </a:t>
            </a:r>
            <a:r>
              <a:rPr lang="en-US" sz="1600" b="1" i="0" dirty="0">
                <a:solidFill>
                  <a:srgbClr val="FF3300"/>
                </a:solidFill>
              </a:rPr>
              <a:t>to reduce speed bias</a:t>
            </a:r>
          </a:p>
          <a:p>
            <a:pPr marL="342900" indent="-342900">
              <a:spcBef>
                <a:spcPct val="50000"/>
              </a:spcBef>
              <a:buClr>
                <a:schemeClr val="tx2"/>
              </a:buClr>
              <a:buFontTx/>
              <a:buChar char="•"/>
            </a:pPr>
            <a:r>
              <a:rPr lang="en-US" sz="1600" i="0" dirty="0"/>
              <a:t>Larger time interval also reduces slow </a:t>
            </a:r>
            <a:r>
              <a:rPr lang="en-US" sz="1600" i="0" dirty="0" smtClean="0"/>
              <a:t>bias</a:t>
            </a:r>
            <a:endParaRPr lang="en-US" sz="1600" i="0" dirty="0"/>
          </a:p>
          <a:p>
            <a:pPr marL="800100" lvl="1" indent="-342900">
              <a:spcBef>
                <a:spcPct val="50000"/>
              </a:spcBef>
              <a:buClr>
                <a:schemeClr val="tx2"/>
              </a:buClr>
              <a:buFontTx/>
              <a:buChar char="–"/>
            </a:pPr>
            <a:r>
              <a:rPr lang="en-US" sz="1400" i="0" dirty="0"/>
              <a:t>Believed to be  resolution related</a:t>
            </a:r>
          </a:p>
          <a:p>
            <a:pPr marL="800100" lvl="1" indent="-342900">
              <a:spcBef>
                <a:spcPct val="50000"/>
              </a:spcBef>
              <a:buClr>
                <a:schemeClr val="tx2"/>
              </a:buClr>
              <a:buFontTx/>
              <a:buChar char="•"/>
            </a:pPr>
            <a:endParaRPr lang="en-US" sz="1200" i="0" dirty="0">
              <a:solidFill>
                <a:srgbClr val="FF3300"/>
              </a:solidFill>
            </a:endParaRPr>
          </a:p>
        </p:txBody>
      </p:sp>
      <p:sp>
        <p:nvSpPr>
          <p:cNvPr id="1029" name="Slide Number Placeholder 3"/>
          <p:cNvSpPr>
            <a:spLocks noGrp="1"/>
          </p:cNvSpPr>
          <p:nvPr>
            <p:ph type="sldNum" sz="quarter" idx="12"/>
          </p:nvPr>
        </p:nvSpPr>
        <p:spPr>
          <a:noFill/>
        </p:spPr>
        <p:txBody>
          <a:bodyPr/>
          <a:lstStyle/>
          <a:p>
            <a:fld id="{B8BA7B4E-6768-4D9B-B567-266E0C48D096}" type="slidenum">
              <a:rPr lang="en-US" smtClean="0"/>
              <a:pPr/>
              <a:t>46</a:t>
            </a:fld>
            <a:endParaRPr lang="en-US" smtClean="0"/>
          </a:p>
        </p:txBody>
      </p:sp>
      <p:sp>
        <p:nvSpPr>
          <p:cNvPr id="1030" name="Rectangle 2"/>
          <p:cNvSpPr>
            <a:spLocks noGrp="1" noChangeArrowheads="1"/>
          </p:cNvSpPr>
          <p:nvPr>
            <p:ph type="title" idx="4294967295"/>
          </p:nvPr>
        </p:nvSpPr>
        <p:spPr>
          <a:xfrm>
            <a:off x="1087524" y="-63500"/>
            <a:ext cx="6400800" cy="1143000"/>
          </a:xfrm>
        </p:spPr>
        <p:txBody>
          <a:bodyPr/>
          <a:lstStyle/>
          <a:p>
            <a:pPr eaLnBrk="1" hangingPunct="1"/>
            <a:r>
              <a:rPr lang="en-US" sz="2400" b="1" dirty="0" smtClean="0">
                <a:solidFill>
                  <a:srgbClr val="0000FF"/>
                </a:solidFill>
                <a:effectLst>
                  <a:outerShdw blurRad="38100" dist="38100" dir="2700000" algn="tl">
                    <a:srgbClr val="000000">
                      <a:alpha val="43137"/>
                    </a:srgbClr>
                  </a:outerShdw>
                </a:effectLst>
                <a:latin typeface="Arial Black" pitchFamily="34" charset="0"/>
              </a:rPr>
              <a:t>Impact of Box Size and Time Interval </a:t>
            </a:r>
            <a:br>
              <a:rPr lang="en-US" sz="2400" b="1" dirty="0" smtClean="0">
                <a:solidFill>
                  <a:srgbClr val="0000FF"/>
                </a:solidFill>
                <a:effectLst>
                  <a:outerShdw blurRad="38100" dist="38100" dir="2700000" algn="tl">
                    <a:srgbClr val="000000">
                      <a:alpha val="43137"/>
                    </a:srgbClr>
                  </a:outerShdw>
                </a:effectLst>
                <a:latin typeface="Arial Black" pitchFamily="34" charset="0"/>
              </a:rPr>
            </a:br>
            <a:r>
              <a:rPr lang="en-US" sz="2400" b="1" dirty="0" smtClean="0">
                <a:solidFill>
                  <a:srgbClr val="0000FF"/>
                </a:solidFill>
                <a:effectLst>
                  <a:outerShdw blurRad="38100" dist="38100" dir="2700000" algn="tl">
                    <a:srgbClr val="000000">
                      <a:alpha val="43137"/>
                    </a:srgbClr>
                  </a:outerShdw>
                </a:effectLst>
                <a:latin typeface="Arial Black" pitchFamily="34" charset="0"/>
              </a:rPr>
              <a:t>on Magnitude of the Speed Bias</a:t>
            </a:r>
            <a:r>
              <a:rPr lang="en-US" sz="2800" i="1" dirty="0" smtClean="0">
                <a:solidFill>
                  <a:srgbClr val="0000FF"/>
                </a:solidFill>
                <a:effectLst>
                  <a:outerShdw blurRad="38100" dist="38100" dir="2700000" algn="tl">
                    <a:srgbClr val="000000">
                      <a:alpha val="43137"/>
                    </a:srgbClr>
                  </a:outerShdw>
                </a:effectLst>
                <a:latin typeface="Arial Black" pitchFamily="34" charset="0"/>
              </a:rPr>
              <a:t> </a:t>
            </a:r>
          </a:p>
        </p:txBody>
      </p:sp>
      <p:sp>
        <p:nvSpPr>
          <p:cNvPr id="1031" name="Text Box 3"/>
          <p:cNvSpPr txBox="1">
            <a:spLocks noChangeArrowheads="1"/>
          </p:cNvSpPr>
          <p:nvPr/>
        </p:nvSpPr>
        <p:spPr bwMode="auto">
          <a:xfrm>
            <a:off x="1331913" y="1484313"/>
            <a:ext cx="7308850" cy="366712"/>
          </a:xfrm>
          <a:prstGeom prst="rect">
            <a:avLst/>
          </a:prstGeom>
          <a:noFill/>
          <a:ln w="9525">
            <a:noFill/>
            <a:miter lim="800000"/>
            <a:headEnd/>
            <a:tailEnd/>
          </a:ln>
        </p:spPr>
        <p:txBody>
          <a:bodyPr>
            <a:spAutoFit/>
          </a:bodyPr>
          <a:lstStyle/>
          <a:p>
            <a:pPr marL="342900" indent="-342900">
              <a:spcBef>
                <a:spcPct val="50000"/>
              </a:spcBef>
            </a:pPr>
            <a:endParaRPr lang="en-US" i="0"/>
          </a:p>
        </p:txBody>
      </p:sp>
      <p:sp>
        <p:nvSpPr>
          <p:cNvPr id="1032" name="Text Box 5"/>
          <p:cNvSpPr txBox="1">
            <a:spLocks noChangeArrowheads="1"/>
          </p:cNvSpPr>
          <p:nvPr/>
        </p:nvSpPr>
        <p:spPr bwMode="auto">
          <a:xfrm>
            <a:off x="503238" y="1196752"/>
            <a:ext cx="8183562" cy="779463"/>
          </a:xfrm>
          <a:prstGeom prst="rect">
            <a:avLst/>
          </a:prstGeom>
          <a:noFill/>
          <a:ln w="9525">
            <a:noFill/>
            <a:miter lim="800000"/>
            <a:headEnd/>
            <a:tailEnd/>
          </a:ln>
        </p:spPr>
        <p:txBody>
          <a:bodyPr>
            <a:spAutoFit/>
          </a:bodyPr>
          <a:lstStyle/>
          <a:p>
            <a:pPr marL="342900" indent="-342900">
              <a:spcBef>
                <a:spcPct val="50000"/>
              </a:spcBef>
            </a:pPr>
            <a:r>
              <a:rPr lang="en-US" b="1" i="0" dirty="0">
                <a:solidFill>
                  <a:srgbClr val="FF0000"/>
                </a:solidFill>
              </a:rPr>
              <a:t>Results</a:t>
            </a:r>
            <a:r>
              <a:rPr lang="en-US" i="0" dirty="0">
                <a:solidFill>
                  <a:srgbClr val="FF0000"/>
                </a:solidFill>
              </a:rPr>
              <a:t> – </a:t>
            </a:r>
            <a:r>
              <a:rPr lang="en-US" dirty="0">
                <a:solidFill>
                  <a:srgbClr val="FF0000"/>
                </a:solidFill>
              </a:rPr>
              <a:t>relative to control run (15x15 box, 15-minute loop interval)</a:t>
            </a:r>
            <a:r>
              <a:rPr lang="en-US" i="0" dirty="0">
                <a:solidFill>
                  <a:srgbClr val="FF0000"/>
                </a:solidFill>
              </a:rPr>
              <a:t> </a:t>
            </a:r>
          </a:p>
          <a:p>
            <a:pPr marL="800100" lvl="1" indent="-342900">
              <a:spcBef>
                <a:spcPct val="50000"/>
              </a:spcBef>
              <a:buFontTx/>
              <a:buChar char="•"/>
            </a:pPr>
            <a:endParaRPr lang="en-US" i="0" dirty="0"/>
          </a:p>
        </p:txBody>
      </p:sp>
      <p:graphicFrame>
        <p:nvGraphicFramePr>
          <p:cNvPr id="1026" name="Object 0"/>
          <p:cNvGraphicFramePr>
            <a:graphicFrameLocks noChangeAspect="1"/>
          </p:cNvGraphicFramePr>
          <p:nvPr/>
        </p:nvGraphicFramePr>
        <p:xfrm>
          <a:off x="908050" y="1700808"/>
          <a:ext cx="6400800" cy="3239430"/>
        </p:xfrm>
        <a:graphic>
          <a:graphicData uri="http://schemas.openxmlformats.org/presentationml/2006/ole">
            <p:oleObj spid="_x0000_s147458" name="Chart" r:id="rId4" imgW="8640000" imgH="3870000" progId="Excel.Sheet.8">
              <p:embed/>
            </p:oleObj>
          </a:graphicData>
        </a:graphic>
      </p:graphicFrame>
      <p:sp>
        <p:nvSpPr>
          <p:cNvPr id="1034" name="Text Box 10"/>
          <p:cNvSpPr txBox="1">
            <a:spLocks noChangeArrowheads="1"/>
          </p:cNvSpPr>
          <p:nvPr/>
        </p:nvSpPr>
        <p:spPr bwMode="auto">
          <a:xfrm>
            <a:off x="5436096" y="2312876"/>
            <a:ext cx="1600200" cy="274638"/>
          </a:xfrm>
          <a:prstGeom prst="rect">
            <a:avLst/>
          </a:prstGeom>
          <a:noFill/>
          <a:ln w="9525">
            <a:noFill/>
            <a:miter lim="800000"/>
            <a:headEnd/>
            <a:tailEnd/>
          </a:ln>
        </p:spPr>
        <p:txBody>
          <a:bodyPr>
            <a:spAutoFit/>
          </a:bodyPr>
          <a:lstStyle/>
          <a:p>
            <a:pPr>
              <a:spcBef>
                <a:spcPct val="50000"/>
              </a:spcBef>
            </a:pPr>
            <a:r>
              <a:rPr lang="en-US" sz="1200" dirty="0"/>
              <a:t>Meteosat-8, Band 9</a:t>
            </a:r>
          </a:p>
        </p:txBody>
      </p:sp>
      <p:sp>
        <p:nvSpPr>
          <p:cNvPr id="12" name="Date Placeholder 1"/>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13" name="Footer Placeholder 2"/>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Text Box 6"/>
          <p:cNvSpPr txBox="1">
            <a:spLocks noChangeArrowheads="1"/>
          </p:cNvSpPr>
          <p:nvPr/>
        </p:nvSpPr>
        <p:spPr bwMode="auto">
          <a:xfrm>
            <a:off x="575556" y="5481228"/>
            <a:ext cx="8183563" cy="1192212"/>
          </a:xfrm>
          <a:prstGeom prst="rect">
            <a:avLst/>
          </a:prstGeom>
          <a:noFill/>
          <a:ln w="9525">
            <a:noFill/>
            <a:miter lim="800000"/>
            <a:headEnd/>
            <a:tailEnd/>
          </a:ln>
        </p:spPr>
        <p:txBody>
          <a:bodyPr>
            <a:spAutoFit/>
          </a:bodyPr>
          <a:lstStyle/>
          <a:p>
            <a:pPr marL="342900" indent="-342900">
              <a:spcBef>
                <a:spcPct val="50000"/>
              </a:spcBef>
              <a:buFontTx/>
              <a:buChar char="•"/>
            </a:pPr>
            <a:r>
              <a:rPr lang="en-US" b="1" i="0" dirty="0">
                <a:solidFill>
                  <a:srgbClr val="0000CC"/>
                </a:solidFill>
              </a:rPr>
              <a:t>A larger box reduces the RMS </a:t>
            </a:r>
            <a:r>
              <a:rPr lang="en-US" i="0" dirty="0"/>
              <a:t>– largest box tested was 21x21 pixels</a:t>
            </a:r>
          </a:p>
          <a:p>
            <a:pPr marL="800100" lvl="1" indent="-342900">
              <a:spcBef>
                <a:spcPct val="50000"/>
              </a:spcBef>
              <a:buFontTx/>
              <a:buChar char="-"/>
            </a:pPr>
            <a:r>
              <a:rPr lang="en-US" b="1" i="0" dirty="0">
                <a:solidFill>
                  <a:srgbClr val="FF3300"/>
                </a:solidFill>
              </a:rPr>
              <a:t>Argues </a:t>
            </a:r>
            <a:r>
              <a:rPr lang="en-US" b="1" i="0" u="sng" dirty="0">
                <a:solidFill>
                  <a:srgbClr val="FF3300"/>
                </a:solidFill>
              </a:rPr>
              <a:t>against</a:t>
            </a:r>
            <a:r>
              <a:rPr lang="en-US" b="1" i="0" dirty="0">
                <a:solidFill>
                  <a:srgbClr val="FF3300"/>
                </a:solidFill>
              </a:rPr>
              <a:t> using a small box</a:t>
            </a:r>
          </a:p>
          <a:p>
            <a:pPr marL="800100" lvl="1" indent="-342900">
              <a:spcBef>
                <a:spcPct val="50000"/>
              </a:spcBef>
              <a:buFontTx/>
              <a:buChar char="•"/>
            </a:pPr>
            <a:endParaRPr lang="en-US" i="0" dirty="0"/>
          </a:p>
        </p:txBody>
      </p:sp>
      <p:sp>
        <p:nvSpPr>
          <p:cNvPr id="2053" name="Slide Number Placeholder 3"/>
          <p:cNvSpPr>
            <a:spLocks noGrp="1"/>
          </p:cNvSpPr>
          <p:nvPr>
            <p:ph type="sldNum" sz="quarter" idx="12"/>
          </p:nvPr>
        </p:nvSpPr>
        <p:spPr>
          <a:noFill/>
        </p:spPr>
        <p:txBody>
          <a:bodyPr/>
          <a:lstStyle/>
          <a:p>
            <a:fld id="{30D9DD1F-0B83-4726-AD68-8A58B3D6B012}" type="slidenum">
              <a:rPr lang="en-US" smtClean="0"/>
              <a:pPr/>
              <a:t>47</a:t>
            </a:fld>
            <a:endParaRPr lang="en-US" smtClean="0"/>
          </a:p>
        </p:txBody>
      </p:sp>
      <p:sp>
        <p:nvSpPr>
          <p:cNvPr id="2054" name="Rectangle 2"/>
          <p:cNvSpPr>
            <a:spLocks noGrp="1" noChangeArrowheads="1"/>
          </p:cNvSpPr>
          <p:nvPr>
            <p:ph type="title" idx="4294967295"/>
          </p:nvPr>
        </p:nvSpPr>
        <p:spPr>
          <a:xfrm>
            <a:off x="1116013" y="-26988"/>
            <a:ext cx="6400800" cy="1143001"/>
          </a:xfrm>
        </p:spPr>
        <p:txBody>
          <a:bodyPr/>
          <a:lstStyle/>
          <a:p>
            <a:pPr eaLnBrk="1" hangingPunct="1"/>
            <a:r>
              <a:rPr lang="en-US" sz="2400" b="1" dirty="0" smtClean="0">
                <a:solidFill>
                  <a:srgbClr val="0000FF"/>
                </a:solidFill>
                <a:effectLst>
                  <a:outerShdw blurRad="38100" dist="38100" dir="2700000" algn="tl">
                    <a:srgbClr val="000000">
                      <a:alpha val="43137"/>
                    </a:srgbClr>
                  </a:outerShdw>
                </a:effectLst>
                <a:latin typeface="Arial Black" pitchFamily="34" charset="0"/>
              </a:rPr>
              <a:t>Impact of Box Size and Time Interval</a:t>
            </a:r>
            <a:br>
              <a:rPr lang="en-US" sz="2400" b="1" dirty="0" smtClean="0">
                <a:solidFill>
                  <a:srgbClr val="0000FF"/>
                </a:solidFill>
                <a:effectLst>
                  <a:outerShdw blurRad="38100" dist="38100" dir="2700000" algn="tl">
                    <a:srgbClr val="000000">
                      <a:alpha val="43137"/>
                    </a:srgbClr>
                  </a:outerShdw>
                </a:effectLst>
                <a:latin typeface="Arial Black" pitchFamily="34" charset="0"/>
              </a:rPr>
            </a:br>
            <a:r>
              <a:rPr lang="en-US" sz="2400" b="1" dirty="0" smtClean="0">
                <a:solidFill>
                  <a:srgbClr val="0000FF"/>
                </a:solidFill>
                <a:effectLst>
                  <a:outerShdw blurRad="38100" dist="38100" dir="2700000" algn="tl">
                    <a:srgbClr val="000000">
                      <a:alpha val="43137"/>
                    </a:srgbClr>
                  </a:outerShdw>
                </a:effectLst>
                <a:latin typeface="Arial Black" pitchFamily="34" charset="0"/>
              </a:rPr>
              <a:t>on the RMS</a:t>
            </a:r>
            <a:r>
              <a:rPr lang="en-US" sz="2800" i="1" dirty="0" smtClean="0">
                <a:solidFill>
                  <a:srgbClr val="0000FF"/>
                </a:solidFill>
                <a:effectLst>
                  <a:outerShdw blurRad="38100" dist="38100" dir="2700000" algn="tl">
                    <a:srgbClr val="000000">
                      <a:alpha val="43137"/>
                    </a:srgbClr>
                  </a:outerShdw>
                </a:effectLst>
                <a:latin typeface="Arial Black" pitchFamily="34" charset="0"/>
              </a:rPr>
              <a:t> </a:t>
            </a:r>
          </a:p>
        </p:txBody>
      </p:sp>
      <p:sp>
        <p:nvSpPr>
          <p:cNvPr id="2055" name="Text Box 3"/>
          <p:cNvSpPr txBox="1">
            <a:spLocks noChangeArrowheads="1"/>
          </p:cNvSpPr>
          <p:nvPr/>
        </p:nvSpPr>
        <p:spPr bwMode="auto">
          <a:xfrm>
            <a:off x="1331913" y="1484313"/>
            <a:ext cx="7308850" cy="366712"/>
          </a:xfrm>
          <a:prstGeom prst="rect">
            <a:avLst/>
          </a:prstGeom>
          <a:noFill/>
          <a:ln w="9525">
            <a:noFill/>
            <a:miter lim="800000"/>
            <a:headEnd/>
            <a:tailEnd/>
          </a:ln>
        </p:spPr>
        <p:txBody>
          <a:bodyPr>
            <a:spAutoFit/>
          </a:bodyPr>
          <a:lstStyle/>
          <a:p>
            <a:pPr marL="342900" indent="-342900">
              <a:spcBef>
                <a:spcPct val="50000"/>
              </a:spcBef>
            </a:pPr>
            <a:endParaRPr lang="en-US" i="0"/>
          </a:p>
        </p:txBody>
      </p:sp>
      <p:sp>
        <p:nvSpPr>
          <p:cNvPr id="2056" name="Text Box 4"/>
          <p:cNvSpPr txBox="1">
            <a:spLocks noChangeArrowheads="1"/>
          </p:cNvSpPr>
          <p:nvPr/>
        </p:nvSpPr>
        <p:spPr bwMode="auto">
          <a:xfrm>
            <a:off x="533400" y="1295400"/>
            <a:ext cx="8259763" cy="779463"/>
          </a:xfrm>
          <a:prstGeom prst="rect">
            <a:avLst/>
          </a:prstGeom>
          <a:noFill/>
          <a:ln w="9525">
            <a:noFill/>
            <a:miter lim="800000"/>
            <a:headEnd/>
            <a:tailEnd/>
          </a:ln>
        </p:spPr>
        <p:txBody>
          <a:bodyPr>
            <a:spAutoFit/>
          </a:bodyPr>
          <a:lstStyle/>
          <a:p>
            <a:pPr marL="342900" indent="-342900">
              <a:spcBef>
                <a:spcPct val="50000"/>
              </a:spcBef>
            </a:pPr>
            <a:r>
              <a:rPr lang="en-US" b="1" i="0" dirty="0"/>
              <a:t>Results</a:t>
            </a:r>
            <a:r>
              <a:rPr lang="en-US" i="0" dirty="0"/>
              <a:t> – relative to control run (15x15 box, 15-minute loop interval)  </a:t>
            </a:r>
          </a:p>
          <a:p>
            <a:pPr marL="800100" lvl="1" indent="-342900">
              <a:spcBef>
                <a:spcPct val="50000"/>
              </a:spcBef>
              <a:buFontTx/>
              <a:buChar char="•"/>
            </a:pPr>
            <a:endParaRPr lang="en-US" i="0" dirty="0"/>
          </a:p>
        </p:txBody>
      </p:sp>
      <p:graphicFrame>
        <p:nvGraphicFramePr>
          <p:cNvPr id="2050" name="Object 1024"/>
          <p:cNvGraphicFramePr>
            <a:graphicFrameLocks noChangeAspect="1"/>
          </p:cNvGraphicFramePr>
          <p:nvPr/>
        </p:nvGraphicFramePr>
        <p:xfrm>
          <a:off x="942975" y="1909762"/>
          <a:ext cx="6400800" cy="3499457"/>
        </p:xfrm>
        <a:graphic>
          <a:graphicData uri="http://schemas.openxmlformats.org/presentationml/2006/ole">
            <p:oleObj spid="_x0000_s2050" name="Chart" r:id="rId4" imgW="8651160" imgH="3813840" progId="Excel.Sheet.8">
              <p:embed/>
            </p:oleObj>
          </a:graphicData>
        </a:graphic>
      </p:graphicFrame>
      <p:sp>
        <p:nvSpPr>
          <p:cNvPr id="2058" name="Text Box 8"/>
          <p:cNvSpPr txBox="1">
            <a:spLocks noChangeArrowheads="1"/>
          </p:cNvSpPr>
          <p:nvPr/>
        </p:nvSpPr>
        <p:spPr bwMode="auto">
          <a:xfrm>
            <a:off x="5580112" y="2564904"/>
            <a:ext cx="1600200" cy="274638"/>
          </a:xfrm>
          <a:prstGeom prst="rect">
            <a:avLst/>
          </a:prstGeom>
          <a:noFill/>
          <a:ln w="9525">
            <a:noFill/>
            <a:miter lim="800000"/>
            <a:headEnd/>
            <a:tailEnd/>
          </a:ln>
        </p:spPr>
        <p:txBody>
          <a:bodyPr>
            <a:spAutoFit/>
          </a:bodyPr>
          <a:lstStyle/>
          <a:p>
            <a:pPr>
              <a:spcBef>
                <a:spcPct val="50000"/>
              </a:spcBef>
            </a:pPr>
            <a:r>
              <a:rPr lang="en-US" sz="1200" dirty="0"/>
              <a:t>Meteosat-8, Band 9</a:t>
            </a:r>
          </a:p>
        </p:txBody>
      </p:sp>
      <p:sp>
        <p:nvSpPr>
          <p:cNvPr id="12" name="Date Placeholder 1"/>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13" name="Footer Placeholder 2"/>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5</a:t>
            </a:fld>
            <a:endParaRPr lang="en-US" smtClean="0">
              <a:solidFill>
                <a:srgbClr val="000000"/>
              </a:solidFill>
            </a:endParaRPr>
          </a:p>
        </p:txBody>
      </p:sp>
      <p:sp>
        <p:nvSpPr>
          <p:cNvPr id="4" name="Rectangle 2"/>
          <p:cNvSpPr txBox="1">
            <a:spLocks noChangeArrowheads="1"/>
          </p:cNvSpPr>
          <p:nvPr/>
        </p:nvSpPr>
        <p:spPr bwMode="auto">
          <a:xfrm>
            <a:off x="117812" y="-230948"/>
            <a:ext cx="89154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a:lstStyle>
          <a:p>
            <a:r>
              <a:rPr lang="en-US" sz="4000" b="1" i="0" dirty="0" smtClean="0">
                <a:solidFill>
                  <a:prstClr val="white"/>
                </a:solidFill>
              </a:rPr>
              <a:t>The Advanced Baseline Imager</a:t>
            </a:r>
          </a:p>
        </p:txBody>
      </p:sp>
      <p:sp>
        <p:nvSpPr>
          <p:cNvPr id="5" name="Text Box 3"/>
          <p:cNvSpPr txBox="1">
            <a:spLocks noChangeArrowheads="1"/>
          </p:cNvSpPr>
          <p:nvPr/>
        </p:nvSpPr>
        <p:spPr bwMode="auto">
          <a:xfrm>
            <a:off x="114300" y="942121"/>
            <a:ext cx="9144000" cy="5632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568325" eaLnBrk="0" hangingPunct="0">
              <a:defRPr>
                <a:solidFill>
                  <a:schemeClr val="tx1"/>
                </a:solidFill>
                <a:latin typeface="Arial" pitchFamily="34" charset="0"/>
              </a:defRPr>
            </a:lvl1pPr>
            <a:lvl2pPr marL="742950" indent="-285750" defTabSz="568325" eaLnBrk="0" hangingPunct="0">
              <a:defRPr>
                <a:solidFill>
                  <a:schemeClr val="tx1"/>
                </a:solidFill>
                <a:latin typeface="Arial" pitchFamily="34" charset="0"/>
              </a:defRPr>
            </a:lvl2pPr>
            <a:lvl3pPr marL="1143000" indent="-228600" defTabSz="568325" eaLnBrk="0" hangingPunct="0">
              <a:defRPr>
                <a:solidFill>
                  <a:schemeClr val="tx1"/>
                </a:solidFill>
                <a:latin typeface="Arial" pitchFamily="34" charset="0"/>
              </a:defRPr>
            </a:lvl3pPr>
            <a:lvl4pPr marL="1600200" indent="-228600" defTabSz="568325" eaLnBrk="0" hangingPunct="0">
              <a:defRPr>
                <a:solidFill>
                  <a:schemeClr val="tx1"/>
                </a:solidFill>
                <a:latin typeface="Arial" pitchFamily="34" charset="0"/>
              </a:defRPr>
            </a:lvl4pPr>
            <a:lvl5pPr marL="2057400" indent="-228600" defTabSz="568325" eaLnBrk="0" hangingPunct="0">
              <a:defRPr>
                <a:solidFill>
                  <a:schemeClr val="tx1"/>
                </a:solidFill>
                <a:latin typeface="Arial" pitchFamily="34" charset="0"/>
              </a:defRPr>
            </a:lvl5pPr>
            <a:lvl6pPr marL="2514600" indent="-228600" defTabSz="568325" eaLnBrk="0" fontAlgn="base" hangingPunct="0">
              <a:spcBef>
                <a:spcPct val="0"/>
              </a:spcBef>
              <a:spcAft>
                <a:spcPct val="0"/>
              </a:spcAft>
              <a:defRPr>
                <a:solidFill>
                  <a:schemeClr val="tx1"/>
                </a:solidFill>
                <a:latin typeface="Arial" pitchFamily="34" charset="0"/>
              </a:defRPr>
            </a:lvl6pPr>
            <a:lvl7pPr marL="2971800" indent="-228600" defTabSz="568325" eaLnBrk="0" fontAlgn="base" hangingPunct="0">
              <a:spcBef>
                <a:spcPct val="0"/>
              </a:spcBef>
              <a:spcAft>
                <a:spcPct val="0"/>
              </a:spcAft>
              <a:defRPr>
                <a:solidFill>
                  <a:schemeClr val="tx1"/>
                </a:solidFill>
                <a:latin typeface="Arial" pitchFamily="34" charset="0"/>
              </a:defRPr>
            </a:lvl7pPr>
            <a:lvl8pPr marL="3429000" indent="-228600" defTabSz="568325" eaLnBrk="0" fontAlgn="base" hangingPunct="0">
              <a:spcBef>
                <a:spcPct val="0"/>
              </a:spcBef>
              <a:spcAft>
                <a:spcPct val="0"/>
              </a:spcAft>
              <a:defRPr>
                <a:solidFill>
                  <a:schemeClr val="tx1"/>
                </a:solidFill>
                <a:latin typeface="Arial" pitchFamily="34" charset="0"/>
              </a:defRPr>
            </a:lvl8pPr>
            <a:lvl9pPr marL="3886200" indent="-228600" defTabSz="568325" eaLnBrk="0" fontAlgn="base" hangingPunct="0">
              <a:spcBef>
                <a:spcPct val="0"/>
              </a:spcBef>
              <a:spcAft>
                <a:spcPct val="0"/>
              </a:spcAft>
              <a:defRPr>
                <a:solidFill>
                  <a:schemeClr val="tx1"/>
                </a:solidFill>
                <a:latin typeface="Arial" pitchFamily="34" charset="0"/>
              </a:defRPr>
            </a:lvl9pPr>
          </a:lstStyle>
          <a:p>
            <a:r>
              <a:rPr lang="en-US" sz="2400" b="1" i="0" dirty="0">
                <a:solidFill>
                  <a:srgbClr val="FFFF00"/>
                </a:solidFill>
              </a:rPr>
              <a:t>				  			ABI			</a:t>
            </a:r>
            <a:r>
              <a:rPr lang="en-US" sz="2400" b="1" i="0" dirty="0" smtClean="0">
                <a:solidFill>
                  <a:srgbClr val="FFFFFF"/>
                </a:solidFill>
              </a:rPr>
              <a:t>Current  GOES 													Imager</a:t>
            </a:r>
            <a:endParaRPr lang="en-US" sz="2400" b="1" i="0" dirty="0">
              <a:solidFill>
                <a:srgbClr val="FFFFFF"/>
              </a:solidFill>
            </a:endParaRPr>
          </a:p>
          <a:p>
            <a:endParaRPr lang="en-US" sz="1200" b="1" i="0" dirty="0">
              <a:solidFill>
                <a:srgbClr val="FFFFFF"/>
              </a:solidFill>
            </a:endParaRPr>
          </a:p>
          <a:p>
            <a:r>
              <a:rPr lang="en-US" sz="2400" b="1" i="0" dirty="0">
                <a:solidFill>
                  <a:srgbClr val="FFFF00"/>
                </a:solidFill>
              </a:rPr>
              <a:t>Spectral Coverage</a:t>
            </a:r>
            <a:r>
              <a:rPr lang="en-US" sz="2400" i="0" dirty="0">
                <a:solidFill>
                  <a:srgbClr val="FFFF00"/>
                </a:solidFill>
              </a:rPr>
              <a:t>		</a:t>
            </a:r>
            <a:r>
              <a:rPr lang="en-US" sz="2400" i="0" dirty="0" smtClean="0">
                <a:solidFill>
                  <a:srgbClr val="FFFF00"/>
                </a:solidFill>
              </a:rPr>
              <a:t>      16 </a:t>
            </a:r>
            <a:r>
              <a:rPr lang="en-US" sz="2400" i="0" dirty="0">
                <a:solidFill>
                  <a:srgbClr val="FFFF00"/>
                </a:solidFill>
              </a:rPr>
              <a:t>bands		</a:t>
            </a:r>
            <a:r>
              <a:rPr lang="en-US" sz="2400" i="0" dirty="0">
                <a:solidFill>
                  <a:srgbClr val="FFFFFF"/>
                </a:solidFill>
              </a:rPr>
              <a:t>5 bands</a:t>
            </a:r>
          </a:p>
          <a:p>
            <a:endParaRPr lang="en-US" sz="1200" b="1" i="0" dirty="0">
              <a:solidFill>
                <a:srgbClr val="FFFF00"/>
              </a:solidFill>
            </a:endParaRPr>
          </a:p>
          <a:p>
            <a:r>
              <a:rPr lang="en-US" sz="2400" b="1" i="0" dirty="0">
                <a:solidFill>
                  <a:srgbClr val="FFFF00"/>
                </a:solidFill>
              </a:rPr>
              <a:t>Spatial resolution </a:t>
            </a:r>
            <a:r>
              <a:rPr lang="en-US" sz="2400" i="0" dirty="0">
                <a:solidFill>
                  <a:srgbClr val="FFFF00"/>
                </a:solidFill>
              </a:rPr>
              <a:t>	</a:t>
            </a:r>
          </a:p>
          <a:p>
            <a:r>
              <a:rPr lang="en-US" sz="2400" i="0" dirty="0">
                <a:solidFill>
                  <a:srgbClr val="FFFF00"/>
                </a:solidFill>
              </a:rPr>
              <a:t>	0.64 </a:t>
            </a:r>
            <a:r>
              <a:rPr lang="en-US" sz="2400" i="0" dirty="0">
                <a:solidFill>
                  <a:srgbClr val="FFFF00"/>
                </a:solidFill>
                <a:latin typeface="Symbol" pitchFamily="18" charset="2"/>
              </a:rPr>
              <a:t>m</a:t>
            </a:r>
            <a:r>
              <a:rPr lang="en-US" sz="2400" i="0" dirty="0">
                <a:solidFill>
                  <a:srgbClr val="FFFF00"/>
                </a:solidFill>
              </a:rPr>
              <a:t>m Visible 			0.5 km 			</a:t>
            </a:r>
            <a:r>
              <a:rPr lang="en-US" sz="2400" i="0" dirty="0">
                <a:solidFill>
                  <a:srgbClr val="FFFFFF"/>
                </a:solidFill>
              </a:rPr>
              <a:t>Approx. 1 km</a:t>
            </a:r>
          </a:p>
          <a:p>
            <a:r>
              <a:rPr lang="en-US" sz="2400" i="0" dirty="0">
                <a:solidFill>
                  <a:srgbClr val="FFFF00"/>
                </a:solidFill>
              </a:rPr>
              <a:t>	Other Visible/near-IR	1.0 km			</a:t>
            </a:r>
            <a:r>
              <a:rPr lang="en-US" sz="2400" i="0" dirty="0">
                <a:solidFill>
                  <a:srgbClr val="FFFFFF"/>
                </a:solidFill>
              </a:rPr>
              <a:t>n/a</a:t>
            </a:r>
          </a:p>
          <a:p>
            <a:r>
              <a:rPr lang="en-US" sz="2400" i="0" dirty="0">
                <a:solidFill>
                  <a:srgbClr val="FFFF00"/>
                </a:solidFill>
              </a:rPr>
              <a:t>	Bands (&gt;2 </a:t>
            </a:r>
            <a:r>
              <a:rPr lang="en-US" sz="2400" i="0" dirty="0">
                <a:solidFill>
                  <a:srgbClr val="FFFF00"/>
                </a:solidFill>
                <a:latin typeface="Symbol" pitchFamily="18" charset="2"/>
              </a:rPr>
              <a:t>m</a:t>
            </a:r>
            <a:r>
              <a:rPr lang="en-US" sz="2400" i="0" dirty="0">
                <a:solidFill>
                  <a:srgbClr val="FFFF00"/>
                </a:solidFill>
              </a:rPr>
              <a:t>m)			2 km			</a:t>
            </a:r>
            <a:r>
              <a:rPr lang="en-US" sz="2400" i="0" dirty="0">
                <a:solidFill>
                  <a:srgbClr val="FFFFFF"/>
                </a:solidFill>
              </a:rPr>
              <a:t>Approx. 4 km</a:t>
            </a:r>
          </a:p>
          <a:p>
            <a:endParaRPr lang="en-US" sz="1200" i="0" dirty="0">
              <a:solidFill>
                <a:srgbClr val="FFFFFF"/>
              </a:solidFill>
            </a:endParaRPr>
          </a:p>
          <a:p>
            <a:r>
              <a:rPr lang="en-US" sz="2400" b="1" i="0" dirty="0">
                <a:solidFill>
                  <a:srgbClr val="FFFF00"/>
                </a:solidFill>
              </a:rPr>
              <a:t>Spatial </a:t>
            </a:r>
            <a:r>
              <a:rPr lang="en-US" sz="2400" b="1" i="0" dirty="0" smtClean="0">
                <a:solidFill>
                  <a:srgbClr val="FFFF00"/>
                </a:solidFill>
              </a:rPr>
              <a:t>coverage	</a:t>
            </a:r>
          </a:p>
          <a:p>
            <a:r>
              <a:rPr lang="en-US" sz="2400" b="1" i="0" dirty="0" smtClean="0">
                <a:solidFill>
                  <a:srgbClr val="FFFF00"/>
                </a:solidFill>
              </a:rPr>
              <a:t>	</a:t>
            </a:r>
            <a:r>
              <a:rPr lang="en-US" sz="2400" i="0" dirty="0" smtClean="0">
                <a:solidFill>
                  <a:srgbClr val="FFFF00"/>
                </a:solidFill>
              </a:rPr>
              <a:t>Full disk			</a:t>
            </a:r>
            <a:r>
              <a:rPr lang="en-US" b="1" i="0" dirty="0" smtClean="0">
                <a:solidFill>
                  <a:srgbClr val="FFC000"/>
                </a:solidFill>
              </a:rPr>
              <a:t>4 per hour</a:t>
            </a:r>
            <a:r>
              <a:rPr lang="en-US" sz="2400" i="0" dirty="0" smtClean="0">
                <a:solidFill>
                  <a:srgbClr val="FFFF00"/>
                </a:solidFill>
              </a:rPr>
              <a:t>		</a:t>
            </a:r>
            <a:r>
              <a:rPr lang="en-US" b="1" i="0" dirty="0" smtClean="0">
                <a:solidFill>
                  <a:srgbClr val="FFC000"/>
                </a:solidFill>
              </a:rPr>
              <a:t>12 per hour</a:t>
            </a:r>
            <a:r>
              <a:rPr lang="en-US" sz="2400" i="0" dirty="0" smtClean="0">
                <a:solidFill>
                  <a:srgbClr val="FFFF00"/>
                </a:solidFill>
              </a:rPr>
              <a:t>	</a:t>
            </a:r>
            <a:r>
              <a:rPr lang="en-US" sz="2400" i="0" dirty="0" smtClean="0">
                <a:solidFill>
                  <a:srgbClr val="FFFFFF"/>
                </a:solidFill>
              </a:rPr>
              <a:t>Scheduled (3 </a:t>
            </a:r>
            <a:r>
              <a:rPr lang="en-US" sz="2400" i="0" dirty="0" err="1" smtClean="0">
                <a:solidFill>
                  <a:srgbClr val="FFFFFF"/>
                </a:solidFill>
              </a:rPr>
              <a:t>hrly</a:t>
            </a:r>
            <a:r>
              <a:rPr lang="en-US" sz="2400" i="0" dirty="0" smtClean="0">
                <a:solidFill>
                  <a:srgbClr val="FFFFFF"/>
                </a:solidFill>
              </a:rPr>
              <a:t>)</a:t>
            </a:r>
            <a:endParaRPr lang="en-US" i="0" dirty="0" smtClean="0">
              <a:solidFill>
                <a:srgbClr val="FFFFFF"/>
              </a:solidFill>
            </a:endParaRPr>
          </a:p>
          <a:p>
            <a:r>
              <a:rPr lang="en-US" sz="2400" i="0" dirty="0" smtClean="0">
                <a:solidFill>
                  <a:srgbClr val="FFFF00"/>
                </a:solidFill>
              </a:rPr>
              <a:t>	CONUS        	</a:t>
            </a:r>
            <a:r>
              <a:rPr lang="en-US" b="1" i="0" dirty="0" smtClean="0">
                <a:solidFill>
                  <a:srgbClr val="FFC000"/>
                </a:solidFill>
              </a:rPr>
              <a:t>12 per hour</a:t>
            </a:r>
            <a:r>
              <a:rPr lang="en-US" sz="2400" i="0" dirty="0" smtClean="0">
                <a:solidFill>
                  <a:srgbClr val="FFFF00"/>
                </a:solidFill>
              </a:rPr>
              <a:t>				</a:t>
            </a:r>
            <a:r>
              <a:rPr lang="en-US" sz="2400" i="0" dirty="0" smtClean="0">
                <a:solidFill>
                  <a:srgbClr val="FFFFFF"/>
                </a:solidFill>
              </a:rPr>
              <a:t>~4 per hour</a:t>
            </a:r>
          </a:p>
          <a:p>
            <a:r>
              <a:rPr lang="en-US" sz="2400" i="0" dirty="0" smtClean="0">
                <a:solidFill>
                  <a:srgbClr val="FFFF00"/>
                </a:solidFill>
              </a:rPr>
              <a:t>	</a:t>
            </a:r>
            <a:r>
              <a:rPr lang="en-US" sz="2400" i="0" dirty="0" err="1" smtClean="0">
                <a:solidFill>
                  <a:srgbClr val="FFFF00"/>
                </a:solidFill>
              </a:rPr>
              <a:t>Mesoscale</a:t>
            </a:r>
            <a:r>
              <a:rPr lang="en-US" sz="2400" i="0" dirty="0" smtClean="0">
                <a:solidFill>
                  <a:srgbClr val="FFFF00"/>
                </a:solidFill>
              </a:rPr>
              <a:t>		</a:t>
            </a:r>
            <a:r>
              <a:rPr lang="en-US" b="1" i="0" dirty="0" smtClean="0">
                <a:solidFill>
                  <a:srgbClr val="FFC000"/>
                </a:solidFill>
              </a:rPr>
              <a:t>Every 30 sec</a:t>
            </a:r>
            <a:r>
              <a:rPr lang="en-US" sz="2400" i="0" dirty="0" smtClean="0">
                <a:solidFill>
                  <a:srgbClr val="FFFF00"/>
                </a:solidFill>
              </a:rPr>
              <a:t>				</a:t>
            </a:r>
            <a:r>
              <a:rPr lang="en-US" sz="2400" i="0" dirty="0" smtClean="0">
                <a:solidFill>
                  <a:srgbClr val="FFFFFF"/>
                </a:solidFill>
              </a:rPr>
              <a:t>n/a</a:t>
            </a:r>
          </a:p>
          <a:p>
            <a:endParaRPr lang="en-US" sz="1200" i="0" dirty="0">
              <a:solidFill>
                <a:srgbClr val="FFFFFF"/>
              </a:solidFill>
            </a:endParaRPr>
          </a:p>
          <a:p>
            <a:r>
              <a:rPr lang="en-US" sz="2400" b="1" i="0" dirty="0">
                <a:solidFill>
                  <a:srgbClr val="FFFF00"/>
                </a:solidFill>
              </a:rPr>
              <a:t>Visible (reflective bands) 	</a:t>
            </a:r>
          </a:p>
          <a:p>
            <a:r>
              <a:rPr lang="en-US" sz="2400" b="1" i="0" dirty="0">
                <a:solidFill>
                  <a:srgbClr val="FFFF00"/>
                </a:solidFill>
              </a:rPr>
              <a:t>	</a:t>
            </a:r>
            <a:r>
              <a:rPr lang="en-US" sz="2400" i="0" dirty="0">
                <a:solidFill>
                  <a:srgbClr val="FFFF00"/>
                </a:solidFill>
              </a:rPr>
              <a:t>On-orbit calibration</a:t>
            </a:r>
            <a:r>
              <a:rPr lang="en-US" sz="2400" b="1" i="0" dirty="0">
                <a:solidFill>
                  <a:srgbClr val="FFFF00"/>
                </a:solidFill>
              </a:rPr>
              <a:t>		</a:t>
            </a:r>
            <a:r>
              <a:rPr lang="en-US" sz="2400" i="0" dirty="0">
                <a:solidFill>
                  <a:srgbClr val="FFFF00"/>
                </a:solidFill>
              </a:rPr>
              <a:t>Yes				</a:t>
            </a:r>
            <a:r>
              <a:rPr lang="en-US" sz="2400" i="0" dirty="0">
                <a:solidFill>
                  <a:srgbClr val="FFFFFF"/>
                </a:solidFill>
              </a:rPr>
              <a:t>No</a:t>
            </a:r>
            <a:r>
              <a:rPr lang="en-US" sz="2400" i="0" dirty="0">
                <a:solidFill>
                  <a:srgbClr val="FFFF00"/>
                </a:solidFill>
              </a:rPr>
              <a:t>	</a:t>
            </a:r>
            <a:endParaRPr lang="en-US" sz="1200" i="0" dirty="0">
              <a:solidFill>
                <a:srgbClr val="FFFF00"/>
              </a:solidFill>
            </a:endParaRPr>
          </a:p>
        </p:txBody>
      </p:sp>
      <p:sp>
        <p:nvSpPr>
          <p:cNvPr id="8" name="Slide Number Placeholder 65"/>
          <p:cNvSpPr txBox="1">
            <a:spLocks/>
          </p:cNvSpPr>
          <p:nvPr/>
        </p:nvSpPr>
        <p:spPr>
          <a:xfrm>
            <a:off x="6997296" y="6503223"/>
            <a:ext cx="2133600" cy="365125"/>
          </a:xfrm>
          <a:prstGeom prst="rect">
            <a:avLst/>
          </a:prstGeom>
        </p:spPr>
        <p:txBody>
          <a:bodyPr vert="horz" lIns="91440" tIns="45720" rIns="91440" bIns="45720" rtlCol="0" anchor="b"/>
          <a:lstStyle>
            <a:defPPr>
              <a:defRPr lang="en-US"/>
            </a:defPPr>
            <a:lvl1pPr algn="r" rtl="0" fontAlgn="auto">
              <a:spcBef>
                <a:spcPts val="0"/>
              </a:spcBef>
              <a:spcAft>
                <a:spcPts val="0"/>
              </a:spcAft>
              <a:defRPr sz="12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D9AC741-1BF0-41AA-9B51-622F501F52CB}" type="slidenum">
              <a:rPr lang="en-US" i="0" smtClean="0">
                <a:solidFill>
                  <a:prstClr val="white"/>
                </a:solidFill>
              </a:rPr>
              <a:pPr>
                <a:defRPr/>
              </a:pPr>
              <a:t>5</a:t>
            </a:fld>
            <a:endParaRPr lang="en-US" i="0" dirty="0">
              <a:solidFill>
                <a:prstClr val="white"/>
              </a:solidFill>
            </a:endParaRPr>
          </a:p>
        </p:txBody>
      </p:sp>
      <p:sp>
        <p:nvSpPr>
          <p:cNvPr id="12" name="TextBox 11"/>
          <p:cNvSpPr txBox="1"/>
          <p:nvPr/>
        </p:nvSpPr>
        <p:spPr>
          <a:xfrm>
            <a:off x="2879812" y="4149080"/>
            <a:ext cx="3564396" cy="400110"/>
          </a:xfrm>
          <a:prstGeom prst="rect">
            <a:avLst/>
          </a:prstGeom>
          <a:noFill/>
        </p:spPr>
        <p:txBody>
          <a:bodyPr wrap="square" rtlCol="0">
            <a:spAutoFit/>
          </a:bodyPr>
          <a:lstStyle/>
          <a:p>
            <a:r>
              <a:rPr lang="en-US" sz="2000" b="1" dirty="0" smtClean="0">
                <a:solidFill>
                  <a:srgbClr val="FFFF00"/>
                </a:solidFill>
                <a:latin typeface="Book Antiqua" pitchFamily="18" charset="0"/>
              </a:rPr>
              <a:t>Scan Mode </a:t>
            </a:r>
            <a:r>
              <a:rPr lang="en-US" sz="2000" dirty="0" smtClean="0">
                <a:solidFill>
                  <a:srgbClr val="FFFF00"/>
                </a:solidFill>
                <a:latin typeface="Book Antiqua" pitchFamily="18" charset="0"/>
              </a:rPr>
              <a:t>3       </a:t>
            </a:r>
            <a:r>
              <a:rPr lang="en-US" sz="2000" b="1" dirty="0" smtClean="0">
                <a:solidFill>
                  <a:srgbClr val="FFFF00"/>
                </a:solidFill>
                <a:latin typeface="Book Antiqua" pitchFamily="18" charset="0"/>
              </a:rPr>
              <a:t>Scan Mode 4</a:t>
            </a:r>
            <a:endParaRPr lang="en-US" sz="2000" b="1" dirty="0">
              <a:solidFill>
                <a:srgbClr val="FFFF00"/>
              </a:solidFill>
              <a:latin typeface="Book Antiqua" pitchFamily="18" charset="0"/>
            </a:endParaRPr>
          </a:p>
        </p:txBody>
      </p:sp>
      <p:sp>
        <p:nvSpPr>
          <p:cNvPr id="14" name="Rectangle 13"/>
          <p:cNvSpPr/>
          <p:nvPr/>
        </p:nvSpPr>
        <p:spPr>
          <a:xfrm>
            <a:off x="2807804" y="4113076"/>
            <a:ext cx="3564396" cy="1548172"/>
          </a:xfrm>
          <a:prstGeom prst="rect">
            <a:avLst/>
          </a:prstGeom>
          <a:noFill/>
          <a:ln w="2222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stCxn id="14" idx="0"/>
            <a:endCxn id="14" idx="2"/>
          </p:cNvCxnSpPr>
          <p:nvPr/>
        </p:nvCxnSpPr>
        <p:spPr>
          <a:xfrm>
            <a:off x="4590002" y="4113076"/>
            <a:ext cx="0" cy="154817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807804" y="4509120"/>
            <a:ext cx="356439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Date Placeholder 3"/>
          <p:cNvSpPr txBox="1">
            <a:spLocks/>
          </p:cNvSpPr>
          <p:nvPr/>
        </p:nvSpPr>
        <p:spPr>
          <a:xfrm>
            <a:off x="457200" y="6545674"/>
            <a:ext cx="2133600" cy="476250"/>
          </a:xfrm>
          <a:prstGeom prst="rect">
            <a:avLst/>
          </a:prstGeom>
          <a:no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smtClean="0">
                <a:ln>
                  <a:noFill/>
                </a:ln>
                <a:solidFill>
                  <a:srgbClr val="0066FF"/>
                </a:solidFill>
                <a:effectLst/>
                <a:uLnTx/>
                <a:uFillTx/>
                <a:latin typeface="Arial" pitchFamily="34" charset="0"/>
                <a:ea typeface="+mn-ea"/>
                <a:cs typeface="+mn-cs"/>
              </a:rPr>
              <a:t>June 16-20, 2014</a:t>
            </a:r>
          </a:p>
        </p:txBody>
      </p:sp>
      <p:sp>
        <p:nvSpPr>
          <p:cNvPr id="11" name="Footer Placeholder 4"/>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Tree>
    <p:extLst>
      <p:ext uri="{BB962C8B-B14F-4D97-AF65-F5344CB8AC3E}">
        <p14:creationId xmlns:p14="http://schemas.microsoft.com/office/powerpoint/2010/main" xmlns="" val="27723391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0"/>
            <a:ext cx="8229600" cy="1143000"/>
          </a:xfrm>
        </p:spPr>
        <p:txBody>
          <a:bodyPr/>
          <a:lstStyle/>
          <a:p>
            <a:pPr eaLnBrk="1" hangingPunct="1"/>
            <a:r>
              <a:rPr lang="en-US" b="1" dirty="0" smtClean="0">
                <a:solidFill>
                  <a:srgbClr val="0000FF"/>
                </a:solidFill>
                <a:effectLst>
                  <a:outerShdw blurRad="38100" dist="38100" dir="2700000" algn="tl">
                    <a:srgbClr val="000000">
                      <a:alpha val="43137"/>
                    </a:srgbClr>
                  </a:outerShdw>
                </a:effectLst>
              </a:rPr>
              <a:t>ABI Visible/Near-IR Bands</a:t>
            </a:r>
          </a:p>
        </p:txBody>
      </p:sp>
      <p:pic>
        <p:nvPicPr>
          <p:cNvPr id="34819" name="Picture 3" descr="abi_1_6"/>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609600" y="1088740"/>
            <a:ext cx="7848600" cy="4738688"/>
          </a:xfrm>
          <a:prstGeom prst="rect">
            <a:avLst/>
          </a:prstGeom>
          <a:noFill/>
          <a:ln w="222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6" name="Text Box 4"/>
          <p:cNvSpPr txBox="1">
            <a:spLocks noChangeArrowheads="1"/>
          </p:cNvSpPr>
          <p:nvPr/>
        </p:nvSpPr>
        <p:spPr bwMode="auto">
          <a:xfrm>
            <a:off x="76200" y="6477000"/>
            <a:ext cx="15311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i="0" dirty="0" err="1" smtClean="0">
                <a:solidFill>
                  <a:srgbClr val="FFFFFF"/>
                </a:solidFill>
              </a:rPr>
              <a:t>Schml</a:t>
            </a:r>
            <a:r>
              <a:rPr lang="en-US" i="0" dirty="0">
                <a:solidFill>
                  <a:srgbClr val="FFFFFF"/>
                </a:solidFill>
              </a:rPr>
              <a:t>, 2005</a:t>
            </a:r>
            <a:r>
              <a:rPr lang="en-US" i="0" dirty="0">
                <a:solidFill>
                  <a:srgbClr val="000000"/>
                </a:solidFill>
              </a:rPr>
              <a:t> </a:t>
            </a:r>
          </a:p>
        </p:txBody>
      </p:sp>
      <p:sp>
        <p:nvSpPr>
          <p:cNvPr id="7" name="Slide Number Placeholder 6"/>
          <p:cNvSpPr>
            <a:spLocks noGrp="1"/>
          </p:cNvSpPr>
          <p:nvPr>
            <p:ph type="sldNum" sz="quarter" idx="4"/>
          </p:nvPr>
        </p:nvSpPr>
        <p:spPr/>
        <p:txBody>
          <a:bodyPr/>
          <a:lstStyle/>
          <a:p>
            <a:pPr>
              <a:defRPr/>
            </a:pPr>
            <a:r>
              <a:rPr lang="en-US" smtClean="0">
                <a:solidFill>
                  <a:srgbClr val="000000"/>
                </a:solidFill>
              </a:rPr>
              <a:t>      </a:t>
            </a:r>
            <a:fld id="{D2ECD224-1A74-47C7-937F-D2AF1EDE567F}" type="slidenum">
              <a:rPr lang="en-US" smtClean="0">
                <a:solidFill>
                  <a:srgbClr val="000000"/>
                </a:solidFill>
              </a:rPr>
              <a:pPr>
                <a:defRPr/>
              </a:pPr>
              <a:t>6</a:t>
            </a:fld>
            <a:endParaRPr lang="en-US" dirty="0">
              <a:solidFill>
                <a:srgbClr val="000000"/>
              </a:solidFill>
            </a:endParaRPr>
          </a:p>
        </p:txBody>
      </p:sp>
      <p:sp>
        <p:nvSpPr>
          <p:cNvPr id="9" name="Right Arrow 8"/>
          <p:cNvSpPr/>
          <p:nvPr/>
        </p:nvSpPr>
        <p:spPr bwMode="auto">
          <a:xfrm>
            <a:off x="143508" y="2924944"/>
            <a:ext cx="396044" cy="32403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10" name="Rectangle 9"/>
          <p:cNvSpPr/>
          <p:nvPr/>
        </p:nvSpPr>
        <p:spPr>
          <a:xfrm>
            <a:off x="539552" y="6038128"/>
            <a:ext cx="8316924" cy="523220"/>
          </a:xfrm>
          <a:prstGeom prst="rect">
            <a:avLst/>
          </a:prstGeom>
          <a:solidFill>
            <a:schemeClr val="accent1">
              <a:lumMod val="90000"/>
            </a:schemeClr>
          </a:solidFill>
        </p:spPr>
        <p:txBody>
          <a:bodyPr wrap="square">
            <a:spAutoFit/>
          </a:bodyPr>
          <a:lstStyle/>
          <a:p>
            <a:pPr eaLnBrk="1" hangingPunct="1"/>
            <a:r>
              <a:rPr lang="en-US" sz="1400" dirty="0" err="1" smtClean="0"/>
              <a:t>Schmit</a:t>
            </a:r>
            <a:r>
              <a:rPr lang="en-US" sz="1400" dirty="0" smtClean="0"/>
              <a:t>, T. J., M. M. </a:t>
            </a:r>
            <a:r>
              <a:rPr lang="en-US" sz="1400" dirty="0" err="1" smtClean="0"/>
              <a:t>Gunshor</a:t>
            </a:r>
            <a:r>
              <a:rPr lang="en-US" sz="1400" dirty="0" smtClean="0"/>
              <a:t>, W. P. </a:t>
            </a:r>
            <a:r>
              <a:rPr lang="en-US" sz="1400" dirty="0" err="1" smtClean="0"/>
              <a:t>Menzel</a:t>
            </a:r>
            <a:r>
              <a:rPr lang="en-US" sz="1400" dirty="0" smtClean="0"/>
              <a:t>, J. J. </a:t>
            </a:r>
            <a:r>
              <a:rPr lang="en-US" sz="1400" dirty="0" err="1" smtClean="0"/>
              <a:t>Gurka</a:t>
            </a:r>
            <a:r>
              <a:rPr lang="en-US" sz="1400" dirty="0" smtClean="0"/>
              <a:t>, J. Li, and A. S. </a:t>
            </a:r>
            <a:r>
              <a:rPr lang="en-US" sz="1400" dirty="0" err="1" smtClean="0"/>
              <a:t>Bachmeier</a:t>
            </a:r>
            <a:r>
              <a:rPr lang="en-US" sz="1400" dirty="0" smtClean="0"/>
              <a:t>, 2005: Introducing the next-generation Advanced Baseline Imager on GOES-R. Bull. Amer. Meteor. Soc., </a:t>
            </a:r>
            <a:r>
              <a:rPr lang="en-US" sz="1400" b="1" dirty="0" smtClean="0"/>
              <a:t>86</a:t>
            </a:r>
            <a:r>
              <a:rPr lang="en-US" sz="1400" dirty="0" smtClean="0"/>
              <a:t>, 1079-1096.</a:t>
            </a:r>
          </a:p>
        </p:txBody>
      </p:sp>
      <p:sp>
        <p:nvSpPr>
          <p:cNvPr id="13" name="Date Placeholder 3"/>
          <p:cNvSpPr txBox="1">
            <a:spLocks/>
          </p:cNvSpPr>
          <p:nvPr/>
        </p:nvSpPr>
        <p:spPr>
          <a:xfrm>
            <a:off x="457200" y="6415044"/>
            <a:ext cx="2133600" cy="476250"/>
          </a:xfrm>
          <a:prstGeom prst="rect">
            <a:avLst/>
          </a:prstGeom>
          <a:no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smtClean="0">
              <a:ln>
                <a:noFill/>
              </a:ln>
              <a:solidFill>
                <a:schemeClr val="tx1"/>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smtClean="0">
                <a:ln>
                  <a:noFill/>
                </a:ln>
                <a:solidFill>
                  <a:srgbClr val="0066FF"/>
                </a:solidFill>
                <a:effectLst/>
                <a:uLnTx/>
                <a:uFillTx/>
                <a:latin typeface="Arial" pitchFamily="34" charset="0"/>
                <a:ea typeface="+mn-ea"/>
                <a:cs typeface="+mn-cs"/>
              </a:rPr>
              <a:t>June 16-20, 2014</a:t>
            </a:r>
          </a:p>
        </p:txBody>
      </p:sp>
      <p:sp>
        <p:nvSpPr>
          <p:cNvPr id="14" name="Footer Placeholder 4"/>
          <p:cNvSpPr txBox="1">
            <a:spLocks/>
          </p:cNvSpPr>
          <p:nvPr/>
        </p:nvSpPr>
        <p:spPr>
          <a:xfrm>
            <a:off x="3267893" y="6323603"/>
            <a:ext cx="2895600" cy="476250"/>
          </a:xfrm>
          <a:prstGeom prst="rect">
            <a:avLst/>
          </a:prstGeom>
          <a:no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schemeClr val="tx1"/>
              </a:solidFill>
              <a:effectLst/>
              <a:uLnTx/>
              <a:uFillTx/>
              <a:latin typeface="Arial"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1" u="none" strike="noStrike" kern="1200" cap="none" spc="0" normalizeH="0" baseline="0" noProof="0" dirty="0" smtClean="0">
                <a:ln>
                  <a:noFill/>
                </a:ln>
                <a:solidFill>
                  <a:srgbClr val="0066FF"/>
                </a:solidFill>
                <a:effectLst/>
                <a:uLnTx/>
                <a:uFillTx/>
                <a:latin typeface="Arial" pitchFamily="34" charset="0"/>
                <a:ea typeface="+mn-ea"/>
                <a:cs typeface="+mn-cs"/>
              </a:rPr>
              <a:t>IWW12 Copenhagen, Denmark</a:t>
            </a:r>
          </a:p>
        </p:txBody>
      </p:sp>
    </p:spTree>
    <p:extLst>
      <p:ext uri="{BB962C8B-B14F-4D97-AF65-F5344CB8AC3E}">
        <p14:creationId xmlns="" xmlns:p14="http://schemas.microsoft.com/office/powerpoint/2010/main" val="349881394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bi_1_6"/>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989013" y="700297"/>
            <a:ext cx="7088188" cy="4738688"/>
          </a:xfrm>
          <a:prstGeom prst="rect">
            <a:avLst/>
          </a:prstGeom>
          <a:noFill/>
          <a:ln w="222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35842" name="Rectangle 2"/>
          <p:cNvSpPr>
            <a:spLocks noGrp="1" noChangeArrowheads="1"/>
          </p:cNvSpPr>
          <p:nvPr>
            <p:ph type="title"/>
          </p:nvPr>
        </p:nvSpPr>
        <p:spPr>
          <a:xfrm>
            <a:off x="457200" y="-163625"/>
            <a:ext cx="8229600" cy="1143000"/>
          </a:xfrm>
        </p:spPr>
        <p:txBody>
          <a:bodyPr/>
          <a:lstStyle/>
          <a:p>
            <a:pPr eaLnBrk="1" hangingPunct="1"/>
            <a:r>
              <a:rPr lang="en-US" b="1" dirty="0" smtClean="0">
                <a:solidFill>
                  <a:srgbClr val="0000FF"/>
                </a:solidFill>
                <a:effectLst>
                  <a:outerShdw blurRad="38100" dist="38100" dir="2700000" algn="tl">
                    <a:srgbClr val="000000">
                      <a:alpha val="43137"/>
                    </a:srgbClr>
                  </a:outerShdw>
                </a:effectLst>
              </a:rPr>
              <a:t>ABI IR Bands</a:t>
            </a:r>
          </a:p>
        </p:txBody>
      </p:sp>
      <p:pic>
        <p:nvPicPr>
          <p:cNvPr id="35843" name="Picture 3" descr="abi_7_16"/>
          <p:cNvPicPr>
            <a:picLocks noChangeAspect="1" noChangeArrowheads="1"/>
          </p:cNvPicPr>
          <p:nvPr/>
        </p:nvPicPr>
        <p:blipFill>
          <a:blip r:embed="rId4" cstate="print">
            <a:extLst>
              <a:ext uri="{28A0092B-C50C-407E-A947-70E740481C1C}">
                <a14:useLocalDpi xmlns="" xmlns:a14="http://schemas.microsoft.com/office/drawing/2010/main"/>
              </a:ext>
            </a:extLst>
          </a:blip>
          <a:srcRect/>
          <a:stretch>
            <a:fillRect/>
          </a:stretch>
        </p:blipFill>
        <p:spPr bwMode="auto">
          <a:xfrm>
            <a:off x="989013" y="1556947"/>
            <a:ext cx="7088187" cy="5326063"/>
          </a:xfrm>
          <a:prstGeom prst="rect">
            <a:avLst/>
          </a:prstGeom>
          <a:noFill/>
          <a:ln w="222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6" name="Slide Number Placeholder 5"/>
          <p:cNvSpPr>
            <a:spLocks noGrp="1"/>
          </p:cNvSpPr>
          <p:nvPr>
            <p:ph type="sldNum" sz="quarter" idx="4"/>
          </p:nvPr>
        </p:nvSpPr>
        <p:spPr/>
        <p:txBody>
          <a:bodyPr/>
          <a:lstStyle/>
          <a:p>
            <a:pPr>
              <a:defRPr/>
            </a:pPr>
            <a:r>
              <a:rPr lang="en-US" smtClean="0">
                <a:solidFill>
                  <a:srgbClr val="000000"/>
                </a:solidFill>
              </a:rPr>
              <a:t>      </a:t>
            </a:r>
            <a:fld id="{D2ECD224-1A74-47C7-937F-D2AF1EDE567F}" type="slidenum">
              <a:rPr lang="en-US" smtClean="0">
                <a:solidFill>
                  <a:srgbClr val="000000"/>
                </a:solidFill>
              </a:rPr>
              <a:pPr>
                <a:defRPr/>
              </a:pPr>
              <a:t>7</a:t>
            </a:fld>
            <a:endParaRPr lang="en-US" dirty="0">
              <a:solidFill>
                <a:srgbClr val="000000"/>
              </a:solidFill>
            </a:endParaRPr>
          </a:p>
        </p:txBody>
      </p:sp>
      <p:sp>
        <p:nvSpPr>
          <p:cNvPr id="8" name="Right Arrow 7"/>
          <p:cNvSpPr/>
          <p:nvPr/>
        </p:nvSpPr>
        <p:spPr bwMode="auto">
          <a:xfrm>
            <a:off x="395536" y="1700808"/>
            <a:ext cx="396044" cy="32403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9" name="Right Arrow 8"/>
          <p:cNvSpPr/>
          <p:nvPr/>
        </p:nvSpPr>
        <p:spPr bwMode="auto">
          <a:xfrm>
            <a:off x="395536" y="2240868"/>
            <a:ext cx="396044" cy="32403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10" name="Right Arrow 9"/>
          <p:cNvSpPr/>
          <p:nvPr/>
        </p:nvSpPr>
        <p:spPr bwMode="auto">
          <a:xfrm>
            <a:off x="359532" y="3032956"/>
            <a:ext cx="396044" cy="32403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11" name="Right Arrow 10"/>
          <p:cNvSpPr/>
          <p:nvPr/>
        </p:nvSpPr>
        <p:spPr bwMode="auto">
          <a:xfrm>
            <a:off x="359532" y="5589240"/>
            <a:ext cx="396044" cy="32403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12" name="Right Arrow 11"/>
          <p:cNvSpPr/>
          <p:nvPr/>
        </p:nvSpPr>
        <p:spPr bwMode="auto">
          <a:xfrm>
            <a:off x="359532" y="3581596"/>
            <a:ext cx="396044" cy="324036"/>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Tree>
    <p:extLst>
      <p:ext uri="{BB962C8B-B14F-4D97-AF65-F5344CB8AC3E}">
        <p14:creationId xmlns="" xmlns:p14="http://schemas.microsoft.com/office/powerpoint/2010/main" val="2766503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Slide Number Placeholder 5"/>
          <p:cNvSpPr>
            <a:spLocks noGrp="1"/>
          </p:cNvSpPr>
          <p:nvPr>
            <p:ph type="sldNum" sz="quarter" idx="12"/>
          </p:nvPr>
        </p:nvSpPr>
        <p:spPr>
          <a:noFill/>
        </p:spPr>
        <p:txBody>
          <a:bodyPr/>
          <a:lstStyle/>
          <a:p>
            <a:fld id="{F5C5C696-44CE-4AEB-A27B-5DEC16C35C5B}" type="slidenum">
              <a:rPr lang="en-US" smtClean="0"/>
              <a:pPr/>
              <a:t>8</a:t>
            </a:fld>
            <a:endParaRPr lang="en-US" smtClean="0"/>
          </a:p>
        </p:txBody>
      </p:sp>
      <p:sp>
        <p:nvSpPr>
          <p:cNvPr id="22533" name="Rectangle 2"/>
          <p:cNvSpPr>
            <a:spLocks noGrp="1" noChangeArrowheads="1"/>
          </p:cNvSpPr>
          <p:nvPr>
            <p:ph type="title"/>
          </p:nvPr>
        </p:nvSpPr>
        <p:spPr>
          <a:xfrm>
            <a:off x="0" y="-26988"/>
            <a:ext cx="8229600" cy="1143001"/>
          </a:xfrm>
        </p:spPr>
        <p:txBody>
          <a:bodyPr/>
          <a:lstStyle/>
          <a:p>
            <a:pPr eaLnBrk="1" hangingPunct="1"/>
            <a:r>
              <a:rPr lang="en-US" sz="3600" b="1" dirty="0" smtClean="0">
                <a:solidFill>
                  <a:srgbClr val="0000FF"/>
                </a:solidFill>
                <a:effectLst>
                  <a:outerShdw blurRad="38100" dist="38100" dir="2700000" algn="tl">
                    <a:srgbClr val="000000">
                      <a:alpha val="43137"/>
                    </a:srgbClr>
                  </a:outerShdw>
                </a:effectLst>
                <a:latin typeface="Arial Black" pitchFamily="34" charset="0"/>
              </a:rPr>
              <a:t>Topics</a:t>
            </a:r>
          </a:p>
        </p:txBody>
      </p:sp>
      <p:sp>
        <p:nvSpPr>
          <p:cNvPr id="22534" name="Rectangle 3"/>
          <p:cNvSpPr>
            <a:spLocks noGrp="1" noChangeArrowheads="1"/>
          </p:cNvSpPr>
          <p:nvPr>
            <p:ph type="body" idx="1"/>
          </p:nvPr>
        </p:nvSpPr>
        <p:spPr>
          <a:xfrm>
            <a:off x="457200" y="1265238"/>
            <a:ext cx="8229600" cy="5187950"/>
          </a:xfrm>
        </p:spPr>
        <p:txBody>
          <a:bodyPr/>
          <a:lstStyle/>
          <a:p>
            <a:pPr eaLnBrk="1" hangingPunct="1">
              <a:lnSpc>
                <a:spcPct val="80000"/>
              </a:lnSpc>
            </a:pPr>
            <a:r>
              <a:rPr lang="en-US" sz="2400" dirty="0" smtClean="0">
                <a:solidFill>
                  <a:schemeClr val="bg1">
                    <a:lumMod val="65000"/>
                  </a:schemeClr>
                </a:solidFill>
              </a:rPr>
              <a:t>Some GOES-R Information</a:t>
            </a:r>
          </a:p>
          <a:p>
            <a:pPr eaLnBrk="1" hangingPunct="1">
              <a:lnSpc>
                <a:spcPct val="80000"/>
              </a:lnSpc>
            </a:pPr>
            <a:endParaRPr lang="en-US" sz="2400" dirty="0" smtClean="0">
              <a:solidFill>
                <a:srgbClr val="0000FF"/>
              </a:solidFill>
            </a:endParaRPr>
          </a:p>
          <a:p>
            <a:pPr eaLnBrk="1" hangingPunct="1">
              <a:lnSpc>
                <a:spcPct val="80000"/>
              </a:lnSpc>
            </a:pPr>
            <a:r>
              <a:rPr lang="en-US" sz="2400" dirty="0" smtClean="0">
                <a:solidFill>
                  <a:srgbClr val="0000FF"/>
                </a:solidFill>
              </a:rPr>
              <a:t>Review of Nested Tracking Approach</a:t>
            </a:r>
          </a:p>
          <a:p>
            <a:pPr eaLnBrk="1" hangingPunct="1">
              <a:lnSpc>
                <a:spcPct val="80000"/>
              </a:lnSpc>
            </a:pPr>
            <a:endParaRPr lang="en-US" sz="2400" dirty="0" smtClean="0">
              <a:solidFill>
                <a:schemeClr val="bg1">
                  <a:lumMod val="65000"/>
                </a:schemeClr>
              </a:solidFill>
            </a:endParaRPr>
          </a:p>
          <a:p>
            <a:pPr eaLnBrk="1" hangingPunct="1">
              <a:lnSpc>
                <a:spcPct val="80000"/>
              </a:lnSpc>
            </a:pPr>
            <a:r>
              <a:rPr lang="en-US" sz="2400" dirty="0" smtClean="0">
                <a:solidFill>
                  <a:schemeClr val="bg1">
                    <a:lumMod val="65000"/>
                  </a:schemeClr>
                </a:solidFill>
              </a:rPr>
              <a:t>Some Examples: Application to an Assortment of Imagers</a:t>
            </a:r>
          </a:p>
          <a:p>
            <a:pPr lvl="1" eaLnBrk="1" hangingPunct="1">
              <a:lnSpc>
                <a:spcPct val="80000"/>
              </a:lnSpc>
            </a:pPr>
            <a:r>
              <a:rPr lang="en-US" sz="2000" i="1" dirty="0" smtClean="0">
                <a:solidFill>
                  <a:schemeClr val="bg1">
                    <a:lumMod val="65000"/>
                  </a:schemeClr>
                </a:solidFill>
                <a:latin typeface="Book Antiqua" pitchFamily="18" charset="0"/>
              </a:rPr>
              <a:t>Using Available ABI Proxy Data…</a:t>
            </a:r>
            <a:endParaRPr lang="en-US" sz="2000" dirty="0" smtClean="0">
              <a:solidFill>
                <a:schemeClr val="bg1">
                  <a:lumMod val="65000"/>
                </a:schemeClr>
              </a:solidFill>
            </a:endParaRPr>
          </a:p>
          <a:p>
            <a:pPr eaLnBrk="1" hangingPunct="1">
              <a:lnSpc>
                <a:spcPct val="80000"/>
              </a:lnSpc>
            </a:pPr>
            <a:endParaRPr lang="en-US" sz="2400" dirty="0" smtClean="0">
              <a:solidFill>
                <a:schemeClr val="bg1">
                  <a:lumMod val="65000"/>
                </a:schemeClr>
              </a:solidFill>
            </a:endParaRPr>
          </a:p>
          <a:p>
            <a:pPr eaLnBrk="1" hangingPunct="1">
              <a:lnSpc>
                <a:spcPct val="80000"/>
              </a:lnSpc>
            </a:pPr>
            <a:r>
              <a:rPr lang="en-US" sz="2400" dirty="0" smtClean="0">
                <a:solidFill>
                  <a:schemeClr val="bg1">
                    <a:lumMod val="65000"/>
                  </a:schemeClr>
                </a:solidFill>
              </a:rPr>
              <a:t>Performance</a:t>
            </a:r>
          </a:p>
          <a:p>
            <a:pPr lvl="1" eaLnBrk="1" hangingPunct="1">
              <a:lnSpc>
                <a:spcPct val="80000"/>
              </a:lnSpc>
            </a:pPr>
            <a:r>
              <a:rPr lang="en-US" sz="2000" i="1" dirty="0" smtClean="0">
                <a:solidFill>
                  <a:schemeClr val="bg1">
                    <a:lumMod val="65000"/>
                  </a:schemeClr>
                </a:solidFill>
                <a:latin typeface="Book Antiqua" pitchFamily="18" charset="0"/>
              </a:rPr>
              <a:t>Overall, individual cases, experimentation with new ideas</a:t>
            </a:r>
          </a:p>
          <a:p>
            <a:pPr eaLnBrk="1" hangingPunct="1">
              <a:lnSpc>
                <a:spcPct val="80000"/>
              </a:lnSpc>
            </a:pPr>
            <a:endParaRPr lang="en-US" sz="2400" dirty="0" smtClean="0">
              <a:solidFill>
                <a:schemeClr val="bg1">
                  <a:lumMod val="65000"/>
                </a:schemeClr>
              </a:solidFill>
            </a:endParaRPr>
          </a:p>
          <a:p>
            <a:pPr eaLnBrk="1" hangingPunct="1">
              <a:lnSpc>
                <a:spcPct val="80000"/>
              </a:lnSpc>
            </a:pPr>
            <a:r>
              <a:rPr lang="en-US" sz="2400" dirty="0" smtClean="0">
                <a:solidFill>
                  <a:schemeClr val="bg1">
                    <a:lumMod val="65000"/>
                  </a:schemeClr>
                </a:solidFill>
              </a:rPr>
              <a:t>Ongoing Activities and Plans </a:t>
            </a:r>
          </a:p>
          <a:p>
            <a:pPr lvl="1" eaLnBrk="1" hangingPunct="1">
              <a:lnSpc>
                <a:spcPct val="80000"/>
              </a:lnSpc>
            </a:pPr>
            <a:endParaRPr lang="en-US" sz="1800" dirty="0" smtClean="0">
              <a:solidFill>
                <a:schemeClr val="bg1">
                  <a:lumMod val="65000"/>
                </a:schemeClr>
              </a:solidFill>
            </a:endParaRPr>
          </a:p>
          <a:p>
            <a:pPr eaLnBrk="1" hangingPunct="1">
              <a:lnSpc>
                <a:spcPct val="80000"/>
              </a:lnSpc>
            </a:pPr>
            <a:r>
              <a:rPr lang="en-US" sz="2400" dirty="0" smtClean="0">
                <a:solidFill>
                  <a:schemeClr val="bg1">
                    <a:lumMod val="65000"/>
                  </a:schemeClr>
                </a:solidFill>
              </a:rPr>
              <a:t>Summary</a:t>
            </a:r>
          </a:p>
        </p:txBody>
      </p:sp>
      <p:sp>
        <p:nvSpPr>
          <p:cNvPr id="9" name="Date Placeholder 3"/>
          <p:cNvSpPr>
            <a:spLocks noGrp="1"/>
          </p:cNvSpPr>
          <p:nvPr>
            <p:ph type="dt" sz="quarter" idx="10"/>
          </p:nvPr>
        </p:nvSpPr>
        <p:spPr>
          <a:xfrm>
            <a:off x="457200" y="6245225"/>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10" name="Footer Placeholder 4"/>
          <p:cNvSpPr>
            <a:spLocks noGrp="1"/>
          </p:cNvSpPr>
          <p:nvPr>
            <p:ph type="ftr" sz="quarter" idx="11"/>
          </p:nvPr>
        </p:nvSpPr>
        <p:spPr>
          <a:xfrm>
            <a:off x="3124200" y="6245225"/>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bwMode="auto">
          <a:xfrm>
            <a:off x="4211960" y="1052736"/>
            <a:ext cx="4680520" cy="2592288"/>
          </a:xfrm>
          <a:prstGeom prst="rect">
            <a:avLst/>
          </a:prstGeom>
          <a:solidFill>
            <a:schemeClr val="accent3">
              <a:alpha val="3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sp>
        <p:nvSpPr>
          <p:cNvPr id="5" name="Rectangle 4"/>
          <p:cNvSpPr>
            <a:spLocks noChangeArrowheads="1"/>
          </p:cNvSpPr>
          <p:nvPr/>
        </p:nvSpPr>
        <p:spPr bwMode="auto">
          <a:xfrm>
            <a:off x="119062" y="1124744"/>
            <a:ext cx="3264806" cy="5334000"/>
          </a:xfrm>
          <a:prstGeom prst="rect">
            <a:avLst/>
          </a:prstGeom>
          <a:noFill/>
          <a:ln w="9525">
            <a:noFill/>
            <a:miter lim="800000"/>
            <a:headEnd/>
            <a:tailEnd/>
          </a:ln>
        </p:spPr>
        <p:txBody>
          <a:bodyPr/>
          <a:lstStyle/>
          <a:p>
            <a:pPr marL="342900" indent="-342900" fontAlgn="auto">
              <a:lnSpc>
                <a:spcPct val="80000"/>
              </a:lnSpc>
              <a:spcBef>
                <a:spcPct val="20000"/>
              </a:spcBef>
              <a:spcAft>
                <a:spcPts val="0"/>
              </a:spcAft>
              <a:buFontTx/>
              <a:buChar char="•"/>
            </a:pPr>
            <a:r>
              <a:rPr lang="en-US" i="0" dirty="0" smtClean="0">
                <a:solidFill>
                  <a:srgbClr val="0033CC"/>
                </a:solidFill>
                <a:latin typeface="Calibri"/>
              </a:rPr>
              <a:t>Designed to </a:t>
            </a:r>
            <a:r>
              <a:rPr lang="en-US" i="0" dirty="0">
                <a:solidFill>
                  <a:srgbClr val="0033CC"/>
                </a:solidFill>
                <a:latin typeface="Calibri"/>
              </a:rPr>
              <a:t>minimize observed slow speed bias of </a:t>
            </a:r>
            <a:r>
              <a:rPr lang="en-US" i="0" dirty="0" smtClean="0">
                <a:solidFill>
                  <a:srgbClr val="0033CC"/>
                </a:solidFill>
                <a:latin typeface="Calibri"/>
              </a:rPr>
              <a:t>satellite winds; </a:t>
            </a:r>
            <a:r>
              <a:rPr lang="en-US" u="sng" dirty="0">
                <a:solidFill>
                  <a:srgbClr val="0033CC"/>
                </a:solidFill>
                <a:latin typeface="Calibri"/>
              </a:rPr>
              <a:t>a </a:t>
            </a:r>
            <a:r>
              <a:rPr lang="en-US" u="sng" dirty="0" smtClean="0">
                <a:solidFill>
                  <a:srgbClr val="0033CC"/>
                </a:solidFill>
                <a:latin typeface="Calibri"/>
              </a:rPr>
              <a:t>long standing </a:t>
            </a:r>
            <a:r>
              <a:rPr lang="en-US" u="sng" dirty="0">
                <a:solidFill>
                  <a:srgbClr val="0033CC"/>
                </a:solidFill>
                <a:latin typeface="Calibri"/>
              </a:rPr>
              <a:t>concern </a:t>
            </a:r>
            <a:r>
              <a:rPr lang="en-US" u="sng" dirty="0" smtClean="0">
                <a:solidFill>
                  <a:srgbClr val="0033CC"/>
                </a:solidFill>
                <a:latin typeface="Calibri"/>
              </a:rPr>
              <a:t>of the  NWP community</a:t>
            </a:r>
            <a:endParaRPr lang="en-US" u="sng" dirty="0">
              <a:solidFill>
                <a:srgbClr val="0033CC"/>
              </a:solidFill>
              <a:latin typeface="Calibri"/>
            </a:endParaRPr>
          </a:p>
          <a:p>
            <a:pPr marL="742950" lvl="1" indent="-285750" fontAlgn="auto">
              <a:lnSpc>
                <a:spcPct val="80000"/>
              </a:lnSpc>
              <a:spcBef>
                <a:spcPct val="20000"/>
              </a:spcBef>
              <a:spcAft>
                <a:spcPts val="0"/>
              </a:spcAft>
              <a:buFontTx/>
              <a:buChar char="–"/>
            </a:pPr>
            <a:endParaRPr lang="en-US" sz="1600" i="0" dirty="0">
              <a:solidFill>
                <a:srgbClr val="0033CC"/>
              </a:solidFill>
              <a:latin typeface="Calibri"/>
            </a:endParaRPr>
          </a:p>
          <a:p>
            <a:pPr marL="342900" indent="-342900" fontAlgn="auto">
              <a:lnSpc>
                <a:spcPct val="80000"/>
              </a:lnSpc>
              <a:spcBef>
                <a:spcPct val="20000"/>
              </a:spcBef>
              <a:spcAft>
                <a:spcPts val="0"/>
              </a:spcAft>
              <a:buFontTx/>
              <a:buChar char="•"/>
            </a:pPr>
            <a:r>
              <a:rPr lang="en-US" i="0" dirty="0">
                <a:solidFill>
                  <a:srgbClr val="0033CC"/>
                </a:solidFill>
                <a:latin typeface="Calibri"/>
              </a:rPr>
              <a:t>Computes local motions (nested) within a larger target scene, together with a clustering algorithm, to arrive at a </a:t>
            </a:r>
            <a:r>
              <a:rPr lang="en-US" i="0" dirty="0" smtClean="0">
                <a:solidFill>
                  <a:srgbClr val="0033CC"/>
                </a:solidFill>
                <a:latin typeface="Calibri"/>
              </a:rPr>
              <a:t>motion solution(s)</a:t>
            </a:r>
            <a:endParaRPr lang="en-US" i="0" dirty="0">
              <a:solidFill>
                <a:srgbClr val="0033CC"/>
              </a:solidFill>
              <a:latin typeface="Calibri"/>
            </a:endParaRPr>
          </a:p>
          <a:p>
            <a:pPr marL="342900" indent="-342900" fontAlgn="auto">
              <a:lnSpc>
                <a:spcPct val="80000"/>
              </a:lnSpc>
              <a:spcBef>
                <a:spcPct val="20000"/>
              </a:spcBef>
              <a:spcAft>
                <a:spcPts val="0"/>
              </a:spcAft>
              <a:buFontTx/>
              <a:buChar char="•"/>
            </a:pPr>
            <a:endParaRPr lang="en-US" i="0" dirty="0">
              <a:solidFill>
                <a:srgbClr val="0033CC"/>
              </a:solidFill>
              <a:latin typeface="Calibri"/>
            </a:endParaRPr>
          </a:p>
          <a:p>
            <a:pPr marL="342900" indent="-342900" fontAlgn="auto">
              <a:lnSpc>
                <a:spcPct val="80000"/>
              </a:lnSpc>
              <a:spcBef>
                <a:spcPct val="20000"/>
              </a:spcBef>
              <a:spcAft>
                <a:spcPts val="0"/>
              </a:spcAft>
              <a:buFontTx/>
              <a:buChar char="•"/>
            </a:pPr>
            <a:r>
              <a:rPr lang="en-US" i="0" dirty="0">
                <a:solidFill>
                  <a:srgbClr val="0033CC"/>
                </a:solidFill>
                <a:latin typeface="Calibri"/>
              </a:rPr>
              <a:t>Potential for determination of motion at different levels and/or different </a:t>
            </a:r>
            <a:r>
              <a:rPr lang="en-US" i="0" dirty="0" smtClean="0">
                <a:solidFill>
                  <a:srgbClr val="0033CC"/>
                </a:solidFill>
                <a:latin typeface="Calibri"/>
              </a:rPr>
              <a:t>scales</a:t>
            </a:r>
          </a:p>
          <a:p>
            <a:pPr marL="342900" indent="-342900" fontAlgn="auto">
              <a:lnSpc>
                <a:spcPct val="80000"/>
              </a:lnSpc>
              <a:spcBef>
                <a:spcPct val="20000"/>
              </a:spcBef>
              <a:spcAft>
                <a:spcPts val="0"/>
              </a:spcAft>
            </a:pPr>
            <a:endParaRPr lang="en-US" i="0" dirty="0" smtClean="0">
              <a:solidFill>
                <a:srgbClr val="0033CC"/>
              </a:solidFill>
              <a:latin typeface="Calibri"/>
            </a:endParaRPr>
          </a:p>
          <a:p>
            <a:pPr marL="342900" indent="-342900" fontAlgn="auto">
              <a:lnSpc>
                <a:spcPct val="80000"/>
              </a:lnSpc>
              <a:spcBef>
                <a:spcPct val="20000"/>
              </a:spcBef>
              <a:spcAft>
                <a:spcPts val="0"/>
              </a:spcAft>
              <a:buFontTx/>
              <a:buChar char="•"/>
            </a:pPr>
            <a:r>
              <a:rPr lang="en-US" i="0" dirty="0" smtClean="0">
                <a:solidFill>
                  <a:srgbClr val="0033CC"/>
                </a:solidFill>
                <a:latin typeface="Calibri"/>
              </a:rPr>
              <a:t>Cloud heights at pixels belonging to the largest cluster are used to assign a representative height to the derived motion wind</a:t>
            </a:r>
          </a:p>
          <a:p>
            <a:pPr marL="342900" indent="-342900" fontAlgn="auto">
              <a:lnSpc>
                <a:spcPct val="80000"/>
              </a:lnSpc>
              <a:spcBef>
                <a:spcPct val="20000"/>
              </a:spcBef>
              <a:spcAft>
                <a:spcPts val="0"/>
              </a:spcAft>
              <a:buFontTx/>
              <a:buChar char="•"/>
            </a:pPr>
            <a:endParaRPr lang="en-US" sz="2000" i="0" dirty="0" smtClean="0">
              <a:solidFill>
                <a:srgbClr val="000099"/>
              </a:solidFill>
              <a:latin typeface="Calibri"/>
            </a:endParaRPr>
          </a:p>
          <a:p>
            <a:pPr marL="342900" indent="-342900" fontAlgn="auto">
              <a:lnSpc>
                <a:spcPct val="80000"/>
              </a:lnSpc>
              <a:spcBef>
                <a:spcPct val="20000"/>
              </a:spcBef>
              <a:spcAft>
                <a:spcPts val="0"/>
              </a:spcAft>
              <a:buFontTx/>
              <a:buChar char="•"/>
            </a:pPr>
            <a:endParaRPr lang="en-US" sz="2000" i="0" dirty="0" smtClean="0">
              <a:solidFill>
                <a:prstClr val="black"/>
              </a:solidFill>
              <a:latin typeface="Calibri"/>
            </a:endParaRPr>
          </a:p>
          <a:p>
            <a:pPr marL="342900" indent="-342900" fontAlgn="auto">
              <a:lnSpc>
                <a:spcPct val="80000"/>
              </a:lnSpc>
              <a:spcBef>
                <a:spcPct val="20000"/>
              </a:spcBef>
              <a:spcAft>
                <a:spcPts val="0"/>
              </a:spcAft>
            </a:pPr>
            <a:r>
              <a:rPr lang="en-US" sz="2000" i="0" dirty="0" smtClean="0">
                <a:solidFill>
                  <a:prstClr val="black"/>
                </a:solidFill>
                <a:latin typeface="Calibri"/>
              </a:rPr>
              <a:t>	</a:t>
            </a:r>
            <a:endParaRPr lang="en-US" sz="2000" i="0" dirty="0">
              <a:solidFill>
                <a:srgbClr val="FF0000"/>
              </a:solidFill>
              <a:latin typeface="Calibri"/>
            </a:endParaRPr>
          </a:p>
          <a:p>
            <a:pPr marL="342900" indent="-342900" fontAlgn="auto">
              <a:lnSpc>
                <a:spcPct val="80000"/>
              </a:lnSpc>
              <a:spcBef>
                <a:spcPct val="20000"/>
              </a:spcBef>
              <a:spcAft>
                <a:spcPts val="0"/>
              </a:spcAft>
            </a:pPr>
            <a:endParaRPr lang="en-US" i="0" dirty="0">
              <a:solidFill>
                <a:prstClr val="black"/>
              </a:solidFill>
              <a:latin typeface="Calibri"/>
            </a:endParaRPr>
          </a:p>
        </p:txBody>
      </p:sp>
      <p:grpSp>
        <p:nvGrpSpPr>
          <p:cNvPr id="3" name="Group 20"/>
          <p:cNvGrpSpPr>
            <a:grpSpLocks/>
          </p:cNvGrpSpPr>
          <p:nvPr/>
        </p:nvGrpSpPr>
        <p:grpSpPr bwMode="auto">
          <a:xfrm>
            <a:off x="4495800" y="1522413"/>
            <a:ext cx="2743200" cy="1906587"/>
            <a:chOff x="2928" y="671"/>
            <a:chExt cx="1728" cy="1201"/>
          </a:xfrm>
        </p:grpSpPr>
        <p:pic>
          <p:nvPicPr>
            <p:cNvPr id="7" name="Picture 7" descr="cdhn_eR"/>
            <p:cNvPicPr>
              <a:picLocks noChangeAspect="1" noChangeArrowheads="1"/>
            </p:cNvPicPr>
            <p:nvPr/>
          </p:nvPicPr>
          <p:blipFill>
            <a:blip r:embed="rId2" cstate="print"/>
            <a:srcRect/>
            <a:stretch>
              <a:fillRect/>
            </a:stretch>
          </p:blipFill>
          <p:spPr bwMode="auto">
            <a:xfrm>
              <a:off x="3120" y="672"/>
              <a:ext cx="1536" cy="1108"/>
            </a:xfrm>
            <a:prstGeom prst="rect">
              <a:avLst/>
            </a:prstGeom>
            <a:noFill/>
            <a:ln w="9525">
              <a:noFill/>
              <a:miter lim="800000"/>
              <a:headEnd/>
              <a:tailEnd/>
            </a:ln>
          </p:spPr>
        </p:pic>
        <p:sp>
          <p:nvSpPr>
            <p:cNvPr id="8" name="Text Box 12"/>
            <p:cNvSpPr txBox="1">
              <a:spLocks noChangeArrowheads="1"/>
            </p:cNvSpPr>
            <p:nvPr/>
          </p:nvSpPr>
          <p:spPr bwMode="auto">
            <a:xfrm rot="-5400000">
              <a:off x="3039" y="704"/>
              <a:ext cx="201" cy="135"/>
            </a:xfrm>
            <a:prstGeom prst="rect">
              <a:avLst/>
            </a:prstGeom>
            <a:noFill/>
            <a:ln w="9525">
              <a:noFill/>
              <a:miter lim="800000"/>
              <a:headEnd/>
              <a:tailEnd/>
            </a:ln>
          </p:spPr>
          <p:txBody>
            <a:bodyPr>
              <a:spAutoFit/>
            </a:bodyPr>
            <a:lstStyle/>
            <a:p>
              <a:pPr fontAlgn="auto">
                <a:spcBef>
                  <a:spcPct val="50000"/>
                </a:spcBef>
                <a:spcAft>
                  <a:spcPts val="0"/>
                </a:spcAft>
              </a:pPr>
              <a:r>
                <a:rPr lang="en-US" sz="800" b="1" i="0">
                  <a:solidFill>
                    <a:prstClr val="black"/>
                  </a:solidFill>
                  <a:latin typeface="Calibri"/>
                </a:rPr>
                <a:t>10</a:t>
              </a:r>
            </a:p>
          </p:txBody>
        </p:sp>
        <p:sp>
          <p:nvSpPr>
            <p:cNvPr id="9" name="Text Box 13"/>
            <p:cNvSpPr txBox="1">
              <a:spLocks noChangeArrowheads="1"/>
            </p:cNvSpPr>
            <p:nvPr/>
          </p:nvSpPr>
          <p:spPr bwMode="auto">
            <a:xfrm rot="-5400000">
              <a:off x="3039" y="983"/>
              <a:ext cx="201" cy="135"/>
            </a:xfrm>
            <a:prstGeom prst="rect">
              <a:avLst/>
            </a:prstGeom>
            <a:noFill/>
            <a:ln w="9525">
              <a:noFill/>
              <a:miter lim="800000"/>
              <a:headEnd/>
              <a:tailEnd/>
            </a:ln>
          </p:spPr>
          <p:txBody>
            <a:bodyPr>
              <a:spAutoFit/>
            </a:bodyPr>
            <a:lstStyle/>
            <a:p>
              <a:pPr fontAlgn="auto">
                <a:spcBef>
                  <a:spcPct val="50000"/>
                </a:spcBef>
                <a:spcAft>
                  <a:spcPts val="0"/>
                </a:spcAft>
              </a:pPr>
              <a:r>
                <a:rPr lang="en-US" sz="800" b="1" i="0">
                  <a:solidFill>
                    <a:prstClr val="black"/>
                  </a:solidFill>
                  <a:latin typeface="Calibri"/>
                </a:rPr>
                <a:t>5</a:t>
              </a:r>
            </a:p>
          </p:txBody>
        </p:sp>
        <p:sp>
          <p:nvSpPr>
            <p:cNvPr id="10" name="Text Box 14"/>
            <p:cNvSpPr txBox="1">
              <a:spLocks noChangeArrowheads="1"/>
            </p:cNvSpPr>
            <p:nvPr/>
          </p:nvSpPr>
          <p:spPr bwMode="auto">
            <a:xfrm rot="-5400000">
              <a:off x="3039" y="1271"/>
              <a:ext cx="201" cy="135"/>
            </a:xfrm>
            <a:prstGeom prst="rect">
              <a:avLst/>
            </a:prstGeom>
            <a:noFill/>
            <a:ln w="9525">
              <a:noFill/>
              <a:miter lim="800000"/>
              <a:headEnd/>
              <a:tailEnd/>
            </a:ln>
          </p:spPr>
          <p:txBody>
            <a:bodyPr>
              <a:spAutoFit/>
            </a:bodyPr>
            <a:lstStyle/>
            <a:p>
              <a:pPr fontAlgn="auto">
                <a:spcBef>
                  <a:spcPct val="50000"/>
                </a:spcBef>
                <a:spcAft>
                  <a:spcPts val="0"/>
                </a:spcAft>
              </a:pPr>
              <a:r>
                <a:rPr lang="en-US" sz="800" b="1" i="0">
                  <a:solidFill>
                    <a:prstClr val="black"/>
                  </a:solidFill>
                  <a:latin typeface="Calibri"/>
                </a:rPr>
                <a:t>0</a:t>
              </a:r>
            </a:p>
          </p:txBody>
        </p:sp>
        <p:sp>
          <p:nvSpPr>
            <p:cNvPr id="11" name="Text Box 15"/>
            <p:cNvSpPr txBox="1">
              <a:spLocks noChangeArrowheads="1"/>
            </p:cNvSpPr>
            <p:nvPr/>
          </p:nvSpPr>
          <p:spPr bwMode="auto">
            <a:xfrm rot="-5400000">
              <a:off x="3039" y="1568"/>
              <a:ext cx="201" cy="135"/>
            </a:xfrm>
            <a:prstGeom prst="rect">
              <a:avLst/>
            </a:prstGeom>
            <a:noFill/>
            <a:ln w="9525">
              <a:noFill/>
              <a:miter lim="800000"/>
              <a:headEnd/>
              <a:tailEnd/>
            </a:ln>
          </p:spPr>
          <p:txBody>
            <a:bodyPr>
              <a:spAutoFit/>
            </a:bodyPr>
            <a:lstStyle/>
            <a:p>
              <a:pPr fontAlgn="auto">
                <a:spcBef>
                  <a:spcPct val="50000"/>
                </a:spcBef>
                <a:spcAft>
                  <a:spcPts val="0"/>
                </a:spcAft>
              </a:pPr>
              <a:r>
                <a:rPr lang="en-US" sz="800" b="1" i="0">
                  <a:solidFill>
                    <a:prstClr val="black"/>
                  </a:solidFill>
                  <a:latin typeface="Calibri"/>
                </a:rPr>
                <a:t>-5</a:t>
              </a:r>
            </a:p>
          </p:txBody>
        </p:sp>
        <p:sp>
          <p:nvSpPr>
            <p:cNvPr id="12" name="Text Box 16"/>
            <p:cNvSpPr txBox="1">
              <a:spLocks noChangeArrowheads="1"/>
            </p:cNvSpPr>
            <p:nvPr/>
          </p:nvSpPr>
          <p:spPr bwMode="auto">
            <a:xfrm rot="-5400000">
              <a:off x="2880" y="1248"/>
              <a:ext cx="240" cy="144"/>
            </a:xfrm>
            <a:prstGeom prst="rect">
              <a:avLst/>
            </a:prstGeom>
            <a:noFill/>
            <a:ln w="9525">
              <a:noFill/>
              <a:miter lim="800000"/>
              <a:headEnd/>
              <a:tailEnd/>
            </a:ln>
          </p:spPr>
          <p:txBody>
            <a:bodyPr>
              <a:spAutoFit/>
            </a:bodyPr>
            <a:lstStyle/>
            <a:p>
              <a:pPr fontAlgn="auto">
                <a:spcBef>
                  <a:spcPct val="50000"/>
                </a:spcBef>
                <a:spcAft>
                  <a:spcPts val="0"/>
                </a:spcAft>
              </a:pPr>
              <a:r>
                <a:rPr lang="en-US" sz="900" b="1" i="0">
                  <a:solidFill>
                    <a:prstClr val="black"/>
                  </a:solidFill>
                  <a:latin typeface="Calibri"/>
                </a:rPr>
                <a:t>m/s</a:t>
              </a:r>
            </a:p>
          </p:txBody>
        </p:sp>
        <p:sp>
          <p:nvSpPr>
            <p:cNvPr id="13" name="Text Box 17"/>
            <p:cNvSpPr txBox="1">
              <a:spLocks noChangeArrowheads="1"/>
            </p:cNvSpPr>
            <p:nvPr/>
          </p:nvSpPr>
          <p:spPr bwMode="auto">
            <a:xfrm>
              <a:off x="3744" y="1728"/>
              <a:ext cx="336" cy="144"/>
            </a:xfrm>
            <a:prstGeom prst="rect">
              <a:avLst/>
            </a:prstGeom>
            <a:noFill/>
            <a:ln w="9525">
              <a:noFill/>
              <a:miter lim="800000"/>
              <a:headEnd/>
              <a:tailEnd/>
            </a:ln>
          </p:spPr>
          <p:txBody>
            <a:bodyPr>
              <a:spAutoFit/>
            </a:bodyPr>
            <a:lstStyle/>
            <a:p>
              <a:pPr fontAlgn="auto">
                <a:spcBef>
                  <a:spcPct val="50000"/>
                </a:spcBef>
                <a:spcAft>
                  <a:spcPts val="0"/>
                </a:spcAft>
              </a:pPr>
              <a:r>
                <a:rPr lang="en-US" sz="900" b="1" i="0">
                  <a:solidFill>
                    <a:prstClr val="black"/>
                  </a:solidFill>
                  <a:latin typeface="Calibri"/>
                </a:rPr>
                <a:t>Date</a:t>
              </a:r>
            </a:p>
          </p:txBody>
        </p:sp>
        <p:sp>
          <p:nvSpPr>
            <p:cNvPr id="14" name="Rectangle 18"/>
            <p:cNvSpPr>
              <a:spLocks noChangeArrowheads="1"/>
            </p:cNvSpPr>
            <p:nvPr/>
          </p:nvSpPr>
          <p:spPr bwMode="auto">
            <a:xfrm rot="-5400000">
              <a:off x="3060" y="1188"/>
              <a:ext cx="168" cy="96"/>
            </a:xfrm>
            <a:prstGeom prst="rect">
              <a:avLst/>
            </a:prstGeom>
            <a:solidFill>
              <a:schemeClr val="bg1"/>
            </a:solidFill>
            <a:ln w="9525">
              <a:noFill/>
              <a:miter lim="800000"/>
              <a:headEnd/>
              <a:tailEnd/>
            </a:ln>
          </p:spPr>
          <p:txBody>
            <a:bodyPr wrap="none" anchor="ctr"/>
            <a:lstStyle/>
            <a:p>
              <a:pPr fontAlgn="auto">
                <a:spcBef>
                  <a:spcPts val="0"/>
                </a:spcBef>
                <a:spcAft>
                  <a:spcPts val="0"/>
                </a:spcAft>
              </a:pPr>
              <a:endParaRPr lang="en-US" i="0">
                <a:solidFill>
                  <a:prstClr val="black"/>
                </a:solidFill>
                <a:latin typeface="Calibri"/>
              </a:endParaRPr>
            </a:p>
          </p:txBody>
        </p:sp>
      </p:grpSp>
      <p:sp>
        <p:nvSpPr>
          <p:cNvPr id="15" name="Oval 10"/>
          <p:cNvSpPr>
            <a:spLocks noChangeArrowheads="1"/>
          </p:cNvSpPr>
          <p:nvPr/>
        </p:nvSpPr>
        <p:spPr bwMode="auto">
          <a:xfrm>
            <a:off x="4572000" y="2438400"/>
            <a:ext cx="2667000" cy="762000"/>
          </a:xfrm>
          <a:prstGeom prst="ellipse">
            <a:avLst/>
          </a:prstGeom>
          <a:noFill/>
          <a:ln w="12700">
            <a:solidFill>
              <a:srgbClr val="FF3300"/>
            </a:solidFill>
            <a:round/>
            <a:headEnd/>
            <a:tailEnd/>
          </a:ln>
        </p:spPr>
        <p:txBody>
          <a:bodyPr wrap="none" anchor="ctr"/>
          <a:lstStyle/>
          <a:p>
            <a:pPr fontAlgn="auto">
              <a:spcBef>
                <a:spcPts val="0"/>
              </a:spcBef>
              <a:spcAft>
                <a:spcPts val="0"/>
              </a:spcAft>
            </a:pPr>
            <a:endParaRPr lang="en-US" i="0">
              <a:solidFill>
                <a:prstClr val="black"/>
              </a:solidFill>
              <a:latin typeface="Calibri"/>
            </a:endParaRPr>
          </a:p>
        </p:txBody>
      </p:sp>
      <p:sp>
        <p:nvSpPr>
          <p:cNvPr id="16" name="Text Box 21"/>
          <p:cNvSpPr txBox="1">
            <a:spLocks noChangeArrowheads="1"/>
          </p:cNvSpPr>
          <p:nvPr/>
        </p:nvSpPr>
        <p:spPr bwMode="auto">
          <a:xfrm>
            <a:off x="7696200" y="2544762"/>
            <a:ext cx="1447800" cy="274638"/>
          </a:xfrm>
          <a:prstGeom prst="rect">
            <a:avLst/>
          </a:prstGeom>
          <a:noFill/>
          <a:ln w="9525">
            <a:noFill/>
            <a:miter lim="800000"/>
            <a:headEnd/>
            <a:tailEnd/>
          </a:ln>
        </p:spPr>
        <p:txBody>
          <a:bodyPr>
            <a:spAutoFit/>
          </a:bodyPr>
          <a:lstStyle/>
          <a:p>
            <a:pPr fontAlgn="auto">
              <a:spcBef>
                <a:spcPct val="50000"/>
              </a:spcBef>
              <a:spcAft>
                <a:spcPts val="0"/>
              </a:spcAft>
            </a:pPr>
            <a:r>
              <a:rPr lang="en-US" sz="1200" b="1" i="0" dirty="0">
                <a:solidFill>
                  <a:srgbClr val="0000FF"/>
                </a:solidFill>
                <a:latin typeface="Calibri"/>
              </a:rPr>
              <a:t>Speed Bias</a:t>
            </a:r>
          </a:p>
        </p:txBody>
      </p:sp>
      <p:sp>
        <p:nvSpPr>
          <p:cNvPr id="17" name="Text Box 22"/>
          <p:cNvSpPr txBox="1">
            <a:spLocks noChangeArrowheads="1"/>
          </p:cNvSpPr>
          <p:nvPr/>
        </p:nvSpPr>
        <p:spPr bwMode="auto">
          <a:xfrm>
            <a:off x="4343400" y="1143000"/>
            <a:ext cx="4038600" cy="307777"/>
          </a:xfrm>
          <a:prstGeom prst="rect">
            <a:avLst/>
          </a:prstGeom>
          <a:noFill/>
          <a:ln w="9525">
            <a:noFill/>
            <a:miter lim="800000"/>
            <a:headEnd/>
            <a:tailEnd/>
          </a:ln>
        </p:spPr>
        <p:txBody>
          <a:bodyPr wrap="square">
            <a:spAutoFit/>
          </a:bodyPr>
          <a:lstStyle/>
          <a:p>
            <a:pPr fontAlgn="auto">
              <a:spcBef>
                <a:spcPct val="50000"/>
              </a:spcBef>
              <a:spcAft>
                <a:spcPts val="0"/>
              </a:spcAft>
            </a:pPr>
            <a:r>
              <a:rPr lang="en-US" sz="1400" b="1" i="0" dirty="0" smtClean="0">
                <a:solidFill>
                  <a:srgbClr val="000099"/>
                </a:solidFill>
                <a:latin typeface="Calibri"/>
              </a:rPr>
              <a:t>GOES-12 </a:t>
            </a:r>
            <a:r>
              <a:rPr lang="en-US" sz="1400" b="1" i="0" dirty="0" err="1" smtClean="0">
                <a:solidFill>
                  <a:srgbClr val="000099"/>
                </a:solidFill>
                <a:latin typeface="Calibri"/>
              </a:rPr>
              <a:t>Satwinds</a:t>
            </a:r>
            <a:r>
              <a:rPr lang="en-US" sz="1400" b="1" i="0" dirty="0" smtClean="0">
                <a:solidFill>
                  <a:srgbClr val="000099"/>
                </a:solidFill>
                <a:latin typeface="Calibri"/>
              </a:rPr>
              <a:t>  </a:t>
            </a:r>
            <a:r>
              <a:rPr lang="en-US" sz="1400" b="1" i="0" dirty="0">
                <a:solidFill>
                  <a:srgbClr val="000099"/>
                </a:solidFill>
                <a:latin typeface="Calibri"/>
              </a:rPr>
              <a:t>vs. </a:t>
            </a:r>
            <a:r>
              <a:rPr lang="en-US" sz="1400" b="1" i="0" dirty="0" err="1" smtClean="0">
                <a:solidFill>
                  <a:srgbClr val="000099"/>
                </a:solidFill>
                <a:latin typeface="Calibri"/>
              </a:rPr>
              <a:t>Rawinsonde</a:t>
            </a:r>
            <a:r>
              <a:rPr lang="en-US" sz="1400" b="1" i="0" dirty="0" smtClean="0">
                <a:solidFill>
                  <a:srgbClr val="000099"/>
                </a:solidFill>
                <a:latin typeface="Calibri"/>
              </a:rPr>
              <a:t>    (100-400 </a:t>
            </a:r>
            <a:r>
              <a:rPr lang="en-US" sz="1400" b="1" i="0" dirty="0" err="1" smtClean="0">
                <a:solidFill>
                  <a:srgbClr val="000099"/>
                </a:solidFill>
                <a:latin typeface="Calibri"/>
              </a:rPr>
              <a:t>hPa</a:t>
            </a:r>
            <a:r>
              <a:rPr lang="en-US" sz="1400" b="1" i="0" dirty="0" smtClean="0">
                <a:solidFill>
                  <a:srgbClr val="000099"/>
                </a:solidFill>
                <a:latin typeface="Calibri"/>
              </a:rPr>
              <a:t>)</a:t>
            </a:r>
            <a:endParaRPr lang="en-US" sz="1400" b="1" i="0" dirty="0">
              <a:solidFill>
                <a:srgbClr val="000099"/>
              </a:solidFill>
              <a:latin typeface="Calibri"/>
            </a:endParaRPr>
          </a:p>
        </p:txBody>
      </p:sp>
      <p:sp>
        <p:nvSpPr>
          <p:cNvPr id="18" name="Text Box 23"/>
          <p:cNvSpPr txBox="1">
            <a:spLocks noChangeArrowheads="1"/>
          </p:cNvSpPr>
          <p:nvPr/>
        </p:nvSpPr>
        <p:spPr bwMode="auto">
          <a:xfrm>
            <a:off x="7772400" y="1676400"/>
            <a:ext cx="1371600" cy="457200"/>
          </a:xfrm>
          <a:prstGeom prst="rect">
            <a:avLst/>
          </a:prstGeom>
          <a:noFill/>
          <a:ln w="9525">
            <a:noFill/>
            <a:miter lim="800000"/>
            <a:headEnd/>
            <a:tailEnd/>
          </a:ln>
        </p:spPr>
        <p:txBody>
          <a:bodyPr>
            <a:spAutoFit/>
          </a:bodyPr>
          <a:lstStyle/>
          <a:p>
            <a:pPr fontAlgn="auto">
              <a:spcBef>
                <a:spcPct val="50000"/>
              </a:spcBef>
              <a:spcAft>
                <a:spcPts val="0"/>
              </a:spcAft>
            </a:pPr>
            <a:r>
              <a:rPr lang="en-US" sz="1200" b="1" i="0" dirty="0">
                <a:solidFill>
                  <a:srgbClr val="00CC00"/>
                </a:solidFill>
                <a:latin typeface="Calibri"/>
              </a:rPr>
              <a:t>Mean Vector Difference</a:t>
            </a:r>
          </a:p>
        </p:txBody>
      </p:sp>
      <p:sp>
        <p:nvSpPr>
          <p:cNvPr id="19" name="Line 24"/>
          <p:cNvSpPr>
            <a:spLocks noChangeShapeType="1"/>
          </p:cNvSpPr>
          <p:nvPr/>
        </p:nvSpPr>
        <p:spPr bwMode="auto">
          <a:xfrm flipH="1">
            <a:off x="7162800" y="2667000"/>
            <a:ext cx="533400" cy="0"/>
          </a:xfrm>
          <a:prstGeom prst="line">
            <a:avLst/>
          </a:prstGeom>
          <a:noFill/>
          <a:ln w="9525">
            <a:solidFill>
              <a:schemeClr val="tx1"/>
            </a:solidFill>
            <a:round/>
            <a:headEnd/>
            <a:tailEnd type="triangle" w="med" len="med"/>
          </a:ln>
        </p:spPr>
        <p:txBody>
          <a:bodyPr/>
          <a:lstStyle/>
          <a:p>
            <a:pPr fontAlgn="auto">
              <a:spcBef>
                <a:spcPts val="0"/>
              </a:spcBef>
              <a:spcAft>
                <a:spcPts val="0"/>
              </a:spcAft>
            </a:pPr>
            <a:endParaRPr lang="en-US" i="0">
              <a:solidFill>
                <a:prstClr val="black"/>
              </a:solidFill>
              <a:latin typeface="Calibri"/>
            </a:endParaRPr>
          </a:p>
        </p:txBody>
      </p:sp>
      <p:sp>
        <p:nvSpPr>
          <p:cNvPr id="20" name="Line 25"/>
          <p:cNvSpPr>
            <a:spLocks noChangeShapeType="1"/>
          </p:cNvSpPr>
          <p:nvPr/>
        </p:nvSpPr>
        <p:spPr bwMode="auto">
          <a:xfrm flipH="1">
            <a:off x="7239000" y="1905000"/>
            <a:ext cx="533400" cy="0"/>
          </a:xfrm>
          <a:prstGeom prst="line">
            <a:avLst/>
          </a:prstGeom>
          <a:noFill/>
          <a:ln w="9525">
            <a:solidFill>
              <a:schemeClr val="tx1"/>
            </a:solidFill>
            <a:round/>
            <a:headEnd/>
            <a:tailEnd type="triangle" w="med" len="med"/>
          </a:ln>
        </p:spPr>
        <p:txBody>
          <a:bodyPr/>
          <a:lstStyle/>
          <a:p>
            <a:pPr fontAlgn="auto">
              <a:spcBef>
                <a:spcPts val="0"/>
              </a:spcBef>
              <a:spcAft>
                <a:spcPts val="0"/>
              </a:spcAft>
            </a:pPr>
            <a:endParaRPr lang="en-US" i="0">
              <a:solidFill>
                <a:prstClr val="black"/>
              </a:solidFill>
              <a:latin typeface="Calibri"/>
            </a:endParaRPr>
          </a:p>
        </p:txBody>
      </p:sp>
      <p:grpSp>
        <p:nvGrpSpPr>
          <p:cNvPr id="35" name="Group 34"/>
          <p:cNvGrpSpPr/>
          <p:nvPr/>
        </p:nvGrpSpPr>
        <p:grpSpPr>
          <a:xfrm>
            <a:off x="3571875" y="3933056"/>
            <a:ext cx="5567362" cy="2700300"/>
            <a:chOff x="3571875" y="3933056"/>
            <a:chExt cx="5567362" cy="2700300"/>
          </a:xfrm>
        </p:grpSpPr>
        <p:sp>
          <p:nvSpPr>
            <p:cNvPr id="46" name="Rectangle 45"/>
            <p:cNvSpPr/>
            <p:nvPr/>
          </p:nvSpPr>
          <p:spPr bwMode="auto">
            <a:xfrm>
              <a:off x="3959932" y="3933056"/>
              <a:ext cx="5084948" cy="2700300"/>
            </a:xfrm>
            <a:prstGeom prst="rect">
              <a:avLst/>
            </a:prstGeom>
            <a:solidFill>
              <a:schemeClr val="accent3">
                <a:alpha val="4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smtClean="0">
                <a:ln>
                  <a:noFill/>
                </a:ln>
                <a:solidFill>
                  <a:schemeClr val="tx1"/>
                </a:solidFill>
                <a:effectLst/>
                <a:latin typeface="Arial" pitchFamily="34" charset="0"/>
              </a:endParaRPr>
            </a:p>
          </p:txBody>
        </p:sp>
        <p:grpSp>
          <p:nvGrpSpPr>
            <p:cNvPr id="44" name="Group 43"/>
            <p:cNvGrpSpPr/>
            <p:nvPr/>
          </p:nvGrpSpPr>
          <p:grpSpPr>
            <a:xfrm>
              <a:off x="3571875" y="4257092"/>
              <a:ext cx="5567362" cy="2133600"/>
              <a:chOff x="3571875" y="3962400"/>
              <a:chExt cx="5567362" cy="2133600"/>
            </a:xfrm>
          </p:grpSpPr>
          <p:sp>
            <p:nvSpPr>
              <p:cNvPr id="22" name="Text Box 29"/>
              <p:cNvSpPr txBox="1">
                <a:spLocks noChangeArrowheads="1"/>
              </p:cNvSpPr>
              <p:nvPr/>
            </p:nvSpPr>
            <p:spPr bwMode="auto">
              <a:xfrm>
                <a:off x="8001000" y="4191000"/>
                <a:ext cx="1138237" cy="1754326"/>
              </a:xfrm>
              <a:prstGeom prst="rect">
                <a:avLst/>
              </a:prstGeom>
              <a:noFill/>
              <a:ln w="9525">
                <a:noFill/>
                <a:miter lim="800000"/>
                <a:headEnd/>
                <a:tailEnd/>
              </a:ln>
            </p:spPr>
            <p:txBody>
              <a:bodyPr wrap="square">
                <a:spAutoFit/>
              </a:bodyPr>
              <a:lstStyle/>
              <a:p>
                <a:pPr fontAlgn="auto">
                  <a:spcBef>
                    <a:spcPct val="50000"/>
                  </a:spcBef>
                  <a:spcAft>
                    <a:spcPts val="0"/>
                  </a:spcAft>
                </a:pPr>
                <a:r>
                  <a:rPr lang="en-US" sz="1200" b="1" i="0" dirty="0">
                    <a:solidFill>
                      <a:srgbClr val="FF3300"/>
                    </a:solidFill>
                    <a:latin typeface="Calibri"/>
                  </a:rPr>
                  <a:t>Motion of </a:t>
                </a:r>
                <a:r>
                  <a:rPr lang="en-US" sz="1200" b="1" i="0" dirty="0" smtClean="0">
                    <a:solidFill>
                      <a:srgbClr val="FF3300"/>
                    </a:solidFill>
                    <a:latin typeface="Calibri"/>
                  </a:rPr>
                  <a:t>entire </a:t>
                </a:r>
                <a:r>
                  <a:rPr lang="en-US" sz="1200" b="1" i="0" dirty="0">
                    <a:solidFill>
                      <a:srgbClr val="FF3300"/>
                    </a:solidFill>
                    <a:latin typeface="Calibri"/>
                  </a:rPr>
                  <a:t>box</a:t>
                </a:r>
              </a:p>
              <a:p>
                <a:pPr fontAlgn="auto">
                  <a:spcBef>
                    <a:spcPct val="50000"/>
                  </a:spcBef>
                  <a:spcAft>
                    <a:spcPts val="0"/>
                  </a:spcAft>
                </a:pPr>
                <a:r>
                  <a:rPr lang="en-US" sz="1200" b="1" i="0" dirty="0">
                    <a:solidFill>
                      <a:srgbClr val="FF3300"/>
                    </a:solidFill>
                    <a:latin typeface="Calibri"/>
                  </a:rPr>
                  <a:t>SPD: 22.3 m/s</a:t>
                </a:r>
                <a:r>
                  <a:rPr lang="en-US" sz="1200" i="0" dirty="0">
                    <a:solidFill>
                      <a:srgbClr val="FF3300"/>
                    </a:solidFill>
                    <a:latin typeface="Calibri"/>
                  </a:rPr>
                  <a:t> </a:t>
                </a:r>
                <a:endParaRPr lang="en-US" sz="1200" i="0" dirty="0" smtClean="0">
                  <a:solidFill>
                    <a:srgbClr val="FF3300"/>
                  </a:solidFill>
                  <a:latin typeface="Calibri"/>
                </a:endParaRPr>
              </a:p>
              <a:p>
                <a:pPr fontAlgn="auto">
                  <a:spcBef>
                    <a:spcPct val="50000"/>
                  </a:spcBef>
                  <a:spcAft>
                    <a:spcPts val="0"/>
                  </a:spcAft>
                </a:pPr>
                <a:endParaRPr lang="en-US" sz="1200" i="0" dirty="0">
                  <a:solidFill>
                    <a:srgbClr val="FF3300"/>
                  </a:solidFill>
                  <a:latin typeface="Calibri"/>
                </a:endParaRPr>
              </a:p>
              <a:p>
                <a:pPr fontAlgn="auto">
                  <a:spcBef>
                    <a:spcPct val="50000"/>
                  </a:spcBef>
                  <a:spcAft>
                    <a:spcPts val="0"/>
                  </a:spcAft>
                </a:pPr>
                <a:r>
                  <a:rPr lang="en-US" sz="1200" b="1" i="0" dirty="0">
                    <a:solidFill>
                      <a:srgbClr val="00CC00"/>
                    </a:solidFill>
                    <a:latin typeface="Calibri"/>
                  </a:rPr>
                  <a:t>Average of largest cluster</a:t>
                </a:r>
              </a:p>
              <a:p>
                <a:pPr fontAlgn="auto">
                  <a:spcBef>
                    <a:spcPct val="50000"/>
                  </a:spcBef>
                  <a:spcAft>
                    <a:spcPts val="0"/>
                  </a:spcAft>
                </a:pPr>
                <a:r>
                  <a:rPr lang="en-US" sz="1200" b="1" i="0" dirty="0">
                    <a:solidFill>
                      <a:srgbClr val="00CC00"/>
                    </a:solidFill>
                    <a:latin typeface="Calibri"/>
                  </a:rPr>
                  <a:t>SPD: 27.6 m/s</a:t>
                </a:r>
              </a:p>
            </p:txBody>
          </p:sp>
          <p:grpSp>
            <p:nvGrpSpPr>
              <p:cNvPr id="4" name="Group 38"/>
              <p:cNvGrpSpPr>
                <a:grpSpLocks/>
              </p:cNvGrpSpPr>
              <p:nvPr/>
            </p:nvGrpSpPr>
            <p:grpSpPr bwMode="auto">
              <a:xfrm>
                <a:off x="5410200" y="3962400"/>
                <a:ext cx="3124200" cy="2133600"/>
                <a:chOff x="3408" y="2064"/>
                <a:chExt cx="1968" cy="1344"/>
              </a:xfrm>
            </p:grpSpPr>
            <p:pic>
              <p:nvPicPr>
                <p:cNvPr id="24" name="Picture 28" descr="8524adj"/>
                <p:cNvPicPr>
                  <a:picLocks noChangeAspect="1" noChangeArrowheads="1"/>
                </p:cNvPicPr>
                <p:nvPr/>
              </p:nvPicPr>
              <p:blipFill>
                <a:blip r:embed="rId3" cstate="print">
                  <a:lum bright="-30000"/>
                </a:blip>
                <a:srcRect/>
                <a:stretch>
                  <a:fillRect/>
                </a:stretch>
              </p:blipFill>
              <p:spPr bwMode="auto">
                <a:xfrm>
                  <a:off x="3888" y="2064"/>
                  <a:ext cx="1152" cy="1344"/>
                </a:xfrm>
                <a:prstGeom prst="rect">
                  <a:avLst/>
                </a:prstGeom>
                <a:noFill/>
                <a:ln w="9525">
                  <a:noFill/>
                  <a:miter lim="800000"/>
                  <a:headEnd/>
                  <a:tailEnd/>
                </a:ln>
              </p:spPr>
            </p:pic>
            <p:sp>
              <p:nvSpPr>
                <p:cNvPr id="25" name="Text Box 32"/>
                <p:cNvSpPr txBox="1">
                  <a:spLocks noChangeArrowheads="1"/>
                </p:cNvSpPr>
                <p:nvPr/>
              </p:nvSpPr>
              <p:spPr bwMode="auto">
                <a:xfrm>
                  <a:off x="3408" y="3216"/>
                  <a:ext cx="1968" cy="192"/>
                </a:xfrm>
                <a:prstGeom prst="rect">
                  <a:avLst/>
                </a:prstGeom>
                <a:noFill/>
                <a:ln w="9525">
                  <a:noFill/>
                  <a:miter lim="800000"/>
                  <a:headEnd/>
                  <a:tailEnd/>
                </a:ln>
              </p:spPr>
              <p:txBody>
                <a:bodyPr>
                  <a:spAutoFit/>
                </a:bodyPr>
                <a:lstStyle/>
                <a:p>
                  <a:pPr algn="ctr" fontAlgn="auto">
                    <a:spcBef>
                      <a:spcPct val="50000"/>
                    </a:spcBef>
                    <a:spcAft>
                      <a:spcPts val="0"/>
                    </a:spcAft>
                  </a:pPr>
                  <a:r>
                    <a:rPr lang="en-US" sz="1400" i="0" dirty="0">
                      <a:solidFill>
                        <a:prstClr val="white"/>
                      </a:solidFill>
                      <a:latin typeface="Comic Sans MS" pitchFamily="66" charset="0"/>
                    </a:rPr>
                    <a:t>After clustering</a:t>
                  </a:r>
                </a:p>
              </p:txBody>
            </p:sp>
          </p:grpSp>
          <p:grpSp>
            <p:nvGrpSpPr>
              <p:cNvPr id="6" name="Group 37"/>
              <p:cNvGrpSpPr>
                <a:grpSpLocks/>
              </p:cNvGrpSpPr>
              <p:nvPr/>
            </p:nvGrpSpPr>
            <p:grpSpPr bwMode="auto">
              <a:xfrm>
                <a:off x="3571875" y="3962400"/>
                <a:ext cx="3124200" cy="2133600"/>
                <a:chOff x="2112" y="2064"/>
                <a:chExt cx="1968" cy="1344"/>
              </a:xfrm>
            </p:grpSpPr>
            <p:pic>
              <p:nvPicPr>
                <p:cNvPr id="27" name="Picture 27" descr="8524p1"/>
                <p:cNvPicPr>
                  <a:picLocks noChangeAspect="1" noChangeArrowheads="1"/>
                </p:cNvPicPr>
                <p:nvPr/>
              </p:nvPicPr>
              <p:blipFill>
                <a:blip r:embed="rId4" cstate="print">
                  <a:lum bright="-40000"/>
                </a:blip>
                <a:srcRect/>
                <a:stretch>
                  <a:fillRect/>
                </a:stretch>
              </p:blipFill>
              <p:spPr bwMode="auto">
                <a:xfrm>
                  <a:off x="2544" y="2083"/>
                  <a:ext cx="1159" cy="1325"/>
                </a:xfrm>
                <a:prstGeom prst="rect">
                  <a:avLst/>
                </a:prstGeom>
                <a:noFill/>
                <a:ln w="12700">
                  <a:solidFill>
                    <a:srgbClr val="000099"/>
                  </a:solidFill>
                  <a:prstDash val="dash"/>
                  <a:miter lim="800000"/>
                  <a:headEnd/>
                  <a:tailEnd/>
                </a:ln>
              </p:spPr>
            </p:pic>
            <p:sp>
              <p:nvSpPr>
                <p:cNvPr id="28" name="Text Box 31"/>
                <p:cNvSpPr txBox="1">
                  <a:spLocks noChangeArrowheads="1"/>
                </p:cNvSpPr>
                <p:nvPr/>
              </p:nvSpPr>
              <p:spPr bwMode="auto">
                <a:xfrm>
                  <a:off x="2112" y="3216"/>
                  <a:ext cx="1968" cy="192"/>
                </a:xfrm>
                <a:prstGeom prst="rect">
                  <a:avLst/>
                </a:prstGeom>
                <a:noFill/>
                <a:ln w="9525">
                  <a:noFill/>
                  <a:miter lim="800000"/>
                  <a:headEnd/>
                  <a:tailEnd/>
                </a:ln>
              </p:spPr>
              <p:txBody>
                <a:bodyPr>
                  <a:spAutoFit/>
                </a:bodyPr>
                <a:lstStyle/>
                <a:p>
                  <a:pPr algn="ctr" fontAlgn="auto">
                    <a:spcBef>
                      <a:spcPct val="50000"/>
                    </a:spcBef>
                    <a:spcAft>
                      <a:spcPts val="0"/>
                    </a:spcAft>
                  </a:pPr>
                  <a:r>
                    <a:rPr lang="en-US" sz="1400" i="0">
                      <a:solidFill>
                        <a:prstClr val="white"/>
                      </a:solidFill>
                      <a:latin typeface="Comic Sans MS" pitchFamily="66" charset="0"/>
                    </a:rPr>
                    <a:t>Before clustering</a:t>
                  </a:r>
                </a:p>
              </p:txBody>
            </p:sp>
            <p:sp>
              <p:nvSpPr>
                <p:cNvPr id="29" name="Rectangle 33"/>
                <p:cNvSpPr>
                  <a:spLocks noChangeArrowheads="1"/>
                </p:cNvSpPr>
                <p:nvPr/>
              </p:nvSpPr>
              <p:spPr bwMode="auto">
                <a:xfrm>
                  <a:off x="2544" y="2064"/>
                  <a:ext cx="384" cy="432"/>
                </a:xfrm>
                <a:prstGeom prst="rect">
                  <a:avLst/>
                </a:prstGeom>
                <a:noFill/>
                <a:ln w="9525">
                  <a:solidFill>
                    <a:srgbClr val="33CCCC"/>
                  </a:solidFill>
                  <a:miter lim="800000"/>
                  <a:headEnd/>
                  <a:tailEnd/>
                </a:ln>
              </p:spPr>
              <p:txBody>
                <a:bodyPr wrap="none" anchor="ctr"/>
                <a:lstStyle/>
                <a:p>
                  <a:pPr fontAlgn="auto">
                    <a:spcBef>
                      <a:spcPts val="0"/>
                    </a:spcBef>
                    <a:spcAft>
                      <a:spcPts val="0"/>
                    </a:spcAft>
                  </a:pPr>
                  <a:endParaRPr lang="en-US" i="0">
                    <a:solidFill>
                      <a:prstClr val="black"/>
                    </a:solidFill>
                    <a:latin typeface="Calibri"/>
                  </a:endParaRPr>
                </a:p>
              </p:txBody>
            </p:sp>
            <p:sp>
              <p:nvSpPr>
                <p:cNvPr id="30" name="Rectangle 34"/>
                <p:cNvSpPr>
                  <a:spLocks noChangeArrowheads="1"/>
                </p:cNvSpPr>
                <p:nvPr/>
              </p:nvSpPr>
              <p:spPr bwMode="auto">
                <a:xfrm>
                  <a:off x="2592" y="2064"/>
                  <a:ext cx="384" cy="432"/>
                </a:xfrm>
                <a:prstGeom prst="rect">
                  <a:avLst/>
                </a:prstGeom>
                <a:noFill/>
                <a:ln w="9525">
                  <a:solidFill>
                    <a:srgbClr val="66FFCC"/>
                  </a:solidFill>
                  <a:prstDash val="dash"/>
                  <a:miter lim="800000"/>
                  <a:headEnd/>
                  <a:tailEnd/>
                </a:ln>
              </p:spPr>
              <p:txBody>
                <a:bodyPr wrap="none" anchor="ctr"/>
                <a:lstStyle/>
                <a:p>
                  <a:pPr fontAlgn="auto">
                    <a:spcBef>
                      <a:spcPts val="0"/>
                    </a:spcBef>
                    <a:spcAft>
                      <a:spcPts val="0"/>
                    </a:spcAft>
                  </a:pPr>
                  <a:endParaRPr lang="en-US" i="0">
                    <a:solidFill>
                      <a:prstClr val="black"/>
                    </a:solidFill>
                    <a:latin typeface="Calibri"/>
                  </a:endParaRPr>
                </a:p>
              </p:txBody>
            </p:sp>
          </p:grpSp>
        </p:grpSp>
      </p:grpSp>
      <p:sp>
        <p:nvSpPr>
          <p:cNvPr id="37" name="Rectangle 2"/>
          <p:cNvSpPr>
            <a:spLocks noGrp="1" noChangeArrowheads="1"/>
          </p:cNvSpPr>
          <p:nvPr>
            <p:ph type="title" idx="4294967295"/>
          </p:nvPr>
        </p:nvSpPr>
        <p:spPr>
          <a:xfrm>
            <a:off x="1195536" y="-171400"/>
            <a:ext cx="6400800" cy="1143000"/>
          </a:xfrm>
        </p:spPr>
        <p:txBody>
          <a:bodyPr/>
          <a:lstStyle/>
          <a:p>
            <a:pPr eaLnBrk="1" hangingPunct="1"/>
            <a:r>
              <a:rPr lang="en-US" sz="2800" b="1" dirty="0" smtClean="0">
                <a:solidFill>
                  <a:srgbClr val="0000FF"/>
                </a:solidFill>
                <a:effectLst>
                  <a:outerShdw blurRad="38100" dist="38100" dir="2700000" algn="tl">
                    <a:srgbClr val="000000">
                      <a:alpha val="43137"/>
                    </a:srgbClr>
                  </a:outerShdw>
                </a:effectLst>
                <a:latin typeface="Arial Black" pitchFamily="34" charset="0"/>
              </a:rPr>
              <a:t>Nested Tracking Approach</a:t>
            </a:r>
          </a:p>
        </p:txBody>
      </p:sp>
      <p:cxnSp>
        <p:nvCxnSpPr>
          <p:cNvPr id="36" name="Straight Arrow Connector 35"/>
          <p:cNvCxnSpPr/>
          <p:nvPr/>
        </p:nvCxnSpPr>
        <p:spPr>
          <a:xfrm>
            <a:off x="3059832" y="2096852"/>
            <a:ext cx="1406252" cy="682352"/>
          </a:xfrm>
          <a:prstGeom prst="straightConnector1">
            <a:avLst/>
          </a:prstGeom>
          <a:ln w="349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3203848" y="3681028"/>
            <a:ext cx="756084" cy="509464"/>
          </a:xfrm>
          <a:prstGeom prst="straightConnector1">
            <a:avLst/>
          </a:prstGeom>
          <a:ln w="3492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0" name="Date Placeholder 3"/>
          <p:cNvSpPr>
            <a:spLocks noGrp="1"/>
          </p:cNvSpPr>
          <p:nvPr>
            <p:ph type="dt" sz="quarter" idx="10"/>
          </p:nvPr>
        </p:nvSpPr>
        <p:spPr>
          <a:xfrm>
            <a:off x="457200" y="6309320"/>
            <a:ext cx="2133600" cy="476250"/>
          </a:xfrm>
          <a:noFill/>
        </p:spPr>
        <p:txBody>
          <a:bodyPr/>
          <a:lstStyle/>
          <a:p>
            <a:endParaRPr lang="en-US" i="0" dirty="0" smtClean="0"/>
          </a:p>
          <a:p>
            <a:endParaRPr lang="en-US" dirty="0" smtClean="0">
              <a:solidFill>
                <a:srgbClr val="0000FF"/>
              </a:solidFill>
            </a:endParaRPr>
          </a:p>
          <a:p>
            <a:r>
              <a:rPr lang="en-US" dirty="0" smtClean="0">
                <a:solidFill>
                  <a:srgbClr val="0066FF"/>
                </a:solidFill>
              </a:rPr>
              <a:t>June 16-20, 2014</a:t>
            </a:r>
          </a:p>
        </p:txBody>
      </p:sp>
      <p:sp>
        <p:nvSpPr>
          <p:cNvPr id="51" name="Footer Placeholder 4"/>
          <p:cNvSpPr>
            <a:spLocks noGrp="1"/>
          </p:cNvSpPr>
          <p:nvPr>
            <p:ph type="ftr" sz="quarter" idx="11"/>
          </p:nvPr>
        </p:nvSpPr>
        <p:spPr>
          <a:xfrm>
            <a:off x="3124200" y="6309320"/>
            <a:ext cx="2895600" cy="476250"/>
          </a:xfrm>
          <a:noFill/>
        </p:spPr>
        <p:txBody>
          <a:bodyPr/>
          <a:lstStyle/>
          <a:p>
            <a:endParaRPr lang="en-US" i="0" dirty="0" smtClean="0"/>
          </a:p>
          <a:p>
            <a:endParaRPr lang="en-US" b="1" i="0" dirty="0" smtClean="0">
              <a:solidFill>
                <a:srgbClr val="0000FF"/>
              </a:solidFill>
            </a:endParaRPr>
          </a:p>
          <a:p>
            <a:r>
              <a:rPr lang="en-US" dirty="0" smtClean="0">
                <a:solidFill>
                  <a:srgbClr val="0066FF"/>
                </a:solidFill>
              </a:rPr>
              <a:t>IWW12 Copenhagen, Denmark</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14744</TotalTime>
  <Words>3864</Words>
  <Application>Microsoft Office PowerPoint</Application>
  <PresentationFormat>On-screen Show (4:3)</PresentationFormat>
  <Paragraphs>938</Paragraphs>
  <Slides>47</Slides>
  <Notes>38</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47</vt:i4>
      </vt:variant>
    </vt:vector>
  </HeadingPairs>
  <TitlesOfParts>
    <vt:vector size="52" baseType="lpstr">
      <vt:lpstr>Default Design</vt:lpstr>
      <vt:lpstr>2_Office Theme</vt:lpstr>
      <vt:lpstr>1_Default Design</vt:lpstr>
      <vt:lpstr>5_Default Design</vt:lpstr>
      <vt:lpstr>Chart</vt:lpstr>
      <vt:lpstr>Slide 1</vt:lpstr>
      <vt:lpstr>Topics</vt:lpstr>
      <vt:lpstr>Topics</vt:lpstr>
      <vt:lpstr>Continuity of GOES Mission</vt:lpstr>
      <vt:lpstr>Slide 5</vt:lpstr>
      <vt:lpstr>ABI Visible/Near-IR Bands</vt:lpstr>
      <vt:lpstr>ABI IR Bands</vt:lpstr>
      <vt:lpstr>Topics</vt:lpstr>
      <vt:lpstr>Nested Tracking Approach</vt:lpstr>
      <vt:lpstr>Slide 10</vt:lpstr>
      <vt:lpstr>Slide 11</vt:lpstr>
      <vt:lpstr>Nested Tracking &amp;  Clustering Details</vt:lpstr>
      <vt:lpstr>Cloud-Top Pressure Product</vt:lpstr>
      <vt:lpstr>Slide 14</vt:lpstr>
      <vt:lpstr>Nested Tracking Approach Impact on Speed Bias…</vt:lpstr>
      <vt:lpstr>Nested Tracking Output </vt:lpstr>
      <vt:lpstr>Topics</vt:lpstr>
      <vt:lpstr>Slide 18</vt:lpstr>
      <vt:lpstr>Slide 19</vt:lpstr>
      <vt:lpstr>Using SEVIRI as a Proxy for the Future GOES-R ABI</vt:lpstr>
      <vt:lpstr>Slide 21</vt:lpstr>
      <vt:lpstr>Slide 22</vt:lpstr>
      <vt:lpstr>Topics</vt:lpstr>
      <vt:lpstr>Validation Speed Bias…</vt:lpstr>
      <vt:lpstr>Meteosat-10/SEVIRI Winds (10.8um)  vs Radiosondes</vt:lpstr>
      <vt:lpstr>Meteosat-10/SEVIRI Winds (10.8um)  vs Radiosondes</vt:lpstr>
      <vt:lpstr>Meteosat-10/SEVIRI Winds (10.8um)  vs Radiosondes</vt:lpstr>
      <vt:lpstr>Validation Height Assignment (Level-of-Best-Fit)…</vt:lpstr>
      <vt:lpstr>Slide 29</vt:lpstr>
      <vt:lpstr>Testing EUMETSAT’s  CCij Approach</vt:lpstr>
      <vt:lpstr>Testing EUMETSAT’s  CCij Approach</vt:lpstr>
      <vt:lpstr>Testing EUMETSAT’s  CCij Approach</vt:lpstr>
      <vt:lpstr>Feature Tracking  WV band vs. LWIR Window…</vt:lpstr>
      <vt:lpstr>Height Assignment  WV band vs. LWIR Window…</vt:lpstr>
      <vt:lpstr>Slide 35</vt:lpstr>
      <vt:lpstr>Slide 36</vt:lpstr>
      <vt:lpstr>Slide 37</vt:lpstr>
      <vt:lpstr>Slide 38</vt:lpstr>
      <vt:lpstr>Topics</vt:lpstr>
      <vt:lpstr>Slide 40</vt:lpstr>
      <vt:lpstr>Topics</vt:lpstr>
      <vt:lpstr> Summary                          </vt:lpstr>
      <vt:lpstr>Questions</vt:lpstr>
      <vt:lpstr>Backup Slides</vt:lpstr>
      <vt:lpstr>Slide 45</vt:lpstr>
      <vt:lpstr>Impact of Box Size and Time Interval  on Magnitude of the Speed Bias </vt:lpstr>
      <vt:lpstr>Impact of Box Size and Time Interval on the RMS </vt:lpstr>
    </vt:vector>
  </TitlesOfParts>
  <Company>NOAA / NESDIS / STAR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jdaniels</dc:creator>
  <cp:lastModifiedBy>jdaniels</cp:lastModifiedBy>
  <cp:revision>852</cp:revision>
  <dcterms:created xsi:type="dcterms:W3CDTF">2008-03-28T18:06:39Z</dcterms:created>
  <dcterms:modified xsi:type="dcterms:W3CDTF">2014-06-13T16:36:53Z</dcterms:modified>
</cp:coreProperties>
</file>