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77" r:id="rId4"/>
    <p:sldId id="272" r:id="rId5"/>
    <p:sldId id="273" r:id="rId6"/>
    <p:sldId id="279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37" autoAdjust="0"/>
  </p:normalViewPr>
  <p:slideViewPr>
    <p:cSldViewPr>
      <p:cViewPr varScale="1">
        <p:scale>
          <a:sx n="63" d="100"/>
          <a:sy n="63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logoco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3" y="331788"/>
            <a:ext cx="106203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38100">
            <a:solidFill>
              <a:srgbClr val="3B439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600">
              <a:solidFill>
                <a:srgbClr val="3B4391"/>
              </a:solidFill>
            </a:endParaRPr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323850" y="1231900"/>
            <a:ext cx="8496300" cy="0"/>
          </a:xfrm>
          <a:prstGeom prst="line">
            <a:avLst/>
          </a:prstGeom>
          <a:noFill/>
          <a:ln w="38100">
            <a:solidFill>
              <a:srgbClr val="EFFF21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600">
              <a:solidFill>
                <a:srgbClr val="3B4391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323850" y="1196975"/>
            <a:ext cx="8496300" cy="0"/>
          </a:xfrm>
          <a:prstGeom prst="line">
            <a:avLst/>
          </a:prstGeom>
          <a:noFill/>
          <a:ln w="38100">
            <a:solidFill>
              <a:srgbClr val="D3AEE4"/>
            </a:solidFill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  <a:defRPr/>
            </a:pPr>
            <a:endParaRPr lang="en-US" sz="1600">
              <a:solidFill>
                <a:srgbClr val="3B439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600">
              <a:solidFill>
                <a:srgbClr val="3B4391"/>
              </a:solidFill>
            </a:endParaRPr>
          </a:p>
        </p:txBody>
      </p:sp>
      <p:sp>
        <p:nvSpPr>
          <p:cNvPr id="2051" name="AutoShape 15"/>
          <p:cNvSpPr>
            <a:spLocks noChangeArrowheads="1"/>
          </p:cNvSpPr>
          <p:nvPr/>
        </p:nvSpPr>
        <p:spPr bwMode="auto">
          <a:xfrm>
            <a:off x="3348038" y="622300"/>
            <a:ext cx="2519362" cy="1584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1600">
              <a:solidFill>
                <a:srgbClr val="3B4391"/>
              </a:solidFill>
            </a:endParaRPr>
          </a:p>
        </p:txBody>
      </p:sp>
      <p:pic>
        <p:nvPicPr>
          <p:cNvPr id="2052" name="Picture 5" descr="logo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1413" y="823913"/>
            <a:ext cx="189865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3" name="Group 16"/>
          <p:cNvGrpSpPr>
            <a:grpSpLocks/>
          </p:cNvGrpSpPr>
          <p:nvPr/>
        </p:nvGrpSpPr>
        <p:grpSpPr bwMode="auto">
          <a:xfrm>
            <a:off x="323850" y="2493963"/>
            <a:ext cx="8496300" cy="71437"/>
            <a:chOff x="204" y="754"/>
            <a:chExt cx="5352" cy="45"/>
          </a:xfrm>
        </p:grpSpPr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204" y="799"/>
              <a:ext cx="5352" cy="0"/>
            </a:xfrm>
            <a:prstGeom prst="line">
              <a:avLst/>
            </a:prstGeom>
            <a:noFill/>
            <a:ln w="38100">
              <a:solidFill>
                <a:srgbClr val="3B4391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US" sz="1600">
                <a:solidFill>
                  <a:srgbClr val="3B4391"/>
                </a:solidFill>
              </a:endParaRPr>
            </a:p>
          </p:txBody>
        </p:sp>
        <p:sp>
          <p:nvSpPr>
            <p:cNvPr id="2057" name="Line 10"/>
            <p:cNvSpPr>
              <a:spLocks noChangeShapeType="1"/>
            </p:cNvSpPr>
            <p:nvPr/>
          </p:nvSpPr>
          <p:spPr bwMode="auto">
            <a:xfrm>
              <a:off x="204" y="776"/>
              <a:ext cx="5352" cy="0"/>
            </a:xfrm>
            <a:prstGeom prst="line">
              <a:avLst/>
            </a:prstGeom>
            <a:noFill/>
            <a:ln w="38100">
              <a:solidFill>
                <a:srgbClr val="EFFF21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US" sz="1600">
                <a:solidFill>
                  <a:srgbClr val="3B4391"/>
                </a:solidFill>
              </a:endParaRPr>
            </a:p>
          </p:txBody>
        </p:sp>
        <p:sp>
          <p:nvSpPr>
            <p:cNvPr id="2058" name="Line 11"/>
            <p:cNvSpPr>
              <a:spLocks noChangeShapeType="1"/>
            </p:cNvSpPr>
            <p:nvPr/>
          </p:nvSpPr>
          <p:spPr bwMode="auto">
            <a:xfrm>
              <a:off x="204" y="754"/>
              <a:ext cx="5352" cy="0"/>
            </a:xfrm>
            <a:prstGeom prst="line">
              <a:avLst/>
            </a:prstGeom>
            <a:noFill/>
            <a:ln w="38100">
              <a:solidFill>
                <a:srgbClr val="D3AEE4"/>
              </a:solidFill>
              <a:round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buFontTx/>
                <a:buChar char="•"/>
              </a:pPr>
              <a:endParaRPr lang="en-US" sz="1600">
                <a:solidFill>
                  <a:srgbClr val="3B4391"/>
                </a:solidFill>
              </a:endParaRPr>
            </a:p>
          </p:txBody>
        </p:sp>
      </p:grp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323850" y="2897188"/>
            <a:ext cx="8569325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3200" b="1" dirty="0">
                <a:solidFill>
                  <a:srgbClr val="3B4391"/>
                </a:solidFill>
              </a:rPr>
              <a:t>IWWG </a:t>
            </a:r>
            <a:r>
              <a:rPr lang="en-GB" sz="3200" b="1" dirty="0" smtClean="0">
                <a:solidFill>
                  <a:srgbClr val="3B4391"/>
                </a:solidFill>
              </a:rPr>
              <a:t>12</a:t>
            </a:r>
            <a:endParaRPr lang="en-GB" sz="2800" b="1" dirty="0">
              <a:solidFill>
                <a:srgbClr val="3B4391"/>
              </a:solidFill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sz="2000" b="1" dirty="0">
              <a:solidFill>
                <a:srgbClr val="3B4391"/>
              </a:solidFill>
            </a:endParaRPr>
          </a:p>
        </p:txBody>
      </p:sp>
      <p:sp>
        <p:nvSpPr>
          <p:cNvPr id="2055" name="Text Box 17"/>
          <p:cNvSpPr txBox="1">
            <a:spLocks noChangeArrowheads="1"/>
          </p:cNvSpPr>
          <p:nvPr/>
        </p:nvSpPr>
        <p:spPr bwMode="auto">
          <a:xfrm>
            <a:off x="395288" y="4208463"/>
            <a:ext cx="856932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GB" sz="1600" b="1" i="1" dirty="0">
              <a:solidFill>
                <a:srgbClr val="3B4391"/>
              </a:solidFill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i="1" dirty="0">
                <a:solidFill>
                  <a:srgbClr val="00B050"/>
                </a:solidFill>
              </a:rPr>
              <a:t>WG2: Data Assimilation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GB" sz="2400" b="1" i="1" dirty="0" smtClean="0">
                <a:solidFill>
                  <a:srgbClr val="3B4391"/>
                </a:solidFill>
              </a:rPr>
              <a:t>Chairs: James Cotton and </a:t>
            </a:r>
            <a:r>
              <a:rPr lang="en-GB" sz="2400" b="1" i="1" dirty="0" err="1" smtClean="0">
                <a:solidFill>
                  <a:srgbClr val="3B4391"/>
                </a:solidFill>
              </a:rPr>
              <a:t>Niels</a:t>
            </a:r>
            <a:r>
              <a:rPr lang="en-GB" sz="2400" b="1" i="1" dirty="0" smtClean="0">
                <a:solidFill>
                  <a:srgbClr val="3B4391"/>
                </a:solidFill>
              </a:rPr>
              <a:t> Bormann </a:t>
            </a:r>
            <a:endParaRPr lang="en-GB" sz="2800" i="1" dirty="0">
              <a:solidFill>
                <a:srgbClr val="3B439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Introduction of </a:t>
            </a:r>
            <a:r>
              <a:rPr lang="en-GB" b="1" smtClean="0">
                <a:solidFill>
                  <a:srgbClr val="7030A0"/>
                </a:solidFill>
              </a:rPr>
              <a:t>GOES-R algorithm</a:t>
            </a:r>
            <a:r>
              <a:rPr lang="en-GB" b="1" smtClean="0">
                <a:solidFill>
                  <a:srgbClr val="7030A0"/>
                </a:solidFill>
              </a:rPr>
              <a:t> 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for current GOES AMVs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NESDIS will apply </a:t>
            </a:r>
            <a:r>
              <a:rPr lang="en-GB" b="1" dirty="0" smtClean="0"/>
              <a:t>G</a:t>
            </a:r>
            <a:r>
              <a:rPr lang="en-GB" b="1" dirty="0" smtClean="0"/>
              <a:t>OES-R algorithm to current GOES operationally.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T</a:t>
            </a:r>
            <a:r>
              <a:rPr lang="en-GB" b="1" dirty="0" smtClean="0"/>
              <a:t>racking </a:t>
            </a:r>
            <a:r>
              <a:rPr lang="en-GB" b="1" dirty="0" smtClean="0"/>
              <a:t>and </a:t>
            </a:r>
            <a:r>
              <a:rPr lang="en-GB" b="1" dirty="0" smtClean="0"/>
              <a:t> </a:t>
            </a:r>
            <a:r>
              <a:rPr lang="en-GB" b="1" dirty="0" smtClean="0"/>
              <a:t>height assignment changes.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Plans for long overlap period appreciated by the group (Oct 2014 – July 2015).</a:t>
            </a:r>
          </a:p>
          <a:p>
            <a:endParaRPr lang="en-GB" b="1" dirty="0"/>
          </a:p>
          <a:p>
            <a:r>
              <a:rPr lang="en-GB" b="1" dirty="0" smtClean="0">
                <a:solidFill>
                  <a:srgbClr val="FF0000"/>
                </a:solidFill>
              </a:rPr>
              <a:t>Recommendation to NESDIS: To initially disseminate current GOES AMVs derived with the nested tracking algorithm in the old BUFR sequence in order not to delay the parallel dissemination</a:t>
            </a:r>
            <a:r>
              <a:rPr lang="en-GB" b="1" dirty="0" smtClean="0"/>
              <a:t>.</a:t>
            </a:r>
          </a:p>
          <a:p>
            <a:endParaRPr lang="en-GB" b="1" dirty="0"/>
          </a:p>
          <a:p>
            <a:r>
              <a:rPr lang="en-GB" b="1" dirty="0">
                <a:solidFill>
                  <a:srgbClr val="0070C0"/>
                </a:solidFill>
              </a:rPr>
              <a:t>Action on Sharon </a:t>
            </a:r>
            <a:r>
              <a:rPr lang="en-GB" b="1" dirty="0" err="1">
                <a:solidFill>
                  <a:srgbClr val="0070C0"/>
                </a:solidFill>
              </a:rPr>
              <a:t>Nebuda</a:t>
            </a:r>
            <a:r>
              <a:rPr lang="en-GB" b="1" dirty="0">
                <a:solidFill>
                  <a:srgbClr val="0070C0"/>
                </a:solidFill>
              </a:rPr>
              <a:t>: To make available results of the evaluation of the AMVs derived with the GOES-R algorithm through the NWP WG email list.</a:t>
            </a:r>
          </a:p>
          <a:p>
            <a:endParaRPr lang="en-GB" b="1" dirty="0" smtClean="0"/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xmlns="" val="116757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GOES-R algorithm and 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better error characterisation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50633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GOES-R algorithm offers new options for quality control and error characterisation, from nested tracking as well as use of new height assignment algorithm. </a:t>
            </a:r>
            <a:r>
              <a:rPr lang="en-GB" b="1" dirty="0" smtClean="0">
                <a:solidFill>
                  <a:srgbClr val="0070C0"/>
                </a:solidFill>
              </a:rPr>
              <a:t>→ Sharon </a:t>
            </a:r>
            <a:r>
              <a:rPr lang="en-GB" b="1" dirty="0" err="1" smtClean="0">
                <a:solidFill>
                  <a:srgbClr val="0070C0"/>
                </a:solidFill>
              </a:rPr>
              <a:t>Nebuda’s</a:t>
            </a:r>
            <a:r>
              <a:rPr lang="en-GB" b="1" dirty="0" smtClean="0">
                <a:solidFill>
                  <a:srgbClr val="0070C0"/>
                </a:solidFill>
              </a:rPr>
              <a:t> report</a:t>
            </a:r>
          </a:p>
          <a:p>
            <a:endParaRPr lang="en-GB" b="1" dirty="0"/>
          </a:p>
          <a:p>
            <a:r>
              <a:rPr lang="en-GB" b="1" dirty="0" smtClean="0">
                <a:solidFill>
                  <a:srgbClr val="0070C0"/>
                </a:solidFill>
              </a:rPr>
              <a:t>Action on NESDIS: To make an offline test dataset of SEVIRI AMVs processed with the GOES-R algorithm available in ASCII, including all available meta-data (from nested tracking and with information on cloud parameters), covering several months within the past year (two seasons).</a:t>
            </a:r>
          </a:p>
          <a:p>
            <a:endParaRPr lang="en-GB" b="1" dirty="0"/>
          </a:p>
          <a:p>
            <a:r>
              <a:rPr lang="en-GB" b="1" dirty="0" smtClean="0">
                <a:solidFill>
                  <a:srgbClr val="FF0000"/>
                </a:solidFill>
              </a:rPr>
              <a:t>Recommendation on NWP centres: To evaluate the meta-data available from the GOES-R algorithm for QC and AMV error characterisation.</a:t>
            </a:r>
          </a:p>
          <a:p>
            <a:endParaRPr lang="en-GB" b="1" dirty="0" smtClean="0"/>
          </a:p>
          <a:p>
            <a:r>
              <a:rPr lang="en-GB" b="1" dirty="0" smtClean="0">
                <a:solidFill>
                  <a:srgbClr val="FF0000"/>
                </a:solidFill>
              </a:rPr>
              <a:t>Recommendation on all winds producers: To make available further information characterising the AMV derivation for enhanced QC and error characterisation (e.g., information on the correlation surface, contrast, </a:t>
            </a:r>
            <a:r>
              <a:rPr lang="en-GB" b="1" dirty="0" err="1" smtClean="0">
                <a:solidFill>
                  <a:srgbClr val="FF0000"/>
                </a:solidFill>
              </a:rPr>
              <a:t>etc</a:t>
            </a:r>
            <a:r>
              <a:rPr lang="en-GB" b="1" dirty="0" smtClean="0">
                <a:solidFill>
                  <a:srgbClr val="FF0000"/>
                </a:solidFill>
              </a:rPr>
              <a:t>).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731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Representative level/layer for AMVs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Several studies reported benefits from re-assigning the AMVs or using layer averaging.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No generally applicable methodology established yet.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H</a:t>
            </a:r>
            <a:r>
              <a:rPr lang="en-GB" b="1" dirty="0" smtClean="0"/>
              <a:t>eight attribution is affected by uncertainties/biases in cloud top pressure estimation as well as “representative level/layer” concept. </a:t>
            </a:r>
          </a:p>
          <a:p>
            <a:endParaRPr lang="en-GB" b="1" dirty="0"/>
          </a:p>
          <a:p>
            <a:r>
              <a:rPr lang="en-GB" b="1" dirty="0" smtClean="0">
                <a:solidFill>
                  <a:srgbClr val="FF0000"/>
                </a:solidFill>
              </a:rPr>
              <a:t>Recommendation to NWP centres: To further investigate what is the most representative layer/pressure for AMVs, using available data sources (incl. </a:t>
            </a:r>
            <a:r>
              <a:rPr lang="en-GB" b="1" dirty="0" err="1" smtClean="0">
                <a:solidFill>
                  <a:srgbClr val="FF0000"/>
                </a:solidFill>
              </a:rPr>
              <a:t>lidar</a:t>
            </a:r>
            <a:r>
              <a:rPr lang="en-GB" b="1" dirty="0" smtClean="0">
                <a:solidFill>
                  <a:srgbClr val="FF0000"/>
                </a:solidFill>
              </a:rPr>
              <a:t>, stereo heights, simulation studies, </a:t>
            </a:r>
            <a:r>
              <a:rPr lang="en-GB" b="1" dirty="0" err="1" smtClean="0">
                <a:solidFill>
                  <a:srgbClr val="FF0000"/>
                </a:solidFill>
              </a:rPr>
              <a:t>etc</a:t>
            </a:r>
            <a:r>
              <a:rPr lang="en-GB" b="1" dirty="0" smtClean="0">
                <a:solidFill>
                  <a:srgbClr val="FF0000"/>
                </a:solidFill>
              </a:rPr>
              <a:t>). 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Recommendation to the Winds Working Group: To use the </a:t>
            </a:r>
            <a:r>
              <a:rPr lang="en-GB" b="1" dirty="0" err="1" smtClean="0">
                <a:solidFill>
                  <a:srgbClr val="FF0000"/>
                </a:solidFill>
              </a:rPr>
              <a:t>intercomparison</a:t>
            </a:r>
            <a:r>
              <a:rPr lang="en-GB" b="1" dirty="0" smtClean="0">
                <a:solidFill>
                  <a:srgbClr val="FF0000"/>
                </a:solidFill>
              </a:rPr>
              <a:t> dataset and the collocated </a:t>
            </a:r>
            <a:r>
              <a:rPr lang="en-GB" b="1" dirty="0" err="1" smtClean="0">
                <a:solidFill>
                  <a:srgbClr val="FF0000"/>
                </a:solidFill>
              </a:rPr>
              <a:t>lidar</a:t>
            </a:r>
            <a:r>
              <a:rPr lang="en-GB" b="1" dirty="0" smtClean="0">
                <a:solidFill>
                  <a:srgbClr val="FF0000"/>
                </a:solidFill>
              </a:rPr>
              <a:t>/AMV dataset to investigate in greater detail height assignment issues, in particular in the tropical region.</a:t>
            </a:r>
          </a:p>
          <a:p>
            <a:endParaRPr lang="en-GB" b="1" dirty="0"/>
          </a:p>
          <a:p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27556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MISR winds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The group strongly acknowledged the progress made regarding the provision of a MISR test dataset, and the preparations for the NRT data dissemination.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Recommendation to JPL/NASA: To make the NRT MISR winds available on the GTS.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b="1" dirty="0" smtClean="0">
                <a:solidFill>
                  <a:srgbClr val="FF0000"/>
                </a:solidFill>
              </a:rPr>
              <a:t>Recommendation on NWP centres: To make routine monitoring statistics for the NRT MISR winds publically available online. </a:t>
            </a:r>
          </a:p>
          <a:p>
            <a:endParaRPr lang="en-GB" b="1" dirty="0">
              <a:solidFill>
                <a:srgbClr val="0070C0"/>
              </a:solidFill>
            </a:endParaRPr>
          </a:p>
          <a:p>
            <a:r>
              <a:rPr lang="en-GB" b="1" dirty="0" smtClean="0">
                <a:solidFill>
                  <a:srgbClr val="0070C0"/>
                </a:solidFill>
              </a:rPr>
              <a:t>Action on centres working with MISR winds: To share results and experiences through the NWP WG email list.</a:t>
            </a:r>
            <a:endParaRPr lang="en-GB" b="1" dirty="0">
              <a:solidFill>
                <a:srgbClr val="0070C0"/>
              </a:solidFill>
            </a:endParaRP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2348555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Other AMV topics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New BUFR sequence: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NWP WG </a:t>
            </a:r>
            <a:r>
              <a:rPr lang="en-GB" b="1" dirty="0" smtClean="0"/>
              <a:t>members do </a:t>
            </a:r>
            <a:r>
              <a:rPr lang="en-GB" b="1" dirty="0"/>
              <a:t>not require information on the forecast data used in the processing (e.g., wind shear</a:t>
            </a:r>
            <a:r>
              <a:rPr lang="en-GB" b="1" dirty="0" smtClean="0"/>
              <a:t>).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Reprocessed AMVs: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Group appreciated the progress in the provision of reprocessed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Consultation with re-analysis groups required whether reprocessing with two algorithms (“own” and common algorithm) is desirable.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r>
              <a:rPr lang="en-US" b="1" dirty="0" smtClean="0">
                <a:solidFill>
                  <a:srgbClr val="0070C0"/>
                </a:solidFill>
              </a:rPr>
              <a:t>Motion information from geostationary </a:t>
            </a:r>
            <a:r>
              <a:rPr lang="en-US" b="1" dirty="0" err="1" smtClean="0">
                <a:solidFill>
                  <a:srgbClr val="0070C0"/>
                </a:solidFill>
              </a:rPr>
              <a:t>hyperspectral</a:t>
            </a:r>
            <a:r>
              <a:rPr lang="en-US" b="1" dirty="0" smtClean="0">
                <a:solidFill>
                  <a:srgbClr val="0070C0"/>
                </a:solidFill>
              </a:rPr>
              <a:t> IR: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CIMSS will produce winds derived from AIRS retrievals.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Otherwise, the group is not aware of any on-going studies in this area.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Open question: Radiance assimilation vs using AMVs derived from humidity retrievals.</a:t>
            </a:r>
            <a:endParaRPr lang="en-US" b="1" dirty="0"/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9679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Scatterometer</a:t>
            </a:r>
            <a:r>
              <a:rPr lang="en-GB" b="1" dirty="0">
                <a:solidFill>
                  <a:srgbClr val="7030A0"/>
                </a:solidFill>
              </a:rPr>
              <a:t> </a:t>
            </a:r>
            <a:r>
              <a:rPr lang="en-GB" b="1" dirty="0" smtClean="0">
                <a:solidFill>
                  <a:srgbClr val="7030A0"/>
                </a:solidFill>
              </a:rPr>
              <a:t>activities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 smtClean="0"/>
              <a:t>Scatterometer</a:t>
            </a:r>
            <a:r>
              <a:rPr lang="en-US" b="1" dirty="0" smtClean="0"/>
              <a:t> issues were discussed in a separate meeting, proposing further work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How to address timing issues and ambiguity removal during 3DVAR assimilation.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Evaluation of scale representation.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Evaluation of speed calibration.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Good attendance from </a:t>
            </a:r>
            <a:r>
              <a:rPr lang="en-US" b="1" dirty="0" err="1"/>
              <a:t>scatterometer</a:t>
            </a:r>
            <a:r>
              <a:rPr lang="en-US" b="1" dirty="0"/>
              <a:t> community noted – </a:t>
            </a:r>
            <a:r>
              <a:rPr lang="en-US" b="1" dirty="0" smtClean="0"/>
              <a:t>IWWG seen </a:t>
            </a:r>
            <a:r>
              <a:rPr lang="en-US" b="1" dirty="0"/>
              <a:t>as complementary activity to International Ocean Vector Winds Science Team. 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Recommendation </a:t>
            </a:r>
            <a:r>
              <a:rPr lang="en-US" b="1" dirty="0">
                <a:solidFill>
                  <a:srgbClr val="FF0000"/>
                </a:solidFill>
              </a:rPr>
              <a:t>to </a:t>
            </a:r>
            <a:r>
              <a:rPr lang="en-US" b="1" dirty="0" smtClean="0">
                <a:solidFill>
                  <a:srgbClr val="FF0000"/>
                </a:solidFill>
              </a:rPr>
              <a:t>relevant CGMS agencies</a:t>
            </a:r>
            <a:r>
              <a:rPr lang="en-US" b="1" dirty="0">
                <a:solidFill>
                  <a:srgbClr val="FF0000"/>
                </a:solidFill>
              </a:rPr>
              <a:t>: to make </a:t>
            </a:r>
            <a:r>
              <a:rPr lang="en-US" b="1" dirty="0" smtClean="0">
                <a:solidFill>
                  <a:srgbClr val="FF0000"/>
                </a:solidFill>
              </a:rPr>
              <a:t>HY-2A and </a:t>
            </a:r>
            <a:r>
              <a:rPr lang="en-US" b="1" dirty="0" err="1" smtClean="0">
                <a:solidFill>
                  <a:srgbClr val="FF0000"/>
                </a:solidFill>
              </a:rPr>
              <a:t>RapidScat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scatterometer</a:t>
            </a:r>
            <a:r>
              <a:rPr lang="en-US" b="1" dirty="0">
                <a:solidFill>
                  <a:srgbClr val="FF0000"/>
                </a:solidFill>
              </a:rPr>
              <a:t> data available to the international community </a:t>
            </a:r>
            <a:r>
              <a:rPr lang="en-US" b="1" dirty="0" smtClean="0">
                <a:solidFill>
                  <a:srgbClr val="FF0000"/>
                </a:solidFill>
              </a:rPr>
              <a:t>in NRT.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4186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Aeolus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A level 2 processor is being developed by ECMWF and available to interested </a:t>
            </a:r>
            <a:r>
              <a:rPr lang="en-US" b="1" dirty="0" err="1" smtClean="0"/>
              <a:t>centres</a:t>
            </a:r>
            <a:r>
              <a:rPr lang="en-US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Several </a:t>
            </a:r>
            <a:r>
              <a:rPr lang="en-US" b="1" dirty="0" err="1" smtClean="0"/>
              <a:t>centres</a:t>
            </a:r>
            <a:r>
              <a:rPr lang="en-US" b="1" dirty="0" smtClean="0"/>
              <a:t> have plans to use the level 2 processor in their systems.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NRT level 2 data may get produced by KNMI.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Action on NWP </a:t>
            </a:r>
            <a:r>
              <a:rPr lang="en-US" b="1" dirty="0" err="1" smtClean="0">
                <a:solidFill>
                  <a:srgbClr val="0070C0"/>
                </a:solidFill>
              </a:rPr>
              <a:t>centres</a:t>
            </a:r>
            <a:r>
              <a:rPr lang="en-US" b="1" dirty="0" smtClean="0">
                <a:solidFill>
                  <a:srgbClr val="0070C0"/>
                </a:solidFill>
              </a:rPr>
              <a:t>: To </a:t>
            </a:r>
            <a:r>
              <a:rPr lang="en-US" b="1" dirty="0">
                <a:solidFill>
                  <a:srgbClr val="0070C0"/>
                </a:solidFill>
              </a:rPr>
              <a:t>provide feedback on plans to process the level 1B data </a:t>
            </a:r>
            <a:r>
              <a:rPr lang="en-US" b="1" dirty="0" smtClean="0">
                <a:solidFill>
                  <a:srgbClr val="0070C0"/>
                </a:solidFill>
              </a:rPr>
              <a:t>locally, and to communicate format requirements to Anne-Grete </a:t>
            </a:r>
            <a:r>
              <a:rPr lang="en-US" b="1" dirty="0" err="1" smtClean="0">
                <a:solidFill>
                  <a:srgbClr val="0070C0"/>
                </a:solidFill>
              </a:rPr>
              <a:t>Straume</a:t>
            </a:r>
            <a:r>
              <a:rPr lang="en-US" b="1" dirty="0" smtClean="0">
                <a:solidFill>
                  <a:srgbClr val="0070C0"/>
                </a:solidFill>
              </a:rPr>
              <a:t>-Lindner (ESA). ESA format vs BUFR.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775377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Workshop feedback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150" y="1534508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It has been good!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Poster and discussion sessions are appreciated.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Need to make sure recommendations arising from discussions are included in the Workshop report.</a:t>
            </a:r>
          </a:p>
          <a:p>
            <a:endParaRPr lang="en-US" b="1" dirty="0"/>
          </a:p>
          <a:p>
            <a:r>
              <a:rPr lang="en-US" b="1" dirty="0" smtClean="0"/>
              <a:t>Suggestion to provide posters as hand-outs and make electronic versions available on the IWWG web-site.</a:t>
            </a:r>
          </a:p>
          <a:p>
            <a:endParaRPr lang="en-US" b="1" dirty="0"/>
          </a:p>
          <a:p>
            <a:r>
              <a:rPr lang="en-US" b="1" dirty="0" smtClean="0"/>
              <a:t>Participation from cloud retrieval community was considered very useful and should be continued.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9641873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3B439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3B439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754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Introduction of GOES-R algorithm  for current GOES AMVs</vt:lpstr>
      <vt:lpstr>GOES-R algorithm and  better error characterisation</vt:lpstr>
      <vt:lpstr>Representative level/layer for AMVs</vt:lpstr>
      <vt:lpstr>MISR winds</vt:lpstr>
      <vt:lpstr>Other AMV topics</vt:lpstr>
      <vt:lpstr>Scatterometer activities</vt:lpstr>
      <vt:lpstr>Aeolus</vt:lpstr>
      <vt:lpstr>Workshop feedback</vt:lpstr>
    </vt:vector>
  </TitlesOfParts>
  <Company>ECMWF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lklkj</dc:title>
  <dc:creator>ecmwf</dc:creator>
  <cp:lastModifiedBy>jdaniels</cp:lastModifiedBy>
  <cp:revision>39</cp:revision>
  <dcterms:created xsi:type="dcterms:W3CDTF">2012-02-23T18:07:49Z</dcterms:created>
  <dcterms:modified xsi:type="dcterms:W3CDTF">2014-06-20T09:01:20Z</dcterms:modified>
</cp:coreProperties>
</file>