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83" r:id="rId17"/>
    <p:sldId id="272" r:id="rId18"/>
    <p:sldId id="273" r:id="rId19"/>
    <p:sldId id="274" r:id="rId20"/>
    <p:sldId id="275" r:id="rId21"/>
    <p:sldId id="276" r:id="rId22"/>
    <p:sldId id="282" r:id="rId23"/>
    <p:sldId id="278" r:id="rId24"/>
    <p:sldId id="279" r:id="rId25"/>
    <p:sldId id="280"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SMC/CMA" initials="ADMIN" lastIdx="1" clrIdx="0">
    <p:extLst>
      <p:ext uri="{19B8F6BF-5375-455C-9EA6-DF929625EA0E}">
        <p15:presenceInfo xmlns:p15="http://schemas.microsoft.com/office/powerpoint/2012/main" userId="NSMC/C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78401" autoAdjust="0"/>
  </p:normalViewPr>
  <p:slideViewPr>
    <p:cSldViewPr snapToGrid="0">
      <p:cViewPr varScale="1">
        <p:scale>
          <a:sx n="61" d="100"/>
          <a:sy n="61" d="100"/>
        </p:scale>
        <p:origin x="139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5D41E-E6B0-454D-ACF7-C97C2D1267C4}" type="datetimeFigureOut">
              <a:rPr lang="zh-CN" altLang="en-US" smtClean="0"/>
              <a:t>2014/6/19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3EB14-AE81-4DA8-BC00-EA1603AFCBE5}" type="slidenum">
              <a:rPr lang="zh-CN" altLang="en-US" smtClean="0"/>
              <a:t>‹#›</a:t>
            </a:fld>
            <a:endParaRPr lang="zh-CN" altLang="en-US"/>
          </a:p>
        </p:txBody>
      </p:sp>
    </p:spTree>
    <p:extLst>
      <p:ext uri="{BB962C8B-B14F-4D97-AF65-F5344CB8AC3E}">
        <p14:creationId xmlns:p14="http://schemas.microsoft.com/office/powerpoint/2010/main" val="6985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smtClean="0"/>
              <a:t>Dual GEO </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ED2AF39B-91EB-43F4-86E6-9A96425ABC97}" type="slidenum">
              <a:rPr lang="zh-CN" altLang="en-US" smtClean="0"/>
              <a:pPr>
                <a:defRPr/>
              </a:pPr>
              <a:t>1</a:t>
            </a:fld>
            <a:endParaRPr lang="zh-CN" altLang="en-US"/>
          </a:p>
        </p:txBody>
      </p:sp>
    </p:spTree>
    <p:extLst>
      <p:ext uri="{BB962C8B-B14F-4D97-AF65-F5344CB8AC3E}">
        <p14:creationId xmlns:p14="http://schemas.microsoft.com/office/powerpoint/2010/main" val="260124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ED2AF39B-91EB-43F4-86E6-9A96425ABC97}" type="slidenum">
              <a:rPr lang="zh-CN" altLang="en-US" smtClean="0"/>
              <a:pPr>
                <a:defRPr/>
              </a:pPr>
              <a:t>10</a:t>
            </a:fld>
            <a:endParaRPr lang="zh-CN" altLang="en-US"/>
          </a:p>
        </p:txBody>
      </p:sp>
    </p:spTree>
    <p:extLst>
      <p:ext uri="{BB962C8B-B14F-4D97-AF65-F5344CB8AC3E}">
        <p14:creationId xmlns:p14="http://schemas.microsoft.com/office/powerpoint/2010/main" val="4238857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ED2AF39B-91EB-43F4-86E6-9A96425ABC97}" type="slidenum">
              <a:rPr lang="zh-CN" altLang="en-US" smtClean="0"/>
              <a:pPr>
                <a:defRPr/>
              </a:pPr>
              <a:t>11</a:t>
            </a:fld>
            <a:endParaRPr lang="zh-CN" altLang="en-US"/>
          </a:p>
        </p:txBody>
      </p:sp>
    </p:spTree>
    <p:extLst>
      <p:ext uri="{BB962C8B-B14F-4D97-AF65-F5344CB8AC3E}">
        <p14:creationId xmlns:p14="http://schemas.microsoft.com/office/powerpoint/2010/main" val="1591942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B8A841-806C-479B-A74D-EB26EC7797D2}" type="slidenum">
              <a:rPr lang="zh-CN" altLang="en-US" smtClean="0"/>
              <a:pPr/>
              <a:t>12</a:t>
            </a:fld>
            <a:endParaRPr lang="zh-CN" altLang="en-US"/>
          </a:p>
        </p:txBody>
      </p:sp>
    </p:spTree>
    <p:extLst>
      <p:ext uri="{BB962C8B-B14F-4D97-AF65-F5344CB8AC3E}">
        <p14:creationId xmlns:p14="http://schemas.microsoft.com/office/powerpoint/2010/main" val="211918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Based</a:t>
            </a:r>
            <a:r>
              <a:rPr lang="en-US" altLang="zh-CN" baseline="0" dirty="0" smtClean="0"/>
              <a:t> on above analysis, we can get some preliminary conclusions.</a:t>
            </a:r>
          </a:p>
          <a:p>
            <a:endParaRPr lang="en-US" altLang="zh-CN" baseline="0" dirty="0" smtClean="0"/>
          </a:p>
          <a:p>
            <a:r>
              <a:rPr lang="en-US" altLang="zh-CN" baseline="0" dirty="0" smtClean="0"/>
              <a:t>For the operational setting , in Vis channel using stereo view ,we can recognize CTH above 500 Meters, for the IR channel we can </a:t>
            </a:r>
            <a:r>
              <a:rPr lang="en-US" altLang="zh-CN" baseline="0" dirty="0" err="1" smtClean="0"/>
              <a:t>recongize</a:t>
            </a:r>
            <a:r>
              <a:rPr lang="en-US" altLang="zh-CN" baseline="0" dirty="0" smtClean="0"/>
              <a:t> CTH above 1800 meters. </a:t>
            </a:r>
          </a:p>
          <a:p>
            <a:r>
              <a:rPr lang="en-US" altLang="zh-CN" baseline="0" dirty="0" smtClean="0"/>
              <a:t>The  potential setting  have some advantage in accuracy but its not very significant.</a:t>
            </a:r>
          </a:p>
          <a:p>
            <a:endParaRPr lang="en-US" altLang="zh-CN" baseline="0" dirty="0" smtClean="0"/>
          </a:p>
          <a:p>
            <a:endParaRPr lang="en-US" altLang="zh-CN" baseline="0" dirty="0" smtClean="0"/>
          </a:p>
          <a:p>
            <a:r>
              <a:rPr lang="en-US" altLang="zh-CN" baseline="0" dirty="0" smtClean="0"/>
              <a:t>For the spatial coverage , we can see the operational setting is much better than potential setting.</a:t>
            </a:r>
          </a:p>
          <a:p>
            <a:endParaRPr lang="en-US" altLang="zh-CN" baseline="0" dirty="0" smtClean="0"/>
          </a:p>
          <a:p>
            <a:r>
              <a:rPr lang="en-US" altLang="zh-CN" baseline="0" dirty="0" smtClean="0"/>
              <a:t>So the operational setting could  satisfy for the requirement of DUAL-GEO VIS CMV applications.</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ED2AF39B-91EB-43F4-86E6-9A96425ABC97}" type="slidenum">
              <a:rPr lang="zh-CN" altLang="en-US" smtClean="0"/>
              <a:pPr>
                <a:defRPr/>
              </a:pPr>
              <a:t>13</a:t>
            </a:fld>
            <a:endParaRPr lang="zh-CN" altLang="en-US"/>
          </a:p>
        </p:txBody>
      </p:sp>
    </p:spTree>
    <p:extLst>
      <p:ext uri="{BB962C8B-B14F-4D97-AF65-F5344CB8AC3E}">
        <p14:creationId xmlns:p14="http://schemas.microsoft.com/office/powerpoint/2010/main" val="1142918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panose="020B0604020202020204" pitchFamily="34" charset="0"/>
              </a:rPr>
              <a:t>This is schematic diagram  of</a:t>
            </a:r>
            <a:r>
              <a:rPr lang="en-US" altLang="zh-CN" baseline="0" dirty="0" smtClean="0">
                <a:latin typeface="Arial" panose="020B0604020202020204" pitchFamily="34" charset="0"/>
              </a:rPr>
              <a:t> DUAL-GEO stereo view</a:t>
            </a:r>
            <a:endParaRPr lang="zh-CN" altLang="en-US" dirty="0" smtClean="0">
              <a:latin typeface="Arial" panose="020B0604020202020204" pitchFamily="34" charset="0"/>
            </a:endParaRPr>
          </a:p>
        </p:txBody>
      </p:sp>
      <p:sp>
        <p:nvSpPr>
          <p:cNvPr id="4096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6A5D497-3668-4AB0-9866-693CD3EFC381}" type="slidenum">
              <a:rPr lang="en-US" altLang="zh-CN"/>
              <a:pPr eaLnBrk="1" hangingPunct="1"/>
              <a:t>14</a:t>
            </a:fld>
            <a:endParaRPr lang="en-US" altLang="zh-CN"/>
          </a:p>
        </p:txBody>
      </p:sp>
    </p:spTree>
    <p:extLst>
      <p:ext uri="{BB962C8B-B14F-4D97-AF65-F5344CB8AC3E}">
        <p14:creationId xmlns:p14="http://schemas.microsoft.com/office/powerpoint/2010/main" val="1896869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ED2AF39B-91EB-43F4-86E6-9A96425ABC97}" type="slidenum">
              <a:rPr lang="zh-CN" altLang="en-US" smtClean="0"/>
              <a:pPr>
                <a:defRPr/>
              </a:pPr>
              <a:t>15</a:t>
            </a:fld>
            <a:endParaRPr lang="zh-CN" altLang="en-US"/>
          </a:p>
        </p:txBody>
      </p:sp>
    </p:spTree>
    <p:extLst>
      <p:ext uri="{BB962C8B-B14F-4D97-AF65-F5344CB8AC3E}">
        <p14:creationId xmlns:p14="http://schemas.microsoft.com/office/powerpoint/2010/main" val="1867185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2AB8A841-806C-479B-A74D-EB26EC7797D2}" type="slidenum">
              <a:rPr lang="zh-CN" altLang="en-US" smtClean="0"/>
              <a:pPr/>
              <a:t>17</a:t>
            </a:fld>
            <a:endParaRPr lang="zh-CN" altLang="en-US"/>
          </a:p>
        </p:txBody>
      </p:sp>
    </p:spTree>
    <p:extLst>
      <p:ext uri="{BB962C8B-B14F-4D97-AF65-F5344CB8AC3E}">
        <p14:creationId xmlns:p14="http://schemas.microsoft.com/office/powerpoint/2010/main" val="3031886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B8A841-806C-479B-A74D-EB26EC7797D2}" type="slidenum">
              <a:rPr lang="zh-CN" altLang="en-US" smtClean="0"/>
              <a:pPr/>
              <a:t>18</a:t>
            </a:fld>
            <a:endParaRPr lang="zh-CN" altLang="en-US"/>
          </a:p>
        </p:txBody>
      </p:sp>
    </p:spTree>
    <p:extLst>
      <p:ext uri="{BB962C8B-B14F-4D97-AF65-F5344CB8AC3E}">
        <p14:creationId xmlns:p14="http://schemas.microsoft.com/office/powerpoint/2010/main" val="1586725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D2AF39B-91EB-43F4-86E6-9A96425ABC97}" type="slidenum">
              <a:rPr lang="zh-CN" altLang="en-US" smtClean="0"/>
              <a:pPr>
                <a:defRPr/>
              </a:pPr>
              <a:t>19</a:t>
            </a:fld>
            <a:endParaRPr lang="zh-CN" altLang="en-US"/>
          </a:p>
        </p:txBody>
      </p:sp>
    </p:spTree>
    <p:extLst>
      <p:ext uri="{BB962C8B-B14F-4D97-AF65-F5344CB8AC3E}">
        <p14:creationId xmlns:p14="http://schemas.microsoft.com/office/powerpoint/2010/main" val="1398246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D2AF39B-91EB-43F4-86E6-9A96425ABC97}" type="slidenum">
              <a:rPr lang="zh-CN" altLang="en-US" smtClean="0"/>
              <a:pPr>
                <a:defRPr/>
              </a:pPr>
              <a:t>20</a:t>
            </a:fld>
            <a:endParaRPr lang="zh-CN" altLang="en-US"/>
          </a:p>
        </p:txBody>
      </p:sp>
    </p:spTree>
    <p:extLst>
      <p:ext uri="{BB962C8B-B14F-4D97-AF65-F5344CB8AC3E}">
        <p14:creationId xmlns:p14="http://schemas.microsoft.com/office/powerpoint/2010/main" val="117480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D2AF39B-91EB-43F4-86E6-9A96425ABC97}" type="slidenum">
              <a:rPr lang="zh-CN" altLang="en-US" smtClean="0"/>
              <a:pPr>
                <a:defRPr/>
              </a:pPr>
              <a:t>2</a:t>
            </a:fld>
            <a:endParaRPr lang="zh-CN" altLang="en-US"/>
          </a:p>
        </p:txBody>
      </p:sp>
    </p:spTree>
    <p:extLst>
      <p:ext uri="{BB962C8B-B14F-4D97-AF65-F5344CB8AC3E}">
        <p14:creationId xmlns:p14="http://schemas.microsoft.com/office/powerpoint/2010/main" val="2679513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Observation t</a:t>
            </a:r>
            <a:r>
              <a:rPr lang="en-US" altLang="zh-CN" sz="1200" dirty="0" smtClean="0"/>
              <a:t>ime asynchronous is big error source for </a:t>
            </a:r>
            <a:r>
              <a:rPr lang="en-US" altLang="zh-CN" dirty="0" smtClean="0"/>
              <a:t>Stereo CMW. It need special treatment on data </a:t>
            </a:r>
            <a:r>
              <a:rPr lang="en-US" altLang="zh-CN" dirty="0" err="1" smtClean="0"/>
              <a:t>peocessing</a:t>
            </a:r>
            <a:r>
              <a:rPr lang="en-US" altLang="zh-CN" dirty="0" smtClean="0"/>
              <a:t>.</a:t>
            </a:r>
          </a:p>
          <a:p>
            <a:endParaRPr lang="zh-CN" altLang="en-US" dirty="0"/>
          </a:p>
        </p:txBody>
      </p:sp>
      <p:sp>
        <p:nvSpPr>
          <p:cNvPr id="4" name="灯片编号占位符 3"/>
          <p:cNvSpPr>
            <a:spLocks noGrp="1"/>
          </p:cNvSpPr>
          <p:nvPr>
            <p:ph type="sldNum" sz="quarter" idx="10"/>
          </p:nvPr>
        </p:nvSpPr>
        <p:spPr/>
        <p:txBody>
          <a:bodyPr/>
          <a:lstStyle/>
          <a:p>
            <a:pPr>
              <a:defRPr/>
            </a:pPr>
            <a:fld id="{ED2AF39B-91EB-43F4-86E6-9A96425ABC97}" type="slidenum">
              <a:rPr lang="zh-CN" altLang="en-US" smtClean="0"/>
              <a:pPr>
                <a:defRPr/>
              </a:pPr>
              <a:t>21</a:t>
            </a:fld>
            <a:endParaRPr lang="zh-CN" altLang="en-US"/>
          </a:p>
        </p:txBody>
      </p:sp>
    </p:spTree>
    <p:extLst>
      <p:ext uri="{BB962C8B-B14F-4D97-AF65-F5344CB8AC3E}">
        <p14:creationId xmlns:p14="http://schemas.microsoft.com/office/powerpoint/2010/main" val="507930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B8A841-806C-479B-A74D-EB26EC7797D2}" type="slidenum">
              <a:rPr lang="zh-CN" altLang="en-US" smtClean="0"/>
              <a:pPr/>
              <a:t>22</a:t>
            </a:fld>
            <a:endParaRPr lang="zh-CN" altLang="en-US"/>
          </a:p>
        </p:txBody>
      </p:sp>
    </p:spTree>
    <p:extLst>
      <p:ext uri="{BB962C8B-B14F-4D97-AF65-F5344CB8AC3E}">
        <p14:creationId xmlns:p14="http://schemas.microsoft.com/office/powerpoint/2010/main" val="16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200" b="1">
                <a:solidFill>
                  <a:schemeClr val="tx1"/>
                </a:solidFill>
                <a:latin typeface="Tahoma" panose="020B0604030504040204" pitchFamily="34" charset="0"/>
                <a:ea typeface="楷体_GB2312" pitchFamily="49" charset="-122"/>
              </a:defRPr>
            </a:lvl1pPr>
            <a:lvl2pPr marL="742950" indent="-285750" defTabSz="990600" eaLnBrk="0" hangingPunct="0">
              <a:defRPr sz="1200" b="1">
                <a:solidFill>
                  <a:schemeClr val="tx1"/>
                </a:solidFill>
                <a:latin typeface="Tahoma" panose="020B0604030504040204" pitchFamily="34" charset="0"/>
                <a:ea typeface="楷体_GB2312" pitchFamily="49" charset="-122"/>
              </a:defRPr>
            </a:lvl2pPr>
            <a:lvl3pPr marL="1143000" indent="-228600" defTabSz="990600" eaLnBrk="0" hangingPunct="0">
              <a:defRPr sz="1200" b="1">
                <a:solidFill>
                  <a:schemeClr val="tx1"/>
                </a:solidFill>
                <a:latin typeface="Tahoma" panose="020B0604030504040204" pitchFamily="34" charset="0"/>
                <a:ea typeface="楷体_GB2312" pitchFamily="49" charset="-122"/>
              </a:defRPr>
            </a:lvl3pPr>
            <a:lvl4pPr marL="1600200" indent="-228600" defTabSz="990600" eaLnBrk="0" hangingPunct="0">
              <a:defRPr sz="1200" b="1">
                <a:solidFill>
                  <a:schemeClr val="tx1"/>
                </a:solidFill>
                <a:latin typeface="Tahoma" panose="020B0604030504040204" pitchFamily="34" charset="0"/>
                <a:ea typeface="楷体_GB2312" pitchFamily="49" charset="-122"/>
              </a:defRPr>
            </a:lvl4pPr>
            <a:lvl5pPr marL="2057400" indent="-228600" defTabSz="990600" eaLnBrk="0" hangingPunct="0">
              <a:defRPr sz="1200" b="1">
                <a:solidFill>
                  <a:schemeClr val="tx1"/>
                </a:solidFill>
                <a:latin typeface="Tahoma" panose="020B0604030504040204" pitchFamily="34" charset="0"/>
                <a:ea typeface="楷体_GB2312" pitchFamily="49" charset="-122"/>
              </a:defRPr>
            </a:lvl5pPr>
            <a:lvl6pPr marL="2514600" indent="-228600" defTabSz="990600" eaLnBrk="0" fontAlgn="base" hangingPunct="0">
              <a:spcBef>
                <a:spcPct val="0"/>
              </a:spcBef>
              <a:spcAft>
                <a:spcPct val="0"/>
              </a:spcAft>
              <a:defRPr sz="1200" b="1">
                <a:solidFill>
                  <a:schemeClr val="tx1"/>
                </a:solidFill>
                <a:latin typeface="Tahoma" panose="020B0604030504040204" pitchFamily="34" charset="0"/>
                <a:ea typeface="楷体_GB2312" pitchFamily="49" charset="-122"/>
              </a:defRPr>
            </a:lvl6pPr>
            <a:lvl7pPr marL="2971800" indent="-228600" defTabSz="990600" eaLnBrk="0" fontAlgn="base" hangingPunct="0">
              <a:spcBef>
                <a:spcPct val="0"/>
              </a:spcBef>
              <a:spcAft>
                <a:spcPct val="0"/>
              </a:spcAft>
              <a:defRPr sz="1200" b="1">
                <a:solidFill>
                  <a:schemeClr val="tx1"/>
                </a:solidFill>
                <a:latin typeface="Tahoma" panose="020B0604030504040204" pitchFamily="34" charset="0"/>
                <a:ea typeface="楷体_GB2312" pitchFamily="49" charset="-122"/>
              </a:defRPr>
            </a:lvl7pPr>
            <a:lvl8pPr marL="3429000" indent="-228600" defTabSz="990600" eaLnBrk="0" fontAlgn="base" hangingPunct="0">
              <a:spcBef>
                <a:spcPct val="0"/>
              </a:spcBef>
              <a:spcAft>
                <a:spcPct val="0"/>
              </a:spcAft>
              <a:defRPr sz="1200" b="1">
                <a:solidFill>
                  <a:schemeClr val="tx1"/>
                </a:solidFill>
                <a:latin typeface="Tahoma" panose="020B0604030504040204" pitchFamily="34" charset="0"/>
                <a:ea typeface="楷体_GB2312" pitchFamily="49" charset="-122"/>
              </a:defRPr>
            </a:lvl8pPr>
            <a:lvl9pPr marL="3886200" indent="-228600" defTabSz="990600" eaLnBrk="0" fontAlgn="base" hangingPunct="0">
              <a:spcBef>
                <a:spcPct val="0"/>
              </a:spcBef>
              <a:spcAft>
                <a:spcPct val="0"/>
              </a:spcAft>
              <a:defRPr sz="1200" b="1">
                <a:solidFill>
                  <a:schemeClr val="tx1"/>
                </a:solidFill>
                <a:latin typeface="Tahoma" panose="020B0604030504040204" pitchFamily="34" charset="0"/>
                <a:ea typeface="楷体_GB2312" pitchFamily="49" charset="-122"/>
              </a:defRPr>
            </a:lvl9pPr>
          </a:lstStyle>
          <a:p>
            <a:pPr eaLnBrk="1" hangingPunct="1"/>
            <a:fld id="{7D5B1FD8-4706-4880-BA7B-9CF8FD647793}" type="slidenum">
              <a:rPr lang="en-US" altLang="zh-CN" sz="1300" b="0">
                <a:latin typeface="Arial" panose="020B0604020202020204" pitchFamily="34" charset="0"/>
              </a:rPr>
              <a:pPr eaLnBrk="1" hangingPunct="1"/>
              <a:t>23</a:t>
            </a:fld>
            <a:endParaRPr lang="en-US" altLang="zh-CN" sz="1300" b="0">
              <a:latin typeface="Arial" panose="020B0604020202020204" pitchFamily="34" charset="0"/>
            </a:endParaRPr>
          </a:p>
        </p:txBody>
      </p:sp>
      <p:sp>
        <p:nvSpPr>
          <p:cNvPr id="35843" name="Rectangle 2"/>
          <p:cNvSpPr>
            <a:spLocks noGrp="1" noRot="1" noChangeAspect="1" noChangeArrowheads="1" noTextEdit="1"/>
          </p:cNvSpPr>
          <p:nvPr>
            <p:ph type="sldImg"/>
          </p:nvPr>
        </p:nvSpPr>
        <p:spPr>
          <a:xfrm>
            <a:off x="742950" y="835025"/>
            <a:ext cx="5551488" cy="4165600"/>
          </a:xfrm>
          <a:ln/>
        </p:spPr>
      </p:sp>
      <p:sp>
        <p:nvSpPr>
          <p:cNvPr id="244739" name="Rectangle 3"/>
          <p:cNvSpPr>
            <a:spLocks noGrp="1" noChangeArrowheads="1"/>
          </p:cNvSpPr>
          <p:nvPr>
            <p:ph type="body" idx="1"/>
          </p:nvPr>
        </p:nvSpPr>
        <p:spPr/>
        <p:txBody>
          <a:bodyPr/>
          <a:lstStyle/>
          <a:p>
            <a:pPr eaLnBrk="1" hangingPunct="1">
              <a:defRPr/>
            </a:pPr>
            <a:endParaRPr altLang="en-US" b="1" dirty="0" smtClean="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397543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B8A841-806C-479B-A74D-EB26EC7797D2}" type="slidenum">
              <a:rPr lang="zh-CN" altLang="en-US" smtClean="0"/>
              <a:pPr/>
              <a:t>24</a:t>
            </a:fld>
            <a:endParaRPr lang="zh-CN" altLang="en-US"/>
          </a:p>
        </p:txBody>
      </p:sp>
    </p:spTree>
    <p:extLst>
      <p:ext uri="{BB962C8B-B14F-4D97-AF65-F5344CB8AC3E}">
        <p14:creationId xmlns:p14="http://schemas.microsoft.com/office/powerpoint/2010/main" val="3195196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D2AF39B-91EB-43F4-86E6-9A96425ABC97}" type="slidenum">
              <a:rPr lang="zh-CN" altLang="en-US" smtClean="0"/>
              <a:pPr>
                <a:defRPr/>
              </a:pPr>
              <a:t>25</a:t>
            </a:fld>
            <a:endParaRPr lang="zh-CN" altLang="en-US"/>
          </a:p>
        </p:txBody>
      </p:sp>
    </p:spTree>
    <p:extLst>
      <p:ext uri="{BB962C8B-B14F-4D97-AF65-F5344CB8AC3E}">
        <p14:creationId xmlns:p14="http://schemas.microsoft.com/office/powerpoint/2010/main" val="34395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a:r>
              <a:rPr lang="en-US" altLang="zh-CN" b="1" i="0" dirty="0" smtClean="0">
                <a:effectLst/>
              </a:rPr>
              <a:t>To</a:t>
            </a:r>
            <a:r>
              <a:rPr lang="en-US" altLang="zh-CN" b="1" i="0" baseline="0" dirty="0" smtClean="0">
                <a:effectLst/>
              </a:rPr>
              <a:t> create stereo image pair</a:t>
            </a:r>
            <a:endParaRPr lang="zh-CN" altLang="en-US" dirty="0"/>
          </a:p>
        </p:txBody>
      </p:sp>
      <p:sp>
        <p:nvSpPr>
          <p:cNvPr id="4" name="灯片编号占位符 3"/>
          <p:cNvSpPr>
            <a:spLocks noGrp="1"/>
          </p:cNvSpPr>
          <p:nvPr>
            <p:ph type="sldNum" sz="quarter" idx="10"/>
          </p:nvPr>
        </p:nvSpPr>
        <p:spPr/>
        <p:txBody>
          <a:bodyPr/>
          <a:lstStyle/>
          <a:p>
            <a:pPr>
              <a:defRPr/>
            </a:pPr>
            <a:fld id="{ED2AF39B-91EB-43F4-86E6-9A96425ABC97}" type="slidenum">
              <a:rPr lang="zh-CN" altLang="en-US" smtClean="0"/>
              <a:pPr>
                <a:defRPr/>
              </a:pPr>
              <a:t>3</a:t>
            </a:fld>
            <a:endParaRPr lang="zh-CN" altLang="en-US"/>
          </a:p>
        </p:txBody>
      </p:sp>
    </p:spTree>
    <p:extLst>
      <p:ext uri="{BB962C8B-B14F-4D97-AF65-F5344CB8AC3E}">
        <p14:creationId xmlns:p14="http://schemas.microsoft.com/office/powerpoint/2010/main" val="279981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In 1980s, Prof. Fujita first bring up the concept of </a:t>
            </a:r>
            <a:r>
              <a:rPr lang="en-US" altLang="zh-CN" sz="1200" dirty="0" smtClean="0"/>
              <a:t>stereographic height. This is a simplified equation</a:t>
            </a:r>
            <a:r>
              <a:rPr lang="en-US" altLang="zh-CN" sz="1200" baseline="0" dirty="0" smtClean="0"/>
              <a:t> .</a:t>
            </a:r>
          </a:p>
          <a:p>
            <a:r>
              <a:rPr lang="en-US" altLang="zh-CN" sz="1200" baseline="0" dirty="0" smtClean="0"/>
              <a:t>1990s </a:t>
            </a:r>
            <a:r>
              <a:rPr lang="en-US" altLang="zh-CN" sz="1200" baseline="0" dirty="0" err="1" smtClean="0"/>
              <a:t>Hasler</a:t>
            </a:r>
            <a:r>
              <a:rPr lang="en-US" altLang="zh-CN" sz="1200" baseline="0" dirty="0" smtClean="0"/>
              <a:t> give the idea of </a:t>
            </a:r>
            <a:r>
              <a:rPr lang="en-US" altLang="zh-CN" sz="1200" dirty="0" smtClean="0"/>
              <a:t> Automatic stereoscopic  height assignment.</a:t>
            </a:r>
          </a:p>
          <a:p>
            <a:r>
              <a:rPr lang="en-US" altLang="zh-CN" sz="1200" dirty="0" smtClean="0"/>
              <a:t>from then on , many</a:t>
            </a:r>
            <a:r>
              <a:rPr lang="en-US" altLang="zh-CN" sz="1200" baseline="0" dirty="0" smtClean="0"/>
              <a:t> attempts are applied to GOES and </a:t>
            </a:r>
            <a:r>
              <a:rPr lang="en-US" altLang="zh-CN" sz="1200" baseline="0" dirty="0" err="1" smtClean="0"/>
              <a:t>meteosat</a:t>
            </a:r>
            <a:r>
              <a:rPr lang="en-US" altLang="zh-CN" sz="1200" baseline="0" dirty="0" smtClean="0"/>
              <a:t> height assignment, </a:t>
            </a:r>
          </a:p>
          <a:p>
            <a:r>
              <a:rPr lang="en-US" altLang="zh-CN" sz="1200" dirty="0" smtClean="0"/>
              <a:t>The three picture at the bottom  are part</a:t>
            </a:r>
            <a:r>
              <a:rPr lang="en-US" altLang="zh-CN" sz="1200" baseline="0" dirty="0" smtClean="0"/>
              <a:t> of these works , the left one is from </a:t>
            </a:r>
            <a:r>
              <a:rPr lang="en-US" altLang="zh-CN" sz="1200" baseline="0" dirty="0" err="1" smtClean="0"/>
              <a:t>Dr,wylie</a:t>
            </a:r>
            <a:r>
              <a:rPr lang="en-US" altLang="zh-CN" sz="1200" baseline="0" dirty="0" smtClean="0"/>
              <a:t>, and </a:t>
            </a:r>
            <a:r>
              <a:rPr lang="en-US" altLang="zh-CN" sz="1200" baseline="0" dirty="0" err="1" smtClean="0"/>
              <a:t>dave</a:t>
            </a:r>
            <a:r>
              <a:rPr lang="en-US" altLang="zh-CN" sz="1200" baseline="0" dirty="0" smtClean="0"/>
              <a:t> </a:t>
            </a:r>
            <a:r>
              <a:rPr lang="en-US" altLang="zh-CN" sz="1200" baseline="0" dirty="0" err="1" smtClean="0"/>
              <a:t>santek</a:t>
            </a:r>
            <a:r>
              <a:rPr lang="en-US" altLang="zh-CN" sz="1200" baseline="0" dirty="0" smtClean="0"/>
              <a:t> , they make some efforts using </a:t>
            </a:r>
            <a:r>
              <a:rPr lang="en-US" altLang="zh-CN" sz="1200" baseline="0" dirty="0" err="1" smtClean="0"/>
              <a:t>visble</a:t>
            </a:r>
            <a:r>
              <a:rPr lang="en-US" altLang="zh-CN" sz="1200" baseline="0" dirty="0" smtClean="0"/>
              <a:t> channel to assign the cloud height.</a:t>
            </a:r>
          </a:p>
          <a:p>
            <a:r>
              <a:rPr lang="en-US" altLang="zh-CN" sz="1200" baseline="0" dirty="0" smtClean="0"/>
              <a:t>The middle one is from </a:t>
            </a:r>
            <a:r>
              <a:rPr lang="en-US" altLang="zh-CN" sz="1200" baseline="0" dirty="0" err="1" smtClean="0"/>
              <a:t>Dr.campel</a:t>
            </a:r>
            <a:r>
              <a:rPr lang="en-US" altLang="zh-CN" sz="1200" baseline="0" dirty="0" smtClean="0"/>
              <a:t> and ken, they try infrared channels</a:t>
            </a:r>
          </a:p>
          <a:p>
            <a:r>
              <a:rPr lang="en-US" altLang="zh-CN" sz="1200" baseline="0" dirty="0" smtClean="0"/>
              <a:t>The right one is my work in 2009, which using all the </a:t>
            </a:r>
            <a:r>
              <a:rPr lang="en-US" altLang="zh-CN" sz="1200" baseline="0" dirty="0" smtClean="0"/>
              <a:t>goes I_M </a:t>
            </a:r>
            <a:r>
              <a:rPr lang="en-US" altLang="zh-CN" sz="1200" baseline="0" dirty="0" smtClean="0"/>
              <a:t>CHANNELS, from VIS to infrared.</a:t>
            </a:r>
          </a:p>
          <a:p>
            <a:endParaRPr lang="zh-CN" altLang="en-US" dirty="0"/>
          </a:p>
        </p:txBody>
      </p:sp>
      <p:sp>
        <p:nvSpPr>
          <p:cNvPr id="4" name="灯片编号占位符 3"/>
          <p:cNvSpPr>
            <a:spLocks noGrp="1"/>
          </p:cNvSpPr>
          <p:nvPr>
            <p:ph type="sldNum" sz="quarter" idx="10"/>
          </p:nvPr>
        </p:nvSpPr>
        <p:spPr/>
        <p:txBody>
          <a:bodyPr/>
          <a:lstStyle/>
          <a:p>
            <a:pPr>
              <a:defRPr/>
            </a:pPr>
            <a:fld id="{ED2AF39B-91EB-43F4-86E6-9A96425ABC97}" type="slidenum">
              <a:rPr lang="zh-CN" altLang="en-US" smtClean="0"/>
              <a:pPr>
                <a:defRPr/>
              </a:pPr>
              <a:t>4</a:t>
            </a:fld>
            <a:endParaRPr lang="zh-CN" altLang="en-US"/>
          </a:p>
        </p:txBody>
      </p:sp>
    </p:spTree>
    <p:extLst>
      <p:ext uri="{BB962C8B-B14F-4D97-AF65-F5344CB8AC3E}">
        <p14:creationId xmlns:p14="http://schemas.microsoft.com/office/powerpoint/2010/main" val="235672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D2AF39B-91EB-43F4-86E6-9A96425ABC97}" type="slidenum">
              <a:rPr lang="zh-CN" altLang="en-US" smtClean="0"/>
              <a:pPr>
                <a:defRPr/>
              </a:pPr>
              <a:t>5</a:t>
            </a:fld>
            <a:endParaRPr lang="zh-CN" altLang="en-US"/>
          </a:p>
        </p:txBody>
      </p:sp>
    </p:spTree>
    <p:extLst>
      <p:ext uri="{BB962C8B-B14F-4D97-AF65-F5344CB8AC3E}">
        <p14:creationId xmlns:p14="http://schemas.microsoft.com/office/powerpoint/2010/main" val="322698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panose="020B0604020202020204" pitchFamily="34" charset="0"/>
              </a:rPr>
              <a:t>From</a:t>
            </a:r>
            <a:r>
              <a:rPr lang="en-US" altLang="zh-CN" baseline="0" dirty="0" smtClean="0">
                <a:latin typeface="Arial" panose="020B0604020202020204" pitchFamily="34" charset="0"/>
              </a:rPr>
              <a:t> now on, </a:t>
            </a:r>
            <a:endParaRPr lang="zh-CN" altLang="en-US" dirty="0" smtClean="0">
              <a:latin typeface="Arial" panose="020B0604020202020204" pitchFamily="34" charset="0"/>
            </a:endParaRPr>
          </a:p>
        </p:txBody>
      </p:sp>
      <p:sp>
        <p:nvSpPr>
          <p:cNvPr id="4096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6A5D497-3668-4AB0-9866-693CD3EFC381}" type="slidenum">
              <a:rPr lang="en-US" altLang="zh-CN"/>
              <a:pPr eaLnBrk="1" hangingPunct="1"/>
              <a:t>6</a:t>
            </a:fld>
            <a:endParaRPr lang="en-US" altLang="zh-CN"/>
          </a:p>
        </p:txBody>
      </p:sp>
    </p:spTree>
    <p:extLst>
      <p:ext uri="{BB962C8B-B14F-4D97-AF65-F5344CB8AC3E}">
        <p14:creationId xmlns:p14="http://schemas.microsoft.com/office/powerpoint/2010/main" val="263814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4096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6A5D497-3668-4AB0-9866-693CD3EFC381}" type="slidenum">
              <a:rPr lang="en-US" altLang="zh-CN"/>
              <a:pPr eaLnBrk="1" hangingPunct="1"/>
              <a:t>7</a:t>
            </a:fld>
            <a:endParaRPr lang="en-US" altLang="zh-CN"/>
          </a:p>
        </p:txBody>
      </p:sp>
    </p:spTree>
    <p:extLst>
      <p:ext uri="{BB962C8B-B14F-4D97-AF65-F5344CB8AC3E}">
        <p14:creationId xmlns:p14="http://schemas.microsoft.com/office/powerpoint/2010/main" val="3079797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4096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6A5D497-3668-4AB0-9866-693CD3EFC381}" type="slidenum">
              <a:rPr lang="en-US" altLang="zh-CN"/>
              <a:pPr eaLnBrk="1" hangingPunct="1"/>
              <a:t>8</a:t>
            </a:fld>
            <a:endParaRPr lang="en-US" altLang="zh-CN"/>
          </a:p>
        </p:txBody>
      </p:sp>
    </p:spTree>
    <p:extLst>
      <p:ext uri="{BB962C8B-B14F-4D97-AF65-F5344CB8AC3E}">
        <p14:creationId xmlns:p14="http://schemas.microsoft.com/office/powerpoint/2010/main" val="876185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1" dirty="0" smtClean="0">
                <a:latin typeface="+mn-lt"/>
              </a:rPr>
              <a:t>Lets</a:t>
            </a:r>
            <a:r>
              <a:rPr lang="en-US" altLang="zh-CN" b="1" baseline="0" dirty="0" smtClean="0">
                <a:latin typeface="+mn-lt"/>
              </a:rPr>
              <a:t> discuss the current FY-2 dual-geo and some other  possible settings.</a:t>
            </a:r>
            <a:endParaRPr lang="zh-CN" altLang="en-US" dirty="0" smtClean="0">
              <a:latin typeface="Arial" panose="020B0604020202020204" pitchFamily="34" charset="0"/>
            </a:endParaRPr>
          </a:p>
        </p:txBody>
      </p:sp>
      <p:sp>
        <p:nvSpPr>
          <p:cNvPr id="4096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6A5D497-3668-4AB0-9866-693CD3EFC381}" type="slidenum">
              <a:rPr lang="en-US" altLang="zh-CN"/>
              <a:pPr eaLnBrk="1" hangingPunct="1"/>
              <a:t>9</a:t>
            </a:fld>
            <a:endParaRPr lang="en-US" altLang="zh-CN"/>
          </a:p>
        </p:txBody>
      </p:sp>
    </p:spTree>
    <p:extLst>
      <p:ext uri="{BB962C8B-B14F-4D97-AF65-F5344CB8AC3E}">
        <p14:creationId xmlns:p14="http://schemas.microsoft.com/office/powerpoint/2010/main" val="17365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88E8550A-B6C4-4D0D-9FE3-2C49A70FDFE7}" type="datetimeFigureOut">
              <a:rPr lang="zh-CN" altLang="en-US" smtClean="0"/>
              <a:t>2014/6/19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7F5929-1269-4DBA-A022-17E9DD3FD1C8}" type="slidenum">
              <a:rPr lang="zh-CN" altLang="en-US" smtClean="0"/>
              <a:t>‹#›</a:t>
            </a:fld>
            <a:endParaRPr lang="zh-CN" altLang="en-US"/>
          </a:p>
        </p:txBody>
      </p:sp>
    </p:spTree>
    <p:extLst>
      <p:ext uri="{BB962C8B-B14F-4D97-AF65-F5344CB8AC3E}">
        <p14:creationId xmlns:p14="http://schemas.microsoft.com/office/powerpoint/2010/main" val="3147354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8E8550A-B6C4-4D0D-9FE3-2C49A70FDFE7}" type="datetimeFigureOut">
              <a:rPr lang="zh-CN" altLang="en-US" smtClean="0"/>
              <a:t>2014/6/19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7F5929-1269-4DBA-A022-17E9DD3FD1C8}" type="slidenum">
              <a:rPr lang="zh-CN" altLang="en-US" smtClean="0"/>
              <a:t>‹#›</a:t>
            </a:fld>
            <a:endParaRPr lang="zh-CN" altLang="en-US"/>
          </a:p>
        </p:txBody>
      </p:sp>
    </p:spTree>
    <p:extLst>
      <p:ext uri="{BB962C8B-B14F-4D97-AF65-F5344CB8AC3E}">
        <p14:creationId xmlns:p14="http://schemas.microsoft.com/office/powerpoint/2010/main" val="785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8E8550A-B6C4-4D0D-9FE3-2C49A70FDFE7}" type="datetimeFigureOut">
              <a:rPr lang="zh-CN" altLang="en-US" smtClean="0"/>
              <a:t>2014/6/19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7F5929-1269-4DBA-A022-17E9DD3FD1C8}" type="slidenum">
              <a:rPr lang="zh-CN" altLang="en-US" smtClean="0"/>
              <a:t>‹#›</a:t>
            </a:fld>
            <a:endParaRPr lang="zh-CN" altLang="en-US"/>
          </a:p>
        </p:txBody>
      </p:sp>
    </p:spTree>
    <p:extLst>
      <p:ext uri="{BB962C8B-B14F-4D97-AF65-F5344CB8AC3E}">
        <p14:creationId xmlns:p14="http://schemas.microsoft.com/office/powerpoint/2010/main" val="356141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8E8550A-B6C4-4D0D-9FE3-2C49A70FDFE7}" type="datetimeFigureOut">
              <a:rPr lang="zh-CN" altLang="en-US" smtClean="0"/>
              <a:t>2014/6/19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7F5929-1269-4DBA-A022-17E9DD3FD1C8}" type="slidenum">
              <a:rPr lang="zh-CN" altLang="en-US" smtClean="0"/>
              <a:t>‹#›</a:t>
            </a:fld>
            <a:endParaRPr lang="zh-CN" altLang="en-US"/>
          </a:p>
        </p:txBody>
      </p:sp>
    </p:spTree>
    <p:extLst>
      <p:ext uri="{BB962C8B-B14F-4D97-AF65-F5344CB8AC3E}">
        <p14:creationId xmlns:p14="http://schemas.microsoft.com/office/powerpoint/2010/main" val="347062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88E8550A-B6C4-4D0D-9FE3-2C49A70FDFE7}" type="datetimeFigureOut">
              <a:rPr lang="zh-CN" altLang="en-US" smtClean="0"/>
              <a:t>2014/6/19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7F5929-1269-4DBA-A022-17E9DD3FD1C8}" type="slidenum">
              <a:rPr lang="zh-CN" altLang="en-US" smtClean="0"/>
              <a:t>‹#›</a:t>
            </a:fld>
            <a:endParaRPr lang="zh-CN" altLang="en-US"/>
          </a:p>
        </p:txBody>
      </p:sp>
    </p:spTree>
    <p:extLst>
      <p:ext uri="{BB962C8B-B14F-4D97-AF65-F5344CB8AC3E}">
        <p14:creationId xmlns:p14="http://schemas.microsoft.com/office/powerpoint/2010/main" val="385378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88E8550A-B6C4-4D0D-9FE3-2C49A70FDFE7}" type="datetimeFigureOut">
              <a:rPr lang="zh-CN" altLang="en-US" smtClean="0"/>
              <a:t>2014/6/19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07F5929-1269-4DBA-A022-17E9DD3FD1C8}" type="slidenum">
              <a:rPr lang="zh-CN" altLang="en-US" smtClean="0"/>
              <a:t>‹#›</a:t>
            </a:fld>
            <a:endParaRPr lang="zh-CN" altLang="en-US"/>
          </a:p>
        </p:txBody>
      </p:sp>
    </p:spTree>
    <p:extLst>
      <p:ext uri="{BB962C8B-B14F-4D97-AF65-F5344CB8AC3E}">
        <p14:creationId xmlns:p14="http://schemas.microsoft.com/office/powerpoint/2010/main" val="3653974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88E8550A-B6C4-4D0D-9FE3-2C49A70FDFE7}" type="datetimeFigureOut">
              <a:rPr lang="zh-CN" altLang="en-US" smtClean="0"/>
              <a:t>2014/6/19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07F5929-1269-4DBA-A022-17E9DD3FD1C8}" type="slidenum">
              <a:rPr lang="zh-CN" altLang="en-US" smtClean="0"/>
              <a:t>‹#›</a:t>
            </a:fld>
            <a:endParaRPr lang="zh-CN" altLang="en-US"/>
          </a:p>
        </p:txBody>
      </p:sp>
    </p:spTree>
    <p:extLst>
      <p:ext uri="{BB962C8B-B14F-4D97-AF65-F5344CB8AC3E}">
        <p14:creationId xmlns:p14="http://schemas.microsoft.com/office/powerpoint/2010/main" val="29604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88E8550A-B6C4-4D0D-9FE3-2C49A70FDFE7}" type="datetimeFigureOut">
              <a:rPr lang="zh-CN" altLang="en-US" smtClean="0"/>
              <a:t>2014/6/19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07F5929-1269-4DBA-A022-17E9DD3FD1C8}" type="slidenum">
              <a:rPr lang="zh-CN" altLang="en-US" smtClean="0"/>
              <a:t>‹#›</a:t>
            </a:fld>
            <a:endParaRPr lang="zh-CN" altLang="en-US"/>
          </a:p>
        </p:txBody>
      </p:sp>
    </p:spTree>
    <p:extLst>
      <p:ext uri="{BB962C8B-B14F-4D97-AF65-F5344CB8AC3E}">
        <p14:creationId xmlns:p14="http://schemas.microsoft.com/office/powerpoint/2010/main" val="27837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550A-B6C4-4D0D-9FE3-2C49A70FDFE7}" type="datetimeFigureOut">
              <a:rPr lang="zh-CN" altLang="en-US" smtClean="0"/>
              <a:t>2014/6/19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07F5929-1269-4DBA-A022-17E9DD3FD1C8}" type="slidenum">
              <a:rPr lang="zh-CN" altLang="en-US" smtClean="0"/>
              <a:t>‹#›</a:t>
            </a:fld>
            <a:endParaRPr lang="zh-CN" altLang="en-US"/>
          </a:p>
        </p:txBody>
      </p:sp>
    </p:spTree>
    <p:extLst>
      <p:ext uri="{BB962C8B-B14F-4D97-AF65-F5344CB8AC3E}">
        <p14:creationId xmlns:p14="http://schemas.microsoft.com/office/powerpoint/2010/main" val="66333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8E8550A-B6C4-4D0D-9FE3-2C49A70FDFE7}" type="datetimeFigureOut">
              <a:rPr lang="zh-CN" altLang="en-US" smtClean="0"/>
              <a:t>2014/6/19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07F5929-1269-4DBA-A022-17E9DD3FD1C8}" type="slidenum">
              <a:rPr lang="zh-CN" altLang="en-US" smtClean="0"/>
              <a:t>‹#›</a:t>
            </a:fld>
            <a:endParaRPr lang="zh-CN" altLang="en-US"/>
          </a:p>
        </p:txBody>
      </p:sp>
    </p:spTree>
    <p:extLst>
      <p:ext uri="{BB962C8B-B14F-4D97-AF65-F5344CB8AC3E}">
        <p14:creationId xmlns:p14="http://schemas.microsoft.com/office/powerpoint/2010/main" val="91236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8E8550A-B6C4-4D0D-9FE3-2C49A70FDFE7}" type="datetimeFigureOut">
              <a:rPr lang="zh-CN" altLang="en-US" smtClean="0"/>
              <a:t>2014/6/19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07F5929-1269-4DBA-A022-17E9DD3FD1C8}" type="slidenum">
              <a:rPr lang="zh-CN" altLang="en-US" smtClean="0"/>
              <a:t>‹#›</a:t>
            </a:fld>
            <a:endParaRPr lang="zh-CN" altLang="en-US"/>
          </a:p>
        </p:txBody>
      </p:sp>
    </p:spTree>
    <p:extLst>
      <p:ext uri="{BB962C8B-B14F-4D97-AF65-F5344CB8AC3E}">
        <p14:creationId xmlns:p14="http://schemas.microsoft.com/office/powerpoint/2010/main" val="1697702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8550A-B6C4-4D0D-9FE3-2C49A70FDFE7}" type="datetimeFigureOut">
              <a:rPr lang="zh-CN" altLang="en-US" smtClean="0"/>
              <a:t>2014/6/19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F5929-1269-4DBA-A022-17E9DD3FD1C8}" type="slidenum">
              <a:rPr lang="zh-CN" altLang="en-US" smtClean="0"/>
              <a:t>‹#›</a:t>
            </a:fld>
            <a:endParaRPr lang="zh-CN" altLang="en-US"/>
          </a:p>
        </p:txBody>
      </p:sp>
    </p:spTree>
    <p:extLst>
      <p:ext uri="{BB962C8B-B14F-4D97-AF65-F5344CB8AC3E}">
        <p14:creationId xmlns:p14="http://schemas.microsoft.com/office/powerpoint/2010/main" val="1075515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2.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0" y="3581400"/>
            <a:ext cx="9144000" cy="3276600"/>
          </a:xfrm>
          <a:prstGeom prst="rect">
            <a:avLst/>
          </a:prstGeom>
          <a:solidFill>
            <a:schemeClr val="tx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p>
        </p:txBody>
      </p:sp>
      <p:sp>
        <p:nvSpPr>
          <p:cNvPr id="6" name="Rectangle 3"/>
          <p:cNvSpPr txBox="1">
            <a:spLocks noChangeArrowheads="1"/>
          </p:cNvSpPr>
          <p:nvPr/>
        </p:nvSpPr>
        <p:spPr bwMode="auto">
          <a:xfrm>
            <a:off x="1048414" y="3444967"/>
            <a:ext cx="7239000" cy="2286000"/>
          </a:xfrm>
          <a:prstGeom prst="rect">
            <a:avLst/>
          </a:prstGeom>
          <a:noFill/>
          <a:ln w="9525">
            <a:noFill/>
            <a:miter lim="800000"/>
            <a:headEnd/>
            <a:tailEnd/>
          </a:ln>
        </p:spPr>
        <p:txBody>
          <a:bodyPr/>
          <a:lstStyle/>
          <a:p>
            <a:pPr marL="342900" indent="-342900" algn="ctr">
              <a:lnSpc>
                <a:spcPts val="1900"/>
              </a:lnSpc>
              <a:spcBef>
                <a:spcPct val="20000"/>
              </a:spcBef>
              <a:buClr>
                <a:schemeClr val="folHlink"/>
              </a:buClr>
              <a:defRPr/>
            </a:pPr>
            <a:endParaRPr lang="en-US" altLang="zh-CN" sz="2400" dirty="0">
              <a:solidFill>
                <a:schemeClr val="bg1"/>
              </a:solidFill>
              <a:effectLst>
                <a:outerShdw blurRad="38100" dist="38100" dir="2700000" algn="tl">
                  <a:srgbClr val="000000">
                    <a:alpha val="43137"/>
                  </a:srgbClr>
                </a:outerShdw>
              </a:effectLst>
              <a:latin typeface="+mn-lt"/>
              <a:ea typeface="+mn-ea"/>
            </a:endParaRPr>
          </a:p>
          <a:p>
            <a:pPr marL="342900" indent="-342900" algn="ctr">
              <a:lnSpc>
                <a:spcPts val="1900"/>
              </a:lnSpc>
              <a:spcBef>
                <a:spcPct val="20000"/>
              </a:spcBef>
              <a:buClr>
                <a:schemeClr val="folHlink"/>
              </a:buClr>
              <a:defRPr/>
            </a:pPr>
            <a:endParaRPr lang="en-US" altLang="zh-CN" sz="2000" b="1" kern="0" dirty="0" smtClean="0">
              <a:solidFill>
                <a:schemeClr val="bg1"/>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a:p>
            <a:pPr marL="342900" indent="-342900" algn="ctr">
              <a:lnSpc>
                <a:spcPts val="1900"/>
              </a:lnSpc>
              <a:spcBef>
                <a:spcPct val="20000"/>
              </a:spcBef>
              <a:buClr>
                <a:schemeClr val="folHlink"/>
              </a:buClr>
              <a:defRPr/>
            </a:pPr>
            <a:r>
              <a:rPr lang="en-US" altLang="zh-CN" sz="1600" b="1" dirty="0">
                <a:solidFill>
                  <a:schemeClr val="bg1"/>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Feng Lu,  </a:t>
            </a:r>
            <a:r>
              <a:rPr lang="en-US" altLang="zh-CN" sz="1600" b="1" dirty="0" err="1">
                <a:solidFill>
                  <a:schemeClr val="bg1"/>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Jianmin</a:t>
            </a:r>
            <a:r>
              <a:rPr lang="en-US" altLang="zh-CN" sz="1600" b="1" dirty="0">
                <a:solidFill>
                  <a:schemeClr val="bg1"/>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 Xu</a:t>
            </a:r>
          </a:p>
          <a:p>
            <a:pPr marL="342900" indent="-342900" algn="ctr">
              <a:lnSpc>
                <a:spcPts val="1900"/>
              </a:lnSpc>
              <a:spcBef>
                <a:spcPct val="20000"/>
              </a:spcBef>
              <a:buClr>
                <a:schemeClr val="folHlink"/>
              </a:buClr>
              <a:defRPr/>
            </a:pPr>
            <a:endParaRPr lang="en-US" altLang="zh-CN" sz="1600" b="1" dirty="0" smtClean="0">
              <a:solidFill>
                <a:schemeClr val="bg1"/>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a:p>
            <a:pPr marL="342900" indent="-342900" algn="ctr">
              <a:lnSpc>
                <a:spcPts val="1900"/>
              </a:lnSpc>
              <a:spcBef>
                <a:spcPct val="20000"/>
              </a:spcBef>
              <a:buClr>
                <a:schemeClr val="folHlink"/>
              </a:buClr>
              <a:defRPr/>
            </a:pPr>
            <a:r>
              <a:rPr lang="en-US" altLang="zh-CN" sz="1600" b="1" dirty="0" smtClean="0">
                <a:solidFill>
                  <a:schemeClr val="bg1"/>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Office of System </a:t>
            </a:r>
            <a:r>
              <a:rPr lang="en-US" altLang="zh-CN" sz="1600" b="1" dirty="0">
                <a:solidFill>
                  <a:schemeClr val="bg1"/>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D</a:t>
            </a:r>
            <a:r>
              <a:rPr lang="en-US" altLang="zh-CN" sz="1600" b="1" dirty="0" smtClean="0">
                <a:solidFill>
                  <a:schemeClr val="bg1"/>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evelopment, </a:t>
            </a:r>
          </a:p>
          <a:p>
            <a:pPr marL="342900" indent="-342900" algn="ctr">
              <a:lnSpc>
                <a:spcPts val="1900"/>
              </a:lnSpc>
              <a:spcBef>
                <a:spcPct val="20000"/>
              </a:spcBef>
              <a:buClr>
                <a:schemeClr val="folHlink"/>
              </a:buClr>
              <a:defRPr/>
            </a:pPr>
            <a:r>
              <a:rPr lang="en-US" altLang="zh-CN" sz="1600" b="1" dirty="0" smtClean="0">
                <a:solidFill>
                  <a:schemeClr val="bg1"/>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National Satellite Meteorological Center/CMA</a:t>
            </a:r>
            <a:endParaRPr lang="en-US" altLang="zh-CN" sz="1600" b="1" dirty="0">
              <a:solidFill>
                <a:schemeClr val="bg1"/>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a:p>
            <a:pPr marL="342900" indent="-342900" algn="ctr">
              <a:lnSpc>
                <a:spcPts val="1900"/>
              </a:lnSpc>
              <a:spcBef>
                <a:spcPct val="20000"/>
              </a:spcBef>
              <a:buClr>
                <a:schemeClr val="folHlink"/>
              </a:buClr>
              <a:defRPr/>
            </a:pPr>
            <a:endParaRPr lang="en-US" altLang="zh-CN" sz="2000" b="1" dirty="0">
              <a:solidFill>
                <a:schemeClr val="bg1"/>
              </a:solidFill>
              <a:effectLst>
                <a:outerShdw blurRad="38100" dist="38100" dir="2700000" algn="tl">
                  <a:srgbClr val="000000">
                    <a:alpha val="43137"/>
                  </a:srgbClr>
                </a:outerShdw>
              </a:effectLst>
              <a:latin typeface="楷体" pitchFamily="49" charset="-122"/>
              <a:ea typeface="楷体" pitchFamily="49" charset="-122"/>
            </a:endParaRPr>
          </a:p>
          <a:p>
            <a:pPr marL="342900" indent="-342900" algn="ctr">
              <a:lnSpc>
                <a:spcPts val="1900"/>
              </a:lnSpc>
              <a:spcBef>
                <a:spcPct val="20000"/>
              </a:spcBef>
              <a:buClr>
                <a:schemeClr val="folHlink"/>
              </a:buClr>
              <a:defRPr/>
            </a:pPr>
            <a:endParaRPr lang="en-US" altLang="zh-CN" sz="2000" b="1" dirty="0">
              <a:solidFill>
                <a:schemeClr val="bg1"/>
              </a:solidFill>
              <a:effectLst>
                <a:outerShdw blurRad="38100" dist="38100" dir="2700000" algn="tl">
                  <a:srgbClr val="000000">
                    <a:alpha val="43137"/>
                  </a:srgbClr>
                </a:outerShdw>
              </a:effectLst>
              <a:latin typeface="楷体" pitchFamily="49" charset="-122"/>
              <a:ea typeface="楷体" pitchFamily="49" charset="-122"/>
            </a:endParaRPr>
          </a:p>
          <a:p>
            <a:pPr marL="342900" indent="-342900" algn="ctr">
              <a:lnSpc>
                <a:spcPts val="1900"/>
              </a:lnSpc>
              <a:spcBef>
                <a:spcPct val="20000"/>
              </a:spcBef>
              <a:buClr>
                <a:schemeClr val="folHlink"/>
              </a:buClr>
              <a:defRPr/>
            </a:pPr>
            <a:endParaRPr lang="en-US" altLang="zh-CN" sz="2000" b="1" dirty="0">
              <a:solidFill>
                <a:schemeClr val="bg1"/>
              </a:solidFill>
              <a:effectLst>
                <a:outerShdw blurRad="38100" dist="38100" dir="2700000" algn="tl">
                  <a:srgbClr val="000000">
                    <a:alpha val="43137"/>
                  </a:srgbClr>
                </a:outerShdw>
              </a:effectLst>
              <a:latin typeface="楷体" pitchFamily="49" charset="-122"/>
              <a:ea typeface="楷体" pitchFamily="49" charset="-122"/>
            </a:endParaRPr>
          </a:p>
        </p:txBody>
      </p:sp>
      <p:pic>
        <p:nvPicPr>
          <p:cNvPr id="4100" name="Picture 5" descr="E:\文档\局徽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174911"/>
            <a:ext cx="75415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988"/>
            <a:ext cx="91440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4102" name="组合 11"/>
          <p:cNvGrpSpPr>
            <a:grpSpLocks/>
          </p:cNvGrpSpPr>
          <p:nvPr/>
        </p:nvGrpSpPr>
        <p:grpSpPr bwMode="auto">
          <a:xfrm>
            <a:off x="7937791" y="5136515"/>
            <a:ext cx="750888" cy="715643"/>
            <a:chOff x="7696200" y="4876800"/>
            <a:chExt cx="903288" cy="1025163"/>
          </a:xfrm>
        </p:grpSpPr>
        <p:sp>
          <p:nvSpPr>
            <p:cNvPr id="5" name="矩形 4"/>
            <p:cNvSpPr/>
            <p:nvPr/>
          </p:nvSpPr>
          <p:spPr>
            <a:xfrm>
              <a:off x="7696200" y="4876800"/>
              <a:ext cx="903288" cy="1007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105" name="Picture 9" descr="F:\logo\国家卫星气象中心标-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000" y="4932000"/>
              <a:ext cx="7921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标题 15"/>
          <p:cNvSpPr txBox="1">
            <a:spLocks/>
          </p:cNvSpPr>
          <p:nvPr/>
        </p:nvSpPr>
        <p:spPr bwMode="auto">
          <a:xfrm>
            <a:off x="-39914" y="2262981"/>
            <a:ext cx="9165771" cy="935038"/>
          </a:xfrm>
          <a:prstGeom prst="rect">
            <a:avLst/>
          </a:prstGeom>
          <a:noFill/>
          <a:ln w="9525">
            <a:noFill/>
            <a:miter lim="800000"/>
            <a:headEnd/>
            <a:tailEnd/>
          </a:ln>
        </p:spPr>
        <p:txBody>
          <a:bodyPr anchor="ctr"/>
          <a:lstStyle/>
          <a:p>
            <a:pPr algn="ctr">
              <a:defRPr/>
            </a:pPr>
            <a:r>
              <a:rPr lang="en-GB" altLang="zh-CN" sz="2400" b="1" dirty="0" smtClean="0">
                <a:latin typeface="Arial Black" panose="020B0A04020102020204" pitchFamily="34" charset="0"/>
                <a:ea typeface="Arial Unicode MS" panose="020B0604020202020204" pitchFamily="34" charset="-122"/>
                <a:cs typeface="Arial Unicode MS" panose="020B0604020202020204" pitchFamily="34" charset="-122"/>
              </a:rPr>
              <a:t>Visible </a:t>
            </a:r>
            <a:r>
              <a:rPr lang="en-GB" altLang="zh-CN" sz="2400" b="1" dirty="0">
                <a:latin typeface="Arial Black" panose="020B0A04020102020204" pitchFamily="34" charset="0"/>
                <a:ea typeface="Arial Unicode MS" panose="020B0604020202020204" pitchFamily="34" charset="-122"/>
                <a:cs typeface="Arial Unicode MS" panose="020B0604020202020204" pitchFamily="34" charset="-122"/>
              </a:rPr>
              <a:t>channel </a:t>
            </a:r>
            <a:r>
              <a:rPr lang="en-US" altLang="zh-CN" sz="2400" b="1" dirty="0" smtClean="0">
                <a:latin typeface="Arial Black" panose="020B0A04020102020204" pitchFamily="34" charset="0"/>
                <a:ea typeface="Arial Unicode MS" panose="020B0604020202020204" pitchFamily="34" charset="-122"/>
                <a:cs typeface="Arial Unicode MS" panose="020B0604020202020204" pitchFamily="34" charset="-122"/>
              </a:rPr>
              <a:t>C</a:t>
            </a:r>
            <a:r>
              <a:rPr lang="en-GB" altLang="zh-CN" sz="2400" b="1" dirty="0" smtClean="0">
                <a:latin typeface="Arial Black" panose="020B0A04020102020204" pitchFamily="34" charset="0"/>
                <a:ea typeface="Arial Unicode MS" panose="020B0604020202020204" pitchFamily="34" charset="-122"/>
                <a:cs typeface="Arial Unicode MS" panose="020B0604020202020204" pitchFamily="34" charset="-122"/>
              </a:rPr>
              <a:t>MV </a:t>
            </a:r>
            <a:r>
              <a:rPr lang="en-GB" altLang="zh-CN" sz="2400" b="1" dirty="0">
                <a:latin typeface="Arial Black" panose="020B0A04020102020204" pitchFamily="34" charset="0"/>
                <a:ea typeface="Arial Unicode MS" panose="020B0604020202020204" pitchFamily="34" charset="-122"/>
                <a:cs typeface="Arial Unicode MS" panose="020B0604020202020204" pitchFamily="34" charset="-122"/>
              </a:rPr>
              <a:t>from </a:t>
            </a:r>
            <a:r>
              <a:rPr lang="en-GB" altLang="zh-CN" sz="2400" b="1" dirty="0" err="1" smtClean="0">
                <a:latin typeface="Arial Black" panose="020B0A04020102020204" pitchFamily="34" charset="0"/>
                <a:ea typeface="Arial Unicode MS" panose="020B0604020202020204" pitchFamily="34" charset="-122"/>
                <a:cs typeface="Arial Unicode MS" panose="020B0604020202020204" pitchFamily="34" charset="-122"/>
              </a:rPr>
              <a:t>FengYun</a:t>
            </a:r>
            <a:r>
              <a:rPr lang="en-GB" altLang="zh-CN" sz="2400" b="1" dirty="0" smtClean="0">
                <a:latin typeface="Arial Black" panose="020B0A04020102020204" pitchFamily="34" charset="0"/>
                <a:ea typeface="Arial Unicode MS" panose="020B0604020202020204" pitchFamily="34" charset="-122"/>
                <a:cs typeface="Arial Unicode MS" panose="020B0604020202020204" pitchFamily="34" charset="-122"/>
              </a:rPr>
              <a:t> Geo. Stereo view – </a:t>
            </a:r>
            <a:r>
              <a:rPr lang="en-GB" altLang="zh-CN" sz="2400" b="1" dirty="0">
                <a:latin typeface="Arial Black" panose="020B0A04020102020204" pitchFamily="34" charset="0"/>
                <a:ea typeface="Arial Unicode MS" panose="020B0604020202020204" pitchFamily="34" charset="-122"/>
                <a:cs typeface="Arial Unicode MS" panose="020B0604020202020204" pitchFamily="34" charset="-122"/>
              </a:rPr>
              <a:t>simulation and bias analysis</a:t>
            </a:r>
            <a:endParaRPr lang="zh-CN" altLang="en-US" sz="2400" b="1" dirty="0">
              <a:latin typeface="Arial Black" panose="020B0A04020102020204" pitchFamily="34" charset="0"/>
              <a:ea typeface="Arial Unicode MS" panose="020B0604020202020204" pitchFamily="34" charset="-122"/>
              <a:cs typeface="Arial Unicode MS" panose="020B0604020202020204" pitchFamily="34" charset="-122"/>
            </a:endParaRPr>
          </a:p>
        </p:txBody>
      </p:sp>
      <p:sp>
        <p:nvSpPr>
          <p:cNvPr id="2" name="矩形 1"/>
          <p:cNvSpPr/>
          <p:nvPr/>
        </p:nvSpPr>
        <p:spPr>
          <a:xfrm>
            <a:off x="-76200" y="6578935"/>
            <a:ext cx="5848076" cy="415498"/>
          </a:xfrm>
          <a:prstGeom prst="rect">
            <a:avLst/>
          </a:prstGeom>
        </p:spPr>
        <p:txBody>
          <a:bodyPr wrap="none">
            <a:spAutoFit/>
          </a:bodyPr>
          <a:lstStyle/>
          <a:p>
            <a:r>
              <a:rPr lang="en-GB" altLang="zh-CN" sz="1050" b="1" dirty="0">
                <a:solidFill>
                  <a:schemeClr val="bg1"/>
                </a:solidFill>
              </a:rPr>
              <a:t>Twelfth International Winds Workshop (IWW12), 16-20 June 2014, Copenhagen, Denmark</a:t>
            </a:r>
            <a:endParaRPr lang="zh-CN" altLang="zh-CN" sz="1050" b="1" dirty="0">
              <a:solidFill>
                <a:schemeClr val="bg1"/>
              </a:solidFill>
            </a:endParaRPr>
          </a:p>
          <a:p>
            <a:endParaRPr lang="zh-CN" altLang="zh-CN" sz="1050" b="1" dirty="0">
              <a:solidFill>
                <a:schemeClr val="bg1"/>
              </a:solidFill>
            </a:endParaRPr>
          </a:p>
        </p:txBody>
      </p:sp>
      <p:pic>
        <p:nvPicPr>
          <p:cNvPr id="1536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9863" y="5289142"/>
            <a:ext cx="17367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78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p:cNvPicPr>
            <a:picLocks noChangeAspect="1" noChangeArrowheads="1"/>
          </p:cNvPicPr>
          <p:nvPr/>
        </p:nvPicPr>
        <p:blipFill>
          <a:blip r:embed="rId3" cstate="print"/>
          <a:srcRect/>
          <a:stretch>
            <a:fillRect/>
          </a:stretch>
        </p:blipFill>
        <p:spPr bwMode="auto">
          <a:xfrm>
            <a:off x="1187624" y="836713"/>
            <a:ext cx="6147452" cy="5400600"/>
          </a:xfrm>
          <a:prstGeom prst="rect">
            <a:avLst/>
          </a:prstGeom>
          <a:noFill/>
          <a:ln w="9525">
            <a:noFill/>
            <a:miter lim="800000"/>
            <a:headEnd/>
            <a:tailEnd/>
          </a:ln>
        </p:spPr>
      </p:pic>
      <p:sp>
        <p:nvSpPr>
          <p:cNvPr id="10" name="TextBox 9"/>
          <p:cNvSpPr txBox="1"/>
          <p:nvPr/>
        </p:nvSpPr>
        <p:spPr>
          <a:xfrm>
            <a:off x="0" y="6488668"/>
            <a:ext cx="5181600" cy="369332"/>
          </a:xfrm>
          <a:prstGeom prst="rect">
            <a:avLst/>
          </a:prstGeom>
          <a:noFill/>
        </p:spPr>
        <p:txBody>
          <a:bodyPr wrap="square" rtlCol="0">
            <a:spAutoFit/>
          </a:bodyPr>
          <a:lstStyle/>
          <a:p>
            <a:r>
              <a:rPr lang="en-US" altLang="zh-CN" dirty="0" smtClean="0"/>
              <a:t>One   FY-2 Visible Pixel =1.25Km SSP </a:t>
            </a:r>
            <a:endParaRPr lang="zh-CN" altLang="en-US" dirty="0"/>
          </a:p>
        </p:txBody>
      </p:sp>
      <p:sp>
        <p:nvSpPr>
          <p:cNvPr id="27" name="TextBox 26"/>
          <p:cNvSpPr txBox="1"/>
          <p:nvPr/>
        </p:nvSpPr>
        <p:spPr>
          <a:xfrm>
            <a:off x="1295400" y="3200400"/>
            <a:ext cx="5334000" cy="276999"/>
          </a:xfrm>
          <a:prstGeom prst="rect">
            <a:avLst/>
          </a:prstGeom>
          <a:noFill/>
        </p:spPr>
        <p:txBody>
          <a:bodyPr wrap="square" rtlCol="0">
            <a:spAutoFit/>
          </a:bodyPr>
          <a:lstStyle/>
          <a:p>
            <a:r>
              <a:rPr lang="en-US" altLang="zh-CN" sz="1200" dirty="0" smtClean="0"/>
              <a:t>0.5 Pixel                                                         1.0 Pixel </a:t>
            </a:r>
            <a:endParaRPr lang="zh-CN" altLang="en-US" sz="1200" dirty="0"/>
          </a:p>
        </p:txBody>
      </p:sp>
      <p:pic>
        <p:nvPicPr>
          <p:cNvPr id="1039" name="Picture 15"/>
          <p:cNvPicPr>
            <a:picLocks noChangeAspect="1" noChangeArrowheads="1"/>
          </p:cNvPicPr>
          <p:nvPr/>
        </p:nvPicPr>
        <p:blipFill>
          <a:blip r:embed="rId4" cstate="print"/>
          <a:srcRect/>
          <a:stretch>
            <a:fillRect/>
          </a:stretch>
        </p:blipFill>
        <p:spPr bwMode="auto">
          <a:xfrm>
            <a:off x="7236296" y="836712"/>
            <a:ext cx="552450" cy="5544616"/>
          </a:xfrm>
          <a:prstGeom prst="rect">
            <a:avLst/>
          </a:prstGeom>
          <a:noFill/>
          <a:ln w="9525">
            <a:noFill/>
            <a:miter lim="800000"/>
            <a:headEnd/>
            <a:tailEnd/>
          </a:ln>
        </p:spPr>
      </p:pic>
      <p:sp>
        <p:nvSpPr>
          <p:cNvPr id="12" name="矩形 11"/>
          <p:cNvSpPr/>
          <p:nvPr/>
        </p:nvSpPr>
        <p:spPr>
          <a:xfrm>
            <a:off x="381000" y="348734"/>
            <a:ext cx="7972974" cy="923330"/>
          </a:xfrm>
          <a:prstGeom prst="rect">
            <a:avLst/>
          </a:prstGeom>
        </p:spPr>
        <p:txBody>
          <a:bodyPr wrap="square">
            <a:spAutoFit/>
          </a:bodyPr>
          <a:lstStyle/>
          <a:p>
            <a:r>
              <a:rPr lang="en-US" altLang="zh-CN" dirty="0" smtClean="0"/>
              <a:t>Parallax </a:t>
            </a:r>
            <a:r>
              <a:rPr lang="en-US" altLang="zh-CN" dirty="0"/>
              <a:t>Corresponding CTH </a:t>
            </a:r>
            <a:r>
              <a:rPr lang="en-US" altLang="zh-CN" dirty="0" smtClean="0"/>
              <a:t>Analysis:  FY-2  Dual-GEO </a:t>
            </a:r>
            <a:r>
              <a:rPr lang="en-US" altLang="zh-CN" dirty="0" smtClean="0">
                <a:solidFill>
                  <a:srgbClr val="00B050"/>
                </a:solidFill>
                <a:effectLst>
                  <a:outerShdw blurRad="38100" dist="38100" dir="2700000" algn="tl">
                    <a:srgbClr val="000000">
                      <a:alpha val="43137"/>
                    </a:srgbClr>
                  </a:outerShdw>
                </a:effectLst>
              </a:rPr>
              <a:t>Operational Setting</a:t>
            </a:r>
            <a:endParaRPr lang="zh-CN" altLang="en-US" dirty="0">
              <a:effectLst>
                <a:outerShdw blurRad="38100" dist="38100" dir="2700000" algn="tl">
                  <a:srgbClr val="000000">
                    <a:alpha val="43137"/>
                  </a:srgbClr>
                </a:outerShdw>
              </a:effectLst>
            </a:endParaRPr>
          </a:p>
          <a:p>
            <a:endParaRPr lang="zh-CN" altLang="en-US" dirty="0"/>
          </a:p>
          <a:p>
            <a:endParaRPr lang="zh-CN" altLang="en-US" dirty="0"/>
          </a:p>
        </p:txBody>
      </p:sp>
      <p:sp>
        <p:nvSpPr>
          <p:cNvPr id="13" name="TextBox 12"/>
          <p:cNvSpPr txBox="1"/>
          <p:nvPr/>
        </p:nvSpPr>
        <p:spPr>
          <a:xfrm>
            <a:off x="1295400" y="5867400"/>
            <a:ext cx="5334000" cy="276999"/>
          </a:xfrm>
          <a:prstGeom prst="rect">
            <a:avLst/>
          </a:prstGeom>
          <a:noFill/>
        </p:spPr>
        <p:txBody>
          <a:bodyPr wrap="square" rtlCol="0">
            <a:spAutoFit/>
          </a:bodyPr>
          <a:lstStyle/>
          <a:p>
            <a:r>
              <a:rPr lang="en-US" altLang="zh-CN" sz="1200" dirty="0" smtClean="0"/>
              <a:t>2.0 Pixel                                                         4.0 Pixel </a:t>
            </a:r>
            <a:endParaRPr lang="zh-CN" altLang="en-US" sz="1200" dirty="0"/>
          </a:p>
        </p:txBody>
      </p:sp>
    </p:spTree>
    <p:extLst>
      <p:ext uri="{BB962C8B-B14F-4D97-AF65-F5344CB8AC3E}">
        <p14:creationId xmlns:p14="http://schemas.microsoft.com/office/powerpoint/2010/main" val="320653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noChangeArrowheads="1"/>
          </p:cNvPicPr>
          <p:nvPr/>
        </p:nvPicPr>
        <p:blipFill>
          <a:blip r:embed="rId3" cstate="print"/>
          <a:srcRect/>
          <a:stretch>
            <a:fillRect/>
          </a:stretch>
        </p:blipFill>
        <p:spPr bwMode="auto">
          <a:xfrm>
            <a:off x="1143000" y="838200"/>
            <a:ext cx="6172200" cy="5486400"/>
          </a:xfrm>
          <a:prstGeom prst="rect">
            <a:avLst/>
          </a:prstGeom>
          <a:noFill/>
          <a:ln w="9525">
            <a:noFill/>
            <a:miter lim="800000"/>
            <a:headEnd/>
            <a:tailEnd/>
          </a:ln>
        </p:spPr>
      </p:pic>
      <p:sp>
        <p:nvSpPr>
          <p:cNvPr id="10" name="TextBox 9"/>
          <p:cNvSpPr txBox="1"/>
          <p:nvPr/>
        </p:nvSpPr>
        <p:spPr>
          <a:xfrm>
            <a:off x="0" y="6488668"/>
            <a:ext cx="5181600" cy="369332"/>
          </a:xfrm>
          <a:prstGeom prst="rect">
            <a:avLst/>
          </a:prstGeom>
          <a:noFill/>
        </p:spPr>
        <p:txBody>
          <a:bodyPr wrap="square" rtlCol="0">
            <a:spAutoFit/>
          </a:bodyPr>
          <a:lstStyle/>
          <a:p>
            <a:r>
              <a:rPr lang="en-US" altLang="zh-CN" dirty="0" smtClean="0"/>
              <a:t>One   FY-2 Visible Pixel =1.25Km SSP </a:t>
            </a:r>
            <a:endParaRPr lang="zh-CN" altLang="en-US" dirty="0"/>
          </a:p>
        </p:txBody>
      </p:sp>
      <p:sp>
        <p:nvSpPr>
          <p:cNvPr id="27" name="TextBox 26"/>
          <p:cNvSpPr txBox="1"/>
          <p:nvPr/>
        </p:nvSpPr>
        <p:spPr>
          <a:xfrm>
            <a:off x="1295400" y="3200400"/>
            <a:ext cx="5334000" cy="276999"/>
          </a:xfrm>
          <a:prstGeom prst="rect">
            <a:avLst/>
          </a:prstGeom>
          <a:noFill/>
        </p:spPr>
        <p:txBody>
          <a:bodyPr wrap="square" rtlCol="0">
            <a:spAutoFit/>
          </a:bodyPr>
          <a:lstStyle/>
          <a:p>
            <a:r>
              <a:rPr lang="en-US" altLang="zh-CN" sz="1200" dirty="0" smtClean="0"/>
              <a:t>0.5 Pixel                                                         1.0 Pixel </a:t>
            </a:r>
            <a:endParaRPr lang="zh-CN" altLang="en-US" sz="1200" dirty="0"/>
          </a:p>
        </p:txBody>
      </p:sp>
      <p:pic>
        <p:nvPicPr>
          <p:cNvPr id="1039" name="Picture 15"/>
          <p:cNvPicPr>
            <a:picLocks noChangeAspect="1" noChangeArrowheads="1"/>
          </p:cNvPicPr>
          <p:nvPr/>
        </p:nvPicPr>
        <p:blipFill>
          <a:blip r:embed="rId4" cstate="print"/>
          <a:srcRect/>
          <a:stretch>
            <a:fillRect/>
          </a:stretch>
        </p:blipFill>
        <p:spPr bwMode="auto">
          <a:xfrm>
            <a:off x="7236296" y="836712"/>
            <a:ext cx="552450" cy="5544616"/>
          </a:xfrm>
          <a:prstGeom prst="rect">
            <a:avLst/>
          </a:prstGeom>
          <a:noFill/>
          <a:ln w="9525">
            <a:noFill/>
            <a:miter lim="800000"/>
            <a:headEnd/>
            <a:tailEnd/>
          </a:ln>
        </p:spPr>
      </p:pic>
      <p:sp>
        <p:nvSpPr>
          <p:cNvPr id="13" name="TextBox 12"/>
          <p:cNvSpPr txBox="1"/>
          <p:nvPr/>
        </p:nvSpPr>
        <p:spPr>
          <a:xfrm>
            <a:off x="1295400" y="5867400"/>
            <a:ext cx="5334000" cy="276999"/>
          </a:xfrm>
          <a:prstGeom prst="rect">
            <a:avLst/>
          </a:prstGeom>
          <a:noFill/>
        </p:spPr>
        <p:txBody>
          <a:bodyPr wrap="square" rtlCol="0">
            <a:spAutoFit/>
          </a:bodyPr>
          <a:lstStyle/>
          <a:p>
            <a:r>
              <a:rPr lang="en-US" altLang="zh-CN" sz="1200" dirty="0" smtClean="0"/>
              <a:t>2.0 Pixel                                                         4.0 Pixel </a:t>
            </a:r>
            <a:endParaRPr lang="zh-CN" altLang="en-US" sz="1200" dirty="0"/>
          </a:p>
        </p:txBody>
      </p:sp>
      <p:sp>
        <p:nvSpPr>
          <p:cNvPr id="14" name="矩形 13"/>
          <p:cNvSpPr/>
          <p:nvPr/>
        </p:nvSpPr>
        <p:spPr>
          <a:xfrm>
            <a:off x="381000" y="348734"/>
            <a:ext cx="7972974" cy="923330"/>
          </a:xfrm>
          <a:prstGeom prst="rect">
            <a:avLst/>
          </a:prstGeom>
        </p:spPr>
        <p:txBody>
          <a:bodyPr wrap="square">
            <a:spAutoFit/>
          </a:bodyPr>
          <a:lstStyle/>
          <a:p>
            <a:r>
              <a:rPr lang="en-US" altLang="zh-CN" dirty="0" smtClean="0"/>
              <a:t>Parallax </a:t>
            </a:r>
            <a:r>
              <a:rPr lang="en-US" altLang="zh-CN" dirty="0"/>
              <a:t>Corresponding CTH </a:t>
            </a:r>
            <a:r>
              <a:rPr lang="en-US" altLang="zh-CN" dirty="0" smtClean="0"/>
              <a:t>Analysis:  FY-2  Dual-GEO </a:t>
            </a:r>
            <a:r>
              <a:rPr lang="en-US" altLang="zh-CN" dirty="0">
                <a:solidFill>
                  <a:srgbClr val="0000FF"/>
                </a:solidFill>
                <a:effectLst>
                  <a:outerShdw blurRad="38100" dist="38100" dir="2700000" algn="tl">
                    <a:srgbClr val="000000">
                      <a:alpha val="43137"/>
                    </a:srgbClr>
                  </a:outerShdw>
                </a:effectLst>
              </a:rPr>
              <a:t>Potential </a:t>
            </a:r>
            <a:r>
              <a:rPr lang="en-US" altLang="zh-CN" dirty="0" smtClean="0">
                <a:solidFill>
                  <a:srgbClr val="0000FF"/>
                </a:solidFill>
                <a:effectLst>
                  <a:outerShdw blurRad="38100" dist="38100" dir="2700000" algn="tl">
                    <a:srgbClr val="000000">
                      <a:alpha val="43137"/>
                    </a:srgbClr>
                  </a:outerShdw>
                </a:effectLst>
              </a:rPr>
              <a:t>Setting</a:t>
            </a:r>
            <a:r>
              <a:rPr lang="en-US" altLang="zh-CN" dirty="0" smtClean="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a:p>
            <a:endParaRPr lang="zh-CN" altLang="en-US" dirty="0"/>
          </a:p>
          <a:p>
            <a:endParaRPr lang="zh-CN" altLang="en-US" dirty="0"/>
          </a:p>
        </p:txBody>
      </p:sp>
    </p:spTree>
    <p:extLst>
      <p:ext uri="{BB962C8B-B14F-4D97-AF65-F5344CB8AC3E}">
        <p14:creationId xmlns:p14="http://schemas.microsoft.com/office/powerpoint/2010/main" val="1284031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364403" y="5787784"/>
            <a:ext cx="2209800" cy="926471"/>
            <a:chOff x="533400" y="5855329"/>
            <a:chExt cx="2209800" cy="926471"/>
          </a:xfrm>
        </p:grpSpPr>
        <p:sp>
          <p:nvSpPr>
            <p:cNvPr id="4" name="矩形 3"/>
            <p:cNvSpPr/>
            <p:nvPr/>
          </p:nvSpPr>
          <p:spPr>
            <a:xfrm>
              <a:off x="609600" y="5867400"/>
              <a:ext cx="21336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noFill/>
              </a:endParaRPr>
            </a:p>
          </p:txBody>
        </p:sp>
        <p:grpSp>
          <p:nvGrpSpPr>
            <p:cNvPr id="3" name="组合 2"/>
            <p:cNvGrpSpPr/>
            <p:nvPr/>
          </p:nvGrpSpPr>
          <p:grpSpPr>
            <a:xfrm>
              <a:off x="533400" y="5855329"/>
              <a:ext cx="2162742" cy="894394"/>
              <a:chOff x="3885538" y="5715000"/>
              <a:chExt cx="2162742" cy="894394"/>
            </a:xfrm>
          </p:grpSpPr>
          <p:sp>
            <p:nvSpPr>
              <p:cNvPr id="12" name="矩形 11"/>
              <p:cNvSpPr/>
              <p:nvPr/>
            </p:nvSpPr>
            <p:spPr>
              <a:xfrm>
                <a:off x="3902136" y="6135689"/>
                <a:ext cx="1787669" cy="261610"/>
              </a:xfrm>
              <a:prstGeom prst="rect">
                <a:avLst/>
              </a:prstGeom>
            </p:spPr>
            <p:txBody>
              <a:bodyPr wrap="none">
                <a:spAutoFit/>
              </a:bodyPr>
              <a:lstStyle/>
              <a:p>
                <a:r>
                  <a:rPr lang="en-US" altLang="zh-CN" sz="1100" dirty="0" smtClean="0">
                    <a:solidFill>
                      <a:srgbClr val="00B050"/>
                    </a:solidFill>
                  </a:rPr>
                  <a:t>86.5+123.5  Half Vis pixel</a:t>
                </a:r>
                <a:endParaRPr lang="zh-CN" altLang="en-US" sz="1100" dirty="0">
                  <a:solidFill>
                    <a:srgbClr val="00B050"/>
                  </a:solidFill>
                </a:endParaRPr>
              </a:p>
            </p:txBody>
          </p:sp>
          <p:cxnSp>
            <p:nvCxnSpPr>
              <p:cNvPr id="16" name="直接连接符 15"/>
              <p:cNvCxnSpPr/>
              <p:nvPr/>
            </p:nvCxnSpPr>
            <p:spPr>
              <a:xfrm>
                <a:off x="5591080" y="5845805"/>
                <a:ext cx="38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885538" y="5715000"/>
                <a:ext cx="1840568" cy="261610"/>
              </a:xfrm>
              <a:prstGeom prst="rect">
                <a:avLst/>
              </a:prstGeom>
            </p:spPr>
            <p:txBody>
              <a:bodyPr wrap="none">
                <a:spAutoFit/>
              </a:bodyPr>
              <a:lstStyle/>
              <a:p>
                <a:r>
                  <a:rPr lang="en-US" altLang="zh-CN" sz="1100" dirty="0" smtClean="0">
                    <a:solidFill>
                      <a:srgbClr val="FF0000"/>
                    </a:solidFill>
                  </a:rPr>
                  <a:t>86.5+123.5  Half IR pixels </a:t>
                </a:r>
                <a:endParaRPr lang="zh-CN" altLang="en-US" sz="1100" dirty="0">
                  <a:solidFill>
                    <a:srgbClr val="FF0000"/>
                  </a:solidFill>
                </a:endParaRPr>
              </a:p>
            </p:txBody>
          </p:sp>
          <p:cxnSp>
            <p:nvCxnSpPr>
              <p:cNvPr id="24" name="直接连接符 23"/>
              <p:cNvCxnSpPr/>
              <p:nvPr/>
            </p:nvCxnSpPr>
            <p:spPr>
              <a:xfrm>
                <a:off x="5591080" y="6288388"/>
                <a:ext cx="381000" cy="0"/>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926842" y="6347784"/>
                <a:ext cx="1899879" cy="261610"/>
              </a:xfrm>
              <a:prstGeom prst="rect">
                <a:avLst/>
              </a:prstGeom>
            </p:spPr>
            <p:txBody>
              <a:bodyPr wrap="none">
                <a:spAutoFit/>
              </a:bodyPr>
              <a:lstStyle/>
              <a:p>
                <a:r>
                  <a:rPr lang="en-US" altLang="zh-CN" sz="1100" dirty="0">
                    <a:solidFill>
                      <a:srgbClr val="00B050"/>
                    </a:solidFill>
                  </a:rPr>
                  <a:t>79+133        Half </a:t>
                </a:r>
                <a:r>
                  <a:rPr lang="en-US" altLang="zh-CN" sz="1100" dirty="0" smtClean="0">
                    <a:solidFill>
                      <a:srgbClr val="00B050"/>
                    </a:solidFill>
                  </a:rPr>
                  <a:t>Vis pixel   </a:t>
                </a:r>
                <a:endParaRPr lang="zh-CN" altLang="en-US" sz="1100" dirty="0">
                  <a:solidFill>
                    <a:srgbClr val="00B050"/>
                  </a:solidFill>
                </a:endParaRPr>
              </a:p>
            </p:txBody>
          </p:sp>
          <p:cxnSp>
            <p:nvCxnSpPr>
              <p:cNvPr id="32" name="直接连接符 31"/>
              <p:cNvCxnSpPr/>
              <p:nvPr/>
            </p:nvCxnSpPr>
            <p:spPr>
              <a:xfrm>
                <a:off x="5591080" y="6077894"/>
                <a:ext cx="38100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3917789" y="5927095"/>
                <a:ext cx="1952779" cy="261610"/>
              </a:xfrm>
              <a:prstGeom prst="rect">
                <a:avLst/>
              </a:prstGeom>
            </p:spPr>
            <p:txBody>
              <a:bodyPr wrap="none">
                <a:spAutoFit/>
              </a:bodyPr>
              <a:lstStyle/>
              <a:p>
                <a:r>
                  <a:rPr lang="en-US" altLang="zh-CN" sz="1100" dirty="0" smtClean="0">
                    <a:solidFill>
                      <a:srgbClr val="FF0000"/>
                    </a:solidFill>
                  </a:rPr>
                  <a:t>79+133       Half IR pixels     </a:t>
                </a:r>
                <a:endParaRPr lang="zh-CN" altLang="en-US" sz="1100" dirty="0">
                  <a:solidFill>
                    <a:srgbClr val="FF0000"/>
                  </a:solidFill>
                </a:endParaRPr>
              </a:p>
            </p:txBody>
          </p:sp>
          <p:cxnSp>
            <p:nvCxnSpPr>
              <p:cNvPr id="34" name="直接连接符 33"/>
              <p:cNvCxnSpPr/>
              <p:nvPr/>
            </p:nvCxnSpPr>
            <p:spPr>
              <a:xfrm>
                <a:off x="5591080" y="6486053"/>
                <a:ext cx="457200"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sp>
        <p:nvSpPr>
          <p:cNvPr id="35" name="TextBox 34"/>
          <p:cNvSpPr txBox="1"/>
          <p:nvPr/>
        </p:nvSpPr>
        <p:spPr>
          <a:xfrm>
            <a:off x="1524000" y="990600"/>
            <a:ext cx="2895600" cy="369332"/>
          </a:xfrm>
          <a:prstGeom prst="rect">
            <a:avLst/>
          </a:prstGeom>
          <a:noFill/>
        </p:spPr>
        <p:txBody>
          <a:bodyPr wrap="square" rtlCol="0">
            <a:spAutoFit/>
          </a:bodyPr>
          <a:lstStyle/>
          <a:p>
            <a:r>
              <a:rPr lang="en-US" altLang="zh-CN" dirty="0" smtClean="0"/>
              <a:t>East-West Slicing</a:t>
            </a:r>
            <a:endParaRPr lang="zh-CN" altLang="en-US" dirty="0"/>
          </a:p>
        </p:txBody>
      </p:sp>
      <p:pic>
        <p:nvPicPr>
          <p:cNvPr id="64520" name="Picture 8"/>
          <p:cNvPicPr>
            <a:picLocks noChangeAspect="1" noChangeArrowheads="1"/>
          </p:cNvPicPr>
          <p:nvPr/>
        </p:nvPicPr>
        <p:blipFill>
          <a:blip r:embed="rId3" cstate="print"/>
          <a:srcRect/>
          <a:stretch>
            <a:fillRect/>
          </a:stretch>
        </p:blipFill>
        <p:spPr bwMode="auto">
          <a:xfrm>
            <a:off x="4572000" y="1295400"/>
            <a:ext cx="3962400" cy="4419600"/>
          </a:xfrm>
          <a:prstGeom prst="rect">
            <a:avLst/>
          </a:prstGeom>
          <a:noFill/>
          <a:ln w="9525">
            <a:noFill/>
            <a:miter lim="800000"/>
            <a:headEnd/>
            <a:tailEnd/>
          </a:ln>
        </p:spPr>
      </p:pic>
      <p:pic>
        <p:nvPicPr>
          <p:cNvPr id="64521" name="Picture 9"/>
          <p:cNvPicPr>
            <a:picLocks noChangeAspect="1" noChangeArrowheads="1"/>
          </p:cNvPicPr>
          <p:nvPr/>
        </p:nvPicPr>
        <p:blipFill>
          <a:blip r:embed="rId4" cstate="print"/>
          <a:srcRect/>
          <a:stretch>
            <a:fillRect/>
          </a:stretch>
        </p:blipFill>
        <p:spPr bwMode="auto">
          <a:xfrm>
            <a:off x="0" y="1275394"/>
            <a:ext cx="4572000" cy="4389391"/>
          </a:xfrm>
          <a:prstGeom prst="rect">
            <a:avLst/>
          </a:prstGeom>
          <a:noFill/>
          <a:ln w="9525">
            <a:noFill/>
            <a:miter lim="800000"/>
            <a:headEnd/>
            <a:tailEnd/>
          </a:ln>
        </p:spPr>
      </p:pic>
      <p:grpSp>
        <p:nvGrpSpPr>
          <p:cNvPr id="21" name="组合 20"/>
          <p:cNvGrpSpPr/>
          <p:nvPr/>
        </p:nvGrpSpPr>
        <p:grpSpPr>
          <a:xfrm>
            <a:off x="7684508" y="1359932"/>
            <a:ext cx="783740" cy="685800"/>
            <a:chOff x="3729976" y="1371601"/>
            <a:chExt cx="783740" cy="685800"/>
          </a:xfrm>
        </p:grpSpPr>
        <p:pic>
          <p:nvPicPr>
            <p:cNvPr id="64522" name="Picture 10"/>
            <p:cNvPicPr>
              <a:picLocks noChangeAspect="1" noChangeArrowheads="1"/>
            </p:cNvPicPr>
            <p:nvPr/>
          </p:nvPicPr>
          <p:blipFill>
            <a:blip r:embed="rId5" cstate="print"/>
            <a:srcRect/>
            <a:stretch>
              <a:fillRect/>
            </a:stretch>
          </p:blipFill>
          <p:spPr bwMode="auto">
            <a:xfrm>
              <a:off x="3729976" y="1371601"/>
              <a:ext cx="783740" cy="685800"/>
            </a:xfrm>
            <a:prstGeom prst="rect">
              <a:avLst/>
            </a:prstGeom>
            <a:noFill/>
            <a:ln w="9525">
              <a:noFill/>
              <a:miter lim="800000"/>
              <a:headEnd/>
              <a:tailEnd/>
            </a:ln>
          </p:spPr>
        </p:pic>
        <p:cxnSp>
          <p:nvCxnSpPr>
            <p:cNvPr id="44" name="直接箭头连接符 43"/>
            <p:cNvCxnSpPr>
              <a:stCxn id="64522" idx="1"/>
              <a:endCxn id="64522" idx="3"/>
            </p:cNvCxnSpPr>
            <p:nvPr/>
          </p:nvCxnSpPr>
          <p:spPr>
            <a:xfrm rot="10800000" flipH="1">
              <a:off x="3729976" y="1714501"/>
              <a:ext cx="78374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3723421" y="1335156"/>
            <a:ext cx="779916" cy="771428"/>
            <a:chOff x="7762973" y="1362171"/>
            <a:chExt cx="779916" cy="771428"/>
          </a:xfrm>
        </p:grpSpPr>
        <p:pic>
          <p:nvPicPr>
            <p:cNvPr id="47" name="Picture 10"/>
            <p:cNvPicPr>
              <a:picLocks noChangeAspect="1" noChangeArrowheads="1"/>
            </p:cNvPicPr>
            <p:nvPr/>
          </p:nvPicPr>
          <p:blipFill>
            <a:blip r:embed="rId6" cstate="print"/>
            <a:srcRect/>
            <a:stretch>
              <a:fillRect/>
            </a:stretch>
          </p:blipFill>
          <p:spPr bwMode="auto">
            <a:xfrm>
              <a:off x="7762973" y="1362172"/>
              <a:ext cx="779916" cy="771427"/>
            </a:xfrm>
            <a:prstGeom prst="rect">
              <a:avLst/>
            </a:prstGeom>
            <a:noFill/>
            <a:ln w="9525">
              <a:noFill/>
              <a:miter lim="800000"/>
              <a:headEnd/>
              <a:tailEnd/>
            </a:ln>
          </p:spPr>
        </p:pic>
        <p:cxnSp>
          <p:nvCxnSpPr>
            <p:cNvPr id="50" name="直接箭头连接符 49"/>
            <p:cNvCxnSpPr>
              <a:endCxn id="47" idx="2"/>
            </p:cNvCxnSpPr>
            <p:nvPr/>
          </p:nvCxnSpPr>
          <p:spPr>
            <a:xfrm rot="16200000" flipH="1">
              <a:off x="7762738" y="1743406"/>
              <a:ext cx="771428" cy="895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5562600" y="990600"/>
            <a:ext cx="2895600" cy="369332"/>
          </a:xfrm>
          <a:prstGeom prst="rect">
            <a:avLst/>
          </a:prstGeom>
          <a:noFill/>
        </p:spPr>
        <p:txBody>
          <a:bodyPr wrap="square" rtlCol="0">
            <a:spAutoFit/>
          </a:bodyPr>
          <a:lstStyle/>
          <a:p>
            <a:r>
              <a:rPr lang="en-US" altLang="zh-CN" dirty="0" smtClean="0"/>
              <a:t>North South Slicing</a:t>
            </a:r>
            <a:endParaRPr lang="zh-CN" altLang="en-US" dirty="0"/>
          </a:p>
        </p:txBody>
      </p:sp>
      <p:sp>
        <p:nvSpPr>
          <p:cNvPr id="54" name="矩形 53"/>
          <p:cNvSpPr/>
          <p:nvPr/>
        </p:nvSpPr>
        <p:spPr>
          <a:xfrm>
            <a:off x="1527018" y="398307"/>
            <a:ext cx="5867400" cy="369332"/>
          </a:xfrm>
          <a:prstGeom prst="rect">
            <a:avLst/>
          </a:prstGeom>
        </p:spPr>
        <p:txBody>
          <a:bodyPr wrap="square">
            <a:spAutoFit/>
          </a:bodyPr>
          <a:lstStyle/>
          <a:p>
            <a:r>
              <a:rPr lang="en-US" altLang="zh-CN" dirty="0"/>
              <a:t>Parallax Corresponding CTH </a:t>
            </a:r>
            <a:r>
              <a:rPr lang="en-US" altLang="zh-CN" dirty="0" smtClean="0"/>
              <a:t>Analysis:  FY-2  </a:t>
            </a:r>
            <a:r>
              <a:rPr lang="en-US" altLang="zh-CN" dirty="0"/>
              <a:t>Dual-GEO </a:t>
            </a:r>
            <a:endParaRPr lang="zh-CN" altLang="en-US" dirty="0"/>
          </a:p>
        </p:txBody>
      </p:sp>
      <p:sp>
        <p:nvSpPr>
          <p:cNvPr id="6" name="矩形 5"/>
          <p:cNvSpPr/>
          <p:nvPr/>
        </p:nvSpPr>
        <p:spPr>
          <a:xfrm>
            <a:off x="613112" y="6019334"/>
            <a:ext cx="3635419" cy="738664"/>
          </a:xfrm>
          <a:prstGeom prst="rect">
            <a:avLst/>
          </a:prstGeom>
        </p:spPr>
        <p:txBody>
          <a:bodyPr wrap="none">
            <a:spAutoFit/>
          </a:bodyPr>
          <a:lstStyle/>
          <a:p>
            <a:r>
              <a:rPr lang="en-US" altLang="zh-CN" sz="1400" dirty="0" smtClean="0"/>
              <a:t>*Half pixels in FY-2 IR  channel  =2.5Km </a:t>
            </a:r>
          </a:p>
          <a:p>
            <a:r>
              <a:rPr lang="en-US" altLang="zh-CN" sz="1400" dirty="0" smtClean="0"/>
              <a:t>*Half pixels </a:t>
            </a:r>
            <a:r>
              <a:rPr lang="en-US" altLang="zh-CN" sz="1400" dirty="0"/>
              <a:t>in FY-2 </a:t>
            </a:r>
            <a:r>
              <a:rPr lang="en-US" altLang="zh-CN" sz="1400" dirty="0" smtClean="0"/>
              <a:t>Vis channel  =0.625Km </a:t>
            </a:r>
            <a:endParaRPr lang="en-US" altLang="zh-CN" sz="1400" dirty="0"/>
          </a:p>
          <a:p>
            <a:endParaRPr lang="zh-CN" altLang="en-US" sz="1400" dirty="0"/>
          </a:p>
        </p:txBody>
      </p:sp>
    </p:spTree>
    <p:extLst>
      <p:ext uri="{BB962C8B-B14F-4D97-AF65-F5344CB8AC3E}">
        <p14:creationId xmlns:p14="http://schemas.microsoft.com/office/powerpoint/2010/main" val="2126378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376122" y="493811"/>
            <a:ext cx="2767878" cy="2593777"/>
            <a:chOff x="6629400" y="990600"/>
            <a:chExt cx="2286000" cy="2593777"/>
          </a:xfrm>
        </p:grpSpPr>
        <p:pic>
          <p:nvPicPr>
            <p:cNvPr id="5" name="Picture 3"/>
            <p:cNvPicPr>
              <a:picLocks noChangeAspect="1" noChangeArrowheads="1"/>
            </p:cNvPicPr>
            <p:nvPr/>
          </p:nvPicPr>
          <p:blipFill>
            <a:blip r:embed="rId3" cstate="print"/>
            <a:srcRect/>
            <a:stretch>
              <a:fillRect/>
            </a:stretch>
          </p:blipFill>
          <p:spPr bwMode="auto">
            <a:xfrm>
              <a:off x="6934200" y="1219200"/>
              <a:ext cx="1292461" cy="2057400"/>
            </a:xfrm>
            <a:prstGeom prst="rect">
              <a:avLst/>
            </a:prstGeom>
            <a:noFill/>
            <a:ln w="9525">
              <a:noFill/>
              <a:miter lim="800000"/>
              <a:headEnd/>
              <a:tailEnd/>
            </a:ln>
          </p:spPr>
        </p:pic>
        <p:sp>
          <p:nvSpPr>
            <p:cNvPr id="6" name="文本框 7"/>
            <p:cNvSpPr txBox="1"/>
            <p:nvPr/>
          </p:nvSpPr>
          <p:spPr>
            <a:xfrm>
              <a:off x="6629400" y="990600"/>
              <a:ext cx="2286000" cy="307777"/>
            </a:xfrm>
            <a:prstGeom prst="rect">
              <a:avLst/>
            </a:prstGeom>
            <a:noFill/>
          </p:spPr>
          <p:txBody>
            <a:bodyPr wrap="square" rtlCol="0">
              <a:spAutoFit/>
            </a:bodyPr>
            <a:lstStyle/>
            <a:p>
              <a:r>
                <a:rPr lang="en-US" altLang="zh-CN" sz="1400" dirty="0" smtClean="0">
                  <a:solidFill>
                    <a:srgbClr val="00B050"/>
                  </a:solidFill>
                </a:rPr>
                <a:t>86.5E+123.5E Dual-Geo</a:t>
              </a:r>
              <a:endParaRPr lang="zh-CN" altLang="en-US" sz="1400" dirty="0">
                <a:solidFill>
                  <a:srgbClr val="00B050"/>
                </a:solidFill>
              </a:endParaRPr>
            </a:p>
          </p:txBody>
        </p:sp>
        <p:sp>
          <p:nvSpPr>
            <p:cNvPr id="7" name="矩形 6"/>
            <p:cNvSpPr/>
            <p:nvPr/>
          </p:nvSpPr>
          <p:spPr>
            <a:xfrm>
              <a:off x="6934200" y="3276600"/>
              <a:ext cx="1056758" cy="307777"/>
            </a:xfrm>
            <a:prstGeom prst="rect">
              <a:avLst/>
            </a:prstGeom>
          </p:spPr>
          <p:txBody>
            <a:bodyPr wrap="none">
              <a:spAutoFit/>
            </a:bodyPr>
            <a:lstStyle/>
            <a:p>
              <a:r>
                <a:rPr lang="en-US" altLang="zh-CN" sz="1400" dirty="0">
                  <a:solidFill>
                    <a:srgbClr val="00B050"/>
                  </a:solidFill>
                </a:rPr>
                <a:t>63.5E-146.5E</a:t>
              </a:r>
            </a:p>
          </p:txBody>
        </p:sp>
        <p:sp>
          <p:nvSpPr>
            <p:cNvPr id="8" name="矩形 7"/>
            <p:cNvSpPr/>
            <p:nvPr/>
          </p:nvSpPr>
          <p:spPr>
            <a:xfrm rot="16200000">
              <a:off x="7937693" y="2147498"/>
              <a:ext cx="891591" cy="254194"/>
            </a:xfrm>
            <a:prstGeom prst="rect">
              <a:avLst/>
            </a:prstGeom>
          </p:spPr>
          <p:txBody>
            <a:bodyPr wrap="none">
              <a:spAutoFit/>
            </a:bodyPr>
            <a:lstStyle/>
            <a:p>
              <a:r>
                <a:rPr lang="en-US" altLang="zh-CN" sz="1400" dirty="0">
                  <a:solidFill>
                    <a:srgbClr val="00B050"/>
                  </a:solidFill>
                </a:rPr>
                <a:t>60N-60S</a:t>
              </a:r>
            </a:p>
          </p:txBody>
        </p:sp>
      </p:grpSp>
      <p:grpSp>
        <p:nvGrpSpPr>
          <p:cNvPr id="9" name="组合 8"/>
          <p:cNvGrpSpPr/>
          <p:nvPr/>
        </p:nvGrpSpPr>
        <p:grpSpPr>
          <a:xfrm>
            <a:off x="6629400" y="3423045"/>
            <a:ext cx="2514600" cy="2669977"/>
            <a:chOff x="6705600" y="3886200"/>
            <a:chExt cx="2286000" cy="2669977"/>
          </a:xfrm>
        </p:grpSpPr>
        <p:pic>
          <p:nvPicPr>
            <p:cNvPr id="10" name="Picture 5"/>
            <p:cNvPicPr>
              <a:picLocks noChangeAspect="1" noChangeArrowheads="1"/>
            </p:cNvPicPr>
            <p:nvPr/>
          </p:nvPicPr>
          <p:blipFill>
            <a:blip r:embed="rId4" cstate="print"/>
            <a:srcRect/>
            <a:stretch>
              <a:fillRect/>
            </a:stretch>
          </p:blipFill>
          <p:spPr bwMode="auto">
            <a:xfrm>
              <a:off x="7086600" y="4114800"/>
              <a:ext cx="1037110" cy="2133600"/>
            </a:xfrm>
            <a:prstGeom prst="rect">
              <a:avLst/>
            </a:prstGeom>
            <a:noFill/>
            <a:ln w="9525">
              <a:noFill/>
              <a:miter lim="800000"/>
              <a:headEnd/>
              <a:tailEnd/>
            </a:ln>
          </p:spPr>
        </p:pic>
        <p:sp>
          <p:nvSpPr>
            <p:cNvPr id="11" name="文本框 7"/>
            <p:cNvSpPr txBox="1"/>
            <p:nvPr/>
          </p:nvSpPr>
          <p:spPr>
            <a:xfrm>
              <a:off x="6705600" y="3886200"/>
              <a:ext cx="2286000" cy="307777"/>
            </a:xfrm>
            <a:prstGeom prst="rect">
              <a:avLst/>
            </a:prstGeom>
            <a:noFill/>
          </p:spPr>
          <p:txBody>
            <a:bodyPr wrap="square" rtlCol="0">
              <a:spAutoFit/>
            </a:bodyPr>
            <a:lstStyle/>
            <a:p>
              <a:r>
                <a:rPr lang="en-US" altLang="zh-CN" sz="1400" dirty="0" smtClean="0">
                  <a:solidFill>
                    <a:srgbClr val="0000FF"/>
                  </a:solidFill>
                </a:rPr>
                <a:t>79E+133E Dual-Geo </a:t>
              </a:r>
              <a:endParaRPr lang="zh-CN" altLang="en-US" sz="1400" dirty="0">
                <a:solidFill>
                  <a:srgbClr val="0000FF"/>
                </a:solidFill>
              </a:endParaRPr>
            </a:p>
          </p:txBody>
        </p:sp>
        <p:sp>
          <p:nvSpPr>
            <p:cNvPr id="12" name="矩形 11"/>
            <p:cNvSpPr/>
            <p:nvPr/>
          </p:nvSpPr>
          <p:spPr>
            <a:xfrm>
              <a:off x="7086600" y="6248400"/>
              <a:ext cx="892145" cy="307777"/>
            </a:xfrm>
            <a:prstGeom prst="rect">
              <a:avLst/>
            </a:prstGeom>
          </p:spPr>
          <p:txBody>
            <a:bodyPr wrap="none">
              <a:spAutoFit/>
            </a:bodyPr>
            <a:lstStyle/>
            <a:p>
              <a:r>
                <a:rPr lang="en-US" altLang="zh-CN" sz="1400" dirty="0">
                  <a:solidFill>
                    <a:srgbClr val="0000FF"/>
                  </a:solidFill>
                </a:rPr>
                <a:t>73E-139E</a:t>
              </a:r>
            </a:p>
          </p:txBody>
        </p:sp>
        <p:sp>
          <p:nvSpPr>
            <p:cNvPr id="13" name="矩形 12"/>
            <p:cNvSpPr/>
            <p:nvPr/>
          </p:nvSpPr>
          <p:spPr>
            <a:xfrm rot="16200000">
              <a:off x="7787693" y="5143108"/>
              <a:ext cx="891591" cy="279797"/>
            </a:xfrm>
            <a:prstGeom prst="rect">
              <a:avLst/>
            </a:prstGeom>
          </p:spPr>
          <p:txBody>
            <a:bodyPr wrap="none">
              <a:spAutoFit/>
            </a:bodyPr>
            <a:lstStyle/>
            <a:p>
              <a:r>
                <a:rPr lang="en-US" altLang="zh-CN" sz="1400" dirty="0">
                  <a:solidFill>
                    <a:srgbClr val="0000FF"/>
                  </a:solidFill>
                </a:rPr>
                <a:t>60N-60S</a:t>
              </a:r>
            </a:p>
          </p:txBody>
        </p:sp>
      </p:grpSp>
      <p:sp>
        <p:nvSpPr>
          <p:cNvPr id="14" name="TextBox 13"/>
          <p:cNvSpPr txBox="1"/>
          <p:nvPr/>
        </p:nvSpPr>
        <p:spPr>
          <a:xfrm>
            <a:off x="312247" y="801588"/>
            <a:ext cx="6248400" cy="6001643"/>
          </a:xfrm>
          <a:prstGeom prst="rect">
            <a:avLst/>
          </a:prstGeom>
          <a:noFill/>
        </p:spPr>
        <p:txBody>
          <a:bodyPr wrap="square" rtlCol="0">
            <a:spAutoFit/>
          </a:bodyPr>
          <a:lstStyle/>
          <a:p>
            <a:pPr marL="342900" indent="-342900"/>
            <a:r>
              <a:rPr lang="en-US" altLang="zh-CN" sz="2800" b="1" dirty="0" smtClean="0"/>
              <a:t>1) FY-2 Dual-Geo CTH  Capability</a:t>
            </a:r>
          </a:p>
          <a:p>
            <a:pPr marL="342900" indent="-342900"/>
            <a:r>
              <a:rPr lang="en-US" altLang="zh-CN" sz="2000" dirty="0" smtClean="0"/>
              <a:t>For FY-2 Vis channel, </a:t>
            </a:r>
          </a:p>
          <a:p>
            <a:pPr marL="342900" indent="-342900"/>
            <a:r>
              <a:rPr lang="en-US" altLang="zh-CN" sz="2000" dirty="0" smtClean="0">
                <a:solidFill>
                  <a:srgbClr val="00B050"/>
                </a:solidFill>
              </a:rPr>
              <a:t>86.5+123.5 dual-geo could recognize CTH &gt;500 meters</a:t>
            </a:r>
          </a:p>
          <a:p>
            <a:pPr marL="342900" indent="-342900"/>
            <a:r>
              <a:rPr lang="en-US" altLang="zh-CN" sz="2000" dirty="0" smtClean="0"/>
              <a:t>79.0+133.0 dual-geo could recognize CTH &gt;400 meters.</a:t>
            </a:r>
          </a:p>
          <a:p>
            <a:pPr marL="342900" indent="-342900"/>
            <a:r>
              <a:rPr lang="en-US" altLang="zh-CN" sz="2000" dirty="0"/>
              <a:t>For FY-2 </a:t>
            </a:r>
            <a:r>
              <a:rPr lang="en-US" altLang="zh-CN" sz="2000" dirty="0" err="1" smtClean="0"/>
              <a:t>Ir</a:t>
            </a:r>
            <a:r>
              <a:rPr lang="en-US" altLang="zh-CN" sz="2000" dirty="0" smtClean="0"/>
              <a:t> channel</a:t>
            </a:r>
            <a:r>
              <a:rPr lang="en-US" altLang="zh-CN" sz="2000" dirty="0"/>
              <a:t>, </a:t>
            </a:r>
          </a:p>
          <a:p>
            <a:pPr marL="342900" indent="-342900"/>
            <a:r>
              <a:rPr lang="en-US" altLang="zh-CN" sz="2000" dirty="0">
                <a:solidFill>
                  <a:srgbClr val="00B050"/>
                </a:solidFill>
              </a:rPr>
              <a:t>86.5+123.5 dual-geo could recognize CTH </a:t>
            </a:r>
            <a:r>
              <a:rPr lang="en-US" altLang="zh-CN" sz="2000" dirty="0" smtClean="0">
                <a:solidFill>
                  <a:srgbClr val="00B050"/>
                </a:solidFill>
              </a:rPr>
              <a:t>&gt;1800 </a:t>
            </a:r>
            <a:r>
              <a:rPr lang="en-US" altLang="zh-CN" sz="2000" dirty="0">
                <a:solidFill>
                  <a:srgbClr val="00B050"/>
                </a:solidFill>
              </a:rPr>
              <a:t>meters</a:t>
            </a:r>
          </a:p>
          <a:p>
            <a:pPr marL="342900" indent="-342900"/>
            <a:r>
              <a:rPr lang="en-US" altLang="zh-CN" sz="2000" dirty="0"/>
              <a:t>79.0+133.0 dual-geo could recognize CTH </a:t>
            </a:r>
            <a:r>
              <a:rPr lang="en-US" altLang="zh-CN" sz="2000" dirty="0" smtClean="0"/>
              <a:t>&gt;1200 </a:t>
            </a:r>
            <a:r>
              <a:rPr lang="en-US" altLang="zh-CN" sz="2000" dirty="0"/>
              <a:t>meters.</a:t>
            </a:r>
          </a:p>
          <a:p>
            <a:pPr marL="342900" indent="-342900"/>
            <a:r>
              <a:rPr lang="en-US" altLang="zh-CN" sz="2800" b="1" dirty="0" smtClean="0"/>
              <a:t>2</a:t>
            </a:r>
            <a:r>
              <a:rPr lang="en-US" altLang="zh-CN" sz="2800" b="1" dirty="0"/>
              <a:t>) Coverage</a:t>
            </a:r>
          </a:p>
          <a:p>
            <a:pPr marL="342900" indent="-342900"/>
            <a:r>
              <a:rPr lang="en-US" altLang="zh-CN" sz="2000" dirty="0">
                <a:solidFill>
                  <a:srgbClr val="00B050"/>
                </a:solidFill>
              </a:rPr>
              <a:t>86.5+123.5 dual-geo covers China and most of Asian-Pacific region</a:t>
            </a:r>
          </a:p>
          <a:p>
            <a:pPr marL="342900" indent="-342900"/>
            <a:r>
              <a:rPr lang="en-US" altLang="zh-CN" sz="2800" b="1" dirty="0" smtClean="0"/>
              <a:t>3)Operational  </a:t>
            </a:r>
            <a:r>
              <a:rPr lang="en-US" altLang="zh-CN" sz="2800" b="1" dirty="0"/>
              <a:t>Possibility</a:t>
            </a:r>
          </a:p>
          <a:p>
            <a:pPr marL="342900" indent="-342900" algn="just"/>
            <a:r>
              <a:rPr lang="en-US" altLang="zh-CN" sz="2000" dirty="0">
                <a:solidFill>
                  <a:srgbClr val="00B050"/>
                </a:solidFill>
              </a:rPr>
              <a:t>CMA have approved the </a:t>
            </a:r>
            <a:r>
              <a:rPr lang="en-US" altLang="zh-CN" sz="2000" dirty="0" smtClean="0">
                <a:solidFill>
                  <a:srgbClr val="00B050"/>
                </a:solidFill>
              </a:rPr>
              <a:t>2014 FY-2 </a:t>
            </a:r>
            <a:r>
              <a:rPr lang="en-US" altLang="zh-CN" sz="2000" dirty="0">
                <a:solidFill>
                  <a:srgbClr val="00B050"/>
                </a:solidFill>
              </a:rPr>
              <a:t>Maneuver plan</a:t>
            </a:r>
            <a:r>
              <a:rPr lang="en-US" altLang="zh-CN" sz="2000" dirty="0" smtClean="0">
                <a:solidFill>
                  <a:srgbClr val="00B050"/>
                </a:solidFill>
              </a:rPr>
              <a:t>,</a:t>
            </a:r>
          </a:p>
          <a:p>
            <a:pPr marL="342900" indent="-342900" algn="just"/>
            <a:r>
              <a:rPr lang="en-US" altLang="zh-CN" sz="2000" dirty="0" smtClean="0">
                <a:solidFill>
                  <a:srgbClr val="00B050"/>
                </a:solidFill>
              </a:rPr>
              <a:t>FY-2F it will provide rapid scan  on 123.5E from Q3 2014. </a:t>
            </a:r>
          </a:p>
          <a:p>
            <a:pPr marL="342900" indent="-342900" algn="just"/>
            <a:r>
              <a:rPr lang="en-US" altLang="zh-CN" sz="2000" dirty="0">
                <a:solidFill>
                  <a:srgbClr val="00B050"/>
                </a:solidFill>
              </a:rPr>
              <a:t>I</a:t>
            </a:r>
            <a:r>
              <a:rPr lang="en-US" altLang="zh-CN" sz="2000" dirty="0" smtClean="0">
                <a:solidFill>
                  <a:srgbClr val="00B050"/>
                </a:solidFill>
              </a:rPr>
              <a:t>t could cooperate with current FY-2(86.5E) for Dual-Geo.</a:t>
            </a:r>
          </a:p>
          <a:p>
            <a:pPr marL="342900" indent="-342900" algn="just"/>
            <a:r>
              <a:rPr lang="en-US" altLang="zh-CN" sz="2000" dirty="0" smtClean="0">
                <a:solidFill>
                  <a:srgbClr val="00B050"/>
                </a:solidFill>
              </a:rPr>
              <a:t>Observations.</a:t>
            </a:r>
          </a:p>
          <a:p>
            <a:pPr marL="342900" indent="-342900"/>
            <a:endParaRPr lang="en-US" altLang="zh-CN" sz="2000" dirty="0" smtClean="0"/>
          </a:p>
          <a:p>
            <a:pPr marL="342900" indent="-342900"/>
            <a:endParaRPr lang="en-US" altLang="zh-CN" sz="2000" dirty="0" smtClean="0"/>
          </a:p>
          <a:p>
            <a:pPr marL="342900" indent="-342900"/>
            <a:endParaRPr lang="zh-CN" altLang="en-US" sz="2000" dirty="0"/>
          </a:p>
        </p:txBody>
      </p:sp>
      <p:sp>
        <p:nvSpPr>
          <p:cNvPr id="15" name="文本框 14"/>
          <p:cNvSpPr txBox="1"/>
          <p:nvPr/>
        </p:nvSpPr>
        <p:spPr>
          <a:xfrm>
            <a:off x="152400" y="6211669"/>
            <a:ext cx="7772400" cy="800219"/>
          </a:xfrm>
          <a:prstGeom prst="rect">
            <a:avLst/>
          </a:prstGeom>
          <a:noFill/>
        </p:spPr>
        <p:txBody>
          <a:bodyPr wrap="square" rtlCol="0">
            <a:spAutoFit/>
          </a:bodyPr>
          <a:lstStyle/>
          <a:p>
            <a:r>
              <a:rPr lang="en-US" altLang="zh-CN" sz="1400" b="1" dirty="0" smtClean="0">
                <a:solidFill>
                  <a:srgbClr val="00B050"/>
                </a:solidFill>
              </a:rPr>
              <a:t>Operational  Setting (86.5+123.5) </a:t>
            </a:r>
          </a:p>
          <a:p>
            <a:r>
              <a:rPr lang="en-US" altLang="zh-CN" sz="1400" b="1" dirty="0" smtClean="0">
                <a:solidFill>
                  <a:srgbClr val="0000FF"/>
                </a:solidFill>
              </a:rPr>
              <a:t>Potential Setting(79+133)</a:t>
            </a:r>
            <a:endParaRPr lang="zh-CN" altLang="en-US" sz="1400" b="1" dirty="0">
              <a:solidFill>
                <a:srgbClr val="0000FF"/>
              </a:solidFill>
            </a:endParaRPr>
          </a:p>
          <a:p>
            <a:endParaRPr lang="zh-CN" altLang="en-US" dirty="0">
              <a:solidFill>
                <a:srgbClr val="00B050"/>
              </a:solidFill>
            </a:endParaRPr>
          </a:p>
        </p:txBody>
      </p:sp>
    </p:spTree>
    <p:extLst>
      <p:ext uri="{BB962C8B-B14F-4D97-AF65-F5344CB8AC3E}">
        <p14:creationId xmlns:p14="http://schemas.microsoft.com/office/powerpoint/2010/main" val="2185403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400" y="76200"/>
            <a:ext cx="8382000" cy="600164"/>
          </a:xfrm>
          <a:prstGeom prst="rect">
            <a:avLst/>
          </a:prstGeom>
        </p:spPr>
        <p:txBody>
          <a:bodyPr wrap="square">
            <a:spAutoFit/>
          </a:bodyPr>
          <a:lstStyle/>
          <a:p>
            <a:r>
              <a:rPr lang="en-US" altLang="zh-CN" sz="3300" dirty="0" err="1" smtClean="0">
                <a:latin typeface="Arial" panose="020B0604020202020204" pitchFamily="34" charset="0"/>
                <a:ea typeface="楷体_GB2312"/>
                <a:cs typeface="Arial" panose="020B0604020202020204" pitchFamily="34" charset="0"/>
              </a:rPr>
              <a:t>FengYun</a:t>
            </a:r>
            <a:r>
              <a:rPr lang="en-US" altLang="zh-CN" sz="3300" dirty="0" smtClean="0">
                <a:latin typeface="Arial" panose="020B0604020202020204" pitchFamily="34" charset="0"/>
                <a:ea typeface="楷体_GB2312"/>
                <a:cs typeface="Arial" panose="020B0604020202020204" pitchFamily="34" charset="0"/>
              </a:rPr>
              <a:t> DUAL-Geo. CMV  </a:t>
            </a:r>
            <a:endParaRPr lang="zh-CN" altLang="en-US" sz="3300" dirty="0">
              <a:latin typeface="Arial" panose="020B0604020202020204" pitchFamily="34" charset="0"/>
              <a:ea typeface="楷体_GB2312"/>
              <a:cs typeface="Arial" panose="020B0604020202020204" pitchFamily="34" charset="0"/>
            </a:endParaRPr>
          </a:p>
        </p:txBody>
      </p:sp>
      <p:pic>
        <p:nvPicPr>
          <p:cNvPr id="7" name="图片 6"/>
          <p:cNvPicPr>
            <a:picLocks noChangeAspect="1"/>
          </p:cNvPicPr>
          <p:nvPr/>
        </p:nvPicPr>
        <p:blipFill>
          <a:blip r:embed="rId3" cstate="print"/>
          <a:stretch>
            <a:fillRect/>
          </a:stretch>
        </p:blipFill>
        <p:spPr>
          <a:xfrm>
            <a:off x="952500" y="1471314"/>
            <a:ext cx="7277100" cy="4835783"/>
          </a:xfrm>
          <a:prstGeom prst="rect">
            <a:avLst/>
          </a:prstGeom>
        </p:spPr>
      </p:pic>
      <p:sp>
        <p:nvSpPr>
          <p:cNvPr id="8" name="文本框 7"/>
          <p:cNvSpPr txBox="1"/>
          <p:nvPr/>
        </p:nvSpPr>
        <p:spPr>
          <a:xfrm>
            <a:off x="533400" y="838200"/>
            <a:ext cx="8001000" cy="369332"/>
          </a:xfrm>
          <a:prstGeom prst="rect">
            <a:avLst/>
          </a:prstGeom>
          <a:noFill/>
        </p:spPr>
        <p:txBody>
          <a:bodyPr wrap="square" rtlCol="0">
            <a:spAutoFit/>
          </a:bodyPr>
          <a:lstStyle/>
          <a:p>
            <a:r>
              <a:rPr lang="en-US" altLang="zh-CN" dirty="0" smtClean="0"/>
              <a:t>   Image Pair Offset =  INR Bias    +Parallax  (T0)    +Cloud motion(</a:t>
            </a:r>
            <a:r>
              <a:rPr lang="en-US" altLang="zh-CN" dirty="0" err="1" smtClean="0"/>
              <a:t>dT</a:t>
            </a:r>
            <a:r>
              <a:rPr lang="en-US" altLang="zh-CN" dirty="0" smtClean="0"/>
              <a:t>)</a:t>
            </a:r>
            <a:endParaRPr lang="zh-CN" altLang="en-US" dirty="0"/>
          </a:p>
        </p:txBody>
      </p:sp>
      <p:sp>
        <p:nvSpPr>
          <p:cNvPr id="9" name="文本框 8"/>
          <p:cNvSpPr txBox="1"/>
          <p:nvPr/>
        </p:nvSpPr>
        <p:spPr>
          <a:xfrm>
            <a:off x="381000" y="6459133"/>
            <a:ext cx="8153400" cy="369332"/>
          </a:xfrm>
          <a:prstGeom prst="rect">
            <a:avLst/>
          </a:prstGeom>
          <a:noFill/>
        </p:spPr>
        <p:txBody>
          <a:bodyPr wrap="square" rtlCol="0">
            <a:spAutoFit/>
          </a:bodyPr>
          <a:lstStyle/>
          <a:p>
            <a:r>
              <a:rPr lang="zh-CN" altLang="en-US" dirty="0" smtClean="0"/>
              <a:t>！</a:t>
            </a:r>
            <a:r>
              <a:rPr lang="en-US" altLang="zh-CN" dirty="0" smtClean="0"/>
              <a:t>The two </a:t>
            </a:r>
            <a:r>
              <a:rPr lang="en-US" altLang="zh-CN" dirty="0" err="1" smtClean="0"/>
              <a:t>FengYun</a:t>
            </a:r>
            <a:r>
              <a:rPr lang="en-US" altLang="zh-CN" dirty="0" smtClean="0"/>
              <a:t> Geo. satellite make observation  asynchronous </a:t>
            </a:r>
            <a:endParaRPr lang="zh-CN" altLang="en-US" dirty="0"/>
          </a:p>
        </p:txBody>
      </p:sp>
    </p:spTree>
    <p:extLst>
      <p:ext uri="{BB962C8B-B14F-4D97-AF65-F5344CB8AC3E}">
        <p14:creationId xmlns:p14="http://schemas.microsoft.com/office/powerpoint/2010/main" val="1690155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3048000" y="914400"/>
            <a:ext cx="5797674" cy="5562600"/>
          </a:xfrm>
          <a:prstGeom prst="rect">
            <a:avLst/>
          </a:prstGeom>
          <a:noFill/>
          <a:ln w="9525">
            <a:noFill/>
            <a:miter lim="800000"/>
            <a:headEnd/>
            <a:tailEnd/>
          </a:ln>
        </p:spPr>
      </p:pic>
      <p:sp>
        <p:nvSpPr>
          <p:cNvPr id="10" name="TextBox 9"/>
          <p:cNvSpPr txBox="1"/>
          <p:nvPr/>
        </p:nvSpPr>
        <p:spPr>
          <a:xfrm>
            <a:off x="0" y="6488668"/>
            <a:ext cx="5181600" cy="369332"/>
          </a:xfrm>
          <a:prstGeom prst="rect">
            <a:avLst/>
          </a:prstGeom>
          <a:noFill/>
        </p:spPr>
        <p:txBody>
          <a:bodyPr wrap="square" rtlCol="0">
            <a:spAutoFit/>
          </a:bodyPr>
          <a:lstStyle/>
          <a:p>
            <a:r>
              <a:rPr lang="en-US" altLang="zh-CN" dirty="0" err="1" smtClean="0"/>
              <a:t>dINR</a:t>
            </a:r>
            <a:r>
              <a:rPr lang="en-US" altLang="zh-CN" dirty="0" smtClean="0"/>
              <a:t>=1pixels (FY-2 Vis)</a:t>
            </a:r>
            <a:endParaRPr lang="zh-CN" altLang="en-US" dirty="0"/>
          </a:p>
        </p:txBody>
      </p:sp>
      <p:sp>
        <p:nvSpPr>
          <p:cNvPr id="27" name="TextBox 26"/>
          <p:cNvSpPr txBox="1"/>
          <p:nvPr/>
        </p:nvSpPr>
        <p:spPr>
          <a:xfrm>
            <a:off x="3195119" y="3284667"/>
            <a:ext cx="5334000" cy="276999"/>
          </a:xfrm>
          <a:prstGeom prst="rect">
            <a:avLst/>
          </a:prstGeom>
          <a:noFill/>
        </p:spPr>
        <p:txBody>
          <a:bodyPr wrap="square" rtlCol="0">
            <a:spAutoFit/>
          </a:bodyPr>
          <a:lstStyle/>
          <a:p>
            <a:r>
              <a:rPr lang="en-US" altLang="zh-CN" sz="1200" dirty="0" smtClean="0"/>
              <a:t>CTH 5Km                                                CTH   10Km</a:t>
            </a:r>
            <a:endParaRPr lang="zh-CN" altLang="en-US" sz="1200" dirty="0"/>
          </a:p>
        </p:txBody>
      </p:sp>
      <p:sp>
        <p:nvSpPr>
          <p:cNvPr id="12" name="矩形 11"/>
          <p:cNvSpPr/>
          <p:nvPr/>
        </p:nvSpPr>
        <p:spPr>
          <a:xfrm>
            <a:off x="3124200" y="381000"/>
            <a:ext cx="5867400" cy="369332"/>
          </a:xfrm>
          <a:prstGeom prst="rect">
            <a:avLst/>
          </a:prstGeom>
        </p:spPr>
        <p:txBody>
          <a:bodyPr wrap="square">
            <a:spAutoFit/>
          </a:bodyPr>
          <a:lstStyle/>
          <a:p>
            <a:r>
              <a:rPr lang="en-US" altLang="zh-CN" dirty="0" smtClean="0"/>
              <a:t>CTH errors related to </a:t>
            </a:r>
            <a:r>
              <a:rPr lang="en-US" altLang="zh-CN" dirty="0"/>
              <a:t>INR bias</a:t>
            </a:r>
            <a:r>
              <a:rPr lang="en-US" altLang="zh-CN" dirty="0" smtClean="0"/>
              <a:t>  </a:t>
            </a:r>
            <a:endParaRPr lang="zh-CN" altLang="en-US" dirty="0"/>
          </a:p>
        </p:txBody>
      </p:sp>
      <p:sp>
        <p:nvSpPr>
          <p:cNvPr id="14" name="矩形 13"/>
          <p:cNvSpPr/>
          <p:nvPr/>
        </p:nvSpPr>
        <p:spPr>
          <a:xfrm>
            <a:off x="5755252" y="6488668"/>
            <a:ext cx="3388748" cy="369332"/>
          </a:xfrm>
          <a:prstGeom prst="rect">
            <a:avLst/>
          </a:prstGeom>
        </p:spPr>
        <p:txBody>
          <a:bodyPr wrap="none">
            <a:spAutoFit/>
          </a:bodyPr>
          <a:lstStyle/>
          <a:p>
            <a:r>
              <a:rPr lang="en-US" altLang="zh-CN" dirty="0" smtClean="0"/>
              <a:t>FY-2 Dual-GEO 86.5E+123.5E </a:t>
            </a:r>
            <a:endParaRPr lang="zh-CN" altLang="en-US" dirty="0"/>
          </a:p>
        </p:txBody>
      </p:sp>
      <p:sp>
        <p:nvSpPr>
          <p:cNvPr id="15" name="TextBox 14"/>
          <p:cNvSpPr txBox="1"/>
          <p:nvPr/>
        </p:nvSpPr>
        <p:spPr>
          <a:xfrm>
            <a:off x="3200400" y="6096000"/>
            <a:ext cx="5334000" cy="276999"/>
          </a:xfrm>
          <a:prstGeom prst="rect">
            <a:avLst/>
          </a:prstGeom>
          <a:noFill/>
        </p:spPr>
        <p:txBody>
          <a:bodyPr wrap="square" rtlCol="0">
            <a:spAutoFit/>
          </a:bodyPr>
          <a:lstStyle/>
          <a:p>
            <a:r>
              <a:rPr lang="en-US" altLang="zh-CN" sz="1200" dirty="0" smtClean="0"/>
              <a:t>CTH 15Km                                                CTH   20Km</a:t>
            </a:r>
            <a:endParaRPr lang="zh-CN" altLang="en-US" sz="1200" dirty="0"/>
          </a:p>
        </p:txBody>
      </p:sp>
      <p:pic>
        <p:nvPicPr>
          <p:cNvPr id="3" name="图片 2"/>
          <p:cNvPicPr>
            <a:picLocks noChangeAspect="1"/>
          </p:cNvPicPr>
          <p:nvPr/>
        </p:nvPicPr>
        <p:blipFill>
          <a:blip r:embed="rId4"/>
          <a:stretch>
            <a:fillRect/>
          </a:stretch>
        </p:blipFill>
        <p:spPr>
          <a:xfrm>
            <a:off x="228600" y="750332"/>
            <a:ext cx="2660526" cy="5622668"/>
          </a:xfrm>
          <a:prstGeom prst="rect">
            <a:avLst/>
          </a:prstGeom>
        </p:spPr>
      </p:pic>
    </p:spTree>
    <p:extLst>
      <p:ext uri="{BB962C8B-B14F-4D97-AF65-F5344CB8AC3E}">
        <p14:creationId xmlns:p14="http://schemas.microsoft.com/office/powerpoint/2010/main" val="1402108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4546" y="1402915"/>
            <a:ext cx="8554653" cy="4351338"/>
          </a:xfrm>
        </p:spPr>
        <p:txBody>
          <a:bodyPr/>
          <a:lstStyle/>
          <a:p>
            <a:pPr marL="0" indent="0">
              <a:buNone/>
            </a:pPr>
            <a:endParaRPr lang="en-US" altLang="zh-CN" dirty="0"/>
          </a:p>
          <a:p>
            <a:pPr marL="0" indent="0">
              <a:buNone/>
            </a:pPr>
            <a:r>
              <a:rPr lang="en-US" altLang="zh-CN" sz="3600" b="1" dirty="0"/>
              <a:t>1</a:t>
            </a:r>
            <a:r>
              <a:rPr lang="zh-CN" altLang="en-US" sz="3600" b="1" dirty="0"/>
              <a:t>）</a:t>
            </a:r>
            <a:r>
              <a:rPr lang="en-US" altLang="zh-CN" sz="3600" b="1" dirty="0"/>
              <a:t>How does INR bias effect CTH, </a:t>
            </a:r>
            <a:endParaRPr lang="en-US" altLang="zh-CN" sz="3600" b="1" dirty="0" smtClean="0"/>
          </a:p>
          <a:p>
            <a:pPr marL="0" indent="0">
              <a:buNone/>
            </a:pPr>
            <a:r>
              <a:rPr lang="en-US" altLang="zh-CN" dirty="0"/>
              <a:t> </a:t>
            </a:r>
            <a:r>
              <a:rPr lang="en-US" altLang="zh-CN" dirty="0" smtClean="0"/>
              <a:t>     does </a:t>
            </a:r>
            <a:r>
              <a:rPr lang="en-US" altLang="zh-CN" dirty="0"/>
              <a:t>it  change with height?</a:t>
            </a:r>
          </a:p>
          <a:p>
            <a:endParaRPr lang="en-US" altLang="zh-CN" dirty="0"/>
          </a:p>
          <a:p>
            <a:pPr marL="0" indent="0">
              <a:buNone/>
            </a:pPr>
            <a:r>
              <a:rPr lang="en-US" altLang="zh-CN" sz="3600" b="1" dirty="0"/>
              <a:t>2</a:t>
            </a:r>
            <a:r>
              <a:rPr lang="zh-CN" altLang="en-US" sz="3600" b="1" dirty="0"/>
              <a:t>）</a:t>
            </a:r>
            <a:r>
              <a:rPr lang="en-US" altLang="zh-CN" sz="3600" b="1" dirty="0"/>
              <a:t>How does cloud Motion effect on CTH, </a:t>
            </a:r>
          </a:p>
          <a:p>
            <a:pPr marL="0" indent="0">
              <a:buNone/>
            </a:pPr>
            <a:r>
              <a:rPr lang="en-US" altLang="zh-CN" dirty="0" smtClean="0"/>
              <a:t>       Is </a:t>
            </a:r>
            <a:r>
              <a:rPr lang="en-US" altLang="zh-CN" dirty="0"/>
              <a:t>it a big error source?</a:t>
            </a:r>
          </a:p>
          <a:p>
            <a:endParaRPr lang="zh-CN" altLang="en-US" dirty="0"/>
          </a:p>
          <a:p>
            <a:pPr marL="0" indent="0">
              <a:buNone/>
            </a:pPr>
            <a:endParaRPr lang="zh-CN" altLang="en-US" dirty="0"/>
          </a:p>
        </p:txBody>
      </p:sp>
    </p:spTree>
    <p:extLst>
      <p:ext uri="{BB962C8B-B14F-4D97-AF65-F5344CB8AC3E}">
        <p14:creationId xmlns:p14="http://schemas.microsoft.com/office/powerpoint/2010/main" val="3492686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a:stretch>
            <a:fillRect/>
          </a:stretch>
        </p:blipFill>
        <p:spPr bwMode="auto">
          <a:xfrm>
            <a:off x="609600" y="1219200"/>
            <a:ext cx="7372350" cy="2414587"/>
          </a:xfrm>
          <a:prstGeom prst="rect">
            <a:avLst/>
          </a:prstGeom>
          <a:noFill/>
          <a:ln w="9525">
            <a:noFill/>
            <a:miter lim="800000"/>
            <a:headEnd/>
            <a:tailEnd/>
          </a:ln>
        </p:spPr>
      </p:pic>
      <p:sp>
        <p:nvSpPr>
          <p:cNvPr id="14" name="TextBox 13"/>
          <p:cNvSpPr txBox="1"/>
          <p:nvPr/>
        </p:nvSpPr>
        <p:spPr>
          <a:xfrm>
            <a:off x="7467600" y="2286000"/>
            <a:ext cx="914400" cy="461665"/>
          </a:xfrm>
          <a:prstGeom prst="rect">
            <a:avLst/>
          </a:prstGeom>
          <a:noFill/>
        </p:spPr>
        <p:txBody>
          <a:bodyPr wrap="square" rtlCol="0">
            <a:spAutoFit/>
          </a:bodyPr>
          <a:lstStyle/>
          <a:p>
            <a:r>
              <a:rPr lang="en-US" altLang="zh-CN" sz="800" dirty="0" smtClean="0"/>
              <a:t>dCTH</a:t>
            </a:r>
            <a:r>
              <a:rPr lang="en-US" altLang="zh-CN" sz="800" baseline="-25000" dirty="0" smtClean="0"/>
              <a:t>10</a:t>
            </a:r>
            <a:r>
              <a:rPr lang="en-US" altLang="zh-CN" sz="800" dirty="0" smtClean="0"/>
              <a:t>-dCTH</a:t>
            </a:r>
            <a:r>
              <a:rPr lang="en-US" altLang="zh-CN" sz="800" baseline="-25000" dirty="0" smtClean="0"/>
              <a:t>5</a:t>
            </a:r>
          </a:p>
          <a:p>
            <a:r>
              <a:rPr lang="en-US" altLang="zh-CN" sz="800" dirty="0" smtClean="0">
                <a:solidFill>
                  <a:srgbClr val="0000FF"/>
                </a:solidFill>
              </a:rPr>
              <a:t>dCTH</a:t>
            </a:r>
            <a:r>
              <a:rPr lang="en-US" altLang="zh-CN" sz="800" baseline="-25000" dirty="0" smtClean="0">
                <a:solidFill>
                  <a:srgbClr val="0000FF"/>
                </a:solidFill>
              </a:rPr>
              <a:t>15</a:t>
            </a:r>
            <a:r>
              <a:rPr lang="en-US" altLang="zh-CN" sz="800" dirty="0" smtClean="0">
                <a:solidFill>
                  <a:srgbClr val="0000FF"/>
                </a:solidFill>
              </a:rPr>
              <a:t>-dCTH</a:t>
            </a:r>
            <a:r>
              <a:rPr lang="en-US" altLang="zh-CN" sz="800" baseline="-25000" dirty="0" smtClean="0">
                <a:solidFill>
                  <a:srgbClr val="0000FF"/>
                </a:solidFill>
              </a:rPr>
              <a:t>5</a:t>
            </a:r>
          </a:p>
          <a:p>
            <a:r>
              <a:rPr lang="en-US" altLang="zh-CN" sz="800" dirty="0" smtClean="0">
                <a:solidFill>
                  <a:srgbClr val="FF0000"/>
                </a:solidFill>
              </a:rPr>
              <a:t>dCTH</a:t>
            </a:r>
            <a:r>
              <a:rPr lang="en-US" altLang="zh-CN" sz="800" baseline="-25000" dirty="0" smtClean="0">
                <a:solidFill>
                  <a:srgbClr val="FF0000"/>
                </a:solidFill>
              </a:rPr>
              <a:t>20</a:t>
            </a:r>
            <a:r>
              <a:rPr lang="en-US" altLang="zh-CN" sz="800" dirty="0" smtClean="0">
                <a:solidFill>
                  <a:srgbClr val="FF0000"/>
                </a:solidFill>
              </a:rPr>
              <a:t>-dCTH</a:t>
            </a:r>
            <a:r>
              <a:rPr lang="en-US" altLang="zh-CN" sz="800" baseline="-25000" dirty="0" smtClean="0">
                <a:solidFill>
                  <a:srgbClr val="FF0000"/>
                </a:solidFill>
              </a:rPr>
              <a:t>5</a:t>
            </a:r>
          </a:p>
        </p:txBody>
      </p:sp>
      <p:sp>
        <p:nvSpPr>
          <p:cNvPr id="17" name="TextBox 16"/>
          <p:cNvSpPr txBox="1"/>
          <p:nvPr/>
        </p:nvSpPr>
        <p:spPr>
          <a:xfrm>
            <a:off x="3657600" y="2590800"/>
            <a:ext cx="1219200" cy="230832"/>
          </a:xfrm>
          <a:prstGeom prst="rect">
            <a:avLst/>
          </a:prstGeom>
          <a:noFill/>
        </p:spPr>
        <p:txBody>
          <a:bodyPr wrap="square" rtlCol="0">
            <a:spAutoFit/>
          </a:bodyPr>
          <a:lstStyle/>
          <a:p>
            <a:r>
              <a:rPr lang="en-US" altLang="zh-CN" sz="900" dirty="0" smtClean="0"/>
              <a:t>dCTH</a:t>
            </a:r>
            <a:r>
              <a:rPr lang="en-US" altLang="zh-CN" sz="900" baseline="-25000" dirty="0" smtClean="0"/>
              <a:t>5</a:t>
            </a:r>
            <a:endParaRPr lang="zh-CN" altLang="en-US" sz="900" baseline="-25000" dirty="0"/>
          </a:p>
        </p:txBody>
      </p:sp>
      <p:sp>
        <p:nvSpPr>
          <p:cNvPr id="21" name="矩形 20"/>
          <p:cNvSpPr/>
          <p:nvPr/>
        </p:nvSpPr>
        <p:spPr>
          <a:xfrm>
            <a:off x="894838" y="229054"/>
            <a:ext cx="7467109" cy="600164"/>
          </a:xfrm>
          <a:prstGeom prst="rect">
            <a:avLst/>
          </a:prstGeom>
        </p:spPr>
        <p:txBody>
          <a:bodyPr wrap="none">
            <a:spAutoFit/>
          </a:bodyPr>
          <a:lstStyle/>
          <a:p>
            <a:r>
              <a:rPr lang="en-US" altLang="zh-CN" sz="3300" dirty="0" err="1">
                <a:latin typeface="Arial" panose="020B0604020202020204" pitchFamily="34" charset="0"/>
                <a:ea typeface="楷体_GB2312"/>
                <a:cs typeface="Arial" panose="020B0604020202020204" pitchFamily="34" charset="0"/>
              </a:rPr>
              <a:t>dCTH</a:t>
            </a:r>
            <a:r>
              <a:rPr lang="en-US" altLang="zh-CN" sz="3300" dirty="0">
                <a:latin typeface="Arial" panose="020B0604020202020204" pitchFamily="34" charset="0"/>
                <a:ea typeface="楷体_GB2312"/>
                <a:cs typeface="Arial" panose="020B0604020202020204" pitchFamily="34" charset="0"/>
              </a:rPr>
              <a:t>=CTH(with 1Pixel </a:t>
            </a:r>
            <a:r>
              <a:rPr lang="en-US" altLang="zh-CN" sz="3300" dirty="0" smtClean="0">
                <a:latin typeface="Arial" panose="020B0604020202020204" pitchFamily="34" charset="0"/>
                <a:ea typeface="楷体_GB2312"/>
                <a:cs typeface="Arial" panose="020B0604020202020204" pitchFamily="34" charset="0"/>
              </a:rPr>
              <a:t>INR bias</a:t>
            </a:r>
            <a:r>
              <a:rPr lang="en-US" altLang="zh-CN" sz="3300" dirty="0">
                <a:latin typeface="Arial" panose="020B0604020202020204" pitchFamily="34" charset="0"/>
                <a:ea typeface="楷体_GB2312"/>
                <a:cs typeface="Arial" panose="020B0604020202020204" pitchFamily="34" charset="0"/>
              </a:rPr>
              <a:t>)-CTH</a:t>
            </a:r>
            <a:endParaRPr lang="zh-CN" altLang="en-US" sz="3300" dirty="0">
              <a:latin typeface="Arial" panose="020B0604020202020204" pitchFamily="34" charset="0"/>
              <a:ea typeface="楷体_GB2312"/>
              <a:cs typeface="Arial" panose="020B0604020202020204" pitchFamily="34" charset="0"/>
            </a:endParaRPr>
          </a:p>
        </p:txBody>
      </p:sp>
      <p:pic>
        <p:nvPicPr>
          <p:cNvPr id="68611" name="Picture 3"/>
          <p:cNvPicPr>
            <a:picLocks noChangeAspect="1" noChangeArrowheads="1"/>
          </p:cNvPicPr>
          <p:nvPr/>
        </p:nvPicPr>
        <p:blipFill>
          <a:blip r:embed="rId4" cstate="print"/>
          <a:srcRect/>
          <a:stretch>
            <a:fillRect/>
          </a:stretch>
        </p:blipFill>
        <p:spPr bwMode="auto">
          <a:xfrm>
            <a:off x="685800" y="3810000"/>
            <a:ext cx="7286625" cy="2862263"/>
          </a:xfrm>
          <a:prstGeom prst="rect">
            <a:avLst/>
          </a:prstGeom>
          <a:noFill/>
          <a:ln w="9525">
            <a:noFill/>
            <a:miter lim="800000"/>
            <a:headEnd/>
            <a:tailEnd/>
          </a:ln>
        </p:spPr>
      </p:pic>
      <p:grpSp>
        <p:nvGrpSpPr>
          <p:cNvPr id="23" name="组合 22"/>
          <p:cNvGrpSpPr/>
          <p:nvPr/>
        </p:nvGrpSpPr>
        <p:grpSpPr>
          <a:xfrm>
            <a:off x="7391400" y="3733800"/>
            <a:ext cx="783740" cy="685800"/>
            <a:chOff x="3729976" y="1371601"/>
            <a:chExt cx="783740" cy="685800"/>
          </a:xfrm>
        </p:grpSpPr>
        <p:pic>
          <p:nvPicPr>
            <p:cNvPr id="24" name="Picture 10"/>
            <p:cNvPicPr>
              <a:picLocks noChangeAspect="1" noChangeArrowheads="1"/>
            </p:cNvPicPr>
            <p:nvPr/>
          </p:nvPicPr>
          <p:blipFill>
            <a:blip r:embed="rId5" cstate="print"/>
            <a:srcRect/>
            <a:stretch>
              <a:fillRect/>
            </a:stretch>
          </p:blipFill>
          <p:spPr bwMode="auto">
            <a:xfrm>
              <a:off x="3729976" y="1371601"/>
              <a:ext cx="783740" cy="685800"/>
            </a:xfrm>
            <a:prstGeom prst="rect">
              <a:avLst/>
            </a:prstGeom>
            <a:noFill/>
            <a:ln w="9525">
              <a:noFill/>
              <a:miter lim="800000"/>
              <a:headEnd/>
              <a:tailEnd/>
            </a:ln>
          </p:spPr>
        </p:pic>
        <p:cxnSp>
          <p:nvCxnSpPr>
            <p:cNvPr id="25" name="直接箭头连接符 24"/>
            <p:cNvCxnSpPr>
              <a:stCxn id="24" idx="1"/>
              <a:endCxn id="24" idx="3"/>
            </p:cNvCxnSpPr>
            <p:nvPr/>
          </p:nvCxnSpPr>
          <p:spPr>
            <a:xfrm rot="10800000" flipH="1">
              <a:off x="3729976" y="1714501"/>
              <a:ext cx="78374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7391400" y="1066800"/>
            <a:ext cx="779916" cy="771428"/>
            <a:chOff x="7762973" y="1362171"/>
            <a:chExt cx="779916" cy="771428"/>
          </a:xfrm>
        </p:grpSpPr>
        <p:pic>
          <p:nvPicPr>
            <p:cNvPr id="27" name="Picture 10"/>
            <p:cNvPicPr>
              <a:picLocks noChangeAspect="1" noChangeArrowheads="1"/>
            </p:cNvPicPr>
            <p:nvPr/>
          </p:nvPicPr>
          <p:blipFill>
            <a:blip r:embed="rId6" cstate="print"/>
            <a:srcRect/>
            <a:stretch>
              <a:fillRect/>
            </a:stretch>
          </p:blipFill>
          <p:spPr bwMode="auto">
            <a:xfrm>
              <a:off x="7762973" y="1362172"/>
              <a:ext cx="779916" cy="771427"/>
            </a:xfrm>
            <a:prstGeom prst="rect">
              <a:avLst/>
            </a:prstGeom>
            <a:noFill/>
            <a:ln w="9525">
              <a:noFill/>
              <a:miter lim="800000"/>
              <a:headEnd/>
              <a:tailEnd/>
            </a:ln>
          </p:spPr>
        </p:pic>
        <p:cxnSp>
          <p:nvCxnSpPr>
            <p:cNvPr id="28" name="直接箭头连接符 27"/>
            <p:cNvCxnSpPr>
              <a:endCxn id="27" idx="2"/>
            </p:cNvCxnSpPr>
            <p:nvPr/>
          </p:nvCxnSpPr>
          <p:spPr>
            <a:xfrm rot="16200000" flipH="1">
              <a:off x="7762738" y="1743406"/>
              <a:ext cx="771428" cy="895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3581400" y="3733800"/>
            <a:ext cx="783740" cy="685800"/>
            <a:chOff x="3729976" y="1371601"/>
            <a:chExt cx="783740" cy="685800"/>
          </a:xfrm>
        </p:grpSpPr>
        <p:pic>
          <p:nvPicPr>
            <p:cNvPr id="30" name="Picture 10"/>
            <p:cNvPicPr>
              <a:picLocks noChangeAspect="1" noChangeArrowheads="1"/>
            </p:cNvPicPr>
            <p:nvPr/>
          </p:nvPicPr>
          <p:blipFill>
            <a:blip r:embed="rId5" cstate="print"/>
            <a:srcRect/>
            <a:stretch>
              <a:fillRect/>
            </a:stretch>
          </p:blipFill>
          <p:spPr bwMode="auto">
            <a:xfrm>
              <a:off x="3729976" y="1371601"/>
              <a:ext cx="783740" cy="685800"/>
            </a:xfrm>
            <a:prstGeom prst="rect">
              <a:avLst/>
            </a:prstGeom>
            <a:noFill/>
            <a:ln w="9525">
              <a:noFill/>
              <a:miter lim="800000"/>
              <a:headEnd/>
              <a:tailEnd/>
            </a:ln>
          </p:spPr>
        </p:pic>
        <p:cxnSp>
          <p:nvCxnSpPr>
            <p:cNvPr id="31" name="直接箭头连接符 30"/>
            <p:cNvCxnSpPr>
              <a:stCxn id="30" idx="1"/>
              <a:endCxn id="30" idx="3"/>
            </p:cNvCxnSpPr>
            <p:nvPr/>
          </p:nvCxnSpPr>
          <p:spPr>
            <a:xfrm rot="10800000" flipH="1">
              <a:off x="3729976" y="1714501"/>
              <a:ext cx="78374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3581400" y="1066800"/>
            <a:ext cx="779916" cy="771428"/>
            <a:chOff x="7762973" y="1362171"/>
            <a:chExt cx="779916" cy="771428"/>
          </a:xfrm>
        </p:grpSpPr>
        <p:pic>
          <p:nvPicPr>
            <p:cNvPr id="33" name="Picture 10"/>
            <p:cNvPicPr>
              <a:picLocks noChangeAspect="1" noChangeArrowheads="1"/>
            </p:cNvPicPr>
            <p:nvPr/>
          </p:nvPicPr>
          <p:blipFill>
            <a:blip r:embed="rId6" cstate="print"/>
            <a:srcRect/>
            <a:stretch>
              <a:fillRect/>
            </a:stretch>
          </p:blipFill>
          <p:spPr bwMode="auto">
            <a:xfrm>
              <a:off x="7762973" y="1362172"/>
              <a:ext cx="779916" cy="771427"/>
            </a:xfrm>
            <a:prstGeom prst="rect">
              <a:avLst/>
            </a:prstGeom>
            <a:noFill/>
            <a:ln w="9525">
              <a:noFill/>
              <a:miter lim="800000"/>
              <a:headEnd/>
              <a:tailEnd/>
            </a:ln>
          </p:spPr>
        </p:pic>
        <p:cxnSp>
          <p:nvCxnSpPr>
            <p:cNvPr id="34" name="直接箭头连接符 33"/>
            <p:cNvCxnSpPr>
              <a:endCxn id="33" idx="2"/>
            </p:cNvCxnSpPr>
            <p:nvPr/>
          </p:nvCxnSpPr>
          <p:spPr>
            <a:xfrm rot="16200000" flipH="1">
              <a:off x="7762738" y="1743406"/>
              <a:ext cx="771428" cy="895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3581400" y="5638800"/>
            <a:ext cx="1219200" cy="230832"/>
          </a:xfrm>
          <a:prstGeom prst="rect">
            <a:avLst/>
          </a:prstGeom>
          <a:noFill/>
        </p:spPr>
        <p:txBody>
          <a:bodyPr wrap="square" rtlCol="0">
            <a:spAutoFit/>
          </a:bodyPr>
          <a:lstStyle/>
          <a:p>
            <a:r>
              <a:rPr lang="en-US" altLang="zh-CN" sz="900" dirty="0" smtClean="0"/>
              <a:t>dCTH</a:t>
            </a:r>
            <a:r>
              <a:rPr lang="en-US" altLang="zh-CN" sz="900" baseline="-25000" dirty="0" smtClean="0"/>
              <a:t>5</a:t>
            </a:r>
            <a:endParaRPr lang="zh-CN" altLang="en-US" sz="900" baseline="-25000" dirty="0"/>
          </a:p>
        </p:txBody>
      </p:sp>
      <p:sp>
        <p:nvSpPr>
          <p:cNvPr id="42" name="TextBox 41"/>
          <p:cNvSpPr txBox="1"/>
          <p:nvPr/>
        </p:nvSpPr>
        <p:spPr>
          <a:xfrm>
            <a:off x="7467600" y="5161962"/>
            <a:ext cx="914400" cy="461665"/>
          </a:xfrm>
          <a:prstGeom prst="rect">
            <a:avLst/>
          </a:prstGeom>
          <a:noFill/>
        </p:spPr>
        <p:txBody>
          <a:bodyPr wrap="square" rtlCol="0">
            <a:spAutoFit/>
          </a:bodyPr>
          <a:lstStyle/>
          <a:p>
            <a:r>
              <a:rPr lang="en-US" altLang="zh-CN" sz="800" dirty="0" smtClean="0"/>
              <a:t>dCTH</a:t>
            </a:r>
            <a:r>
              <a:rPr lang="en-US" altLang="zh-CN" sz="800" baseline="-25000" dirty="0" smtClean="0"/>
              <a:t>10</a:t>
            </a:r>
            <a:r>
              <a:rPr lang="en-US" altLang="zh-CN" sz="800" dirty="0" smtClean="0"/>
              <a:t>-dCTH</a:t>
            </a:r>
            <a:r>
              <a:rPr lang="en-US" altLang="zh-CN" sz="800" baseline="-25000" dirty="0" smtClean="0"/>
              <a:t>5</a:t>
            </a:r>
          </a:p>
          <a:p>
            <a:r>
              <a:rPr lang="en-US" altLang="zh-CN" sz="800" dirty="0" smtClean="0">
                <a:solidFill>
                  <a:srgbClr val="0000FF"/>
                </a:solidFill>
              </a:rPr>
              <a:t>dCTH</a:t>
            </a:r>
            <a:r>
              <a:rPr lang="en-US" altLang="zh-CN" sz="800" baseline="-25000" dirty="0" smtClean="0">
                <a:solidFill>
                  <a:srgbClr val="0000FF"/>
                </a:solidFill>
              </a:rPr>
              <a:t>15</a:t>
            </a:r>
            <a:r>
              <a:rPr lang="en-US" altLang="zh-CN" sz="800" dirty="0" smtClean="0">
                <a:solidFill>
                  <a:srgbClr val="0000FF"/>
                </a:solidFill>
              </a:rPr>
              <a:t>-dCTH</a:t>
            </a:r>
            <a:r>
              <a:rPr lang="en-US" altLang="zh-CN" sz="800" baseline="-25000" dirty="0" smtClean="0">
                <a:solidFill>
                  <a:srgbClr val="0000FF"/>
                </a:solidFill>
              </a:rPr>
              <a:t>5</a:t>
            </a:r>
          </a:p>
          <a:p>
            <a:r>
              <a:rPr lang="en-US" altLang="zh-CN" sz="800" dirty="0" smtClean="0">
                <a:solidFill>
                  <a:srgbClr val="FF0000"/>
                </a:solidFill>
              </a:rPr>
              <a:t>dCTH</a:t>
            </a:r>
            <a:r>
              <a:rPr lang="en-US" altLang="zh-CN" sz="800" baseline="-25000" dirty="0" smtClean="0">
                <a:solidFill>
                  <a:srgbClr val="FF0000"/>
                </a:solidFill>
              </a:rPr>
              <a:t>20</a:t>
            </a:r>
            <a:r>
              <a:rPr lang="en-US" altLang="zh-CN" sz="800" dirty="0" smtClean="0">
                <a:solidFill>
                  <a:srgbClr val="FF0000"/>
                </a:solidFill>
              </a:rPr>
              <a:t>-dCTH</a:t>
            </a:r>
            <a:r>
              <a:rPr lang="en-US" altLang="zh-CN" sz="800" baseline="-25000" dirty="0" smtClean="0">
                <a:solidFill>
                  <a:srgbClr val="FF0000"/>
                </a:solidFill>
              </a:rPr>
              <a:t>5</a:t>
            </a:r>
          </a:p>
        </p:txBody>
      </p:sp>
      <p:sp>
        <p:nvSpPr>
          <p:cNvPr id="2" name="矩形 1"/>
          <p:cNvSpPr/>
          <p:nvPr/>
        </p:nvSpPr>
        <p:spPr>
          <a:xfrm>
            <a:off x="209550" y="1697980"/>
            <a:ext cx="8934450" cy="2554545"/>
          </a:xfrm>
          <a:prstGeom prst="rect">
            <a:avLst/>
          </a:prstGeom>
        </p:spPr>
        <p:txBody>
          <a:bodyPr wrap="square">
            <a:spAutoFit/>
          </a:bodyPr>
          <a:lstStyle/>
          <a:p>
            <a:pPr eaLnBrk="0" fontAlgn="base" hangingPunct="0">
              <a:spcBef>
                <a:spcPct val="30000"/>
              </a:spcBef>
              <a:spcAft>
                <a:spcPct val="0"/>
              </a:spcAft>
              <a:defRPr/>
            </a:pPr>
            <a:r>
              <a:rPr lang="en-US" altLang="zh-CN" sz="4000" b="1" dirty="0">
                <a:solidFill>
                  <a:schemeClr val="accent1">
                    <a:lumMod val="75000"/>
                  </a:schemeClr>
                </a:solidFill>
                <a:effectLst>
                  <a:outerShdw blurRad="38100" dist="38100" dir="2700000" algn="tl">
                    <a:srgbClr val="000000">
                      <a:alpha val="43137"/>
                    </a:srgbClr>
                  </a:outerShdw>
                </a:effectLst>
              </a:rPr>
              <a:t>CTH errors related to INR bias </a:t>
            </a:r>
            <a:r>
              <a:rPr lang="en-US" altLang="zh-CN" sz="4000" b="1" dirty="0" smtClean="0">
                <a:solidFill>
                  <a:schemeClr val="accent1">
                    <a:lumMod val="75000"/>
                  </a:schemeClr>
                </a:solidFill>
                <a:effectLst>
                  <a:outerShdw blurRad="38100" dist="38100" dir="2700000" algn="tl">
                    <a:srgbClr val="000000">
                      <a:alpha val="43137"/>
                    </a:srgbClr>
                  </a:outerShdw>
                </a:effectLst>
              </a:rPr>
              <a:t>varies only </a:t>
            </a:r>
            <a:r>
              <a:rPr lang="en-US" altLang="zh-CN" sz="4000" b="1" dirty="0">
                <a:solidFill>
                  <a:schemeClr val="accent1">
                    <a:lumMod val="75000"/>
                  </a:schemeClr>
                </a:solidFill>
                <a:effectLst>
                  <a:outerShdw blurRad="38100" dist="38100" dir="2700000" algn="tl">
                    <a:srgbClr val="000000">
                      <a:alpha val="43137"/>
                    </a:srgbClr>
                  </a:outerShdw>
                </a:effectLst>
              </a:rPr>
              <a:t>several meters in troposphere, this </a:t>
            </a:r>
            <a:r>
              <a:rPr lang="en-US" altLang="zh-CN" sz="4000" b="1" dirty="0" smtClean="0">
                <a:solidFill>
                  <a:schemeClr val="accent1">
                    <a:lumMod val="75000"/>
                  </a:schemeClr>
                </a:solidFill>
                <a:effectLst>
                  <a:outerShdw blurRad="38100" dist="38100" dir="2700000" algn="tl">
                    <a:srgbClr val="000000">
                      <a:alpha val="43137"/>
                    </a:srgbClr>
                  </a:outerShdw>
                </a:effectLst>
              </a:rPr>
              <a:t>variation could </a:t>
            </a:r>
            <a:r>
              <a:rPr lang="en-US" altLang="zh-CN" sz="4000" b="1" dirty="0">
                <a:solidFill>
                  <a:schemeClr val="accent1">
                    <a:lumMod val="75000"/>
                  </a:schemeClr>
                </a:solidFill>
                <a:effectLst>
                  <a:outerShdw blurRad="38100" dist="38100" dir="2700000" algn="tl">
                    <a:srgbClr val="000000">
                      <a:alpha val="43137"/>
                    </a:srgbClr>
                  </a:outerShdw>
                </a:effectLst>
              </a:rPr>
              <a:t>be </a:t>
            </a:r>
            <a:r>
              <a:rPr lang="en-US" altLang="zh-CN" sz="4000" b="1" dirty="0" smtClean="0">
                <a:solidFill>
                  <a:schemeClr val="accent1">
                    <a:lumMod val="75000"/>
                  </a:schemeClr>
                </a:solidFill>
                <a:effectLst>
                  <a:outerShdw blurRad="38100" dist="38100" dir="2700000" algn="tl">
                    <a:srgbClr val="000000">
                      <a:alpha val="43137"/>
                    </a:srgbClr>
                  </a:outerShdw>
                </a:effectLst>
              </a:rPr>
              <a:t>ignored for Dual-Geo AMV </a:t>
            </a:r>
            <a:endParaRPr lang="en-US" altLang="zh-CN" sz="40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8094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180473" y="316811"/>
            <a:ext cx="8807115" cy="646331"/>
          </a:xfrm>
          <a:prstGeom prst="rect">
            <a:avLst/>
          </a:prstGeom>
        </p:spPr>
        <p:txBody>
          <a:bodyPr wrap="square">
            <a:spAutoFit/>
          </a:bodyPr>
          <a:lstStyle/>
          <a:p>
            <a:r>
              <a:rPr lang="en-US" altLang="zh-CN" sz="3600" dirty="0" smtClean="0">
                <a:latin typeface="Arial" panose="020B0604020202020204" pitchFamily="34" charset="0"/>
                <a:ea typeface="楷体_GB2312"/>
                <a:cs typeface="Arial" panose="020B0604020202020204" pitchFamily="34" charset="0"/>
              </a:rPr>
              <a:t>Tropospheric Wind </a:t>
            </a:r>
            <a:r>
              <a:rPr lang="en-US" altLang="zh-CN" sz="3600" dirty="0">
                <a:latin typeface="Arial" panose="020B0604020202020204" pitchFamily="34" charset="0"/>
                <a:ea typeface="楷体_GB2312"/>
                <a:cs typeface="Arial" panose="020B0604020202020204" pitchFamily="34" charset="0"/>
              </a:rPr>
              <a:t>Speed </a:t>
            </a:r>
            <a:r>
              <a:rPr lang="en-US" altLang="zh-CN" sz="3600" dirty="0" smtClean="0">
                <a:latin typeface="Arial" panose="020B0604020202020204" pitchFamily="34" charset="0"/>
                <a:ea typeface="楷体_GB2312"/>
                <a:cs typeface="Arial" panose="020B0604020202020204" pitchFamily="34" charset="0"/>
              </a:rPr>
              <a:t>Over </a:t>
            </a:r>
            <a:r>
              <a:rPr lang="en-US" altLang="zh-CN" sz="3600" dirty="0">
                <a:latin typeface="Arial" panose="020B0604020202020204" pitchFamily="34" charset="0"/>
                <a:ea typeface="楷体_GB2312"/>
                <a:cs typeface="Arial" panose="020B0604020202020204" pitchFamily="34" charset="0"/>
              </a:rPr>
              <a:t>China </a:t>
            </a:r>
            <a:endParaRPr lang="zh-CN" altLang="en-US" sz="3600" dirty="0">
              <a:latin typeface="Arial" panose="020B0604020202020204" pitchFamily="34" charset="0"/>
              <a:ea typeface="楷体_GB2312"/>
              <a:cs typeface="Arial" panose="020B0604020202020204" pitchFamily="34" charset="0"/>
            </a:endParaRPr>
          </a:p>
        </p:txBody>
      </p:sp>
      <p:pic>
        <p:nvPicPr>
          <p:cNvPr id="22" name="图片 21"/>
          <p:cNvPicPr>
            <a:picLocks noChangeAspect="1"/>
          </p:cNvPicPr>
          <p:nvPr/>
        </p:nvPicPr>
        <p:blipFill>
          <a:blip r:embed="rId3" cstate="print"/>
          <a:stretch>
            <a:fillRect/>
          </a:stretch>
        </p:blipFill>
        <p:spPr>
          <a:xfrm>
            <a:off x="3124200" y="3429000"/>
            <a:ext cx="3652632" cy="2667000"/>
          </a:xfrm>
          <a:prstGeom prst="rect">
            <a:avLst/>
          </a:prstGeom>
        </p:spPr>
      </p:pic>
      <p:pic>
        <p:nvPicPr>
          <p:cNvPr id="25" name="图片 24"/>
          <p:cNvPicPr>
            <a:picLocks noChangeAspect="1"/>
          </p:cNvPicPr>
          <p:nvPr/>
        </p:nvPicPr>
        <p:blipFill>
          <a:blip r:embed="rId4" cstate="print"/>
          <a:stretch>
            <a:fillRect/>
          </a:stretch>
        </p:blipFill>
        <p:spPr>
          <a:xfrm>
            <a:off x="3048000" y="1295400"/>
            <a:ext cx="3733800" cy="2290494"/>
          </a:xfrm>
          <a:prstGeom prst="rect">
            <a:avLst/>
          </a:prstGeom>
        </p:spPr>
      </p:pic>
      <p:grpSp>
        <p:nvGrpSpPr>
          <p:cNvPr id="41" name="组合 40"/>
          <p:cNvGrpSpPr/>
          <p:nvPr/>
        </p:nvGrpSpPr>
        <p:grpSpPr>
          <a:xfrm>
            <a:off x="6629400" y="1447800"/>
            <a:ext cx="2272747" cy="4038600"/>
            <a:chOff x="6718852" y="1371600"/>
            <a:chExt cx="2272747" cy="4267200"/>
          </a:xfrm>
        </p:grpSpPr>
        <p:pic>
          <p:nvPicPr>
            <p:cNvPr id="26" name="Picture 3"/>
            <p:cNvPicPr>
              <a:picLocks noChangeAspect="1" noChangeArrowheads="1"/>
            </p:cNvPicPr>
            <p:nvPr/>
          </p:nvPicPr>
          <p:blipFill>
            <a:blip r:embed="rId5" cstate="print"/>
            <a:srcRect/>
            <a:stretch>
              <a:fillRect/>
            </a:stretch>
          </p:blipFill>
          <p:spPr bwMode="auto">
            <a:xfrm>
              <a:off x="6718852" y="1371600"/>
              <a:ext cx="2272747" cy="4267200"/>
            </a:xfrm>
            <a:prstGeom prst="rect">
              <a:avLst/>
            </a:prstGeom>
            <a:noFill/>
            <a:ln w="9525">
              <a:noFill/>
              <a:miter lim="800000"/>
              <a:headEnd/>
              <a:tailEnd/>
            </a:ln>
          </p:spPr>
        </p:pic>
        <p:sp>
          <p:nvSpPr>
            <p:cNvPr id="27" name="TextBox 26"/>
            <p:cNvSpPr txBox="1"/>
            <p:nvPr/>
          </p:nvSpPr>
          <p:spPr>
            <a:xfrm>
              <a:off x="7513982" y="1981200"/>
              <a:ext cx="487018" cy="215444"/>
            </a:xfrm>
            <a:prstGeom prst="rect">
              <a:avLst/>
            </a:prstGeom>
            <a:noFill/>
          </p:spPr>
          <p:txBody>
            <a:bodyPr wrap="square" rtlCol="0">
              <a:spAutoFit/>
            </a:bodyPr>
            <a:lstStyle/>
            <a:p>
              <a:r>
                <a:rPr lang="en-US" altLang="zh-CN" sz="800" dirty="0" smtClean="0">
                  <a:solidFill>
                    <a:srgbClr val="0000FF"/>
                  </a:solidFill>
                </a:rPr>
                <a:t>JQ</a:t>
              </a:r>
              <a:endParaRPr lang="zh-CN" altLang="en-US" sz="800" dirty="0">
                <a:solidFill>
                  <a:srgbClr val="0000FF"/>
                </a:solidFill>
              </a:endParaRPr>
            </a:p>
          </p:txBody>
        </p:sp>
        <p:sp>
          <p:nvSpPr>
            <p:cNvPr id="28" name="TextBox 27"/>
            <p:cNvSpPr txBox="1"/>
            <p:nvPr/>
          </p:nvSpPr>
          <p:spPr>
            <a:xfrm>
              <a:off x="7361582" y="2362200"/>
              <a:ext cx="487018" cy="215444"/>
            </a:xfrm>
            <a:prstGeom prst="rect">
              <a:avLst/>
            </a:prstGeom>
            <a:noFill/>
          </p:spPr>
          <p:txBody>
            <a:bodyPr wrap="square" rtlCol="0">
              <a:spAutoFit/>
            </a:bodyPr>
            <a:lstStyle/>
            <a:p>
              <a:r>
                <a:rPr lang="en-US" altLang="zh-CN" sz="800" dirty="0" smtClean="0">
                  <a:solidFill>
                    <a:srgbClr val="0000FF"/>
                  </a:solidFill>
                </a:rPr>
                <a:t>DR</a:t>
              </a:r>
              <a:endParaRPr lang="zh-CN" altLang="en-US" sz="800" dirty="0">
                <a:solidFill>
                  <a:srgbClr val="0000FF"/>
                </a:solidFill>
              </a:endParaRPr>
            </a:p>
          </p:txBody>
        </p:sp>
        <p:sp>
          <p:nvSpPr>
            <p:cNvPr id="29" name="TextBox 28"/>
            <p:cNvSpPr txBox="1"/>
            <p:nvPr/>
          </p:nvSpPr>
          <p:spPr>
            <a:xfrm>
              <a:off x="8123582" y="1828800"/>
              <a:ext cx="487018" cy="215444"/>
            </a:xfrm>
            <a:prstGeom prst="rect">
              <a:avLst/>
            </a:prstGeom>
            <a:noFill/>
          </p:spPr>
          <p:txBody>
            <a:bodyPr wrap="square" rtlCol="0">
              <a:spAutoFit/>
            </a:bodyPr>
            <a:lstStyle/>
            <a:p>
              <a:r>
                <a:rPr lang="en-US" altLang="zh-CN" sz="800" dirty="0" smtClean="0">
                  <a:solidFill>
                    <a:srgbClr val="FF0000"/>
                  </a:solidFill>
                </a:rPr>
                <a:t>NJ</a:t>
              </a:r>
              <a:endParaRPr lang="zh-CN" altLang="en-US" sz="800" dirty="0">
                <a:solidFill>
                  <a:srgbClr val="FF0000"/>
                </a:solidFill>
              </a:endParaRPr>
            </a:p>
          </p:txBody>
        </p:sp>
        <p:sp>
          <p:nvSpPr>
            <p:cNvPr id="30" name="TextBox 29"/>
            <p:cNvSpPr txBox="1"/>
            <p:nvPr/>
          </p:nvSpPr>
          <p:spPr>
            <a:xfrm>
              <a:off x="7056782" y="1994356"/>
              <a:ext cx="487018" cy="215444"/>
            </a:xfrm>
            <a:prstGeom prst="rect">
              <a:avLst/>
            </a:prstGeom>
            <a:noFill/>
          </p:spPr>
          <p:txBody>
            <a:bodyPr wrap="square" rtlCol="0">
              <a:spAutoFit/>
            </a:bodyPr>
            <a:lstStyle/>
            <a:p>
              <a:r>
                <a:rPr lang="en-US" altLang="zh-CN" sz="800" dirty="0" smtClean="0">
                  <a:solidFill>
                    <a:srgbClr val="FF0000"/>
                  </a:solidFill>
                </a:rPr>
                <a:t>KS</a:t>
              </a:r>
              <a:endParaRPr lang="zh-CN" altLang="en-US" sz="800" dirty="0">
                <a:solidFill>
                  <a:srgbClr val="FF0000"/>
                </a:solidFill>
              </a:endParaRPr>
            </a:p>
          </p:txBody>
        </p:sp>
        <p:sp>
          <p:nvSpPr>
            <p:cNvPr id="36" name="TextBox 35"/>
            <p:cNvSpPr txBox="1"/>
            <p:nvPr/>
          </p:nvSpPr>
          <p:spPr>
            <a:xfrm>
              <a:off x="7666382" y="2438400"/>
              <a:ext cx="487018" cy="215444"/>
            </a:xfrm>
            <a:prstGeom prst="rect">
              <a:avLst/>
            </a:prstGeom>
            <a:noFill/>
          </p:spPr>
          <p:txBody>
            <a:bodyPr wrap="square" rtlCol="0">
              <a:spAutoFit/>
            </a:bodyPr>
            <a:lstStyle/>
            <a:p>
              <a:r>
                <a:rPr lang="en-US" altLang="zh-CN" sz="800" dirty="0" smtClean="0">
                  <a:solidFill>
                    <a:srgbClr val="FF0000"/>
                  </a:solidFill>
                </a:rPr>
                <a:t>LJ</a:t>
              </a:r>
              <a:endParaRPr lang="zh-CN" altLang="en-US" sz="800" dirty="0">
                <a:solidFill>
                  <a:srgbClr val="FF0000"/>
                </a:solidFill>
              </a:endParaRPr>
            </a:p>
          </p:txBody>
        </p:sp>
        <p:sp>
          <p:nvSpPr>
            <p:cNvPr id="37" name="TextBox 36"/>
            <p:cNvSpPr txBox="1"/>
            <p:nvPr/>
          </p:nvSpPr>
          <p:spPr>
            <a:xfrm>
              <a:off x="8123582" y="2286000"/>
              <a:ext cx="487018" cy="215444"/>
            </a:xfrm>
            <a:prstGeom prst="rect">
              <a:avLst/>
            </a:prstGeom>
            <a:noFill/>
          </p:spPr>
          <p:txBody>
            <a:bodyPr wrap="square" rtlCol="0">
              <a:spAutoFit/>
            </a:bodyPr>
            <a:lstStyle/>
            <a:p>
              <a:r>
                <a:rPr lang="en-US" altLang="zh-CN" sz="800" dirty="0" smtClean="0">
                  <a:solidFill>
                    <a:srgbClr val="FF0000"/>
                  </a:solidFill>
                </a:rPr>
                <a:t>NJ</a:t>
              </a:r>
              <a:endParaRPr lang="zh-CN" altLang="en-US" sz="800" dirty="0">
                <a:solidFill>
                  <a:srgbClr val="FF0000"/>
                </a:solidFill>
              </a:endParaRPr>
            </a:p>
          </p:txBody>
        </p:sp>
        <p:sp>
          <p:nvSpPr>
            <p:cNvPr id="38" name="TextBox 37"/>
            <p:cNvSpPr txBox="1"/>
            <p:nvPr/>
          </p:nvSpPr>
          <p:spPr>
            <a:xfrm>
              <a:off x="7818782" y="2057400"/>
              <a:ext cx="487018" cy="215444"/>
            </a:xfrm>
            <a:prstGeom prst="rect">
              <a:avLst/>
            </a:prstGeom>
            <a:noFill/>
          </p:spPr>
          <p:txBody>
            <a:bodyPr wrap="square" rtlCol="0">
              <a:spAutoFit/>
            </a:bodyPr>
            <a:lstStyle/>
            <a:p>
              <a:r>
                <a:rPr lang="en-US" altLang="zh-CN" sz="800" dirty="0" smtClean="0">
                  <a:solidFill>
                    <a:srgbClr val="FF0000"/>
                  </a:solidFill>
                </a:rPr>
                <a:t>XA</a:t>
              </a:r>
              <a:endParaRPr lang="zh-CN" altLang="en-US" sz="800" dirty="0">
                <a:solidFill>
                  <a:srgbClr val="FF0000"/>
                </a:solidFill>
              </a:endParaRPr>
            </a:p>
          </p:txBody>
        </p:sp>
      </p:grpSp>
      <p:pic>
        <p:nvPicPr>
          <p:cNvPr id="39" name="Picture 2"/>
          <p:cNvPicPr>
            <a:picLocks noChangeAspect="1" noChangeArrowheads="1"/>
          </p:cNvPicPr>
          <p:nvPr/>
        </p:nvPicPr>
        <p:blipFill>
          <a:blip r:embed="rId6" cstate="print"/>
          <a:srcRect/>
          <a:stretch>
            <a:fillRect/>
          </a:stretch>
        </p:blipFill>
        <p:spPr bwMode="auto">
          <a:xfrm>
            <a:off x="-14908" y="6096000"/>
            <a:ext cx="3977308" cy="552450"/>
          </a:xfrm>
          <a:prstGeom prst="rect">
            <a:avLst/>
          </a:prstGeom>
          <a:noFill/>
          <a:ln w="9525">
            <a:noFill/>
            <a:miter lim="800000"/>
            <a:headEnd/>
            <a:tailEnd/>
          </a:ln>
        </p:spPr>
      </p:pic>
      <p:sp>
        <p:nvSpPr>
          <p:cNvPr id="40" name="矩形 39"/>
          <p:cNvSpPr/>
          <p:nvPr/>
        </p:nvSpPr>
        <p:spPr>
          <a:xfrm>
            <a:off x="4060371" y="6034314"/>
            <a:ext cx="4731027" cy="461665"/>
          </a:xfrm>
          <a:prstGeom prst="rect">
            <a:avLst/>
          </a:prstGeom>
        </p:spPr>
        <p:txBody>
          <a:bodyPr wrap="square">
            <a:spAutoFit/>
          </a:bodyPr>
          <a:lstStyle/>
          <a:p>
            <a:r>
              <a:rPr lang="en-US" altLang="zh-CN" sz="800" dirty="0" smtClean="0"/>
              <a:t>*Research of upper-level wind for astronomical site survey. Zhang </a:t>
            </a:r>
            <a:r>
              <a:rPr lang="en-US" altLang="zh-CN" sz="800" dirty="0" err="1" smtClean="0"/>
              <a:t>Yonhjing</a:t>
            </a:r>
            <a:r>
              <a:rPr lang="en-US" altLang="zh-CN" sz="800" dirty="0" smtClean="0"/>
              <a:t> ,Yao </a:t>
            </a:r>
            <a:r>
              <a:rPr lang="en-US" altLang="zh-CN" sz="800" dirty="0" err="1" smtClean="0"/>
              <a:t>YongQiang</a:t>
            </a:r>
            <a:r>
              <a:rPr lang="en-US" altLang="zh-CN" sz="800" dirty="0" smtClean="0"/>
              <a:t> ,</a:t>
            </a:r>
            <a:r>
              <a:rPr lang="en-US" altLang="zh-CN" sz="800" dirty="0" err="1" smtClean="0"/>
              <a:t>Qian</a:t>
            </a:r>
            <a:r>
              <a:rPr lang="en-US" altLang="zh-CN" sz="800" dirty="0" smtClean="0"/>
              <a:t> </a:t>
            </a:r>
            <a:r>
              <a:rPr lang="en-US" altLang="zh-CN" sz="800" dirty="0" err="1" smtClean="0"/>
              <a:t>Xuan</a:t>
            </a:r>
            <a:r>
              <a:rPr lang="en-US" altLang="zh-CN" sz="800" dirty="0" smtClean="0"/>
              <a:t>. DOI:10.1360/132011-348,Scientia SINICA </a:t>
            </a:r>
            <a:r>
              <a:rPr lang="en-US" altLang="zh-CN" sz="800" dirty="0" err="1" smtClean="0"/>
              <a:t>Physica,Mechanica&amp;Astronomica</a:t>
            </a:r>
            <a:r>
              <a:rPr lang="en-US" altLang="zh-CN" sz="800" dirty="0" smtClean="0"/>
              <a:t> Vol.42 No.2 199-209,2012 Based on 1951-2008 upper-air station in China</a:t>
            </a:r>
          </a:p>
        </p:txBody>
      </p:sp>
      <p:pic>
        <p:nvPicPr>
          <p:cNvPr id="21" name="图片 20"/>
          <p:cNvPicPr>
            <a:picLocks noChangeAspect="1"/>
          </p:cNvPicPr>
          <p:nvPr/>
        </p:nvPicPr>
        <p:blipFill>
          <a:blip r:embed="rId7" cstate="print"/>
          <a:stretch>
            <a:fillRect/>
          </a:stretch>
        </p:blipFill>
        <p:spPr>
          <a:xfrm>
            <a:off x="339589" y="1295400"/>
            <a:ext cx="3032880" cy="4572000"/>
          </a:xfrm>
          <a:prstGeom prst="rect">
            <a:avLst/>
          </a:prstGeom>
        </p:spPr>
      </p:pic>
    </p:spTree>
    <p:extLst>
      <p:ext uri="{BB962C8B-B14F-4D97-AF65-F5344CB8AC3E}">
        <p14:creationId xmlns:p14="http://schemas.microsoft.com/office/powerpoint/2010/main" val="2935541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b="1" dirty="0"/>
              <a:t>Basic consideration on time asynchronous</a:t>
            </a:r>
            <a:endParaRPr lang="zh-CN" altLang="en-US" sz="3600" b="1" dirty="0"/>
          </a:p>
        </p:txBody>
      </p:sp>
      <p:sp>
        <p:nvSpPr>
          <p:cNvPr id="3" name="内容占位符 2"/>
          <p:cNvSpPr>
            <a:spLocks noGrp="1"/>
          </p:cNvSpPr>
          <p:nvPr>
            <p:ph idx="1"/>
          </p:nvPr>
        </p:nvSpPr>
        <p:spPr/>
        <p:txBody>
          <a:bodyPr>
            <a:normAutofit lnSpcReduction="10000"/>
          </a:bodyPr>
          <a:lstStyle/>
          <a:p>
            <a:pPr>
              <a:buNone/>
            </a:pPr>
            <a:r>
              <a:rPr lang="en-US" altLang="zh-CN" dirty="0"/>
              <a:t>FY-2 Full disk scan:   25 minutes</a:t>
            </a:r>
          </a:p>
          <a:p>
            <a:pPr>
              <a:buNone/>
            </a:pPr>
            <a:r>
              <a:rPr lang="en-US" altLang="zh-CN" dirty="0"/>
              <a:t>Time Different of Dual-Geo view </a:t>
            </a:r>
            <a:r>
              <a:rPr lang="en-US" altLang="zh-CN" dirty="0" smtClean="0"/>
              <a:t>=30 seconds</a:t>
            </a:r>
          </a:p>
          <a:p>
            <a:pPr>
              <a:buNone/>
            </a:pPr>
            <a:endParaRPr lang="en-US" altLang="zh-CN" dirty="0"/>
          </a:p>
          <a:p>
            <a:pPr>
              <a:buNone/>
            </a:pPr>
            <a:r>
              <a:rPr lang="en-US" altLang="zh-CN" dirty="0" smtClean="0"/>
              <a:t>1</a:t>
            </a:r>
            <a:r>
              <a:rPr lang="zh-CN" altLang="en-US" dirty="0" smtClean="0"/>
              <a:t>）</a:t>
            </a:r>
            <a:r>
              <a:rPr lang="en-US" altLang="zh-CN" dirty="0" smtClean="0"/>
              <a:t>Middle level:     5.5km</a:t>
            </a:r>
            <a:r>
              <a:rPr lang="zh-CN" altLang="en-US" dirty="0" smtClean="0"/>
              <a:t>（</a:t>
            </a:r>
            <a:r>
              <a:rPr lang="en-US" altLang="zh-CN" dirty="0" smtClean="0"/>
              <a:t>500hPa</a:t>
            </a:r>
            <a:r>
              <a:rPr lang="zh-CN" altLang="en-US" dirty="0" smtClean="0"/>
              <a:t>） </a:t>
            </a:r>
            <a:r>
              <a:rPr lang="en-US" altLang="zh-CN" dirty="0" smtClean="0"/>
              <a:t>20m/s</a:t>
            </a:r>
          </a:p>
          <a:p>
            <a:pPr>
              <a:buNone/>
            </a:pPr>
            <a:r>
              <a:rPr lang="en-US" altLang="zh-CN" dirty="0" smtClean="0"/>
              <a:t>2</a:t>
            </a:r>
            <a:r>
              <a:rPr lang="zh-CN" altLang="en-US" dirty="0" smtClean="0"/>
              <a:t>）</a:t>
            </a:r>
            <a:r>
              <a:rPr lang="en-US" altLang="zh-CN" dirty="0" smtClean="0"/>
              <a:t>High     Level:     12km</a:t>
            </a:r>
            <a:r>
              <a:rPr lang="zh-CN" altLang="en-US" dirty="0" smtClean="0"/>
              <a:t>（</a:t>
            </a:r>
            <a:r>
              <a:rPr lang="en-US" altLang="zh-CN" dirty="0" smtClean="0"/>
              <a:t>200hPa</a:t>
            </a:r>
            <a:r>
              <a:rPr lang="zh-CN" altLang="en-US" dirty="0" smtClean="0"/>
              <a:t>）  </a:t>
            </a:r>
            <a:r>
              <a:rPr lang="en-US" altLang="zh-CN" dirty="0" smtClean="0"/>
              <a:t>80m/s</a:t>
            </a:r>
            <a:endParaRPr lang="zh-CN" altLang="en-US" dirty="0" smtClean="0"/>
          </a:p>
          <a:p>
            <a:pPr>
              <a:buNone/>
            </a:pPr>
            <a:endParaRPr lang="en-US" altLang="zh-CN" dirty="0"/>
          </a:p>
          <a:p>
            <a:pPr>
              <a:buNone/>
            </a:pPr>
            <a:r>
              <a:rPr lang="en-US" altLang="zh-CN" dirty="0" smtClean="0"/>
              <a:t>Cloud movement </a:t>
            </a:r>
          </a:p>
          <a:p>
            <a:r>
              <a:rPr lang="en-US" altLang="zh-CN" dirty="0" smtClean="0"/>
              <a:t>30 seconds on 12Km   height:            240</a:t>
            </a:r>
            <a:r>
              <a:rPr lang="en-US" altLang="zh-CN" dirty="0"/>
              <a:t>0m  </a:t>
            </a:r>
            <a:r>
              <a:rPr lang="en-US" altLang="zh-CN" dirty="0" smtClean="0">
                <a:solidFill>
                  <a:srgbClr val="FF0000"/>
                </a:solidFill>
              </a:rPr>
              <a:t>      </a:t>
            </a:r>
          </a:p>
          <a:p>
            <a:r>
              <a:rPr lang="en-US" altLang="zh-CN" dirty="0" smtClean="0"/>
              <a:t>30 seconds on 5500m height:</a:t>
            </a:r>
            <a:r>
              <a:rPr lang="en-US" altLang="zh-CN" dirty="0"/>
              <a:t> </a:t>
            </a:r>
            <a:r>
              <a:rPr lang="en-US" altLang="zh-CN" dirty="0" smtClean="0"/>
              <a:t>            </a:t>
            </a:r>
            <a:r>
              <a:rPr lang="en-US" altLang="zh-CN" dirty="0"/>
              <a:t>600m</a:t>
            </a:r>
            <a:endParaRPr lang="zh-CN" altLang="en-US" dirty="0"/>
          </a:p>
        </p:txBody>
      </p:sp>
    </p:spTree>
    <p:extLst>
      <p:ext uri="{BB962C8B-B14F-4D97-AF65-F5344CB8AC3E}">
        <p14:creationId xmlns:p14="http://schemas.microsoft.com/office/powerpoint/2010/main" val="409896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286000"/>
            <a:ext cx="7886700" cy="4351338"/>
          </a:xfrm>
        </p:spPr>
        <p:txBody>
          <a:bodyPr>
            <a:normAutofit/>
          </a:bodyPr>
          <a:lstStyle/>
          <a:p>
            <a:pPr marL="0" indent="0">
              <a:buNone/>
            </a:pPr>
            <a:r>
              <a:rPr lang="en-US" altLang="zh-CN" sz="2400" dirty="0" smtClean="0">
                <a:latin typeface="Arial" panose="020B0604020202020204" pitchFamily="34" charset="0"/>
                <a:ea typeface="楷体_GB2312"/>
                <a:cs typeface="Arial" panose="020B0604020202020204" pitchFamily="34" charset="0"/>
              </a:rPr>
              <a:t>1)Background</a:t>
            </a:r>
          </a:p>
          <a:p>
            <a:pPr marL="0" indent="0">
              <a:buNone/>
            </a:pPr>
            <a:endParaRPr lang="en-US" altLang="zh-CN" sz="2400" dirty="0">
              <a:latin typeface="Arial" panose="020B0604020202020204" pitchFamily="34" charset="0"/>
              <a:ea typeface="楷体_GB2312"/>
              <a:cs typeface="Arial" panose="020B0604020202020204" pitchFamily="34" charset="0"/>
            </a:endParaRPr>
          </a:p>
          <a:p>
            <a:pPr marL="0" indent="0">
              <a:buNone/>
            </a:pPr>
            <a:r>
              <a:rPr lang="en-US" altLang="zh-CN" sz="2400" dirty="0">
                <a:latin typeface="Arial" panose="020B0604020202020204" pitchFamily="34" charset="0"/>
                <a:ea typeface="楷体_GB2312"/>
                <a:cs typeface="Arial" panose="020B0604020202020204" pitchFamily="34" charset="0"/>
              </a:rPr>
              <a:t>2)</a:t>
            </a:r>
            <a:r>
              <a:rPr lang="en-US" altLang="zh-CN" sz="2400" dirty="0" err="1">
                <a:latin typeface="Arial" panose="020B0604020202020204" pitchFamily="34" charset="0"/>
                <a:ea typeface="楷体_GB2312"/>
                <a:cs typeface="Arial" panose="020B0604020202020204" pitchFamily="34" charset="0"/>
              </a:rPr>
              <a:t>FengYun</a:t>
            </a:r>
            <a:r>
              <a:rPr lang="en-US" altLang="zh-CN" sz="2400" dirty="0">
                <a:latin typeface="Arial" panose="020B0604020202020204" pitchFamily="34" charset="0"/>
                <a:ea typeface="楷体_GB2312"/>
                <a:cs typeface="Arial" panose="020B0604020202020204" pitchFamily="34" charset="0"/>
              </a:rPr>
              <a:t> Geo. satellite </a:t>
            </a:r>
            <a:r>
              <a:rPr lang="en-US" altLang="zh-CN" sz="2400" dirty="0" smtClean="0">
                <a:latin typeface="Arial" panose="020B0604020202020204" pitchFamily="34" charset="0"/>
                <a:ea typeface="楷体_GB2312"/>
                <a:cs typeface="Arial" panose="020B0604020202020204" pitchFamily="34" charset="0"/>
              </a:rPr>
              <a:t>settings</a:t>
            </a:r>
          </a:p>
          <a:p>
            <a:pPr marL="0" indent="0">
              <a:buNone/>
            </a:pPr>
            <a:endParaRPr lang="en-US" altLang="zh-CN" sz="2400" dirty="0">
              <a:latin typeface="Arial" panose="020B0604020202020204" pitchFamily="34" charset="0"/>
              <a:ea typeface="楷体_GB2312"/>
              <a:cs typeface="Arial" panose="020B0604020202020204" pitchFamily="34" charset="0"/>
            </a:endParaRPr>
          </a:p>
          <a:p>
            <a:pPr marL="0" indent="0">
              <a:buNone/>
            </a:pPr>
            <a:r>
              <a:rPr lang="en-US" altLang="zh-CN" sz="2400" dirty="0">
                <a:latin typeface="Arial" panose="020B0604020202020204" pitchFamily="34" charset="0"/>
                <a:ea typeface="楷体_GB2312"/>
                <a:cs typeface="Arial" panose="020B0604020202020204" pitchFamily="34" charset="0"/>
              </a:rPr>
              <a:t>3)</a:t>
            </a:r>
            <a:r>
              <a:rPr lang="en-US" altLang="zh-CN" sz="2400" dirty="0" err="1">
                <a:latin typeface="Arial" panose="020B0604020202020204" pitchFamily="34" charset="0"/>
                <a:ea typeface="楷体_GB2312"/>
                <a:cs typeface="Arial" panose="020B0604020202020204" pitchFamily="34" charset="0"/>
              </a:rPr>
              <a:t>FengYun</a:t>
            </a:r>
            <a:r>
              <a:rPr lang="en-US" altLang="zh-CN" sz="2400" dirty="0">
                <a:latin typeface="Arial" panose="020B0604020202020204" pitchFamily="34" charset="0"/>
                <a:ea typeface="楷体_GB2312"/>
                <a:cs typeface="Arial" panose="020B0604020202020204" pitchFamily="34" charset="0"/>
              </a:rPr>
              <a:t> DUAL-GEO </a:t>
            </a:r>
            <a:r>
              <a:rPr lang="en-US" altLang="zh-CN" sz="2400" dirty="0" smtClean="0">
                <a:latin typeface="Arial" panose="020B0604020202020204" pitchFamily="34" charset="0"/>
                <a:ea typeface="楷体_GB2312"/>
                <a:cs typeface="Arial" panose="020B0604020202020204" pitchFamily="34" charset="0"/>
              </a:rPr>
              <a:t>CMV Bias analysis</a:t>
            </a:r>
          </a:p>
          <a:p>
            <a:pPr marL="0" indent="0">
              <a:buNone/>
            </a:pPr>
            <a:endParaRPr lang="en-US" altLang="zh-CN" sz="2400" dirty="0">
              <a:latin typeface="Arial" panose="020B0604020202020204" pitchFamily="34" charset="0"/>
              <a:ea typeface="楷体_GB2312"/>
              <a:cs typeface="Arial" panose="020B0604020202020204" pitchFamily="34" charset="0"/>
            </a:endParaRPr>
          </a:p>
          <a:p>
            <a:pPr marL="0" indent="0">
              <a:buNone/>
            </a:pPr>
            <a:r>
              <a:rPr lang="en-US" altLang="zh-CN" sz="2400" dirty="0">
                <a:latin typeface="Arial" panose="020B0604020202020204" pitchFamily="34" charset="0"/>
                <a:ea typeface="楷体_GB2312"/>
                <a:cs typeface="Arial" panose="020B0604020202020204" pitchFamily="34" charset="0"/>
              </a:rPr>
              <a:t>4)Future work</a:t>
            </a:r>
            <a:endParaRPr lang="zh-CN" altLang="en-US" sz="2400" dirty="0">
              <a:latin typeface="Arial" panose="020B0604020202020204" pitchFamily="34" charset="0"/>
              <a:ea typeface="楷体_GB2312"/>
              <a:cs typeface="Arial" panose="020B0604020202020204" pitchFamily="34" charset="0"/>
            </a:endParaRPr>
          </a:p>
        </p:txBody>
      </p:sp>
      <p:sp>
        <p:nvSpPr>
          <p:cNvPr id="4" name="标题 3"/>
          <p:cNvSpPr>
            <a:spLocks noGrp="1"/>
          </p:cNvSpPr>
          <p:nvPr>
            <p:ph type="title"/>
          </p:nvPr>
        </p:nvSpPr>
        <p:spPr/>
        <p:txBody>
          <a:bodyPr>
            <a:normAutofit/>
          </a:bodyPr>
          <a:lstStyle/>
          <a:p>
            <a:r>
              <a:rPr lang="en-US" altLang="zh-CN" sz="4000" dirty="0">
                <a:latin typeface="Arial" panose="020B0604020202020204" pitchFamily="34" charset="0"/>
                <a:ea typeface="楷体_GB2312"/>
                <a:cs typeface="Arial" panose="020B0604020202020204" pitchFamily="34" charset="0"/>
              </a:rPr>
              <a:t>Outline</a:t>
            </a:r>
            <a:endParaRPr lang="zh-CN" altLang="en-US" sz="4000" dirty="0">
              <a:latin typeface="Arial" panose="020B0604020202020204" pitchFamily="34" charset="0"/>
              <a:ea typeface="楷体_GB2312"/>
              <a:cs typeface="Arial" panose="020B0604020202020204" pitchFamily="34" charset="0"/>
            </a:endParaRPr>
          </a:p>
        </p:txBody>
      </p:sp>
    </p:spTree>
    <p:extLst>
      <p:ext uri="{BB962C8B-B14F-4D97-AF65-F5344CB8AC3E}">
        <p14:creationId xmlns:p14="http://schemas.microsoft.com/office/powerpoint/2010/main" val="4098061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8147" y="198437"/>
            <a:ext cx="8516353" cy="1325563"/>
          </a:xfrm>
        </p:spPr>
        <p:txBody>
          <a:bodyPr>
            <a:normAutofit/>
          </a:bodyPr>
          <a:lstStyle/>
          <a:p>
            <a:r>
              <a:rPr lang="en-US" altLang="zh-CN" sz="3600" dirty="0" smtClean="0">
                <a:latin typeface="Arial" panose="020B0604020202020204" pitchFamily="34" charset="0"/>
                <a:ea typeface="楷体_GB2312"/>
                <a:cs typeface="Arial" panose="020B0604020202020204" pitchFamily="34" charset="0"/>
              </a:rPr>
              <a:t>Time </a:t>
            </a:r>
            <a:r>
              <a:rPr lang="en-US" altLang="zh-CN" sz="3600" dirty="0">
                <a:latin typeface="Arial" panose="020B0604020202020204" pitchFamily="34" charset="0"/>
                <a:ea typeface="楷体_GB2312"/>
                <a:cs typeface="Arial" panose="020B0604020202020204" pitchFamily="34" charset="0"/>
              </a:rPr>
              <a:t>asynchronous  effect on CTH</a:t>
            </a:r>
            <a:endParaRPr lang="zh-CN" altLang="en-US" sz="3600" dirty="0">
              <a:latin typeface="Arial" panose="020B0604020202020204" pitchFamily="34" charset="0"/>
              <a:ea typeface="楷体_GB2312"/>
              <a:cs typeface="Arial" panose="020B0604020202020204" pitchFamily="34" charset="0"/>
            </a:endParaRPr>
          </a:p>
        </p:txBody>
      </p:sp>
      <p:sp>
        <p:nvSpPr>
          <p:cNvPr id="5" name="矩形 4"/>
          <p:cNvSpPr/>
          <p:nvPr/>
        </p:nvSpPr>
        <p:spPr>
          <a:xfrm>
            <a:off x="609600" y="6248400"/>
            <a:ext cx="3581400" cy="415498"/>
          </a:xfrm>
          <a:prstGeom prst="rect">
            <a:avLst/>
          </a:prstGeom>
        </p:spPr>
        <p:txBody>
          <a:bodyPr wrap="square">
            <a:spAutoFit/>
          </a:bodyPr>
          <a:lstStyle/>
          <a:p>
            <a:r>
              <a:rPr lang="en-US" altLang="zh-CN" sz="1050" dirty="0" smtClean="0"/>
              <a:t>Middle  Level:                5500m</a:t>
            </a:r>
            <a:r>
              <a:rPr lang="zh-CN" altLang="en-US" sz="1050" dirty="0" smtClean="0"/>
              <a:t>（</a:t>
            </a:r>
            <a:r>
              <a:rPr lang="en-US" altLang="zh-CN" sz="1050" dirty="0" smtClean="0"/>
              <a:t>500hPa</a:t>
            </a:r>
            <a:r>
              <a:rPr lang="zh-CN" altLang="en-US" sz="1050" dirty="0" smtClean="0"/>
              <a:t>）  </a:t>
            </a:r>
            <a:r>
              <a:rPr lang="en-US" altLang="zh-CN" sz="1050" dirty="0" smtClean="0"/>
              <a:t>80m/s</a:t>
            </a:r>
          </a:p>
          <a:p>
            <a:r>
              <a:rPr lang="en-US" altLang="zh-CN" sz="1050" dirty="0" smtClean="0"/>
              <a:t>Time asynchronous :30 Second</a:t>
            </a:r>
            <a:endParaRPr lang="zh-CN" altLang="en-US" sz="1050" dirty="0"/>
          </a:p>
        </p:txBody>
      </p:sp>
      <p:pic>
        <p:nvPicPr>
          <p:cNvPr id="116739" name="Picture 3"/>
          <p:cNvPicPr>
            <a:picLocks noChangeAspect="1" noChangeArrowheads="1"/>
          </p:cNvPicPr>
          <p:nvPr/>
        </p:nvPicPr>
        <p:blipFill>
          <a:blip r:embed="rId3" cstate="print"/>
          <a:srcRect/>
          <a:stretch>
            <a:fillRect/>
          </a:stretch>
        </p:blipFill>
        <p:spPr bwMode="auto">
          <a:xfrm>
            <a:off x="4876800" y="1676400"/>
            <a:ext cx="4114800" cy="4419600"/>
          </a:xfrm>
          <a:prstGeom prst="rect">
            <a:avLst/>
          </a:prstGeom>
          <a:noFill/>
          <a:ln w="9525">
            <a:noFill/>
            <a:miter lim="800000"/>
            <a:headEnd/>
            <a:tailEnd/>
          </a:ln>
        </p:spPr>
      </p:pic>
      <p:pic>
        <p:nvPicPr>
          <p:cNvPr id="116740" name="Picture 4"/>
          <p:cNvPicPr>
            <a:picLocks noChangeAspect="1" noChangeArrowheads="1"/>
          </p:cNvPicPr>
          <p:nvPr/>
        </p:nvPicPr>
        <p:blipFill>
          <a:blip r:embed="rId4" cstate="print"/>
          <a:srcRect/>
          <a:stretch>
            <a:fillRect/>
          </a:stretch>
        </p:blipFill>
        <p:spPr bwMode="auto">
          <a:xfrm>
            <a:off x="304800" y="1676400"/>
            <a:ext cx="4229100" cy="4419600"/>
          </a:xfrm>
          <a:prstGeom prst="rect">
            <a:avLst/>
          </a:prstGeom>
          <a:noFill/>
          <a:ln w="9525">
            <a:noFill/>
            <a:miter lim="800000"/>
            <a:headEnd/>
            <a:tailEnd/>
          </a:ln>
        </p:spPr>
      </p:pic>
      <p:sp>
        <p:nvSpPr>
          <p:cNvPr id="8" name="矩形 7"/>
          <p:cNvSpPr/>
          <p:nvPr/>
        </p:nvSpPr>
        <p:spPr>
          <a:xfrm>
            <a:off x="4876800" y="6248400"/>
            <a:ext cx="3581400" cy="415498"/>
          </a:xfrm>
          <a:prstGeom prst="rect">
            <a:avLst/>
          </a:prstGeom>
        </p:spPr>
        <p:txBody>
          <a:bodyPr wrap="square">
            <a:spAutoFit/>
          </a:bodyPr>
          <a:lstStyle/>
          <a:p>
            <a:r>
              <a:rPr lang="en-US" altLang="zh-CN" sz="1050" dirty="0" smtClean="0"/>
              <a:t>High Level:                12km</a:t>
            </a:r>
            <a:r>
              <a:rPr lang="zh-CN" altLang="en-US" sz="1050" dirty="0" smtClean="0"/>
              <a:t>（</a:t>
            </a:r>
            <a:r>
              <a:rPr lang="en-US" altLang="zh-CN" sz="1050" dirty="0" smtClean="0"/>
              <a:t>200hPa</a:t>
            </a:r>
            <a:r>
              <a:rPr lang="zh-CN" altLang="en-US" sz="1050" dirty="0" smtClean="0"/>
              <a:t>）  </a:t>
            </a:r>
            <a:r>
              <a:rPr lang="en-US" altLang="zh-CN" sz="1050" dirty="0" smtClean="0"/>
              <a:t>80m/s</a:t>
            </a:r>
          </a:p>
          <a:p>
            <a:r>
              <a:rPr lang="en-US" altLang="zh-CN" sz="1050" dirty="0" smtClean="0"/>
              <a:t>Time asynchronous </a:t>
            </a:r>
            <a:r>
              <a:rPr lang="en-US" altLang="zh-CN" sz="1050" dirty="0"/>
              <a:t>:30 </a:t>
            </a:r>
            <a:r>
              <a:rPr lang="en-US" altLang="zh-CN" sz="1050" dirty="0" smtClean="0"/>
              <a:t>Second</a:t>
            </a:r>
            <a:endParaRPr lang="zh-CN" altLang="en-US" sz="1050" dirty="0"/>
          </a:p>
        </p:txBody>
      </p:sp>
    </p:spTree>
    <p:extLst>
      <p:ext uri="{BB962C8B-B14F-4D97-AF65-F5344CB8AC3E}">
        <p14:creationId xmlns:p14="http://schemas.microsoft.com/office/powerpoint/2010/main" val="2140045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3" cstate="print"/>
          <a:srcRect/>
          <a:stretch>
            <a:fillRect/>
          </a:stretch>
        </p:blipFill>
        <p:spPr bwMode="auto">
          <a:xfrm>
            <a:off x="457200" y="1981200"/>
            <a:ext cx="3863340" cy="4191000"/>
          </a:xfrm>
          <a:prstGeom prst="rect">
            <a:avLst/>
          </a:prstGeom>
          <a:noFill/>
          <a:ln w="9525">
            <a:noFill/>
            <a:miter lim="800000"/>
            <a:headEnd/>
            <a:tailEnd/>
          </a:ln>
        </p:spPr>
      </p:pic>
      <p:sp>
        <p:nvSpPr>
          <p:cNvPr id="2" name="标题 1"/>
          <p:cNvSpPr>
            <a:spLocks noGrp="1"/>
          </p:cNvSpPr>
          <p:nvPr>
            <p:ph type="title"/>
          </p:nvPr>
        </p:nvSpPr>
        <p:spPr>
          <a:xfrm>
            <a:off x="590369" y="228600"/>
            <a:ext cx="7886700" cy="1325563"/>
          </a:xfrm>
        </p:spPr>
        <p:txBody>
          <a:bodyPr>
            <a:noAutofit/>
          </a:bodyPr>
          <a:lstStyle/>
          <a:p>
            <a:r>
              <a:rPr lang="en-US" altLang="zh-CN" sz="3200" dirty="0">
                <a:latin typeface="Arial" panose="020B0604020202020204" pitchFamily="34" charset="0"/>
                <a:ea typeface="楷体_GB2312"/>
                <a:cs typeface="Arial" panose="020B0604020202020204" pitchFamily="34" charset="0"/>
              </a:rPr>
              <a:t>Time </a:t>
            </a:r>
            <a:r>
              <a:rPr lang="en-US" altLang="zh-CN" sz="3200" dirty="0" smtClean="0">
                <a:latin typeface="Arial" panose="020B0604020202020204" pitchFamily="34" charset="0"/>
                <a:ea typeface="楷体_GB2312"/>
                <a:cs typeface="Arial" panose="020B0604020202020204" pitchFamily="34" charset="0"/>
              </a:rPr>
              <a:t>asynchronous</a:t>
            </a:r>
            <a:br>
              <a:rPr lang="en-US" altLang="zh-CN" sz="3200" dirty="0" smtClean="0">
                <a:latin typeface="Arial" panose="020B0604020202020204" pitchFamily="34" charset="0"/>
                <a:ea typeface="楷体_GB2312"/>
                <a:cs typeface="Arial" panose="020B0604020202020204" pitchFamily="34" charset="0"/>
              </a:rPr>
            </a:br>
            <a:r>
              <a:rPr lang="en-US" altLang="zh-CN" sz="3200" dirty="0">
                <a:latin typeface="Arial" panose="020B0604020202020204" pitchFamily="34" charset="0"/>
                <a:ea typeface="楷体_GB2312"/>
                <a:cs typeface="Arial" panose="020B0604020202020204" pitchFamily="34" charset="0"/>
              </a:rPr>
              <a:t> </a:t>
            </a:r>
            <a:r>
              <a:rPr lang="en-US" altLang="zh-CN" sz="3200" dirty="0" smtClean="0">
                <a:latin typeface="Arial" panose="020B0604020202020204" pitchFamily="34" charset="0"/>
                <a:ea typeface="楷体_GB2312"/>
                <a:cs typeface="Arial" panose="020B0604020202020204" pitchFamily="34" charset="0"/>
              </a:rPr>
              <a:t>                         -&gt;</a:t>
            </a:r>
            <a:r>
              <a:rPr lang="en-US" altLang="zh-CN" sz="3200" dirty="0">
                <a:latin typeface="Arial" panose="020B0604020202020204" pitchFamily="34" charset="0"/>
                <a:ea typeface="楷体_GB2312"/>
                <a:cs typeface="Arial" panose="020B0604020202020204" pitchFamily="34" charset="0"/>
              </a:rPr>
              <a:t>Cloud Motion </a:t>
            </a:r>
            <a:r>
              <a:rPr lang="en-US" altLang="zh-CN" sz="3200" dirty="0" smtClean="0">
                <a:latin typeface="Arial" panose="020B0604020202020204" pitchFamily="34" charset="0"/>
                <a:ea typeface="楷体_GB2312"/>
                <a:cs typeface="Arial" panose="020B0604020202020204" pitchFamily="34" charset="0"/>
              </a:rPr>
              <a:t/>
            </a:r>
            <a:br>
              <a:rPr lang="en-US" altLang="zh-CN" sz="3200" dirty="0" smtClean="0">
                <a:latin typeface="Arial" panose="020B0604020202020204" pitchFamily="34" charset="0"/>
                <a:ea typeface="楷体_GB2312"/>
                <a:cs typeface="Arial" panose="020B0604020202020204" pitchFamily="34" charset="0"/>
              </a:rPr>
            </a:br>
            <a:r>
              <a:rPr lang="en-US" altLang="zh-CN" sz="3200" dirty="0">
                <a:latin typeface="Arial" panose="020B0604020202020204" pitchFamily="34" charset="0"/>
                <a:ea typeface="楷体_GB2312"/>
                <a:cs typeface="Arial" panose="020B0604020202020204" pitchFamily="34" charset="0"/>
              </a:rPr>
              <a:t> </a:t>
            </a:r>
            <a:r>
              <a:rPr lang="en-US" altLang="zh-CN" sz="3200" dirty="0" smtClean="0">
                <a:latin typeface="Arial" panose="020B0604020202020204" pitchFamily="34" charset="0"/>
                <a:ea typeface="楷体_GB2312"/>
                <a:cs typeface="Arial" panose="020B0604020202020204" pitchFamily="34" charset="0"/>
              </a:rPr>
              <a:t>                                            -&gt;CTH Error</a:t>
            </a:r>
            <a:endParaRPr lang="zh-CN" altLang="en-US" sz="3200" dirty="0">
              <a:latin typeface="Arial" panose="020B0604020202020204" pitchFamily="34" charset="0"/>
              <a:ea typeface="楷体_GB2312"/>
              <a:cs typeface="Arial" panose="020B0604020202020204" pitchFamily="34" charset="0"/>
            </a:endParaRPr>
          </a:p>
        </p:txBody>
      </p:sp>
      <p:sp>
        <p:nvSpPr>
          <p:cNvPr id="5" name="矩形 4"/>
          <p:cNvSpPr/>
          <p:nvPr/>
        </p:nvSpPr>
        <p:spPr>
          <a:xfrm>
            <a:off x="914400" y="6183739"/>
            <a:ext cx="3581400" cy="577081"/>
          </a:xfrm>
          <a:prstGeom prst="rect">
            <a:avLst/>
          </a:prstGeom>
        </p:spPr>
        <p:txBody>
          <a:bodyPr wrap="square">
            <a:spAutoFit/>
          </a:bodyPr>
          <a:lstStyle/>
          <a:p>
            <a:r>
              <a:rPr lang="en-US" altLang="zh-CN" sz="1050" dirty="0" smtClean="0">
                <a:solidFill>
                  <a:srgbClr val="00B050"/>
                </a:solidFill>
              </a:rPr>
              <a:t>Middle  Level:                5500m</a:t>
            </a:r>
            <a:r>
              <a:rPr lang="zh-CN" altLang="en-US" sz="1050" dirty="0" smtClean="0">
                <a:solidFill>
                  <a:srgbClr val="00B050"/>
                </a:solidFill>
              </a:rPr>
              <a:t>（</a:t>
            </a:r>
            <a:r>
              <a:rPr lang="en-US" altLang="zh-CN" sz="1050" dirty="0" smtClean="0">
                <a:solidFill>
                  <a:srgbClr val="00B050"/>
                </a:solidFill>
              </a:rPr>
              <a:t>500hPa</a:t>
            </a:r>
            <a:r>
              <a:rPr lang="zh-CN" altLang="en-US" sz="1050" dirty="0" smtClean="0">
                <a:solidFill>
                  <a:srgbClr val="00B050"/>
                </a:solidFill>
              </a:rPr>
              <a:t>）  </a:t>
            </a:r>
            <a:r>
              <a:rPr lang="en-US" altLang="zh-CN" sz="1050" dirty="0" smtClean="0">
                <a:solidFill>
                  <a:srgbClr val="00B050"/>
                </a:solidFill>
              </a:rPr>
              <a:t>80m/s</a:t>
            </a:r>
          </a:p>
          <a:p>
            <a:r>
              <a:rPr lang="en-US" altLang="zh-CN" sz="1050" dirty="0" smtClean="0">
                <a:solidFill>
                  <a:srgbClr val="FF0000"/>
                </a:solidFill>
              </a:rPr>
              <a:t>High Level:                12km</a:t>
            </a:r>
            <a:r>
              <a:rPr lang="zh-CN" altLang="en-US" sz="1050" dirty="0" smtClean="0">
                <a:solidFill>
                  <a:srgbClr val="FF0000"/>
                </a:solidFill>
              </a:rPr>
              <a:t>（</a:t>
            </a:r>
            <a:r>
              <a:rPr lang="en-US" altLang="zh-CN" sz="1050" dirty="0" smtClean="0">
                <a:solidFill>
                  <a:srgbClr val="FF0000"/>
                </a:solidFill>
              </a:rPr>
              <a:t>200hPa</a:t>
            </a:r>
            <a:r>
              <a:rPr lang="zh-CN" altLang="en-US" sz="1050" dirty="0" smtClean="0">
                <a:solidFill>
                  <a:srgbClr val="FF0000"/>
                </a:solidFill>
              </a:rPr>
              <a:t>）  </a:t>
            </a:r>
            <a:r>
              <a:rPr lang="en-US" altLang="zh-CN" sz="1050" dirty="0" smtClean="0">
                <a:solidFill>
                  <a:srgbClr val="FF0000"/>
                </a:solidFill>
              </a:rPr>
              <a:t>80m/s</a:t>
            </a:r>
          </a:p>
          <a:p>
            <a:r>
              <a:rPr lang="en-US" altLang="zh-CN" sz="1050" dirty="0" smtClean="0"/>
              <a:t>Time asynchronous </a:t>
            </a:r>
            <a:r>
              <a:rPr lang="en-US" altLang="zh-CN" sz="1050" dirty="0"/>
              <a:t>:30 </a:t>
            </a:r>
            <a:r>
              <a:rPr lang="en-US" altLang="zh-CN" sz="1050" dirty="0" smtClean="0"/>
              <a:t>Second</a:t>
            </a:r>
            <a:endParaRPr lang="zh-CN" altLang="en-US" sz="1050" dirty="0"/>
          </a:p>
        </p:txBody>
      </p:sp>
      <p:pic>
        <p:nvPicPr>
          <p:cNvPr id="117763" name="Picture 3"/>
          <p:cNvPicPr>
            <a:picLocks noChangeAspect="1" noChangeArrowheads="1"/>
          </p:cNvPicPr>
          <p:nvPr/>
        </p:nvPicPr>
        <p:blipFill>
          <a:blip r:embed="rId4" cstate="print"/>
          <a:srcRect/>
          <a:stretch>
            <a:fillRect/>
          </a:stretch>
        </p:blipFill>
        <p:spPr bwMode="auto">
          <a:xfrm>
            <a:off x="4495800" y="1981200"/>
            <a:ext cx="3962400" cy="4191000"/>
          </a:xfrm>
          <a:prstGeom prst="rect">
            <a:avLst/>
          </a:prstGeom>
          <a:noFill/>
          <a:ln w="9525">
            <a:noFill/>
            <a:miter lim="800000"/>
            <a:headEnd/>
            <a:tailEnd/>
          </a:ln>
        </p:spPr>
      </p:pic>
      <p:sp>
        <p:nvSpPr>
          <p:cNvPr id="3" name="矩形 2"/>
          <p:cNvSpPr/>
          <p:nvPr/>
        </p:nvSpPr>
        <p:spPr>
          <a:xfrm>
            <a:off x="1100379" y="3207231"/>
            <a:ext cx="7562669" cy="1323439"/>
          </a:xfrm>
          <a:prstGeom prst="rect">
            <a:avLst/>
          </a:prstGeom>
        </p:spPr>
        <p:txBody>
          <a:bodyPr wrap="square">
            <a:spAutoFit/>
          </a:bodyPr>
          <a:lstStyle/>
          <a:p>
            <a:pPr eaLnBrk="0" fontAlgn="base" hangingPunct="0">
              <a:spcBef>
                <a:spcPct val="30000"/>
              </a:spcBef>
              <a:spcAft>
                <a:spcPct val="0"/>
              </a:spcAft>
              <a:defRPr/>
            </a:pPr>
            <a:r>
              <a:rPr lang="en-US" altLang="zh-CN" sz="4000" b="1" dirty="0">
                <a:solidFill>
                  <a:schemeClr val="accent1">
                    <a:lumMod val="75000"/>
                  </a:schemeClr>
                </a:solidFill>
                <a:effectLst>
                  <a:outerShdw blurRad="38100" dist="38100" dir="2700000" algn="tl">
                    <a:srgbClr val="000000">
                      <a:alpha val="43137"/>
                    </a:srgbClr>
                  </a:outerShdw>
                </a:effectLst>
              </a:rPr>
              <a:t>Observation time asynchronous is big error source for Stereo CMW. </a:t>
            </a:r>
          </a:p>
        </p:txBody>
      </p:sp>
      <p:grpSp>
        <p:nvGrpSpPr>
          <p:cNvPr id="7" name="组合 6"/>
          <p:cNvGrpSpPr/>
          <p:nvPr/>
        </p:nvGrpSpPr>
        <p:grpSpPr>
          <a:xfrm>
            <a:off x="3487285" y="1969661"/>
            <a:ext cx="779916" cy="771428"/>
            <a:chOff x="7762973" y="1362171"/>
            <a:chExt cx="779916" cy="771428"/>
          </a:xfrm>
        </p:grpSpPr>
        <p:pic>
          <p:nvPicPr>
            <p:cNvPr id="8" name="Picture 10"/>
            <p:cNvPicPr>
              <a:picLocks noChangeAspect="1" noChangeArrowheads="1"/>
            </p:cNvPicPr>
            <p:nvPr/>
          </p:nvPicPr>
          <p:blipFill>
            <a:blip r:embed="rId5" cstate="print"/>
            <a:srcRect/>
            <a:stretch>
              <a:fillRect/>
            </a:stretch>
          </p:blipFill>
          <p:spPr bwMode="auto">
            <a:xfrm>
              <a:off x="7762973" y="1362172"/>
              <a:ext cx="779916" cy="771427"/>
            </a:xfrm>
            <a:prstGeom prst="rect">
              <a:avLst/>
            </a:prstGeom>
            <a:noFill/>
            <a:ln w="9525">
              <a:noFill/>
              <a:miter lim="800000"/>
              <a:headEnd/>
              <a:tailEnd/>
            </a:ln>
          </p:spPr>
        </p:pic>
        <p:cxnSp>
          <p:nvCxnSpPr>
            <p:cNvPr id="9" name="直接箭头连接符 8"/>
            <p:cNvCxnSpPr>
              <a:endCxn id="8" idx="2"/>
            </p:cNvCxnSpPr>
            <p:nvPr/>
          </p:nvCxnSpPr>
          <p:spPr>
            <a:xfrm rot="16200000" flipH="1">
              <a:off x="7762738" y="1743406"/>
              <a:ext cx="771428" cy="895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7674460" y="1981200"/>
            <a:ext cx="783740" cy="685800"/>
            <a:chOff x="3729976" y="1371601"/>
            <a:chExt cx="783740" cy="685800"/>
          </a:xfrm>
        </p:grpSpPr>
        <p:pic>
          <p:nvPicPr>
            <p:cNvPr id="11" name="Picture 10"/>
            <p:cNvPicPr>
              <a:picLocks noChangeAspect="1" noChangeArrowheads="1"/>
            </p:cNvPicPr>
            <p:nvPr/>
          </p:nvPicPr>
          <p:blipFill>
            <a:blip r:embed="rId6" cstate="print"/>
            <a:srcRect/>
            <a:stretch>
              <a:fillRect/>
            </a:stretch>
          </p:blipFill>
          <p:spPr bwMode="auto">
            <a:xfrm>
              <a:off x="3729976" y="1371601"/>
              <a:ext cx="783740" cy="685800"/>
            </a:xfrm>
            <a:prstGeom prst="rect">
              <a:avLst/>
            </a:prstGeom>
            <a:noFill/>
            <a:ln w="9525">
              <a:noFill/>
              <a:miter lim="800000"/>
              <a:headEnd/>
              <a:tailEnd/>
            </a:ln>
          </p:spPr>
        </p:pic>
        <p:cxnSp>
          <p:nvCxnSpPr>
            <p:cNvPr id="12" name="直接箭头连接符 11"/>
            <p:cNvCxnSpPr>
              <a:stCxn id="11" idx="1"/>
              <a:endCxn id="11" idx="3"/>
            </p:cNvCxnSpPr>
            <p:nvPr/>
          </p:nvCxnSpPr>
          <p:spPr>
            <a:xfrm rot="10800000" flipH="1">
              <a:off x="3729976" y="1714501"/>
              <a:ext cx="78374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3621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2006725" y="5332456"/>
            <a:ext cx="6260853" cy="841453"/>
          </a:xfrm>
          <a:prstGeom prst="rect">
            <a:avLst/>
          </a:prstGeom>
          <a:solidFill>
            <a:schemeClr val="bg1"/>
          </a:solid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a:p>
        </p:txBody>
      </p:sp>
      <p:sp>
        <p:nvSpPr>
          <p:cNvPr id="8" name="文本框 7"/>
          <p:cNvSpPr txBox="1"/>
          <p:nvPr/>
        </p:nvSpPr>
        <p:spPr>
          <a:xfrm>
            <a:off x="1877650" y="5019825"/>
            <a:ext cx="609600" cy="369332"/>
          </a:xfrm>
          <a:prstGeom prst="rect">
            <a:avLst/>
          </a:prstGeom>
          <a:noFill/>
        </p:spPr>
        <p:txBody>
          <a:bodyPr wrap="square" rtlCol="0">
            <a:spAutoFit/>
          </a:bodyPr>
          <a:lstStyle/>
          <a:p>
            <a:r>
              <a:rPr lang="zh-CN" altLang="en-US" b="1" dirty="0">
                <a:solidFill>
                  <a:srgbClr val="FF0000"/>
                </a:solidFill>
                <a:effectLst>
                  <a:outerShdw blurRad="38100" dist="38100" dir="2700000" algn="tl">
                    <a:srgbClr val="000000">
                      <a:alpha val="43137"/>
                    </a:srgbClr>
                  </a:outerShdw>
                </a:effectLst>
              </a:rPr>
              <a:t>*</a:t>
            </a:r>
            <a:endParaRPr lang="en-US" altLang="zh-CN" b="1" dirty="0" smtClean="0">
              <a:solidFill>
                <a:srgbClr val="FF0000"/>
              </a:solidFill>
              <a:effectLst>
                <a:outerShdw blurRad="38100" dist="38100" dir="2700000" algn="tl">
                  <a:srgbClr val="000000">
                    <a:alpha val="43137"/>
                  </a:srgbClr>
                </a:outerShdw>
              </a:effectLst>
            </a:endParaRPr>
          </a:p>
        </p:txBody>
      </p:sp>
      <p:pic>
        <p:nvPicPr>
          <p:cNvPr id="15" name="Picture 10"/>
          <p:cNvPicPr>
            <a:picLocks noChangeAspect="1" noChangeArrowheads="1"/>
          </p:cNvPicPr>
          <p:nvPr/>
        </p:nvPicPr>
        <p:blipFill>
          <a:blip r:embed="rId3" cstate="print"/>
          <a:srcRect/>
          <a:stretch>
            <a:fillRect/>
          </a:stretch>
        </p:blipFill>
        <p:spPr bwMode="auto">
          <a:xfrm>
            <a:off x="681616" y="1191053"/>
            <a:ext cx="1609002" cy="1591489"/>
          </a:xfrm>
          <a:prstGeom prst="rect">
            <a:avLst/>
          </a:prstGeom>
          <a:noFill/>
          <a:ln w="9525">
            <a:noFill/>
            <a:miter lim="800000"/>
            <a:headEnd/>
            <a:tailEnd/>
          </a:ln>
        </p:spPr>
      </p:pic>
      <p:pic>
        <p:nvPicPr>
          <p:cNvPr id="4" name="图片 3"/>
          <p:cNvPicPr>
            <a:picLocks noChangeAspect="1"/>
          </p:cNvPicPr>
          <p:nvPr/>
        </p:nvPicPr>
        <p:blipFill>
          <a:blip r:embed="rId4"/>
          <a:stretch>
            <a:fillRect/>
          </a:stretch>
        </p:blipFill>
        <p:spPr>
          <a:xfrm>
            <a:off x="6000886" y="1219243"/>
            <a:ext cx="1672409" cy="933043"/>
          </a:xfrm>
          <a:prstGeom prst="rect">
            <a:avLst/>
          </a:prstGeom>
        </p:spPr>
      </p:pic>
      <p:pic>
        <p:nvPicPr>
          <p:cNvPr id="19" name="图片 18"/>
          <p:cNvPicPr>
            <a:picLocks noChangeAspect="1"/>
          </p:cNvPicPr>
          <p:nvPr/>
        </p:nvPicPr>
        <p:blipFill>
          <a:blip r:embed="rId4"/>
          <a:stretch>
            <a:fillRect/>
          </a:stretch>
        </p:blipFill>
        <p:spPr>
          <a:xfrm>
            <a:off x="6191325" y="1540089"/>
            <a:ext cx="1672409" cy="984608"/>
          </a:xfrm>
          <a:prstGeom prst="rect">
            <a:avLst/>
          </a:prstGeom>
        </p:spPr>
      </p:pic>
      <p:pic>
        <p:nvPicPr>
          <p:cNvPr id="20" name="图片 19"/>
          <p:cNvPicPr>
            <a:picLocks noChangeAspect="1"/>
          </p:cNvPicPr>
          <p:nvPr/>
        </p:nvPicPr>
        <p:blipFill>
          <a:blip r:embed="rId4"/>
          <a:stretch>
            <a:fillRect/>
          </a:stretch>
        </p:blipFill>
        <p:spPr>
          <a:xfrm>
            <a:off x="6535772" y="1838744"/>
            <a:ext cx="1672409" cy="972283"/>
          </a:xfrm>
          <a:prstGeom prst="rect">
            <a:avLst/>
          </a:prstGeom>
        </p:spPr>
      </p:pic>
      <p:sp>
        <p:nvSpPr>
          <p:cNvPr id="23" name="文本框 22"/>
          <p:cNvSpPr txBox="1"/>
          <p:nvPr/>
        </p:nvSpPr>
        <p:spPr>
          <a:xfrm>
            <a:off x="6730161" y="3305547"/>
            <a:ext cx="2109781" cy="646331"/>
          </a:xfrm>
          <a:prstGeom prst="rect">
            <a:avLst/>
          </a:prstGeom>
          <a:noFill/>
        </p:spPr>
        <p:txBody>
          <a:bodyPr wrap="square" rtlCol="0">
            <a:spAutoFit/>
          </a:bodyPr>
          <a:lstStyle/>
          <a:p>
            <a:r>
              <a:rPr lang="en-US" altLang="zh-CN" dirty="0" smtClean="0"/>
              <a:t>One Geo Image Time series Offset</a:t>
            </a:r>
            <a:endParaRPr lang="zh-CN" altLang="en-US" dirty="0"/>
          </a:p>
        </p:txBody>
      </p:sp>
      <p:cxnSp>
        <p:nvCxnSpPr>
          <p:cNvPr id="27" name="直接箭头连接符 26"/>
          <p:cNvCxnSpPr/>
          <p:nvPr/>
        </p:nvCxnSpPr>
        <p:spPr>
          <a:xfrm flipH="1">
            <a:off x="3354950" y="2471182"/>
            <a:ext cx="726909" cy="7326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182450" y="3344141"/>
            <a:ext cx="1822555" cy="646331"/>
          </a:xfrm>
          <a:prstGeom prst="rect">
            <a:avLst/>
          </a:prstGeom>
          <a:noFill/>
        </p:spPr>
        <p:txBody>
          <a:bodyPr wrap="square" rtlCol="0">
            <a:spAutoFit/>
          </a:bodyPr>
          <a:lstStyle/>
          <a:p>
            <a:r>
              <a:rPr lang="en-US" altLang="zh-CN" dirty="0" smtClean="0"/>
              <a:t>Dual-Geo Image pair offset</a:t>
            </a:r>
            <a:endParaRPr lang="zh-CN" altLang="en-US" dirty="0"/>
          </a:p>
        </p:txBody>
      </p:sp>
      <p:cxnSp>
        <p:nvCxnSpPr>
          <p:cNvPr id="26" name="直接箭头连接符 25"/>
          <p:cNvCxnSpPr/>
          <p:nvPr/>
        </p:nvCxnSpPr>
        <p:spPr>
          <a:xfrm flipH="1">
            <a:off x="5099600" y="1838745"/>
            <a:ext cx="89378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1525505" y="2837525"/>
            <a:ext cx="962440" cy="5057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a:blip r:embed="rId4"/>
          <a:stretch>
            <a:fillRect/>
          </a:stretch>
        </p:blipFill>
        <p:spPr>
          <a:xfrm>
            <a:off x="3259060" y="1511331"/>
            <a:ext cx="1672409" cy="1039627"/>
          </a:xfrm>
          <a:prstGeom prst="rect">
            <a:avLst/>
          </a:prstGeom>
        </p:spPr>
      </p:pic>
      <p:sp>
        <p:nvSpPr>
          <p:cNvPr id="12" name="矩形 11"/>
          <p:cNvSpPr/>
          <p:nvPr/>
        </p:nvSpPr>
        <p:spPr>
          <a:xfrm>
            <a:off x="3273794" y="1521490"/>
            <a:ext cx="1665182" cy="1029468"/>
          </a:xfrm>
          <a:prstGeom prst="rect">
            <a:avLst/>
          </a:prstGeom>
          <a:solidFill>
            <a:schemeClr val="bg1">
              <a:lumMod val="65000"/>
              <a:alpha val="81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箭头连接符 30"/>
          <p:cNvCxnSpPr/>
          <p:nvPr/>
        </p:nvCxnSpPr>
        <p:spPr>
          <a:xfrm>
            <a:off x="7097416" y="2782542"/>
            <a:ext cx="0" cy="4894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2850751" y="4276470"/>
            <a:ext cx="1822555" cy="369332"/>
          </a:xfrm>
          <a:prstGeom prst="rect">
            <a:avLst/>
          </a:prstGeom>
          <a:noFill/>
        </p:spPr>
        <p:txBody>
          <a:bodyPr wrap="square" rtlCol="0">
            <a:spAutoFit/>
          </a:bodyPr>
          <a:lstStyle/>
          <a:p>
            <a:r>
              <a:rPr lang="en-US" altLang="zh-CN" dirty="0" smtClean="0"/>
              <a:t>CTH First Guess</a:t>
            </a:r>
            <a:endParaRPr lang="zh-CN" altLang="en-US" dirty="0"/>
          </a:p>
        </p:txBody>
      </p:sp>
      <p:sp>
        <p:nvSpPr>
          <p:cNvPr id="33" name="文本框 32"/>
          <p:cNvSpPr txBox="1"/>
          <p:nvPr/>
        </p:nvSpPr>
        <p:spPr>
          <a:xfrm>
            <a:off x="5385443" y="4276470"/>
            <a:ext cx="3573327" cy="646331"/>
          </a:xfrm>
          <a:prstGeom prst="rect">
            <a:avLst/>
          </a:prstGeom>
          <a:noFill/>
        </p:spPr>
        <p:txBody>
          <a:bodyPr wrap="square" rtlCol="0">
            <a:spAutoFit/>
          </a:bodyPr>
          <a:lstStyle/>
          <a:p>
            <a:r>
              <a:rPr lang="en-US" altLang="zh-CN" dirty="0" smtClean="0"/>
              <a:t>CMV First Guess</a:t>
            </a:r>
          </a:p>
          <a:p>
            <a:r>
              <a:rPr lang="zh-CN" altLang="en-US" dirty="0" smtClean="0"/>
              <a:t>（</a:t>
            </a:r>
            <a:r>
              <a:rPr lang="en-US" altLang="zh-CN" dirty="0"/>
              <a:t>Speed</a:t>
            </a:r>
            <a:r>
              <a:rPr lang="zh-CN" altLang="en-US" dirty="0"/>
              <a:t>，</a:t>
            </a:r>
            <a:r>
              <a:rPr lang="en-US" altLang="zh-CN" dirty="0" smtClean="0"/>
              <a:t>Height</a:t>
            </a:r>
            <a:r>
              <a:rPr lang="zh-CN" altLang="en-US" dirty="0"/>
              <a:t>，</a:t>
            </a:r>
            <a:r>
              <a:rPr lang="en-US" altLang="zh-CN" dirty="0"/>
              <a:t>Direction</a:t>
            </a:r>
            <a:r>
              <a:rPr lang="zh-CN" altLang="en-US" dirty="0"/>
              <a:t>）</a:t>
            </a:r>
          </a:p>
        </p:txBody>
      </p:sp>
      <p:cxnSp>
        <p:nvCxnSpPr>
          <p:cNvPr id="34" name="直接箭头连接符 33"/>
          <p:cNvCxnSpPr/>
          <p:nvPr/>
        </p:nvCxnSpPr>
        <p:spPr>
          <a:xfrm>
            <a:off x="7097416" y="3828828"/>
            <a:ext cx="0" cy="4476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3562888" y="3828828"/>
            <a:ext cx="0" cy="5707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4403395" y="4465826"/>
            <a:ext cx="10094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2732715" y="3914677"/>
            <a:ext cx="39132" cy="14177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4673306" y="6488668"/>
            <a:ext cx="5155470" cy="369332"/>
          </a:xfrm>
          <a:prstGeom prst="rect">
            <a:avLst/>
          </a:prstGeom>
        </p:spPr>
        <p:txBody>
          <a:bodyPr wrap="square">
            <a:spAutoFit/>
          </a:bodyPr>
          <a:lstStyle/>
          <a:p>
            <a:r>
              <a:rPr lang="en-US" altLang="zh-CN" dirty="0" smtClean="0"/>
              <a:t>Dual-Geo CMV</a:t>
            </a:r>
            <a:r>
              <a:rPr lang="zh-CN" altLang="en-US" dirty="0" smtClean="0"/>
              <a:t>（</a:t>
            </a:r>
            <a:r>
              <a:rPr lang="en-US" altLang="zh-CN" dirty="0" smtClean="0"/>
              <a:t>Speed</a:t>
            </a:r>
            <a:r>
              <a:rPr lang="zh-CN" altLang="en-US" dirty="0" smtClean="0"/>
              <a:t>，</a:t>
            </a:r>
            <a:r>
              <a:rPr lang="en-US" altLang="zh-CN" dirty="0" smtClean="0"/>
              <a:t>Height</a:t>
            </a:r>
            <a:r>
              <a:rPr lang="zh-CN" altLang="en-US" dirty="0" smtClean="0"/>
              <a:t>，</a:t>
            </a:r>
            <a:r>
              <a:rPr lang="en-US" altLang="zh-CN" dirty="0" smtClean="0"/>
              <a:t>Direction</a:t>
            </a:r>
            <a:r>
              <a:rPr lang="zh-CN" altLang="en-US" dirty="0" smtClean="0"/>
              <a:t>）</a:t>
            </a:r>
            <a:endParaRPr lang="zh-CN" altLang="en-US" dirty="0"/>
          </a:p>
        </p:txBody>
      </p:sp>
      <p:cxnSp>
        <p:nvCxnSpPr>
          <p:cNvPr id="63" name="直接箭头连接符 62"/>
          <p:cNvCxnSpPr/>
          <p:nvPr/>
        </p:nvCxnSpPr>
        <p:spPr>
          <a:xfrm>
            <a:off x="8425473" y="3835553"/>
            <a:ext cx="5907" cy="14840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2971910" y="5319620"/>
            <a:ext cx="5868032" cy="923330"/>
          </a:xfrm>
          <a:prstGeom prst="rect">
            <a:avLst/>
          </a:prstGeom>
        </p:spPr>
        <p:txBody>
          <a:bodyPr wrap="square">
            <a:spAutoFit/>
          </a:bodyPr>
          <a:lstStyle/>
          <a:p>
            <a:r>
              <a:rPr lang="zh-CN" altLang="en-US" dirty="0" smtClean="0"/>
              <a:t>*</a:t>
            </a:r>
            <a:r>
              <a:rPr lang="en-US" altLang="zh-CN" dirty="0"/>
              <a:t>INR correction</a:t>
            </a:r>
          </a:p>
          <a:p>
            <a:r>
              <a:rPr lang="en-US" altLang="zh-CN" dirty="0"/>
              <a:t>        </a:t>
            </a:r>
            <a:r>
              <a:rPr lang="en-US" altLang="zh-CN" dirty="0" smtClean="0"/>
              <a:t>         </a:t>
            </a:r>
            <a:r>
              <a:rPr lang="zh-CN" altLang="en-US" dirty="0"/>
              <a:t>*</a:t>
            </a:r>
            <a:r>
              <a:rPr lang="en-US" altLang="zh-CN" dirty="0"/>
              <a:t>Cloud movement </a:t>
            </a:r>
            <a:r>
              <a:rPr lang="en-US" altLang="zh-CN" dirty="0" smtClean="0"/>
              <a:t>correction</a:t>
            </a:r>
          </a:p>
          <a:p>
            <a:r>
              <a:rPr lang="en-US" altLang="zh-CN" dirty="0"/>
              <a:t> </a:t>
            </a:r>
            <a:r>
              <a:rPr lang="en-US" altLang="zh-CN" dirty="0" smtClean="0"/>
              <a:t>                              *CTH correction</a:t>
            </a:r>
            <a:endParaRPr lang="en-US" altLang="zh-CN" dirty="0"/>
          </a:p>
        </p:txBody>
      </p:sp>
      <p:sp>
        <p:nvSpPr>
          <p:cNvPr id="78" name="文本框 77"/>
          <p:cNvSpPr txBox="1"/>
          <p:nvPr/>
        </p:nvSpPr>
        <p:spPr>
          <a:xfrm>
            <a:off x="0" y="6507094"/>
            <a:ext cx="5953675" cy="276999"/>
          </a:xfrm>
          <a:prstGeom prst="rect">
            <a:avLst/>
          </a:prstGeom>
          <a:noFill/>
        </p:spPr>
        <p:txBody>
          <a:bodyPr wrap="square" rtlCol="0">
            <a:spAutoFit/>
          </a:bodyPr>
          <a:lstStyle/>
          <a:p>
            <a:r>
              <a:rPr lang="zh-CN" altLang="en-US" sz="1200" dirty="0" smtClean="0"/>
              <a:t>*</a:t>
            </a:r>
            <a:r>
              <a:rPr lang="en-US" altLang="zh-CN" sz="1200" dirty="0" smtClean="0"/>
              <a:t>Iteration Based On Satellite Orbit and Attitude</a:t>
            </a:r>
            <a:endParaRPr lang="zh-CN" altLang="en-US" sz="1200" dirty="0"/>
          </a:p>
        </p:txBody>
      </p:sp>
      <p:cxnSp>
        <p:nvCxnSpPr>
          <p:cNvPr id="79" name="直接箭头连接符 78"/>
          <p:cNvCxnSpPr/>
          <p:nvPr/>
        </p:nvCxnSpPr>
        <p:spPr>
          <a:xfrm>
            <a:off x="7172106" y="6173909"/>
            <a:ext cx="0" cy="4476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0" name="文本框 79"/>
          <p:cNvSpPr txBox="1"/>
          <p:nvPr/>
        </p:nvSpPr>
        <p:spPr>
          <a:xfrm>
            <a:off x="959884" y="871697"/>
            <a:ext cx="1325421" cy="369332"/>
          </a:xfrm>
          <a:prstGeom prst="rect">
            <a:avLst/>
          </a:prstGeom>
          <a:noFill/>
        </p:spPr>
        <p:txBody>
          <a:bodyPr wrap="square" rtlCol="0">
            <a:spAutoFit/>
          </a:bodyPr>
          <a:lstStyle/>
          <a:p>
            <a:r>
              <a:rPr lang="en-US" altLang="zh-CN" dirty="0" err="1" smtClean="0"/>
              <a:t>WestSat</a:t>
            </a:r>
            <a:endParaRPr lang="en-US" altLang="zh-CN" dirty="0"/>
          </a:p>
        </p:txBody>
      </p:sp>
      <p:cxnSp>
        <p:nvCxnSpPr>
          <p:cNvPr id="81" name="直接箭头连接符 80"/>
          <p:cNvCxnSpPr/>
          <p:nvPr/>
        </p:nvCxnSpPr>
        <p:spPr>
          <a:xfrm>
            <a:off x="7110732" y="4826390"/>
            <a:ext cx="0" cy="4476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6359198" y="846832"/>
            <a:ext cx="1131241" cy="369332"/>
          </a:xfrm>
          <a:prstGeom prst="rect">
            <a:avLst/>
          </a:prstGeom>
          <a:noFill/>
        </p:spPr>
        <p:txBody>
          <a:bodyPr wrap="square" rtlCol="0">
            <a:spAutoFit/>
          </a:bodyPr>
          <a:lstStyle/>
          <a:p>
            <a:r>
              <a:rPr lang="en-US" altLang="zh-CN" dirty="0" err="1"/>
              <a:t>Eas</a:t>
            </a:r>
            <a:r>
              <a:rPr lang="en-US" altLang="zh-CN" dirty="0" err="1" smtClean="0"/>
              <a:t>tSat</a:t>
            </a:r>
            <a:endParaRPr lang="zh-CN" altLang="en-US" dirty="0"/>
          </a:p>
        </p:txBody>
      </p:sp>
      <p:sp>
        <p:nvSpPr>
          <p:cNvPr id="83" name="文本框 82"/>
          <p:cNvSpPr txBox="1"/>
          <p:nvPr/>
        </p:nvSpPr>
        <p:spPr>
          <a:xfrm>
            <a:off x="3259060" y="900620"/>
            <a:ext cx="2126383" cy="646331"/>
          </a:xfrm>
          <a:prstGeom prst="rect">
            <a:avLst/>
          </a:prstGeom>
          <a:noFill/>
        </p:spPr>
        <p:txBody>
          <a:bodyPr wrap="square" rtlCol="0">
            <a:spAutoFit/>
          </a:bodyPr>
          <a:lstStyle/>
          <a:p>
            <a:r>
              <a:rPr lang="en-US" altLang="zh-CN" dirty="0" err="1" smtClean="0"/>
              <a:t>EastSat</a:t>
            </a:r>
            <a:endParaRPr lang="en-US" altLang="zh-CN" dirty="0" smtClean="0"/>
          </a:p>
          <a:p>
            <a:r>
              <a:rPr lang="zh-CN" altLang="en-US" dirty="0" smtClean="0"/>
              <a:t>（</a:t>
            </a:r>
            <a:r>
              <a:rPr lang="en-US" altLang="zh-CN" dirty="0" smtClean="0"/>
              <a:t>time synchronous</a:t>
            </a:r>
            <a:r>
              <a:rPr lang="zh-CN" altLang="en-US" dirty="0" smtClean="0"/>
              <a:t>）</a:t>
            </a:r>
            <a:endParaRPr lang="zh-CN" altLang="en-US" dirty="0"/>
          </a:p>
        </p:txBody>
      </p:sp>
      <p:sp>
        <p:nvSpPr>
          <p:cNvPr id="85" name="标题 1"/>
          <p:cNvSpPr>
            <a:spLocks noGrp="1"/>
          </p:cNvSpPr>
          <p:nvPr>
            <p:ph type="title"/>
          </p:nvPr>
        </p:nvSpPr>
        <p:spPr>
          <a:xfrm>
            <a:off x="442417" y="102149"/>
            <a:ext cx="8516353" cy="602807"/>
          </a:xfrm>
        </p:spPr>
        <p:txBody>
          <a:bodyPr>
            <a:normAutofit/>
          </a:bodyPr>
          <a:lstStyle/>
          <a:p>
            <a:r>
              <a:rPr lang="en-US" altLang="zh-CN" sz="3600" dirty="0" smtClean="0">
                <a:latin typeface="Arial" panose="020B0604020202020204" pitchFamily="34" charset="0"/>
                <a:ea typeface="楷体_GB2312"/>
                <a:cs typeface="Arial" panose="020B0604020202020204" pitchFamily="34" charset="0"/>
              </a:rPr>
              <a:t>Diagram of </a:t>
            </a:r>
            <a:r>
              <a:rPr lang="en-US" altLang="zh-CN" sz="3600" dirty="0" err="1" smtClean="0">
                <a:latin typeface="Arial" panose="020B0604020202020204" pitchFamily="34" charset="0"/>
                <a:ea typeface="楷体_GB2312"/>
                <a:cs typeface="Arial" panose="020B0604020202020204" pitchFamily="34" charset="0"/>
              </a:rPr>
              <a:t>FengYun</a:t>
            </a:r>
            <a:r>
              <a:rPr lang="en-US" altLang="zh-CN" sz="3600" dirty="0" smtClean="0">
                <a:latin typeface="Arial" panose="020B0604020202020204" pitchFamily="34" charset="0"/>
                <a:ea typeface="楷体_GB2312"/>
                <a:cs typeface="Arial" panose="020B0604020202020204" pitchFamily="34" charset="0"/>
              </a:rPr>
              <a:t> Dual-Geo CMV</a:t>
            </a:r>
            <a:endParaRPr lang="zh-CN" altLang="en-US" sz="3600" dirty="0">
              <a:latin typeface="Arial" panose="020B0604020202020204" pitchFamily="34" charset="0"/>
              <a:ea typeface="楷体_GB2312"/>
              <a:cs typeface="Arial" panose="020B0604020202020204" pitchFamily="34" charset="0"/>
            </a:endParaRPr>
          </a:p>
        </p:txBody>
      </p:sp>
    </p:spTree>
    <p:extLst>
      <p:ext uri="{BB962C8B-B14F-4D97-AF65-F5344CB8AC3E}">
        <p14:creationId xmlns:p14="http://schemas.microsoft.com/office/powerpoint/2010/main" val="1955522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图片 5" descr="feng.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95400"/>
            <a:ext cx="457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4" name="Picture 2"/>
          <p:cNvPicPr>
            <a:picLocks noChangeAspect="1" noChangeArrowheads="1"/>
          </p:cNvPicPr>
          <p:nvPr/>
        </p:nvPicPr>
        <p:blipFill>
          <a:blip r:embed="rId4" cstate="print"/>
          <a:srcRect/>
          <a:stretch>
            <a:fillRect/>
          </a:stretch>
        </p:blipFill>
        <p:spPr bwMode="auto">
          <a:xfrm>
            <a:off x="5019675" y="1295400"/>
            <a:ext cx="3971925" cy="5181600"/>
          </a:xfrm>
          <a:prstGeom prst="rect">
            <a:avLst/>
          </a:prstGeom>
          <a:noFill/>
          <a:ln w="9525">
            <a:noFill/>
            <a:miter lim="800000"/>
            <a:headEnd/>
            <a:tailEnd/>
          </a:ln>
        </p:spPr>
      </p:pic>
      <p:sp>
        <p:nvSpPr>
          <p:cNvPr id="4" name="矩形 3"/>
          <p:cNvSpPr/>
          <p:nvPr/>
        </p:nvSpPr>
        <p:spPr>
          <a:xfrm>
            <a:off x="351022" y="319007"/>
            <a:ext cx="8494826" cy="646331"/>
          </a:xfrm>
          <a:prstGeom prst="rect">
            <a:avLst/>
          </a:prstGeom>
        </p:spPr>
        <p:txBody>
          <a:bodyPr wrap="none">
            <a:spAutoFit/>
          </a:bodyPr>
          <a:lstStyle/>
          <a:p>
            <a:r>
              <a:rPr lang="en-US" altLang="zh-CN" sz="3600" dirty="0" smtClean="0">
                <a:latin typeface="Arial" panose="020B0604020202020204" pitchFamily="34" charset="0"/>
                <a:ea typeface="楷体_GB2312"/>
                <a:cs typeface="Arial" panose="020B0604020202020204" pitchFamily="34" charset="0"/>
              </a:rPr>
              <a:t>Prototype </a:t>
            </a:r>
            <a:r>
              <a:rPr lang="en-US" altLang="zh-CN" sz="3600" dirty="0" smtClean="0">
                <a:latin typeface="Arial" panose="020B0604020202020204" pitchFamily="34" charset="0"/>
                <a:ea typeface="楷体_GB2312"/>
                <a:cs typeface="Arial" panose="020B0604020202020204" pitchFamily="34" charset="0"/>
              </a:rPr>
              <a:t>Algorithms </a:t>
            </a:r>
            <a:r>
              <a:rPr lang="en-US" altLang="zh-CN" sz="3600" dirty="0">
                <a:latin typeface="Arial" panose="020B0604020202020204" pitchFamily="34" charset="0"/>
                <a:ea typeface="楷体_GB2312"/>
                <a:cs typeface="Arial" panose="020B0604020202020204" pitchFamily="34" charset="0"/>
              </a:rPr>
              <a:t>have been finished </a:t>
            </a:r>
            <a:endParaRPr lang="zh-CN" altLang="en-US" sz="3600" dirty="0">
              <a:latin typeface="Arial" panose="020B0604020202020204" pitchFamily="34" charset="0"/>
              <a:ea typeface="楷体_GB2312"/>
              <a:cs typeface="Arial" panose="020B0604020202020204" pitchFamily="34" charset="0"/>
            </a:endParaRPr>
          </a:p>
        </p:txBody>
      </p:sp>
    </p:spTree>
    <p:extLst>
      <p:ext uri="{BB962C8B-B14F-4D97-AF65-F5344CB8AC3E}">
        <p14:creationId xmlns:p14="http://schemas.microsoft.com/office/powerpoint/2010/main" val="3240204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295400" y="381000"/>
            <a:ext cx="2715487" cy="646331"/>
          </a:xfrm>
          <a:prstGeom prst="rect">
            <a:avLst/>
          </a:prstGeom>
        </p:spPr>
        <p:txBody>
          <a:bodyPr wrap="none">
            <a:spAutoFit/>
          </a:bodyPr>
          <a:lstStyle/>
          <a:p>
            <a:r>
              <a:rPr lang="en-US" altLang="zh-CN" sz="3600" dirty="0">
                <a:latin typeface="Arial" panose="020B0604020202020204" pitchFamily="34" charset="0"/>
                <a:ea typeface="楷体_GB2312"/>
                <a:cs typeface="Arial" panose="020B0604020202020204" pitchFamily="34" charset="0"/>
              </a:rPr>
              <a:t>Future Work</a:t>
            </a:r>
            <a:endParaRPr lang="zh-CN" altLang="en-US" sz="3600" dirty="0">
              <a:latin typeface="Arial" panose="020B0604020202020204" pitchFamily="34" charset="0"/>
              <a:ea typeface="楷体_GB2312"/>
              <a:cs typeface="Arial" panose="020B0604020202020204" pitchFamily="34" charset="0"/>
            </a:endParaRPr>
          </a:p>
        </p:txBody>
      </p:sp>
      <p:sp>
        <p:nvSpPr>
          <p:cNvPr id="3" name="TextBox 2"/>
          <p:cNvSpPr txBox="1"/>
          <p:nvPr/>
        </p:nvSpPr>
        <p:spPr>
          <a:xfrm>
            <a:off x="609600" y="1752600"/>
            <a:ext cx="7543800" cy="3693319"/>
          </a:xfrm>
          <a:prstGeom prst="rect">
            <a:avLst/>
          </a:prstGeom>
          <a:noFill/>
        </p:spPr>
        <p:txBody>
          <a:bodyPr wrap="square" rtlCol="0">
            <a:spAutoFit/>
          </a:bodyPr>
          <a:lstStyle/>
          <a:p>
            <a:pPr marL="342900" indent="-342900">
              <a:buFontTx/>
              <a:buAutoNum type="arabicParenR"/>
            </a:pPr>
            <a:r>
              <a:rPr lang="en-US" altLang="zh-CN" sz="2400" dirty="0" smtClean="0"/>
              <a:t>FY-2F will move to 123.5 in Q3,2014 for Rapid Scan service</a:t>
            </a:r>
            <a:r>
              <a:rPr lang="en-US" altLang="zh-CN" sz="2400" dirty="0"/>
              <a:t>, Combine  FY-2(86.5E) and FY-2(123.5E) for </a:t>
            </a:r>
            <a:r>
              <a:rPr lang="en-US" altLang="zh-CN" sz="2400" dirty="0" err="1"/>
              <a:t>FengYun</a:t>
            </a:r>
            <a:r>
              <a:rPr lang="en-US" altLang="zh-CN" sz="2400" dirty="0"/>
              <a:t> </a:t>
            </a:r>
            <a:r>
              <a:rPr lang="en-US" altLang="zh-CN" sz="2400" dirty="0" smtClean="0"/>
              <a:t>Dual-Geo </a:t>
            </a:r>
            <a:r>
              <a:rPr lang="en-US" altLang="zh-CN" sz="2400" dirty="0"/>
              <a:t>Vis CMV.</a:t>
            </a:r>
          </a:p>
          <a:p>
            <a:pPr marL="342900" indent="-342900">
              <a:buAutoNum type="arabicParenR"/>
            </a:pPr>
            <a:endParaRPr lang="en-US" altLang="zh-CN" sz="2400" dirty="0" smtClean="0"/>
          </a:p>
          <a:p>
            <a:pPr marL="342900" indent="-342900">
              <a:buAutoNum type="arabicParenR"/>
            </a:pPr>
            <a:r>
              <a:rPr lang="en-US" altLang="zh-CN" sz="2400" dirty="0" smtClean="0"/>
              <a:t>Build up </a:t>
            </a:r>
            <a:r>
              <a:rPr lang="en-US" altLang="zh-CN" sz="2400" dirty="0"/>
              <a:t>FY-2 DUAL-GEO </a:t>
            </a:r>
            <a:r>
              <a:rPr lang="en-US" altLang="zh-CN" sz="2400" dirty="0" smtClean="0"/>
              <a:t>Vis </a:t>
            </a:r>
            <a:r>
              <a:rPr lang="en-US" altLang="zh-CN" sz="2400" dirty="0"/>
              <a:t>CMV </a:t>
            </a:r>
            <a:r>
              <a:rPr lang="en-US" altLang="zh-CN" sz="2400" dirty="0" smtClean="0"/>
              <a:t>system</a:t>
            </a:r>
            <a:r>
              <a:rPr lang="en-US" altLang="zh-CN" sz="2400" dirty="0"/>
              <a:t>.</a:t>
            </a:r>
            <a:r>
              <a:rPr lang="en-US" altLang="zh-CN" sz="2400" dirty="0" smtClean="0"/>
              <a:t> </a:t>
            </a:r>
          </a:p>
          <a:p>
            <a:pPr marL="342900" indent="-342900">
              <a:buAutoNum type="arabicParenR"/>
            </a:pPr>
            <a:endParaRPr lang="en-US" altLang="zh-CN" sz="2400" dirty="0" smtClean="0"/>
          </a:p>
          <a:p>
            <a:pPr marL="342900" indent="-342900">
              <a:buAutoNum type="arabicParenR"/>
            </a:pPr>
            <a:r>
              <a:rPr lang="en-US" altLang="zh-CN" sz="2400" dirty="0" smtClean="0"/>
              <a:t>CMV Validation</a:t>
            </a:r>
          </a:p>
          <a:p>
            <a:pPr marL="342900" indent="-342900">
              <a:buAutoNum type="arabicParenR"/>
            </a:pPr>
            <a:endParaRPr lang="en-US" altLang="zh-CN" sz="2400" dirty="0" smtClean="0"/>
          </a:p>
          <a:p>
            <a:pPr marL="342900" indent="-342900">
              <a:buAutoNum type="arabicParenR"/>
            </a:pPr>
            <a:r>
              <a:rPr lang="en-US" altLang="zh-CN" sz="2400" dirty="0" smtClean="0"/>
              <a:t>Extending the Dual-GEO observations. </a:t>
            </a:r>
          </a:p>
          <a:p>
            <a:pPr marL="342900" indent="-342900">
              <a:buAutoNum type="arabicParenR"/>
            </a:pPr>
            <a:endParaRPr lang="zh-CN" altLang="en-US" dirty="0"/>
          </a:p>
        </p:txBody>
      </p:sp>
    </p:spTree>
    <p:extLst>
      <p:ext uri="{BB962C8B-B14F-4D97-AF65-F5344CB8AC3E}">
        <p14:creationId xmlns:p14="http://schemas.microsoft.com/office/powerpoint/2010/main" val="2903038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69392"/>
            <a:ext cx="8305800" cy="6007608"/>
          </a:xfrm>
          <a:prstGeom prst="rect">
            <a:avLst/>
          </a:prstGeom>
        </p:spPr>
      </p:pic>
      <p:sp>
        <p:nvSpPr>
          <p:cNvPr id="2" name="标题 1"/>
          <p:cNvSpPr>
            <a:spLocks noGrp="1"/>
          </p:cNvSpPr>
          <p:nvPr>
            <p:ph type="title"/>
          </p:nvPr>
        </p:nvSpPr>
        <p:spPr>
          <a:xfrm>
            <a:off x="1295400" y="2699085"/>
            <a:ext cx="7235293" cy="1905000"/>
          </a:xfrm>
        </p:spPr>
        <p:txBody>
          <a:bodyPr>
            <a:noAutofit/>
          </a:bodyPr>
          <a:lstStyle/>
          <a:p>
            <a:r>
              <a:rPr lang="en-US" altLang="zh-CN" sz="4400" b="1" dirty="0" smtClean="0">
                <a:solidFill>
                  <a:schemeClr val="bg1"/>
                </a:solidFill>
                <a:latin typeface="Arial" panose="020B0604020202020204" pitchFamily="34" charset="0"/>
                <a:cs typeface="Arial" panose="020B0604020202020204" pitchFamily="34" charset="0"/>
              </a:rPr>
              <a:t>Thank you </a:t>
            </a:r>
            <a:br>
              <a:rPr lang="en-US" altLang="zh-CN" sz="4400" b="1" dirty="0" smtClean="0">
                <a:solidFill>
                  <a:schemeClr val="bg1"/>
                </a:solidFill>
                <a:latin typeface="Arial" panose="020B0604020202020204" pitchFamily="34" charset="0"/>
                <a:cs typeface="Arial" panose="020B0604020202020204" pitchFamily="34" charset="0"/>
              </a:rPr>
            </a:br>
            <a:r>
              <a:rPr lang="en-US" altLang="zh-CN" sz="4400" b="1" dirty="0">
                <a:solidFill>
                  <a:schemeClr val="bg1"/>
                </a:solidFill>
                <a:latin typeface="Arial" panose="020B0604020202020204" pitchFamily="34" charset="0"/>
                <a:cs typeface="Arial" panose="020B0604020202020204" pitchFamily="34" charset="0"/>
              </a:rPr>
              <a:t> </a:t>
            </a:r>
            <a:r>
              <a:rPr lang="en-US" altLang="zh-CN" sz="4400" b="1" dirty="0" smtClean="0">
                <a:solidFill>
                  <a:schemeClr val="bg1"/>
                </a:solidFill>
                <a:latin typeface="Arial" panose="020B0604020202020204" pitchFamily="34" charset="0"/>
                <a:cs typeface="Arial" panose="020B0604020202020204" pitchFamily="34" charset="0"/>
              </a:rPr>
              <a:t>        for your attention</a:t>
            </a:r>
            <a:br>
              <a:rPr lang="en-US" altLang="zh-CN" sz="4400" b="1" dirty="0" smtClean="0">
                <a:solidFill>
                  <a:schemeClr val="bg1"/>
                </a:solidFill>
                <a:latin typeface="Arial" panose="020B0604020202020204" pitchFamily="34" charset="0"/>
                <a:cs typeface="Arial" panose="020B0604020202020204" pitchFamily="34" charset="0"/>
              </a:rPr>
            </a:br>
            <a:r>
              <a:rPr lang="en-US" altLang="zh-CN" b="1" dirty="0">
                <a:solidFill>
                  <a:schemeClr val="bg1"/>
                </a:solidFill>
                <a:latin typeface="Arial" panose="020B0604020202020204" pitchFamily="34" charset="0"/>
                <a:cs typeface="Arial" panose="020B0604020202020204" pitchFamily="34" charset="0"/>
              </a:rPr>
              <a:t/>
            </a:r>
            <a:br>
              <a:rPr lang="en-US" altLang="zh-CN" b="1" dirty="0">
                <a:solidFill>
                  <a:schemeClr val="bg1"/>
                </a:solidFill>
                <a:latin typeface="Arial" panose="020B0604020202020204" pitchFamily="34" charset="0"/>
                <a:cs typeface="Arial" panose="020B0604020202020204" pitchFamily="34" charset="0"/>
              </a:rPr>
            </a:br>
            <a:endParaRPr lang="zh-CN" altLang="en-US" sz="2000" b="1" dirty="0">
              <a:solidFill>
                <a:schemeClr val="bg1"/>
              </a:solidFill>
              <a:latin typeface="Arial" panose="020B0604020202020204" pitchFamily="34" charset="0"/>
              <a:cs typeface="Arial" panose="020B0604020202020204" pitchFamily="34" charset="0"/>
            </a:endParaRPr>
          </a:p>
        </p:txBody>
      </p:sp>
      <p:sp>
        <p:nvSpPr>
          <p:cNvPr id="4" name="矩形 3"/>
          <p:cNvSpPr/>
          <p:nvPr/>
        </p:nvSpPr>
        <p:spPr>
          <a:xfrm>
            <a:off x="6099706" y="5790676"/>
            <a:ext cx="2430987" cy="369332"/>
          </a:xfrm>
          <a:prstGeom prst="rect">
            <a:avLst/>
          </a:prstGeom>
        </p:spPr>
        <p:txBody>
          <a:bodyPr wrap="none">
            <a:spAutoFit/>
          </a:bodyPr>
          <a:lstStyle/>
          <a:p>
            <a:r>
              <a:rPr lang="en-US" altLang="zh-CN" b="1" dirty="0">
                <a:solidFill>
                  <a:schemeClr val="bg1"/>
                </a:solidFill>
                <a:latin typeface="Arial" panose="020B0604020202020204" pitchFamily="34" charset="0"/>
                <a:cs typeface="Arial" panose="020B0604020202020204" pitchFamily="34" charset="0"/>
              </a:rPr>
              <a:t>Lufeng@cma.gov.cn</a:t>
            </a:r>
            <a:endParaRPr lang="zh-CN" altLang="en-US" dirty="0"/>
          </a:p>
        </p:txBody>
      </p:sp>
    </p:spTree>
    <p:extLst>
      <p:ext uri="{BB962C8B-B14F-4D97-AF65-F5344CB8AC3E}">
        <p14:creationId xmlns:p14="http://schemas.microsoft.com/office/powerpoint/2010/main" val="2422530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228600"/>
            <a:ext cx="8458200" cy="2502932"/>
          </a:xfrm>
        </p:spPr>
        <p:txBody>
          <a:bodyPr>
            <a:normAutofit/>
          </a:bodyPr>
          <a:lstStyle/>
          <a:p>
            <a:r>
              <a:rPr lang="en-US" altLang="zh-CN" sz="2300" b="1" dirty="0" smtClean="0">
                <a:latin typeface="+mn-lt"/>
                <a:ea typeface="+mn-ea"/>
                <a:cs typeface="+mn-cs"/>
              </a:rPr>
              <a:t>Parallax* </a:t>
            </a:r>
            <a:r>
              <a:rPr lang="en-US" altLang="zh-CN" sz="2300" dirty="0">
                <a:latin typeface="+mn-lt"/>
                <a:ea typeface="+mn-ea"/>
                <a:cs typeface="+mn-cs"/>
              </a:rPr>
              <a:t/>
            </a:r>
            <a:br>
              <a:rPr lang="en-US" altLang="zh-CN" sz="2300" dirty="0">
                <a:latin typeface="+mn-lt"/>
                <a:ea typeface="+mn-ea"/>
                <a:cs typeface="+mn-cs"/>
              </a:rPr>
            </a:br>
            <a:r>
              <a:rPr lang="en-US" altLang="zh-CN" sz="2000" dirty="0" smtClean="0"/>
              <a:t>Apparent displacement, or difference in the apparent position, of an object, caused by actual change (or difference) of position of the point of observation; spec. the angular amount of such displacement or difference of position, being the angle contained between the two straight lines drawn to the object from the two different points of view, and constituting a measure of the distance of the object."</a:t>
            </a:r>
            <a:endParaRPr lang="zh-CN" altLang="en-US" sz="2000" dirty="0"/>
          </a:p>
        </p:txBody>
      </p:sp>
      <p:pic>
        <p:nvPicPr>
          <p:cNvPr id="47105" name="Picture 1"/>
          <p:cNvPicPr>
            <a:picLocks noChangeAspect="1" noChangeArrowheads="1"/>
          </p:cNvPicPr>
          <p:nvPr/>
        </p:nvPicPr>
        <p:blipFill>
          <a:blip r:embed="rId3" cstate="print"/>
          <a:srcRect/>
          <a:stretch>
            <a:fillRect/>
          </a:stretch>
        </p:blipFill>
        <p:spPr bwMode="auto">
          <a:xfrm>
            <a:off x="457200" y="2514600"/>
            <a:ext cx="3886200" cy="3810000"/>
          </a:xfrm>
          <a:prstGeom prst="rect">
            <a:avLst/>
          </a:prstGeom>
          <a:noFill/>
          <a:ln w="9525">
            <a:noFill/>
            <a:miter lim="800000"/>
            <a:headEnd/>
            <a:tailEnd/>
          </a:ln>
        </p:spPr>
      </p:pic>
      <p:sp>
        <p:nvSpPr>
          <p:cNvPr id="15" name="矩形 14"/>
          <p:cNvSpPr/>
          <p:nvPr/>
        </p:nvSpPr>
        <p:spPr>
          <a:xfrm>
            <a:off x="381000" y="6488668"/>
            <a:ext cx="7924800" cy="369332"/>
          </a:xfrm>
          <a:prstGeom prst="rect">
            <a:avLst/>
          </a:prstGeom>
        </p:spPr>
        <p:txBody>
          <a:bodyPr wrap="square">
            <a:spAutoFit/>
          </a:bodyPr>
          <a:lstStyle/>
          <a:p>
            <a:r>
              <a:rPr lang="en-US" altLang="zh-CN" i="1" dirty="0" smtClean="0"/>
              <a:t>*Oxford English Dictionary</a:t>
            </a:r>
            <a:r>
              <a:rPr lang="en-US" altLang="zh-CN" dirty="0" smtClean="0"/>
              <a:t> (Second Edition ed.). 1989. </a:t>
            </a:r>
            <a:endParaRPr lang="zh-CN" altLang="en-US" dirty="0"/>
          </a:p>
        </p:txBody>
      </p:sp>
      <p:pic>
        <p:nvPicPr>
          <p:cNvPr id="9" name="Picture 5" descr="\\yngvi\l1\B2\kyle\img\terr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800600" y="2514600"/>
            <a:ext cx="3810000" cy="38214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文本框 3"/>
          <p:cNvSpPr txBox="1"/>
          <p:nvPr/>
        </p:nvSpPr>
        <p:spPr>
          <a:xfrm>
            <a:off x="3044190" y="5981819"/>
            <a:ext cx="2057400" cy="369332"/>
          </a:xfrm>
          <a:prstGeom prst="rect">
            <a:avLst/>
          </a:prstGeom>
          <a:noFill/>
        </p:spPr>
        <p:txBody>
          <a:bodyPr wrap="square" rtlCol="0">
            <a:spAutoFit/>
          </a:bodyPr>
          <a:lstStyle/>
          <a:p>
            <a:r>
              <a:rPr lang="en-US" altLang="zh-CN" dirty="0" smtClean="0">
                <a:solidFill>
                  <a:schemeClr val="bg1"/>
                </a:solidFill>
              </a:rPr>
              <a:t>DUAL-GEO</a:t>
            </a:r>
            <a:endParaRPr lang="zh-CN" altLang="en-US" dirty="0">
              <a:solidFill>
                <a:schemeClr val="bg1"/>
              </a:solidFill>
            </a:endParaRPr>
          </a:p>
        </p:txBody>
      </p:sp>
      <p:sp>
        <p:nvSpPr>
          <p:cNvPr id="11" name="文本框 10"/>
          <p:cNvSpPr txBox="1"/>
          <p:nvPr/>
        </p:nvSpPr>
        <p:spPr>
          <a:xfrm>
            <a:off x="7391400" y="6019800"/>
            <a:ext cx="2057400" cy="369332"/>
          </a:xfrm>
          <a:prstGeom prst="rect">
            <a:avLst/>
          </a:prstGeom>
          <a:noFill/>
        </p:spPr>
        <p:txBody>
          <a:bodyPr wrap="square" rtlCol="0">
            <a:spAutoFit/>
          </a:bodyPr>
          <a:lstStyle/>
          <a:p>
            <a:r>
              <a:rPr lang="en-US" altLang="zh-CN" dirty="0" smtClean="0">
                <a:solidFill>
                  <a:schemeClr val="bg1"/>
                </a:solidFill>
              </a:rPr>
              <a:t>LEO MISR</a:t>
            </a:r>
            <a:endParaRPr lang="zh-CN" altLang="en-US" dirty="0">
              <a:solidFill>
                <a:schemeClr val="bg1"/>
              </a:solidFill>
            </a:endParaRPr>
          </a:p>
        </p:txBody>
      </p:sp>
    </p:spTree>
    <p:extLst>
      <p:ext uri="{BB962C8B-B14F-4D97-AF65-F5344CB8AC3E}">
        <p14:creationId xmlns:p14="http://schemas.microsoft.com/office/powerpoint/2010/main" val="1426558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4648201" y="266700"/>
            <a:ext cx="3738386" cy="2171699"/>
          </a:xfrm>
          <a:prstGeom prst="rect">
            <a:avLst/>
          </a:prstGeom>
          <a:noFill/>
          <a:ln w="9525">
            <a:noFill/>
            <a:miter lim="800000"/>
            <a:headEnd/>
            <a:tailEnd/>
          </a:ln>
        </p:spPr>
      </p:pic>
      <p:sp>
        <p:nvSpPr>
          <p:cNvPr id="9" name="矩形 8"/>
          <p:cNvSpPr/>
          <p:nvPr/>
        </p:nvSpPr>
        <p:spPr>
          <a:xfrm>
            <a:off x="4648200" y="2316121"/>
            <a:ext cx="3352801" cy="646331"/>
          </a:xfrm>
          <a:prstGeom prst="rect">
            <a:avLst/>
          </a:prstGeom>
        </p:spPr>
        <p:txBody>
          <a:bodyPr wrap="square">
            <a:spAutoFit/>
          </a:bodyPr>
          <a:lstStyle/>
          <a:p>
            <a:r>
              <a:rPr lang="en-US" altLang="zh-CN" sz="900" dirty="0"/>
              <a:t>Automatic analysis of </a:t>
            </a:r>
            <a:r>
              <a:rPr lang="en-US" altLang="zh-CN" sz="900" dirty="0" smtClean="0"/>
              <a:t>stereoscopic satellite </a:t>
            </a:r>
            <a:r>
              <a:rPr lang="en-US" altLang="zh-CN" sz="900" dirty="0"/>
              <a:t>image pairs for determination of cloud-top height </a:t>
            </a:r>
            <a:r>
              <a:rPr lang="en-US" altLang="zh-CN" sz="900" dirty="0" smtClean="0"/>
              <a:t>structure </a:t>
            </a:r>
            <a:r>
              <a:rPr lang="en-US" altLang="zh-CN" sz="900" dirty="0"/>
              <a:t>(1991) </a:t>
            </a:r>
          </a:p>
          <a:p>
            <a:r>
              <a:rPr lang="en-US" altLang="zh-CN" sz="900" dirty="0"/>
              <a:t>by A F </a:t>
            </a:r>
            <a:r>
              <a:rPr lang="en-US" altLang="zh-CN" sz="900" dirty="0" err="1"/>
              <a:t>Hasler</a:t>
            </a:r>
            <a:r>
              <a:rPr lang="en-US" altLang="zh-CN" sz="900" dirty="0"/>
              <a:t>, J Strong, R H Woodward, H Pierce, Journal of Applied Meteorology </a:t>
            </a:r>
          </a:p>
        </p:txBody>
      </p:sp>
      <p:pic>
        <p:nvPicPr>
          <p:cNvPr id="2" name="图片 1"/>
          <p:cNvPicPr>
            <a:picLocks noChangeAspect="1"/>
          </p:cNvPicPr>
          <p:nvPr/>
        </p:nvPicPr>
        <p:blipFill>
          <a:blip r:embed="rId4"/>
          <a:stretch>
            <a:fillRect/>
          </a:stretch>
        </p:blipFill>
        <p:spPr>
          <a:xfrm>
            <a:off x="3031675" y="3059906"/>
            <a:ext cx="2821569" cy="2874763"/>
          </a:xfrm>
          <a:prstGeom prst="rect">
            <a:avLst/>
          </a:prstGeom>
        </p:spPr>
      </p:pic>
      <p:sp>
        <p:nvSpPr>
          <p:cNvPr id="4" name="矩形 3"/>
          <p:cNvSpPr/>
          <p:nvPr/>
        </p:nvSpPr>
        <p:spPr>
          <a:xfrm>
            <a:off x="3031675" y="6032933"/>
            <a:ext cx="2821569" cy="646331"/>
          </a:xfrm>
          <a:prstGeom prst="rect">
            <a:avLst/>
          </a:prstGeom>
        </p:spPr>
        <p:txBody>
          <a:bodyPr wrap="square">
            <a:spAutoFit/>
          </a:bodyPr>
          <a:lstStyle/>
          <a:p>
            <a:r>
              <a:rPr lang="en-US" altLang="zh-CN" sz="900" dirty="0"/>
              <a:t>Geometric cloud heights from </a:t>
            </a:r>
            <a:r>
              <a:rPr lang="en-US" altLang="zh-CN" sz="900" dirty="0" err="1" smtClean="0"/>
              <a:t>Meteosat</a:t>
            </a:r>
            <a:r>
              <a:rPr lang="zh-CN" altLang="en-US" sz="900" dirty="0" smtClean="0"/>
              <a:t>，</a:t>
            </a:r>
            <a:endParaRPr lang="en-US" altLang="zh-CN" sz="900" dirty="0"/>
          </a:p>
          <a:p>
            <a:r>
              <a:rPr lang="en-US" altLang="zh-CN" sz="900" dirty="0"/>
              <a:t>G.</a:t>
            </a:r>
            <a:r>
              <a:rPr lang="zh-CN" altLang="en-US" sz="900" dirty="0"/>
              <a:t>G. G. CAMPBELL，K. HOLMLUND，INT. J. REMOTE SENSING, 10 NOVEMBER, 2004，VOL. 25, NO. 21, 4505–4519</a:t>
            </a:r>
          </a:p>
        </p:txBody>
      </p:sp>
      <p:pic>
        <p:nvPicPr>
          <p:cNvPr id="5" name="图片 4"/>
          <p:cNvPicPr>
            <a:picLocks noChangeAspect="1"/>
          </p:cNvPicPr>
          <p:nvPr/>
        </p:nvPicPr>
        <p:blipFill>
          <a:blip r:embed="rId5"/>
          <a:stretch>
            <a:fillRect/>
          </a:stretch>
        </p:blipFill>
        <p:spPr>
          <a:xfrm>
            <a:off x="615263" y="659304"/>
            <a:ext cx="2233613" cy="533400"/>
          </a:xfrm>
          <a:prstGeom prst="rect">
            <a:avLst/>
          </a:prstGeom>
        </p:spPr>
      </p:pic>
      <p:sp>
        <p:nvSpPr>
          <p:cNvPr id="6" name="矩形 5"/>
          <p:cNvSpPr/>
          <p:nvPr/>
        </p:nvSpPr>
        <p:spPr>
          <a:xfrm>
            <a:off x="414314" y="2352437"/>
            <a:ext cx="3120890" cy="646331"/>
          </a:xfrm>
          <a:prstGeom prst="rect">
            <a:avLst/>
          </a:prstGeom>
        </p:spPr>
        <p:txBody>
          <a:bodyPr wrap="square">
            <a:spAutoFit/>
          </a:bodyPr>
          <a:lstStyle/>
          <a:p>
            <a:r>
              <a:rPr lang="en-US" altLang="zh-CN" sz="900" dirty="0"/>
              <a:t>Fujita T.T., 1982: Principle of stereographic height computations and their and their applications to stratospheric cirrus over severe thunderstorms. </a:t>
            </a:r>
            <a:r>
              <a:rPr lang="en-US" altLang="zh-CN" sz="900" i="1" dirty="0"/>
              <a:t>J. </a:t>
            </a:r>
            <a:r>
              <a:rPr lang="en-US" altLang="zh-CN" sz="900" i="1" dirty="0" err="1"/>
              <a:t>Meteor.Soc</a:t>
            </a:r>
            <a:r>
              <a:rPr lang="en-US" altLang="zh-CN" sz="900" i="1" dirty="0"/>
              <a:t>. of Japan</a:t>
            </a:r>
            <a:r>
              <a:rPr lang="en-US" altLang="zh-CN" sz="900" dirty="0"/>
              <a:t>, </a:t>
            </a:r>
            <a:r>
              <a:rPr lang="en-US" altLang="zh-CN" sz="900" b="1" dirty="0"/>
              <a:t>60</a:t>
            </a:r>
            <a:r>
              <a:rPr lang="en-US" altLang="zh-CN" sz="900" dirty="0"/>
              <a:t>, 355-368.</a:t>
            </a:r>
            <a:endParaRPr lang="zh-CN" altLang="en-US" sz="900" dirty="0"/>
          </a:p>
        </p:txBody>
      </p:sp>
      <p:sp>
        <p:nvSpPr>
          <p:cNvPr id="7" name="文本框 6"/>
          <p:cNvSpPr txBox="1"/>
          <p:nvPr/>
        </p:nvSpPr>
        <p:spPr>
          <a:xfrm>
            <a:off x="685800" y="1420139"/>
            <a:ext cx="3514830" cy="646331"/>
          </a:xfrm>
          <a:prstGeom prst="rect">
            <a:avLst/>
          </a:prstGeom>
          <a:noFill/>
        </p:spPr>
        <p:txBody>
          <a:bodyPr wrap="square" rtlCol="0">
            <a:spAutoFit/>
          </a:bodyPr>
          <a:lstStyle/>
          <a:p>
            <a:r>
              <a:rPr lang="en-US" altLang="zh-CN" sz="1200" dirty="0" smtClean="0"/>
              <a:t>H:    cloud top height</a:t>
            </a:r>
          </a:p>
          <a:p>
            <a:r>
              <a:rPr lang="en-US" altLang="zh-CN" sz="1200" dirty="0" smtClean="0"/>
              <a:t>P10: parallax while cloud height is 10Km</a:t>
            </a:r>
          </a:p>
          <a:p>
            <a:r>
              <a:rPr lang="en-US" altLang="zh-CN" sz="1200" dirty="0" smtClean="0"/>
              <a:t>P:     parallax </a:t>
            </a:r>
            <a:r>
              <a:rPr lang="en-US" altLang="zh-CN" sz="1200" dirty="0"/>
              <a:t>offset </a:t>
            </a:r>
            <a:r>
              <a:rPr lang="en-US" altLang="zh-CN" sz="1200" dirty="0" smtClean="0"/>
              <a:t>observed in image pair</a:t>
            </a:r>
            <a:endParaRPr lang="zh-CN" altLang="en-US" sz="1200" dirty="0"/>
          </a:p>
        </p:txBody>
      </p:sp>
      <p:pic>
        <p:nvPicPr>
          <p:cNvPr id="8" name="图片 7"/>
          <p:cNvPicPr>
            <a:picLocks noChangeAspect="1"/>
          </p:cNvPicPr>
          <p:nvPr/>
        </p:nvPicPr>
        <p:blipFill>
          <a:blip r:embed="rId6"/>
          <a:stretch>
            <a:fillRect/>
          </a:stretch>
        </p:blipFill>
        <p:spPr>
          <a:xfrm>
            <a:off x="464773" y="3084731"/>
            <a:ext cx="2492871" cy="2849938"/>
          </a:xfrm>
          <a:prstGeom prst="rect">
            <a:avLst/>
          </a:prstGeom>
        </p:spPr>
      </p:pic>
      <p:sp>
        <p:nvSpPr>
          <p:cNvPr id="11" name="矩形 10"/>
          <p:cNvSpPr/>
          <p:nvPr/>
        </p:nvSpPr>
        <p:spPr>
          <a:xfrm>
            <a:off x="381000" y="6032933"/>
            <a:ext cx="2514600" cy="1061829"/>
          </a:xfrm>
          <a:prstGeom prst="rect">
            <a:avLst/>
          </a:prstGeom>
        </p:spPr>
        <p:txBody>
          <a:bodyPr wrap="square">
            <a:spAutoFit/>
          </a:bodyPr>
          <a:lstStyle/>
          <a:p>
            <a:r>
              <a:rPr lang="en-US" altLang="zh-CN" sz="900" dirty="0"/>
              <a:t>Wylie, D. P</a:t>
            </a:r>
            <a:r>
              <a:rPr lang="en-US" altLang="zh-CN" sz="900" dirty="0" smtClean="0"/>
              <a:t>. </a:t>
            </a:r>
            <a:r>
              <a:rPr lang="en-US" altLang="zh-CN" sz="900" dirty="0" err="1" smtClean="0"/>
              <a:t>Santek</a:t>
            </a:r>
            <a:r>
              <a:rPr lang="en-US" altLang="zh-CN" sz="900" dirty="0"/>
              <a:t>, D</a:t>
            </a:r>
            <a:r>
              <a:rPr lang="en-US" altLang="zh-CN" sz="900" dirty="0" smtClean="0"/>
              <a:t>. Starr</a:t>
            </a:r>
            <a:r>
              <a:rPr lang="en-US" altLang="zh-CN" sz="900" dirty="0"/>
              <a:t>, D. O. Cloud-top heights from GOES-8 and GOES-9 stereoscopic imagery, Journal of Applied </a:t>
            </a:r>
            <a:r>
              <a:rPr lang="en-US" altLang="zh-CN" sz="900" dirty="0" smtClean="0"/>
              <a:t>Meteorology,1998</a:t>
            </a:r>
            <a:endParaRPr lang="en-US" altLang="zh-CN" sz="900" dirty="0"/>
          </a:p>
          <a:p>
            <a:r>
              <a:rPr lang="en-US" altLang="zh-CN" sz="900" dirty="0"/>
              <a:t>VOL37,4,p405-413</a:t>
            </a:r>
          </a:p>
          <a:p>
            <a:endParaRPr lang="zh-CN" altLang="en-US" dirty="0"/>
          </a:p>
        </p:txBody>
      </p:sp>
      <p:pic>
        <p:nvPicPr>
          <p:cNvPr id="12" name="图片 11"/>
          <p:cNvPicPr>
            <a:picLocks noChangeAspect="1"/>
          </p:cNvPicPr>
          <p:nvPr/>
        </p:nvPicPr>
        <p:blipFill>
          <a:blip r:embed="rId7"/>
          <a:stretch>
            <a:fillRect/>
          </a:stretch>
        </p:blipFill>
        <p:spPr>
          <a:xfrm>
            <a:off x="5980046" y="3084731"/>
            <a:ext cx="2810589" cy="2849939"/>
          </a:xfrm>
          <a:prstGeom prst="rect">
            <a:avLst/>
          </a:prstGeom>
        </p:spPr>
      </p:pic>
      <p:sp>
        <p:nvSpPr>
          <p:cNvPr id="13" name="矩形 12"/>
          <p:cNvSpPr/>
          <p:nvPr/>
        </p:nvSpPr>
        <p:spPr>
          <a:xfrm>
            <a:off x="5853244" y="6056949"/>
            <a:ext cx="2990850" cy="923330"/>
          </a:xfrm>
          <a:prstGeom prst="rect">
            <a:avLst/>
          </a:prstGeom>
        </p:spPr>
        <p:txBody>
          <a:bodyPr wrap="square">
            <a:spAutoFit/>
          </a:bodyPr>
          <a:lstStyle/>
          <a:p>
            <a:r>
              <a:rPr lang="en-US" altLang="zh-CN" sz="900" dirty="0" smtClean="0"/>
              <a:t>Feng </a:t>
            </a:r>
            <a:r>
              <a:rPr lang="en-US" altLang="zh-CN" sz="900" dirty="0" err="1" smtClean="0"/>
              <a:t>Lu,Jianmin</a:t>
            </a:r>
            <a:r>
              <a:rPr lang="en-US" altLang="zh-CN" sz="900" dirty="0" smtClean="0"/>
              <a:t> </a:t>
            </a:r>
            <a:r>
              <a:rPr lang="en-US" altLang="zh-CN" sz="900" dirty="0" err="1" smtClean="0"/>
              <a:t>Xu,W</a:t>
            </a:r>
            <a:r>
              <a:rPr lang="en-US" altLang="zh-CN" sz="900" dirty="0" smtClean="0"/>
              <a:t>. Paul </a:t>
            </a:r>
            <a:r>
              <a:rPr lang="en-US" altLang="zh-CN" sz="900" dirty="0" err="1" smtClean="0"/>
              <a:t>Menzel,Christopher</a:t>
            </a:r>
            <a:r>
              <a:rPr lang="en-US" altLang="zh-CN" sz="900" dirty="0" smtClean="0"/>
              <a:t> S. </a:t>
            </a:r>
            <a:r>
              <a:rPr lang="en-US" altLang="zh-CN" sz="900" dirty="0" err="1" smtClean="0"/>
              <a:t>Velden</a:t>
            </a:r>
            <a:r>
              <a:rPr lang="en-US" altLang="zh-CN" sz="900" dirty="0" smtClean="0"/>
              <a:t>, Geometric cloud top height assignment by </a:t>
            </a:r>
            <a:r>
              <a:rPr lang="en-US" altLang="zh-CN" sz="900" dirty="0" err="1" smtClean="0"/>
              <a:t>geosychronous</a:t>
            </a:r>
            <a:r>
              <a:rPr lang="en-US" altLang="zh-CN" sz="900" dirty="0" smtClean="0"/>
              <a:t> meteorological satellite images,2009,</a:t>
            </a:r>
            <a:endParaRPr lang="en-US" altLang="zh-CN" sz="900" dirty="0"/>
          </a:p>
          <a:p>
            <a:r>
              <a:rPr lang="en-US" altLang="zh-CN" sz="900" dirty="0"/>
              <a:t>2009 IEEE International Geoscience &amp; Remote Sensing Symposium</a:t>
            </a:r>
          </a:p>
          <a:p>
            <a:endParaRPr lang="zh-CN" altLang="en-US" sz="900" dirty="0"/>
          </a:p>
        </p:txBody>
      </p:sp>
    </p:spTree>
    <p:extLst>
      <p:ext uri="{BB962C8B-B14F-4D97-AF65-F5344CB8AC3E}">
        <p14:creationId xmlns:p14="http://schemas.microsoft.com/office/powerpoint/2010/main" val="399078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65126"/>
            <a:ext cx="9144000" cy="1325563"/>
          </a:xfrm>
        </p:spPr>
        <p:txBody>
          <a:bodyPr>
            <a:normAutofit/>
          </a:bodyPr>
          <a:lstStyle/>
          <a:p>
            <a:r>
              <a:rPr lang="en-US" altLang="zh-CN" sz="3200" b="1" dirty="0">
                <a:latin typeface="Arial" panose="020B0604020202020204" pitchFamily="34" charset="0"/>
                <a:ea typeface="楷体_GB2312"/>
                <a:cs typeface="Arial" panose="020B0604020202020204" pitchFamily="34" charset="0"/>
              </a:rPr>
              <a:t>Benefits of Dual-Geo. </a:t>
            </a:r>
            <a:r>
              <a:rPr lang="en-US" altLang="zh-CN" sz="3200" b="1" dirty="0" smtClean="0">
                <a:latin typeface="Arial" panose="020B0604020202020204" pitchFamily="34" charset="0"/>
                <a:ea typeface="楷体_GB2312"/>
                <a:cs typeface="Arial" panose="020B0604020202020204" pitchFamily="34" charset="0"/>
              </a:rPr>
              <a:t>In Visible CMV Retrieval</a:t>
            </a:r>
            <a:endParaRPr lang="zh-CN" altLang="en-US" sz="3200" b="1" dirty="0">
              <a:latin typeface="Arial" panose="020B0604020202020204" pitchFamily="34" charset="0"/>
              <a:ea typeface="楷体_GB2312"/>
              <a:cs typeface="Arial" panose="020B0604020202020204" pitchFamily="34" charset="0"/>
            </a:endParaRPr>
          </a:p>
        </p:txBody>
      </p:sp>
      <p:sp>
        <p:nvSpPr>
          <p:cNvPr id="3" name="内容占位符 2"/>
          <p:cNvSpPr>
            <a:spLocks noGrp="1"/>
          </p:cNvSpPr>
          <p:nvPr>
            <p:ph idx="1"/>
          </p:nvPr>
        </p:nvSpPr>
        <p:spPr>
          <a:xfrm>
            <a:off x="381000" y="2438399"/>
            <a:ext cx="8134350" cy="3738563"/>
          </a:xfrm>
        </p:spPr>
        <p:txBody>
          <a:bodyPr>
            <a:normAutofit/>
          </a:bodyPr>
          <a:lstStyle/>
          <a:p>
            <a:pPr marL="457200" indent="-457200">
              <a:buAutoNum type="arabicParenR"/>
            </a:pPr>
            <a:r>
              <a:rPr lang="en-US" altLang="zh-CN" sz="2400" dirty="0">
                <a:latin typeface="Arial" panose="020B0604020202020204" pitchFamily="34" charset="0"/>
                <a:ea typeface="楷体_GB2312"/>
                <a:cs typeface="Arial" panose="020B0604020202020204" pitchFamily="34" charset="0"/>
              </a:rPr>
              <a:t>Not </a:t>
            </a:r>
            <a:r>
              <a:rPr lang="en-US" altLang="zh-CN" sz="2400" dirty="0" smtClean="0">
                <a:latin typeface="Arial" panose="020B0604020202020204" pitchFamily="34" charset="0"/>
                <a:ea typeface="楷体_GB2312"/>
                <a:cs typeface="Arial" panose="020B0604020202020204" pitchFamily="34" charset="0"/>
              </a:rPr>
              <a:t>rely </a:t>
            </a:r>
            <a:r>
              <a:rPr lang="en-US" altLang="zh-CN" sz="2400" dirty="0">
                <a:latin typeface="Arial" panose="020B0604020202020204" pitchFamily="34" charset="0"/>
                <a:ea typeface="楷体_GB2312"/>
                <a:cs typeface="Arial" panose="020B0604020202020204" pitchFamily="34" charset="0"/>
              </a:rPr>
              <a:t>on NWP </a:t>
            </a:r>
            <a:r>
              <a:rPr lang="en-US" altLang="zh-CN" sz="2400" dirty="0" smtClean="0">
                <a:latin typeface="Arial" panose="020B0604020202020204" pitchFamily="34" charset="0"/>
                <a:ea typeface="楷体_GB2312"/>
                <a:cs typeface="Arial" panose="020B0604020202020204" pitchFamily="34" charset="0"/>
              </a:rPr>
              <a:t>data for </a:t>
            </a:r>
            <a:r>
              <a:rPr lang="en-US" altLang="zh-CN" sz="2400" dirty="0">
                <a:latin typeface="Arial" panose="020B0604020202020204" pitchFamily="34" charset="0"/>
                <a:ea typeface="楷体_GB2312"/>
                <a:cs typeface="Arial" panose="020B0604020202020204" pitchFamily="34" charset="0"/>
              </a:rPr>
              <a:t>height </a:t>
            </a:r>
            <a:r>
              <a:rPr lang="en-US" altLang="zh-CN" sz="2400" dirty="0" smtClean="0">
                <a:latin typeface="Arial" panose="020B0604020202020204" pitchFamily="34" charset="0"/>
                <a:ea typeface="楷体_GB2312"/>
                <a:cs typeface="Arial" panose="020B0604020202020204" pitchFamily="34" charset="0"/>
              </a:rPr>
              <a:t>assignment.</a:t>
            </a:r>
          </a:p>
          <a:p>
            <a:pPr marL="457200" indent="-457200">
              <a:buAutoNum type="arabicParenR"/>
            </a:pPr>
            <a:r>
              <a:rPr lang="en-US" altLang="zh-CN" sz="2400" dirty="0" smtClean="0">
                <a:latin typeface="Arial" panose="020B0604020202020204" pitchFamily="34" charset="0"/>
                <a:ea typeface="楷体_GB2312"/>
                <a:cs typeface="Arial" panose="020B0604020202020204" pitchFamily="34" charset="0"/>
              </a:rPr>
              <a:t>Good accuracy in cloud height assignment, especially for low level cloud. </a:t>
            </a:r>
            <a:endParaRPr lang="en-US" altLang="zh-CN" sz="2400" dirty="0">
              <a:latin typeface="Arial" panose="020B0604020202020204" pitchFamily="34" charset="0"/>
              <a:ea typeface="楷体_GB2312"/>
              <a:cs typeface="Arial" panose="020B0604020202020204" pitchFamily="34" charset="0"/>
            </a:endParaRPr>
          </a:p>
          <a:p>
            <a:pPr marL="457200" indent="-457200">
              <a:buAutoNum type="arabicParenR"/>
            </a:pPr>
            <a:r>
              <a:rPr lang="en-US" altLang="zh-CN" sz="2400" dirty="0" smtClean="0">
                <a:solidFill>
                  <a:srgbClr val="FF0000"/>
                </a:solidFill>
                <a:latin typeface="Arial" panose="020B0604020202020204" pitchFamily="34" charset="0"/>
                <a:ea typeface="楷体_GB2312"/>
                <a:cs typeface="Arial" panose="020B0604020202020204" pitchFamily="34" charset="0"/>
              </a:rPr>
              <a:t>Good </a:t>
            </a:r>
            <a:r>
              <a:rPr lang="en-US" altLang="zh-CN" sz="2400" dirty="0">
                <a:solidFill>
                  <a:srgbClr val="FF0000"/>
                </a:solidFill>
                <a:latin typeface="Arial" panose="020B0604020202020204" pitchFamily="34" charset="0"/>
                <a:ea typeface="楷体_GB2312"/>
                <a:cs typeface="Arial" panose="020B0604020202020204" pitchFamily="34" charset="0"/>
              </a:rPr>
              <a:t>t</a:t>
            </a:r>
            <a:r>
              <a:rPr lang="en-US" altLang="zh-CN" sz="2400" dirty="0" smtClean="0">
                <a:solidFill>
                  <a:srgbClr val="FF0000"/>
                </a:solidFill>
                <a:latin typeface="Arial" panose="020B0604020202020204" pitchFamily="34" charset="0"/>
                <a:ea typeface="楷体_GB2312"/>
                <a:cs typeface="Arial" panose="020B0604020202020204" pitchFamily="34" charset="0"/>
              </a:rPr>
              <a:t>emporal </a:t>
            </a:r>
            <a:r>
              <a:rPr lang="en-US" altLang="zh-CN" sz="2400" dirty="0">
                <a:solidFill>
                  <a:srgbClr val="FF0000"/>
                </a:solidFill>
                <a:latin typeface="Arial" panose="020B0604020202020204" pitchFamily="34" charset="0"/>
                <a:ea typeface="楷体_GB2312"/>
                <a:cs typeface="Arial" panose="020B0604020202020204" pitchFamily="34" charset="0"/>
              </a:rPr>
              <a:t>resolution</a:t>
            </a:r>
            <a:r>
              <a:rPr lang="en-US" altLang="zh-CN" sz="2400" dirty="0" smtClean="0">
                <a:solidFill>
                  <a:srgbClr val="FF0000"/>
                </a:solidFill>
                <a:latin typeface="Arial" panose="020B0604020202020204" pitchFamily="34" charset="0"/>
                <a:ea typeface="楷体_GB2312"/>
                <a:cs typeface="Arial" panose="020B0604020202020204" pitchFamily="34" charset="0"/>
              </a:rPr>
              <a:t>.</a:t>
            </a:r>
          </a:p>
          <a:p>
            <a:pPr marL="457200" indent="-457200">
              <a:buFont typeface="Arial" panose="020B0604020202020204" pitchFamily="34" charset="0"/>
              <a:buAutoNum type="arabicParenR"/>
            </a:pPr>
            <a:r>
              <a:rPr lang="en-US" altLang="zh-CN" sz="2400" dirty="0">
                <a:solidFill>
                  <a:srgbClr val="FF0000"/>
                </a:solidFill>
                <a:latin typeface="Arial" panose="020B0604020202020204" pitchFamily="34" charset="0"/>
                <a:ea typeface="楷体_GB2312"/>
                <a:cs typeface="Arial" panose="020B0604020202020204" pitchFamily="34" charset="0"/>
              </a:rPr>
              <a:t>Good s</a:t>
            </a:r>
            <a:r>
              <a:rPr lang="en-US" altLang="zh-CN" sz="2400" dirty="0" smtClean="0">
                <a:solidFill>
                  <a:srgbClr val="FF0000"/>
                </a:solidFill>
                <a:latin typeface="Arial" panose="020B0604020202020204" pitchFamily="34" charset="0"/>
                <a:ea typeface="楷体_GB2312"/>
                <a:cs typeface="Arial" panose="020B0604020202020204" pitchFamily="34" charset="0"/>
              </a:rPr>
              <a:t>patial coverage.</a:t>
            </a:r>
            <a:endParaRPr lang="zh-CN" altLang="en-US" sz="2400" dirty="0">
              <a:solidFill>
                <a:srgbClr val="FF0000"/>
              </a:solidFill>
              <a:latin typeface="Arial" panose="020B0604020202020204" pitchFamily="34" charset="0"/>
              <a:ea typeface="楷体_GB2312"/>
              <a:cs typeface="Arial" panose="020B0604020202020204" pitchFamily="34" charset="0"/>
            </a:endParaRPr>
          </a:p>
        </p:txBody>
      </p:sp>
    </p:spTree>
    <p:extLst>
      <p:ext uri="{BB962C8B-B14F-4D97-AF65-F5344CB8AC3E}">
        <p14:creationId xmlns:p14="http://schemas.microsoft.com/office/powerpoint/2010/main" val="3699451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400" y="76200"/>
            <a:ext cx="8301375" cy="600164"/>
          </a:xfrm>
          <a:prstGeom prst="rect">
            <a:avLst/>
          </a:prstGeom>
        </p:spPr>
        <p:txBody>
          <a:bodyPr wrap="none">
            <a:spAutoFit/>
          </a:bodyPr>
          <a:lstStyle/>
          <a:p>
            <a:r>
              <a:rPr lang="en-US" altLang="zh-CN" sz="3300" dirty="0" smtClean="0">
                <a:latin typeface="Arial" panose="020B0604020202020204" pitchFamily="34" charset="0"/>
                <a:ea typeface="楷体_GB2312"/>
                <a:cs typeface="Arial" panose="020B0604020202020204" pitchFamily="34" charset="0"/>
              </a:rPr>
              <a:t>Planning of CMA satellite systems by 2020.</a:t>
            </a:r>
            <a:endParaRPr lang="zh-CN" altLang="en-US" sz="3300" dirty="0">
              <a:latin typeface="Arial" panose="020B0604020202020204" pitchFamily="34" charset="0"/>
              <a:ea typeface="楷体_GB2312"/>
              <a:cs typeface="Arial" panose="020B0604020202020204" pitchFamily="34" charset="0"/>
            </a:endParaRPr>
          </a:p>
        </p:txBody>
      </p:sp>
      <p:pic>
        <p:nvPicPr>
          <p:cNvPr id="65539" name="Picture 3"/>
          <p:cNvPicPr>
            <a:picLocks noChangeAspect="1" noChangeArrowheads="1"/>
          </p:cNvPicPr>
          <p:nvPr/>
        </p:nvPicPr>
        <p:blipFill>
          <a:blip r:embed="rId3" cstate="print"/>
          <a:srcRect/>
          <a:stretch>
            <a:fillRect/>
          </a:stretch>
        </p:blipFill>
        <p:spPr bwMode="auto">
          <a:xfrm>
            <a:off x="609600" y="914400"/>
            <a:ext cx="8001000" cy="5638800"/>
          </a:xfrm>
          <a:prstGeom prst="rect">
            <a:avLst/>
          </a:prstGeom>
          <a:noFill/>
          <a:ln w="9525">
            <a:noFill/>
            <a:miter lim="800000"/>
            <a:headEnd/>
            <a:tailEnd/>
          </a:ln>
        </p:spPr>
      </p:pic>
    </p:spTree>
    <p:extLst>
      <p:ext uri="{BB962C8B-B14F-4D97-AF65-F5344CB8AC3E}">
        <p14:creationId xmlns:p14="http://schemas.microsoft.com/office/powerpoint/2010/main" val="208671816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400" y="76200"/>
            <a:ext cx="7263720" cy="646331"/>
          </a:xfrm>
          <a:prstGeom prst="rect">
            <a:avLst/>
          </a:prstGeom>
        </p:spPr>
        <p:txBody>
          <a:bodyPr wrap="none">
            <a:spAutoFit/>
          </a:bodyPr>
          <a:lstStyle/>
          <a:p>
            <a:r>
              <a:rPr lang="en-US" altLang="zh-CN" sz="3600" dirty="0" smtClean="0">
                <a:latin typeface="Arial" panose="020B0604020202020204" pitchFamily="34" charset="0"/>
                <a:ea typeface="楷体_GB2312"/>
                <a:cs typeface="Arial" panose="020B0604020202020204" pitchFamily="34" charset="0"/>
              </a:rPr>
              <a:t>Orbital positions for </a:t>
            </a:r>
            <a:r>
              <a:rPr lang="en-US" altLang="zh-CN" sz="3600" dirty="0" err="1" smtClean="0">
                <a:latin typeface="Arial" panose="020B0604020202020204" pitchFamily="34" charset="0"/>
                <a:ea typeface="楷体_GB2312"/>
                <a:cs typeface="Arial" panose="020B0604020202020204" pitchFamily="34" charset="0"/>
              </a:rPr>
              <a:t>FengYun</a:t>
            </a:r>
            <a:r>
              <a:rPr lang="en-US" altLang="zh-CN" sz="3600" dirty="0" smtClean="0">
                <a:latin typeface="Arial" panose="020B0604020202020204" pitchFamily="34" charset="0"/>
                <a:ea typeface="楷体_GB2312"/>
                <a:cs typeface="Arial" panose="020B0604020202020204" pitchFamily="34" charset="0"/>
              </a:rPr>
              <a:t> Geo.</a:t>
            </a:r>
            <a:endParaRPr lang="zh-CN" altLang="en-US" sz="3300" dirty="0">
              <a:latin typeface="Arial" panose="020B0604020202020204" pitchFamily="34" charset="0"/>
              <a:ea typeface="楷体_GB2312"/>
              <a:cs typeface="Arial" panose="020B0604020202020204" pitchFamily="34" charset="0"/>
            </a:endParaRPr>
          </a:p>
        </p:txBody>
      </p:sp>
      <p:pic>
        <p:nvPicPr>
          <p:cNvPr id="7" name="图片 6"/>
          <p:cNvPicPr>
            <a:picLocks noChangeAspect="1"/>
          </p:cNvPicPr>
          <p:nvPr/>
        </p:nvPicPr>
        <p:blipFill>
          <a:blip r:embed="rId3" cstate="print"/>
          <a:stretch>
            <a:fillRect/>
          </a:stretch>
        </p:blipFill>
        <p:spPr>
          <a:xfrm>
            <a:off x="228599" y="906462"/>
            <a:ext cx="8634413" cy="5157970"/>
          </a:xfrm>
          <a:prstGeom prst="rect">
            <a:avLst/>
          </a:prstGeom>
        </p:spPr>
      </p:pic>
      <p:sp>
        <p:nvSpPr>
          <p:cNvPr id="8" name="矩形 7"/>
          <p:cNvSpPr/>
          <p:nvPr/>
        </p:nvSpPr>
        <p:spPr>
          <a:xfrm>
            <a:off x="204649" y="6064432"/>
            <a:ext cx="6492241" cy="369332"/>
          </a:xfrm>
          <a:prstGeom prst="rect">
            <a:avLst/>
          </a:prstGeom>
        </p:spPr>
        <p:txBody>
          <a:bodyPr wrap="square">
            <a:spAutoFit/>
          </a:bodyPr>
          <a:lstStyle/>
          <a:p>
            <a:pPr>
              <a:buFont typeface="Arial" charset="0"/>
              <a:buNone/>
              <a:defRPr/>
            </a:pPr>
            <a:r>
              <a:rPr lang="en-US" altLang="zh-CN" b="1" dirty="0">
                <a:solidFill>
                  <a:srgbClr val="30FF0D"/>
                </a:solidFill>
                <a:effectLst>
                  <a:outerShdw blurRad="38100" dist="38100" dir="2700000" algn="tl">
                    <a:srgbClr val="000000">
                      <a:alpha val="43137"/>
                    </a:srgbClr>
                  </a:outerShdw>
                </a:effectLst>
              </a:rPr>
              <a:t>Heritage positions from </a:t>
            </a:r>
            <a:r>
              <a:rPr lang="en-US" altLang="zh-CN" b="1" dirty="0" smtClean="0">
                <a:solidFill>
                  <a:srgbClr val="30FF0D"/>
                </a:solidFill>
                <a:effectLst>
                  <a:outerShdw blurRad="38100" dist="38100" dir="2700000" algn="tl">
                    <a:srgbClr val="000000">
                      <a:alpha val="43137"/>
                    </a:srgbClr>
                  </a:outerShdw>
                </a:effectLst>
              </a:rPr>
              <a:t>FY-2  86.5E,105E and 123.5E</a:t>
            </a:r>
            <a:endParaRPr lang="en-US" altLang="zh-CN" b="1" dirty="0">
              <a:solidFill>
                <a:srgbClr val="30FF0D"/>
              </a:solidFill>
              <a:effectLst>
                <a:outerShdw blurRad="38100" dist="38100" dir="2700000" algn="tl">
                  <a:srgbClr val="000000">
                    <a:alpha val="43137"/>
                  </a:srgbClr>
                </a:outerShdw>
              </a:effectLst>
            </a:endParaRPr>
          </a:p>
        </p:txBody>
      </p:sp>
      <p:sp>
        <p:nvSpPr>
          <p:cNvPr id="9" name="矩形 8"/>
          <p:cNvSpPr/>
          <p:nvPr/>
        </p:nvSpPr>
        <p:spPr>
          <a:xfrm>
            <a:off x="204649" y="6433764"/>
            <a:ext cx="8658363" cy="369332"/>
          </a:xfrm>
          <a:prstGeom prst="rect">
            <a:avLst/>
          </a:prstGeom>
        </p:spPr>
        <p:txBody>
          <a:bodyPr wrap="square">
            <a:spAutoFit/>
          </a:bodyPr>
          <a:lstStyle/>
          <a:p>
            <a:pPr>
              <a:defRPr/>
            </a:pPr>
            <a:r>
              <a:rPr lang="en-US" altLang="zh-CN" b="1" dirty="0">
                <a:solidFill>
                  <a:srgbClr val="0000FF"/>
                </a:solidFill>
                <a:effectLst>
                  <a:outerShdw blurRad="38100" dist="38100" dir="2700000" algn="tl">
                    <a:srgbClr val="000000">
                      <a:alpha val="43137"/>
                    </a:srgbClr>
                  </a:outerShdw>
                </a:effectLst>
              </a:rPr>
              <a:t>New positions to </a:t>
            </a:r>
            <a:r>
              <a:rPr lang="en-US" altLang="zh-CN" b="1" dirty="0" smtClean="0">
                <a:solidFill>
                  <a:srgbClr val="0000FF"/>
                </a:solidFill>
                <a:effectLst>
                  <a:outerShdw blurRad="38100" dist="38100" dir="2700000" algn="tl">
                    <a:srgbClr val="000000">
                      <a:alpha val="43137"/>
                    </a:srgbClr>
                  </a:outerShdw>
                </a:effectLst>
              </a:rPr>
              <a:t>apply 79E,99.5E,112E </a:t>
            </a:r>
            <a:r>
              <a:rPr lang="en-US" altLang="zh-CN" b="1" dirty="0">
                <a:solidFill>
                  <a:srgbClr val="0000FF"/>
                </a:solidFill>
                <a:effectLst>
                  <a:outerShdw blurRad="38100" dist="38100" dir="2700000" algn="tl">
                    <a:srgbClr val="000000">
                      <a:alpha val="43137"/>
                    </a:srgbClr>
                  </a:outerShdw>
                </a:effectLst>
              </a:rPr>
              <a:t>and 133E</a:t>
            </a:r>
          </a:p>
        </p:txBody>
      </p:sp>
    </p:spTree>
    <p:extLst>
      <p:ext uri="{BB962C8B-B14F-4D97-AF65-F5344CB8AC3E}">
        <p14:creationId xmlns:p14="http://schemas.microsoft.com/office/powerpoint/2010/main" val="31114146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156" name="Group 124"/>
          <p:cNvGraphicFramePr>
            <a:graphicFrameLocks noGrp="1"/>
          </p:cNvGraphicFramePr>
          <p:nvPr>
            <p:ph sz="half" idx="4294967295"/>
            <p:extLst/>
          </p:nvPr>
        </p:nvGraphicFramePr>
        <p:xfrm>
          <a:off x="152399" y="3737024"/>
          <a:ext cx="8839201" cy="3046724"/>
        </p:xfrm>
        <a:graphic>
          <a:graphicData uri="http://schemas.openxmlformats.org/drawingml/2006/table">
            <a:tbl>
              <a:tblPr/>
              <a:tblGrid>
                <a:gridCol w="1676401"/>
                <a:gridCol w="1441665"/>
                <a:gridCol w="1676077"/>
                <a:gridCol w="814630"/>
                <a:gridCol w="1504412"/>
                <a:gridCol w="1726016"/>
              </a:tblGrid>
              <a:tr h="28761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2D2E36"/>
                          </a:solidFill>
                          <a:effectLst/>
                          <a:latin typeface="Arial" pitchFamily="34" charset="0"/>
                          <a:ea typeface="黑体" pitchFamily="49" charset="-122"/>
                        </a:rPr>
                        <a:t>Channel</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黑体" pitchFamily="49" charset="-122"/>
                        </a:rPr>
                        <a:t>Band </a:t>
                      </a:r>
                      <a:r>
                        <a:rPr kumimoji="0" lang="en-US" altLang="zh-CN"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Arial Unicode MS" pitchFamily="34" charset="-122"/>
                          <a:cs typeface="Arial Unicode MS" pitchFamily="34" charset="-122"/>
                        </a:rPr>
                        <a:t>(</a:t>
                      </a:r>
                      <a:r>
                        <a:rPr kumimoji="0" lang="en-US" altLang="zh-CN" sz="1200" b="0" i="1" u="none" strike="noStrike" cap="none" normalizeH="0" baseline="0" dirty="0" err="1" smtClean="0">
                          <a:ln>
                            <a:noFill/>
                          </a:ln>
                          <a:solidFill>
                            <a:srgbClr val="2D2E36"/>
                          </a:solidFill>
                          <a:effectLst>
                            <a:outerShdw blurRad="38100" dist="38100" dir="2700000" algn="tl">
                              <a:srgbClr val="000000">
                                <a:alpha val="43137"/>
                              </a:srgbClr>
                            </a:outerShdw>
                          </a:effectLst>
                          <a:latin typeface="Arial" pitchFamily="34" charset="0"/>
                          <a:ea typeface="Arial Unicode MS" pitchFamily="34" charset="-122"/>
                          <a:cs typeface="Arial Unicode MS" pitchFamily="34" charset="-122"/>
                        </a:rPr>
                        <a:t>μm</a:t>
                      </a:r>
                      <a:r>
                        <a:rPr kumimoji="0" lang="en-US" altLang="zh-CN" sz="1200" b="0" i="1"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Arial Unicode MS" pitchFamily="34" charset="-122"/>
                          <a:cs typeface="Arial Unicode MS" pitchFamily="34" charset="-122"/>
                        </a:rPr>
                        <a:t>)</a:t>
                      </a:r>
                      <a:endParaRPr kumimoji="0" lang="en-US" altLang="zh-CN"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Arial Unicode MS" pitchFamily="34" charset="-122"/>
                        <a:cs typeface="Arial Unicode MS" pitchFamily="34" charset="-122"/>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2D2E36"/>
                          </a:solidFill>
                          <a:effectLst/>
                          <a:latin typeface="Arial" pitchFamily="34" charset="0"/>
                          <a:ea typeface="黑体" pitchFamily="49" charset="-122"/>
                        </a:rPr>
                        <a:t>Spatial Resolution (Km)</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99"/>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2D2E36"/>
                          </a:solidFill>
                          <a:effectLst/>
                          <a:latin typeface="Arial" pitchFamily="34" charset="0"/>
                          <a:ea typeface="黑体" pitchFamily="49" charset="-122"/>
                        </a:rPr>
                        <a:t>Detection Sensitivity</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99"/>
                    </a:solidFill>
                  </a:tcPr>
                </a:tc>
                <a:tc h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2D2E36"/>
                          </a:solidFill>
                          <a:effectLst/>
                          <a:latin typeface="Arial" pitchFamily="34" charset="0"/>
                          <a:ea typeface="黑体" pitchFamily="49" charset="-122"/>
                        </a:rPr>
                        <a:t>Main Application</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99"/>
                    </a:solidFill>
                  </a:tcPr>
                </a:tc>
              </a:tr>
              <a:tr h="207074">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pitchFamily="34" charset="0"/>
                          <a:ea typeface="黑体" pitchFamily="49" charset="-122"/>
                        </a:rPr>
                        <a:t>Visible &amp; Near-Infrared</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rPr>
                        <a:t>0.45</a:t>
                      </a:r>
                      <a:r>
                        <a:rPr kumimoji="0" lang="zh-CN" altLang="en-US"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rPr>
                        <a:t>～</a:t>
                      </a:r>
                      <a:r>
                        <a:rPr kumimoji="0" lang="en-US" altLang="zh-CN"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rPr>
                        <a:t>0.49</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pitchFamily="34" charset="0"/>
                          <a:ea typeface="黑体" pitchFamily="49" charset="-122"/>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黑体" pitchFamily="49" charset="-122"/>
                        </a:rPr>
                        <a:t>S/N≥</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黑体" pitchFamily="49" charset="-122"/>
                        </a:rPr>
                        <a:t>70(ρ=100%)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黑体" pitchFamily="49" charset="-122"/>
                        </a:rPr>
                        <a:t>Aerosol</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r>
              <a:tr h="152442">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黑体" pitchFamily="49" charset="-122"/>
                        </a:rPr>
                        <a:t>0.55</a:t>
                      </a:r>
                      <a:r>
                        <a:rPr kumimoji="0" lang="zh-CN" altLang="en-US"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黑体" pitchFamily="49" charset="-122"/>
                        </a:rPr>
                        <a:t>～</a:t>
                      </a:r>
                      <a:r>
                        <a:rPr kumimoji="0" lang="en-US" altLang="zh-CN"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黑体" pitchFamily="49" charset="-122"/>
                        </a:rPr>
                        <a:t>0.75</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黑体" pitchFamily="49" charset="-122"/>
                        </a:rPr>
                        <a:t>0.5</a:t>
                      </a:r>
                      <a:r>
                        <a:rPr kumimoji="0" lang="zh-CN" altLang="en-US" sz="1200" b="1" i="0" u="none" strike="noStrike" cap="none" normalizeH="0" baseline="0" smtClean="0">
                          <a:ln>
                            <a:noFill/>
                          </a:ln>
                          <a:solidFill>
                            <a:schemeClr val="tx1"/>
                          </a:solidFill>
                          <a:effectLst/>
                          <a:latin typeface="Arial" pitchFamily="34" charset="0"/>
                          <a:ea typeface="黑体" pitchFamily="49" charset="-122"/>
                        </a:rPr>
                        <a:t>～</a:t>
                      </a:r>
                      <a:r>
                        <a:rPr kumimoji="0" lang="en-US" altLang="zh-CN" sz="1200" b="1" i="0" u="none" strike="noStrike" cap="none" normalizeH="0" baseline="0" smtClean="0">
                          <a:ln>
                            <a:noFill/>
                          </a:ln>
                          <a:solidFill>
                            <a:schemeClr val="tx1"/>
                          </a:solidFill>
                          <a:effectLst/>
                          <a:latin typeface="Arial" pitchFamily="34" charset="0"/>
                          <a:ea typeface="黑体" pitchFamily="49" charset="-122"/>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vMerge="1">
                  <a:txBody>
                    <a:bodyPr/>
                    <a:lstStyle/>
                    <a:p>
                      <a:endParaRPr lang="zh-CN" altLang="en-US"/>
                    </a:p>
                  </a:txBody>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pitchFamily="34" charset="0"/>
                          <a:ea typeface="黑体" pitchFamily="49" charset="-122"/>
                        </a:rPr>
                        <a:t>200(ρ=100%),5(ρ=1%)@0.5Km</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黑体" pitchFamily="49" charset="-122"/>
                        </a:rPr>
                        <a:t>Fog,Clound</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r>
              <a:tr h="279330">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rPr>
                        <a:t>0.75</a:t>
                      </a:r>
                      <a:r>
                        <a:rPr kumimoji="0" lang="zh-CN" altLang="en-US"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rPr>
                        <a:t>～</a:t>
                      </a:r>
                      <a:r>
                        <a:rPr kumimoji="0" lang="en-US" altLang="zh-CN"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rPr>
                        <a:t>0.90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pitchFamily="34" charset="0"/>
                          <a:ea typeface="黑体" pitchFamily="49" charset="-122"/>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黑体" pitchFamily="49" charset="-122"/>
                        </a:rPr>
                        <a:t>Vegetation</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r>
              <a:tr h="152442">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2D2E36"/>
                          </a:solidFill>
                          <a:effectLst/>
                          <a:latin typeface="Arial" pitchFamily="34" charset="0"/>
                          <a:ea typeface="黑体" pitchFamily="49" charset="-122"/>
                        </a:rPr>
                        <a:t>Short-wave Infrared</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黑体" pitchFamily="49" charset="-122"/>
                        </a:rPr>
                        <a:t>1.36</a:t>
                      </a:r>
                      <a:r>
                        <a:rPr kumimoji="0" lang="zh-CN" altLang="en-US"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黑体" pitchFamily="49" charset="-122"/>
                        </a:rPr>
                        <a:t>～</a:t>
                      </a:r>
                      <a:r>
                        <a:rPr kumimoji="0" lang="en-US" altLang="zh-CN"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黑体" pitchFamily="49" charset="-122"/>
                        </a:rPr>
                        <a:t>1.39</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2D2E36"/>
                          </a:solidFill>
                          <a:effectLst/>
                          <a:latin typeface="Arial" pitchFamily="34" charset="0"/>
                          <a:ea typeface="黑体" pitchFamily="49" charset="-122"/>
                        </a:rPr>
                        <a:t>2</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CCFF"/>
                    </a:solid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2D2E36"/>
                          </a:solidFill>
                          <a:effectLst/>
                          <a:latin typeface="Arial" pitchFamily="34" charset="0"/>
                          <a:ea typeface="黑体" pitchFamily="49" charset="-122"/>
                        </a:rPr>
                        <a:t>S/N≥</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CCFF"/>
                    </a:solid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2D2E36"/>
                          </a:solidFill>
                          <a:effectLst/>
                          <a:latin typeface="Arial" pitchFamily="34" charset="0"/>
                          <a:ea typeface="黑体" pitchFamily="49" charset="-122"/>
                        </a:rPr>
                        <a:t>200 (ρ=100%)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2D2E36"/>
                          </a:solidFill>
                          <a:effectLst/>
                          <a:latin typeface="Arial" pitchFamily="34" charset="0"/>
                          <a:ea typeface="黑体" pitchFamily="49" charset="-122"/>
                        </a:rPr>
                        <a:t>  5 (ρ=1%)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2D2E36"/>
                          </a:solidFill>
                          <a:effectLst/>
                          <a:latin typeface="Arial" pitchFamily="34" charset="0"/>
                          <a:ea typeface="黑体" pitchFamily="49" charset="-122"/>
                        </a:rPr>
                        <a:t>Cirrus</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CCFF"/>
                    </a:solidFill>
                  </a:tcPr>
                </a:tc>
              </a:tr>
              <a:tr h="152442">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黑体" pitchFamily="49" charset="-122"/>
                        </a:rPr>
                        <a:t>1.58</a:t>
                      </a:r>
                      <a:r>
                        <a:rPr kumimoji="0" lang="zh-CN" altLang="en-US"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黑体" pitchFamily="49" charset="-122"/>
                        </a:rPr>
                        <a:t>～</a:t>
                      </a:r>
                      <a:r>
                        <a:rPr kumimoji="0" lang="en-US" altLang="zh-CN"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黑体" pitchFamily="49" charset="-122"/>
                        </a:rPr>
                        <a:t>1.64</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2D2E36"/>
                          </a:solidFill>
                          <a:effectLst/>
                          <a:latin typeface="Arial" pitchFamily="34" charset="0"/>
                          <a:ea typeface="黑体" pitchFamily="49" charset="-122"/>
                        </a:rPr>
                        <a:t>2</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CCFF"/>
                    </a:solidFill>
                  </a:tcPr>
                </a:tc>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2D2E36"/>
                          </a:solidFill>
                          <a:effectLst/>
                          <a:latin typeface="Arial" pitchFamily="34" charset="0"/>
                          <a:ea typeface="黑体" pitchFamily="49" charset="-122"/>
                        </a:rPr>
                        <a:t>Cloud,Snow</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CCFF"/>
                    </a:solidFill>
                  </a:tcPr>
                </a:tc>
              </a:tr>
              <a:tr h="152442">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黑体" pitchFamily="49" charset="-122"/>
                        </a:rPr>
                        <a:t>2.1</a:t>
                      </a:r>
                      <a:r>
                        <a:rPr kumimoji="0" lang="zh-CN" altLang="en-US"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黑体" pitchFamily="49" charset="-122"/>
                        </a:rPr>
                        <a:t>～</a:t>
                      </a:r>
                      <a:r>
                        <a:rPr kumimoji="0" lang="en-US" altLang="zh-CN"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黑体" pitchFamily="49" charset="-122"/>
                        </a:rPr>
                        <a:t>2.35</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2D2E36"/>
                          </a:solidFill>
                          <a:effectLst/>
                          <a:latin typeface="Arial" pitchFamily="34" charset="0"/>
                          <a:ea typeface="黑体" pitchFamily="49" charset="-122"/>
                        </a:rPr>
                        <a:t>2</a:t>
                      </a:r>
                      <a:r>
                        <a:rPr kumimoji="0" lang="zh-CN" altLang="en-US" sz="1200" b="1" i="0" u="none" strike="noStrike" cap="none" normalizeH="0" baseline="0" dirty="0" smtClean="0">
                          <a:ln>
                            <a:noFill/>
                          </a:ln>
                          <a:solidFill>
                            <a:srgbClr val="2D2E36"/>
                          </a:solidFill>
                          <a:effectLst/>
                          <a:latin typeface="Arial" pitchFamily="34" charset="0"/>
                          <a:ea typeface="黑体" pitchFamily="49" charset="-122"/>
                        </a:rPr>
                        <a:t>～</a:t>
                      </a:r>
                      <a:r>
                        <a:rPr kumimoji="0" lang="en-US" altLang="zh-CN" sz="1200" b="1" i="0" u="none" strike="noStrike" cap="none" normalizeH="0" baseline="0" dirty="0" smtClean="0">
                          <a:ln>
                            <a:noFill/>
                          </a:ln>
                          <a:solidFill>
                            <a:srgbClr val="2D2E36"/>
                          </a:solidFill>
                          <a:effectLst/>
                          <a:latin typeface="Arial" pitchFamily="34" charset="0"/>
                          <a:ea typeface="黑体" pitchFamily="49" charset="-122"/>
                        </a:rPr>
                        <a:t>4</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CCFF"/>
                    </a:solidFill>
                  </a:tcPr>
                </a:tc>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2D2E36"/>
                          </a:solidFill>
                          <a:effectLst/>
                          <a:latin typeface="Arial" pitchFamily="34" charset="0"/>
                          <a:ea typeface="黑体" pitchFamily="49" charset="-122"/>
                        </a:rPr>
                        <a:t>Cirrus,Aerosol</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CCFF"/>
                    </a:solidFill>
                  </a:tcPr>
                </a:tc>
              </a:tr>
              <a:tr h="152442">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pitchFamily="34" charset="0"/>
                          <a:ea typeface="黑体" pitchFamily="49" charset="-122"/>
                        </a:rPr>
                        <a:t>Mid-wave Infrared</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rPr>
                        <a:t>3.5</a:t>
                      </a:r>
                      <a:r>
                        <a:rPr kumimoji="0" lang="zh-CN" altLang="en-US"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rPr>
                        <a:t>～</a:t>
                      </a:r>
                      <a:r>
                        <a:rPr kumimoji="0" lang="en-US" altLang="zh-CN"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rPr>
                        <a:t>4.0(high)</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pitchFamily="34" charset="0"/>
                          <a:ea typeface="黑体" pitchFamily="49" charset="-122"/>
                        </a:rPr>
                        <a:t>2</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黑体" pitchFamily="49" charset="-122"/>
                        </a:rPr>
                        <a:t>NEΔT≤0.7K(300K)</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黑体" pitchFamily="49" charset="-122"/>
                        </a:rPr>
                        <a:t>Fire</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r>
              <a:tr h="143806">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黑体" pitchFamily="49" charset="-122"/>
                        </a:rPr>
                        <a:t>3.5</a:t>
                      </a:r>
                      <a:r>
                        <a:rPr kumimoji="0" lang="zh-CN" altLang="en-US"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黑体" pitchFamily="49" charset="-122"/>
                        </a:rPr>
                        <a:t>～</a:t>
                      </a:r>
                      <a:r>
                        <a:rPr kumimoji="0" lang="en-US" altLang="zh-CN"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黑体" pitchFamily="49" charset="-122"/>
                        </a:rPr>
                        <a:t>4.0</a:t>
                      </a:r>
                      <a:r>
                        <a:rPr kumimoji="0" lang="en-US" altLang="zh-CN"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rPr>
                        <a:t>(low) </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pitchFamily="34" charset="0"/>
                          <a:ea typeface="黑体" pitchFamily="49" charset="-122"/>
                        </a:rPr>
                        <a:t>4</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pitchFamily="34" charset="0"/>
                          <a:ea typeface="黑体" pitchFamily="49" charset="-122"/>
                        </a:rPr>
                        <a:t>NEΔT≤0.2K(300K)</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黑体" pitchFamily="49" charset="-122"/>
                        </a:rPr>
                        <a:t>Land surface</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r>
              <a:tr h="152442">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pitchFamily="34" charset="0"/>
                          <a:ea typeface="黑体" pitchFamily="49" charset="-122"/>
                        </a:rPr>
                        <a:t>Water Vapor</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rPr>
                        <a:t>5.8</a:t>
                      </a:r>
                      <a:r>
                        <a:rPr kumimoji="0" lang="zh-CN" altLang="en-US"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rPr>
                        <a:t>～</a:t>
                      </a:r>
                      <a:r>
                        <a:rPr kumimoji="0" lang="en-US" altLang="zh-CN"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rPr>
                        <a:t>6.7</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pitchFamily="34" charset="0"/>
                          <a:ea typeface="黑体" pitchFamily="49" charset="-122"/>
                        </a:rPr>
                        <a:t>4</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黑体" pitchFamily="49" charset="-122"/>
                        </a:rPr>
                        <a:t>NEΔT≤0.3K(260K)</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黑体" pitchFamily="49" charset="-122"/>
                        </a:rPr>
                        <a:t>WV</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r>
              <a:tr h="152442">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黑体" pitchFamily="49" charset="-122"/>
                        </a:rPr>
                        <a:t>6.9</a:t>
                      </a:r>
                      <a:r>
                        <a:rPr kumimoji="0" lang="zh-CN" altLang="en-US"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黑体" pitchFamily="49" charset="-122"/>
                        </a:rPr>
                        <a:t>～</a:t>
                      </a:r>
                      <a:r>
                        <a:rPr kumimoji="0" lang="en-US" altLang="zh-CN"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黑体" pitchFamily="49" charset="-122"/>
                        </a:rPr>
                        <a:t>7.3</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pitchFamily="34" charset="0"/>
                          <a:ea typeface="黑体" pitchFamily="49" charset="-122"/>
                        </a:rPr>
                        <a:t>4</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pitchFamily="34" charset="0"/>
                          <a:ea typeface="黑体" pitchFamily="49" charset="-122"/>
                        </a:rPr>
                        <a:t>NEΔT≤0.3K(260K)</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黑体" pitchFamily="49" charset="-122"/>
                        </a:rPr>
                        <a:t>WV</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r>
              <a:tr h="153323">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2D2E36"/>
                          </a:solidFill>
                          <a:effectLst/>
                          <a:latin typeface="Arial" pitchFamily="34" charset="0"/>
                          <a:ea typeface="黑体" pitchFamily="49" charset="-122"/>
                        </a:rPr>
                        <a:t>Long-wave Infrared</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黑体" pitchFamily="49" charset="-122"/>
                        </a:rPr>
                        <a:t>8.0</a:t>
                      </a:r>
                      <a:r>
                        <a:rPr kumimoji="0" lang="zh-CN" altLang="en-US"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黑体" pitchFamily="49" charset="-122"/>
                        </a:rPr>
                        <a:t>～</a:t>
                      </a:r>
                      <a:r>
                        <a:rPr kumimoji="0" lang="en-US" altLang="zh-CN"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黑体" pitchFamily="49" charset="-122"/>
                        </a:rPr>
                        <a:t>9.0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2D2E36"/>
                          </a:solidFill>
                          <a:effectLst/>
                          <a:latin typeface="Arial" pitchFamily="34" charset="0"/>
                          <a:ea typeface="黑体" pitchFamily="49" charset="-122"/>
                        </a:rPr>
                        <a:t>4</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2D2E36"/>
                          </a:solidFill>
                          <a:effectLst/>
                          <a:latin typeface="Arial" pitchFamily="34" charset="0"/>
                          <a:ea typeface="黑体" pitchFamily="49" charset="-122"/>
                        </a:rPr>
                        <a:t>NEΔT=0.2K(300K)</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2D2E36"/>
                          </a:solidFill>
                          <a:effectLst/>
                          <a:latin typeface="Arial" pitchFamily="34" charset="0"/>
                          <a:ea typeface="黑体" pitchFamily="49" charset="-122"/>
                        </a:rPr>
                        <a:t>WV,Cloud</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r>
              <a:tr h="152442">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黑体" pitchFamily="49" charset="-122"/>
                        </a:rPr>
                        <a:t>10.3</a:t>
                      </a:r>
                      <a:r>
                        <a:rPr kumimoji="0" lang="zh-CN" altLang="en-US"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黑体" pitchFamily="49" charset="-122"/>
                        </a:rPr>
                        <a:t>～</a:t>
                      </a:r>
                      <a:r>
                        <a:rPr kumimoji="0" lang="en-US" altLang="zh-CN"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黑体" pitchFamily="49" charset="-122"/>
                        </a:rPr>
                        <a:t>11.3</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2D2E36"/>
                          </a:solidFill>
                          <a:effectLst/>
                          <a:latin typeface="Arial" pitchFamily="34" charset="0"/>
                          <a:ea typeface="黑体" pitchFamily="49" charset="-122"/>
                        </a:rPr>
                        <a:t>4</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2D2E36"/>
                          </a:solidFill>
                          <a:effectLst/>
                          <a:latin typeface="Arial" pitchFamily="34" charset="0"/>
                          <a:ea typeface="黑体" pitchFamily="49" charset="-122"/>
                        </a:rPr>
                        <a:t>NEΔT=0.2K(300K)</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2D2E36"/>
                          </a:solidFill>
                          <a:effectLst/>
                          <a:latin typeface="Arial" pitchFamily="34" charset="0"/>
                          <a:ea typeface="黑体" pitchFamily="49" charset="-122"/>
                        </a:rPr>
                        <a:t>SST</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r>
              <a:tr h="152442">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黑体" pitchFamily="49" charset="-122"/>
                        </a:rPr>
                        <a:t>11.5</a:t>
                      </a:r>
                      <a:r>
                        <a:rPr kumimoji="0" lang="zh-CN" altLang="en-US"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黑体" pitchFamily="49" charset="-122"/>
                        </a:rPr>
                        <a:t>～</a:t>
                      </a:r>
                      <a:r>
                        <a:rPr kumimoji="0" lang="en-US" altLang="zh-CN"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黑体" pitchFamily="49" charset="-122"/>
                        </a:rPr>
                        <a:t>12.5</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2D2E36"/>
                          </a:solidFill>
                          <a:effectLst/>
                          <a:latin typeface="Arial" pitchFamily="34" charset="0"/>
                          <a:ea typeface="黑体" pitchFamily="49" charset="-122"/>
                        </a:rPr>
                        <a:t>4</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2D2E36"/>
                          </a:solidFill>
                          <a:effectLst/>
                          <a:latin typeface="Arial" pitchFamily="34" charset="0"/>
                          <a:ea typeface="黑体" pitchFamily="49" charset="-122"/>
                        </a:rPr>
                        <a:t>NEΔT=0.2K(300K)</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2D2E36"/>
                          </a:solidFill>
                          <a:effectLst/>
                          <a:latin typeface="Arial" pitchFamily="34" charset="0"/>
                          <a:ea typeface="黑体" pitchFamily="49" charset="-122"/>
                        </a:rPr>
                        <a:t>SST</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r>
              <a:tr h="152442">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黑体" pitchFamily="49" charset="-122"/>
                        </a:rPr>
                        <a:t>13.2</a:t>
                      </a:r>
                      <a:r>
                        <a:rPr kumimoji="0" lang="zh-CN" altLang="en-US"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黑体" pitchFamily="49" charset="-122"/>
                        </a:rPr>
                        <a:t>～</a:t>
                      </a:r>
                      <a:r>
                        <a:rPr kumimoji="0" lang="en-US" altLang="zh-CN" sz="1200" b="0" i="0" u="none" strike="noStrike" cap="none" normalizeH="0" baseline="0" dirty="0" smtClean="0">
                          <a:ln>
                            <a:noFill/>
                          </a:ln>
                          <a:solidFill>
                            <a:srgbClr val="2D2E36"/>
                          </a:solidFill>
                          <a:effectLst>
                            <a:outerShdw blurRad="38100" dist="38100" dir="2700000" algn="tl">
                              <a:srgbClr val="000000">
                                <a:alpha val="43137"/>
                              </a:srgbClr>
                            </a:outerShdw>
                          </a:effectLst>
                          <a:latin typeface="Arial" pitchFamily="34" charset="0"/>
                          <a:ea typeface="黑体" pitchFamily="49" charset="-122"/>
                        </a:rPr>
                        <a:t>13.8</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2D2E36"/>
                          </a:solidFill>
                          <a:effectLst/>
                          <a:latin typeface="Arial" pitchFamily="34" charset="0"/>
                          <a:ea typeface="黑体" pitchFamily="49" charset="-122"/>
                        </a:rPr>
                        <a:t>4</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2D2E36"/>
                          </a:solidFill>
                          <a:effectLst/>
                          <a:latin typeface="Arial" pitchFamily="34" charset="0"/>
                          <a:ea typeface="黑体" pitchFamily="49" charset="-122"/>
                        </a:rPr>
                        <a:t>NEΔT=0.5K(300K)</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err="1" smtClean="0">
                          <a:ln>
                            <a:noFill/>
                          </a:ln>
                          <a:solidFill>
                            <a:srgbClr val="2D2E36"/>
                          </a:solidFill>
                          <a:effectLst/>
                          <a:latin typeface="Arial" pitchFamily="34" charset="0"/>
                          <a:ea typeface="黑体" pitchFamily="49" charset="-122"/>
                        </a:rPr>
                        <a:t>Cloud,WV</a:t>
                      </a:r>
                      <a:endParaRPr kumimoji="0" lang="en-US" altLang="zh-CN" sz="1200" b="0" i="0" u="none" strike="noStrike" cap="none" normalizeH="0" baseline="0" dirty="0" smtClean="0">
                        <a:ln>
                          <a:noFill/>
                        </a:ln>
                        <a:solidFill>
                          <a:srgbClr val="2D2E36"/>
                        </a:solidFill>
                        <a:effectLst/>
                        <a:latin typeface="Arial" pitchFamily="34" charset="0"/>
                        <a:ea typeface="黑体" pitchFamily="49" charset="-122"/>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r>
            </a:tbl>
          </a:graphicData>
        </a:graphic>
      </p:graphicFrame>
      <p:sp>
        <p:nvSpPr>
          <p:cNvPr id="115809" name="Rectangle 122"/>
          <p:cNvSpPr>
            <a:spLocks noGrp="1" noChangeArrowheads="1"/>
          </p:cNvSpPr>
          <p:nvPr>
            <p:ph type="title" idx="4294967295"/>
          </p:nvPr>
        </p:nvSpPr>
        <p:spPr>
          <a:xfrm>
            <a:off x="108856" y="3124200"/>
            <a:ext cx="6942137" cy="652463"/>
          </a:xfrm>
        </p:spPr>
        <p:txBody>
          <a:bodyPr anchor="b">
            <a:normAutofit/>
          </a:bodyPr>
          <a:lstStyle/>
          <a:p>
            <a:pPr eaLnBrk="1" hangingPunct="1">
              <a:defRPr/>
            </a:pPr>
            <a:r>
              <a:rPr lang="en-US" altLang="zh-CN" sz="2400" b="1" kern="1200" dirty="0" smtClean="0">
                <a:solidFill>
                  <a:schemeClr val="tx2">
                    <a:lumMod val="50000"/>
                  </a:schemeClr>
                </a:solidFill>
                <a:effectLst>
                  <a:outerShdw blurRad="38100" dist="38100" dir="2700000" algn="tl">
                    <a:srgbClr val="000000">
                      <a:alpha val="43137"/>
                    </a:srgbClr>
                  </a:outerShdw>
                </a:effectLst>
                <a:ea typeface="楷体_GB2312" pitchFamily="49" charset="-122"/>
                <a:cs typeface="+mn-cs"/>
              </a:rPr>
              <a:t>FY-4A AGRI</a:t>
            </a:r>
            <a:endParaRPr lang="en-US" altLang="zh-CN" sz="2400" b="1" kern="1200" dirty="0" smtClean="0">
              <a:solidFill>
                <a:schemeClr val="tx1"/>
              </a:solidFill>
              <a:effectLst>
                <a:outerShdw blurRad="38100" dist="38100" dir="2700000" algn="tl">
                  <a:srgbClr val="000000">
                    <a:alpha val="43137"/>
                  </a:srgbClr>
                </a:outerShdw>
              </a:effectLst>
              <a:ea typeface="楷体_GB2312" pitchFamily="49" charset="-122"/>
              <a:cs typeface="+mn-cs"/>
            </a:endParaRPr>
          </a:p>
        </p:txBody>
      </p:sp>
      <p:graphicFrame>
        <p:nvGraphicFramePr>
          <p:cNvPr id="5" name="Group 124"/>
          <p:cNvGraphicFramePr>
            <a:graphicFrameLocks/>
          </p:cNvGraphicFramePr>
          <p:nvPr>
            <p:extLst/>
          </p:nvPr>
        </p:nvGraphicFramePr>
        <p:xfrm>
          <a:off x="91439" y="990600"/>
          <a:ext cx="8900160" cy="2327730"/>
        </p:xfrm>
        <a:graphic>
          <a:graphicData uri="http://schemas.openxmlformats.org/drawingml/2006/table">
            <a:tbl>
              <a:tblPr/>
              <a:tblGrid>
                <a:gridCol w="1719433"/>
                <a:gridCol w="1509407"/>
                <a:gridCol w="857380"/>
                <a:gridCol w="1410304"/>
                <a:gridCol w="1861965"/>
                <a:gridCol w="1541671"/>
              </a:tblGrid>
              <a:tr h="2895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cs typeface="+mn-cs"/>
                        </a:rPr>
                        <a:t>Channel</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FY-2 C/D/E </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Arial" pitchFamily="34" charset="0"/>
                          <a:ea typeface="黑体" pitchFamily="49" charset="-122"/>
                          <a:cs typeface="+mn-cs"/>
                        </a:rPr>
                        <a:t>FY-2 F/G/H </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Spatial Resolution (Km)</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Detection Sensitivity</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Main Application</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99"/>
                    </a:solidFill>
                  </a:tcPr>
                </a:tc>
              </a:tr>
              <a:tr h="57162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cs typeface="+mn-cs"/>
                        </a:rPr>
                        <a:t>Visible</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0.55</a:t>
                      </a:r>
                      <a:r>
                        <a:rPr kumimoji="0" lang="zh-CN" altLang="en-US" sz="1200" b="0" i="0" u="none" strike="noStrike" kern="1200" cap="none" normalizeH="0" baseline="0" dirty="0" smtClean="0">
                          <a:ln>
                            <a:noFill/>
                          </a:ln>
                          <a:solidFill>
                            <a:schemeClr val="tx1"/>
                          </a:solidFill>
                          <a:effectLst/>
                          <a:latin typeface="Arial" pitchFamily="34" charset="0"/>
                          <a:ea typeface="黑体" pitchFamily="49" charset="-122"/>
                          <a:cs typeface="+mn-cs"/>
                        </a:rPr>
                        <a:t>～</a:t>
                      </a: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0.9</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Arial" pitchFamily="34" charset="0"/>
                          <a:ea typeface="黑体" pitchFamily="49" charset="-122"/>
                          <a:cs typeface="+mn-cs"/>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Arial" pitchFamily="34" charset="0"/>
                          <a:ea typeface="黑体" pitchFamily="49" charset="-122"/>
                          <a:cs typeface="+mn-cs"/>
                        </a:rPr>
                        <a:t>0.55</a:t>
                      </a:r>
                      <a:r>
                        <a:rPr kumimoji="0" lang="zh-CN" altLang="en-US" sz="1200" b="1" i="0" u="none" strike="noStrike" kern="1200" cap="none" normalizeH="0" baseline="0" dirty="0" smtClean="0">
                          <a:ln>
                            <a:noFill/>
                          </a:ln>
                          <a:solidFill>
                            <a:schemeClr val="tx1"/>
                          </a:solidFill>
                          <a:effectLst/>
                          <a:latin typeface="Arial" pitchFamily="34" charset="0"/>
                          <a:ea typeface="黑体" pitchFamily="49" charset="-122"/>
                          <a:cs typeface="+mn-cs"/>
                        </a:rPr>
                        <a:t>～</a:t>
                      </a:r>
                      <a:r>
                        <a:rPr kumimoji="0" lang="en-US" altLang="zh-CN" sz="1200" b="1" i="0" u="none" strike="noStrike" kern="1200" cap="none" normalizeH="0" baseline="0" dirty="0" smtClean="0">
                          <a:ln>
                            <a:noFill/>
                          </a:ln>
                          <a:solidFill>
                            <a:schemeClr val="tx1"/>
                          </a:solidFill>
                          <a:effectLst/>
                          <a:latin typeface="Arial" pitchFamily="34" charset="0"/>
                          <a:ea typeface="黑体" pitchFamily="49" charset="-122"/>
                          <a:cs typeface="+mn-cs"/>
                        </a:rPr>
                        <a:t>0.75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Arial" pitchFamily="34" charset="0"/>
                          <a:ea typeface="黑体" pitchFamily="49" charset="-122"/>
                          <a:cs typeface="+mn-cs"/>
                        </a:rPr>
                        <a:t> </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1.25</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Fog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Cloud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Environment</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r>
              <a:tr h="38602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cs typeface="+mn-cs"/>
                        </a:rPr>
                        <a:t>Mid-wave Infrared</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3.5-4.0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Arial" pitchFamily="34" charset="0"/>
                          <a:ea typeface="黑体" pitchFamily="49" charset="-122"/>
                          <a:cs typeface="+mn-cs"/>
                        </a:rPr>
                        <a:t>3.5-4.0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5</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NEΔT≤0.7K(300K)</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Fire,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Cloud</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r>
              <a:tr h="2728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cs typeface="+mn-cs"/>
                        </a:rPr>
                        <a:t>Water Vapor</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6.9</a:t>
                      </a:r>
                      <a:r>
                        <a:rPr kumimoji="0" lang="zh-CN" altLang="en-US" sz="1200" b="0" i="0" u="none" strike="noStrike" kern="1200" cap="none" normalizeH="0" baseline="0" dirty="0" smtClean="0">
                          <a:ln>
                            <a:noFill/>
                          </a:ln>
                          <a:solidFill>
                            <a:schemeClr val="tx1"/>
                          </a:solidFill>
                          <a:effectLst/>
                          <a:latin typeface="Arial" pitchFamily="34" charset="0"/>
                          <a:ea typeface="黑体" pitchFamily="49" charset="-122"/>
                          <a:cs typeface="+mn-cs"/>
                        </a:rPr>
                        <a:t>～</a:t>
                      </a: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7.3</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Arial" pitchFamily="34" charset="0"/>
                          <a:ea typeface="黑体" pitchFamily="49" charset="-122"/>
                          <a:cs typeface="+mn-cs"/>
                        </a:rPr>
                        <a:t>6.9</a:t>
                      </a:r>
                      <a:r>
                        <a:rPr kumimoji="0" lang="zh-CN" altLang="en-US" sz="1200" b="1" i="0" u="none" strike="noStrike" kern="1200" cap="none" normalizeH="0" baseline="0" dirty="0" smtClean="0">
                          <a:ln>
                            <a:noFill/>
                          </a:ln>
                          <a:solidFill>
                            <a:schemeClr val="tx1"/>
                          </a:solidFill>
                          <a:effectLst/>
                          <a:latin typeface="Arial" pitchFamily="34" charset="0"/>
                          <a:ea typeface="黑体" pitchFamily="49" charset="-122"/>
                          <a:cs typeface="+mn-cs"/>
                        </a:rPr>
                        <a:t>～</a:t>
                      </a:r>
                      <a:r>
                        <a:rPr kumimoji="0" lang="en-US" altLang="zh-CN" sz="1200" b="1" i="0" u="none" strike="noStrike" kern="1200" cap="none" normalizeH="0" baseline="0" dirty="0" smtClean="0">
                          <a:ln>
                            <a:noFill/>
                          </a:ln>
                          <a:solidFill>
                            <a:schemeClr val="tx1"/>
                          </a:solidFill>
                          <a:effectLst/>
                          <a:latin typeface="Arial" pitchFamily="34" charset="0"/>
                          <a:ea typeface="黑体" pitchFamily="49" charset="-122"/>
                          <a:cs typeface="+mn-cs"/>
                        </a:rPr>
                        <a:t>7.3</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5</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NEΔT≤0.3K(260K)</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WV</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399FF"/>
                    </a:solidFill>
                  </a:tcPr>
                </a:tc>
              </a:tr>
              <a:tr h="273591">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黑体" pitchFamily="49" charset="-122"/>
                          <a:cs typeface="+mn-cs"/>
                        </a:rPr>
                        <a:t>Long-wave Infrared</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10.3</a:t>
                      </a:r>
                      <a:r>
                        <a:rPr kumimoji="0" lang="zh-CN" altLang="en-US" sz="1200" b="0" i="0" u="none" strike="noStrike" kern="1200" cap="none" normalizeH="0" baseline="0" dirty="0" smtClean="0">
                          <a:ln>
                            <a:noFill/>
                          </a:ln>
                          <a:solidFill>
                            <a:schemeClr val="tx1"/>
                          </a:solidFill>
                          <a:effectLst/>
                          <a:latin typeface="Arial" pitchFamily="34" charset="0"/>
                          <a:ea typeface="黑体" pitchFamily="49" charset="-122"/>
                          <a:cs typeface="+mn-cs"/>
                        </a:rPr>
                        <a:t>～</a:t>
                      </a: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11.3</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Arial" pitchFamily="34" charset="0"/>
                          <a:ea typeface="黑体" pitchFamily="49" charset="-122"/>
                          <a:cs typeface="+mn-cs"/>
                        </a:rPr>
                        <a:t>10.3</a:t>
                      </a:r>
                      <a:r>
                        <a:rPr kumimoji="0" lang="zh-CN" altLang="en-US" sz="1200" b="1" i="0" u="none" strike="noStrike" kern="1200" cap="none" normalizeH="0" baseline="0" dirty="0" smtClean="0">
                          <a:ln>
                            <a:noFill/>
                          </a:ln>
                          <a:solidFill>
                            <a:schemeClr val="tx1"/>
                          </a:solidFill>
                          <a:effectLst/>
                          <a:latin typeface="Arial" pitchFamily="34" charset="0"/>
                          <a:ea typeface="黑体" pitchFamily="49" charset="-122"/>
                          <a:cs typeface="+mn-cs"/>
                        </a:rPr>
                        <a:t>～</a:t>
                      </a:r>
                      <a:r>
                        <a:rPr kumimoji="0" lang="en-US" altLang="zh-CN" sz="1200" b="1" i="0" u="none" strike="noStrike" kern="1200" cap="none" normalizeH="0" baseline="0" dirty="0" smtClean="0">
                          <a:ln>
                            <a:noFill/>
                          </a:ln>
                          <a:solidFill>
                            <a:schemeClr val="tx1"/>
                          </a:solidFill>
                          <a:effectLst/>
                          <a:latin typeface="Arial" pitchFamily="34" charset="0"/>
                          <a:ea typeface="黑体" pitchFamily="49" charset="-122"/>
                          <a:cs typeface="+mn-cs"/>
                        </a:rPr>
                        <a:t>11.3</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5</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NEΔT=0.2K(300K)</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err="1" smtClean="0">
                          <a:ln>
                            <a:noFill/>
                          </a:ln>
                          <a:solidFill>
                            <a:schemeClr val="tx1"/>
                          </a:solidFill>
                          <a:effectLst/>
                          <a:latin typeface="Arial" pitchFamily="34" charset="0"/>
                          <a:ea typeface="黑体" pitchFamily="49" charset="-122"/>
                          <a:cs typeface="+mn-cs"/>
                        </a:rPr>
                        <a:t>WV,Cloud</a:t>
                      </a:r>
                      <a:endPar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SST</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r>
              <a:tr h="272803">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11.5</a:t>
                      </a:r>
                      <a:r>
                        <a:rPr kumimoji="0" lang="zh-CN" altLang="en-US" sz="1200" b="0" i="0" u="none" strike="noStrike" kern="1200" cap="none" normalizeH="0" baseline="0" dirty="0" smtClean="0">
                          <a:ln>
                            <a:noFill/>
                          </a:ln>
                          <a:solidFill>
                            <a:schemeClr val="tx1"/>
                          </a:solidFill>
                          <a:effectLst/>
                          <a:latin typeface="Arial" pitchFamily="34" charset="0"/>
                          <a:ea typeface="黑体" pitchFamily="49" charset="-122"/>
                          <a:cs typeface="+mn-cs"/>
                        </a:rPr>
                        <a:t>～</a:t>
                      </a: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12.5</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Arial" pitchFamily="34" charset="0"/>
                          <a:ea typeface="黑体" pitchFamily="49" charset="-122"/>
                          <a:cs typeface="+mn-cs"/>
                        </a:rPr>
                        <a:t>11.5</a:t>
                      </a:r>
                      <a:r>
                        <a:rPr kumimoji="0" lang="zh-CN" altLang="en-US" sz="1200" b="1" i="0" u="none" strike="noStrike" kern="1200" cap="none" normalizeH="0" baseline="0" dirty="0" smtClean="0">
                          <a:ln>
                            <a:noFill/>
                          </a:ln>
                          <a:solidFill>
                            <a:schemeClr val="tx1"/>
                          </a:solidFill>
                          <a:effectLst/>
                          <a:latin typeface="Arial" pitchFamily="34" charset="0"/>
                          <a:ea typeface="黑体" pitchFamily="49" charset="-122"/>
                          <a:cs typeface="+mn-cs"/>
                        </a:rPr>
                        <a:t>～</a:t>
                      </a:r>
                      <a:r>
                        <a:rPr kumimoji="0" lang="en-US" altLang="zh-CN" sz="1200" b="1" i="0" u="none" strike="noStrike" kern="1200" cap="none" normalizeH="0" baseline="0" dirty="0" smtClean="0">
                          <a:ln>
                            <a:noFill/>
                          </a:ln>
                          <a:solidFill>
                            <a:schemeClr val="tx1"/>
                          </a:solidFill>
                          <a:effectLst/>
                          <a:latin typeface="Arial" pitchFamily="34" charset="0"/>
                          <a:ea typeface="黑体" pitchFamily="49" charset="-122"/>
                          <a:cs typeface="+mn-cs"/>
                        </a:rPr>
                        <a:t>12.5</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5</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NEΔT=0.2K(300K)</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rPr>
                        <a:t>SST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kern="1200" cap="none" normalizeH="0" baseline="0" dirty="0" err="1" smtClean="0">
                          <a:ln>
                            <a:noFill/>
                          </a:ln>
                          <a:solidFill>
                            <a:schemeClr val="tx1"/>
                          </a:solidFill>
                          <a:effectLst/>
                          <a:latin typeface="Arial" pitchFamily="34" charset="0"/>
                          <a:ea typeface="黑体" pitchFamily="49" charset="-122"/>
                          <a:cs typeface="+mn-cs"/>
                        </a:rPr>
                        <a:t>Cloud,WV</a:t>
                      </a:r>
                      <a:endParaRPr kumimoji="0" lang="en-US" altLang="zh-CN" sz="1200" b="0" i="0" u="none" strike="noStrike" kern="1200" cap="none" normalizeH="0" baseline="0" dirty="0" smtClean="0">
                        <a:ln>
                          <a:noFill/>
                        </a:ln>
                        <a:solidFill>
                          <a:schemeClr val="tx1"/>
                        </a:solidFill>
                        <a:effectLst/>
                        <a:latin typeface="Arial" pitchFamily="34" charset="0"/>
                        <a:ea typeface="黑体" pitchFamily="49" charset="-122"/>
                        <a:cs typeface="+mn-cs"/>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9966"/>
                    </a:solidFill>
                  </a:tcPr>
                </a:tc>
              </a:tr>
            </a:tbl>
          </a:graphicData>
        </a:graphic>
      </p:graphicFrame>
      <p:sp>
        <p:nvSpPr>
          <p:cNvPr id="6" name="Rectangle 122"/>
          <p:cNvSpPr txBox="1">
            <a:spLocks noChangeArrowheads="1"/>
          </p:cNvSpPr>
          <p:nvPr/>
        </p:nvSpPr>
        <p:spPr>
          <a:xfrm>
            <a:off x="76199" y="381000"/>
            <a:ext cx="6942137" cy="652463"/>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defRPr/>
            </a:pPr>
            <a:r>
              <a:rPr lang="en-US" altLang="zh-CN" sz="2400" b="1" dirty="0" smtClean="0">
                <a:solidFill>
                  <a:schemeClr val="tx2">
                    <a:lumMod val="50000"/>
                  </a:schemeClr>
                </a:solidFill>
                <a:effectLst>
                  <a:outerShdw blurRad="38100" dist="38100" dir="2700000" algn="tl">
                    <a:srgbClr val="000000">
                      <a:alpha val="43137"/>
                    </a:srgbClr>
                  </a:outerShdw>
                </a:effectLst>
                <a:ea typeface="楷体_GB2312" pitchFamily="49" charset="-122"/>
                <a:cs typeface="+mn-cs"/>
              </a:rPr>
              <a:t>FY-2 VISSR</a:t>
            </a:r>
            <a:endParaRPr lang="en-US" altLang="zh-CN" sz="2400" b="1" dirty="0" smtClean="0">
              <a:effectLst>
                <a:outerShdw blurRad="38100" dist="38100" dir="2700000" algn="tl">
                  <a:srgbClr val="000000">
                    <a:alpha val="43137"/>
                  </a:srgbClr>
                </a:outerShdw>
              </a:effectLst>
              <a:ea typeface="楷体_GB2312" pitchFamily="49" charset="-122"/>
              <a:cs typeface="+mn-cs"/>
            </a:endParaRPr>
          </a:p>
        </p:txBody>
      </p:sp>
      <p:sp>
        <p:nvSpPr>
          <p:cNvPr id="2" name="矩形 1"/>
          <p:cNvSpPr/>
          <p:nvPr/>
        </p:nvSpPr>
        <p:spPr>
          <a:xfrm>
            <a:off x="152400" y="76200"/>
            <a:ext cx="6514027" cy="600164"/>
          </a:xfrm>
          <a:prstGeom prst="rect">
            <a:avLst/>
          </a:prstGeom>
        </p:spPr>
        <p:txBody>
          <a:bodyPr wrap="none">
            <a:spAutoFit/>
          </a:bodyPr>
          <a:lstStyle/>
          <a:p>
            <a:r>
              <a:rPr lang="en-US" altLang="zh-CN" sz="3300" dirty="0" smtClean="0">
                <a:latin typeface="Arial" panose="020B0604020202020204" pitchFamily="34" charset="0"/>
                <a:ea typeface="楷体_GB2312"/>
                <a:cs typeface="Arial" panose="020B0604020202020204" pitchFamily="34" charset="0"/>
              </a:rPr>
              <a:t>Channel Setting of </a:t>
            </a:r>
            <a:r>
              <a:rPr lang="en-US" altLang="zh-CN" sz="3300" dirty="0" err="1" smtClean="0">
                <a:latin typeface="Arial" panose="020B0604020202020204" pitchFamily="34" charset="0"/>
                <a:ea typeface="楷体_GB2312"/>
                <a:cs typeface="Arial" panose="020B0604020202020204" pitchFamily="34" charset="0"/>
              </a:rPr>
              <a:t>FengYun</a:t>
            </a:r>
            <a:r>
              <a:rPr lang="en-US" altLang="zh-CN" sz="3300" dirty="0" smtClean="0">
                <a:latin typeface="Arial" panose="020B0604020202020204" pitchFamily="34" charset="0"/>
                <a:ea typeface="楷体_GB2312"/>
                <a:cs typeface="Arial" panose="020B0604020202020204" pitchFamily="34" charset="0"/>
              </a:rPr>
              <a:t> </a:t>
            </a:r>
            <a:r>
              <a:rPr lang="en-US" altLang="zh-CN" sz="3300" dirty="0">
                <a:latin typeface="Arial" panose="020B0604020202020204" pitchFamily="34" charset="0"/>
                <a:ea typeface="楷体_GB2312"/>
                <a:cs typeface="Arial" panose="020B0604020202020204" pitchFamily="34" charset="0"/>
              </a:rPr>
              <a:t>Geo.</a:t>
            </a:r>
            <a:endParaRPr lang="zh-CN" altLang="en-US" sz="3300" dirty="0">
              <a:latin typeface="Arial" panose="020B0604020202020204" pitchFamily="34" charset="0"/>
              <a:ea typeface="楷体_GB2312"/>
              <a:cs typeface="Arial" panose="020B0604020202020204" pitchFamily="34" charset="0"/>
            </a:endParaRPr>
          </a:p>
        </p:txBody>
      </p:sp>
    </p:spTree>
    <p:extLst>
      <p:ext uri="{BB962C8B-B14F-4D97-AF65-F5344CB8AC3E}">
        <p14:creationId xmlns:p14="http://schemas.microsoft.com/office/powerpoint/2010/main" val="10524110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400" y="76200"/>
            <a:ext cx="4513480" cy="600164"/>
          </a:xfrm>
          <a:prstGeom prst="rect">
            <a:avLst/>
          </a:prstGeom>
        </p:spPr>
        <p:txBody>
          <a:bodyPr wrap="none">
            <a:spAutoFit/>
          </a:bodyPr>
          <a:lstStyle/>
          <a:p>
            <a:r>
              <a:rPr lang="en-US" altLang="zh-CN" sz="3300" dirty="0" err="1" smtClean="0">
                <a:latin typeface="Arial" panose="020B0604020202020204" pitchFamily="34" charset="0"/>
                <a:ea typeface="楷体_GB2312"/>
                <a:cs typeface="Arial" panose="020B0604020202020204" pitchFamily="34" charset="0"/>
              </a:rPr>
              <a:t>FengYun</a:t>
            </a:r>
            <a:r>
              <a:rPr lang="en-US" altLang="zh-CN" sz="3300" dirty="0" smtClean="0">
                <a:latin typeface="Arial" panose="020B0604020202020204" pitchFamily="34" charset="0"/>
                <a:ea typeface="楷体_GB2312"/>
                <a:cs typeface="Arial" panose="020B0604020202020204" pitchFamily="34" charset="0"/>
              </a:rPr>
              <a:t> Geo. Overlap</a:t>
            </a:r>
            <a:endParaRPr lang="zh-CN" altLang="en-US" sz="3300" dirty="0">
              <a:latin typeface="Arial" panose="020B0604020202020204" pitchFamily="34" charset="0"/>
              <a:ea typeface="楷体_GB2312"/>
              <a:cs typeface="Arial" panose="020B0604020202020204"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152400" y="869695"/>
            <a:ext cx="8686800" cy="5073905"/>
          </a:xfrm>
          <a:prstGeom prst="rect">
            <a:avLst/>
          </a:prstGeom>
          <a:noFill/>
          <a:ln w="9525">
            <a:noFill/>
            <a:miter lim="800000"/>
            <a:headEnd/>
            <a:tailEnd/>
          </a:ln>
        </p:spPr>
      </p:pic>
      <p:sp>
        <p:nvSpPr>
          <p:cNvPr id="3" name="文本框 2"/>
          <p:cNvSpPr txBox="1"/>
          <p:nvPr/>
        </p:nvSpPr>
        <p:spPr>
          <a:xfrm>
            <a:off x="152400" y="6211669"/>
            <a:ext cx="7772400" cy="646331"/>
          </a:xfrm>
          <a:prstGeom prst="rect">
            <a:avLst/>
          </a:prstGeom>
          <a:noFill/>
        </p:spPr>
        <p:txBody>
          <a:bodyPr wrap="square" rtlCol="0">
            <a:spAutoFit/>
          </a:bodyPr>
          <a:lstStyle/>
          <a:p>
            <a:r>
              <a:rPr lang="en-US" altLang="zh-CN" dirty="0" smtClean="0">
                <a:solidFill>
                  <a:srgbClr val="00B050"/>
                </a:solidFill>
              </a:rPr>
              <a:t>Operational  Setting (86.5+123.5)   </a:t>
            </a:r>
            <a:r>
              <a:rPr lang="en-US" altLang="zh-CN" dirty="0" smtClean="0"/>
              <a:t>Vs  </a:t>
            </a:r>
            <a:r>
              <a:rPr lang="en-US" altLang="zh-CN" dirty="0" smtClean="0">
                <a:solidFill>
                  <a:srgbClr val="0000FF"/>
                </a:solidFill>
                <a:effectLst>
                  <a:outerShdw blurRad="38100" dist="38100" dir="2700000" algn="tl">
                    <a:srgbClr val="000000">
                      <a:alpha val="43137"/>
                    </a:srgbClr>
                  </a:outerShdw>
                </a:effectLst>
              </a:rPr>
              <a:t>Potential Setting(79+133)</a:t>
            </a:r>
            <a:endParaRPr lang="zh-CN" altLang="en-US" dirty="0">
              <a:solidFill>
                <a:srgbClr val="0000FF"/>
              </a:solidFill>
              <a:effectLst>
                <a:outerShdw blurRad="38100" dist="38100" dir="2700000" algn="tl">
                  <a:srgbClr val="000000">
                    <a:alpha val="43137"/>
                  </a:srgbClr>
                </a:outerShdw>
              </a:effectLst>
            </a:endParaRPr>
          </a:p>
          <a:p>
            <a:endParaRPr lang="zh-CN" altLang="en-US" dirty="0">
              <a:solidFill>
                <a:srgbClr val="00B050"/>
              </a:solidFill>
            </a:endParaRPr>
          </a:p>
        </p:txBody>
      </p:sp>
    </p:spTree>
    <p:extLst>
      <p:ext uri="{BB962C8B-B14F-4D97-AF65-F5344CB8AC3E}">
        <p14:creationId xmlns:p14="http://schemas.microsoft.com/office/powerpoint/2010/main" val="341816816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1461</Words>
  <Application>Microsoft Office PowerPoint</Application>
  <PresentationFormat>全屏显示(4:3)</PresentationFormat>
  <Paragraphs>319</Paragraphs>
  <Slides>25</Slides>
  <Notes>24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Arial Unicode MS</vt:lpstr>
      <vt:lpstr>黑体</vt:lpstr>
      <vt:lpstr>楷体</vt:lpstr>
      <vt:lpstr>楷体_GB2312</vt:lpstr>
      <vt:lpstr>宋体</vt:lpstr>
      <vt:lpstr>Arial</vt:lpstr>
      <vt:lpstr>Arial Black</vt:lpstr>
      <vt:lpstr>Calibri</vt:lpstr>
      <vt:lpstr>Calibri Light</vt:lpstr>
      <vt:lpstr>Office 主题</vt:lpstr>
      <vt:lpstr>PowerPoint 演示文稿</vt:lpstr>
      <vt:lpstr>Outline</vt:lpstr>
      <vt:lpstr>Parallax*  Apparent displacement, or difference in the apparent position, of an object, caused by actual change (or difference) of position of the point of observation; spec. the angular amount of such displacement or difference of position, being the angle contained between the two straight lines drawn to the object from the two different points of view, and constituting a measure of the distance of the object."</vt:lpstr>
      <vt:lpstr>PowerPoint 演示文稿</vt:lpstr>
      <vt:lpstr>Benefits of Dual-Geo. In Visible CMV Retrieval</vt:lpstr>
      <vt:lpstr>PowerPoint 演示文稿</vt:lpstr>
      <vt:lpstr>PowerPoint 演示文稿</vt:lpstr>
      <vt:lpstr>FY-4A AGRI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Basic consideration on time asynchronous</vt:lpstr>
      <vt:lpstr>Time asynchronous  effect on CTH</vt:lpstr>
      <vt:lpstr>Time asynchronous                           -&gt;Cloud Motion                                               -&gt;CTH Error</vt:lpstr>
      <vt:lpstr>Diagram of FengYun Dual-Geo CMV</vt:lpstr>
      <vt:lpstr>PowerPoint 演示文稿</vt:lpstr>
      <vt:lpstr>PowerPoint 演示文稿</vt:lpstr>
      <vt:lpstr>Thank you           for your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NSMC/CMA</dc:creator>
  <cp:lastModifiedBy>NSMC/CMA</cp:lastModifiedBy>
  <cp:revision>22</cp:revision>
  <dcterms:created xsi:type="dcterms:W3CDTF">2014-06-17T07:13:25Z</dcterms:created>
  <dcterms:modified xsi:type="dcterms:W3CDTF">2014-06-19T04:48:29Z</dcterms:modified>
</cp:coreProperties>
</file>