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7" r:id="rId2"/>
    <p:sldId id="268" r:id="rId3"/>
    <p:sldId id="270" r:id="rId4"/>
    <p:sldId id="315" r:id="rId5"/>
    <p:sldId id="313" r:id="rId6"/>
    <p:sldId id="314" r:id="rId7"/>
    <p:sldId id="272" r:id="rId8"/>
    <p:sldId id="279" r:id="rId9"/>
    <p:sldId id="278" r:id="rId10"/>
    <p:sldId id="306" r:id="rId11"/>
    <p:sldId id="307" r:id="rId12"/>
    <p:sldId id="331" r:id="rId13"/>
    <p:sldId id="310" r:id="rId14"/>
    <p:sldId id="281" r:id="rId15"/>
    <p:sldId id="305" r:id="rId16"/>
    <p:sldId id="322" r:id="rId17"/>
    <p:sldId id="311" r:id="rId18"/>
    <p:sldId id="297" r:id="rId19"/>
    <p:sldId id="296" r:id="rId20"/>
    <p:sldId id="317" r:id="rId21"/>
    <p:sldId id="323" r:id="rId22"/>
    <p:sldId id="324" r:id="rId23"/>
    <p:sldId id="325" r:id="rId24"/>
    <p:sldId id="304" r:id="rId25"/>
    <p:sldId id="263" r:id="rId26"/>
    <p:sldId id="292" r:id="rId27"/>
    <p:sldId id="289" r:id="rId28"/>
    <p:sldId id="294" r:id="rId29"/>
    <p:sldId id="318" r:id="rId30"/>
    <p:sldId id="327" r:id="rId31"/>
    <p:sldId id="299" r:id="rId32"/>
    <p:sldId id="300" r:id="rId33"/>
    <p:sldId id="328" r:id="rId34"/>
    <p:sldId id="329" r:id="rId35"/>
    <p:sldId id="301" r:id="rId36"/>
    <p:sldId id="330" r:id="rId37"/>
    <p:sldId id="269" r:id="rId3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91" autoAdjust="0"/>
  </p:normalViewPr>
  <p:slideViewPr>
    <p:cSldViewPr>
      <p:cViewPr varScale="1">
        <p:scale>
          <a:sx n="72" d="100"/>
          <a:sy n="72" d="100"/>
        </p:scale>
        <p:origin x="-907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1535F-5755-42E3-A911-E39FEAA41DEF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C2B3C-1417-4679-A170-BE9969A05B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41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 smtClean="0"/>
              <a:t>This is a introduce</a:t>
            </a:r>
            <a:r>
              <a:rPr lang="en-US" altLang="ja-JP" baseline="0" dirty="0" smtClean="0"/>
              <a:t> of himawari-8 specification.</a:t>
            </a:r>
          </a:p>
          <a:p>
            <a:r>
              <a:rPr lang="en-US" altLang="ja-JP" baseline="0" dirty="0" smtClean="0"/>
              <a:t>As you can see, number of bands will be increased from 5 to 16.</a:t>
            </a:r>
          </a:p>
          <a:p>
            <a:r>
              <a:rPr lang="en-US" altLang="ja-JP" baseline="0" dirty="0" smtClean="0"/>
              <a:t>Spatial and time resolution will be 2 km and 10minutes.</a:t>
            </a:r>
          </a:p>
          <a:p>
            <a:endParaRPr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17F53A-CB84-4200-8A72-A9C4828EC4A4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2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819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B018E-DCA1-48E1-848B-62B0E7BC867A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23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23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Information should be used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separatelly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15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6050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2B3C-1417-4679-A170-BE9969A05B9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018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35A9-6CB1-41EE-A96D-65AFEBC35B0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83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16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18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78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18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63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37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76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51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18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2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3846B-E8DC-4AB4-9CA4-FC11077A7052}" type="datetimeFigureOut">
              <a:rPr kumimoji="1" lang="ja-JP" altLang="en-US" smtClean="0"/>
              <a:t>2014/6/16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48716-9F26-4086-9444-9ADF28EBDC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46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14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7920" y="1124744"/>
            <a:ext cx="8368160" cy="1974081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MOTION TRACKING AND CLOUD HEIGHT ASSIGNMENT METHODS FOR HIMAWARI-8 AMV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479873" y="4293096"/>
            <a:ext cx="6400800" cy="175260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err="1" smtClean="0">
                <a:solidFill>
                  <a:schemeClr val="bg1"/>
                </a:solidFill>
              </a:rPr>
              <a:t>Kazuki</a:t>
            </a:r>
            <a:r>
              <a:rPr lang="en-US" altLang="ja-JP" b="1" dirty="0" smtClean="0">
                <a:solidFill>
                  <a:schemeClr val="bg1"/>
                </a:solidFill>
              </a:rPr>
              <a:t> </a:t>
            </a:r>
            <a:r>
              <a:rPr lang="en-US" altLang="ja-JP" b="1" dirty="0" err="1" smtClean="0">
                <a:solidFill>
                  <a:schemeClr val="bg1"/>
                </a:solidFill>
              </a:rPr>
              <a:t>Shimoji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r>
              <a:rPr lang="en-US" altLang="ja-JP" b="1" dirty="0" smtClean="0">
                <a:solidFill>
                  <a:schemeClr val="bg1"/>
                </a:solidFill>
              </a:rPr>
              <a:t>Meteorological Satellite Center</a:t>
            </a:r>
          </a:p>
          <a:p>
            <a:r>
              <a:rPr lang="en-US" altLang="ja-JP" sz="3600" b="1" dirty="0" smtClean="0">
                <a:solidFill>
                  <a:schemeClr val="bg1"/>
                </a:solidFill>
              </a:rPr>
              <a:t>Japan Meteorological Agency</a:t>
            </a:r>
            <a:endParaRPr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786544" y="980728"/>
            <a:ext cx="8064896" cy="57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226704" y="1484784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374771" y="1484784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3366066" y="3771038"/>
            <a:ext cx="366943" cy="36004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6516216" y="3316495"/>
            <a:ext cx="366943" cy="36004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矢印コネクタ 2"/>
          <p:cNvCxnSpPr/>
          <p:nvPr/>
        </p:nvCxnSpPr>
        <p:spPr>
          <a:xfrm flipV="1">
            <a:off x="3851920" y="3573016"/>
            <a:ext cx="2592288" cy="378042"/>
          </a:xfrm>
          <a:prstGeom prst="straightConnector1">
            <a:avLst/>
          </a:prstGeom>
          <a:ln w="508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07504" y="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/>
              <a:t>Simultaneous use of matching information</a:t>
            </a:r>
            <a:endParaRPr kumimoji="1" lang="ja-JP" altLang="en-US" sz="3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33326" y="1776221"/>
            <a:ext cx="214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forward matching</a:t>
            </a:r>
            <a:endParaRPr kumimoji="1" lang="en-US" altLang="ja-JP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09795" y="1769621"/>
            <a:ext cx="2340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backward matching</a:t>
            </a:r>
            <a:endParaRPr kumimoji="1" lang="en-US" altLang="ja-JP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25815" y="5818371"/>
            <a:ext cx="501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  <p:sp>
        <p:nvSpPr>
          <p:cNvPr id="25" name="右矢印 24"/>
          <p:cNvSpPr/>
          <p:nvPr/>
        </p:nvSpPr>
        <p:spPr>
          <a:xfrm>
            <a:off x="107504" y="2699560"/>
            <a:ext cx="3127712" cy="258619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solidFill>
                  <a:schemeClr val="tx1"/>
                </a:solidFill>
              </a:rPr>
              <a:t>“best” vector in forward matching , but unlikely in backward matching</a:t>
            </a:r>
            <a:endParaRPr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41167" y="4653136"/>
            <a:ext cx="525658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if difference between forward and backward motion vector is large, p</a:t>
            </a:r>
            <a:r>
              <a:rPr kumimoji="1" lang="en-US" altLang="ja-JP" dirty="0" smtClean="0"/>
              <a:t>urged by temporal consistency check</a:t>
            </a:r>
          </a:p>
          <a:p>
            <a:r>
              <a:rPr lang="en-US" altLang="ja-JP" dirty="0" smtClean="0"/>
              <a:t>=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tracking failure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786544" y="980728"/>
            <a:ext cx="8064896" cy="57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226704" y="1484784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374771" y="1484784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3366066" y="3771038"/>
            <a:ext cx="366943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6516216" y="3316495"/>
            <a:ext cx="366943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矢印コネクタ 2"/>
          <p:cNvCxnSpPr/>
          <p:nvPr/>
        </p:nvCxnSpPr>
        <p:spPr>
          <a:xfrm flipV="1">
            <a:off x="3851920" y="3573016"/>
            <a:ext cx="2592288" cy="378042"/>
          </a:xfrm>
          <a:prstGeom prst="straightConnector1">
            <a:avLst/>
          </a:prstGeom>
          <a:ln w="508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07504" y="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/>
              <a:t>Simultaneous use of matching information</a:t>
            </a:r>
            <a:endParaRPr kumimoji="1" lang="ja-JP" altLang="en-US" sz="3600" dirty="0"/>
          </a:p>
        </p:txBody>
      </p:sp>
      <p:cxnSp>
        <p:nvCxnSpPr>
          <p:cNvPr id="16" name="直線矢印コネクタ 15"/>
          <p:cNvCxnSpPr>
            <a:stCxn id="17" idx="0"/>
          </p:cNvCxnSpPr>
          <p:nvPr/>
        </p:nvCxnSpPr>
        <p:spPr>
          <a:xfrm flipH="1" flipV="1">
            <a:off x="4852601" y="3182640"/>
            <a:ext cx="10562" cy="136335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154751" y="4545994"/>
            <a:ext cx="74168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Optimal motion vector should be selected from this intersection</a:t>
            </a: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temporally inconsistent vector should not be selected from the beginning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8" name="星 5 17"/>
          <p:cNvSpPr/>
          <p:nvPr/>
        </p:nvSpPr>
        <p:spPr>
          <a:xfrm>
            <a:off x="4679692" y="2757121"/>
            <a:ext cx="366943" cy="36004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33326" y="1776221"/>
            <a:ext cx="214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forward matching</a:t>
            </a:r>
            <a:endParaRPr kumimoji="1" lang="en-US" altLang="ja-JP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09795" y="1769621"/>
            <a:ext cx="2340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backward matching</a:t>
            </a:r>
            <a:endParaRPr kumimoji="1" lang="en-US" altLang="ja-JP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25815" y="5818371"/>
            <a:ext cx="501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441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Users\kazuki\Dropbox\研究開発\海外出張\IWWG\材料\IWW\CorrABC5x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/>
          <a:stretch/>
        </p:blipFill>
        <p:spPr bwMode="auto">
          <a:xfrm>
            <a:off x="5446361" y="2944704"/>
            <a:ext cx="3666750" cy="29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5551544" y="6028743"/>
            <a:ext cx="3456384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posterior</a:t>
            </a:r>
            <a:r>
              <a:rPr kumimoji="1" lang="en-US" altLang="ja-JP" dirty="0" smtClean="0">
                <a:solidFill>
                  <a:srgbClr val="FFFF00"/>
                </a:solidFill>
              </a:rPr>
              <a:t> information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averaged c</a:t>
            </a:r>
            <a:r>
              <a:rPr kumimoji="1" lang="en-US" altLang="ja-JP" dirty="0" smtClean="0">
                <a:solidFill>
                  <a:srgbClr val="FFFF00"/>
                </a:solidFill>
              </a:rPr>
              <a:t>orrelation surfaces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7504" y="2884584"/>
            <a:ext cx="3744416" cy="58477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FF00"/>
                </a:solidFill>
              </a:rPr>
              <a:t>auxiliary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backward motion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9512" y="6021288"/>
            <a:ext cx="4176464" cy="58477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FF00"/>
                </a:solidFill>
              </a:rPr>
              <a:t>prior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forward motion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30" name="右矢印 29"/>
          <p:cNvSpPr/>
          <p:nvPr/>
        </p:nvSpPr>
        <p:spPr>
          <a:xfrm>
            <a:off x="2799542" y="3630793"/>
            <a:ext cx="3006888" cy="2198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probabilistic </a:t>
            </a:r>
            <a:r>
              <a:rPr lang="en-US" altLang="ja-JP" b="1" dirty="0" smtClean="0"/>
              <a:t>inference</a:t>
            </a:r>
          </a:p>
          <a:p>
            <a:pPr algn="ctr"/>
            <a:r>
              <a:rPr lang="en-US" altLang="ja-JP" dirty="0"/>
              <a:t>t</a:t>
            </a:r>
            <a:r>
              <a:rPr kumimoji="1" lang="en-US" altLang="ja-JP" dirty="0" smtClean="0"/>
              <a:t>o regard correlation surface as log likelihood function</a:t>
            </a:r>
          </a:p>
        </p:txBody>
      </p:sp>
      <p:sp>
        <p:nvSpPr>
          <p:cNvPr id="32" name="屈折矢印 31"/>
          <p:cNvSpPr/>
          <p:nvPr/>
        </p:nvSpPr>
        <p:spPr>
          <a:xfrm flipV="1">
            <a:off x="3438890" y="1830593"/>
            <a:ext cx="864096" cy="1800200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/>
              <a:t>Maximum Likelihood Estimation Approach for small Scale AMV  </a:t>
            </a:r>
            <a:endParaRPr kumimoji="1" lang="ja-JP" altLang="en-US" sz="2400" b="1" dirty="0"/>
          </a:p>
        </p:txBody>
      </p:sp>
      <p:pic>
        <p:nvPicPr>
          <p:cNvPr id="14" name="Picture 2" descr="C:\Users\kazuki\Dropbox\研究開発\海外出張\IWWG\材料\IWW\CorrBC5x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/>
          <a:stretch/>
        </p:blipFill>
        <p:spPr bwMode="auto">
          <a:xfrm>
            <a:off x="256695" y="3759621"/>
            <a:ext cx="2425496" cy="21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kazuki\Dropbox\研究開発\海外出張\IWWG\材料\IWW\CorrAB5x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/>
          <a:stretch/>
        </p:blipFill>
        <p:spPr bwMode="auto">
          <a:xfrm>
            <a:off x="277667" y="741954"/>
            <a:ext cx="2439573" cy="214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355976" y="741954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en-US" altLang="ja-JP" dirty="0" smtClean="0"/>
              <a:t>To equate cross-correlation with </a:t>
            </a:r>
            <a:r>
              <a:rPr kumimoji="1" lang="en-US" altLang="ja-JP" dirty="0" smtClean="0">
                <a:solidFill>
                  <a:srgbClr val="FF0000"/>
                </a:solidFill>
              </a:rPr>
              <a:t>log likelihood function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smtClean="0"/>
              <a:t>To compute average of two </a:t>
            </a:r>
            <a:r>
              <a:rPr lang="en-US" altLang="ja-JP" dirty="0" smtClean="0">
                <a:solidFill>
                  <a:srgbClr val="FF0000"/>
                </a:solidFill>
              </a:rPr>
              <a:t>log likelihood function surface</a:t>
            </a:r>
            <a:r>
              <a:rPr lang="en-US" altLang="ja-JP" dirty="0" smtClean="0"/>
              <a:t> from forward and backward matching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smtClean="0"/>
              <a:t>To search vector which maximize  the </a:t>
            </a:r>
            <a:r>
              <a:rPr lang="en-US" altLang="ja-JP" dirty="0" smtClean="0">
                <a:solidFill>
                  <a:srgbClr val="FF0000"/>
                </a:solidFill>
              </a:rPr>
              <a:t>averaged log likelihood function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539552" y="670096"/>
            <a:ext cx="8064896" cy="38164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979712" y="1174152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374771" y="1189632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>
            <a:stCxn id="18" idx="0"/>
          </p:cNvCxnSpPr>
          <p:nvPr/>
        </p:nvCxnSpPr>
        <p:spPr>
          <a:xfrm flipH="1" flipV="1">
            <a:off x="4728830" y="2982482"/>
            <a:ext cx="3960" cy="71664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751612" y="1524149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possible backward m</a:t>
            </a:r>
            <a:r>
              <a:rPr kumimoji="1" lang="en-US" altLang="ja-JP" dirty="0" smtClean="0"/>
              <a:t>otion vectors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/>
              <a:t>h</a:t>
            </a:r>
            <a:r>
              <a:rPr kumimoji="1" lang="en-US" altLang="ja-JP" sz="3600" dirty="0" smtClean="0"/>
              <a:t>ow to find temporally consistent vector </a:t>
            </a:r>
            <a:endParaRPr kumimoji="1" lang="ja-JP" altLang="en-US" sz="3600" dirty="0"/>
          </a:p>
        </p:txBody>
      </p:sp>
      <p:pic>
        <p:nvPicPr>
          <p:cNvPr id="14" name="Picture 2" descr="C:\Users\kazuki\Dropbox\研究開発\海外出張\IWWG\材料\IWW\CorrBC5x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/>
          <a:stretch/>
        </p:blipFill>
        <p:spPr bwMode="auto">
          <a:xfrm>
            <a:off x="59679" y="3731793"/>
            <a:ext cx="2492592" cy="218777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07200" y="5949280"/>
            <a:ext cx="2194472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FF00"/>
                </a:solidFill>
              </a:rPr>
              <a:t>prior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forward matching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pic>
        <p:nvPicPr>
          <p:cNvPr id="17" name="Picture 3" descr="C:\Users\kazuki\Dropbox\研究開発\海外出張\IWWG\材料\IWW\CorrAB5x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/>
          <a:stretch/>
        </p:blipFill>
        <p:spPr bwMode="auto">
          <a:xfrm>
            <a:off x="6509421" y="3731793"/>
            <a:ext cx="2555776" cy="22446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kazuki\Dropbox\研究開発\海外出張\IWWG\材料\IWW\CorrABC5x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/>
          <a:stretch/>
        </p:blipFill>
        <p:spPr bwMode="auto">
          <a:xfrm>
            <a:off x="3315488" y="3699122"/>
            <a:ext cx="2834604" cy="2271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6732240" y="5976482"/>
            <a:ext cx="2332957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FFFF00"/>
                </a:solidFill>
              </a:rPr>
              <a:t>auxiliary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backward matching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61570" y="6151527"/>
            <a:ext cx="2980084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posterior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information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averaged c</a:t>
            </a:r>
            <a:r>
              <a:rPr kumimoji="1" lang="en-US" altLang="ja-JP" dirty="0" smtClean="0">
                <a:solidFill>
                  <a:srgbClr val="FFFF00"/>
                </a:solidFill>
              </a:rPr>
              <a:t>orrelation surfaces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44765" y="1423253"/>
            <a:ext cx="214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forward matching</a:t>
            </a:r>
            <a:endParaRPr kumimoji="1" lang="en-US" altLang="ja-JP" dirty="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22113" y="642311"/>
            <a:ext cx="50104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  <p:cxnSp>
        <p:nvCxnSpPr>
          <p:cNvPr id="28" name="直線矢印コネクタ 27"/>
          <p:cNvCxnSpPr>
            <a:endCxn id="12" idx="2"/>
          </p:cNvCxnSpPr>
          <p:nvPr/>
        </p:nvCxnSpPr>
        <p:spPr>
          <a:xfrm flipV="1">
            <a:off x="1304436" y="2614312"/>
            <a:ext cx="675276" cy="108481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endCxn id="13" idx="6"/>
          </p:cNvCxnSpPr>
          <p:nvPr/>
        </p:nvCxnSpPr>
        <p:spPr>
          <a:xfrm flipH="1" flipV="1">
            <a:off x="7471115" y="2629792"/>
            <a:ext cx="629277" cy="1069330"/>
          </a:xfrm>
          <a:prstGeom prst="straightConnector1">
            <a:avLst/>
          </a:prstGeom>
          <a:ln w="508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815201" y="3502010"/>
            <a:ext cx="19442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reversed for averaging</a:t>
            </a:r>
            <a:endParaRPr kumimoji="1" lang="ja-JP" altLang="en-US" sz="1400" b="1" dirty="0"/>
          </a:p>
        </p:txBody>
      </p:sp>
      <p:sp>
        <p:nvSpPr>
          <p:cNvPr id="20" name="円/楕円 19"/>
          <p:cNvSpPr/>
          <p:nvPr/>
        </p:nvSpPr>
        <p:spPr>
          <a:xfrm>
            <a:off x="1389492" y="3805507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971600" y="4715389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1995822" y="4511843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1092598" y="4935968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840016" y="5301208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1364955" y="5589240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41020" y="5521787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471115" y="4569582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6797980" y="4936017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7471115" y="4743847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7841476" y="3755045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7408795" y="5589240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7736843" y="5010740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8244408" y="5478950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4386210" y="4737334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4801103" y="3805506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539552" y="670096"/>
            <a:ext cx="8064896" cy="38164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979712" y="1174152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374771" y="1189632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>
            <a:stCxn id="18" idx="0"/>
          </p:cNvCxnSpPr>
          <p:nvPr/>
        </p:nvCxnSpPr>
        <p:spPr>
          <a:xfrm flipH="1" flipV="1">
            <a:off x="4728830" y="2982482"/>
            <a:ext cx="3960" cy="71664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kazuki\Dropbox\研究開発\海外出張\IWWG\材料\IWW\CorrBC5x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/>
          <a:stretch/>
        </p:blipFill>
        <p:spPr bwMode="auto">
          <a:xfrm>
            <a:off x="59679" y="3731793"/>
            <a:ext cx="2492592" cy="218777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07200" y="5949280"/>
            <a:ext cx="2194472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FF00"/>
                </a:solidFill>
              </a:rPr>
              <a:t>prior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forward matching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pic>
        <p:nvPicPr>
          <p:cNvPr id="17" name="Picture 3" descr="C:\Users\kazuki\Dropbox\研究開発\海外出張\IWWG\材料\IWW\CorrAB5x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/>
          <a:stretch/>
        </p:blipFill>
        <p:spPr bwMode="auto">
          <a:xfrm>
            <a:off x="6509421" y="3731793"/>
            <a:ext cx="2555776" cy="22446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kazuki\Dropbox\研究開発\海外出張\IWWG\材料\IWW\CorrABC5x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/>
          <a:stretch/>
        </p:blipFill>
        <p:spPr bwMode="auto">
          <a:xfrm>
            <a:off x="3315488" y="3699122"/>
            <a:ext cx="2834604" cy="2271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6732240" y="5976482"/>
            <a:ext cx="2332957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FFFF00"/>
                </a:solidFill>
              </a:rPr>
              <a:t>auxiliary information</a:t>
            </a: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correlation surface from backward matching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61570" y="6151527"/>
            <a:ext cx="2980084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posterior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information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averaged c</a:t>
            </a:r>
            <a:r>
              <a:rPr kumimoji="1" lang="en-US" altLang="ja-JP" dirty="0" smtClean="0">
                <a:solidFill>
                  <a:srgbClr val="FFFF00"/>
                </a:solidFill>
              </a:rPr>
              <a:t>orrelation surfaces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22113" y="642311"/>
            <a:ext cx="50104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  <p:cxnSp>
        <p:nvCxnSpPr>
          <p:cNvPr id="28" name="直線矢印コネクタ 27"/>
          <p:cNvCxnSpPr>
            <a:endCxn id="12" idx="2"/>
          </p:cNvCxnSpPr>
          <p:nvPr/>
        </p:nvCxnSpPr>
        <p:spPr>
          <a:xfrm flipV="1">
            <a:off x="1304436" y="2614312"/>
            <a:ext cx="675276" cy="108481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17" idx="0"/>
            <a:endCxn id="13" idx="6"/>
          </p:cNvCxnSpPr>
          <p:nvPr/>
        </p:nvCxnSpPr>
        <p:spPr>
          <a:xfrm flipH="1" flipV="1">
            <a:off x="7471115" y="2629792"/>
            <a:ext cx="316194" cy="1102001"/>
          </a:xfrm>
          <a:prstGeom prst="straightConnector1">
            <a:avLst/>
          </a:prstGeom>
          <a:ln w="508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1389492" y="3805507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4808912" y="3805506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44765" y="5273235"/>
            <a:ext cx="45704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/>
              <a:t>Peak position </a:t>
            </a:r>
            <a:r>
              <a:rPr lang="en-US" altLang="ja-JP" sz="1600" b="1" dirty="0" smtClean="0"/>
              <a:t>on averaged surface corresponds to large CC points on both of FW and BW surfaces  </a:t>
            </a:r>
            <a:endParaRPr kumimoji="1" lang="ja-JP" altLang="en-US" sz="16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7504" y="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/>
              <a:t>h</a:t>
            </a:r>
            <a:r>
              <a:rPr kumimoji="1" lang="en-US" altLang="ja-JP" sz="3600" dirty="0" smtClean="0"/>
              <a:t>ow to search temporally consistent vector </a:t>
            </a:r>
            <a:endParaRPr kumimoji="1" lang="ja-JP" altLang="en-US" sz="3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15201" y="3424016"/>
            <a:ext cx="19442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reversed for averaging</a:t>
            </a:r>
            <a:endParaRPr kumimoji="1" lang="ja-JP" altLang="en-US" sz="14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51612" y="1524149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possible backward m</a:t>
            </a:r>
            <a:r>
              <a:rPr kumimoji="1" lang="en-US" altLang="ja-JP" dirty="0" smtClean="0"/>
              <a:t>otion vectors 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244765" y="1423253"/>
            <a:ext cx="214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forward matching</a:t>
            </a:r>
            <a:endParaRPr kumimoji="1" lang="en-US" altLang="ja-JP" dirty="0" smtClean="0"/>
          </a:p>
        </p:txBody>
      </p:sp>
      <p:sp>
        <p:nvSpPr>
          <p:cNvPr id="36" name="円/楕円 35"/>
          <p:cNvSpPr/>
          <p:nvPr/>
        </p:nvSpPr>
        <p:spPr>
          <a:xfrm>
            <a:off x="971600" y="4715389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4386210" y="4737334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7471115" y="4743847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7841476" y="3755045"/>
            <a:ext cx="252582" cy="220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4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/>
          <p:cNvSpPr/>
          <p:nvPr/>
        </p:nvSpPr>
        <p:spPr>
          <a:xfrm>
            <a:off x="614408" y="2978029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1669" y="1036938"/>
            <a:ext cx="4248472" cy="57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634245" y="1540994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2668204" y="3717032"/>
            <a:ext cx="1819372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866436" y="1765579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possible small scale m</a:t>
            </a:r>
            <a:r>
              <a:rPr kumimoji="1" lang="en-US" altLang="ja-JP" dirty="0" smtClean="0"/>
              <a:t>otion vectors </a:t>
            </a:r>
          </a:p>
          <a:p>
            <a:pPr algn="ctr"/>
            <a:r>
              <a:rPr lang="en-US" altLang="ja-JP" dirty="0" smtClean="0"/>
              <a:t>(similarity high)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66436" y="4418189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possible large scale m</a:t>
            </a:r>
            <a:r>
              <a:rPr kumimoji="1" lang="en-US" altLang="ja-JP" dirty="0" smtClean="0"/>
              <a:t>otion vectors </a:t>
            </a:r>
          </a:p>
          <a:p>
            <a:pPr algn="ctr"/>
            <a:r>
              <a:rPr lang="en-US" altLang="ja-JP" dirty="0" smtClean="0"/>
              <a:t>(similarity high)</a:t>
            </a:r>
            <a:endParaRPr kumimoji="1" lang="ja-JP" altLang="en-US" dirty="0"/>
          </a:p>
        </p:txBody>
      </p:sp>
      <p:pic>
        <p:nvPicPr>
          <p:cNvPr id="13" name="Picture 2" descr="C:\Users\kazuki\Dropbox\研究開発\海外出張\IWWG\材料\IWW\CorrBC5x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/>
          <a:stretch/>
        </p:blipFill>
        <p:spPr bwMode="auto">
          <a:xfrm>
            <a:off x="6998655" y="1036938"/>
            <a:ext cx="2037841" cy="17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kazuki\Dropbox\研究開発\海外出張\IWWG\材料\IWW\CorrBC15x1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/>
          <a:stretch/>
        </p:blipFill>
        <p:spPr bwMode="auto">
          <a:xfrm>
            <a:off x="7003788" y="4005064"/>
            <a:ext cx="2027574" cy="178655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kazuki\Dropbox\研究開発\海外出張\IWWG\材料\IWW\CorrBC5x5_15x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/>
          <a:stretch/>
        </p:blipFill>
        <p:spPr bwMode="auto">
          <a:xfrm>
            <a:off x="4487576" y="2365743"/>
            <a:ext cx="2341470" cy="21199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6881438" y="5966581"/>
            <a:ext cx="2171143" cy="73866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FFFF00"/>
                </a:solidFill>
              </a:rPr>
              <a:t>auxiliary </a:t>
            </a:r>
            <a:r>
              <a:rPr lang="en-US" altLang="ja-JP" sz="1400" b="1" dirty="0" smtClean="0">
                <a:solidFill>
                  <a:srgbClr val="FFFF00"/>
                </a:solidFill>
              </a:rPr>
              <a:t>information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correlation surface 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from large target box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948263" y="2825571"/>
            <a:ext cx="2099135" cy="73866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FFFF00"/>
                </a:solidFill>
              </a:rPr>
              <a:t>prior information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correlation surface 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from small target box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3577890" y="1628800"/>
            <a:ext cx="3420768" cy="576064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 flipV="1">
            <a:off x="3458726" y="5311660"/>
            <a:ext cx="3422712" cy="102786"/>
          </a:xfrm>
          <a:prstGeom prst="straightConnector1">
            <a:avLst/>
          </a:prstGeom>
          <a:ln w="508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452431" y="4541137"/>
            <a:ext cx="2411759" cy="52322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FF00"/>
                </a:solidFill>
              </a:rPr>
              <a:t>posterior</a:t>
            </a:r>
            <a:r>
              <a:rPr kumimoji="1" lang="en-US" altLang="ja-JP" sz="1400" b="1" dirty="0" smtClean="0">
                <a:solidFill>
                  <a:srgbClr val="FFFF00"/>
                </a:solidFill>
              </a:rPr>
              <a:t> information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averaged c</a:t>
            </a:r>
            <a:r>
              <a:rPr kumimoji="1" lang="en-US" altLang="ja-JP" sz="1400" dirty="0" smtClean="0">
                <a:solidFill>
                  <a:srgbClr val="FFFF00"/>
                </a:solidFill>
              </a:rPr>
              <a:t>orrelation surfaces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" y="651043"/>
            <a:ext cx="435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7504" y="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Application to </a:t>
            </a:r>
            <a:r>
              <a:rPr kumimoji="1" lang="en-US" altLang="ja-JP" sz="3600" dirty="0" smtClean="0"/>
              <a:t>spatially consistent vector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923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467544" y="980728"/>
            <a:ext cx="8064896" cy="57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1991885" y="2996952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139952" y="2996952"/>
            <a:ext cx="3096344" cy="288032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991885" y="1484784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139952" y="1484784"/>
            <a:ext cx="3096344" cy="2880320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5132" y="162880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forward motion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small scale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57032" y="508518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forward motion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large scale</a:t>
            </a:r>
            <a:endParaRPr kumimoji="1" lang="ja-JP" altLang="en-US" dirty="0"/>
          </a:p>
        </p:txBody>
      </p:sp>
      <p:pic>
        <p:nvPicPr>
          <p:cNvPr id="18" name="Picture 11" descr="E:\研究開発\海外出張\IWWG\材料\IWW\CorrBC5x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" y="937857"/>
            <a:ext cx="265786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E:\研究開発\海外出張\IWWG\材料\IWW\CorrAB5x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05" y="1008517"/>
            <a:ext cx="2637880" cy="27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E:\研究開発\海外出張\IWWG\材料\IWW\CorrAB15x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76" y="4109549"/>
            <a:ext cx="2667513" cy="274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E:\研究開発\海外出張\IWWG\材料\IWW\CorrBC15x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7248"/>
            <a:ext cx="2686916" cy="27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4932040" y="508518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backward motion</a:t>
            </a:r>
          </a:p>
          <a:p>
            <a:pPr algn="ctr"/>
            <a:r>
              <a:rPr lang="en-US" altLang="ja-JP" dirty="0" smtClean="0"/>
              <a:t>large scale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16016" y="162880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backward motion</a:t>
            </a:r>
          </a:p>
          <a:p>
            <a:pPr algn="ctr"/>
            <a:r>
              <a:rPr lang="en-US" altLang="ja-JP" dirty="0" smtClean="0"/>
              <a:t>small scale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0" y="-8397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/>
              <a:t>Likelihood estimation </a:t>
            </a:r>
          </a:p>
          <a:p>
            <a:pPr algn="ctr"/>
            <a:r>
              <a:rPr lang="en-US" altLang="ja-JP" sz="3200" b="1" dirty="0" smtClean="0"/>
              <a:t>by temporal and spatial information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090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467544" y="980728"/>
            <a:ext cx="8064896" cy="57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1991885" y="2996952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139952" y="2996952"/>
            <a:ext cx="3096344" cy="288032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991885" y="1484784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139952" y="1484784"/>
            <a:ext cx="3096344" cy="2880320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5132" y="162880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forward motion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small scale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57032" y="508518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forward motion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large scale</a:t>
            </a:r>
            <a:endParaRPr kumimoji="1" lang="ja-JP" altLang="en-US" dirty="0"/>
          </a:p>
        </p:txBody>
      </p:sp>
      <p:pic>
        <p:nvPicPr>
          <p:cNvPr id="18" name="Picture 11" descr="E:\研究開発\海外出張\IWWG\材料\IWW\CorrBC5x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" y="937857"/>
            <a:ext cx="265786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E:\研究開発\海外出張\IWWG\材料\IWW\CorrAB5x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05" y="1008517"/>
            <a:ext cx="2637880" cy="27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E:\研究開発\海外出張\IWWG\材料\IWW\CorrAB15x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76" y="4109549"/>
            <a:ext cx="2667513" cy="274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E:\研究開発\海外出張\IWWG\材料\IWW\CorrBC15x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7248"/>
            <a:ext cx="2686916" cy="27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4932040" y="508518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backward motion</a:t>
            </a:r>
          </a:p>
          <a:p>
            <a:pPr algn="ctr"/>
            <a:r>
              <a:rPr lang="en-US" altLang="ja-JP" dirty="0" smtClean="0"/>
              <a:t>large scale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16016" y="162880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backward motion</a:t>
            </a:r>
          </a:p>
          <a:p>
            <a:pPr algn="ctr"/>
            <a:r>
              <a:rPr lang="en-US" altLang="ja-JP" dirty="0" smtClean="0"/>
              <a:t>small scale</a:t>
            </a:r>
            <a:endParaRPr kumimoji="1" lang="ja-JP" altLang="en-US" dirty="0"/>
          </a:p>
        </p:txBody>
      </p:sp>
      <p:pic>
        <p:nvPicPr>
          <p:cNvPr id="22" name="Picture 15" descr="E:\研究開発\海外出張\IWWG\材料\IWW\CorrABC5x5_15x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00" y="2271766"/>
            <a:ext cx="3059832" cy="280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0" y="-8397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/>
              <a:t>Likelihood estimation </a:t>
            </a:r>
          </a:p>
          <a:p>
            <a:pPr algn="ctr"/>
            <a:r>
              <a:rPr lang="en-US" altLang="ja-JP" sz="3200" b="1" dirty="0" smtClean="0"/>
              <a:t>by temporal and spatial information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444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645046"/>
            <a:ext cx="2103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sat:MTSAT-1R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Channel:IR10.8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time interval:5min  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target size</a:t>
            </a:r>
            <a:r>
              <a:rPr lang="en-US" altLang="ja-JP" dirty="0" smtClean="0">
                <a:solidFill>
                  <a:srgbClr val="FFFF00"/>
                </a:solidFill>
              </a:rPr>
              <a:t>:</a:t>
            </a:r>
            <a:r>
              <a:rPr kumimoji="1" lang="en-US" altLang="ja-JP" dirty="0" smtClean="0">
                <a:solidFill>
                  <a:srgbClr val="FFFF00"/>
                </a:solidFill>
              </a:rPr>
              <a:t>5x5pix</a:t>
            </a:r>
          </a:p>
          <a:p>
            <a:r>
              <a:rPr lang="en-US" altLang="ja-JP" dirty="0">
                <a:solidFill>
                  <a:srgbClr val="FFFF00"/>
                </a:solidFill>
              </a:rPr>
              <a:t>t</a:t>
            </a:r>
            <a:r>
              <a:rPr lang="en-US" altLang="ja-JP" dirty="0" smtClean="0">
                <a:solidFill>
                  <a:srgbClr val="FFFF00"/>
                </a:solidFill>
              </a:rPr>
              <a:t>racking</a:t>
            </a:r>
            <a:r>
              <a:rPr kumimoji="1" lang="en-US" altLang="ja-JP" dirty="0" smtClean="0">
                <a:solidFill>
                  <a:srgbClr val="FFFF00"/>
                </a:solidFill>
              </a:rPr>
              <a:t>: normal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211668"/>
            <a:ext cx="210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Green: natural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Red: noisy track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3" y="1498986"/>
            <a:ext cx="7043737" cy="53698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3528" y="26064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chemeClr val="bg1"/>
                </a:solidFill>
              </a:rPr>
              <a:t>Target motion trajectories with small target box 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645046"/>
            <a:ext cx="1857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sat:MTSAT-1R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Channel:IR10.8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time interval:5min  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target size</a:t>
            </a:r>
            <a:r>
              <a:rPr lang="en-US" altLang="ja-JP" dirty="0" smtClean="0">
                <a:solidFill>
                  <a:srgbClr val="FFFF00"/>
                </a:solidFill>
              </a:rPr>
              <a:t>: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5x5pix,15x15pix</a:t>
            </a:r>
          </a:p>
          <a:p>
            <a:r>
              <a:rPr lang="en-US" altLang="ja-JP" dirty="0">
                <a:solidFill>
                  <a:srgbClr val="FFFF00"/>
                </a:solidFill>
              </a:rPr>
              <a:t>t</a:t>
            </a:r>
            <a:r>
              <a:rPr lang="en-US" altLang="ja-JP" dirty="0" smtClean="0">
                <a:solidFill>
                  <a:srgbClr val="FFFF00"/>
                </a:solidFill>
              </a:rPr>
              <a:t>racking</a:t>
            </a:r>
            <a:r>
              <a:rPr kumimoji="1" lang="en-US" altLang="ja-JP" dirty="0" smtClean="0">
                <a:solidFill>
                  <a:srgbClr val="FFFF00"/>
                </a:solidFill>
              </a:rPr>
              <a:t>: </a:t>
            </a:r>
            <a:r>
              <a:rPr lang="en-US" altLang="ja-JP" dirty="0" smtClean="0">
                <a:solidFill>
                  <a:srgbClr val="FFFF00"/>
                </a:solidFill>
              </a:rPr>
              <a:t>time and space</a:t>
            </a:r>
            <a:r>
              <a:rPr kumimoji="1" lang="en-US" altLang="ja-JP" dirty="0" smtClean="0">
                <a:solidFill>
                  <a:srgbClr val="FFFF00"/>
                </a:solidFill>
              </a:rPr>
              <a:t> MLE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211668"/>
            <a:ext cx="210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Green: natural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Red: noisy track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26064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chemeClr val="bg1"/>
                </a:solidFill>
              </a:rPr>
              <a:t>comparison to rapid scan tracking methods </a:t>
            </a:r>
          </a:p>
          <a:p>
            <a:pPr algn="ctr"/>
            <a:r>
              <a:rPr lang="en-US" altLang="ja-JP" sz="3200" dirty="0" smtClean="0">
                <a:solidFill>
                  <a:schemeClr val="bg1"/>
                </a:solidFill>
              </a:rPr>
              <a:t>by checking cloud trajectory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7" y="1499487"/>
            <a:ext cx="7040643" cy="53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42702_ひまわり広報用画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solidFill>
                  <a:schemeClr val="bg1"/>
                </a:solidFill>
              </a:rPr>
              <a:t>Contents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225689"/>
            <a:ext cx="9144000" cy="6494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Introduction to Advanced </a:t>
            </a:r>
            <a:r>
              <a:rPr lang="en-US" altLang="ja-JP" sz="2800" dirty="0" err="1" smtClean="0">
                <a:solidFill>
                  <a:schemeClr val="bg1"/>
                </a:solidFill>
                <a:latin typeface="Sylfaen" pitchFamily="18" charset="0"/>
              </a:rPr>
              <a:t>Himawari</a:t>
            </a: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 Imager (AHI)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Tracking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Cloud height assignment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Result by new algorithm 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Summary</a:t>
            </a:r>
          </a:p>
          <a:p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4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42702_ひまわり広報用画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solidFill>
                  <a:schemeClr val="bg1"/>
                </a:solidFill>
              </a:rPr>
              <a:t>Contents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225689"/>
            <a:ext cx="9144000" cy="6494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Introduction to Advanced </a:t>
            </a:r>
            <a:r>
              <a:rPr lang="en-US" altLang="ja-JP" sz="2800" dirty="0" err="1" smtClean="0">
                <a:latin typeface="Sylfaen" pitchFamily="18" charset="0"/>
              </a:rPr>
              <a:t>Himawari</a:t>
            </a:r>
            <a:r>
              <a:rPr lang="en-US" altLang="ja-JP" sz="2800" dirty="0" smtClean="0">
                <a:latin typeface="Sylfaen" pitchFamily="18" charset="0"/>
              </a:rPr>
              <a:t> Imager (AHI)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Tracking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Cloud height assignment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Result by new algorithm 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Summary</a:t>
            </a:r>
          </a:p>
          <a:p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4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07504" y="1958556"/>
            <a:ext cx="5256584" cy="4608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039080" y="2747364"/>
            <a:ext cx="2148067" cy="2091511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52128" y="216626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IR channel radiance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95306" y="577590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NWP profile data</a:t>
            </a:r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2383555" y="3674062"/>
            <a:ext cx="2148067" cy="209151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7504" y="0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/>
              <a:t>simultaneous use of radiance and motion vector </a:t>
            </a:r>
          </a:p>
          <a:p>
            <a:pPr algn="ctr"/>
            <a:r>
              <a:rPr kumimoji="1" lang="en-US" altLang="ja-JP" sz="3200" b="1" dirty="0" smtClean="0"/>
              <a:t>for cloud height estimation</a:t>
            </a:r>
            <a:endParaRPr kumimoji="1" lang="ja-JP" altLang="en-US" sz="3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88024" y="1422555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EBBT method</a:t>
            </a:r>
          </a:p>
          <a:p>
            <a:pPr algn="ctr"/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 smtClean="0"/>
              <a:t>Using single band radiance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 NWP profile is needed for conversion to pressure and considering atmospheric effects to observed radiance</a:t>
            </a:r>
          </a:p>
        </p:txBody>
      </p:sp>
    </p:spTree>
    <p:extLst>
      <p:ext uri="{BB962C8B-B14F-4D97-AF65-F5344CB8AC3E}">
        <p14:creationId xmlns:p14="http://schemas.microsoft.com/office/powerpoint/2010/main" val="42778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07504" y="1958556"/>
            <a:ext cx="5256584" cy="4608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039080" y="2747364"/>
            <a:ext cx="2148067" cy="2091511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52128" y="216626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IR channel radiance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39279" y="219425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WV channel radiance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95306" y="577590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NWP profile data</a:t>
            </a:r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2375447" y="2812594"/>
            <a:ext cx="2148067" cy="2091511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383555" y="3674062"/>
            <a:ext cx="2148067" cy="209151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7504" y="0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/>
              <a:t>simultaneous use of radiance and motion vector </a:t>
            </a:r>
          </a:p>
          <a:p>
            <a:pPr algn="ctr"/>
            <a:r>
              <a:rPr kumimoji="1" lang="en-US" altLang="ja-JP" sz="3200" b="1" dirty="0" smtClean="0"/>
              <a:t>for cloud height estimation</a:t>
            </a:r>
            <a:endParaRPr kumimoji="1" lang="ja-JP" altLang="en-US" sz="3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11530" y="1422555"/>
            <a:ext cx="4424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IR-WV intercept method</a:t>
            </a:r>
          </a:p>
          <a:p>
            <a:pPr algn="ctr"/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 smtClean="0"/>
              <a:t>Using IR-WV bands radiance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 NWP profile is needed for conversion to pressure and considering atmospheric effects to observed radiance</a:t>
            </a:r>
          </a:p>
        </p:txBody>
      </p:sp>
    </p:spTree>
    <p:extLst>
      <p:ext uri="{BB962C8B-B14F-4D97-AF65-F5344CB8AC3E}">
        <p14:creationId xmlns:p14="http://schemas.microsoft.com/office/powerpoint/2010/main" val="290245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07504" y="1958556"/>
            <a:ext cx="5256584" cy="4608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0080" y="5765573"/>
            <a:ext cx="233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motion vectors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95306" y="577590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NWP profile data</a:t>
            </a:r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2383555" y="3674062"/>
            <a:ext cx="2148067" cy="209151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1039080" y="3652358"/>
            <a:ext cx="2148067" cy="2091511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7504" y="0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/>
              <a:t>simultaneous use of radiance and motion vector </a:t>
            </a:r>
          </a:p>
          <a:p>
            <a:pPr algn="ctr"/>
            <a:r>
              <a:rPr kumimoji="1" lang="en-US" altLang="ja-JP" sz="3200" b="1" dirty="0" smtClean="0"/>
              <a:t>for cloud height estimation</a:t>
            </a:r>
            <a:endParaRPr kumimoji="1" lang="ja-JP" altLang="en-US" sz="3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88024" y="1422555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Best fit level method</a:t>
            </a:r>
          </a:p>
          <a:p>
            <a:pPr algn="ctr"/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Using motion vector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 NWP profile is needed for minimizing difference between AMV and NWP wind</a:t>
            </a:r>
          </a:p>
        </p:txBody>
      </p:sp>
    </p:spTree>
    <p:extLst>
      <p:ext uri="{BB962C8B-B14F-4D97-AF65-F5344CB8AC3E}">
        <p14:creationId xmlns:p14="http://schemas.microsoft.com/office/powerpoint/2010/main" val="42555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07504" y="1958556"/>
            <a:ext cx="5256584" cy="46085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039080" y="2747364"/>
            <a:ext cx="2148067" cy="2091511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52128" y="216626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IR channel radiance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0080" y="5765573"/>
            <a:ext cx="233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motion vectors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95306" y="577590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NWP profile data</a:t>
            </a:r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2375447" y="2812594"/>
            <a:ext cx="2148067" cy="2091511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383555" y="3674062"/>
            <a:ext cx="2148067" cy="209151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1039080" y="3652358"/>
            <a:ext cx="2148067" cy="2091511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7504" y="0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/>
              <a:t>simultaneous use of radiance and motion vector </a:t>
            </a:r>
          </a:p>
          <a:p>
            <a:pPr algn="ctr"/>
            <a:r>
              <a:rPr kumimoji="1" lang="en-US" altLang="ja-JP" sz="3200" b="1" dirty="0" smtClean="0"/>
              <a:t>for cloud height estimation</a:t>
            </a:r>
            <a:endParaRPr kumimoji="1" lang="ja-JP" altLang="en-US" sz="32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99991" y="1518256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Maximum Likelihood Estimation</a:t>
            </a:r>
          </a:p>
          <a:p>
            <a:pPr algn="ctr"/>
            <a:r>
              <a:rPr lang="en-US" altLang="ja-JP" b="1" dirty="0" smtClean="0"/>
              <a:t> for cloud height assignment</a:t>
            </a:r>
          </a:p>
          <a:p>
            <a:pPr algn="ctr"/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Usable information for height assignment are radiance, motion vector and NWP profile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Likelihood function to be maximized must be defined (no convenient  information such as correlation surface)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Optimization algorithm required for searching optimal cloud height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39279" y="219425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WV channel radiance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58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正方形/長方形 1026"/>
          <p:cNvSpPr/>
          <p:nvPr/>
        </p:nvSpPr>
        <p:spPr>
          <a:xfrm>
            <a:off x="-23639" y="6128742"/>
            <a:ext cx="9144000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23639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chemeClr val="bg1"/>
                </a:solidFill>
              </a:rPr>
              <a:t>Forward model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3879" y="6227172"/>
            <a:ext cx="224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ground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雲形吹き出し 11"/>
          <p:cNvSpPr/>
          <p:nvPr/>
        </p:nvSpPr>
        <p:spPr>
          <a:xfrm>
            <a:off x="1763688" y="2725362"/>
            <a:ext cx="2167535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雲形吹き出し 13"/>
          <p:cNvSpPr/>
          <p:nvPr/>
        </p:nvSpPr>
        <p:spPr>
          <a:xfrm>
            <a:off x="1401777" y="3829981"/>
            <a:ext cx="2137397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雲形吹き出し 15"/>
          <p:cNvSpPr/>
          <p:nvPr/>
        </p:nvSpPr>
        <p:spPr>
          <a:xfrm>
            <a:off x="1061457" y="4865370"/>
            <a:ext cx="2113758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951810" y="2132856"/>
            <a:ext cx="0" cy="404232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1311850" y="2132856"/>
            <a:ext cx="0" cy="284954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1652297" y="2132856"/>
            <a:ext cx="0" cy="179283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2047731" y="2132856"/>
            <a:ext cx="0" cy="59250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正方形/長方形 21"/>
              <p:cNvSpPr/>
              <p:nvPr/>
            </p:nvSpPr>
            <p:spPr>
              <a:xfrm>
                <a:off x="3843982" y="3946363"/>
                <a:ext cx="5305486" cy="415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h𝑖𝑔h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𝑚𝑖𝑑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𝑙𝑜𝑤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  <m:sSub>
                      <m:sSub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𝑔𝑟𝑜𝑢𝑛𝑑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𝑐h</m:t>
                        </m:r>
                      </m:e>
                    </m:d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Rad</m:t>
                    </m:r>
                    <m: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ground</m:t>
                    </m:r>
                    <m:r>
                      <a:rPr lang="en-US" altLang="ja-JP" b="0" i="0" smtClean="0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ja-JP" dirty="0" smtClean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正方形/長方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982" y="3946363"/>
                <a:ext cx="5305486" cy="415307"/>
              </a:xfrm>
              <a:prstGeom prst="rect">
                <a:avLst/>
              </a:prstGeom>
              <a:blipFill rotWithShape="1">
                <a:blip r:embed="rId3"/>
                <a:stretch>
                  <a:fillRect r="-2299" b="-88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/>
              <p:cNvSpPr/>
              <p:nvPr/>
            </p:nvSpPr>
            <p:spPr>
              <a:xfrm>
                <a:off x="5178113" y="3525580"/>
                <a:ext cx="33005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</m:t>
                          </m:r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𝑅𝑎𝑑</m:t>
                      </m:r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𝑙𝑜𝑤</m:t>
                              </m:r>
                            </m:sub>
                          </m:sSub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正方形/長方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113" y="3525580"/>
                <a:ext cx="3300512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/>
          <p:cNvSpPr txBox="1"/>
          <p:nvPr/>
        </p:nvSpPr>
        <p:spPr>
          <a:xfrm>
            <a:off x="1968764" y="836712"/>
            <a:ext cx="7072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solidFill>
                  <a:schemeClr val="bg1"/>
                </a:solidFill>
              </a:rPr>
              <a:t>Radiance rationing of from high, middle, low and ground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solidFill>
                  <a:schemeClr val="bg1"/>
                </a:solidFill>
              </a:rPr>
              <a:t> 10.5, 12.0 and 6.7 micro meter imagery are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</a:rPr>
              <a:t>Averaged radiance in target box (5x5) is used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5188676" y="3029273"/>
                <a:ext cx="33005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</m:t>
                          </m:r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𝑅𝑎𝑑</m:t>
                      </m:r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𝑚𝑖𝑑</m:t>
                              </m:r>
                            </m:sub>
                          </m:sSub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676" y="3029273"/>
                <a:ext cx="3300512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5188676" y="2523470"/>
                <a:ext cx="3668862" cy="447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d>
                        <m:dPr>
                          <m:ctrl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</m:t>
                          </m:r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𝑅𝑎𝑑</m:t>
                      </m:r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h𝑖𝑔h</m:t>
                              </m:r>
                            </m:sub>
                          </m:sSub>
                        </m:e>
                      </m:d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676" y="2523470"/>
                <a:ext cx="3668862" cy="447174"/>
              </a:xfrm>
              <a:prstGeom prst="rect">
                <a:avLst/>
              </a:prstGeom>
              <a:blipFill rotWithShape="1"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4136729" y="2086373"/>
                <a:ext cx="4963394" cy="425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h𝑖𝑔h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𝑚𝑖𝑑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𝑙𝑜𝑤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729" y="2086373"/>
                <a:ext cx="4963394" cy="425053"/>
              </a:xfrm>
              <a:prstGeom prst="rect">
                <a:avLst/>
              </a:prstGeom>
              <a:blipFill rotWithShape="1"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正方形/長方形 26"/>
              <p:cNvSpPr/>
              <p:nvPr/>
            </p:nvSpPr>
            <p:spPr>
              <a:xfrm>
                <a:off x="3175215" y="5693318"/>
                <a:ext cx="5974253" cy="115858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altLang="ja-JP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</m:t>
                          </m:r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  <m:sup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𝑜𝑏𝑠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ja-JP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(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h𝑖𝑔h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𝑚𝑖𝑑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𝑙𝑜𝑤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h𝑖𝑔h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𝑚𝑖𝑑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𝑙𝑜𝑤</m:t>
                                          </m:r>
                                        </m:sub>
                                      </m:sSub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ja-JP" sz="240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ja-JP" sz="2400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 </m:t>
                                      </m:r>
                                    </m:e>
                                    <m:sup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2 </m:t>
                                  </m:r>
                                  <m:sSup>
                                    <m:sSupPr>
                                      <m:ctrlP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ja-JP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正方形/長方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215" y="5693318"/>
                <a:ext cx="5974253" cy="115858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6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正方形/長方形 1026"/>
          <p:cNvSpPr/>
          <p:nvPr/>
        </p:nvSpPr>
        <p:spPr>
          <a:xfrm>
            <a:off x="-23639" y="6128742"/>
            <a:ext cx="9144000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3879" y="6227172"/>
            <a:ext cx="224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ground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雲形吹き出し 11"/>
          <p:cNvSpPr/>
          <p:nvPr/>
        </p:nvSpPr>
        <p:spPr>
          <a:xfrm>
            <a:off x="1763688" y="2725362"/>
            <a:ext cx="2167535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雲形吹き出し 13"/>
          <p:cNvSpPr/>
          <p:nvPr/>
        </p:nvSpPr>
        <p:spPr>
          <a:xfrm>
            <a:off x="1401777" y="3829981"/>
            <a:ext cx="2137397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雲形吹き出し 15"/>
          <p:cNvSpPr/>
          <p:nvPr/>
        </p:nvSpPr>
        <p:spPr>
          <a:xfrm>
            <a:off x="1061457" y="4865370"/>
            <a:ext cx="2113758" cy="648072"/>
          </a:xfrm>
          <a:prstGeom prst="cloudCallou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951810" y="2132856"/>
            <a:ext cx="0" cy="404232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1311850" y="2132856"/>
            <a:ext cx="0" cy="284954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1652297" y="2132856"/>
            <a:ext cx="0" cy="179283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2047731" y="2132856"/>
            <a:ext cx="0" cy="59250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951810" y="836712"/>
            <a:ext cx="808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solidFill>
                  <a:schemeClr val="bg1"/>
                </a:solidFill>
              </a:rPr>
              <a:t>wind vectors derived from VIS, IR and WV imagery are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</a:rPr>
              <a:t>Information of visible imagery is also available for height assignment by using VIS wind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5652120" y="2808584"/>
                <a:ext cx="3668862" cy="447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b>
                          </m:sSub>
                        </m:e>
                      </m:acc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𝑛𝑤𝑝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h𝑖𝑔h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sz="20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808584"/>
                <a:ext cx="3668862" cy="447174"/>
              </a:xfrm>
              <a:prstGeom prst="rect">
                <a:avLst/>
              </a:prstGeom>
              <a:blipFill rotWithShape="1">
                <a:blip r:embed="rId3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301160" y="3489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bg1"/>
                </a:solidFill>
              </a:rPr>
              <a:t>usability of motion vectors for cloud height estimation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3924971" y="2923657"/>
            <a:ext cx="1306188" cy="0"/>
          </a:xfrm>
          <a:prstGeom prst="straightConnector1">
            <a:avLst/>
          </a:prstGeom>
          <a:ln w="76200">
            <a:solidFill>
              <a:srgbClr val="FFFF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正方形/長方形 24"/>
              <p:cNvSpPr/>
              <p:nvPr/>
            </p:nvSpPr>
            <p:spPr>
              <a:xfrm>
                <a:off x="5652120" y="3821171"/>
                <a:ext cx="3668862" cy="423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b>
                          </m:sSub>
                        </m:e>
                      </m:acc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𝑛𝑤𝑝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𝑚𝑖𝑑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sz="20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正方形/長方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3821171"/>
                <a:ext cx="3668862" cy="423770"/>
              </a:xfrm>
              <a:prstGeom prst="rect">
                <a:avLst/>
              </a:prstGeom>
              <a:blipFill rotWithShape="1">
                <a:blip r:embed="rId4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矢印コネクタ 26"/>
          <p:cNvCxnSpPr/>
          <p:nvPr/>
        </p:nvCxnSpPr>
        <p:spPr>
          <a:xfrm>
            <a:off x="3539174" y="4050356"/>
            <a:ext cx="1306188" cy="0"/>
          </a:xfrm>
          <a:prstGeom prst="straightConnector1">
            <a:avLst/>
          </a:prstGeom>
          <a:ln w="76200">
            <a:solidFill>
              <a:srgbClr val="FFFF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3242173" y="5175754"/>
            <a:ext cx="1306188" cy="0"/>
          </a:xfrm>
          <a:prstGeom prst="straightConnector1">
            <a:avLst/>
          </a:prstGeom>
          <a:ln w="76200">
            <a:solidFill>
              <a:srgbClr val="FFFF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正方形/長方形 29"/>
              <p:cNvSpPr/>
              <p:nvPr/>
            </p:nvSpPr>
            <p:spPr>
              <a:xfrm>
                <a:off x="5652120" y="4865370"/>
                <a:ext cx="3668862" cy="423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𝑜𝑏𝑠</m:t>
                              </m:r>
                            </m:sub>
                          </m:sSub>
                        </m:e>
                      </m:acc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𝑛𝑤𝑝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𝑙𝑜𝑤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sz="20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正方形/長方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865370"/>
                <a:ext cx="3668862" cy="423770"/>
              </a:xfrm>
              <a:prstGeom prst="rect">
                <a:avLst/>
              </a:prstGeom>
              <a:blipFill rotWithShape="1">
                <a:blip r:embed="rId5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5926040" y="3373434"/>
            <a:ext cx="156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14788" y="4365104"/>
            <a:ext cx="156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正方形/長方形 32"/>
              <p:cNvSpPr/>
              <p:nvPr/>
            </p:nvSpPr>
            <p:spPr>
              <a:xfrm>
                <a:off x="3118028" y="5513441"/>
                <a:ext cx="5974253" cy="13038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正方形/長方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028" y="5513441"/>
                <a:ext cx="5974253" cy="13038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正方形/長方形 21"/>
              <p:cNvSpPr/>
              <p:nvPr/>
            </p:nvSpPr>
            <p:spPr>
              <a:xfrm>
                <a:off x="3146108" y="5748412"/>
                <a:ext cx="5974253" cy="11104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</m:t>
                          </m:r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ja-JP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𝑐h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ja-JP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nary>
                                <m:naryPr>
                                  <m:chr m:val="∏"/>
                                  <m:ctrlPr>
                                    <a:rPr lang="en-US" altLang="ja-JP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JP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altLang="ja-JP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𝑎𝑦𝑒𝑟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ja-JP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𝑙𝑎𝑦𝑒𝑟</m:t>
                                      </m:r>
                                    </m:sub>
                                  </m:sSub>
                                </m:sup>
                                <m:e>
                                  <m:d>
                                    <m:dPr>
                                      <m:ctrlPr>
                                        <a:rPr lang="en-US" altLang="ja-JP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ja-JP" sz="20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altLang="ja-JP" sz="20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altLang="ja-JP" sz="20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acc>
                                                        <m:accPr>
                                                          <m:chr m:val="⃗"/>
                                                          <m:ctrlPr>
                                                            <a:rPr lang="en-US" altLang="ja-JP" sz="2000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  <m:t>𝑣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  <m:t>𝑜𝑏𝑠</m:t>
                                                              </m:r>
                                                            </m:sub>
                                                          </m:sSub>
                                                        </m:e>
                                                      </m:acc>
                                                      <m:r>
                                                        <a:rPr lang="en-US" altLang="ja-JP" sz="20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−</m:t>
                                                      </m:r>
                                                      <m:acc>
                                                        <m:accPr>
                                                          <m:chr m:val="⃗"/>
                                                          <m:ctrlPr>
                                                            <a:rPr lang="en-US" altLang="ja-JP" sz="2000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  <m:t>𝑣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  <m:t>𝑛𝑤𝑝</m:t>
                                                              </m:r>
                                                            </m:sub>
                                                          </m:sSub>
                                                        </m:e>
                                                      </m:acc>
                                                      <m:d>
                                                        <m:dPr>
                                                          <m:ctrlPr>
                                                            <a:rPr lang="en-US" altLang="ja-JP" sz="2000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  <m:t>h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altLang="ja-JP" sz="2000" i="1">
                                                                  <a:solidFill>
                                                                    <a:schemeClr val="bg1"/>
                                                                  </a:solidFill>
                                                                  <a:latin typeface="Cambria Math"/>
                                                                </a:rPr>
                                                                <m:t>𝑙𝑎𝑦𝑒𝑟</m:t>
                                                              </m:r>
                                                            </m:sub>
                                                          </m:sSub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altLang="ja-JP" sz="20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altLang="ja-JP" sz="20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2 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altLang="ja-JP" sz="20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ja-JP" altLang="en-US" sz="20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ja-JP" sz="20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den>
                                          </m:f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正方形/長方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108" y="5748412"/>
                <a:ext cx="5974253" cy="11104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8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38597" y="-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/>
              <a:t>Optimization </a:t>
            </a:r>
            <a:r>
              <a:rPr lang="en-US" altLang="ja-JP" sz="3200" b="1" dirty="0" smtClean="0"/>
              <a:t>S</a:t>
            </a:r>
            <a:r>
              <a:rPr kumimoji="1" lang="en-US" altLang="ja-JP" sz="3200" b="1" dirty="0" smtClean="0"/>
              <a:t>trategy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21484" y="604246"/>
            <a:ext cx="916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Not to minimize cost function but to maximize likelihood function which </a:t>
            </a:r>
            <a:r>
              <a:rPr lang="en-US" altLang="ja-JP" sz="2000" dirty="0" smtClean="0"/>
              <a:t>is set to 0-1 </a:t>
            </a:r>
            <a:r>
              <a:rPr kumimoji="1" lang="en-US" altLang="ja-JP" sz="2000" dirty="0" smtClean="0"/>
              <a:t>for </a:t>
            </a:r>
            <a:r>
              <a:rPr lang="en-US" altLang="ja-JP" sz="2000" dirty="0" smtClean="0"/>
              <a:t>handling not only “equation” but also “inequality” and fuzzy inference theory.</a:t>
            </a:r>
            <a:endParaRPr kumimoji="1" lang="ja-JP" altLang="en-US" sz="20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15719" y="1395556"/>
            <a:ext cx="8900046" cy="4729996"/>
            <a:chOff x="78041" y="1620113"/>
            <a:chExt cx="8900046" cy="4729996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73455" y="4354593"/>
              <a:ext cx="8611421" cy="1948196"/>
              <a:chOff x="276863" y="3308917"/>
              <a:chExt cx="8611421" cy="19481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テキスト ボックス 7"/>
                  <p:cNvSpPr txBox="1"/>
                  <p:nvPr/>
                </p:nvSpPr>
                <p:spPr>
                  <a:xfrm>
                    <a:off x="1397459" y="3308917"/>
                    <a:ext cx="7222875" cy="7287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&gt;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kumimoji="1" lang="ja-JP" alt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                   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           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&gt;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ja-JP" altLang="en-US" sz="1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)=   </m:t>
                          </m:r>
                          <m:f>
                            <m:f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𝐸𝑟𝑓</m:t>
                              </m:r>
                              <m:d>
                                <m:dPr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altLang="ja-JP" sz="16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6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f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ja-JP" sz="16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ja-JP" sz="16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ja-JP" sz="16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ja-JP" sz="16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ja-JP" alt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kumimoji="1" lang="ja-JP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テキスト ボックス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97459" y="3308917"/>
                    <a:ext cx="7222875" cy="728726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テキスト ボックス 8"/>
                  <p:cNvSpPr txBox="1"/>
                  <p:nvPr/>
                </p:nvSpPr>
                <p:spPr>
                  <a:xfrm>
                    <a:off x="1926989" y="4028862"/>
                    <a:ext cx="541526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𝑛𝑜𝑡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                                                                              →  1−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kumimoji="1" lang="ja-JP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テキスト ボックス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26989" y="4028862"/>
                    <a:ext cx="5415265" cy="338554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892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テキスト ボックス 10"/>
                  <p:cNvSpPr txBox="1"/>
                  <p:nvPr/>
                </p:nvSpPr>
                <p:spPr>
                  <a:xfrm>
                    <a:off x="1522934" y="4509120"/>
                    <a:ext cx="736535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𝑜𝑟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=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𝑛𝑜𝑡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 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𝑛𝑜𝑡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𝑎𝑛𝑑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𝑛𝑜𝑡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</m:d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)                          →   1−(1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))( 1−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))</m:t>
                          </m:r>
                        </m:oMath>
                      </m:oMathPara>
                    </a14:m>
                    <a:endParaRPr kumimoji="1" lang="ja-JP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テキスト ボックス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2934" y="4509120"/>
                    <a:ext cx="7365350" cy="338554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892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テキスト ボックス 22"/>
              <p:cNvSpPr txBox="1"/>
              <p:nvPr/>
            </p:nvSpPr>
            <p:spPr>
              <a:xfrm>
                <a:off x="334013" y="4037643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.NOT.</a:t>
                </a:r>
                <a:endParaRPr kumimoji="1" lang="ja-JP" altLang="en-US" dirty="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312545" y="3455763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.GT.</a:t>
                </a:r>
                <a:endParaRPr kumimoji="1" lang="ja-JP" altLang="en-US" dirty="0"/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334013" y="447834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.OR.</a:t>
                </a:r>
                <a:endParaRPr kumimoji="1" lang="ja-JP" altLang="en-US" dirty="0"/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276863" y="488657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IF THEN</a:t>
                </a:r>
                <a:endParaRPr kumimoji="1"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/>
                  <p:cNvSpPr txBox="1"/>
                  <p:nvPr/>
                </p:nvSpPr>
                <p:spPr>
                  <a:xfrm>
                    <a:off x="1259632" y="4886819"/>
                    <a:ext cx="7482308" cy="3702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 </m:t>
                        </m:r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𝑖𝑓</m:t>
                        </m:r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𝑡h𝑒𝑛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𝑄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=  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𝑛𝑜𝑡</m:t>
                        </m:r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𝑎𝑛𝑑</m:t>
                            </m:r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𝑛𝑜𝑡</m:t>
                            </m:r>
                            <m:d>
                              <m:d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𝑄</m:t>
                                </m:r>
                              </m:e>
                            </m:d>
                          </m:e>
                        </m:d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                        →   1−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oMath>
                    </a14:m>
                    <a:r>
                      <a:rPr kumimoji="1" lang="en-US" altLang="ja-JP" sz="1600" dirty="0" smtClean="0">
                        <a:solidFill>
                          <a:schemeClr val="tx1"/>
                        </a:solidFill>
                      </a:rPr>
                      <a:t>(1-</a:t>
                    </a:r>
                    <a:r>
                      <a:rPr lang="en-US" altLang="ja-JP" sz="1600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ja-JP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𝑄</m:t>
                        </m:r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oMath>
                    </a14:m>
                    <a:r>
                      <a:rPr kumimoji="1" lang="en-US" altLang="ja-JP" sz="1600" dirty="0" smtClean="0">
                        <a:solidFill>
                          <a:schemeClr val="tx1"/>
                        </a:solidFill>
                      </a:rPr>
                      <a:t>)</a:t>
                    </a:r>
                    <a:endParaRPr kumimoji="1" lang="ja-JP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テキスト ボックス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9632" y="4886819"/>
                    <a:ext cx="7482308" cy="37029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1803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グループ化 2"/>
            <p:cNvGrpSpPr/>
            <p:nvPr/>
          </p:nvGrpSpPr>
          <p:grpSpPr>
            <a:xfrm>
              <a:off x="240638" y="2619167"/>
              <a:ext cx="8542099" cy="1381828"/>
              <a:chOff x="300477" y="1505654"/>
              <a:chExt cx="8542099" cy="13818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テキスト ボックス 5"/>
                  <p:cNvSpPr txBox="1"/>
                  <p:nvPr/>
                </p:nvSpPr>
                <p:spPr>
                  <a:xfrm>
                    <a:off x="1554620" y="1945816"/>
                    <a:ext cx="7287956" cy="5864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kumimoji="1" lang="ja-JP" alt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                 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                    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ja-JP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ja-JP" altLang="en-US" sz="16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𝐸𝑥𝑝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)−</m:t>
                                  </m:r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altLang="ja-JP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ja-JP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kumimoji="1" lang="ja-JP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テキスト ボックス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4620" y="1945816"/>
                    <a:ext cx="7287956" cy="58644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テキスト ボックス 9"/>
                  <p:cNvSpPr txBox="1"/>
                  <p:nvPr/>
                </p:nvSpPr>
                <p:spPr>
                  <a:xfrm>
                    <a:off x="1597851" y="2456859"/>
                    <a:ext cx="537915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𝑎𝑛𝑑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                          →                       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× 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kumimoji="1" lang="ja-JP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テキスト ボックス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97851" y="2456859"/>
                    <a:ext cx="5379153" cy="338554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1090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テキスト ボックス 19"/>
              <p:cNvSpPr txBox="1"/>
              <p:nvPr/>
            </p:nvSpPr>
            <p:spPr>
              <a:xfrm>
                <a:off x="420899" y="1505654"/>
                <a:ext cx="8377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rgbClr val="00B050"/>
                    </a:solidFill>
                  </a:rPr>
                  <a:t>Limit of cost function minimization (available for only simultaneous equation system)</a:t>
                </a:r>
                <a:endParaRPr kumimoji="1" lang="ja-JP" altLang="en-US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300477" y="2061744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.EQ.</a:t>
                </a:r>
                <a:endParaRPr kumimoji="1" lang="ja-JP" altLang="en-US" dirty="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313003" y="2419878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.AND.</a:t>
                </a:r>
                <a:endParaRPr kumimoji="1" lang="ja-JP" altLang="en-US" dirty="0"/>
              </a:p>
            </p:txBody>
          </p:sp>
          <p:sp>
            <p:nvSpPr>
              <p:cNvPr id="2" name="正方形/長方形 1"/>
              <p:cNvSpPr/>
              <p:nvPr/>
            </p:nvSpPr>
            <p:spPr>
              <a:xfrm>
                <a:off x="437144" y="1952274"/>
                <a:ext cx="8301517" cy="935208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正方形/長方形 11"/>
            <p:cNvSpPr/>
            <p:nvPr/>
          </p:nvSpPr>
          <p:spPr>
            <a:xfrm>
              <a:off x="78041" y="2359078"/>
              <a:ext cx="8900046" cy="399103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04297" y="1620113"/>
              <a:ext cx="8377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  Likelihood function maximization </a:t>
              </a:r>
            </a:p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 (available for simultaneous equation and inequality  system and propositional logic)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15719" y="6222826"/>
            <a:ext cx="880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In real computation,  </a:t>
            </a:r>
            <a:r>
              <a:rPr lang="en-US" altLang="ja-JP" b="1" dirty="0" smtClean="0"/>
              <a:t>C</a:t>
            </a:r>
            <a:r>
              <a:rPr kumimoji="1" lang="en-US" altLang="ja-JP" b="1" dirty="0" smtClean="0"/>
              <a:t>auchy distribution  (and its CDF) used instead of normal distribution  for searching optimal latent variables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0267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kazuki\Dropbox\研究開発\海外出張\EUMETSAT遠征(ドイツ)\小さいツール\DE_te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00"/>
            <a:ext cx="5429200" cy="5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01160" y="3489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Optimization method - Differential Evolution method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5552217" y="1196752"/>
            <a:ext cx="3533919" cy="2280449"/>
            <a:chOff x="5552217" y="1196752"/>
            <a:chExt cx="3533919" cy="2280449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679113" y="1196752"/>
              <a:ext cx="340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Test function : Ackley's </a:t>
              </a:r>
              <a:r>
                <a:rPr lang="en-US" altLang="ja-JP" dirty="0"/>
                <a:t>function</a:t>
              </a:r>
              <a:endParaRPr kumimoji="1" lang="ja-JP" altLang="en-US" dirty="0"/>
            </a:p>
          </p:txBody>
        </p:sp>
        <p:pic>
          <p:nvPicPr>
            <p:cNvPr id="8" name="Picture 12" descr="f(x,y) = -20\exp\left(-0.2\sqrt{0.5\left(x^{2}+y^{2}\right)}\right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172" y="1577553"/>
              <a:ext cx="3209925" cy="39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-\exp\left(0.5\left(\cos\left(2\pi x\right)+\cos\left(2\pi y\right)\right)\right) + 20 + e.\qu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217" y="1984072"/>
              <a:ext cx="3495675" cy="200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571862" y="2276872"/>
              <a:ext cx="34563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Too many local minima</a:t>
              </a:r>
            </a:p>
            <a:p>
              <a:r>
                <a:rPr lang="ja-JP" altLang="en-US" dirty="0" smtClean="0"/>
                <a:t>⇒</a:t>
              </a:r>
              <a:r>
                <a:rPr lang="en-US" altLang="ja-JP" dirty="0" smtClean="0"/>
                <a:t>difficult to find optimal parameter by methods using derivative function</a:t>
              </a:r>
              <a:endParaRPr kumimoji="1" lang="ja-JP" altLang="en-US" dirty="0"/>
            </a:p>
          </p:txBody>
        </p:sp>
      </p:grpSp>
      <p:sp>
        <p:nvSpPr>
          <p:cNvPr id="11" name="右矢印 10"/>
          <p:cNvSpPr/>
          <p:nvPr/>
        </p:nvSpPr>
        <p:spPr>
          <a:xfrm rot="18556447">
            <a:off x="611560" y="4818929"/>
            <a:ext cx="2520280" cy="62629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global minimum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28586" y="6237312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/>
              <a:t>Storn</a:t>
            </a:r>
            <a:r>
              <a:rPr lang="en-US" altLang="ja-JP" sz="1000" dirty="0"/>
              <a:t>, R.; Price, K. (1997). "Differential evolution - a simple and efficient heuristic for global optimization over continuous spaces". </a:t>
            </a:r>
            <a:r>
              <a:rPr lang="en-US" altLang="ja-JP" sz="1000" i="1" dirty="0"/>
              <a:t>Journal of Global Optimization</a:t>
            </a:r>
            <a:r>
              <a:rPr lang="en-US" altLang="ja-JP" sz="1000" dirty="0"/>
              <a:t> </a:t>
            </a:r>
            <a:r>
              <a:rPr lang="en-US" altLang="ja-JP" sz="1000" b="1" dirty="0"/>
              <a:t>11</a:t>
            </a:r>
            <a:r>
              <a:rPr lang="en-US" altLang="ja-JP" sz="1000" dirty="0"/>
              <a:t>: 341–359</a:t>
            </a:r>
            <a:endParaRPr kumimoji="1" lang="ja-JP" altLang="en-US" sz="1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27295" y="3751272"/>
            <a:ext cx="36588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initial points are changed by iteration of  </a:t>
            </a:r>
            <a:endParaRPr lang="en-US" altLang="ja-JP" sz="20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/>
              <a:t>mutation evolution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/>
              <a:t>crossover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/>
              <a:t>survival of the fit</a:t>
            </a:r>
          </a:p>
          <a:p>
            <a:r>
              <a:rPr lang="en-US" altLang="ja-JP" sz="2000" dirty="0"/>
              <a:t>o</a:t>
            </a:r>
            <a:r>
              <a:rPr lang="en-US" altLang="ja-JP" sz="2000" dirty="0" smtClean="0"/>
              <a:t>perations .</a:t>
            </a:r>
          </a:p>
        </p:txBody>
      </p:sp>
    </p:spTree>
    <p:extLst>
      <p:ext uri="{BB962C8B-B14F-4D97-AF65-F5344CB8AC3E}">
        <p14:creationId xmlns:p14="http://schemas.microsoft.com/office/powerpoint/2010/main" val="39461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42702_ひまわり広報用画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solidFill>
                  <a:schemeClr val="bg1"/>
                </a:solidFill>
              </a:rPr>
              <a:t>Contents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225689"/>
            <a:ext cx="9144000" cy="6494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Introduction to Advanced </a:t>
            </a:r>
            <a:r>
              <a:rPr lang="en-US" altLang="ja-JP" sz="2800" dirty="0" err="1" smtClean="0">
                <a:latin typeface="Sylfaen" pitchFamily="18" charset="0"/>
              </a:rPr>
              <a:t>Himawari</a:t>
            </a:r>
            <a:r>
              <a:rPr lang="en-US" altLang="ja-JP" sz="2800" dirty="0" smtClean="0">
                <a:latin typeface="Sylfaen" pitchFamily="18" charset="0"/>
              </a:rPr>
              <a:t> Imager (AHI)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Tracking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Cloud height assignment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Result by new algorithm 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Summary</a:t>
            </a:r>
          </a:p>
          <a:p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4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35"/>
          <p:cNvGraphicFramePr>
            <a:graphicFrameLocks noGrp="1"/>
          </p:cNvGraphicFramePr>
          <p:nvPr/>
        </p:nvGraphicFramePr>
        <p:xfrm>
          <a:off x="179388" y="1257300"/>
          <a:ext cx="3143250" cy="5029200"/>
        </p:xfrm>
        <a:graphic>
          <a:graphicData uri="http://schemas.openxmlformats.org/drawingml/2006/table">
            <a:tbl>
              <a:tblPr/>
              <a:tblGrid>
                <a:gridCol w="601662"/>
                <a:gridCol w="1538288"/>
                <a:gridCol w="1003300"/>
              </a:tblGrid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Band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Central Wavelength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 [μ</a:t>
                      </a:r>
                      <a:r>
                        <a:rPr kumimoji="1" lang="ja-JP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ｍ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Spatial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Resolution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0.43 - 0.48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0.50 - 0.52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0.63 - 0.66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0.5Km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0.85 - 0.87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1.60 - 1.62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2.25 - 2.27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3.74 - 3.96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6.06 - 6.43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6.89 - 7.01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7.26 - 7.43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8.44 - 8.76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9.54 - 9.72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10.3 - 10.6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11.1- 11.3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12.2 - 12.5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13.2 - 13.4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  <p:sp>
        <p:nvSpPr>
          <p:cNvPr id="4206" name="タイトル 1"/>
          <p:cNvSpPr txBox="1">
            <a:spLocks/>
          </p:cNvSpPr>
          <p:nvPr/>
        </p:nvSpPr>
        <p:spPr bwMode="auto">
          <a:xfrm>
            <a:off x="0" y="11155"/>
            <a:ext cx="9144000" cy="62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57300" lvl="2" indent="-342900" algn="ctr"/>
            <a:r>
              <a:rPr lang="en-US" altLang="ja-JP" sz="2800" b="1" dirty="0" smtClean="0"/>
              <a:t>Specification of Advanced </a:t>
            </a:r>
            <a:r>
              <a:rPr lang="en-US" altLang="ja-JP" sz="2800" b="1" dirty="0" err="1" smtClean="0"/>
              <a:t>Himawari</a:t>
            </a:r>
            <a:r>
              <a:rPr lang="en-US" altLang="ja-JP" sz="2800" b="1" dirty="0" smtClean="0"/>
              <a:t> Imager (AHI)</a:t>
            </a:r>
            <a:endParaRPr lang="en-US" altLang="ja-JP" sz="2800" b="1" dirty="0"/>
          </a:p>
        </p:txBody>
      </p:sp>
      <p:graphicFrame>
        <p:nvGraphicFramePr>
          <p:cNvPr id="6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449211"/>
              </p:ext>
            </p:extLst>
          </p:nvPr>
        </p:nvGraphicFramePr>
        <p:xfrm>
          <a:off x="5184775" y="4595257"/>
          <a:ext cx="3286125" cy="1828800"/>
        </p:xfrm>
        <a:graphic>
          <a:graphicData uri="http://schemas.openxmlformats.org/drawingml/2006/table">
            <a:tbl>
              <a:tblPr/>
              <a:tblGrid>
                <a:gridCol w="571500"/>
                <a:gridCol w="1643063"/>
                <a:gridCol w="1071562"/>
              </a:tblGrid>
              <a:tr h="428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Band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Central Wavelength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 [μ</a:t>
                      </a:r>
                      <a:r>
                        <a:rPr kumimoji="1" lang="ja-JP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ｍ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Spatial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Resolution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0.55 – 0.90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3.50 – 4.00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6.50- 7.00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10.3 – 11.3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11.5 – 12.5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  <p:sp>
        <p:nvSpPr>
          <p:cNvPr id="4249" name="テキスト ボックス 8"/>
          <p:cNvSpPr txBox="1">
            <a:spLocks noChangeArrowheads="1"/>
          </p:cNvSpPr>
          <p:nvPr/>
        </p:nvSpPr>
        <p:spPr bwMode="auto">
          <a:xfrm>
            <a:off x="6373828" y="6422231"/>
            <a:ext cx="194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latin typeface="Calibri" pitchFamily="34" charset="0"/>
              </a:rPr>
              <a:t>MTSAT-1R/2</a:t>
            </a:r>
            <a:endParaRPr lang="ja-JP" altLang="en-US" b="1" dirty="0">
              <a:latin typeface="Calibri" pitchFamily="34" charset="0"/>
            </a:endParaRPr>
          </a:p>
        </p:txBody>
      </p:sp>
      <p:pic>
        <p:nvPicPr>
          <p:cNvPr id="4250" name="Picture 4" descr="188734&amp;DIFF=0&amp;SET=SIMPLE&amp;FILENAME=HRIT_MTSAT1_20080511_0230_DK01VIS&amp;PROJ=DISK&amp;FORM=PNG&amp;STR=1&amp;ELV=2&amp;ER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1196975"/>
            <a:ext cx="3275013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円形吹き出し 21"/>
          <p:cNvSpPr/>
          <p:nvPr/>
        </p:nvSpPr>
        <p:spPr>
          <a:xfrm>
            <a:off x="6372225" y="980728"/>
            <a:ext cx="2771775" cy="928687"/>
          </a:xfrm>
          <a:prstGeom prst="wedgeEllipseCallout">
            <a:avLst>
              <a:gd name="adj1" fmla="val -14576"/>
              <a:gd name="adj2" fmla="val 704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solidFill>
                  <a:schemeClr val="tx1"/>
                </a:solidFill>
              </a:rPr>
              <a:t>Full disk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solidFill>
                  <a:schemeClr val="tx1"/>
                </a:solidFill>
              </a:rPr>
              <a:t>(every 10 minutes)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4252" name="Rectangle 7"/>
          <p:cNvSpPr>
            <a:spLocks noChangeArrowheads="1"/>
          </p:cNvSpPr>
          <p:nvPr/>
        </p:nvSpPr>
        <p:spPr bwMode="auto">
          <a:xfrm>
            <a:off x="6372225" y="2060575"/>
            <a:ext cx="431800" cy="3603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3" name="円形吹き出し 22"/>
          <p:cNvSpPr/>
          <p:nvPr/>
        </p:nvSpPr>
        <p:spPr>
          <a:xfrm>
            <a:off x="6011863" y="3508375"/>
            <a:ext cx="3132137" cy="928688"/>
          </a:xfrm>
          <a:prstGeom prst="wedgeEllipseCallout">
            <a:avLst>
              <a:gd name="adj1" fmla="val -36819"/>
              <a:gd name="adj2" fmla="val -1628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err="1" smtClean="0">
                <a:solidFill>
                  <a:schemeClr val="tx1"/>
                </a:solidFill>
              </a:rPr>
              <a:t>rapidscan</a:t>
            </a:r>
            <a:r>
              <a:rPr lang="ja-JP" altLang="en-US" sz="1400" dirty="0" smtClean="0">
                <a:solidFill>
                  <a:schemeClr val="tx1"/>
                </a:solidFill>
              </a:rPr>
              <a:t>（</a:t>
            </a:r>
            <a:r>
              <a:rPr lang="en-US" altLang="ja-JP" sz="1400" dirty="0" smtClean="0">
                <a:solidFill>
                  <a:schemeClr val="tx1"/>
                </a:solidFill>
              </a:rPr>
              <a:t>every 2.5min</a:t>
            </a:r>
            <a:r>
              <a:rPr lang="ja-JP" altLang="en-US" sz="1400" dirty="0" smtClean="0">
                <a:solidFill>
                  <a:schemeClr val="tx1"/>
                </a:solidFill>
              </a:rPr>
              <a:t>）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3059113" y="1928813"/>
            <a:ext cx="298450" cy="78581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55" name="テキスト ボックス 13"/>
          <p:cNvSpPr txBox="1">
            <a:spLocks noChangeArrowheads="1"/>
          </p:cNvSpPr>
          <p:nvPr/>
        </p:nvSpPr>
        <p:spPr bwMode="auto">
          <a:xfrm>
            <a:off x="3441054" y="2128322"/>
            <a:ext cx="590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Calibri" pitchFamily="34" charset="0"/>
              </a:rPr>
              <a:t>R</a:t>
            </a:r>
            <a:r>
              <a:rPr lang="en-US" altLang="ja-JP" b="1" dirty="0" smtClean="0">
                <a:solidFill>
                  <a:srgbClr val="00B050"/>
                </a:solidFill>
                <a:latin typeface="Calibri" pitchFamily="34" charset="0"/>
              </a:rPr>
              <a:t>G</a:t>
            </a:r>
            <a:r>
              <a:rPr lang="en-US" altLang="ja-JP" b="1" dirty="0" smtClean="0">
                <a:solidFill>
                  <a:srgbClr val="0070C0"/>
                </a:solidFill>
                <a:latin typeface="Calibri" pitchFamily="34" charset="0"/>
              </a:rPr>
              <a:t>B</a:t>
            </a:r>
            <a:endParaRPr lang="ja-JP" altLang="en-US" sz="1600" b="1" dirty="0">
              <a:latin typeface="Calibri" pitchFamily="34" charset="0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708400" y="4868863"/>
            <a:ext cx="1223963" cy="720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右矢印 16"/>
          <p:cNvSpPr/>
          <p:nvPr/>
        </p:nvSpPr>
        <p:spPr>
          <a:xfrm>
            <a:off x="4139952" y="2205038"/>
            <a:ext cx="93687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258" name="テキスト ボックス 8"/>
          <p:cNvSpPr txBox="1">
            <a:spLocks noChangeArrowheads="1"/>
          </p:cNvSpPr>
          <p:nvPr/>
        </p:nvSpPr>
        <p:spPr bwMode="auto">
          <a:xfrm>
            <a:off x="107950" y="900113"/>
            <a:ext cx="2233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Calibri" pitchFamily="34" charset="0"/>
              </a:rPr>
              <a:t>HIMAWARI-8/9</a:t>
            </a:r>
            <a:endParaRPr lang="ja-JP" altLang="en-US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68431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AMV derivation experiment </a:t>
            </a:r>
            <a:r>
              <a:rPr lang="en-US" altLang="ja-JP" sz="2400" b="1" dirty="0" smtClean="0"/>
              <a:t>using </a:t>
            </a:r>
            <a:r>
              <a:rPr kumimoji="1" lang="en-US" altLang="ja-JP" sz="2400" b="1" dirty="0" smtClean="0"/>
              <a:t>new tracking and HA technique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7159" y="560319"/>
            <a:ext cx="87129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Satellite : MTSAT-2</a:t>
            </a:r>
          </a:p>
          <a:p>
            <a:r>
              <a:rPr lang="en-US" altLang="ja-JP" sz="2400" b="1" dirty="0" smtClean="0"/>
              <a:t>Period : January 2013 (winter)</a:t>
            </a:r>
            <a:endParaRPr lang="en-US" altLang="ja-JP" sz="2000" b="1" dirty="0" smtClean="0"/>
          </a:p>
          <a:p>
            <a:r>
              <a:rPr lang="en-US" altLang="ja-JP" sz="2000" b="1" dirty="0" smtClean="0"/>
              <a:t>RTN</a:t>
            </a:r>
          </a:p>
          <a:p>
            <a:r>
              <a:rPr lang="en-US" altLang="ja-JP" sz="2000" b="1" dirty="0" smtClean="0"/>
              <a:t>Target selection : MTSAT operational method</a:t>
            </a:r>
            <a:endParaRPr lang="en-US" altLang="ja-JP" sz="2000" b="1" dirty="0"/>
          </a:p>
          <a:p>
            <a:r>
              <a:rPr lang="en-US" altLang="ja-JP" b="1" dirty="0"/>
              <a:t>Tracking : Cross-Correlation </a:t>
            </a:r>
            <a:endParaRPr lang="en-US" altLang="ja-JP" b="1" dirty="0" smtClean="0"/>
          </a:p>
          <a:p>
            <a:r>
              <a:rPr lang="en-US" altLang="ja-JP" b="1" dirty="0" smtClean="0"/>
              <a:t>Height </a:t>
            </a:r>
            <a:r>
              <a:rPr lang="en-US" altLang="ja-JP" b="1" dirty="0"/>
              <a:t>assign : operational method</a:t>
            </a:r>
          </a:p>
          <a:p>
            <a:endParaRPr kumimoji="1" lang="en-US" altLang="ja-JP" b="1" dirty="0" smtClean="0">
              <a:solidFill>
                <a:schemeClr val="bg1"/>
              </a:solidFill>
            </a:endParaRPr>
          </a:p>
          <a:p>
            <a:r>
              <a:rPr kumimoji="1" lang="en-US" altLang="ja-JP" sz="2000" b="1" dirty="0" smtClean="0">
                <a:solidFill>
                  <a:srgbClr val="00B0F0"/>
                </a:solidFill>
              </a:rPr>
              <a:t>TEST1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  </a:t>
            </a:r>
          </a:p>
          <a:p>
            <a:r>
              <a:rPr lang="en-US" altLang="ja-JP" sz="2000" b="1" dirty="0"/>
              <a:t>Target selection : MTSAT operational </a:t>
            </a:r>
            <a:r>
              <a:rPr lang="en-US" altLang="ja-JP" sz="2000" b="1" dirty="0" smtClean="0"/>
              <a:t>method</a:t>
            </a:r>
            <a:endParaRPr kumimoji="1" lang="en-US" altLang="ja-JP" sz="2000" b="1" dirty="0" smtClean="0"/>
          </a:p>
          <a:p>
            <a:r>
              <a:rPr lang="en-US" altLang="ja-JP" b="1" dirty="0" smtClean="0">
                <a:solidFill>
                  <a:srgbClr val="00B0F0"/>
                </a:solidFill>
              </a:rPr>
              <a:t>Tracking : </a:t>
            </a:r>
            <a:r>
              <a:rPr lang="en-US" altLang="ja-JP" b="1" dirty="0">
                <a:solidFill>
                  <a:srgbClr val="00B0F0"/>
                </a:solidFill>
              </a:rPr>
              <a:t>Cross-Correlation, MLE using 5x5 and 15x15 pixels</a:t>
            </a:r>
          </a:p>
          <a:p>
            <a:r>
              <a:rPr kumimoji="1" lang="en-US" altLang="ja-JP" b="1" dirty="0" smtClean="0">
                <a:solidFill>
                  <a:srgbClr val="00B0F0"/>
                </a:solidFill>
              </a:rPr>
              <a:t>Height assign : MLE height estimation using only </a:t>
            </a:r>
            <a:r>
              <a:rPr lang="en-US" altLang="ja-JP" b="1" dirty="0" smtClean="0">
                <a:solidFill>
                  <a:srgbClr val="00B0F0"/>
                </a:solidFill>
              </a:rPr>
              <a:t>radiance information</a:t>
            </a:r>
            <a:endParaRPr kumimoji="1" lang="en-US" altLang="ja-JP" b="1" dirty="0" smtClean="0">
              <a:solidFill>
                <a:srgbClr val="00B0F0"/>
              </a:solidFill>
            </a:endParaRPr>
          </a:p>
          <a:p>
            <a:endParaRPr kumimoji="1" lang="en-US" altLang="ja-JP" b="1" dirty="0" smtClean="0">
              <a:solidFill>
                <a:srgbClr val="FFFF00"/>
              </a:solidFill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TEST2</a:t>
            </a:r>
          </a:p>
          <a:p>
            <a:r>
              <a:rPr lang="en-US" altLang="ja-JP" sz="2000" b="1" dirty="0"/>
              <a:t>Target selection : MTSAT operational </a:t>
            </a:r>
            <a:r>
              <a:rPr lang="en-US" altLang="ja-JP" sz="2000" b="1" dirty="0" smtClean="0"/>
              <a:t>method</a:t>
            </a:r>
          </a:p>
          <a:p>
            <a:r>
              <a:rPr lang="en-US" altLang="ja-JP" b="1" dirty="0">
                <a:solidFill>
                  <a:srgbClr val="00B0F0"/>
                </a:solidFill>
              </a:rPr>
              <a:t>Tracking : Cross-Correlation, MLE using 5x5 and 15x15 </a:t>
            </a:r>
            <a:r>
              <a:rPr lang="en-US" altLang="ja-JP" b="1" dirty="0" smtClean="0">
                <a:solidFill>
                  <a:srgbClr val="00B0F0"/>
                </a:solidFill>
              </a:rPr>
              <a:t>pixels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Height assign : </a:t>
            </a:r>
            <a:r>
              <a:rPr lang="en-US" altLang="ja-JP" b="1" dirty="0">
                <a:solidFill>
                  <a:srgbClr val="FF0000"/>
                </a:solidFill>
              </a:rPr>
              <a:t>MLE height estimation using </a:t>
            </a:r>
            <a:r>
              <a:rPr lang="en-US" altLang="ja-JP" b="1" dirty="0" smtClean="0">
                <a:solidFill>
                  <a:srgbClr val="FF0000"/>
                </a:solidFill>
              </a:rPr>
              <a:t>radiance and tracked motion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2938" y="566124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Temporal information for tracking is not used  in this experiment</a:t>
            </a:r>
            <a:r>
              <a:rPr lang="ja-JP" altLang="en-US" b="1" dirty="0" smtClean="0"/>
              <a:t> </a:t>
            </a:r>
            <a:endParaRPr lang="en-US" altLang="ja-JP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/>
              <a:t>f</a:t>
            </a:r>
            <a:r>
              <a:rPr kumimoji="1" lang="en-US" altLang="ja-JP" b="1" dirty="0" smtClean="0"/>
              <a:t>or simplifying comparison using QI (consistent vector shows high quality even case that temporal QI is low)</a:t>
            </a:r>
            <a:r>
              <a:rPr lang="en-US" altLang="ja-JP" b="1" dirty="0" smtClean="0"/>
              <a:t> </a:t>
            </a:r>
            <a:endParaRPr kumimoji="1" lang="en-US" altLang="ja-JP" b="1" dirty="0" smtClean="0"/>
          </a:p>
        </p:txBody>
      </p:sp>
    </p:spTree>
    <p:extLst>
      <p:ext uri="{BB962C8B-B14F-4D97-AF65-F5344CB8AC3E}">
        <p14:creationId xmlns:p14="http://schemas.microsoft.com/office/powerpoint/2010/main" val="15488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" y="3833664"/>
            <a:ext cx="30058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" y="764704"/>
            <a:ext cx="3002721" cy="322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52463"/>
            <a:ext cx="329433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33" y="764704"/>
            <a:ext cx="3303805" cy="324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85" y="3852463"/>
            <a:ext cx="329885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84" y="764704"/>
            <a:ext cx="3304590" cy="329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0" y="-5648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IR upper level AMV O-B statistic for </a:t>
            </a:r>
            <a:r>
              <a:rPr lang="en-US" altLang="ja-JP" sz="3200" dirty="0"/>
              <a:t>J</a:t>
            </a:r>
            <a:r>
              <a:rPr kumimoji="1" lang="en-US" altLang="ja-JP" sz="3200" dirty="0" smtClean="0"/>
              <a:t>anuary 2013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46429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operation</a:t>
            </a:r>
            <a:endParaRPr kumimoji="1" lang="ja-JP" altLang="en-US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2999610" y="679807"/>
            <a:ext cx="2885675" cy="613356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74849" y="464295"/>
            <a:ext cx="2232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TEST1 : </a:t>
            </a:r>
            <a:r>
              <a:rPr kumimoji="1" lang="en-US" altLang="ja-JP" b="1" dirty="0" smtClean="0">
                <a:solidFill>
                  <a:srgbClr val="00B0F0"/>
                </a:solidFill>
              </a:rPr>
              <a:t>radiance only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012160" y="676555"/>
            <a:ext cx="2990357" cy="6133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21685" y="475932"/>
            <a:ext cx="29523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TEST2 :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radiance and motion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325381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1479" y="616530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75856" y="325381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71799" y="617490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72200" y="327274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72200" y="616530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02430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34561"/>
            <a:ext cx="2430433" cy="361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38" y="602937"/>
            <a:ext cx="2582771" cy="378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28" y="3834561"/>
            <a:ext cx="2649108" cy="362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41" y="619943"/>
            <a:ext cx="2672405" cy="378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16" y="3771420"/>
            <a:ext cx="2937484" cy="374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17" y="646041"/>
            <a:ext cx="2937483" cy="374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19471" y="342900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Full Disk</a:t>
            </a:r>
          </a:p>
          <a:p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NH</a:t>
            </a:r>
          </a:p>
          <a:p>
            <a:r>
              <a:rPr kumimoji="1" lang="en-US" altLang="ja-JP" b="1" dirty="0" smtClean="0">
                <a:solidFill>
                  <a:srgbClr val="00B050"/>
                </a:solidFill>
              </a:rPr>
              <a:t>TROP</a:t>
            </a:r>
          </a:p>
          <a:p>
            <a:r>
              <a:rPr lang="en-US" altLang="ja-JP" b="1" dirty="0" smtClean="0">
                <a:solidFill>
                  <a:srgbClr val="114DAF"/>
                </a:solidFill>
              </a:rPr>
              <a:t>SH</a:t>
            </a:r>
            <a:endParaRPr kumimoji="1" lang="ja-JP" altLang="en-US" b="1" dirty="0">
              <a:solidFill>
                <a:srgbClr val="114DA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-19162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IR upper level AMV O-B statistic for </a:t>
            </a:r>
            <a:r>
              <a:rPr lang="en-US" altLang="ja-JP" sz="3200" dirty="0"/>
              <a:t>J</a:t>
            </a:r>
            <a:r>
              <a:rPr kumimoji="1" lang="en-US" altLang="ja-JP" sz="3200" dirty="0" smtClean="0"/>
              <a:t>anuary 2013</a:t>
            </a:r>
            <a:endParaRPr kumimoji="1" lang="ja-JP" altLang="en-US" sz="3200" dirty="0"/>
          </a:p>
        </p:txBody>
      </p:sp>
      <p:sp>
        <p:nvSpPr>
          <p:cNvPr id="3" name="円/楕円 2"/>
          <p:cNvSpPr/>
          <p:nvPr/>
        </p:nvSpPr>
        <p:spPr>
          <a:xfrm>
            <a:off x="3995936" y="2538830"/>
            <a:ext cx="1024522" cy="38611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982252" y="5248959"/>
            <a:ext cx="1381836" cy="38611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494528" y="1110625"/>
            <a:ext cx="2649108" cy="57027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83486" y="677234"/>
            <a:ext cx="22535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TEST1 : </a:t>
            </a:r>
            <a:r>
              <a:rPr kumimoji="1" lang="en-US" altLang="ja-JP" b="1" dirty="0" smtClean="0">
                <a:solidFill>
                  <a:srgbClr val="00B0F0"/>
                </a:solidFill>
              </a:rPr>
              <a:t>radiance only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372200" y="1110625"/>
            <a:ext cx="2630317" cy="5699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76661" y="642140"/>
            <a:ext cx="29523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TEST2 :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radiance and motion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6650736" y="5310368"/>
            <a:ext cx="1521664" cy="38611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07704" y="395859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387034" y="395602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333106" y="387527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831539" y="5685465"/>
            <a:ext cx="81367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1237" y="5542593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0 m/s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20694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433466"/>
              </p:ext>
            </p:extLst>
          </p:nvPr>
        </p:nvGraphicFramePr>
        <p:xfrm>
          <a:off x="542461" y="1412776"/>
          <a:ext cx="8001000" cy="2333625"/>
        </p:xfrm>
        <a:graphic>
          <a:graphicData uri="http://schemas.openxmlformats.org/drawingml/2006/table">
            <a:tbl>
              <a:tblPr/>
              <a:tblGrid>
                <a:gridCol w="685800"/>
                <a:gridCol w="1038225"/>
                <a:gridCol w="685800"/>
                <a:gridCol w="685800"/>
                <a:gridCol w="685800"/>
                <a:gridCol w="685800"/>
                <a:gridCol w="685800"/>
                <a:gridCol w="790575"/>
                <a:gridCol w="685800"/>
                <a:gridCol w="685800"/>
                <a:gridCol w="685800"/>
              </a:tblGrid>
              <a:tr h="1714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HIGH LEVEL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4.81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7.22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4.45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5.48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5.88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6.34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5.77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5.91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5.79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8.65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5.23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6.63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7.15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7.57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7.06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6.99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0.31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-0.94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0.71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-1.34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-1.20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-1.53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0.31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15.09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35.40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11.78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23.73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18.31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36.90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13.27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25.84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1450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MEDIUM LEVEL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6.17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6.57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3.93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5.28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5.28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5.50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3.76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5.27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7.74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8.23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4.54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6.04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6.67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4.21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6.20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-1.67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-2.08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0.01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-0.01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-0.69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-0.85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-0.17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0.29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21.38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23.14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9.43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19.65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22.02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23.94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9.74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19.84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0" y="3285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IR upper level AMV </a:t>
            </a:r>
            <a:r>
              <a:rPr kumimoji="1" lang="en-US" altLang="ja-JP" sz="3200" dirty="0" err="1" smtClean="0"/>
              <a:t>sonde</a:t>
            </a:r>
            <a:r>
              <a:rPr kumimoji="1" lang="en-US" altLang="ja-JP" sz="3200" dirty="0" smtClean="0"/>
              <a:t> statistics for </a:t>
            </a:r>
            <a:r>
              <a:rPr lang="en-US" altLang="ja-JP" sz="3200" dirty="0"/>
              <a:t>J</a:t>
            </a:r>
            <a:r>
              <a:rPr kumimoji="1" lang="en-US" altLang="ja-JP" sz="3200" dirty="0" smtClean="0"/>
              <a:t>anuary 2013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3668" y="4308482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Method                :   Comparison of </a:t>
            </a:r>
            <a:r>
              <a:rPr lang="en-US" altLang="ja-JP" dirty="0" err="1"/>
              <a:t>rawinsonde</a:t>
            </a:r>
            <a:r>
              <a:rPr lang="en-US" altLang="ja-JP" dirty="0"/>
              <a:t> winds with AMV</a:t>
            </a:r>
          </a:p>
          <a:p>
            <a:r>
              <a:rPr lang="en-US" altLang="ja-JP" dirty="0"/>
              <a:t>                         </a:t>
            </a:r>
            <a:r>
              <a:rPr lang="en-US" altLang="ja-JP" dirty="0" smtClean="0"/>
              <a:t>          </a:t>
            </a:r>
            <a:r>
              <a:rPr lang="en-US" altLang="ja-JP" dirty="0"/>
              <a:t>winds within 150 km radius of a RAOB site 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Filters               </a:t>
            </a:r>
            <a:r>
              <a:rPr lang="en-US" altLang="ja-JP" dirty="0"/>
              <a:t>:   VERT. DIST.(&gt;=700hPa) &lt; 50 (</a:t>
            </a:r>
            <a:r>
              <a:rPr lang="en-US" altLang="ja-JP" dirty="0" err="1"/>
              <a:t>hPa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                        </a:t>
            </a:r>
            <a:r>
              <a:rPr lang="en-US" altLang="ja-JP" dirty="0" smtClean="0"/>
              <a:t>     </a:t>
            </a:r>
            <a:r>
              <a:rPr lang="en-US" altLang="ja-JP" dirty="0"/>
              <a:t>VERT. DIST.(&lt;700hPa) &lt; 35 (</a:t>
            </a:r>
            <a:r>
              <a:rPr lang="en-US" altLang="ja-JP" dirty="0" err="1"/>
              <a:t>hPa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                       </a:t>
            </a:r>
            <a:r>
              <a:rPr lang="en-US" altLang="ja-JP" dirty="0" smtClean="0"/>
              <a:t>      </a:t>
            </a:r>
            <a:r>
              <a:rPr lang="en-US" altLang="ja-JP" dirty="0"/>
              <a:t>QUALITY &gt;= 85 </a:t>
            </a:r>
          </a:p>
          <a:p>
            <a:r>
              <a:rPr lang="en-US" altLang="ja-JP" dirty="0"/>
              <a:t>                         </a:t>
            </a:r>
            <a:r>
              <a:rPr lang="en-US" altLang="ja-JP" dirty="0" smtClean="0"/>
              <a:t>    </a:t>
            </a:r>
            <a:r>
              <a:rPr lang="en-US" altLang="ja-JP" dirty="0"/>
              <a:t>0.5*0.5 deg. latitude/longitude grid point data</a:t>
            </a:r>
          </a:p>
          <a:p>
            <a:r>
              <a:rPr lang="en-US" altLang="ja-JP" dirty="0"/>
              <a:t>                          </a:t>
            </a:r>
            <a:r>
              <a:rPr lang="en-US" altLang="ja-JP" dirty="0" smtClean="0"/>
              <a:t>   SPEED </a:t>
            </a:r>
            <a:r>
              <a:rPr lang="en-US" altLang="ja-JP" dirty="0"/>
              <a:t>DIFF. &lt; 30 (m/s) - DIRECTION DIFF. &lt; 90 (</a:t>
            </a:r>
            <a:r>
              <a:rPr lang="en-US" altLang="ja-JP" dirty="0" err="1"/>
              <a:t>deg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49622" y="1148490"/>
            <a:ext cx="7941020" cy="393278"/>
            <a:chOff x="539552" y="1330568"/>
            <a:chExt cx="7941020" cy="393278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39552" y="1330568"/>
              <a:ext cx="3548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RTN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932040" y="1354514"/>
              <a:ext cx="3548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TEST1</a:t>
              </a:r>
              <a:endParaRPr kumimoji="1" lang="ja-JP" altLang="en-US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2249996" y="58806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Only radiance information used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870553"/>
              </p:ext>
            </p:extLst>
          </p:nvPr>
        </p:nvGraphicFramePr>
        <p:xfrm>
          <a:off x="542461" y="1412776"/>
          <a:ext cx="8001000" cy="2333625"/>
        </p:xfrm>
        <a:graphic>
          <a:graphicData uri="http://schemas.openxmlformats.org/drawingml/2006/table">
            <a:tbl>
              <a:tblPr/>
              <a:tblGrid>
                <a:gridCol w="685800"/>
                <a:gridCol w="1038225"/>
                <a:gridCol w="685800"/>
                <a:gridCol w="685800"/>
                <a:gridCol w="685800"/>
                <a:gridCol w="685800"/>
                <a:gridCol w="685800"/>
                <a:gridCol w="790575"/>
                <a:gridCol w="685800"/>
                <a:gridCol w="685800"/>
                <a:gridCol w="685800"/>
              </a:tblGrid>
              <a:tr h="1714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HIGH LEVEL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4.81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7.22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4.45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5.48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5.04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6.51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4.63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5.96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5.79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8.65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5.23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6.63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6.03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7.79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5.45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6.98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0.31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-0.94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0.71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-0.34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-1.04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-0.21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0.04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15.09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35.40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11.78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23.73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19.26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37.21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14.42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27.57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1450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MEDIUM LEVEL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FULL DISK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TROP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6.17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6.57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3.93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5.28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MVD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5.06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5.29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3.89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6.14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7.74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8.23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4.54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6.04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RMSVD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6.05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6.30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4.53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7.13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-1.67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-2.08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0.01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-0.01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0.85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1.06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-0.59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2.88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21.38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23.14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9.43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19.65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SPD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21.16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23.82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10.11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25.78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0" y="8831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IR upper level AMV </a:t>
            </a:r>
            <a:r>
              <a:rPr kumimoji="1" lang="en-US" altLang="ja-JP" sz="3200" dirty="0" err="1" smtClean="0"/>
              <a:t>sonde</a:t>
            </a:r>
            <a:r>
              <a:rPr kumimoji="1" lang="en-US" altLang="ja-JP" sz="3200" dirty="0" smtClean="0"/>
              <a:t> statistics for </a:t>
            </a:r>
            <a:r>
              <a:rPr lang="en-US" altLang="ja-JP" sz="3200" dirty="0"/>
              <a:t>J</a:t>
            </a:r>
            <a:r>
              <a:rPr kumimoji="1" lang="en-US" altLang="ja-JP" sz="3200" dirty="0" smtClean="0"/>
              <a:t>anuary 2013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3668" y="4308482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Method                :   Comparison of </a:t>
            </a:r>
            <a:r>
              <a:rPr lang="en-US" altLang="ja-JP" dirty="0" err="1"/>
              <a:t>rawinsonde</a:t>
            </a:r>
            <a:r>
              <a:rPr lang="en-US" altLang="ja-JP" dirty="0"/>
              <a:t> winds with AMV</a:t>
            </a:r>
          </a:p>
          <a:p>
            <a:r>
              <a:rPr lang="en-US" altLang="ja-JP" dirty="0"/>
              <a:t>                         </a:t>
            </a:r>
            <a:r>
              <a:rPr lang="en-US" altLang="ja-JP" dirty="0" smtClean="0"/>
              <a:t>          </a:t>
            </a:r>
            <a:r>
              <a:rPr lang="en-US" altLang="ja-JP" dirty="0"/>
              <a:t>winds within 150 km radius of a RAOB site 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Filters               </a:t>
            </a:r>
            <a:r>
              <a:rPr lang="en-US" altLang="ja-JP" dirty="0"/>
              <a:t>:   VERT. DIST.(&gt;=700hPa) &lt; 50 (</a:t>
            </a:r>
            <a:r>
              <a:rPr lang="en-US" altLang="ja-JP" dirty="0" err="1"/>
              <a:t>hPa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                        </a:t>
            </a:r>
            <a:r>
              <a:rPr lang="en-US" altLang="ja-JP" dirty="0" smtClean="0"/>
              <a:t>     </a:t>
            </a:r>
            <a:r>
              <a:rPr lang="en-US" altLang="ja-JP" dirty="0"/>
              <a:t>VERT. DIST.(&lt;700hPa) &lt; 35 (</a:t>
            </a:r>
            <a:r>
              <a:rPr lang="en-US" altLang="ja-JP" dirty="0" err="1"/>
              <a:t>hPa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                       </a:t>
            </a:r>
            <a:r>
              <a:rPr lang="en-US" altLang="ja-JP" dirty="0" smtClean="0"/>
              <a:t>      </a:t>
            </a:r>
            <a:r>
              <a:rPr lang="en-US" altLang="ja-JP" dirty="0"/>
              <a:t>QUALITY &gt;= 85 </a:t>
            </a:r>
          </a:p>
          <a:p>
            <a:r>
              <a:rPr lang="en-US" altLang="ja-JP" dirty="0"/>
              <a:t>                         </a:t>
            </a:r>
            <a:r>
              <a:rPr lang="en-US" altLang="ja-JP" dirty="0" smtClean="0"/>
              <a:t>    </a:t>
            </a:r>
            <a:r>
              <a:rPr lang="en-US" altLang="ja-JP" dirty="0"/>
              <a:t>0.5*0.5 deg. latitude/longitude grid point data</a:t>
            </a:r>
          </a:p>
          <a:p>
            <a:r>
              <a:rPr lang="en-US" altLang="ja-JP" dirty="0"/>
              <a:t>                          </a:t>
            </a:r>
            <a:r>
              <a:rPr lang="en-US" altLang="ja-JP" dirty="0" smtClean="0"/>
              <a:t>   SPEED </a:t>
            </a:r>
            <a:r>
              <a:rPr lang="en-US" altLang="ja-JP" dirty="0"/>
              <a:t>DIFF. &lt; 30 (m/s) - DIRECTION DIFF. &lt; 90 (</a:t>
            </a:r>
            <a:r>
              <a:rPr lang="en-US" altLang="ja-JP" dirty="0" err="1"/>
              <a:t>deg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49622" y="1148490"/>
            <a:ext cx="7941020" cy="393278"/>
            <a:chOff x="539552" y="1330568"/>
            <a:chExt cx="7941020" cy="393278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39552" y="1330568"/>
              <a:ext cx="3548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RTN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932040" y="1354514"/>
              <a:ext cx="3548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TEST2</a:t>
              </a:r>
              <a:endParaRPr kumimoji="1" lang="ja-JP" altLang="en-US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755576" y="58806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Both of  radiance and motion vector information used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4" y="845264"/>
            <a:ext cx="3006000" cy="318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4" y="4074993"/>
            <a:ext cx="3003380" cy="289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04" y="4074993"/>
            <a:ext cx="2986947" cy="28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93" y="845264"/>
            <a:ext cx="3006000" cy="318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58" y="4074993"/>
            <a:ext cx="3096554" cy="286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58" y="833626"/>
            <a:ext cx="3096554" cy="32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0" y="-5648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IR lower level AMV O-B statistic for </a:t>
            </a:r>
            <a:r>
              <a:rPr lang="en-US" altLang="ja-JP" sz="3200" dirty="0"/>
              <a:t>J</a:t>
            </a:r>
            <a:r>
              <a:rPr kumimoji="1" lang="en-US" altLang="ja-JP" sz="3200" dirty="0" smtClean="0"/>
              <a:t>anuary 2013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46429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operation</a:t>
            </a:r>
            <a:endParaRPr kumimoji="1" lang="ja-JP" altLang="en-US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2999610" y="679807"/>
            <a:ext cx="2885675" cy="613356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74849" y="464295"/>
            <a:ext cx="2232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TEST1 : </a:t>
            </a:r>
            <a:r>
              <a:rPr kumimoji="1" lang="en-US" altLang="ja-JP" b="1" dirty="0" smtClean="0">
                <a:solidFill>
                  <a:srgbClr val="00B0F0"/>
                </a:solidFill>
              </a:rPr>
              <a:t>radiance only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012160" y="676555"/>
            <a:ext cx="2990357" cy="6133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21685" y="475932"/>
            <a:ext cx="29523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TEST2 :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radiance and motion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1357" y="326666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76870" y="326666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16216" y="335699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16216" y="625029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76870" y="625029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6320" y="6292077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00638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8879"/>
            <a:ext cx="2970496" cy="296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40" y="783430"/>
            <a:ext cx="3024336" cy="318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97" y="3807321"/>
            <a:ext cx="3193701" cy="313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19" y="810815"/>
            <a:ext cx="3211279" cy="318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83" y="3807321"/>
            <a:ext cx="3131306" cy="305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83" y="783431"/>
            <a:ext cx="3073270" cy="32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0" y="-5648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WV </a:t>
            </a:r>
            <a:r>
              <a:rPr lang="en-US" altLang="ja-JP" sz="3200" dirty="0" smtClean="0"/>
              <a:t>cloudy </a:t>
            </a:r>
            <a:r>
              <a:rPr kumimoji="1" lang="en-US" altLang="ja-JP" sz="3200" dirty="0" smtClean="0"/>
              <a:t>AMV O-B statistic for </a:t>
            </a:r>
            <a:r>
              <a:rPr lang="en-US" altLang="ja-JP" sz="3200" dirty="0"/>
              <a:t>J</a:t>
            </a:r>
            <a:r>
              <a:rPr kumimoji="1" lang="en-US" altLang="ja-JP" sz="3200" dirty="0" smtClean="0"/>
              <a:t>anuary 2013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536" y="46429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operation</a:t>
            </a:r>
            <a:endParaRPr kumimoji="1" lang="ja-JP" altLang="en-US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2999610" y="679807"/>
            <a:ext cx="2885675" cy="613356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74849" y="464295"/>
            <a:ext cx="2232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TEST1 : </a:t>
            </a:r>
            <a:r>
              <a:rPr kumimoji="1" lang="en-US" altLang="ja-JP" b="1" dirty="0" smtClean="0">
                <a:solidFill>
                  <a:srgbClr val="00B0F0"/>
                </a:solidFill>
              </a:rPr>
              <a:t>radiance only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012160" y="676555"/>
            <a:ext cx="2990357" cy="6133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21685" y="475932"/>
            <a:ext cx="29523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TEST2 :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radiance and motion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357" y="326666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1357" y="616530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74849" y="326517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74849" y="616530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44208" y="326517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16216" y="604346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QI&gt;80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83835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Summary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chemeClr val="tx1">
              <a:alpha val="4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By deriving motion vectors from sum of </a:t>
            </a:r>
            <a:r>
              <a:rPr lang="en-US" altLang="ja-JP" sz="2800" dirty="0" smtClean="0">
                <a:solidFill>
                  <a:schemeClr val="bg1"/>
                </a:solidFill>
              </a:rPr>
              <a:t>four </a:t>
            </a:r>
            <a:r>
              <a:rPr lang="en-US" altLang="ja-JP" sz="2800" dirty="0">
                <a:solidFill>
                  <a:schemeClr val="bg1"/>
                </a:solidFill>
              </a:rPr>
              <a:t>correlation surfaces </a:t>
            </a:r>
            <a:r>
              <a:rPr lang="en-US" altLang="ja-JP" sz="2800" dirty="0" smtClean="0">
                <a:solidFill>
                  <a:schemeClr val="bg1"/>
                </a:solidFill>
              </a:rPr>
              <a:t>derived </a:t>
            </a:r>
            <a:r>
              <a:rPr lang="en-US" altLang="ja-JP" sz="2800" dirty="0">
                <a:solidFill>
                  <a:schemeClr val="bg1"/>
                </a:solidFill>
              </a:rPr>
              <a:t>from </a:t>
            </a:r>
            <a:r>
              <a:rPr lang="en-US" altLang="ja-JP" sz="2800" dirty="0" smtClean="0">
                <a:solidFill>
                  <a:schemeClr val="bg1"/>
                </a:solidFill>
              </a:rPr>
              <a:t>small</a:t>
            </a:r>
            <a:r>
              <a:rPr lang="en-US" altLang="ja-JP" sz="2800" dirty="0" smtClean="0">
                <a:solidFill>
                  <a:schemeClr val="bg1"/>
                </a:solidFill>
              </a:rPr>
              <a:t>,</a:t>
            </a:r>
            <a:r>
              <a:rPr lang="en-US" altLang="ja-JP" sz="2800" dirty="0" smtClean="0">
                <a:solidFill>
                  <a:schemeClr val="bg1"/>
                </a:solidFill>
              </a:rPr>
              <a:t> </a:t>
            </a:r>
            <a:r>
              <a:rPr lang="en-US" altLang="ja-JP" sz="2800" dirty="0">
                <a:solidFill>
                  <a:schemeClr val="bg1"/>
                </a:solidFill>
              </a:rPr>
              <a:t>large </a:t>
            </a:r>
            <a:r>
              <a:rPr lang="en-US" altLang="ja-JP" sz="2800" dirty="0" smtClean="0">
                <a:solidFill>
                  <a:schemeClr val="bg1"/>
                </a:solidFill>
              </a:rPr>
              <a:t>target boxes, and from forward and backward matching, </a:t>
            </a:r>
            <a:r>
              <a:rPr lang="en-US" altLang="ja-JP" sz="2800" dirty="0">
                <a:solidFill>
                  <a:schemeClr val="bg1"/>
                </a:solidFill>
              </a:rPr>
              <a:t>Tracking accuracy was improved.  </a:t>
            </a: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r>
              <a:rPr lang="en-US" altLang="ja-JP" sz="2800" dirty="0">
                <a:solidFill>
                  <a:schemeClr val="bg1"/>
                </a:solidFill>
              </a:rPr>
              <a:t> BIAS and RMSVD </a:t>
            </a:r>
            <a:r>
              <a:rPr lang="en-US" altLang="ja-JP" sz="2800" dirty="0" smtClean="0">
                <a:solidFill>
                  <a:schemeClr val="bg1"/>
                </a:solidFill>
              </a:rPr>
              <a:t>of MTSAT IR AMV are </a:t>
            </a:r>
            <a:r>
              <a:rPr lang="en-US" altLang="ja-JP" sz="2800" dirty="0">
                <a:solidFill>
                  <a:schemeClr val="bg1"/>
                </a:solidFill>
              </a:rPr>
              <a:t>totally improved by proposal height assignment method </a:t>
            </a:r>
            <a:r>
              <a:rPr lang="en-US" altLang="ja-JP" sz="2800" dirty="0" smtClean="0">
                <a:solidFill>
                  <a:schemeClr val="bg1"/>
                </a:solidFill>
              </a:rPr>
              <a:t>in case to use</a:t>
            </a:r>
            <a:r>
              <a:rPr lang="en-US" altLang="ja-JP" sz="2800" dirty="0" smtClean="0">
                <a:solidFill>
                  <a:schemeClr val="bg1"/>
                </a:solidFill>
              </a:rPr>
              <a:t> </a:t>
            </a:r>
            <a:r>
              <a:rPr lang="en-US" altLang="ja-JP" sz="2800" dirty="0">
                <a:solidFill>
                  <a:schemeClr val="bg1"/>
                </a:solidFill>
              </a:rPr>
              <a:t>only </a:t>
            </a:r>
            <a:r>
              <a:rPr lang="en-US" altLang="ja-JP" sz="2800" dirty="0" smtClean="0">
                <a:solidFill>
                  <a:schemeClr val="bg1"/>
                </a:solidFill>
              </a:rPr>
              <a:t>radiance information. But as for BIAS, quality debased over tropical region.</a:t>
            </a:r>
            <a:endParaRPr lang="en-US" altLang="ja-JP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ja-JP" sz="2800" dirty="0">
              <a:solidFill>
                <a:schemeClr val="bg1"/>
              </a:solidFill>
            </a:endParaRPr>
          </a:p>
          <a:p>
            <a:r>
              <a:rPr lang="en-US" altLang="ja-JP" sz="2800" dirty="0">
                <a:solidFill>
                  <a:schemeClr val="bg1"/>
                </a:solidFill>
              </a:rPr>
              <a:t>As a result to use motion vector as auxiliary information for height assignment, </a:t>
            </a:r>
            <a:r>
              <a:rPr lang="en-US" altLang="ja-JP" sz="2800" dirty="0" smtClean="0">
                <a:solidFill>
                  <a:schemeClr val="bg1"/>
                </a:solidFill>
              </a:rPr>
              <a:t>error and its homogeneity </a:t>
            </a:r>
            <a:r>
              <a:rPr lang="en-US" altLang="ja-JP" sz="2800" dirty="0" smtClean="0">
                <a:solidFill>
                  <a:schemeClr val="bg1"/>
                </a:solidFill>
              </a:rPr>
              <a:t>are </a:t>
            </a:r>
            <a:r>
              <a:rPr lang="en-US" altLang="ja-JP" sz="2800" dirty="0" smtClean="0">
                <a:solidFill>
                  <a:schemeClr val="bg1"/>
                </a:solidFill>
              </a:rPr>
              <a:t>improved</a:t>
            </a:r>
            <a:r>
              <a:rPr lang="en-US" altLang="ja-JP" sz="2800" dirty="0">
                <a:solidFill>
                  <a:schemeClr val="bg1"/>
                </a:solidFill>
              </a:rPr>
              <a:t>, </a:t>
            </a:r>
            <a:r>
              <a:rPr lang="en-US" altLang="ja-JP" sz="2800" dirty="0" smtClean="0">
                <a:solidFill>
                  <a:schemeClr val="bg1"/>
                </a:solidFill>
              </a:rPr>
              <a:t>but positive </a:t>
            </a:r>
            <a:r>
              <a:rPr lang="en-US" altLang="ja-JP" sz="2800" dirty="0">
                <a:solidFill>
                  <a:schemeClr val="bg1"/>
                </a:solidFill>
              </a:rPr>
              <a:t>BIAS can be seen </a:t>
            </a:r>
            <a:r>
              <a:rPr lang="en-US" altLang="ja-JP" sz="2800" dirty="0" smtClean="0">
                <a:solidFill>
                  <a:schemeClr val="bg1"/>
                </a:solidFill>
              </a:rPr>
              <a:t>in southern hemisphere.</a:t>
            </a:r>
            <a:endParaRPr lang="ja-JP" altLang="en-US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8025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motivation to innovate new tracking and height assignment method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916832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Effective use of increased temporal and spatial information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 = higher resolution AMV requested </a:t>
            </a:r>
          </a:p>
          <a:p>
            <a:r>
              <a:rPr lang="en-US" altLang="ja-JP" sz="2000" dirty="0" smtClean="0"/>
              <a:t>      = target box size should be minified for avoiding overlapping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 =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tracking accuracy debased due to lack of target feature information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1175" y="393305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Effective use of increased bands information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= improvement to CTH estimation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= simultaneous use of multiple bands</a:t>
            </a:r>
            <a:r>
              <a:rPr lang="ja-JP" altLang="en-US" dirty="0"/>
              <a:t> </a:t>
            </a:r>
            <a:r>
              <a:rPr lang="en-US" altLang="ja-JP" dirty="0" smtClean="0"/>
              <a:t>needed</a:t>
            </a:r>
          </a:p>
          <a:p>
            <a:r>
              <a:rPr lang="en-US" altLang="ja-JP" dirty="0" smtClean="0"/>
              <a:t>      = </a:t>
            </a:r>
            <a:r>
              <a:rPr lang="en-US" altLang="ja-JP" b="1" dirty="0" smtClean="0">
                <a:solidFill>
                  <a:srgbClr val="FF0000"/>
                </a:solidFill>
              </a:rPr>
              <a:t>JMA has no methods better than IR-WV intercept and EBBT for CTH estimation</a:t>
            </a:r>
          </a:p>
        </p:txBody>
      </p:sp>
    </p:spTree>
    <p:extLst>
      <p:ext uri="{BB962C8B-B14F-4D97-AF65-F5344CB8AC3E}">
        <p14:creationId xmlns:p14="http://schemas.microsoft.com/office/powerpoint/2010/main" val="97557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42702_ひまわり広報用画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 smtClean="0">
                <a:solidFill>
                  <a:schemeClr val="bg1"/>
                </a:solidFill>
              </a:rPr>
              <a:t>Contents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225689"/>
            <a:ext cx="9144000" cy="6494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Introduction to Advanced </a:t>
            </a:r>
            <a:r>
              <a:rPr lang="en-US" altLang="ja-JP" sz="2800" dirty="0" err="1" smtClean="0">
                <a:latin typeface="Sylfaen" pitchFamily="18" charset="0"/>
              </a:rPr>
              <a:t>Himawari</a:t>
            </a:r>
            <a:r>
              <a:rPr lang="en-US" altLang="ja-JP" sz="2800" dirty="0" smtClean="0">
                <a:latin typeface="Sylfaen" pitchFamily="18" charset="0"/>
              </a:rPr>
              <a:t> Imager (AHI)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solidFill>
                  <a:schemeClr val="bg1"/>
                </a:solidFill>
                <a:latin typeface="Sylfaen" pitchFamily="18" charset="0"/>
              </a:rPr>
              <a:t>Tracking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Cloud height assignment algorithm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Result by new algorithm </a:t>
            </a:r>
          </a:p>
          <a:p>
            <a:pPr marL="342900" indent="-342900">
              <a:buFont typeface="+mj-lt"/>
              <a:buAutoNum type="arabicPeriod"/>
            </a:pPr>
            <a:endParaRPr lang="en-US" altLang="ja-JP" sz="2800" dirty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ja-JP" sz="2800" dirty="0" smtClean="0">
                <a:latin typeface="Sylfaen" pitchFamily="18" charset="0"/>
              </a:rPr>
              <a:t>Summary</a:t>
            </a:r>
          </a:p>
          <a:p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2800" dirty="0" smtClean="0">
              <a:solidFill>
                <a:schemeClr val="bg1"/>
              </a:solidFill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sz="24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50838" y="549275"/>
            <a:ext cx="8657530" cy="3351213"/>
            <a:chOff x="546" y="455"/>
            <a:chExt cx="5004" cy="1978"/>
          </a:xfrm>
        </p:grpSpPr>
        <p:sp>
          <p:nvSpPr>
            <p:cNvPr id="14354" name="Text Box 8"/>
            <p:cNvSpPr txBox="1">
              <a:spLocks noChangeArrowheads="1"/>
            </p:cNvSpPr>
            <p:nvPr/>
          </p:nvSpPr>
          <p:spPr bwMode="auto">
            <a:xfrm>
              <a:off x="546" y="2197"/>
              <a:ext cx="1316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b="1" dirty="0">
                  <a:latin typeface="Calibri" pitchFamily="34" charset="0"/>
                </a:rPr>
                <a:t>Image </a:t>
              </a:r>
              <a:r>
                <a:rPr lang="en-US" altLang="ja-JP" b="1" dirty="0" smtClean="0">
                  <a:latin typeface="Calibri" pitchFamily="34" charset="0"/>
                </a:rPr>
                <a:t>A (T = </a:t>
              </a:r>
              <a:r>
                <a:rPr lang="en-US" altLang="ja-JP" sz="2000" b="1" dirty="0" smtClean="0">
                  <a:latin typeface="Calibri" pitchFamily="34" charset="0"/>
                </a:rPr>
                <a:t>t</a:t>
              </a:r>
              <a:r>
                <a:rPr lang="en-US" altLang="ja-JP" sz="1600" b="1" dirty="0" smtClean="0">
                  <a:latin typeface="Calibri" pitchFamily="34" charset="0"/>
                </a:rPr>
                <a:t>0-1</a:t>
              </a:r>
              <a:r>
                <a:rPr lang="en-US" altLang="ja-JP" b="1" dirty="0" smtClean="0">
                  <a:latin typeface="Calibri" pitchFamily="34" charset="0"/>
                </a:rPr>
                <a:t>)</a:t>
              </a:r>
              <a:endParaRPr lang="en-US" altLang="ja-JP" b="1" dirty="0">
                <a:latin typeface="Calibri" pitchFamily="34" charset="0"/>
              </a:endParaRPr>
            </a:p>
          </p:txBody>
        </p:sp>
        <p:sp>
          <p:nvSpPr>
            <p:cNvPr id="14355" name="Text Box 9"/>
            <p:cNvSpPr txBox="1">
              <a:spLocks noChangeArrowheads="1"/>
            </p:cNvSpPr>
            <p:nvPr/>
          </p:nvSpPr>
          <p:spPr bwMode="auto">
            <a:xfrm>
              <a:off x="2403" y="2173"/>
              <a:ext cx="1316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b="1" dirty="0">
                  <a:latin typeface="Calibri" pitchFamily="34" charset="0"/>
                </a:rPr>
                <a:t>Image </a:t>
              </a:r>
              <a:r>
                <a:rPr lang="en-US" altLang="ja-JP" b="1" dirty="0" smtClean="0">
                  <a:latin typeface="Calibri" pitchFamily="34" charset="0"/>
                </a:rPr>
                <a:t>B (T = </a:t>
              </a:r>
              <a:r>
                <a:rPr lang="en-US" altLang="ja-JP" sz="2000" b="1" dirty="0" smtClean="0">
                  <a:latin typeface="Calibri" pitchFamily="34" charset="0"/>
                </a:rPr>
                <a:t>t</a:t>
              </a:r>
              <a:r>
                <a:rPr lang="en-US" altLang="ja-JP" sz="1600" b="1" dirty="0" smtClean="0">
                  <a:latin typeface="Calibri" pitchFamily="34" charset="0"/>
                </a:rPr>
                <a:t>0</a:t>
              </a:r>
              <a:r>
                <a:rPr lang="en-US" altLang="ja-JP" b="1" dirty="0" smtClean="0">
                  <a:latin typeface="Calibri" pitchFamily="34" charset="0"/>
                </a:rPr>
                <a:t>)</a:t>
              </a:r>
              <a:endParaRPr lang="en-US" altLang="ja-JP" b="1" dirty="0">
                <a:latin typeface="Calibri" pitchFamily="34" charset="0"/>
              </a:endParaRPr>
            </a:p>
          </p:txBody>
        </p:sp>
        <p:sp>
          <p:nvSpPr>
            <p:cNvPr id="14356" name="Text Box 10"/>
            <p:cNvSpPr txBox="1">
              <a:spLocks noChangeArrowheads="1"/>
            </p:cNvSpPr>
            <p:nvPr/>
          </p:nvSpPr>
          <p:spPr bwMode="auto">
            <a:xfrm>
              <a:off x="4228" y="2173"/>
              <a:ext cx="1316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b="1" dirty="0">
                  <a:latin typeface="Calibri" pitchFamily="34" charset="0"/>
                </a:rPr>
                <a:t>Image C (T = </a:t>
              </a:r>
              <a:r>
                <a:rPr lang="en-US" altLang="ja-JP" sz="2000" b="1" dirty="0">
                  <a:latin typeface="Calibri" pitchFamily="34" charset="0"/>
                </a:rPr>
                <a:t>t</a:t>
              </a:r>
              <a:r>
                <a:rPr lang="en-US" altLang="ja-JP" sz="1600" b="1" dirty="0">
                  <a:latin typeface="Calibri" pitchFamily="34" charset="0"/>
                </a:rPr>
                <a:t>0+1</a:t>
              </a:r>
              <a:r>
                <a:rPr lang="en-US" altLang="ja-JP" b="1" dirty="0">
                  <a:latin typeface="Calibri" pitchFamily="34" charset="0"/>
                </a:rPr>
                <a:t>)</a:t>
              </a:r>
            </a:p>
          </p:txBody>
        </p:sp>
        <p:sp>
          <p:nvSpPr>
            <p:cNvPr id="14357" name="Text Box 11"/>
            <p:cNvSpPr txBox="1">
              <a:spLocks noChangeArrowheads="1"/>
            </p:cNvSpPr>
            <p:nvPr/>
          </p:nvSpPr>
          <p:spPr bwMode="auto">
            <a:xfrm>
              <a:off x="2320" y="458"/>
              <a:ext cx="1406" cy="25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2000" b="1">
                  <a:solidFill>
                    <a:srgbClr val="FF0000"/>
                  </a:solidFill>
                  <a:latin typeface="Calibri" pitchFamily="34" charset="0"/>
                </a:rPr>
                <a:t>Target Area</a:t>
              </a:r>
            </a:p>
          </p:txBody>
        </p:sp>
        <p:sp>
          <p:nvSpPr>
            <p:cNvPr id="14358" name="Text Box 17"/>
            <p:cNvSpPr txBox="1">
              <a:spLocks noChangeArrowheads="1"/>
            </p:cNvSpPr>
            <p:nvPr/>
          </p:nvSpPr>
          <p:spPr bwMode="auto">
            <a:xfrm>
              <a:off x="546" y="455"/>
              <a:ext cx="1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b="1">
                  <a:latin typeface="Calibri" pitchFamily="34" charset="0"/>
                </a:rPr>
                <a:t>Searching Backward</a:t>
              </a:r>
            </a:p>
          </p:txBody>
        </p:sp>
        <p:sp>
          <p:nvSpPr>
            <p:cNvPr id="14359" name="Text Box 18"/>
            <p:cNvSpPr txBox="1">
              <a:spLocks noChangeArrowheads="1"/>
            </p:cNvSpPr>
            <p:nvPr/>
          </p:nvSpPr>
          <p:spPr bwMode="auto">
            <a:xfrm>
              <a:off x="4234" y="455"/>
              <a:ext cx="1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b="1">
                  <a:latin typeface="Calibri" pitchFamily="34" charset="0"/>
                </a:rPr>
                <a:t>Searching forward</a:t>
              </a:r>
            </a:p>
          </p:txBody>
        </p:sp>
      </p:grpSp>
      <p:pic>
        <p:nvPicPr>
          <p:cNvPr id="14342" name="Picture 20" descr="test2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8050"/>
            <a:ext cx="27368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1" descr="test2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908050"/>
            <a:ext cx="27019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2" descr="test2_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08050"/>
            <a:ext cx="26289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左右矢印 25"/>
          <p:cNvSpPr/>
          <p:nvPr/>
        </p:nvSpPr>
        <p:spPr>
          <a:xfrm>
            <a:off x="5580063" y="2060575"/>
            <a:ext cx="1223962" cy="214313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" name="左右矢印 23"/>
          <p:cNvSpPr/>
          <p:nvPr/>
        </p:nvSpPr>
        <p:spPr>
          <a:xfrm>
            <a:off x="2493963" y="2060575"/>
            <a:ext cx="1214437" cy="214313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-36513" y="0"/>
            <a:ext cx="9180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3600" b="1" dirty="0" smtClean="0">
                <a:latin typeface="+mj-lt"/>
              </a:rPr>
              <a:t>Cross-Correlation Tracking for MTSAT AMV</a:t>
            </a:r>
            <a:endParaRPr lang="en-US" altLang="ja-JP" sz="3600" b="1" dirty="0">
              <a:latin typeface="+mj-lt"/>
              <a:ea typeface="+mn-ea"/>
            </a:endParaRPr>
          </a:p>
        </p:txBody>
      </p:sp>
      <p:sp>
        <p:nvSpPr>
          <p:cNvPr id="4" name="下矢印 3"/>
          <p:cNvSpPr/>
          <p:nvPr/>
        </p:nvSpPr>
        <p:spPr>
          <a:xfrm rot="1346516">
            <a:off x="2583767" y="2348310"/>
            <a:ext cx="376014" cy="1728762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 rot="20061765">
            <a:off x="6298605" y="2393035"/>
            <a:ext cx="376014" cy="1741222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1126" y="4129891"/>
            <a:ext cx="237626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Correlation surface</a:t>
            </a:r>
          </a:p>
          <a:p>
            <a:pPr algn="ctr"/>
            <a:r>
              <a:rPr lang="en-US" altLang="ja-JP" dirty="0" smtClean="0"/>
              <a:t>of backward motion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16634" y="4129892"/>
            <a:ext cx="237626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Correlation surface</a:t>
            </a:r>
          </a:p>
          <a:p>
            <a:pPr algn="ctr"/>
            <a:r>
              <a:rPr lang="en-US" altLang="ja-JP" dirty="0" smtClean="0"/>
              <a:t>of forward motion</a:t>
            </a:r>
            <a:endParaRPr kumimoji="1" lang="ja-JP" altLang="en-US" dirty="0"/>
          </a:p>
        </p:txBody>
      </p:sp>
      <p:sp>
        <p:nvSpPr>
          <p:cNvPr id="30" name="下矢印 29"/>
          <p:cNvSpPr/>
          <p:nvPr/>
        </p:nvSpPr>
        <p:spPr>
          <a:xfrm>
            <a:off x="1270967" y="4831160"/>
            <a:ext cx="376014" cy="111812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下矢印 30"/>
          <p:cNvSpPr/>
          <p:nvPr/>
        </p:nvSpPr>
        <p:spPr>
          <a:xfrm>
            <a:off x="7524360" y="4836789"/>
            <a:ext cx="376014" cy="111249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2450" y="6098812"/>
            <a:ext cx="282906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backward motion vector</a:t>
            </a:r>
          </a:p>
          <a:p>
            <a:pPr algn="ctr"/>
            <a:r>
              <a:rPr lang="en-US" altLang="ja-JP" dirty="0"/>
              <a:t>u</a:t>
            </a:r>
            <a:r>
              <a:rPr kumimoji="1" lang="en-US" altLang="ja-JP" dirty="0" smtClean="0"/>
              <a:t>sed for consistency check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72225" y="6098812"/>
            <a:ext cx="25922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forward motion vector</a:t>
            </a:r>
          </a:p>
          <a:p>
            <a:pPr algn="ctr"/>
            <a:r>
              <a:rPr lang="en-US" altLang="ja-JP" dirty="0"/>
              <a:t>f</a:t>
            </a:r>
            <a:r>
              <a:rPr kumimoji="1" lang="en-US" altLang="ja-JP" dirty="0" smtClean="0"/>
              <a:t>inal output vector 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4636349" y="3900488"/>
            <a:ext cx="0" cy="2048792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6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508688" y="6211669"/>
            <a:ext cx="428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correlation surface with small target box</a:t>
            </a:r>
          </a:p>
          <a:p>
            <a:pPr algn="ctr"/>
            <a:r>
              <a:rPr lang="en-US" altLang="ja-JP" dirty="0" smtClean="0"/>
              <a:t>(5x5 pixels)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356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smtClean="0"/>
              <a:t>Correlation Surface from small target box</a:t>
            </a:r>
            <a:endParaRPr kumimoji="1" lang="ja-JP" altLang="en-US" sz="3600" b="1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75087" y="978353"/>
            <a:ext cx="5040560" cy="5189326"/>
            <a:chOff x="383820" y="867149"/>
            <a:chExt cx="5040560" cy="5189326"/>
          </a:xfrm>
        </p:grpSpPr>
        <p:pic>
          <p:nvPicPr>
            <p:cNvPr id="1026" name="Picture 2" descr="C:\Users\kazuki\Dropbox\研究開発\海外出張\IWWG\材料\IWW\CorrBC5x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20" y="867149"/>
              <a:ext cx="5040560" cy="518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円/楕円 7"/>
            <p:cNvSpPr/>
            <p:nvPr/>
          </p:nvSpPr>
          <p:spPr>
            <a:xfrm>
              <a:off x="3059832" y="1796431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2195736" y="3573016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355976" y="3209784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2406378" y="4065892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1899522" y="4797152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3041032" y="5445224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2650672" y="1916832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1547664" y="2957756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3313260" y="4065892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2686576" y="4941168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688942" y="5278041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1776555" y="2183224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1025896" y="2833991"/>
              <a:ext cx="506856" cy="50405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円/楕円 22"/>
          <p:cNvSpPr/>
          <p:nvPr/>
        </p:nvSpPr>
        <p:spPr>
          <a:xfrm>
            <a:off x="3182753" y="3424777"/>
            <a:ext cx="506856" cy="50405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4173156" y="3908028"/>
            <a:ext cx="506856" cy="50405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 descr="D:\tes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44409"/>
            <a:ext cx="3134568" cy="35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4932040" y="4608127"/>
            <a:ext cx="410445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many peaks = many similar patterns -&gt; </a:t>
            </a:r>
          </a:p>
          <a:p>
            <a:r>
              <a:rPr lang="en-US" altLang="ja-JP" dirty="0" smtClean="0"/>
              <a:t>Information included in target feature is not enough to determine wind vector accurately.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59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786544" y="980728"/>
            <a:ext cx="8064896" cy="57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225815" y="1484784"/>
            <a:ext cx="3096344" cy="288032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9752" y="200161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forward matching</a:t>
            </a:r>
            <a:endParaRPr kumimoji="1"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25815" y="5818371"/>
            <a:ext cx="501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motion vector estimation from forward matching </a:t>
            </a:r>
            <a:endParaRPr kumimoji="1" lang="ja-JP" altLang="en-US" sz="3200" dirty="0"/>
          </a:p>
        </p:txBody>
      </p:sp>
      <p:sp>
        <p:nvSpPr>
          <p:cNvPr id="11" name="星 5 10"/>
          <p:cNvSpPr/>
          <p:nvPr/>
        </p:nvSpPr>
        <p:spPr>
          <a:xfrm>
            <a:off x="3366066" y="3771038"/>
            <a:ext cx="366943" cy="36004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右矢印 1"/>
          <p:cNvSpPr/>
          <p:nvPr/>
        </p:nvSpPr>
        <p:spPr>
          <a:xfrm flipH="1">
            <a:off x="3923928" y="3107287"/>
            <a:ext cx="4680520" cy="168754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/>
              <a:t>motion vector which maximize cross-correlation in forward matching is selected as an “best” forward </a:t>
            </a:r>
            <a:r>
              <a:rPr lang="en-US" altLang="ja-JP" dirty="0" smtClean="0"/>
              <a:t>motion </a:t>
            </a:r>
            <a:r>
              <a:rPr lang="en-US" altLang="ja-JP" dirty="0"/>
              <a:t>vector  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3158" y="4873179"/>
            <a:ext cx="65577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motion vector is determined only by forward matching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27609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786544" y="980728"/>
            <a:ext cx="8064896" cy="57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374771" y="1484784"/>
            <a:ext cx="3096344" cy="28803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6516216" y="3316495"/>
            <a:ext cx="366943" cy="36004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52862" y="1556792"/>
            <a:ext cx="2340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set of </a:t>
            </a:r>
          </a:p>
          <a:p>
            <a:pPr algn="ctr"/>
            <a:r>
              <a:rPr lang="en-US" altLang="ja-JP" dirty="0" smtClean="0"/>
              <a:t>probable motion vectors</a:t>
            </a:r>
          </a:p>
          <a:p>
            <a:pPr algn="ctr"/>
            <a:r>
              <a:rPr lang="en-US" altLang="ja-JP" dirty="0" smtClean="0"/>
              <a:t>in backward matching</a:t>
            </a:r>
            <a:endParaRPr kumimoji="1" lang="en-US" altLang="ja-JP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25815" y="5818371"/>
            <a:ext cx="501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set of potential motion vector</a:t>
            </a:r>
            <a:endParaRPr kumimoji="1" lang="ja-JP" altLang="en-US" sz="2400" b="1" dirty="0"/>
          </a:p>
        </p:txBody>
      </p:sp>
      <p:sp>
        <p:nvSpPr>
          <p:cNvPr id="14" name="右矢印 13"/>
          <p:cNvSpPr/>
          <p:nvPr/>
        </p:nvSpPr>
        <p:spPr>
          <a:xfrm>
            <a:off x="1691680" y="2750040"/>
            <a:ext cx="4752528" cy="168754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/>
              <a:t>motion vector which maximize cross-correlation in </a:t>
            </a:r>
            <a:r>
              <a:rPr lang="en-US" altLang="ja-JP" dirty="0" smtClean="0"/>
              <a:t>backward </a:t>
            </a:r>
            <a:r>
              <a:rPr lang="en-US" altLang="ja-JP" dirty="0"/>
              <a:t>matching is selected as an “best” </a:t>
            </a:r>
            <a:r>
              <a:rPr lang="en-US" altLang="ja-JP" dirty="0" smtClean="0"/>
              <a:t>backward motion </a:t>
            </a:r>
            <a:r>
              <a:rPr lang="en-US" altLang="ja-JP" dirty="0"/>
              <a:t>vector  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53158" y="4873179"/>
            <a:ext cx="65577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motion vector is determined by forward matching information only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motion vector estimation from backward matching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950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7097</TotalTime>
  <Words>2511</Words>
  <Application>Microsoft Office PowerPoint</Application>
  <PresentationFormat>画面に合わせる (4:3)</PresentationFormat>
  <Paragraphs>692</Paragraphs>
  <Slides>37</Slides>
  <Notes>10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8" baseType="lpstr">
      <vt:lpstr>Office ​​テーマ</vt:lpstr>
      <vt:lpstr>MOTION TRACKING AND CLOUD HEIGHT ASSIGNMENT METHODS FOR HIMAWARI-8 AMV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Company>気象庁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気象庁</dc:creator>
  <cp:lastModifiedBy>Kazuki Shimoji</cp:lastModifiedBy>
  <cp:revision>225</cp:revision>
  <dcterms:created xsi:type="dcterms:W3CDTF">2014-06-01T23:52:55Z</dcterms:created>
  <dcterms:modified xsi:type="dcterms:W3CDTF">2014-06-16T00:50:02Z</dcterms:modified>
</cp:coreProperties>
</file>