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652" r:id="rId2"/>
  </p:sldMasterIdLst>
  <p:notesMasterIdLst>
    <p:notesMasterId r:id="rId29"/>
  </p:notesMasterIdLst>
  <p:sldIdLst>
    <p:sldId id="256" r:id="rId3"/>
    <p:sldId id="257" r:id="rId4"/>
    <p:sldId id="258" r:id="rId5"/>
    <p:sldId id="259" r:id="rId6"/>
    <p:sldId id="272" r:id="rId7"/>
    <p:sldId id="260" r:id="rId8"/>
    <p:sldId id="269" r:id="rId9"/>
    <p:sldId id="273" r:id="rId10"/>
    <p:sldId id="270" r:id="rId11"/>
    <p:sldId id="274" r:id="rId12"/>
    <p:sldId id="275" r:id="rId13"/>
    <p:sldId id="276" r:id="rId14"/>
    <p:sldId id="278" r:id="rId15"/>
    <p:sldId id="280" r:id="rId16"/>
    <p:sldId id="279" r:id="rId17"/>
    <p:sldId id="281" r:id="rId18"/>
    <p:sldId id="282" r:id="rId19"/>
    <p:sldId id="283" r:id="rId20"/>
    <p:sldId id="284" r:id="rId21"/>
    <p:sldId id="286" r:id="rId22"/>
    <p:sldId id="287" r:id="rId23"/>
    <p:sldId id="288" r:id="rId24"/>
    <p:sldId id="289" r:id="rId25"/>
    <p:sldId id="290" r:id="rId26"/>
    <p:sldId id="291" r:id="rId27"/>
    <p:sldId id="271" r:id="rId28"/>
  </p:sldIdLst>
  <p:sldSz cx="9144000" cy="6858000" type="screen4x3"/>
  <p:notesSz cx="7008813" cy="9269413"/>
  <p:defaultTextStyle>
    <a:defPPr>
      <a:defRPr lang="en-GB"/>
    </a:defPPr>
    <a:lvl1pPr algn="l" defTabSz="457200"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mn-cs"/>
      </a:defRPr>
    </a:lvl1pPr>
    <a:lvl2pPr marL="742950" indent="-285750" algn="l" defTabSz="457200"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mn-cs"/>
      </a:defRPr>
    </a:lvl2pPr>
    <a:lvl3pPr marL="1143000" indent="-228600" algn="l" defTabSz="457200"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mn-cs"/>
      </a:defRPr>
    </a:lvl3pPr>
    <a:lvl4pPr marL="1600200" indent="-228600" algn="l" defTabSz="457200"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mn-cs"/>
      </a:defRPr>
    </a:lvl4pPr>
    <a:lvl5pPr marL="2057400" indent="-228600" algn="l" defTabSz="457200"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mn-cs"/>
      </a:defRPr>
    </a:lvl5pPr>
    <a:lvl6pPr marL="2286000" algn="l" defTabSz="914400" rtl="0" eaLnBrk="1" latinLnBrk="0" hangingPunct="1">
      <a:defRPr sz="2400" kern="1200">
        <a:solidFill>
          <a:schemeClr val="bg1"/>
        </a:solidFill>
        <a:latin typeface="Times New Roman" pitchFamily="16" charset="0"/>
        <a:ea typeface="+mn-ea"/>
        <a:cs typeface="+mn-cs"/>
      </a:defRPr>
    </a:lvl6pPr>
    <a:lvl7pPr marL="2743200" algn="l" defTabSz="914400" rtl="0" eaLnBrk="1" latinLnBrk="0" hangingPunct="1">
      <a:defRPr sz="2400" kern="1200">
        <a:solidFill>
          <a:schemeClr val="bg1"/>
        </a:solidFill>
        <a:latin typeface="Times New Roman" pitchFamily="16" charset="0"/>
        <a:ea typeface="+mn-ea"/>
        <a:cs typeface="+mn-cs"/>
      </a:defRPr>
    </a:lvl7pPr>
    <a:lvl8pPr marL="3200400" algn="l" defTabSz="914400" rtl="0" eaLnBrk="1" latinLnBrk="0" hangingPunct="1">
      <a:defRPr sz="2400" kern="1200">
        <a:solidFill>
          <a:schemeClr val="bg1"/>
        </a:solidFill>
        <a:latin typeface="Times New Roman" pitchFamily="16" charset="0"/>
        <a:ea typeface="+mn-ea"/>
        <a:cs typeface="+mn-cs"/>
      </a:defRPr>
    </a:lvl8pPr>
    <a:lvl9pPr marL="3657600" algn="l" defTabSz="914400" rtl="0" eaLnBrk="1" latinLnBrk="0" hangingPunct="1">
      <a:defRPr sz="2400" kern="1200">
        <a:solidFill>
          <a:schemeClr val="bg1"/>
        </a:solidFill>
        <a:latin typeface="Times New Roman" pitchFamily="16" charset="0"/>
        <a:ea typeface="+mn-ea"/>
        <a:cs typeface="+mn-cs"/>
      </a:defRPr>
    </a:lvl9pPr>
  </p:defaultTextStyle>
  <p:extLst>
    <p:ext uri="{521415D9-36F7-43E2-AB2F-B90AF26B5E84}">
      <p14:sectionLst xmlns:p14="http://schemas.microsoft.com/office/powerpoint/2010/main">
        <p14:section name="Default Section" id="{15BC6F26-36EE-4401-B7E4-77CC2D7969DA}">
          <p14:sldIdLst>
            <p14:sldId id="256"/>
            <p14:sldId id="257"/>
            <p14:sldId id="258"/>
            <p14:sldId id="259"/>
            <p14:sldId id="272"/>
          </p14:sldIdLst>
        </p14:section>
        <p14:section name="Untitled Section" id="{E05577E2-A1C4-4286-BB6B-AA8CCC2B64E0}">
          <p14:sldIdLst>
            <p14:sldId id="260"/>
            <p14:sldId id="269"/>
            <p14:sldId id="273"/>
            <p14:sldId id="270"/>
            <p14:sldId id="274"/>
            <p14:sldId id="275"/>
            <p14:sldId id="276"/>
            <p14:sldId id="278"/>
            <p14:sldId id="280"/>
            <p14:sldId id="279"/>
            <p14:sldId id="281"/>
            <p14:sldId id="282"/>
            <p14:sldId id="283"/>
            <p14:sldId id="284"/>
            <p14:sldId id="286"/>
            <p14:sldId id="287"/>
            <p14:sldId id="288"/>
            <p14:sldId id="289"/>
            <p14:sldId id="290"/>
            <p14:sldId id="291"/>
            <p14:sldId id="27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493" autoAdjust="0"/>
  </p:normalViewPr>
  <p:slideViewPr>
    <p:cSldViewPr>
      <p:cViewPr varScale="1">
        <p:scale>
          <a:sx n="59" d="100"/>
          <a:sy n="59" d="100"/>
        </p:scale>
        <p:origin x="-1194" y="-7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AutoShape 1"/>
          <p:cNvSpPr>
            <a:spLocks noChangeArrowheads="1"/>
          </p:cNvSpPr>
          <p:nvPr/>
        </p:nvSpPr>
        <p:spPr bwMode="auto">
          <a:xfrm>
            <a:off x="0" y="0"/>
            <a:ext cx="7008813" cy="92694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46" name="AutoShape 2"/>
          <p:cNvSpPr>
            <a:spLocks noChangeArrowheads="1"/>
          </p:cNvSpPr>
          <p:nvPr/>
        </p:nvSpPr>
        <p:spPr bwMode="auto">
          <a:xfrm>
            <a:off x="0" y="0"/>
            <a:ext cx="7008813" cy="92694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47" name="AutoShape 3"/>
          <p:cNvSpPr>
            <a:spLocks noChangeArrowheads="1"/>
          </p:cNvSpPr>
          <p:nvPr/>
        </p:nvSpPr>
        <p:spPr bwMode="auto">
          <a:xfrm>
            <a:off x="0" y="0"/>
            <a:ext cx="7008813" cy="92694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48" name="AutoShape 4"/>
          <p:cNvSpPr>
            <a:spLocks noChangeArrowheads="1"/>
          </p:cNvSpPr>
          <p:nvPr/>
        </p:nvSpPr>
        <p:spPr bwMode="auto">
          <a:xfrm>
            <a:off x="0" y="0"/>
            <a:ext cx="7008813" cy="92694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49" name="AutoShape 5"/>
          <p:cNvSpPr>
            <a:spLocks noChangeArrowheads="1"/>
          </p:cNvSpPr>
          <p:nvPr/>
        </p:nvSpPr>
        <p:spPr bwMode="auto">
          <a:xfrm>
            <a:off x="0" y="0"/>
            <a:ext cx="7008813" cy="92694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50" name="Text Box 6"/>
          <p:cNvSpPr txBox="1">
            <a:spLocks noChangeArrowheads="1"/>
          </p:cNvSpPr>
          <p:nvPr/>
        </p:nvSpPr>
        <p:spPr bwMode="auto">
          <a:xfrm>
            <a:off x="0" y="307975"/>
            <a:ext cx="1588" cy="460375"/>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51" name="Rectangle 7"/>
          <p:cNvSpPr>
            <a:spLocks noGrp="1" noChangeArrowheads="1"/>
          </p:cNvSpPr>
          <p:nvPr>
            <p:ph type="body"/>
          </p:nvPr>
        </p:nvSpPr>
        <p:spPr bwMode="auto">
          <a:xfrm>
            <a:off x="515938" y="4375150"/>
            <a:ext cx="5980112" cy="4110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smtClean="0"/>
          </a:p>
        </p:txBody>
      </p:sp>
      <p:sp>
        <p:nvSpPr>
          <p:cNvPr id="6152" name="Rectangle 8"/>
          <p:cNvSpPr>
            <a:spLocks noGrp="1" noRot="1" noChangeAspect="1" noChangeArrowheads="1"/>
          </p:cNvSpPr>
          <p:nvPr>
            <p:ph type="sldImg"/>
          </p:nvPr>
        </p:nvSpPr>
        <p:spPr bwMode="auto">
          <a:xfrm>
            <a:off x="1187450" y="704850"/>
            <a:ext cx="4625975" cy="3467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Tree>
    <p:extLst>
      <p:ext uri="{BB962C8B-B14F-4D97-AF65-F5344CB8AC3E}">
        <p14:creationId xmlns:p14="http://schemas.microsoft.com/office/powerpoint/2010/main" val="205571585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3" name="Text Box 1"/>
          <p:cNvSpPr txBox="1">
            <a:spLocks noChangeArrowheads="1"/>
          </p:cNvSpPr>
          <p:nvPr/>
        </p:nvSpPr>
        <p:spPr bwMode="auto">
          <a:xfrm>
            <a:off x="1189038" y="704850"/>
            <a:ext cx="4624387" cy="3468688"/>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3554" name="Rectangle 2"/>
          <p:cNvSpPr txBox="1">
            <a:spLocks noGrp="1" noChangeArrowheads="1"/>
          </p:cNvSpPr>
          <p:nvPr>
            <p:ph type="body"/>
          </p:nvPr>
        </p:nvSpPr>
        <p:spPr bwMode="auto">
          <a:xfrm>
            <a:off x="515938" y="4375150"/>
            <a:ext cx="5981700"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3555" name="Text Box 3"/>
          <p:cNvSpPr txBox="1">
            <a:spLocks noChangeArrowheads="1"/>
          </p:cNvSpPr>
          <p:nvPr/>
        </p:nvSpPr>
        <p:spPr bwMode="auto">
          <a:xfrm>
            <a:off x="3968750" y="8804275"/>
            <a:ext cx="3038475"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9pPr>
          </a:lstStyle>
          <a:p>
            <a:fld id="{1E1C4D63-6D1A-4DAC-BA99-4755DE24A421}" type="slidenum">
              <a:rPr lang="en-GB">
                <a:solidFill>
                  <a:srgbClr val="000000"/>
                </a:solidFill>
              </a:rPr>
              <a:pPr/>
              <a:t>1</a:t>
            </a:fld>
            <a:endParaRPr lang="en-GB">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9" name="Rectangle 1"/>
          <p:cNvSpPr txBox="1">
            <a:spLocks noGrp="1" noRot="1" noChangeAspect="1" noChangeArrowheads="1"/>
          </p:cNvSpPr>
          <p:nvPr>
            <p:ph type="sldImg"/>
          </p:nvPr>
        </p:nvSpPr>
        <p:spPr bwMode="auto">
          <a:xfrm>
            <a:off x="1189038" y="704850"/>
            <a:ext cx="4624387" cy="34686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p:cNvSpPr txBox="1">
            <a:spLocks noGrp="1" noChangeArrowheads="1"/>
          </p:cNvSpPr>
          <p:nvPr>
            <p:ph type="body" idx="1"/>
          </p:nvPr>
        </p:nvSpPr>
        <p:spPr bwMode="auto">
          <a:xfrm>
            <a:off x="515938" y="4375150"/>
            <a:ext cx="5981700"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9" name="Rectangle 1"/>
          <p:cNvSpPr txBox="1">
            <a:spLocks noGrp="1" noRot="1" noChangeAspect="1" noChangeArrowheads="1"/>
          </p:cNvSpPr>
          <p:nvPr>
            <p:ph type="sldImg"/>
          </p:nvPr>
        </p:nvSpPr>
        <p:spPr bwMode="auto">
          <a:xfrm>
            <a:off x="1189038" y="704850"/>
            <a:ext cx="4624387" cy="34686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p:cNvSpPr txBox="1">
            <a:spLocks noGrp="1" noChangeArrowheads="1"/>
          </p:cNvSpPr>
          <p:nvPr>
            <p:ph type="body" idx="1"/>
          </p:nvPr>
        </p:nvSpPr>
        <p:spPr bwMode="auto">
          <a:xfrm>
            <a:off x="515938" y="4375150"/>
            <a:ext cx="5981700"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9" name="Rectangle 1"/>
          <p:cNvSpPr txBox="1">
            <a:spLocks noGrp="1" noRot="1" noChangeAspect="1" noChangeArrowheads="1"/>
          </p:cNvSpPr>
          <p:nvPr>
            <p:ph type="sldImg"/>
          </p:nvPr>
        </p:nvSpPr>
        <p:spPr bwMode="auto">
          <a:xfrm>
            <a:off x="1189038" y="704850"/>
            <a:ext cx="4624387" cy="34686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p:cNvSpPr txBox="1">
            <a:spLocks noGrp="1" noChangeArrowheads="1"/>
          </p:cNvSpPr>
          <p:nvPr>
            <p:ph type="body" idx="1"/>
          </p:nvPr>
        </p:nvSpPr>
        <p:spPr bwMode="auto">
          <a:xfrm>
            <a:off x="515938" y="4375150"/>
            <a:ext cx="5981700"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9" name="Rectangle 1"/>
          <p:cNvSpPr txBox="1">
            <a:spLocks noGrp="1" noRot="1" noChangeAspect="1" noChangeArrowheads="1"/>
          </p:cNvSpPr>
          <p:nvPr>
            <p:ph type="sldImg"/>
          </p:nvPr>
        </p:nvSpPr>
        <p:spPr bwMode="auto">
          <a:xfrm>
            <a:off x="1189038" y="704850"/>
            <a:ext cx="4624387" cy="34686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p:cNvSpPr txBox="1">
            <a:spLocks noGrp="1" noChangeArrowheads="1"/>
          </p:cNvSpPr>
          <p:nvPr>
            <p:ph type="body" idx="1"/>
          </p:nvPr>
        </p:nvSpPr>
        <p:spPr bwMode="auto">
          <a:xfrm>
            <a:off x="515938" y="4375150"/>
            <a:ext cx="5981700"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9" name="Rectangle 1"/>
          <p:cNvSpPr txBox="1">
            <a:spLocks noGrp="1" noRot="1" noChangeAspect="1" noChangeArrowheads="1"/>
          </p:cNvSpPr>
          <p:nvPr>
            <p:ph type="sldImg"/>
          </p:nvPr>
        </p:nvSpPr>
        <p:spPr bwMode="auto">
          <a:xfrm>
            <a:off x="1189038" y="704850"/>
            <a:ext cx="4624387" cy="34686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p:cNvSpPr txBox="1">
            <a:spLocks noGrp="1" noChangeArrowheads="1"/>
          </p:cNvSpPr>
          <p:nvPr>
            <p:ph type="body" idx="1"/>
          </p:nvPr>
        </p:nvSpPr>
        <p:spPr bwMode="auto">
          <a:xfrm>
            <a:off x="515938" y="4375150"/>
            <a:ext cx="5981700"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9" name="Rectangle 1"/>
          <p:cNvSpPr txBox="1">
            <a:spLocks noGrp="1" noRot="1" noChangeAspect="1" noChangeArrowheads="1"/>
          </p:cNvSpPr>
          <p:nvPr>
            <p:ph type="sldImg"/>
          </p:nvPr>
        </p:nvSpPr>
        <p:spPr bwMode="auto">
          <a:xfrm>
            <a:off x="1189038" y="704850"/>
            <a:ext cx="4624387" cy="34686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p:cNvSpPr txBox="1">
            <a:spLocks noGrp="1" noChangeArrowheads="1"/>
          </p:cNvSpPr>
          <p:nvPr>
            <p:ph type="body" idx="1"/>
          </p:nvPr>
        </p:nvSpPr>
        <p:spPr bwMode="auto">
          <a:xfrm>
            <a:off x="515938" y="4375150"/>
            <a:ext cx="5981700"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9" name="Rectangle 1"/>
          <p:cNvSpPr txBox="1">
            <a:spLocks noGrp="1" noRot="1" noChangeAspect="1" noChangeArrowheads="1"/>
          </p:cNvSpPr>
          <p:nvPr>
            <p:ph type="sldImg"/>
          </p:nvPr>
        </p:nvSpPr>
        <p:spPr bwMode="auto">
          <a:xfrm>
            <a:off x="1189038" y="704850"/>
            <a:ext cx="4624387" cy="34686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p:cNvSpPr txBox="1">
            <a:spLocks noGrp="1" noChangeArrowheads="1"/>
          </p:cNvSpPr>
          <p:nvPr>
            <p:ph type="body" idx="1"/>
          </p:nvPr>
        </p:nvSpPr>
        <p:spPr bwMode="auto">
          <a:xfrm>
            <a:off x="515938" y="4375150"/>
            <a:ext cx="5981700"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9" name="Rectangle 1"/>
          <p:cNvSpPr txBox="1">
            <a:spLocks noGrp="1" noRot="1" noChangeAspect="1" noChangeArrowheads="1"/>
          </p:cNvSpPr>
          <p:nvPr>
            <p:ph type="sldImg"/>
          </p:nvPr>
        </p:nvSpPr>
        <p:spPr bwMode="auto">
          <a:xfrm>
            <a:off x="1189038" y="704850"/>
            <a:ext cx="4624387" cy="34686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p:cNvSpPr txBox="1">
            <a:spLocks noGrp="1" noChangeArrowheads="1"/>
          </p:cNvSpPr>
          <p:nvPr>
            <p:ph type="body" idx="1"/>
          </p:nvPr>
        </p:nvSpPr>
        <p:spPr bwMode="auto">
          <a:xfrm>
            <a:off x="515938" y="4375150"/>
            <a:ext cx="5981700"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9" name="Rectangle 1"/>
          <p:cNvSpPr txBox="1">
            <a:spLocks noGrp="1" noRot="1" noChangeAspect="1" noChangeArrowheads="1"/>
          </p:cNvSpPr>
          <p:nvPr>
            <p:ph type="sldImg"/>
          </p:nvPr>
        </p:nvSpPr>
        <p:spPr bwMode="auto">
          <a:xfrm>
            <a:off x="1189038" y="704850"/>
            <a:ext cx="4624387" cy="34686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p:cNvSpPr txBox="1">
            <a:spLocks noGrp="1" noChangeArrowheads="1"/>
          </p:cNvSpPr>
          <p:nvPr>
            <p:ph type="body" idx="1"/>
          </p:nvPr>
        </p:nvSpPr>
        <p:spPr bwMode="auto">
          <a:xfrm>
            <a:off x="515938" y="4375150"/>
            <a:ext cx="5981700"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9" name="Rectangle 1"/>
          <p:cNvSpPr txBox="1">
            <a:spLocks noGrp="1" noRot="1" noChangeAspect="1" noChangeArrowheads="1"/>
          </p:cNvSpPr>
          <p:nvPr>
            <p:ph type="sldImg"/>
          </p:nvPr>
        </p:nvSpPr>
        <p:spPr bwMode="auto">
          <a:xfrm>
            <a:off x="1189038" y="704850"/>
            <a:ext cx="4624387" cy="34686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p:cNvSpPr txBox="1">
            <a:spLocks noGrp="1" noChangeArrowheads="1"/>
          </p:cNvSpPr>
          <p:nvPr>
            <p:ph type="body" idx="1"/>
          </p:nvPr>
        </p:nvSpPr>
        <p:spPr bwMode="auto">
          <a:xfrm>
            <a:off x="515938" y="4375150"/>
            <a:ext cx="5981700"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ChangeArrowheads="1"/>
          </p:cNvSpPr>
          <p:nvPr/>
        </p:nvSpPr>
        <p:spPr bwMode="auto">
          <a:xfrm>
            <a:off x="1189038" y="704850"/>
            <a:ext cx="4624387" cy="3468688"/>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578" name="Text Box 2"/>
          <p:cNvSpPr txBox="1">
            <a:spLocks noGrp="1" noChangeArrowheads="1"/>
          </p:cNvSpPr>
          <p:nvPr>
            <p:ph type="body"/>
          </p:nvPr>
        </p:nvSpPr>
        <p:spPr bwMode="auto">
          <a:xfrm>
            <a:off x="515938" y="4375150"/>
            <a:ext cx="5981700"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9pPr>
          </a:lstStyle>
          <a:p>
            <a:pPr>
              <a:spcBef>
                <a:spcPts val="450"/>
              </a:spcBef>
            </a:pPr>
            <a:r>
              <a:rPr lang="en-US">
                <a:ea typeface="DejaVu LGC Sans" charset="0"/>
                <a:cs typeface="DejaVu LGC Sans" charset="0"/>
              </a:rPr>
              <a:t>- brief intro to IWWG group (what covered by group) </a:t>
            </a:r>
          </a:p>
          <a:p>
            <a:pPr>
              <a:spcBef>
                <a:spcPts val="450"/>
              </a:spcBef>
              <a:buFont typeface="Times New Roman" pitchFamily="16" charset="0"/>
              <a:buChar char="-"/>
            </a:pPr>
            <a:r>
              <a:rPr lang="en-US">
                <a:ea typeface="DejaVu LGC Sans" charset="0"/>
                <a:cs typeface="DejaVu LGC Sans" charset="0"/>
              </a:rPr>
              <a:t> how we operate (biennial workshops, website/wiki, iwwg email list, collaborative projects)</a:t>
            </a:r>
          </a:p>
          <a:p>
            <a:pPr>
              <a:spcBef>
                <a:spcPts val="450"/>
              </a:spcBef>
              <a:buFont typeface="Times New Roman" pitchFamily="16" charset="0"/>
              <a:buChar char="-"/>
            </a:pPr>
            <a:r>
              <a:rPr lang="en-US">
                <a:ea typeface="DejaVu LGC Sans" charset="0"/>
                <a:cs typeface="DejaVu LGC Sans" charset="0"/>
              </a:rPr>
              <a:t> how we currently interact with CGMS (cgms-&gt;workshops, iwwg/workshops-&gt;cgms, role of rapporteur)</a:t>
            </a:r>
          </a:p>
          <a:p>
            <a:pPr>
              <a:spcBef>
                <a:spcPts val="450"/>
              </a:spcBef>
              <a:buFont typeface="Times New Roman" pitchFamily="16" charset="0"/>
              <a:buChar char="-"/>
            </a:pPr>
            <a:r>
              <a:rPr lang="en-US">
                <a:ea typeface="DejaVu LGC Sans" charset="0"/>
                <a:cs typeface="DejaVu LGC Sans" charset="0"/>
              </a:rPr>
              <a:t> suggestions for how to improve interaction...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9" name="Rectangle 1"/>
          <p:cNvSpPr txBox="1">
            <a:spLocks noGrp="1" noRot="1" noChangeAspect="1" noChangeArrowheads="1"/>
          </p:cNvSpPr>
          <p:nvPr>
            <p:ph type="sldImg"/>
          </p:nvPr>
        </p:nvSpPr>
        <p:spPr bwMode="auto">
          <a:xfrm>
            <a:off x="1189038" y="704850"/>
            <a:ext cx="4624387" cy="34686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p:cNvSpPr txBox="1">
            <a:spLocks noGrp="1" noChangeArrowheads="1"/>
          </p:cNvSpPr>
          <p:nvPr>
            <p:ph type="body" idx="1"/>
          </p:nvPr>
        </p:nvSpPr>
        <p:spPr bwMode="auto">
          <a:xfrm>
            <a:off x="515938" y="4375150"/>
            <a:ext cx="5981700"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9" name="Rectangle 1"/>
          <p:cNvSpPr txBox="1">
            <a:spLocks noGrp="1" noRot="1" noChangeAspect="1" noChangeArrowheads="1"/>
          </p:cNvSpPr>
          <p:nvPr>
            <p:ph type="sldImg"/>
          </p:nvPr>
        </p:nvSpPr>
        <p:spPr bwMode="auto">
          <a:xfrm>
            <a:off x="1189038" y="704850"/>
            <a:ext cx="4624387" cy="34686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p:cNvSpPr txBox="1">
            <a:spLocks noGrp="1" noChangeArrowheads="1"/>
          </p:cNvSpPr>
          <p:nvPr>
            <p:ph type="body" idx="1"/>
          </p:nvPr>
        </p:nvSpPr>
        <p:spPr bwMode="auto">
          <a:xfrm>
            <a:off x="515938" y="4375150"/>
            <a:ext cx="5981700"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9" name="Rectangle 1"/>
          <p:cNvSpPr txBox="1">
            <a:spLocks noGrp="1" noRot="1" noChangeAspect="1" noChangeArrowheads="1"/>
          </p:cNvSpPr>
          <p:nvPr>
            <p:ph type="sldImg"/>
          </p:nvPr>
        </p:nvSpPr>
        <p:spPr bwMode="auto">
          <a:xfrm>
            <a:off x="1189038" y="704850"/>
            <a:ext cx="4624387" cy="34686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p:cNvSpPr txBox="1">
            <a:spLocks noGrp="1" noChangeArrowheads="1"/>
          </p:cNvSpPr>
          <p:nvPr>
            <p:ph type="body" idx="1"/>
          </p:nvPr>
        </p:nvSpPr>
        <p:spPr bwMode="auto">
          <a:xfrm>
            <a:off x="515938" y="4375150"/>
            <a:ext cx="5981700"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9" name="Rectangle 1"/>
          <p:cNvSpPr txBox="1">
            <a:spLocks noGrp="1" noRot="1" noChangeAspect="1" noChangeArrowheads="1"/>
          </p:cNvSpPr>
          <p:nvPr>
            <p:ph type="sldImg"/>
          </p:nvPr>
        </p:nvSpPr>
        <p:spPr bwMode="auto">
          <a:xfrm>
            <a:off x="1189038" y="704850"/>
            <a:ext cx="4624387" cy="34686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p:cNvSpPr txBox="1">
            <a:spLocks noGrp="1" noChangeArrowheads="1"/>
          </p:cNvSpPr>
          <p:nvPr>
            <p:ph type="body" idx="1"/>
          </p:nvPr>
        </p:nvSpPr>
        <p:spPr bwMode="auto">
          <a:xfrm>
            <a:off x="515938" y="4375150"/>
            <a:ext cx="5981700"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9" name="Rectangle 1"/>
          <p:cNvSpPr txBox="1">
            <a:spLocks noGrp="1" noRot="1" noChangeAspect="1" noChangeArrowheads="1"/>
          </p:cNvSpPr>
          <p:nvPr>
            <p:ph type="sldImg"/>
          </p:nvPr>
        </p:nvSpPr>
        <p:spPr bwMode="auto">
          <a:xfrm>
            <a:off x="1189038" y="704850"/>
            <a:ext cx="4624387" cy="34686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p:cNvSpPr txBox="1">
            <a:spLocks noGrp="1" noChangeArrowheads="1"/>
          </p:cNvSpPr>
          <p:nvPr>
            <p:ph type="body" idx="1"/>
          </p:nvPr>
        </p:nvSpPr>
        <p:spPr bwMode="auto">
          <a:xfrm>
            <a:off x="515938" y="4375150"/>
            <a:ext cx="5981700"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9" name="Rectangle 1"/>
          <p:cNvSpPr txBox="1">
            <a:spLocks noGrp="1" noRot="1" noChangeAspect="1" noChangeArrowheads="1"/>
          </p:cNvSpPr>
          <p:nvPr>
            <p:ph type="sldImg"/>
          </p:nvPr>
        </p:nvSpPr>
        <p:spPr bwMode="auto">
          <a:xfrm>
            <a:off x="1189038" y="704850"/>
            <a:ext cx="4624387" cy="34686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p:cNvSpPr txBox="1">
            <a:spLocks noGrp="1" noChangeArrowheads="1"/>
          </p:cNvSpPr>
          <p:nvPr>
            <p:ph type="body" idx="1"/>
          </p:nvPr>
        </p:nvSpPr>
        <p:spPr bwMode="auto">
          <a:xfrm>
            <a:off x="515938" y="4375150"/>
            <a:ext cx="5981700"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3" name="Rectangle 1"/>
          <p:cNvSpPr txBox="1">
            <a:spLocks noGrp="1" noRot="1" noChangeAspect="1" noChangeArrowheads="1"/>
          </p:cNvSpPr>
          <p:nvPr>
            <p:ph type="sldImg"/>
          </p:nvPr>
        </p:nvSpPr>
        <p:spPr bwMode="auto">
          <a:xfrm>
            <a:off x="1189038" y="704850"/>
            <a:ext cx="4624387" cy="34686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p:cNvSpPr txBox="1">
            <a:spLocks noGrp="1" noChangeArrowheads="1"/>
          </p:cNvSpPr>
          <p:nvPr>
            <p:ph type="body" idx="1"/>
          </p:nvPr>
        </p:nvSpPr>
        <p:spPr bwMode="auto">
          <a:xfrm>
            <a:off x="515938" y="4375150"/>
            <a:ext cx="5981700"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1" name="Rectangle 1"/>
          <p:cNvSpPr txBox="1">
            <a:spLocks noGrp="1" noRot="1" noChangeAspect="1" noChangeArrowheads="1"/>
          </p:cNvSpPr>
          <p:nvPr>
            <p:ph type="sldImg"/>
          </p:nvPr>
        </p:nvSpPr>
        <p:spPr bwMode="auto">
          <a:xfrm>
            <a:off x="1189038" y="704850"/>
            <a:ext cx="4624387" cy="34686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p:cNvSpPr txBox="1">
            <a:spLocks noGrp="1" noChangeArrowheads="1"/>
          </p:cNvSpPr>
          <p:nvPr>
            <p:ph type="body" idx="1"/>
          </p:nvPr>
        </p:nvSpPr>
        <p:spPr bwMode="auto">
          <a:xfrm>
            <a:off x="515938" y="4375150"/>
            <a:ext cx="5981700"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5" name="Rectangle 1"/>
          <p:cNvSpPr txBox="1">
            <a:spLocks noGrp="1" noRot="1" noChangeAspect="1" noChangeArrowheads="1"/>
          </p:cNvSpPr>
          <p:nvPr>
            <p:ph type="sldImg"/>
          </p:nvPr>
        </p:nvSpPr>
        <p:spPr bwMode="auto">
          <a:xfrm>
            <a:off x="1189038" y="704850"/>
            <a:ext cx="4624387" cy="34686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6" name="Rectangle 2"/>
          <p:cNvSpPr txBox="1">
            <a:spLocks noGrp="1" noChangeArrowheads="1"/>
          </p:cNvSpPr>
          <p:nvPr>
            <p:ph type="body" idx="1"/>
          </p:nvPr>
        </p:nvSpPr>
        <p:spPr bwMode="auto">
          <a:xfrm>
            <a:off x="515938" y="4375150"/>
            <a:ext cx="5981700"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5" name="Rectangle 1"/>
          <p:cNvSpPr txBox="1">
            <a:spLocks noGrp="1" noRot="1" noChangeAspect="1" noChangeArrowheads="1"/>
          </p:cNvSpPr>
          <p:nvPr>
            <p:ph type="sldImg"/>
          </p:nvPr>
        </p:nvSpPr>
        <p:spPr bwMode="auto">
          <a:xfrm>
            <a:off x="1189038" y="704850"/>
            <a:ext cx="4624387" cy="34686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6" name="Rectangle 2"/>
          <p:cNvSpPr txBox="1">
            <a:spLocks noGrp="1" noChangeArrowheads="1"/>
          </p:cNvSpPr>
          <p:nvPr>
            <p:ph type="body" idx="1"/>
          </p:nvPr>
        </p:nvSpPr>
        <p:spPr bwMode="auto">
          <a:xfrm>
            <a:off x="515938" y="4375150"/>
            <a:ext cx="5981700"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189038" y="704850"/>
            <a:ext cx="4624387" cy="34686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p:cNvSpPr txBox="1">
            <a:spLocks noGrp="1" noChangeArrowheads="1"/>
          </p:cNvSpPr>
          <p:nvPr>
            <p:ph type="body" idx="1"/>
          </p:nvPr>
        </p:nvSpPr>
        <p:spPr bwMode="auto">
          <a:xfrm>
            <a:off x="515938" y="4375150"/>
            <a:ext cx="5981700"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5" name="Rectangle 1"/>
          <p:cNvSpPr txBox="1">
            <a:spLocks noGrp="1" noRot="1" noChangeAspect="1" noChangeArrowheads="1"/>
          </p:cNvSpPr>
          <p:nvPr>
            <p:ph type="sldImg"/>
          </p:nvPr>
        </p:nvSpPr>
        <p:spPr bwMode="auto">
          <a:xfrm>
            <a:off x="1189038" y="704850"/>
            <a:ext cx="4624387" cy="34686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6" name="Rectangle 2"/>
          <p:cNvSpPr txBox="1">
            <a:spLocks noGrp="1" noChangeArrowheads="1"/>
          </p:cNvSpPr>
          <p:nvPr>
            <p:ph type="body" idx="1"/>
          </p:nvPr>
        </p:nvSpPr>
        <p:spPr bwMode="auto">
          <a:xfrm>
            <a:off x="515938" y="4375150"/>
            <a:ext cx="5981700"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5" name="Rectangle 1"/>
          <p:cNvSpPr txBox="1">
            <a:spLocks noGrp="1" noRot="1" noChangeAspect="1" noChangeArrowheads="1"/>
          </p:cNvSpPr>
          <p:nvPr>
            <p:ph type="sldImg"/>
          </p:nvPr>
        </p:nvSpPr>
        <p:spPr bwMode="auto">
          <a:xfrm>
            <a:off x="1189038" y="704850"/>
            <a:ext cx="4624387" cy="34686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6" name="Rectangle 2"/>
          <p:cNvSpPr txBox="1">
            <a:spLocks noGrp="1" noChangeArrowheads="1"/>
          </p:cNvSpPr>
          <p:nvPr>
            <p:ph type="body" idx="1"/>
          </p:nvPr>
        </p:nvSpPr>
        <p:spPr bwMode="auto">
          <a:xfrm>
            <a:off x="515938" y="4375150"/>
            <a:ext cx="5981700"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9" name="Rectangle 1"/>
          <p:cNvSpPr txBox="1">
            <a:spLocks noGrp="1" noRot="1" noChangeAspect="1" noChangeArrowheads="1"/>
          </p:cNvSpPr>
          <p:nvPr>
            <p:ph type="sldImg"/>
          </p:nvPr>
        </p:nvSpPr>
        <p:spPr bwMode="auto">
          <a:xfrm>
            <a:off x="1189038" y="704850"/>
            <a:ext cx="4624387" cy="34686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p:cNvSpPr txBox="1">
            <a:spLocks noGrp="1" noChangeArrowheads="1"/>
          </p:cNvSpPr>
          <p:nvPr>
            <p:ph type="body" idx="1"/>
          </p:nvPr>
        </p:nvSpPr>
        <p:spPr bwMode="auto">
          <a:xfrm>
            <a:off x="515938" y="4375150"/>
            <a:ext cx="5981700"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a:lvl1pPr>
          </a:lstStyle>
          <a:p>
            <a:r>
              <a:rPr lang="en-US"/>
              <a:t>      </a:t>
            </a:r>
            <a:fld id="{B7A60C71-0366-4903-BA25-8A21CCCB5900}" type="slidenum">
              <a:rPr lang="en-US"/>
              <a:pPr/>
              <a:t>‹#›</a:t>
            </a:fld>
            <a:endParaRPr lang="en-US"/>
          </a:p>
        </p:txBody>
      </p:sp>
    </p:spTree>
    <p:extLst>
      <p:ext uri="{BB962C8B-B14F-4D97-AF65-F5344CB8AC3E}">
        <p14:creationId xmlns:p14="http://schemas.microsoft.com/office/powerpoint/2010/main" val="2125599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a:lvl1pPr>
          </a:lstStyle>
          <a:p>
            <a:r>
              <a:rPr lang="en-US"/>
              <a:t>      </a:t>
            </a:r>
            <a:fld id="{178E319E-FBD3-472A-BEF7-960F4ECC148A}" type="slidenum">
              <a:rPr lang="en-US"/>
              <a:pPr/>
              <a:t>‹#›</a:t>
            </a:fld>
            <a:endParaRPr lang="en-US"/>
          </a:p>
        </p:txBody>
      </p:sp>
    </p:spTree>
    <p:extLst>
      <p:ext uri="{BB962C8B-B14F-4D97-AF65-F5344CB8AC3E}">
        <p14:creationId xmlns:p14="http://schemas.microsoft.com/office/powerpoint/2010/main" val="590097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43725" y="347663"/>
            <a:ext cx="1741488" cy="59515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14500" y="347663"/>
            <a:ext cx="5076825" cy="5951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a:lvl1pPr>
          </a:lstStyle>
          <a:p>
            <a:r>
              <a:rPr lang="en-US"/>
              <a:t>      </a:t>
            </a:r>
            <a:fld id="{127A7EF1-32FD-4424-A9E6-1B562B2381D8}" type="slidenum">
              <a:rPr lang="en-US"/>
              <a:pPr/>
              <a:t>‹#›</a:t>
            </a:fld>
            <a:endParaRPr lang="en-US"/>
          </a:p>
        </p:txBody>
      </p:sp>
    </p:spTree>
    <p:extLst>
      <p:ext uri="{BB962C8B-B14F-4D97-AF65-F5344CB8AC3E}">
        <p14:creationId xmlns:p14="http://schemas.microsoft.com/office/powerpoint/2010/main" val="3148000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a:lvl1pPr>
          </a:lstStyle>
          <a:p>
            <a:r>
              <a:rPr lang="en-US"/>
              <a:t>      </a:t>
            </a:r>
            <a:fld id="{BB65D608-5990-4423-BEDC-E86A2B0E8F36}" type="slidenum">
              <a:rPr lang="en-US"/>
              <a:pPr/>
              <a:t>‹#›</a:t>
            </a:fld>
            <a:endParaRPr lang="en-US"/>
          </a:p>
        </p:txBody>
      </p:sp>
    </p:spTree>
    <p:extLst>
      <p:ext uri="{BB962C8B-B14F-4D97-AF65-F5344CB8AC3E}">
        <p14:creationId xmlns:p14="http://schemas.microsoft.com/office/powerpoint/2010/main" val="1001095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a:lvl1pPr>
          </a:lstStyle>
          <a:p>
            <a:r>
              <a:rPr lang="en-US"/>
              <a:t>      </a:t>
            </a:r>
            <a:fld id="{AB34EF62-0625-4910-BC46-77EE0657A993}" type="slidenum">
              <a:rPr lang="en-US"/>
              <a:pPr/>
              <a:t>‹#›</a:t>
            </a:fld>
            <a:endParaRPr lang="en-US"/>
          </a:p>
        </p:txBody>
      </p:sp>
    </p:spTree>
    <p:extLst>
      <p:ext uri="{BB962C8B-B14F-4D97-AF65-F5344CB8AC3E}">
        <p14:creationId xmlns:p14="http://schemas.microsoft.com/office/powerpoint/2010/main" val="824864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r>
              <a:rPr lang="en-US"/>
              <a:t>      </a:t>
            </a:r>
            <a:fld id="{C2E03F44-A270-487C-9AB7-E203E94CA675}" type="slidenum">
              <a:rPr lang="en-US"/>
              <a:pPr/>
              <a:t>‹#›</a:t>
            </a:fld>
            <a:endParaRPr lang="en-US"/>
          </a:p>
        </p:txBody>
      </p:sp>
    </p:spTree>
    <p:extLst>
      <p:ext uri="{BB962C8B-B14F-4D97-AF65-F5344CB8AC3E}">
        <p14:creationId xmlns:p14="http://schemas.microsoft.com/office/powerpoint/2010/main" val="3719455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14500" y="1776413"/>
            <a:ext cx="3408363"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5263" y="1776413"/>
            <a:ext cx="3409950"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a:lvl1pPr>
          </a:lstStyle>
          <a:p>
            <a:r>
              <a:rPr lang="en-US"/>
              <a:t>      </a:t>
            </a:r>
            <a:fld id="{4473E484-7C25-4DD8-B7A2-E07533633842}" type="slidenum">
              <a:rPr lang="en-US"/>
              <a:pPr/>
              <a:t>‹#›</a:t>
            </a:fld>
            <a:endParaRPr lang="en-US"/>
          </a:p>
        </p:txBody>
      </p:sp>
    </p:spTree>
    <p:extLst>
      <p:ext uri="{BB962C8B-B14F-4D97-AF65-F5344CB8AC3E}">
        <p14:creationId xmlns:p14="http://schemas.microsoft.com/office/powerpoint/2010/main" val="417918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a:lvl1pPr>
          </a:lstStyle>
          <a:p>
            <a:r>
              <a:rPr lang="en-US"/>
              <a:t>      </a:t>
            </a:r>
            <a:fld id="{67601997-E683-4B60-97DD-CDBD64AC53A1}" type="slidenum">
              <a:rPr lang="en-US"/>
              <a:pPr/>
              <a:t>‹#›</a:t>
            </a:fld>
            <a:endParaRPr lang="en-US"/>
          </a:p>
        </p:txBody>
      </p:sp>
    </p:spTree>
    <p:extLst>
      <p:ext uri="{BB962C8B-B14F-4D97-AF65-F5344CB8AC3E}">
        <p14:creationId xmlns:p14="http://schemas.microsoft.com/office/powerpoint/2010/main" val="34526645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a:lvl1pPr>
          </a:lstStyle>
          <a:p>
            <a:r>
              <a:rPr lang="en-US"/>
              <a:t>      </a:t>
            </a:r>
            <a:fld id="{66278D07-F7B0-4F7D-8E20-A971D83F2BF7}" type="slidenum">
              <a:rPr lang="en-US"/>
              <a:pPr/>
              <a:t>‹#›</a:t>
            </a:fld>
            <a:endParaRPr lang="en-US"/>
          </a:p>
        </p:txBody>
      </p:sp>
    </p:spTree>
    <p:extLst>
      <p:ext uri="{BB962C8B-B14F-4D97-AF65-F5344CB8AC3E}">
        <p14:creationId xmlns:p14="http://schemas.microsoft.com/office/powerpoint/2010/main" val="1058798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r>
              <a:rPr lang="en-US"/>
              <a:t>      </a:t>
            </a:r>
            <a:fld id="{AADA6AB6-0C5A-412F-BD03-2298F90F683B}" type="slidenum">
              <a:rPr lang="en-US"/>
              <a:pPr/>
              <a:t>‹#›</a:t>
            </a:fld>
            <a:endParaRPr lang="en-US"/>
          </a:p>
        </p:txBody>
      </p:sp>
    </p:spTree>
    <p:extLst>
      <p:ext uri="{BB962C8B-B14F-4D97-AF65-F5344CB8AC3E}">
        <p14:creationId xmlns:p14="http://schemas.microsoft.com/office/powerpoint/2010/main" val="35493378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r>
              <a:rPr lang="en-US"/>
              <a:t>      </a:t>
            </a:r>
            <a:fld id="{ED5BF9AB-82AB-497A-9182-0171B4ABE3CA}" type="slidenum">
              <a:rPr lang="en-US"/>
              <a:pPr/>
              <a:t>‹#›</a:t>
            </a:fld>
            <a:endParaRPr lang="en-US"/>
          </a:p>
        </p:txBody>
      </p:sp>
    </p:spTree>
    <p:extLst>
      <p:ext uri="{BB962C8B-B14F-4D97-AF65-F5344CB8AC3E}">
        <p14:creationId xmlns:p14="http://schemas.microsoft.com/office/powerpoint/2010/main" val="189474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a:lvl1pPr>
          </a:lstStyle>
          <a:p>
            <a:r>
              <a:rPr lang="en-US"/>
              <a:t>      </a:t>
            </a:r>
            <a:fld id="{679B92E4-A9F5-4770-8C0E-E7A961A8DA98}" type="slidenum">
              <a:rPr lang="en-US"/>
              <a:pPr/>
              <a:t>‹#›</a:t>
            </a:fld>
            <a:endParaRPr lang="en-US"/>
          </a:p>
        </p:txBody>
      </p:sp>
    </p:spTree>
    <p:extLst>
      <p:ext uri="{BB962C8B-B14F-4D97-AF65-F5344CB8AC3E}">
        <p14:creationId xmlns:p14="http://schemas.microsoft.com/office/powerpoint/2010/main" val="29038919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r>
              <a:rPr lang="en-US"/>
              <a:t>      </a:t>
            </a:r>
            <a:fld id="{B8B72652-9B16-48D9-A141-C13D5823DE51}" type="slidenum">
              <a:rPr lang="en-US"/>
              <a:pPr/>
              <a:t>‹#›</a:t>
            </a:fld>
            <a:endParaRPr lang="en-US"/>
          </a:p>
        </p:txBody>
      </p:sp>
    </p:spTree>
    <p:extLst>
      <p:ext uri="{BB962C8B-B14F-4D97-AF65-F5344CB8AC3E}">
        <p14:creationId xmlns:p14="http://schemas.microsoft.com/office/powerpoint/2010/main" val="15846441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a:lvl1pPr>
          </a:lstStyle>
          <a:p>
            <a:r>
              <a:rPr lang="en-US"/>
              <a:t>      </a:t>
            </a:r>
            <a:fld id="{6B003CC3-5550-4CAF-92B1-DFC78932841D}" type="slidenum">
              <a:rPr lang="en-US"/>
              <a:pPr/>
              <a:t>‹#›</a:t>
            </a:fld>
            <a:endParaRPr lang="en-US"/>
          </a:p>
        </p:txBody>
      </p:sp>
    </p:spTree>
    <p:extLst>
      <p:ext uri="{BB962C8B-B14F-4D97-AF65-F5344CB8AC3E}">
        <p14:creationId xmlns:p14="http://schemas.microsoft.com/office/powerpoint/2010/main" val="33026037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43725" y="347663"/>
            <a:ext cx="1741488" cy="59515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14500" y="347663"/>
            <a:ext cx="5076825" cy="5951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a:lvl1pPr>
          </a:lstStyle>
          <a:p>
            <a:r>
              <a:rPr lang="en-US"/>
              <a:t>      </a:t>
            </a:r>
            <a:fld id="{B458E9C6-7242-4772-A3C1-3E6897B712AC}" type="slidenum">
              <a:rPr lang="en-US"/>
              <a:pPr/>
              <a:t>‹#›</a:t>
            </a:fld>
            <a:endParaRPr lang="en-US"/>
          </a:p>
        </p:txBody>
      </p:sp>
    </p:spTree>
    <p:extLst>
      <p:ext uri="{BB962C8B-B14F-4D97-AF65-F5344CB8AC3E}">
        <p14:creationId xmlns:p14="http://schemas.microsoft.com/office/powerpoint/2010/main" val="1609264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r>
              <a:rPr lang="en-US"/>
              <a:t>      </a:t>
            </a:r>
            <a:fld id="{A0224EB6-4BC2-454B-9FF3-AD11678248AC}" type="slidenum">
              <a:rPr lang="en-US"/>
              <a:pPr/>
              <a:t>‹#›</a:t>
            </a:fld>
            <a:endParaRPr lang="en-US"/>
          </a:p>
        </p:txBody>
      </p:sp>
    </p:spTree>
    <p:extLst>
      <p:ext uri="{BB962C8B-B14F-4D97-AF65-F5344CB8AC3E}">
        <p14:creationId xmlns:p14="http://schemas.microsoft.com/office/powerpoint/2010/main" val="390167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14500" y="1776413"/>
            <a:ext cx="3408363"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5263" y="1776413"/>
            <a:ext cx="3409950"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a:lvl1pPr>
          </a:lstStyle>
          <a:p>
            <a:r>
              <a:rPr lang="en-US"/>
              <a:t>      </a:t>
            </a:r>
            <a:fld id="{6499CCDA-B1C7-40D8-8D5C-77750B2AC844}" type="slidenum">
              <a:rPr lang="en-US"/>
              <a:pPr/>
              <a:t>‹#›</a:t>
            </a:fld>
            <a:endParaRPr lang="en-US"/>
          </a:p>
        </p:txBody>
      </p:sp>
    </p:spTree>
    <p:extLst>
      <p:ext uri="{BB962C8B-B14F-4D97-AF65-F5344CB8AC3E}">
        <p14:creationId xmlns:p14="http://schemas.microsoft.com/office/powerpoint/2010/main" val="384530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a:lvl1pPr>
          </a:lstStyle>
          <a:p>
            <a:r>
              <a:rPr lang="en-US"/>
              <a:t>      </a:t>
            </a:r>
            <a:fld id="{C3E11362-B57A-4F94-BDAB-A94053A9B4B8}" type="slidenum">
              <a:rPr lang="en-US"/>
              <a:pPr/>
              <a:t>‹#›</a:t>
            </a:fld>
            <a:endParaRPr lang="en-US"/>
          </a:p>
        </p:txBody>
      </p:sp>
    </p:spTree>
    <p:extLst>
      <p:ext uri="{BB962C8B-B14F-4D97-AF65-F5344CB8AC3E}">
        <p14:creationId xmlns:p14="http://schemas.microsoft.com/office/powerpoint/2010/main" val="2347669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a:lvl1pPr>
          </a:lstStyle>
          <a:p>
            <a:r>
              <a:rPr lang="en-US"/>
              <a:t>      </a:t>
            </a:r>
            <a:fld id="{B551A10B-0474-48F5-93AF-5A36ED12090E}" type="slidenum">
              <a:rPr lang="en-US"/>
              <a:pPr/>
              <a:t>‹#›</a:t>
            </a:fld>
            <a:endParaRPr lang="en-US"/>
          </a:p>
        </p:txBody>
      </p:sp>
    </p:spTree>
    <p:extLst>
      <p:ext uri="{BB962C8B-B14F-4D97-AF65-F5344CB8AC3E}">
        <p14:creationId xmlns:p14="http://schemas.microsoft.com/office/powerpoint/2010/main" val="1332983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r>
              <a:rPr lang="en-US"/>
              <a:t>      </a:t>
            </a:r>
            <a:fld id="{DA13FED5-CFEA-40EB-9BDA-685704F0F713}" type="slidenum">
              <a:rPr lang="en-US"/>
              <a:pPr/>
              <a:t>‹#›</a:t>
            </a:fld>
            <a:endParaRPr lang="en-US"/>
          </a:p>
        </p:txBody>
      </p:sp>
    </p:spTree>
    <p:extLst>
      <p:ext uri="{BB962C8B-B14F-4D97-AF65-F5344CB8AC3E}">
        <p14:creationId xmlns:p14="http://schemas.microsoft.com/office/powerpoint/2010/main" val="889397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r>
              <a:rPr lang="en-US"/>
              <a:t>      </a:t>
            </a:r>
            <a:fld id="{6DF203BB-0FF9-4AF8-B8AD-B191504D138B}" type="slidenum">
              <a:rPr lang="en-US"/>
              <a:pPr/>
              <a:t>‹#›</a:t>
            </a:fld>
            <a:endParaRPr lang="en-US"/>
          </a:p>
        </p:txBody>
      </p:sp>
    </p:spTree>
    <p:extLst>
      <p:ext uri="{BB962C8B-B14F-4D97-AF65-F5344CB8AC3E}">
        <p14:creationId xmlns:p14="http://schemas.microsoft.com/office/powerpoint/2010/main" val="3400577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r>
              <a:rPr lang="en-US"/>
              <a:t>      </a:t>
            </a:r>
            <a:fld id="{E061311B-785C-464C-9BBB-C45534BBB695}" type="slidenum">
              <a:rPr lang="en-US"/>
              <a:pPr/>
              <a:t>‹#›</a:t>
            </a:fld>
            <a:endParaRPr lang="en-US"/>
          </a:p>
        </p:txBody>
      </p:sp>
    </p:spTree>
    <p:extLst>
      <p:ext uri="{BB962C8B-B14F-4D97-AF65-F5344CB8AC3E}">
        <p14:creationId xmlns:p14="http://schemas.microsoft.com/office/powerpoint/2010/main" val="3857586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7" name="Rectangle 1"/>
          <p:cNvSpPr>
            <a:spLocks noChangeArrowheads="1"/>
          </p:cNvSpPr>
          <p:nvPr/>
        </p:nvSpPr>
        <p:spPr bwMode="auto">
          <a:xfrm>
            <a:off x="0" y="0"/>
            <a:ext cx="9144000" cy="6858000"/>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8" name="Line 2"/>
          <p:cNvSpPr>
            <a:spLocks noChangeShapeType="1"/>
          </p:cNvSpPr>
          <p:nvPr/>
        </p:nvSpPr>
        <p:spPr bwMode="auto">
          <a:xfrm>
            <a:off x="323850" y="1268413"/>
            <a:ext cx="8496300" cy="1587"/>
          </a:xfrm>
          <a:prstGeom prst="line">
            <a:avLst/>
          </a:prstGeom>
          <a:noFill/>
          <a:ln w="38160">
            <a:solidFill>
              <a:srgbClr val="3B439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099" name="Line 3"/>
          <p:cNvSpPr>
            <a:spLocks noChangeShapeType="1"/>
          </p:cNvSpPr>
          <p:nvPr/>
        </p:nvSpPr>
        <p:spPr bwMode="auto">
          <a:xfrm>
            <a:off x="323850" y="1231900"/>
            <a:ext cx="8496300" cy="1588"/>
          </a:xfrm>
          <a:prstGeom prst="line">
            <a:avLst/>
          </a:prstGeom>
          <a:noFill/>
          <a:ln w="38160">
            <a:solidFill>
              <a:srgbClr val="EFFF2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00" name="Line 4"/>
          <p:cNvSpPr>
            <a:spLocks noChangeShapeType="1"/>
          </p:cNvSpPr>
          <p:nvPr/>
        </p:nvSpPr>
        <p:spPr bwMode="auto">
          <a:xfrm>
            <a:off x="323850" y="1196975"/>
            <a:ext cx="8496300" cy="1588"/>
          </a:xfrm>
          <a:prstGeom prst="line">
            <a:avLst/>
          </a:prstGeom>
          <a:noFill/>
          <a:ln w="38160">
            <a:solidFill>
              <a:srgbClr val="D3AEE4"/>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pic>
        <p:nvPicPr>
          <p:cNvPr id="4101"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200" y="76200"/>
            <a:ext cx="1066800" cy="1022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2" name="Picture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991475" y="66675"/>
            <a:ext cx="1076325" cy="1076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3" name="Rectangle 7"/>
          <p:cNvSpPr>
            <a:spLocks noGrp="1" noChangeArrowheads="1"/>
          </p:cNvSpPr>
          <p:nvPr>
            <p:ph type="title"/>
          </p:nvPr>
        </p:nvSpPr>
        <p:spPr bwMode="auto">
          <a:xfrm>
            <a:off x="1714500" y="347663"/>
            <a:ext cx="6970713"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the title text format</a:t>
            </a:r>
          </a:p>
        </p:txBody>
      </p:sp>
      <p:sp>
        <p:nvSpPr>
          <p:cNvPr id="4104" name="Rectangle 8"/>
          <p:cNvSpPr>
            <a:spLocks noGrp="1" noChangeArrowheads="1"/>
          </p:cNvSpPr>
          <p:nvPr>
            <p:ph type="body" idx="1"/>
          </p:nvPr>
        </p:nvSpPr>
        <p:spPr bwMode="auto">
          <a:xfrm>
            <a:off x="1714500" y="1776413"/>
            <a:ext cx="6970713" cy="4522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4105" name="Rectangle 9"/>
          <p:cNvSpPr>
            <a:spLocks noGrp="1" noChangeArrowheads="1"/>
          </p:cNvSpPr>
          <p:nvPr>
            <p:ph type="sldNum"/>
          </p:nvPr>
        </p:nvSpPr>
        <p:spPr bwMode="auto">
          <a:xfrm>
            <a:off x="7823200" y="6484938"/>
            <a:ext cx="904875"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a:lnSpc>
                <a:spcPct val="85000"/>
              </a:lnSpc>
              <a:tabLst>
                <a:tab pos="723900" algn="l"/>
              </a:tabLst>
              <a:defRPr>
                <a:solidFill>
                  <a:srgbClr val="000000"/>
                </a:solidFill>
                <a:ea typeface="+mn-ea"/>
                <a:cs typeface="+mn-cs"/>
              </a:defRPr>
            </a:lvl1pPr>
          </a:lstStyle>
          <a:p>
            <a:r>
              <a:rPr lang="en-US"/>
              <a:t>      </a:t>
            </a:r>
            <a:fld id="{F7071E9E-930F-472B-9C1B-7F9332ADB19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457200" rtl="0" eaLnBrk="0" fontAlgn="base" hangingPunct="0">
        <a:spcBef>
          <a:spcPct val="0"/>
        </a:spcBef>
        <a:spcAft>
          <a:spcPct val="0"/>
        </a:spcAft>
        <a:buClr>
          <a:srgbClr val="000000"/>
        </a:buClr>
        <a:buSzPct val="100000"/>
        <a:buFont typeface="Times New Roman" pitchFamily="16" charset="0"/>
        <a:defRPr sz="4000">
          <a:solidFill>
            <a:srgbClr val="000000"/>
          </a:solidFill>
          <a:latin typeface="+mj-lt"/>
          <a:ea typeface="+mj-ea"/>
          <a:cs typeface="+mj-cs"/>
        </a:defRPr>
      </a:lvl1pPr>
      <a:lvl2pPr marL="742950" indent="-285750" algn="l" defTabSz="457200" rtl="0" eaLnBrk="0" fontAlgn="base" hangingPunct="0">
        <a:spcBef>
          <a:spcPct val="0"/>
        </a:spcBef>
        <a:spcAft>
          <a:spcPct val="0"/>
        </a:spcAft>
        <a:buClr>
          <a:srgbClr val="000000"/>
        </a:buClr>
        <a:buSzPct val="100000"/>
        <a:buFont typeface="Times New Roman" pitchFamily="16" charset="0"/>
        <a:defRPr sz="4000">
          <a:solidFill>
            <a:srgbClr val="000000"/>
          </a:solidFill>
          <a:latin typeface="Arial" charset="0"/>
          <a:ea typeface="DejaVu LGC Sans" charset="0"/>
          <a:cs typeface="DejaVu LGC Sans" charset="0"/>
        </a:defRPr>
      </a:lvl2pPr>
      <a:lvl3pPr marL="1143000" indent="-228600" algn="l" defTabSz="457200" rtl="0" eaLnBrk="0" fontAlgn="base" hangingPunct="0">
        <a:spcBef>
          <a:spcPct val="0"/>
        </a:spcBef>
        <a:spcAft>
          <a:spcPct val="0"/>
        </a:spcAft>
        <a:buClr>
          <a:srgbClr val="000000"/>
        </a:buClr>
        <a:buSzPct val="100000"/>
        <a:buFont typeface="Times New Roman" pitchFamily="16" charset="0"/>
        <a:defRPr sz="4000">
          <a:solidFill>
            <a:srgbClr val="000000"/>
          </a:solidFill>
          <a:latin typeface="Arial" charset="0"/>
          <a:ea typeface="DejaVu LGC Sans" charset="0"/>
          <a:cs typeface="DejaVu LGC Sans" charset="0"/>
        </a:defRPr>
      </a:lvl3pPr>
      <a:lvl4pPr marL="1600200" indent="-228600" algn="l" defTabSz="457200" rtl="0" eaLnBrk="0" fontAlgn="base" hangingPunct="0">
        <a:spcBef>
          <a:spcPct val="0"/>
        </a:spcBef>
        <a:spcAft>
          <a:spcPct val="0"/>
        </a:spcAft>
        <a:buClr>
          <a:srgbClr val="000000"/>
        </a:buClr>
        <a:buSzPct val="100000"/>
        <a:buFont typeface="Times New Roman" pitchFamily="16" charset="0"/>
        <a:defRPr sz="4000">
          <a:solidFill>
            <a:srgbClr val="000000"/>
          </a:solidFill>
          <a:latin typeface="Arial" charset="0"/>
          <a:ea typeface="DejaVu LGC Sans" charset="0"/>
          <a:cs typeface="DejaVu LGC Sans" charset="0"/>
        </a:defRPr>
      </a:lvl4pPr>
      <a:lvl5pPr marL="2057400" indent="-228600" algn="l" defTabSz="457200" rtl="0" eaLnBrk="0" fontAlgn="base" hangingPunct="0">
        <a:spcBef>
          <a:spcPct val="0"/>
        </a:spcBef>
        <a:spcAft>
          <a:spcPct val="0"/>
        </a:spcAft>
        <a:buClr>
          <a:srgbClr val="000000"/>
        </a:buClr>
        <a:buSzPct val="100000"/>
        <a:buFont typeface="Times New Roman" pitchFamily="16" charset="0"/>
        <a:defRPr sz="4000">
          <a:solidFill>
            <a:srgbClr val="000000"/>
          </a:solidFill>
          <a:latin typeface="Arial" charset="0"/>
          <a:ea typeface="DejaVu LGC Sans" charset="0"/>
          <a:cs typeface="DejaVu LGC Sans"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4000">
          <a:solidFill>
            <a:srgbClr val="000000"/>
          </a:solidFill>
          <a:latin typeface="Arial" charset="0"/>
          <a:ea typeface="DejaVu LGC Sans" charset="0"/>
          <a:cs typeface="DejaVu LGC Sans"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4000">
          <a:solidFill>
            <a:srgbClr val="000000"/>
          </a:solidFill>
          <a:latin typeface="Arial" charset="0"/>
          <a:ea typeface="DejaVu LGC Sans" charset="0"/>
          <a:cs typeface="DejaVu LGC Sans"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4000">
          <a:solidFill>
            <a:srgbClr val="000000"/>
          </a:solidFill>
          <a:latin typeface="Arial" charset="0"/>
          <a:ea typeface="DejaVu LGC Sans" charset="0"/>
          <a:cs typeface="DejaVu LGC Sans"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4000">
          <a:solidFill>
            <a:srgbClr val="000000"/>
          </a:solidFill>
          <a:latin typeface="Arial" charset="0"/>
          <a:ea typeface="DejaVu LGC Sans" charset="0"/>
          <a:cs typeface="DejaVu LGC Sans" charset="0"/>
        </a:defRPr>
      </a:lvl9pPr>
    </p:titleStyle>
    <p:bodyStyle>
      <a:lvl1pPr marL="342900" indent="-342900" algn="l" defTabSz="457200"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cs typeface="+mn-cs"/>
        </a:defRPr>
      </a:lvl1pPr>
      <a:lvl2pPr marL="742950" indent="-28575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2pPr>
      <a:lvl3pPr marL="11430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1" name="Rectangle 1"/>
          <p:cNvSpPr>
            <a:spLocks noChangeArrowheads="1"/>
          </p:cNvSpPr>
          <p:nvPr/>
        </p:nvSpPr>
        <p:spPr bwMode="auto">
          <a:xfrm>
            <a:off x="0" y="0"/>
            <a:ext cx="9144000" cy="6858000"/>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22" name="Line 2"/>
          <p:cNvSpPr>
            <a:spLocks noChangeShapeType="1"/>
          </p:cNvSpPr>
          <p:nvPr/>
        </p:nvSpPr>
        <p:spPr bwMode="auto">
          <a:xfrm>
            <a:off x="323850" y="1268413"/>
            <a:ext cx="8496300" cy="1587"/>
          </a:xfrm>
          <a:prstGeom prst="line">
            <a:avLst/>
          </a:prstGeom>
          <a:noFill/>
          <a:ln w="38160">
            <a:solidFill>
              <a:srgbClr val="3B439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23" name="Line 3"/>
          <p:cNvSpPr>
            <a:spLocks noChangeShapeType="1"/>
          </p:cNvSpPr>
          <p:nvPr/>
        </p:nvSpPr>
        <p:spPr bwMode="auto">
          <a:xfrm>
            <a:off x="323850" y="1231900"/>
            <a:ext cx="8496300" cy="1588"/>
          </a:xfrm>
          <a:prstGeom prst="line">
            <a:avLst/>
          </a:prstGeom>
          <a:noFill/>
          <a:ln w="38160">
            <a:solidFill>
              <a:srgbClr val="EFFF2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24" name="Line 4"/>
          <p:cNvSpPr>
            <a:spLocks noChangeShapeType="1"/>
          </p:cNvSpPr>
          <p:nvPr/>
        </p:nvSpPr>
        <p:spPr bwMode="auto">
          <a:xfrm>
            <a:off x="323850" y="1196975"/>
            <a:ext cx="8496300" cy="1588"/>
          </a:xfrm>
          <a:prstGeom prst="line">
            <a:avLst/>
          </a:prstGeom>
          <a:noFill/>
          <a:ln w="38160">
            <a:solidFill>
              <a:srgbClr val="D3AEE4"/>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pic>
        <p:nvPicPr>
          <p:cNvPr id="5125"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200" y="76200"/>
            <a:ext cx="1066800" cy="1022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6" name="Picture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991475" y="66675"/>
            <a:ext cx="1076325" cy="1076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7" name="Rectangle 7"/>
          <p:cNvSpPr>
            <a:spLocks noGrp="1" noChangeArrowheads="1"/>
          </p:cNvSpPr>
          <p:nvPr>
            <p:ph type="title"/>
          </p:nvPr>
        </p:nvSpPr>
        <p:spPr bwMode="auto">
          <a:xfrm>
            <a:off x="1714500" y="347663"/>
            <a:ext cx="6970713"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the title text format</a:t>
            </a:r>
          </a:p>
        </p:txBody>
      </p:sp>
      <p:sp>
        <p:nvSpPr>
          <p:cNvPr id="5128" name="Rectangle 8"/>
          <p:cNvSpPr>
            <a:spLocks noGrp="1" noChangeArrowheads="1"/>
          </p:cNvSpPr>
          <p:nvPr>
            <p:ph type="body" idx="1"/>
          </p:nvPr>
        </p:nvSpPr>
        <p:spPr bwMode="auto">
          <a:xfrm>
            <a:off x="1714500" y="1776413"/>
            <a:ext cx="6970713" cy="4522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5129" name="Rectangle 9"/>
          <p:cNvSpPr>
            <a:spLocks noGrp="1" noChangeArrowheads="1"/>
          </p:cNvSpPr>
          <p:nvPr>
            <p:ph type="sldNum"/>
          </p:nvPr>
        </p:nvSpPr>
        <p:spPr bwMode="auto">
          <a:xfrm>
            <a:off x="7823200" y="6484938"/>
            <a:ext cx="904875"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a:lnSpc>
                <a:spcPct val="85000"/>
              </a:lnSpc>
              <a:tabLst>
                <a:tab pos="723900" algn="l"/>
              </a:tabLst>
              <a:defRPr>
                <a:solidFill>
                  <a:srgbClr val="000000"/>
                </a:solidFill>
                <a:ea typeface="+mn-ea"/>
                <a:cs typeface="+mn-cs"/>
              </a:defRPr>
            </a:lvl1pPr>
          </a:lstStyle>
          <a:p>
            <a:r>
              <a:rPr lang="en-US"/>
              <a:t>      </a:t>
            </a:r>
            <a:fld id="{F5FE8FCD-6CCD-44F2-A8FA-A7215BB26C9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457200" rtl="0" eaLnBrk="0" fontAlgn="base" hangingPunct="0">
        <a:spcBef>
          <a:spcPct val="0"/>
        </a:spcBef>
        <a:spcAft>
          <a:spcPct val="0"/>
        </a:spcAft>
        <a:buClr>
          <a:srgbClr val="000000"/>
        </a:buClr>
        <a:buSzPct val="100000"/>
        <a:buFont typeface="Times New Roman" pitchFamily="16" charset="0"/>
        <a:defRPr sz="4000">
          <a:solidFill>
            <a:srgbClr val="000000"/>
          </a:solidFill>
          <a:latin typeface="+mj-lt"/>
          <a:ea typeface="+mj-ea"/>
          <a:cs typeface="+mj-cs"/>
        </a:defRPr>
      </a:lvl1pPr>
      <a:lvl2pPr marL="742950" indent="-285750" algn="l" defTabSz="457200" rtl="0" eaLnBrk="0" fontAlgn="base" hangingPunct="0">
        <a:spcBef>
          <a:spcPct val="0"/>
        </a:spcBef>
        <a:spcAft>
          <a:spcPct val="0"/>
        </a:spcAft>
        <a:buClr>
          <a:srgbClr val="000000"/>
        </a:buClr>
        <a:buSzPct val="100000"/>
        <a:buFont typeface="Times New Roman" pitchFamily="16" charset="0"/>
        <a:defRPr sz="4000">
          <a:solidFill>
            <a:srgbClr val="000000"/>
          </a:solidFill>
          <a:latin typeface="Arial" charset="0"/>
          <a:ea typeface="DejaVu LGC Sans" charset="0"/>
          <a:cs typeface="DejaVu LGC Sans" charset="0"/>
        </a:defRPr>
      </a:lvl2pPr>
      <a:lvl3pPr marL="1143000" indent="-228600" algn="l" defTabSz="457200" rtl="0" eaLnBrk="0" fontAlgn="base" hangingPunct="0">
        <a:spcBef>
          <a:spcPct val="0"/>
        </a:spcBef>
        <a:spcAft>
          <a:spcPct val="0"/>
        </a:spcAft>
        <a:buClr>
          <a:srgbClr val="000000"/>
        </a:buClr>
        <a:buSzPct val="100000"/>
        <a:buFont typeface="Times New Roman" pitchFamily="16" charset="0"/>
        <a:defRPr sz="4000">
          <a:solidFill>
            <a:srgbClr val="000000"/>
          </a:solidFill>
          <a:latin typeface="Arial" charset="0"/>
          <a:ea typeface="DejaVu LGC Sans" charset="0"/>
          <a:cs typeface="DejaVu LGC Sans" charset="0"/>
        </a:defRPr>
      </a:lvl3pPr>
      <a:lvl4pPr marL="1600200" indent="-228600" algn="l" defTabSz="457200" rtl="0" eaLnBrk="0" fontAlgn="base" hangingPunct="0">
        <a:spcBef>
          <a:spcPct val="0"/>
        </a:spcBef>
        <a:spcAft>
          <a:spcPct val="0"/>
        </a:spcAft>
        <a:buClr>
          <a:srgbClr val="000000"/>
        </a:buClr>
        <a:buSzPct val="100000"/>
        <a:buFont typeface="Times New Roman" pitchFamily="16" charset="0"/>
        <a:defRPr sz="4000">
          <a:solidFill>
            <a:srgbClr val="000000"/>
          </a:solidFill>
          <a:latin typeface="Arial" charset="0"/>
          <a:ea typeface="DejaVu LGC Sans" charset="0"/>
          <a:cs typeface="DejaVu LGC Sans" charset="0"/>
        </a:defRPr>
      </a:lvl4pPr>
      <a:lvl5pPr marL="2057400" indent="-228600" algn="l" defTabSz="457200" rtl="0" eaLnBrk="0" fontAlgn="base" hangingPunct="0">
        <a:spcBef>
          <a:spcPct val="0"/>
        </a:spcBef>
        <a:spcAft>
          <a:spcPct val="0"/>
        </a:spcAft>
        <a:buClr>
          <a:srgbClr val="000000"/>
        </a:buClr>
        <a:buSzPct val="100000"/>
        <a:buFont typeface="Times New Roman" pitchFamily="16" charset="0"/>
        <a:defRPr sz="4000">
          <a:solidFill>
            <a:srgbClr val="000000"/>
          </a:solidFill>
          <a:latin typeface="Arial" charset="0"/>
          <a:ea typeface="DejaVu LGC Sans" charset="0"/>
          <a:cs typeface="DejaVu LGC Sans"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4000">
          <a:solidFill>
            <a:srgbClr val="000000"/>
          </a:solidFill>
          <a:latin typeface="Arial" charset="0"/>
          <a:ea typeface="DejaVu LGC Sans" charset="0"/>
          <a:cs typeface="DejaVu LGC Sans"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4000">
          <a:solidFill>
            <a:srgbClr val="000000"/>
          </a:solidFill>
          <a:latin typeface="Arial" charset="0"/>
          <a:ea typeface="DejaVu LGC Sans" charset="0"/>
          <a:cs typeface="DejaVu LGC Sans"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4000">
          <a:solidFill>
            <a:srgbClr val="000000"/>
          </a:solidFill>
          <a:latin typeface="Arial" charset="0"/>
          <a:ea typeface="DejaVu LGC Sans" charset="0"/>
          <a:cs typeface="DejaVu LGC Sans"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4000">
          <a:solidFill>
            <a:srgbClr val="000000"/>
          </a:solidFill>
          <a:latin typeface="Arial" charset="0"/>
          <a:ea typeface="DejaVu LGC Sans" charset="0"/>
          <a:cs typeface="DejaVu LGC Sans" charset="0"/>
        </a:defRPr>
      </a:lvl9pPr>
    </p:titleStyle>
    <p:bodyStyle>
      <a:lvl1pPr marL="342900" indent="-342900" algn="l" defTabSz="457200"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cs typeface="+mn-cs"/>
        </a:defRPr>
      </a:lvl1pPr>
      <a:lvl2pPr marL="742950" indent="-28575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2pPr>
      <a:lvl3pPr marL="11430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9.gi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3">
            <a:lum bright="42000" contrast="-2000"/>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ffectLst/>
          <a:extLst>
            <a:ext uri="{909E8E84-426E-40DD-AFC4-6F175D3DCCD1}">
              <a14:hiddenFill xmlns:a14="http://schemas.microsoft.com/office/drawing/2010/main">
                <a:blipFill dpi="0" rotWithShape="0">
                  <a:blip>
                    <a:lum bright="42000" contrast="-200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0" name="Rectangle 2"/>
          <p:cNvSpPr>
            <a:spLocks noChangeArrowheads="1"/>
          </p:cNvSpPr>
          <p:nvPr/>
        </p:nvSpPr>
        <p:spPr bwMode="auto">
          <a:xfrm>
            <a:off x="0" y="0"/>
            <a:ext cx="9144000" cy="6858000"/>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71" name="Text Box 3"/>
          <p:cNvSpPr txBox="1">
            <a:spLocks noChangeArrowheads="1"/>
          </p:cNvSpPr>
          <p:nvPr/>
        </p:nvSpPr>
        <p:spPr bwMode="auto">
          <a:xfrm>
            <a:off x="914400" y="1412875"/>
            <a:ext cx="7239000" cy="23105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9pPr>
          </a:lstStyle>
          <a:p>
            <a:pPr algn="ctr" eaLnBrk="1" hangingPunct="1">
              <a:spcBef>
                <a:spcPts val="2250"/>
              </a:spcBef>
            </a:pPr>
            <a:r>
              <a:rPr lang="en-US" sz="3600" b="1" dirty="0" smtClean="0">
                <a:solidFill>
                  <a:srgbClr val="000099"/>
                </a:solidFill>
                <a:effectLst>
                  <a:outerShdw blurRad="38100" dist="38100" dir="2700000" algn="tl">
                    <a:srgbClr val="C0C0C0"/>
                  </a:outerShdw>
                </a:effectLst>
                <a:latin typeface="Arial" charset="0"/>
              </a:rPr>
              <a:t> </a:t>
            </a:r>
            <a:r>
              <a:rPr lang="en-US" sz="3600" b="1" dirty="0">
                <a:solidFill>
                  <a:srgbClr val="000099"/>
                </a:solidFill>
                <a:effectLst>
                  <a:outerShdw blurRad="38100" dist="38100" dir="2700000" algn="tl">
                    <a:srgbClr val="C0C0C0"/>
                  </a:outerShdw>
                </a:effectLst>
                <a:latin typeface="Arial" charset="0"/>
              </a:rPr>
              <a:t>Assimilation of GOES Hourly </a:t>
            </a:r>
            <a:r>
              <a:rPr lang="en-US" sz="3600" b="1" dirty="0" smtClean="0">
                <a:solidFill>
                  <a:srgbClr val="000099"/>
                </a:solidFill>
                <a:effectLst>
                  <a:outerShdw blurRad="38100" dist="38100" dir="2700000" algn="tl">
                    <a:srgbClr val="C0C0C0"/>
                  </a:outerShdw>
                </a:effectLst>
                <a:latin typeface="Arial" charset="0"/>
              </a:rPr>
              <a:t> and </a:t>
            </a:r>
            <a:r>
              <a:rPr lang="en-US" sz="3600" b="1" dirty="0" err="1" smtClean="0">
                <a:solidFill>
                  <a:srgbClr val="000099"/>
                </a:solidFill>
                <a:effectLst>
                  <a:outerShdw blurRad="38100" dist="38100" dir="2700000" algn="tl">
                    <a:srgbClr val="C0C0C0"/>
                  </a:outerShdw>
                </a:effectLst>
                <a:latin typeface="Arial" charset="0"/>
              </a:rPr>
              <a:t>Meteosat</a:t>
            </a:r>
            <a:r>
              <a:rPr lang="en-US" sz="3600" b="1" dirty="0" smtClean="0">
                <a:solidFill>
                  <a:srgbClr val="000099"/>
                </a:solidFill>
                <a:effectLst>
                  <a:outerShdw blurRad="38100" dist="38100" dir="2700000" algn="tl">
                    <a:srgbClr val="C0C0C0"/>
                  </a:outerShdw>
                </a:effectLst>
                <a:latin typeface="Arial" charset="0"/>
              </a:rPr>
              <a:t> winds in </a:t>
            </a:r>
            <a:r>
              <a:rPr lang="en-US" sz="3600" b="1" dirty="0">
                <a:solidFill>
                  <a:srgbClr val="000099"/>
                </a:solidFill>
                <a:effectLst>
                  <a:outerShdw blurRad="38100" dist="38100" dir="2700000" algn="tl">
                    <a:srgbClr val="C0C0C0"/>
                  </a:outerShdw>
                </a:effectLst>
                <a:latin typeface="Arial" charset="0"/>
              </a:rPr>
              <a:t>the NCEP Global Forecast System (GFS)</a:t>
            </a:r>
          </a:p>
        </p:txBody>
      </p:sp>
      <p:sp>
        <p:nvSpPr>
          <p:cNvPr id="7172" name="Text Box 4"/>
          <p:cNvSpPr txBox="1">
            <a:spLocks noChangeArrowheads="1"/>
          </p:cNvSpPr>
          <p:nvPr/>
        </p:nvSpPr>
        <p:spPr bwMode="auto">
          <a:xfrm>
            <a:off x="1600200" y="3994150"/>
            <a:ext cx="6324600" cy="2119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9pPr>
          </a:lstStyle>
          <a:p>
            <a:pPr algn="ctr" eaLnBrk="1" hangingPunct="1">
              <a:spcBef>
                <a:spcPts val="1375"/>
              </a:spcBef>
            </a:pPr>
            <a:r>
              <a:rPr lang="en-GB" sz="2200" b="1">
                <a:solidFill>
                  <a:srgbClr val="0066FF"/>
                </a:solidFill>
                <a:effectLst>
                  <a:outerShdw blurRad="38100" dist="38100" dir="2700000" algn="tl">
                    <a:srgbClr val="C0C0C0"/>
                  </a:outerShdw>
                </a:effectLst>
                <a:latin typeface="Arial" charset="0"/>
              </a:rPr>
              <a:t> </a:t>
            </a:r>
            <a:r>
              <a:rPr lang="en-GB" sz="2200" b="1">
                <a:solidFill>
                  <a:srgbClr val="002060"/>
                </a:solidFill>
                <a:latin typeface="Arial" charset="0"/>
              </a:rPr>
              <a:t>Xiujuan Su, Jaime Daniels, John Derber,  Yangrong Lin, Andy Bailey, Wayne Bresky, Hongming Qi</a:t>
            </a:r>
          </a:p>
          <a:p>
            <a:pPr eaLnBrk="1" hangingPunct="1">
              <a:spcBef>
                <a:spcPts val="1375"/>
              </a:spcBef>
            </a:pPr>
            <a:endParaRPr lang="en-GB" sz="2200" b="1">
              <a:solidFill>
                <a:srgbClr val="0066FF"/>
              </a:solidFill>
              <a:latin typeface="Arial" charset="0"/>
            </a:endParaRPr>
          </a:p>
          <a:p>
            <a:pPr eaLnBrk="1" hangingPunct="1">
              <a:spcBef>
                <a:spcPts val="1375"/>
              </a:spcBef>
            </a:pPr>
            <a:endParaRPr lang="en-GB" sz="2200" b="1">
              <a:solidFill>
                <a:srgbClr val="0066FF"/>
              </a:solidFill>
              <a:latin typeface="Arial" charset="0"/>
            </a:endParaRPr>
          </a:p>
        </p:txBody>
      </p:sp>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76200"/>
            <a:ext cx="1066800" cy="1022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1475" y="66675"/>
            <a:ext cx="1076325" cy="1076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5" name="Text Box 7"/>
          <p:cNvSpPr txBox="1">
            <a:spLocks noChangeArrowheads="1"/>
          </p:cNvSpPr>
          <p:nvPr/>
        </p:nvSpPr>
        <p:spPr bwMode="auto">
          <a:xfrm>
            <a:off x="2362200" y="6550025"/>
            <a:ext cx="4267200" cy="3099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9pPr>
          </a:lstStyle>
          <a:p>
            <a:r>
              <a:rPr lang="en-US" sz="1400" b="1" dirty="0">
                <a:solidFill>
                  <a:srgbClr val="FF0000"/>
                </a:solidFill>
              </a:rPr>
              <a:t>JCSDA </a:t>
            </a:r>
            <a:r>
              <a:rPr lang="en-US" sz="1400" b="1" dirty="0" smtClean="0">
                <a:solidFill>
                  <a:srgbClr val="FF0000"/>
                </a:solidFill>
              </a:rPr>
              <a:t>11</a:t>
            </a:r>
            <a:r>
              <a:rPr lang="en-US" sz="1400" b="1" baseline="30000" dirty="0" smtClean="0">
                <a:solidFill>
                  <a:srgbClr val="FF0000"/>
                </a:solidFill>
              </a:rPr>
              <a:t>th</a:t>
            </a:r>
            <a:r>
              <a:rPr lang="en-US" sz="1400" b="1" dirty="0" smtClean="0">
                <a:solidFill>
                  <a:srgbClr val="FF0000"/>
                </a:solidFill>
              </a:rPr>
              <a:t> </a:t>
            </a:r>
            <a:r>
              <a:rPr lang="en-US" sz="1400" b="1" dirty="0">
                <a:solidFill>
                  <a:srgbClr val="FF0000"/>
                </a:solidFill>
              </a:rPr>
              <a:t>Workshop on Satellite Data Assimilation</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
          <p:cNvSpPr txBox="1">
            <a:spLocks noChangeArrowheads="1"/>
          </p:cNvSpPr>
          <p:nvPr/>
        </p:nvSpPr>
        <p:spPr bwMode="auto">
          <a:xfrm>
            <a:off x="304800" y="1371600"/>
            <a:ext cx="8839200" cy="5418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9pPr>
          </a:lstStyle>
          <a:p>
            <a:pPr marL="0" indent="0">
              <a:spcBef>
                <a:spcPts val="600"/>
              </a:spcBef>
              <a:buClr>
                <a:srgbClr val="000099"/>
              </a:buClr>
            </a:pPr>
            <a:r>
              <a:rPr lang="en-US" b="1" dirty="0" smtClean="0">
                <a:solidFill>
                  <a:srgbClr val="000099"/>
                </a:solidFill>
                <a:latin typeface="Arial" charset="0"/>
              </a:rPr>
              <a:t>•   </a:t>
            </a:r>
            <a:r>
              <a:rPr lang="en-US" sz="3000" b="1" dirty="0" smtClean="0">
                <a:solidFill>
                  <a:schemeClr val="tx1"/>
                </a:solidFill>
                <a:latin typeface="Arial" charset="0"/>
              </a:rPr>
              <a:t>QI greater than 85 as a filter for both satellite</a:t>
            </a:r>
          </a:p>
          <a:p>
            <a:pPr marL="0" indent="0">
              <a:spcBef>
                <a:spcPts val="600"/>
              </a:spcBef>
              <a:buClr>
                <a:srgbClr val="000099"/>
              </a:buClr>
            </a:pPr>
            <a:r>
              <a:rPr lang="en-US" sz="3000" b="1" dirty="0" smtClean="0">
                <a:solidFill>
                  <a:schemeClr val="tx1"/>
                </a:solidFill>
                <a:latin typeface="Arial" charset="0"/>
              </a:rPr>
              <a:t>    winds</a:t>
            </a:r>
          </a:p>
          <a:p>
            <a:pPr marL="457200" indent="-457200">
              <a:spcBef>
                <a:spcPts val="600"/>
              </a:spcBef>
              <a:buClr>
                <a:srgbClr val="000099"/>
              </a:buClr>
              <a:buFont typeface="Arial" pitchFamily="34" charset="0"/>
              <a:buChar char="•"/>
            </a:pPr>
            <a:r>
              <a:rPr lang="en-US" sz="3000" b="1" dirty="0" smtClean="0">
                <a:solidFill>
                  <a:schemeClr val="tx1"/>
                </a:solidFill>
                <a:latin typeface="Arial" charset="0"/>
              </a:rPr>
              <a:t> Normalized EE as a filer for GOES hourly winds</a:t>
            </a:r>
          </a:p>
          <a:p>
            <a:pPr marL="342900" indent="-342900">
              <a:spcBef>
                <a:spcPts val="600"/>
              </a:spcBef>
              <a:buClr>
                <a:srgbClr val="000099"/>
              </a:buClr>
              <a:buFont typeface="Arial" pitchFamily="34" charset="0"/>
              <a:buChar char="•"/>
            </a:pPr>
            <a:r>
              <a:rPr lang="en-US" sz="3000" b="1" dirty="0" smtClean="0">
                <a:solidFill>
                  <a:schemeClr val="tx1"/>
                </a:solidFill>
                <a:latin typeface="Arial" charset="0"/>
              </a:rPr>
              <a:t>The first several experiments use March 1 2013 GSI version and current operational forecast system with T574L64 for individual product test</a:t>
            </a:r>
          </a:p>
          <a:p>
            <a:pPr marL="342900" indent="-342900">
              <a:spcBef>
                <a:spcPts val="600"/>
              </a:spcBef>
              <a:buClr>
                <a:srgbClr val="000099"/>
              </a:buClr>
              <a:buFont typeface="Arial" pitchFamily="34" charset="0"/>
              <a:buChar char="•"/>
            </a:pPr>
            <a:r>
              <a:rPr lang="en-US" sz="3000" b="1" dirty="0" smtClean="0">
                <a:solidFill>
                  <a:schemeClr val="tx1"/>
                </a:solidFill>
                <a:latin typeface="Arial" charset="0"/>
              </a:rPr>
              <a:t>The combined parallel experiment uses beginning of April 2013 version GSI (version number 27524) and current forecast system.</a:t>
            </a:r>
            <a:endParaRPr lang="en-US" sz="3000" b="1" dirty="0">
              <a:solidFill>
                <a:schemeClr val="tx1"/>
              </a:solidFill>
              <a:latin typeface="Arial" charset="0"/>
            </a:endParaRPr>
          </a:p>
        </p:txBody>
      </p:sp>
      <p:sp>
        <p:nvSpPr>
          <p:cNvPr id="21506" name="Text Box 2"/>
          <p:cNvSpPr txBox="1">
            <a:spLocks noChangeArrowheads="1"/>
          </p:cNvSpPr>
          <p:nvPr/>
        </p:nvSpPr>
        <p:spPr bwMode="auto">
          <a:xfrm>
            <a:off x="7823200" y="6484938"/>
            <a:ext cx="906463"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9pPr>
          </a:lstStyle>
          <a:p>
            <a:pPr>
              <a:lnSpc>
                <a:spcPct val="85000"/>
              </a:lnSpc>
            </a:pPr>
            <a:r>
              <a:rPr lang="en-US">
                <a:solidFill>
                  <a:srgbClr val="000000"/>
                </a:solidFill>
              </a:rPr>
              <a:t>      </a:t>
            </a:r>
            <a:fld id="{C52F6F99-B0CB-4885-BC8D-EBC02377E730}" type="slidenum">
              <a:rPr lang="en-US">
                <a:solidFill>
                  <a:srgbClr val="000000"/>
                </a:solidFill>
              </a:rPr>
              <a:pPr>
                <a:lnSpc>
                  <a:spcPct val="85000"/>
                </a:lnSpc>
              </a:pPr>
              <a:t>10</a:t>
            </a:fld>
            <a:endParaRPr lang="en-US">
              <a:solidFill>
                <a:srgbClr val="000000"/>
              </a:solidFill>
            </a:endParaRPr>
          </a:p>
        </p:txBody>
      </p:sp>
      <p:sp>
        <p:nvSpPr>
          <p:cNvPr id="21507" name="Text Box 3"/>
          <p:cNvSpPr txBox="1">
            <a:spLocks noChangeArrowheads="1"/>
          </p:cNvSpPr>
          <p:nvPr/>
        </p:nvSpPr>
        <p:spPr bwMode="auto">
          <a:xfrm>
            <a:off x="1028700" y="0"/>
            <a:ext cx="7124700" cy="1411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9pPr>
          </a:lstStyle>
          <a:p>
            <a:pPr algn="ctr"/>
            <a:r>
              <a:rPr lang="en-GB" sz="3600" b="1" dirty="0">
                <a:solidFill>
                  <a:srgbClr val="0000FF"/>
                </a:solidFill>
                <a:effectLst>
                  <a:outerShdw blurRad="38100" dist="38100" dir="2700000" algn="tl">
                    <a:srgbClr val="C0C0C0"/>
                  </a:outerShdw>
                </a:effectLst>
                <a:latin typeface="Arial Black" pitchFamily="32" charset="0"/>
              </a:rPr>
              <a:t>Current Assimilation Strategy</a:t>
            </a:r>
          </a:p>
        </p:txBody>
      </p:sp>
    </p:spTree>
    <p:extLst>
      <p:ext uri="{BB962C8B-B14F-4D97-AF65-F5344CB8AC3E}">
        <p14:creationId xmlns:p14="http://schemas.microsoft.com/office/powerpoint/2010/main" val="33682940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
          <p:cNvSpPr txBox="1">
            <a:spLocks noChangeArrowheads="1"/>
          </p:cNvSpPr>
          <p:nvPr/>
        </p:nvSpPr>
        <p:spPr bwMode="auto">
          <a:xfrm>
            <a:off x="45720" y="1339215"/>
            <a:ext cx="8839200" cy="5418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9pPr>
          </a:lstStyle>
          <a:p>
            <a:pPr marL="342900" indent="-342900">
              <a:spcBef>
                <a:spcPts val="600"/>
              </a:spcBef>
              <a:buClr>
                <a:srgbClr val="000099"/>
              </a:buClr>
              <a:buFont typeface="Arial" pitchFamily="34" charset="0"/>
              <a:buChar char="•"/>
            </a:pPr>
            <a:r>
              <a:rPr lang="en-US" b="1" dirty="0" smtClean="0">
                <a:solidFill>
                  <a:schemeClr val="tx1"/>
                </a:solidFill>
                <a:latin typeface="Arial" charset="0"/>
              </a:rPr>
              <a:t>The result from individual tests(the results from both period are similar</a:t>
            </a:r>
            <a:r>
              <a:rPr lang="en-US" b="1" dirty="0" smtClean="0">
                <a:solidFill>
                  <a:srgbClr val="000099"/>
                </a:solidFill>
                <a:latin typeface="Arial" charset="0"/>
              </a:rPr>
              <a:t>)</a:t>
            </a:r>
          </a:p>
          <a:p>
            <a:pPr marL="0" indent="0">
              <a:spcBef>
                <a:spcPts val="600"/>
              </a:spcBef>
              <a:buClr>
                <a:srgbClr val="000099"/>
              </a:buClr>
            </a:pPr>
            <a:r>
              <a:rPr lang="en-US" dirty="0" smtClean="0">
                <a:solidFill>
                  <a:srgbClr val="000099"/>
                </a:solidFill>
                <a:latin typeface="Arial" charset="0"/>
              </a:rPr>
              <a:t> 1.  </a:t>
            </a:r>
            <a:r>
              <a:rPr lang="en-US" b="1" dirty="0" smtClean="0">
                <a:solidFill>
                  <a:schemeClr val="tx1"/>
                </a:solidFill>
                <a:latin typeface="Arial" charset="0"/>
              </a:rPr>
              <a:t>Results from assimilation of </a:t>
            </a:r>
            <a:r>
              <a:rPr lang="en-US" b="1" dirty="0" err="1" smtClean="0">
                <a:solidFill>
                  <a:schemeClr val="tx1"/>
                </a:solidFill>
                <a:latin typeface="Arial" charset="0"/>
              </a:rPr>
              <a:t>Meteosat</a:t>
            </a:r>
            <a:r>
              <a:rPr lang="en-US" b="1" dirty="0" smtClean="0">
                <a:solidFill>
                  <a:schemeClr val="tx1"/>
                </a:solidFill>
                <a:latin typeface="Arial" charset="0"/>
              </a:rPr>
              <a:t> cloud top winds</a:t>
            </a:r>
          </a:p>
          <a:p>
            <a:pPr marL="0" indent="0">
              <a:spcBef>
                <a:spcPts val="600"/>
              </a:spcBef>
              <a:buClr>
                <a:srgbClr val="000099"/>
              </a:buClr>
            </a:pPr>
            <a:endParaRPr lang="en-US" b="1" dirty="0">
              <a:solidFill>
                <a:srgbClr val="000099"/>
              </a:solidFill>
              <a:latin typeface="Arial" charset="0"/>
            </a:endParaRPr>
          </a:p>
        </p:txBody>
      </p:sp>
      <p:sp>
        <p:nvSpPr>
          <p:cNvPr id="21506" name="Text Box 2"/>
          <p:cNvSpPr txBox="1">
            <a:spLocks noChangeArrowheads="1"/>
          </p:cNvSpPr>
          <p:nvPr/>
        </p:nvSpPr>
        <p:spPr bwMode="auto">
          <a:xfrm>
            <a:off x="7823200" y="6484938"/>
            <a:ext cx="906463"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9pPr>
          </a:lstStyle>
          <a:p>
            <a:pPr>
              <a:lnSpc>
                <a:spcPct val="85000"/>
              </a:lnSpc>
            </a:pPr>
            <a:r>
              <a:rPr lang="en-US">
                <a:solidFill>
                  <a:srgbClr val="000000"/>
                </a:solidFill>
              </a:rPr>
              <a:t>      </a:t>
            </a:r>
            <a:fld id="{C52F6F99-B0CB-4885-BC8D-EBC02377E730}" type="slidenum">
              <a:rPr lang="en-US">
                <a:solidFill>
                  <a:srgbClr val="000000"/>
                </a:solidFill>
              </a:rPr>
              <a:pPr>
                <a:lnSpc>
                  <a:spcPct val="85000"/>
                </a:lnSpc>
              </a:pPr>
              <a:t>11</a:t>
            </a:fld>
            <a:endParaRPr lang="en-US">
              <a:solidFill>
                <a:srgbClr val="000000"/>
              </a:solidFill>
            </a:endParaRPr>
          </a:p>
        </p:txBody>
      </p:sp>
      <p:sp>
        <p:nvSpPr>
          <p:cNvPr id="21507" name="Text Box 3"/>
          <p:cNvSpPr txBox="1">
            <a:spLocks noChangeArrowheads="1"/>
          </p:cNvSpPr>
          <p:nvPr/>
        </p:nvSpPr>
        <p:spPr bwMode="auto">
          <a:xfrm>
            <a:off x="1028700" y="0"/>
            <a:ext cx="71247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9pPr>
          </a:lstStyle>
          <a:p>
            <a:pPr algn="ctr"/>
            <a:r>
              <a:rPr lang="en-GB" sz="3600" b="1" dirty="0" smtClean="0">
                <a:solidFill>
                  <a:srgbClr val="0000FF"/>
                </a:solidFill>
                <a:effectLst>
                  <a:outerShdw blurRad="38100" dist="38100" dir="2700000" algn="tl">
                    <a:srgbClr val="C0C0C0"/>
                  </a:outerShdw>
                </a:effectLst>
                <a:latin typeface="Arial Black" pitchFamily="32" charset="0"/>
              </a:rPr>
              <a:t>Results</a:t>
            </a:r>
            <a:endParaRPr lang="en-GB" sz="3600" b="1" dirty="0">
              <a:solidFill>
                <a:srgbClr val="0000FF"/>
              </a:solidFill>
              <a:effectLst>
                <a:outerShdw blurRad="38100" dist="38100" dir="2700000" algn="tl">
                  <a:srgbClr val="C0C0C0"/>
                </a:outerShdw>
              </a:effectLst>
              <a:latin typeface="Arial Black" pitchFamily="3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632" y="2743200"/>
            <a:ext cx="8153399" cy="1905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1" y="4842667"/>
            <a:ext cx="8348662" cy="1914685"/>
          </a:xfrm>
          <a:prstGeom prst="rect">
            <a:avLst/>
          </a:prstGeom>
        </p:spPr>
      </p:pic>
    </p:spTree>
    <p:extLst>
      <p:ext uri="{BB962C8B-B14F-4D97-AF65-F5344CB8AC3E}">
        <p14:creationId xmlns:p14="http://schemas.microsoft.com/office/powerpoint/2010/main" val="21711426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
          <p:cNvSpPr txBox="1">
            <a:spLocks noChangeArrowheads="1"/>
          </p:cNvSpPr>
          <p:nvPr/>
        </p:nvSpPr>
        <p:spPr bwMode="auto">
          <a:xfrm>
            <a:off x="45720" y="1339215"/>
            <a:ext cx="8839200" cy="5418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9pPr>
          </a:lstStyle>
          <a:p>
            <a:pPr marL="0" indent="0">
              <a:spcBef>
                <a:spcPts val="600"/>
              </a:spcBef>
              <a:buClr>
                <a:srgbClr val="000099"/>
              </a:buClr>
            </a:pPr>
            <a:endParaRPr lang="en-US" b="1" dirty="0">
              <a:solidFill>
                <a:srgbClr val="000099"/>
              </a:solidFill>
              <a:latin typeface="Arial" charset="0"/>
            </a:endParaRPr>
          </a:p>
        </p:txBody>
      </p:sp>
      <p:sp>
        <p:nvSpPr>
          <p:cNvPr id="21506" name="Text Box 2"/>
          <p:cNvSpPr txBox="1">
            <a:spLocks noChangeArrowheads="1"/>
          </p:cNvSpPr>
          <p:nvPr/>
        </p:nvSpPr>
        <p:spPr bwMode="auto">
          <a:xfrm>
            <a:off x="7823200" y="6484938"/>
            <a:ext cx="906463"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9pPr>
          </a:lstStyle>
          <a:p>
            <a:pPr>
              <a:lnSpc>
                <a:spcPct val="85000"/>
              </a:lnSpc>
            </a:pPr>
            <a:r>
              <a:rPr lang="en-US">
                <a:solidFill>
                  <a:srgbClr val="000000"/>
                </a:solidFill>
              </a:rPr>
              <a:t>      </a:t>
            </a:r>
            <a:fld id="{C52F6F99-B0CB-4885-BC8D-EBC02377E730}" type="slidenum">
              <a:rPr lang="en-US">
                <a:solidFill>
                  <a:srgbClr val="000000"/>
                </a:solidFill>
              </a:rPr>
              <a:pPr>
                <a:lnSpc>
                  <a:spcPct val="85000"/>
                </a:lnSpc>
              </a:pPr>
              <a:t>12</a:t>
            </a:fld>
            <a:endParaRPr lang="en-US">
              <a:solidFill>
                <a:srgbClr val="000000"/>
              </a:solidFill>
            </a:endParaRPr>
          </a:p>
        </p:txBody>
      </p:sp>
      <p:sp>
        <p:nvSpPr>
          <p:cNvPr id="21507" name="Text Box 3"/>
          <p:cNvSpPr txBox="1">
            <a:spLocks noChangeArrowheads="1"/>
          </p:cNvSpPr>
          <p:nvPr/>
        </p:nvSpPr>
        <p:spPr bwMode="auto">
          <a:xfrm>
            <a:off x="1028700" y="0"/>
            <a:ext cx="71247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9pPr>
          </a:lstStyle>
          <a:p>
            <a:pPr algn="ctr"/>
            <a:r>
              <a:rPr lang="en-GB" sz="3600" b="1" dirty="0" smtClean="0">
                <a:solidFill>
                  <a:srgbClr val="0000FF"/>
                </a:solidFill>
                <a:effectLst>
                  <a:outerShdw blurRad="38100" dist="38100" dir="2700000" algn="tl">
                    <a:srgbClr val="C0C0C0"/>
                  </a:outerShdw>
                </a:effectLst>
                <a:latin typeface="Arial Black" pitchFamily="32" charset="0"/>
              </a:rPr>
              <a:t>Results</a:t>
            </a:r>
            <a:endParaRPr lang="en-GB" sz="3600" b="1" dirty="0">
              <a:solidFill>
                <a:srgbClr val="0000FF"/>
              </a:solidFill>
              <a:effectLst>
                <a:outerShdw blurRad="38100" dist="38100" dir="2700000" algn="tl">
                  <a:srgbClr val="C0C0C0"/>
                </a:outerShdw>
              </a:effectLst>
              <a:latin typeface="Arial Black" pitchFamily="3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788" y="1339215"/>
            <a:ext cx="8501063" cy="239093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188" y="3962400"/>
            <a:ext cx="8196262" cy="2827338"/>
          </a:xfrm>
          <a:prstGeom prst="rect">
            <a:avLst/>
          </a:prstGeom>
        </p:spPr>
      </p:pic>
    </p:spTree>
    <p:extLst>
      <p:ext uri="{BB962C8B-B14F-4D97-AF65-F5344CB8AC3E}">
        <p14:creationId xmlns:p14="http://schemas.microsoft.com/office/powerpoint/2010/main" val="357571919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
          <p:cNvSpPr txBox="1">
            <a:spLocks noChangeArrowheads="1"/>
          </p:cNvSpPr>
          <p:nvPr/>
        </p:nvSpPr>
        <p:spPr bwMode="auto">
          <a:xfrm>
            <a:off x="45720" y="1308735"/>
            <a:ext cx="8839200" cy="5418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9pPr>
          </a:lstStyle>
          <a:p>
            <a:pPr marL="0" indent="0">
              <a:spcBef>
                <a:spcPts val="600"/>
              </a:spcBef>
              <a:buClr>
                <a:srgbClr val="000099"/>
              </a:buClr>
            </a:pPr>
            <a:r>
              <a:rPr lang="en-US" b="1" dirty="0" smtClean="0">
                <a:solidFill>
                  <a:srgbClr val="000099"/>
                </a:solidFill>
                <a:latin typeface="Arial" charset="0"/>
              </a:rPr>
              <a:t>2.  The results from assimilation of GOES hourly winds</a:t>
            </a:r>
            <a:endParaRPr lang="en-US" b="1" dirty="0">
              <a:solidFill>
                <a:srgbClr val="000099"/>
              </a:solidFill>
              <a:latin typeface="Arial" charset="0"/>
            </a:endParaRPr>
          </a:p>
        </p:txBody>
      </p:sp>
      <p:sp>
        <p:nvSpPr>
          <p:cNvPr id="21506" name="Text Box 2"/>
          <p:cNvSpPr txBox="1">
            <a:spLocks noChangeArrowheads="1"/>
          </p:cNvSpPr>
          <p:nvPr/>
        </p:nvSpPr>
        <p:spPr bwMode="auto">
          <a:xfrm>
            <a:off x="7823200" y="6484938"/>
            <a:ext cx="906463"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9pPr>
          </a:lstStyle>
          <a:p>
            <a:pPr>
              <a:lnSpc>
                <a:spcPct val="85000"/>
              </a:lnSpc>
            </a:pPr>
            <a:r>
              <a:rPr lang="en-US">
                <a:solidFill>
                  <a:srgbClr val="000000"/>
                </a:solidFill>
              </a:rPr>
              <a:t>      </a:t>
            </a:r>
            <a:fld id="{C52F6F99-B0CB-4885-BC8D-EBC02377E730}" type="slidenum">
              <a:rPr lang="en-US">
                <a:solidFill>
                  <a:srgbClr val="000000"/>
                </a:solidFill>
              </a:rPr>
              <a:pPr>
                <a:lnSpc>
                  <a:spcPct val="85000"/>
                </a:lnSpc>
              </a:pPr>
              <a:t>13</a:t>
            </a:fld>
            <a:endParaRPr lang="en-US">
              <a:solidFill>
                <a:srgbClr val="000000"/>
              </a:solidFill>
            </a:endParaRPr>
          </a:p>
        </p:txBody>
      </p:sp>
      <p:sp>
        <p:nvSpPr>
          <p:cNvPr id="21507" name="Text Box 3"/>
          <p:cNvSpPr txBox="1">
            <a:spLocks noChangeArrowheads="1"/>
          </p:cNvSpPr>
          <p:nvPr/>
        </p:nvSpPr>
        <p:spPr bwMode="auto">
          <a:xfrm>
            <a:off x="1028700" y="0"/>
            <a:ext cx="71247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9pPr>
          </a:lstStyle>
          <a:p>
            <a:pPr algn="ctr"/>
            <a:r>
              <a:rPr lang="en-GB" sz="3600" b="1" dirty="0" smtClean="0">
                <a:solidFill>
                  <a:srgbClr val="0000FF"/>
                </a:solidFill>
                <a:effectLst>
                  <a:outerShdw blurRad="38100" dist="38100" dir="2700000" algn="tl">
                    <a:srgbClr val="C0C0C0"/>
                  </a:outerShdw>
                </a:effectLst>
                <a:latin typeface="Arial Black" pitchFamily="32" charset="0"/>
              </a:rPr>
              <a:t>Results</a:t>
            </a:r>
            <a:endParaRPr lang="en-GB" sz="3600" b="1" dirty="0">
              <a:solidFill>
                <a:srgbClr val="0000FF"/>
              </a:solidFill>
              <a:effectLst>
                <a:outerShdw blurRad="38100" dist="38100" dir="2700000" algn="tl">
                  <a:srgbClr val="C0C0C0"/>
                </a:outerShdw>
              </a:effectLst>
              <a:latin typeface="Arial Black" pitchFamily="3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981200"/>
            <a:ext cx="8229600" cy="22098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4419600"/>
            <a:ext cx="8229600" cy="2217738"/>
          </a:xfrm>
          <a:prstGeom prst="rect">
            <a:avLst/>
          </a:prstGeom>
        </p:spPr>
      </p:pic>
    </p:spTree>
    <p:extLst>
      <p:ext uri="{BB962C8B-B14F-4D97-AF65-F5344CB8AC3E}">
        <p14:creationId xmlns:p14="http://schemas.microsoft.com/office/powerpoint/2010/main" val="23872800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
          <p:cNvSpPr txBox="1">
            <a:spLocks noChangeArrowheads="1"/>
          </p:cNvSpPr>
          <p:nvPr/>
        </p:nvSpPr>
        <p:spPr bwMode="auto">
          <a:xfrm>
            <a:off x="45720" y="1308735"/>
            <a:ext cx="8839200" cy="5418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9pPr>
          </a:lstStyle>
          <a:p>
            <a:pPr marL="0" indent="0">
              <a:spcBef>
                <a:spcPts val="600"/>
              </a:spcBef>
              <a:buClr>
                <a:srgbClr val="000099"/>
              </a:buClr>
            </a:pPr>
            <a:endParaRPr lang="en-US" b="1" dirty="0">
              <a:solidFill>
                <a:srgbClr val="000099"/>
              </a:solidFill>
              <a:latin typeface="Arial" charset="0"/>
            </a:endParaRPr>
          </a:p>
        </p:txBody>
      </p:sp>
      <p:sp>
        <p:nvSpPr>
          <p:cNvPr id="21506" name="Text Box 2"/>
          <p:cNvSpPr txBox="1">
            <a:spLocks noChangeArrowheads="1"/>
          </p:cNvSpPr>
          <p:nvPr/>
        </p:nvSpPr>
        <p:spPr bwMode="auto">
          <a:xfrm>
            <a:off x="7823200" y="6484938"/>
            <a:ext cx="906463"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9pPr>
          </a:lstStyle>
          <a:p>
            <a:pPr>
              <a:lnSpc>
                <a:spcPct val="85000"/>
              </a:lnSpc>
            </a:pPr>
            <a:r>
              <a:rPr lang="en-US">
                <a:solidFill>
                  <a:srgbClr val="000000"/>
                </a:solidFill>
              </a:rPr>
              <a:t>      </a:t>
            </a:r>
            <a:fld id="{C52F6F99-B0CB-4885-BC8D-EBC02377E730}" type="slidenum">
              <a:rPr lang="en-US">
                <a:solidFill>
                  <a:srgbClr val="000000"/>
                </a:solidFill>
              </a:rPr>
              <a:pPr>
                <a:lnSpc>
                  <a:spcPct val="85000"/>
                </a:lnSpc>
              </a:pPr>
              <a:t>14</a:t>
            </a:fld>
            <a:endParaRPr lang="en-US">
              <a:solidFill>
                <a:srgbClr val="000000"/>
              </a:solidFill>
            </a:endParaRPr>
          </a:p>
        </p:txBody>
      </p:sp>
      <p:sp>
        <p:nvSpPr>
          <p:cNvPr id="21507" name="Text Box 3"/>
          <p:cNvSpPr txBox="1">
            <a:spLocks noChangeArrowheads="1"/>
          </p:cNvSpPr>
          <p:nvPr/>
        </p:nvSpPr>
        <p:spPr bwMode="auto">
          <a:xfrm>
            <a:off x="1028700" y="0"/>
            <a:ext cx="71247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9pPr>
          </a:lstStyle>
          <a:p>
            <a:pPr algn="ctr"/>
            <a:r>
              <a:rPr lang="en-GB" sz="3600" b="1" dirty="0" smtClean="0">
                <a:solidFill>
                  <a:srgbClr val="0000FF"/>
                </a:solidFill>
                <a:effectLst>
                  <a:outerShdw blurRad="38100" dist="38100" dir="2700000" algn="tl">
                    <a:srgbClr val="C0C0C0"/>
                  </a:outerShdw>
                </a:effectLst>
                <a:latin typeface="Arial Black" pitchFamily="32" charset="0"/>
              </a:rPr>
              <a:t>Results</a:t>
            </a:r>
            <a:endParaRPr lang="en-GB" sz="3600" b="1" dirty="0">
              <a:solidFill>
                <a:srgbClr val="0000FF"/>
              </a:solidFill>
              <a:effectLst>
                <a:outerShdw blurRad="38100" dist="38100" dir="2700000" algn="tl">
                  <a:srgbClr val="C0C0C0"/>
                </a:outerShdw>
              </a:effectLst>
              <a:latin typeface="Arial Black" pitchFamily="3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1" y="1524000"/>
            <a:ext cx="8424862" cy="227266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4025265"/>
            <a:ext cx="8120063" cy="2612073"/>
          </a:xfrm>
          <a:prstGeom prst="rect">
            <a:avLst/>
          </a:prstGeom>
        </p:spPr>
      </p:pic>
    </p:spTree>
    <p:extLst>
      <p:ext uri="{BB962C8B-B14F-4D97-AF65-F5344CB8AC3E}">
        <p14:creationId xmlns:p14="http://schemas.microsoft.com/office/powerpoint/2010/main" val="27700651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
          <p:cNvSpPr txBox="1">
            <a:spLocks noChangeArrowheads="1"/>
          </p:cNvSpPr>
          <p:nvPr/>
        </p:nvSpPr>
        <p:spPr bwMode="auto">
          <a:xfrm>
            <a:off x="152399" y="1295400"/>
            <a:ext cx="8839200" cy="5799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9pPr>
          </a:lstStyle>
          <a:p>
            <a:pPr marL="457200" indent="-457200">
              <a:spcBef>
                <a:spcPts val="600"/>
              </a:spcBef>
              <a:buClr>
                <a:srgbClr val="000099"/>
              </a:buClr>
              <a:buAutoNum type="arabicPeriod" startAt="2"/>
            </a:pPr>
            <a:r>
              <a:rPr lang="en-US" sz="2000" b="1" dirty="0" smtClean="0">
                <a:solidFill>
                  <a:schemeClr val="tx1"/>
                </a:solidFill>
                <a:latin typeface="Arial" charset="0"/>
              </a:rPr>
              <a:t>The results from assimilation of both </a:t>
            </a:r>
            <a:r>
              <a:rPr lang="en-US" sz="2000" b="1" dirty="0" err="1" smtClean="0">
                <a:solidFill>
                  <a:schemeClr val="tx1"/>
                </a:solidFill>
                <a:latin typeface="Arial" charset="0"/>
              </a:rPr>
              <a:t>Meteosat</a:t>
            </a:r>
            <a:r>
              <a:rPr lang="en-US" sz="2000" b="1" dirty="0" smtClean="0">
                <a:solidFill>
                  <a:schemeClr val="tx1"/>
                </a:solidFill>
                <a:latin typeface="Arial" charset="0"/>
              </a:rPr>
              <a:t>, GOES </a:t>
            </a:r>
          </a:p>
          <a:p>
            <a:pPr marL="0" indent="0">
              <a:spcBef>
                <a:spcPts val="600"/>
              </a:spcBef>
              <a:buClr>
                <a:srgbClr val="000099"/>
              </a:buClr>
            </a:pPr>
            <a:r>
              <a:rPr lang="en-US" sz="2000" b="1" dirty="0">
                <a:solidFill>
                  <a:schemeClr val="tx1"/>
                </a:solidFill>
                <a:latin typeface="Arial" charset="0"/>
              </a:rPr>
              <a:t> </a:t>
            </a:r>
            <a:r>
              <a:rPr lang="en-US" sz="2000" b="1" dirty="0" smtClean="0">
                <a:solidFill>
                  <a:schemeClr val="tx1"/>
                </a:solidFill>
                <a:latin typeface="Arial" charset="0"/>
              </a:rPr>
              <a:t>      hourly winds, and JMA profiler winds, include bug fix</a:t>
            </a:r>
          </a:p>
          <a:p>
            <a:pPr marL="0" indent="0">
              <a:spcBef>
                <a:spcPts val="600"/>
              </a:spcBef>
              <a:buClr>
                <a:srgbClr val="000099"/>
              </a:buClr>
            </a:pPr>
            <a:endParaRPr lang="en-US" b="1" dirty="0">
              <a:solidFill>
                <a:schemeClr val="tx1"/>
              </a:solidFill>
              <a:latin typeface="Arial" charset="0"/>
            </a:endParaRPr>
          </a:p>
          <a:p>
            <a:pPr marL="0" indent="0">
              <a:spcBef>
                <a:spcPts val="600"/>
              </a:spcBef>
              <a:buClr>
                <a:srgbClr val="000099"/>
              </a:buClr>
            </a:pPr>
            <a:endParaRPr lang="en-US" b="1" dirty="0">
              <a:solidFill>
                <a:srgbClr val="000099"/>
              </a:solidFill>
              <a:latin typeface="Arial" charset="0"/>
            </a:endParaRPr>
          </a:p>
        </p:txBody>
      </p:sp>
      <p:sp>
        <p:nvSpPr>
          <p:cNvPr id="21506" name="Text Box 2"/>
          <p:cNvSpPr txBox="1">
            <a:spLocks noChangeArrowheads="1"/>
          </p:cNvSpPr>
          <p:nvPr/>
        </p:nvSpPr>
        <p:spPr bwMode="auto">
          <a:xfrm>
            <a:off x="7823200" y="6484938"/>
            <a:ext cx="906463"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9pPr>
          </a:lstStyle>
          <a:p>
            <a:pPr>
              <a:lnSpc>
                <a:spcPct val="85000"/>
              </a:lnSpc>
            </a:pPr>
            <a:r>
              <a:rPr lang="en-US">
                <a:solidFill>
                  <a:srgbClr val="000000"/>
                </a:solidFill>
              </a:rPr>
              <a:t>      </a:t>
            </a:r>
            <a:fld id="{C52F6F99-B0CB-4885-BC8D-EBC02377E730}" type="slidenum">
              <a:rPr lang="en-US">
                <a:solidFill>
                  <a:srgbClr val="000000"/>
                </a:solidFill>
              </a:rPr>
              <a:pPr>
                <a:lnSpc>
                  <a:spcPct val="85000"/>
                </a:lnSpc>
              </a:pPr>
              <a:t>15</a:t>
            </a:fld>
            <a:endParaRPr lang="en-US">
              <a:solidFill>
                <a:srgbClr val="000000"/>
              </a:solidFill>
            </a:endParaRPr>
          </a:p>
        </p:txBody>
      </p:sp>
      <p:sp>
        <p:nvSpPr>
          <p:cNvPr id="21507" name="Text Box 3"/>
          <p:cNvSpPr txBox="1">
            <a:spLocks noChangeArrowheads="1"/>
          </p:cNvSpPr>
          <p:nvPr/>
        </p:nvSpPr>
        <p:spPr bwMode="auto">
          <a:xfrm>
            <a:off x="1028700" y="0"/>
            <a:ext cx="71247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9pPr>
          </a:lstStyle>
          <a:p>
            <a:pPr algn="ctr"/>
            <a:r>
              <a:rPr lang="en-GB" sz="3600" b="1" dirty="0" smtClean="0">
                <a:solidFill>
                  <a:srgbClr val="0000FF"/>
                </a:solidFill>
                <a:effectLst>
                  <a:outerShdw blurRad="38100" dist="38100" dir="2700000" algn="tl">
                    <a:srgbClr val="C0C0C0"/>
                  </a:outerShdw>
                </a:effectLst>
                <a:latin typeface="Arial Black" pitchFamily="32" charset="0"/>
              </a:rPr>
              <a:t>Results</a:t>
            </a:r>
            <a:endParaRPr lang="en-GB" sz="3600" b="1" dirty="0">
              <a:solidFill>
                <a:srgbClr val="0000FF"/>
              </a:solidFill>
              <a:effectLst>
                <a:outerShdw blurRad="38100" dist="38100" dir="2700000" algn="tl">
                  <a:srgbClr val="C0C0C0"/>
                </a:outerShdw>
              </a:effectLst>
              <a:latin typeface="Arial Black" pitchFamily="3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 y="2286002"/>
            <a:ext cx="7924801" cy="190896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99" y="4572000"/>
            <a:ext cx="8120064" cy="2065338"/>
          </a:xfrm>
          <a:prstGeom prst="rect">
            <a:avLst/>
          </a:prstGeom>
        </p:spPr>
      </p:pic>
    </p:spTree>
    <p:extLst>
      <p:ext uri="{BB962C8B-B14F-4D97-AF65-F5344CB8AC3E}">
        <p14:creationId xmlns:p14="http://schemas.microsoft.com/office/powerpoint/2010/main" val="17762825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7823200" y="6484938"/>
            <a:ext cx="906463"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9pPr>
          </a:lstStyle>
          <a:p>
            <a:pPr>
              <a:lnSpc>
                <a:spcPct val="85000"/>
              </a:lnSpc>
            </a:pPr>
            <a:r>
              <a:rPr lang="en-US">
                <a:solidFill>
                  <a:srgbClr val="000000"/>
                </a:solidFill>
              </a:rPr>
              <a:t>      </a:t>
            </a:r>
            <a:fld id="{C52F6F99-B0CB-4885-BC8D-EBC02377E730}" type="slidenum">
              <a:rPr lang="en-US">
                <a:solidFill>
                  <a:srgbClr val="000000"/>
                </a:solidFill>
              </a:rPr>
              <a:pPr>
                <a:lnSpc>
                  <a:spcPct val="85000"/>
                </a:lnSpc>
              </a:pPr>
              <a:t>16</a:t>
            </a:fld>
            <a:endParaRPr lang="en-US">
              <a:solidFill>
                <a:srgbClr val="000000"/>
              </a:solidFill>
            </a:endParaRPr>
          </a:p>
        </p:txBody>
      </p:sp>
      <p:sp>
        <p:nvSpPr>
          <p:cNvPr id="21507" name="Text Box 3"/>
          <p:cNvSpPr txBox="1">
            <a:spLocks noChangeArrowheads="1"/>
          </p:cNvSpPr>
          <p:nvPr/>
        </p:nvSpPr>
        <p:spPr bwMode="auto">
          <a:xfrm>
            <a:off x="1028700" y="0"/>
            <a:ext cx="71247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9pPr>
          </a:lstStyle>
          <a:p>
            <a:pPr algn="ctr"/>
            <a:r>
              <a:rPr lang="en-GB" sz="3600" b="1" dirty="0" smtClean="0">
                <a:solidFill>
                  <a:srgbClr val="0000FF"/>
                </a:solidFill>
                <a:effectLst>
                  <a:outerShdw blurRad="38100" dist="38100" dir="2700000" algn="tl">
                    <a:srgbClr val="C0C0C0"/>
                  </a:outerShdw>
                </a:effectLst>
                <a:latin typeface="Arial Black" pitchFamily="32" charset="0"/>
              </a:rPr>
              <a:t>Results</a:t>
            </a:r>
            <a:endParaRPr lang="en-GB" sz="3600" b="1" dirty="0">
              <a:solidFill>
                <a:srgbClr val="0000FF"/>
              </a:solidFill>
              <a:effectLst>
                <a:outerShdw blurRad="38100" dist="38100" dir="2700000" algn="tl">
                  <a:srgbClr val="C0C0C0"/>
                </a:outerShdw>
              </a:effectLst>
              <a:latin typeface="Arial Black" pitchFamily="3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295400"/>
            <a:ext cx="8686800" cy="28194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95800"/>
            <a:ext cx="9143999" cy="2362200"/>
          </a:xfrm>
          <a:prstGeom prst="rect">
            <a:avLst/>
          </a:prstGeom>
        </p:spPr>
      </p:pic>
    </p:spTree>
    <p:extLst>
      <p:ext uri="{BB962C8B-B14F-4D97-AF65-F5344CB8AC3E}">
        <p14:creationId xmlns:p14="http://schemas.microsoft.com/office/powerpoint/2010/main" val="12883893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7823200" y="6484938"/>
            <a:ext cx="906463"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9pPr>
          </a:lstStyle>
          <a:p>
            <a:pPr>
              <a:lnSpc>
                <a:spcPct val="85000"/>
              </a:lnSpc>
            </a:pPr>
            <a:r>
              <a:rPr lang="en-US" dirty="0">
                <a:solidFill>
                  <a:srgbClr val="000000"/>
                </a:solidFill>
              </a:rPr>
              <a:t>      </a:t>
            </a:r>
            <a:fld id="{C52F6F99-B0CB-4885-BC8D-EBC02377E730}" type="slidenum">
              <a:rPr lang="en-US">
                <a:solidFill>
                  <a:srgbClr val="000000"/>
                </a:solidFill>
              </a:rPr>
              <a:pPr>
                <a:lnSpc>
                  <a:spcPct val="85000"/>
                </a:lnSpc>
              </a:pPr>
              <a:t>17</a:t>
            </a:fld>
            <a:endParaRPr lang="en-US" dirty="0">
              <a:solidFill>
                <a:srgbClr val="000000"/>
              </a:solidFill>
            </a:endParaRPr>
          </a:p>
        </p:txBody>
      </p:sp>
      <p:sp>
        <p:nvSpPr>
          <p:cNvPr id="21507" name="Text Box 3"/>
          <p:cNvSpPr txBox="1">
            <a:spLocks noChangeArrowheads="1"/>
          </p:cNvSpPr>
          <p:nvPr/>
        </p:nvSpPr>
        <p:spPr bwMode="auto">
          <a:xfrm>
            <a:off x="1028700" y="0"/>
            <a:ext cx="71247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9pPr>
          </a:lstStyle>
          <a:p>
            <a:pPr algn="ctr"/>
            <a:r>
              <a:rPr lang="en-GB" sz="3600" b="1" dirty="0" smtClean="0">
                <a:solidFill>
                  <a:srgbClr val="0000FF"/>
                </a:solidFill>
                <a:effectLst>
                  <a:outerShdw blurRad="38100" dist="38100" dir="2700000" algn="tl">
                    <a:srgbClr val="C0C0C0"/>
                  </a:outerShdw>
                </a:effectLst>
                <a:latin typeface="Arial Black" pitchFamily="32" charset="0"/>
              </a:rPr>
              <a:t>Results</a:t>
            </a:r>
            <a:endParaRPr lang="en-GB" sz="3600" b="1" dirty="0">
              <a:solidFill>
                <a:srgbClr val="0000FF"/>
              </a:solidFill>
              <a:effectLst>
                <a:outerShdw blurRad="38100" dist="38100" dir="2700000" algn="tl">
                  <a:srgbClr val="C0C0C0"/>
                </a:outerShdw>
              </a:effectLst>
              <a:latin typeface="Arial Black" pitchFamily="3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000"/>
            <a:ext cx="4591050" cy="488050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1" y="1524000"/>
            <a:ext cx="3929062" cy="4762500"/>
          </a:xfrm>
          <a:prstGeom prst="rect">
            <a:avLst/>
          </a:prstGeom>
        </p:spPr>
      </p:pic>
    </p:spTree>
    <p:extLst>
      <p:ext uri="{BB962C8B-B14F-4D97-AF65-F5344CB8AC3E}">
        <p14:creationId xmlns:p14="http://schemas.microsoft.com/office/powerpoint/2010/main" val="12165657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7823200" y="6484938"/>
            <a:ext cx="906463"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9pPr>
          </a:lstStyle>
          <a:p>
            <a:pPr>
              <a:lnSpc>
                <a:spcPct val="85000"/>
              </a:lnSpc>
            </a:pPr>
            <a:r>
              <a:rPr lang="en-US" dirty="0">
                <a:solidFill>
                  <a:srgbClr val="000000"/>
                </a:solidFill>
              </a:rPr>
              <a:t>      </a:t>
            </a:r>
            <a:fld id="{C52F6F99-B0CB-4885-BC8D-EBC02377E730}" type="slidenum">
              <a:rPr lang="en-US">
                <a:solidFill>
                  <a:srgbClr val="000000"/>
                </a:solidFill>
              </a:rPr>
              <a:pPr>
                <a:lnSpc>
                  <a:spcPct val="85000"/>
                </a:lnSpc>
              </a:pPr>
              <a:t>18</a:t>
            </a:fld>
            <a:endParaRPr lang="en-US" dirty="0">
              <a:solidFill>
                <a:srgbClr val="000000"/>
              </a:solidFill>
            </a:endParaRPr>
          </a:p>
        </p:txBody>
      </p:sp>
      <p:sp>
        <p:nvSpPr>
          <p:cNvPr id="21507" name="Text Box 3"/>
          <p:cNvSpPr txBox="1">
            <a:spLocks noChangeArrowheads="1"/>
          </p:cNvSpPr>
          <p:nvPr/>
        </p:nvSpPr>
        <p:spPr bwMode="auto">
          <a:xfrm>
            <a:off x="1028700" y="0"/>
            <a:ext cx="71247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9pPr>
          </a:lstStyle>
          <a:p>
            <a:pPr algn="ctr"/>
            <a:r>
              <a:rPr lang="en-GB" sz="3600" b="1" dirty="0" smtClean="0">
                <a:solidFill>
                  <a:srgbClr val="0000FF"/>
                </a:solidFill>
                <a:effectLst>
                  <a:outerShdw blurRad="38100" dist="38100" dir="2700000" algn="tl">
                    <a:srgbClr val="C0C0C0"/>
                  </a:outerShdw>
                </a:effectLst>
                <a:latin typeface="Arial Black" pitchFamily="32" charset="0"/>
              </a:rPr>
              <a:t>Results</a:t>
            </a:r>
            <a:endParaRPr lang="en-GB" sz="3600" b="1" dirty="0">
              <a:solidFill>
                <a:srgbClr val="0000FF"/>
              </a:solidFill>
              <a:effectLst>
                <a:outerShdw blurRad="38100" dist="38100" dir="2700000" algn="tl">
                  <a:srgbClr val="C0C0C0"/>
                </a:outerShdw>
              </a:effectLst>
              <a:latin typeface="Arial Black" pitchFamily="32" charset="0"/>
            </a:endParaRPr>
          </a:p>
        </p:txBody>
      </p:sp>
      <p:sp>
        <p:nvSpPr>
          <p:cNvPr id="4" name="Content Placeholder 3"/>
          <p:cNvSpPr>
            <a:spLocks noGrp="1"/>
          </p:cNvSpPr>
          <p:nvPr>
            <p:ph idx="1"/>
          </p:nvPr>
        </p:nvSpPr>
        <p:spPr>
          <a:xfrm>
            <a:off x="381000" y="1295400"/>
            <a:ext cx="8763000" cy="5494337"/>
          </a:xfrm>
        </p:spPr>
        <p:txBody>
          <a:bodyPr/>
          <a:lstStyle/>
          <a:p>
            <a:pPr>
              <a:buFont typeface="Arial" pitchFamily="34" charset="0"/>
              <a:buChar char="•"/>
            </a:pPr>
            <a:r>
              <a:rPr lang="en-US" dirty="0" smtClean="0"/>
              <a:t>Assimilation of GOES hourly and </a:t>
            </a:r>
            <a:r>
              <a:rPr lang="en-US" dirty="0" err="1" smtClean="0"/>
              <a:t>Meteosat</a:t>
            </a:r>
            <a:r>
              <a:rPr lang="en-US" dirty="0" smtClean="0"/>
              <a:t> winds, JMA profiler winds has little impacts on conventional observation fits, most noticeable impacts for observation fits for satellite winds</a:t>
            </a:r>
          </a:p>
          <a:p>
            <a:r>
              <a:rPr lang="en-US" dirty="0" smtClean="0"/>
              <a:t> </a:t>
            </a:r>
            <a:endParaRPr lang="en-US" dirty="0"/>
          </a:p>
        </p:txBody>
      </p:sp>
    </p:spTree>
    <p:extLst>
      <p:ext uri="{BB962C8B-B14F-4D97-AF65-F5344CB8AC3E}">
        <p14:creationId xmlns:p14="http://schemas.microsoft.com/office/powerpoint/2010/main" val="311090517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7823200" y="6484938"/>
            <a:ext cx="906463"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9pPr>
          </a:lstStyle>
          <a:p>
            <a:pPr>
              <a:lnSpc>
                <a:spcPct val="85000"/>
              </a:lnSpc>
            </a:pPr>
            <a:r>
              <a:rPr lang="en-US" dirty="0">
                <a:solidFill>
                  <a:srgbClr val="000000"/>
                </a:solidFill>
              </a:rPr>
              <a:t>      </a:t>
            </a:r>
            <a:fld id="{C52F6F99-B0CB-4885-BC8D-EBC02377E730}" type="slidenum">
              <a:rPr lang="en-US">
                <a:solidFill>
                  <a:srgbClr val="000000"/>
                </a:solidFill>
              </a:rPr>
              <a:pPr>
                <a:lnSpc>
                  <a:spcPct val="85000"/>
                </a:lnSpc>
              </a:pPr>
              <a:t>19</a:t>
            </a:fld>
            <a:endParaRPr lang="en-US" dirty="0">
              <a:solidFill>
                <a:srgbClr val="000000"/>
              </a:solidFill>
            </a:endParaRPr>
          </a:p>
        </p:txBody>
      </p:sp>
      <p:sp>
        <p:nvSpPr>
          <p:cNvPr id="21507" name="Text Box 3"/>
          <p:cNvSpPr txBox="1">
            <a:spLocks noChangeArrowheads="1"/>
          </p:cNvSpPr>
          <p:nvPr/>
        </p:nvSpPr>
        <p:spPr bwMode="auto">
          <a:xfrm>
            <a:off x="1028700" y="0"/>
            <a:ext cx="71247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9pPr>
          </a:lstStyle>
          <a:p>
            <a:pPr algn="ctr"/>
            <a:r>
              <a:rPr lang="en-GB" sz="3600" b="1" dirty="0" smtClean="0">
                <a:solidFill>
                  <a:srgbClr val="0000FF"/>
                </a:solidFill>
                <a:effectLst>
                  <a:outerShdw blurRad="38100" dist="38100" dir="2700000" algn="tl">
                    <a:srgbClr val="C0C0C0"/>
                  </a:outerShdw>
                </a:effectLst>
                <a:latin typeface="Arial Black" pitchFamily="32" charset="0"/>
              </a:rPr>
              <a:t>Results</a:t>
            </a:r>
            <a:endParaRPr lang="en-GB" sz="3600" b="1" dirty="0">
              <a:solidFill>
                <a:srgbClr val="0000FF"/>
              </a:solidFill>
              <a:effectLst>
                <a:outerShdw blurRad="38100" dist="38100" dir="2700000" algn="tl">
                  <a:srgbClr val="C0C0C0"/>
                </a:outerShdw>
              </a:effectLst>
              <a:latin typeface="Arial Black" pitchFamily="32" charset="0"/>
            </a:endParaRPr>
          </a:p>
        </p:txBody>
      </p:sp>
      <p:sp>
        <p:nvSpPr>
          <p:cNvPr id="4" name="Content Placeholder 3"/>
          <p:cNvSpPr>
            <a:spLocks noGrp="1"/>
          </p:cNvSpPr>
          <p:nvPr>
            <p:ph idx="1"/>
          </p:nvPr>
        </p:nvSpPr>
        <p:spPr>
          <a:xfrm>
            <a:off x="381000" y="1295400"/>
            <a:ext cx="8763000" cy="5494337"/>
          </a:xfrm>
        </p:spPr>
        <p:txBody>
          <a:bodyPr/>
          <a:lstStyle/>
          <a:p>
            <a:pPr>
              <a:buFont typeface="Arial" pitchFamily="34" charset="0"/>
              <a:buChar char="•"/>
            </a:pPr>
            <a:r>
              <a:rPr lang="en-US" dirty="0" smtClean="0"/>
              <a:t>1.  JMA satellite winds</a:t>
            </a:r>
          </a:p>
          <a:p>
            <a:pPr marL="0" indent="0"/>
            <a:r>
              <a:rPr lang="en-US" dirty="0" smtClean="0"/>
              <a:t>     IR winds</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883" y="2057400"/>
            <a:ext cx="3881717" cy="48006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1050" y="2362200"/>
            <a:ext cx="4400550" cy="4122738"/>
          </a:xfrm>
          <a:prstGeom prst="rect">
            <a:avLst/>
          </a:prstGeom>
        </p:spPr>
      </p:pic>
    </p:spTree>
    <p:extLst>
      <p:ext uri="{BB962C8B-B14F-4D97-AF65-F5344CB8AC3E}">
        <p14:creationId xmlns:p14="http://schemas.microsoft.com/office/powerpoint/2010/main" val="81946401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990600" y="188913"/>
            <a:ext cx="6972300"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9pPr>
          </a:lstStyle>
          <a:p>
            <a:pPr algn="ctr"/>
            <a:r>
              <a:rPr lang="en-GB" sz="3600" b="1">
                <a:solidFill>
                  <a:srgbClr val="0000FF"/>
                </a:solidFill>
                <a:effectLst>
                  <a:outerShdw blurRad="38100" dist="38100" dir="2700000" algn="tl">
                    <a:srgbClr val="C0C0C0"/>
                  </a:outerShdw>
                </a:effectLst>
                <a:latin typeface="Arial Black" pitchFamily="32" charset="0"/>
              </a:rPr>
              <a:t>Outline</a:t>
            </a:r>
          </a:p>
        </p:txBody>
      </p:sp>
      <p:sp>
        <p:nvSpPr>
          <p:cNvPr id="8194" name="Text Box 2"/>
          <p:cNvSpPr txBox="1">
            <a:spLocks noChangeArrowheads="1"/>
          </p:cNvSpPr>
          <p:nvPr/>
        </p:nvSpPr>
        <p:spPr bwMode="auto">
          <a:xfrm>
            <a:off x="228600" y="1647825"/>
            <a:ext cx="8832850" cy="521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9pPr>
          </a:lstStyle>
          <a:p>
            <a:pPr>
              <a:spcBef>
                <a:spcPts val="600"/>
              </a:spcBef>
              <a:buClr>
                <a:srgbClr val="000099"/>
              </a:buClr>
              <a:buFont typeface="Arial" charset="0"/>
              <a:buChar char="•"/>
            </a:pPr>
            <a:r>
              <a:rPr lang="en-US" sz="3000" b="1" dirty="0">
                <a:solidFill>
                  <a:schemeClr val="tx1"/>
                </a:solidFill>
                <a:latin typeface="Arial" charset="0"/>
              </a:rPr>
              <a:t>Review of Effort and Goals</a:t>
            </a:r>
          </a:p>
          <a:p>
            <a:pPr lvl="1">
              <a:spcBef>
                <a:spcPts val="500"/>
              </a:spcBef>
              <a:buClr>
                <a:srgbClr val="000099"/>
              </a:buClr>
              <a:buFont typeface="Arial" charset="0"/>
              <a:buNone/>
            </a:pPr>
            <a:endParaRPr lang="en-US" sz="3000" b="1" dirty="0">
              <a:solidFill>
                <a:schemeClr val="tx1"/>
              </a:solidFill>
              <a:latin typeface="Arial" charset="0"/>
            </a:endParaRPr>
          </a:p>
          <a:p>
            <a:pPr>
              <a:spcBef>
                <a:spcPts val="600"/>
              </a:spcBef>
              <a:buClr>
                <a:srgbClr val="000099"/>
              </a:buClr>
              <a:buFont typeface="Arial" charset="0"/>
              <a:buChar char="•"/>
            </a:pPr>
            <a:r>
              <a:rPr lang="en-US" sz="3000" b="1" dirty="0">
                <a:solidFill>
                  <a:schemeClr val="tx1"/>
                </a:solidFill>
                <a:latin typeface="Arial" charset="0"/>
              </a:rPr>
              <a:t>Evaluation of </a:t>
            </a:r>
            <a:r>
              <a:rPr lang="en-US" sz="3000" b="1" dirty="0" smtClean="0">
                <a:solidFill>
                  <a:schemeClr val="tx1"/>
                </a:solidFill>
                <a:latin typeface="Arial" charset="0"/>
              </a:rPr>
              <a:t> </a:t>
            </a:r>
            <a:r>
              <a:rPr lang="en-US" sz="3000" b="1" dirty="0">
                <a:solidFill>
                  <a:schemeClr val="tx1"/>
                </a:solidFill>
                <a:latin typeface="Arial" charset="0"/>
              </a:rPr>
              <a:t>winds: data quality </a:t>
            </a:r>
          </a:p>
          <a:p>
            <a:pPr>
              <a:spcBef>
                <a:spcPts val="600"/>
              </a:spcBef>
              <a:buClr>
                <a:srgbClr val="000099"/>
              </a:buClr>
              <a:buFont typeface="Arial" charset="0"/>
              <a:buNone/>
            </a:pPr>
            <a:endParaRPr lang="en-US" sz="3000" b="1" dirty="0">
              <a:solidFill>
                <a:schemeClr val="tx1"/>
              </a:solidFill>
              <a:latin typeface="Arial" charset="0"/>
            </a:endParaRPr>
          </a:p>
          <a:p>
            <a:pPr>
              <a:spcBef>
                <a:spcPts val="600"/>
              </a:spcBef>
              <a:buClr>
                <a:srgbClr val="000099"/>
              </a:buClr>
              <a:buFont typeface="Arial" charset="0"/>
              <a:buChar char="•"/>
            </a:pPr>
            <a:r>
              <a:rPr lang="en-US" sz="3000" b="1" dirty="0">
                <a:solidFill>
                  <a:schemeClr val="tx1"/>
                </a:solidFill>
                <a:latin typeface="Arial" charset="0"/>
              </a:rPr>
              <a:t>Experimental Setup and Approach</a:t>
            </a:r>
          </a:p>
          <a:p>
            <a:pPr>
              <a:spcBef>
                <a:spcPts val="600"/>
              </a:spcBef>
              <a:buClr>
                <a:srgbClr val="000099"/>
              </a:buClr>
              <a:buFont typeface="Arial" charset="0"/>
              <a:buNone/>
            </a:pPr>
            <a:endParaRPr lang="en-US" sz="3000" b="1" dirty="0">
              <a:solidFill>
                <a:schemeClr val="tx1"/>
              </a:solidFill>
              <a:latin typeface="Arial" charset="0"/>
            </a:endParaRPr>
          </a:p>
          <a:p>
            <a:pPr>
              <a:spcBef>
                <a:spcPts val="600"/>
              </a:spcBef>
              <a:buClr>
                <a:srgbClr val="000099"/>
              </a:buClr>
              <a:buFont typeface="Arial" charset="0"/>
              <a:buChar char="•"/>
            </a:pPr>
            <a:r>
              <a:rPr lang="en-US" sz="3000" b="1" dirty="0" smtClean="0">
                <a:solidFill>
                  <a:schemeClr val="tx1"/>
                </a:solidFill>
                <a:latin typeface="Arial" charset="0"/>
              </a:rPr>
              <a:t>Results</a:t>
            </a:r>
          </a:p>
          <a:p>
            <a:pPr>
              <a:spcBef>
                <a:spcPts val="600"/>
              </a:spcBef>
              <a:buClr>
                <a:srgbClr val="000099"/>
              </a:buClr>
              <a:buFont typeface="Arial" charset="0"/>
              <a:buChar char="•"/>
            </a:pPr>
            <a:endParaRPr lang="en-US" sz="3000" b="1" dirty="0">
              <a:solidFill>
                <a:schemeClr val="tx1"/>
              </a:solidFill>
              <a:latin typeface="Arial" charset="0"/>
            </a:endParaRPr>
          </a:p>
          <a:p>
            <a:pPr>
              <a:spcBef>
                <a:spcPts val="600"/>
              </a:spcBef>
              <a:buClr>
                <a:srgbClr val="000099"/>
              </a:buClr>
              <a:buFont typeface="Arial" charset="0"/>
              <a:buChar char="•"/>
            </a:pPr>
            <a:r>
              <a:rPr lang="en-US" sz="3000" b="1" dirty="0" smtClean="0">
                <a:solidFill>
                  <a:schemeClr val="tx1"/>
                </a:solidFill>
                <a:latin typeface="Arial" charset="0"/>
              </a:rPr>
              <a:t>Next Step</a:t>
            </a:r>
            <a:endParaRPr lang="en-US" sz="3000" b="1" dirty="0">
              <a:solidFill>
                <a:schemeClr val="tx1"/>
              </a:solidFill>
              <a:latin typeface="Arial"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7823200" y="6484938"/>
            <a:ext cx="906463"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9pPr>
          </a:lstStyle>
          <a:p>
            <a:pPr>
              <a:lnSpc>
                <a:spcPct val="85000"/>
              </a:lnSpc>
            </a:pPr>
            <a:r>
              <a:rPr lang="en-US" dirty="0">
                <a:solidFill>
                  <a:srgbClr val="000000"/>
                </a:solidFill>
              </a:rPr>
              <a:t>      </a:t>
            </a:r>
            <a:fld id="{C52F6F99-B0CB-4885-BC8D-EBC02377E730}" type="slidenum">
              <a:rPr lang="en-US">
                <a:solidFill>
                  <a:srgbClr val="000000"/>
                </a:solidFill>
              </a:rPr>
              <a:pPr>
                <a:lnSpc>
                  <a:spcPct val="85000"/>
                </a:lnSpc>
              </a:pPr>
              <a:t>20</a:t>
            </a:fld>
            <a:endParaRPr lang="en-US" dirty="0">
              <a:solidFill>
                <a:srgbClr val="000000"/>
              </a:solidFill>
            </a:endParaRPr>
          </a:p>
        </p:txBody>
      </p:sp>
      <p:sp>
        <p:nvSpPr>
          <p:cNvPr id="21507" name="Text Box 3"/>
          <p:cNvSpPr txBox="1">
            <a:spLocks noChangeArrowheads="1"/>
          </p:cNvSpPr>
          <p:nvPr/>
        </p:nvSpPr>
        <p:spPr bwMode="auto">
          <a:xfrm>
            <a:off x="1028700" y="0"/>
            <a:ext cx="71247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9pPr>
          </a:lstStyle>
          <a:p>
            <a:pPr algn="ctr"/>
            <a:r>
              <a:rPr lang="en-GB" sz="3600" b="1" dirty="0" smtClean="0">
                <a:solidFill>
                  <a:srgbClr val="0000FF"/>
                </a:solidFill>
                <a:effectLst>
                  <a:outerShdw blurRad="38100" dist="38100" dir="2700000" algn="tl">
                    <a:srgbClr val="C0C0C0"/>
                  </a:outerShdw>
                </a:effectLst>
                <a:latin typeface="Arial Black" pitchFamily="32" charset="0"/>
              </a:rPr>
              <a:t>Results</a:t>
            </a:r>
            <a:endParaRPr lang="en-GB" sz="3600" b="1" dirty="0">
              <a:solidFill>
                <a:srgbClr val="0000FF"/>
              </a:solidFill>
              <a:effectLst>
                <a:outerShdw blurRad="38100" dist="38100" dir="2700000" algn="tl">
                  <a:srgbClr val="C0C0C0"/>
                </a:outerShdw>
              </a:effectLst>
              <a:latin typeface="Arial Black" pitchFamily="32" charset="0"/>
            </a:endParaRPr>
          </a:p>
        </p:txBody>
      </p:sp>
      <p:sp>
        <p:nvSpPr>
          <p:cNvPr id="4" name="Content Placeholder 3"/>
          <p:cNvSpPr>
            <a:spLocks noGrp="1"/>
          </p:cNvSpPr>
          <p:nvPr>
            <p:ph idx="1"/>
          </p:nvPr>
        </p:nvSpPr>
        <p:spPr>
          <a:xfrm>
            <a:off x="381000" y="1295400"/>
            <a:ext cx="8763000" cy="5494337"/>
          </a:xfrm>
        </p:spPr>
        <p:txBody>
          <a:bodyPr/>
          <a:lstStyle/>
          <a:p>
            <a:pPr marL="0" indent="0"/>
            <a:r>
              <a:rPr lang="en-US" dirty="0"/>
              <a:t>2</a:t>
            </a:r>
            <a:r>
              <a:rPr lang="en-US" dirty="0" smtClean="0"/>
              <a:t>.  </a:t>
            </a:r>
            <a:r>
              <a:rPr lang="en-US" dirty="0" err="1" smtClean="0"/>
              <a:t>Meteosat</a:t>
            </a:r>
            <a:r>
              <a:rPr lang="en-US" dirty="0" smtClean="0"/>
              <a:t> satellite winds</a:t>
            </a:r>
          </a:p>
          <a:p>
            <a:pPr marL="0" indent="0"/>
            <a:r>
              <a:rPr lang="en-US" dirty="0" smtClean="0"/>
              <a:t>  IR winds</a:t>
            </a:r>
          </a:p>
          <a:p>
            <a:pPr marL="0" indent="0"/>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883" y="2286000"/>
            <a:ext cx="4053167" cy="4572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2286000"/>
            <a:ext cx="3929063" cy="4572000"/>
          </a:xfrm>
          <a:prstGeom prst="rect">
            <a:avLst/>
          </a:prstGeom>
        </p:spPr>
      </p:pic>
    </p:spTree>
    <p:extLst>
      <p:ext uri="{BB962C8B-B14F-4D97-AF65-F5344CB8AC3E}">
        <p14:creationId xmlns:p14="http://schemas.microsoft.com/office/powerpoint/2010/main" val="18012683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7823200" y="6484938"/>
            <a:ext cx="906463"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9pPr>
          </a:lstStyle>
          <a:p>
            <a:pPr>
              <a:lnSpc>
                <a:spcPct val="85000"/>
              </a:lnSpc>
            </a:pPr>
            <a:r>
              <a:rPr lang="en-US" dirty="0">
                <a:solidFill>
                  <a:srgbClr val="000000"/>
                </a:solidFill>
              </a:rPr>
              <a:t>      </a:t>
            </a:r>
            <a:fld id="{C52F6F99-B0CB-4885-BC8D-EBC02377E730}" type="slidenum">
              <a:rPr lang="en-US">
                <a:solidFill>
                  <a:srgbClr val="000000"/>
                </a:solidFill>
              </a:rPr>
              <a:pPr>
                <a:lnSpc>
                  <a:spcPct val="85000"/>
                </a:lnSpc>
              </a:pPr>
              <a:t>21</a:t>
            </a:fld>
            <a:endParaRPr lang="en-US" dirty="0">
              <a:solidFill>
                <a:srgbClr val="000000"/>
              </a:solidFill>
            </a:endParaRPr>
          </a:p>
        </p:txBody>
      </p:sp>
      <p:sp>
        <p:nvSpPr>
          <p:cNvPr id="21507" name="Text Box 3"/>
          <p:cNvSpPr txBox="1">
            <a:spLocks noChangeArrowheads="1"/>
          </p:cNvSpPr>
          <p:nvPr/>
        </p:nvSpPr>
        <p:spPr bwMode="auto">
          <a:xfrm>
            <a:off x="1028700" y="0"/>
            <a:ext cx="71247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9pPr>
          </a:lstStyle>
          <a:p>
            <a:pPr algn="ctr"/>
            <a:r>
              <a:rPr lang="en-GB" sz="3600" b="1" dirty="0" smtClean="0">
                <a:solidFill>
                  <a:srgbClr val="0000FF"/>
                </a:solidFill>
                <a:effectLst>
                  <a:outerShdw blurRad="38100" dist="38100" dir="2700000" algn="tl">
                    <a:srgbClr val="C0C0C0"/>
                  </a:outerShdw>
                </a:effectLst>
                <a:latin typeface="Arial Black" pitchFamily="32" charset="0"/>
              </a:rPr>
              <a:t>Results</a:t>
            </a:r>
            <a:endParaRPr lang="en-GB" sz="3600" b="1" dirty="0">
              <a:solidFill>
                <a:srgbClr val="0000FF"/>
              </a:solidFill>
              <a:effectLst>
                <a:outerShdw blurRad="38100" dist="38100" dir="2700000" algn="tl">
                  <a:srgbClr val="C0C0C0"/>
                </a:outerShdw>
              </a:effectLst>
              <a:latin typeface="Arial Black" pitchFamily="32" charset="0"/>
            </a:endParaRPr>
          </a:p>
        </p:txBody>
      </p:sp>
      <p:sp>
        <p:nvSpPr>
          <p:cNvPr id="4" name="Content Placeholder 3"/>
          <p:cNvSpPr>
            <a:spLocks noGrp="1"/>
          </p:cNvSpPr>
          <p:nvPr>
            <p:ph idx="1"/>
          </p:nvPr>
        </p:nvSpPr>
        <p:spPr>
          <a:xfrm>
            <a:off x="381000" y="1295400"/>
            <a:ext cx="8763000" cy="5494337"/>
          </a:xfrm>
        </p:spPr>
        <p:txBody>
          <a:bodyPr/>
          <a:lstStyle/>
          <a:p>
            <a:pPr marL="457200" indent="-457200">
              <a:buAutoNum type="arabicPeriod" startAt="3"/>
            </a:pPr>
            <a:r>
              <a:rPr lang="en-US" dirty="0" smtClean="0"/>
              <a:t>GOES winds</a:t>
            </a:r>
          </a:p>
          <a:p>
            <a:pPr marL="0" indent="0"/>
            <a:r>
              <a:rPr lang="en-US" dirty="0" smtClean="0"/>
              <a:t>  IR winds</a:t>
            </a:r>
          </a:p>
          <a:p>
            <a:pPr marL="0" indent="0"/>
            <a:r>
              <a:rPr lang="en-US" dirty="0" smtClean="0"/>
              <a:t>  </a:t>
            </a:r>
          </a:p>
          <a:p>
            <a:pPr marL="0" indent="0"/>
            <a:endParaRPr lang="en-US" dirty="0" smtClean="0"/>
          </a:p>
          <a:p>
            <a:pPr marL="0" indent="0"/>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883" y="2438400"/>
            <a:ext cx="4053167" cy="44196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1050" y="2438400"/>
            <a:ext cx="4400549" cy="4224867"/>
          </a:xfrm>
          <a:prstGeom prst="rect">
            <a:avLst/>
          </a:prstGeom>
        </p:spPr>
      </p:pic>
    </p:spTree>
    <p:extLst>
      <p:ext uri="{BB962C8B-B14F-4D97-AF65-F5344CB8AC3E}">
        <p14:creationId xmlns:p14="http://schemas.microsoft.com/office/powerpoint/2010/main" val="21383437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7823200" y="6484938"/>
            <a:ext cx="906463"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9pPr>
          </a:lstStyle>
          <a:p>
            <a:pPr>
              <a:lnSpc>
                <a:spcPct val="85000"/>
              </a:lnSpc>
            </a:pPr>
            <a:r>
              <a:rPr lang="en-US" dirty="0">
                <a:solidFill>
                  <a:srgbClr val="000000"/>
                </a:solidFill>
              </a:rPr>
              <a:t>      </a:t>
            </a:r>
            <a:fld id="{C52F6F99-B0CB-4885-BC8D-EBC02377E730}" type="slidenum">
              <a:rPr lang="en-US">
                <a:solidFill>
                  <a:srgbClr val="000000"/>
                </a:solidFill>
              </a:rPr>
              <a:pPr>
                <a:lnSpc>
                  <a:spcPct val="85000"/>
                </a:lnSpc>
              </a:pPr>
              <a:t>22</a:t>
            </a:fld>
            <a:endParaRPr lang="en-US" dirty="0">
              <a:solidFill>
                <a:srgbClr val="000000"/>
              </a:solidFill>
            </a:endParaRPr>
          </a:p>
        </p:txBody>
      </p:sp>
      <p:sp>
        <p:nvSpPr>
          <p:cNvPr id="21507" name="Text Box 3"/>
          <p:cNvSpPr txBox="1">
            <a:spLocks noChangeArrowheads="1"/>
          </p:cNvSpPr>
          <p:nvPr/>
        </p:nvSpPr>
        <p:spPr bwMode="auto">
          <a:xfrm>
            <a:off x="1028700" y="0"/>
            <a:ext cx="71247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9pPr>
          </a:lstStyle>
          <a:p>
            <a:pPr algn="ctr"/>
            <a:r>
              <a:rPr lang="en-GB" sz="3600" b="1" dirty="0" smtClean="0">
                <a:solidFill>
                  <a:srgbClr val="0000FF"/>
                </a:solidFill>
                <a:effectLst>
                  <a:outerShdw blurRad="38100" dist="38100" dir="2700000" algn="tl">
                    <a:srgbClr val="C0C0C0"/>
                  </a:outerShdw>
                </a:effectLst>
                <a:latin typeface="Arial Black" pitchFamily="32" charset="0"/>
              </a:rPr>
              <a:t>Results</a:t>
            </a:r>
            <a:endParaRPr lang="en-GB" sz="3600" b="1" dirty="0">
              <a:solidFill>
                <a:srgbClr val="0000FF"/>
              </a:solidFill>
              <a:effectLst>
                <a:outerShdw blurRad="38100" dist="38100" dir="2700000" algn="tl">
                  <a:srgbClr val="C0C0C0"/>
                </a:outerShdw>
              </a:effectLst>
              <a:latin typeface="Arial Black" pitchFamily="32" charset="0"/>
            </a:endParaRPr>
          </a:p>
        </p:txBody>
      </p:sp>
      <p:sp>
        <p:nvSpPr>
          <p:cNvPr id="4" name="Content Placeholder 3"/>
          <p:cNvSpPr>
            <a:spLocks noGrp="1"/>
          </p:cNvSpPr>
          <p:nvPr>
            <p:ph idx="1"/>
          </p:nvPr>
        </p:nvSpPr>
        <p:spPr>
          <a:xfrm>
            <a:off x="381000" y="1295400"/>
            <a:ext cx="8763000" cy="5494337"/>
          </a:xfrm>
        </p:spPr>
        <p:txBody>
          <a:bodyPr/>
          <a:lstStyle/>
          <a:p>
            <a:pPr marL="457200" indent="-457200">
              <a:buAutoNum type="arabicPeriod" startAt="3"/>
            </a:pPr>
            <a:r>
              <a:rPr lang="en-US" dirty="0" smtClean="0"/>
              <a:t>GOES winds,</a:t>
            </a:r>
          </a:p>
          <a:p>
            <a:pPr marL="0" indent="0"/>
            <a:r>
              <a:rPr lang="en-US" dirty="0" smtClean="0"/>
              <a:t> IR winds</a:t>
            </a:r>
          </a:p>
          <a:p>
            <a:pPr marL="0" indent="0"/>
            <a:endParaRPr lang="en-US" dirty="0" smtClean="0"/>
          </a:p>
          <a:p>
            <a:pPr marL="0" indent="0"/>
            <a:r>
              <a:rPr lang="en-US" dirty="0" smtClean="0"/>
              <a:t>  </a:t>
            </a:r>
          </a:p>
          <a:p>
            <a:pPr marL="0" indent="0"/>
            <a:endParaRPr lang="en-US" dirty="0" smtClean="0"/>
          </a:p>
          <a:p>
            <a:pPr marL="0" indent="0"/>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883" y="2133600"/>
            <a:ext cx="4053167" cy="47244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1050" y="2133600"/>
            <a:ext cx="4400549" cy="4529667"/>
          </a:xfrm>
          <a:prstGeom prst="rect">
            <a:avLst/>
          </a:prstGeom>
        </p:spPr>
      </p:pic>
    </p:spTree>
    <p:extLst>
      <p:ext uri="{BB962C8B-B14F-4D97-AF65-F5344CB8AC3E}">
        <p14:creationId xmlns:p14="http://schemas.microsoft.com/office/powerpoint/2010/main" val="31047323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7823200" y="6484938"/>
            <a:ext cx="906463"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9pPr>
          </a:lstStyle>
          <a:p>
            <a:pPr>
              <a:lnSpc>
                <a:spcPct val="85000"/>
              </a:lnSpc>
            </a:pPr>
            <a:r>
              <a:rPr lang="en-US" dirty="0">
                <a:solidFill>
                  <a:srgbClr val="000000"/>
                </a:solidFill>
              </a:rPr>
              <a:t>      </a:t>
            </a:r>
            <a:fld id="{C52F6F99-B0CB-4885-BC8D-EBC02377E730}" type="slidenum">
              <a:rPr lang="en-US">
                <a:solidFill>
                  <a:srgbClr val="000000"/>
                </a:solidFill>
              </a:rPr>
              <a:pPr>
                <a:lnSpc>
                  <a:spcPct val="85000"/>
                </a:lnSpc>
              </a:pPr>
              <a:t>23</a:t>
            </a:fld>
            <a:endParaRPr lang="en-US" dirty="0">
              <a:solidFill>
                <a:srgbClr val="000000"/>
              </a:solidFill>
            </a:endParaRPr>
          </a:p>
        </p:txBody>
      </p:sp>
      <p:sp>
        <p:nvSpPr>
          <p:cNvPr id="21507" name="Text Box 3"/>
          <p:cNvSpPr txBox="1">
            <a:spLocks noChangeArrowheads="1"/>
          </p:cNvSpPr>
          <p:nvPr/>
        </p:nvSpPr>
        <p:spPr bwMode="auto">
          <a:xfrm>
            <a:off x="1028700" y="0"/>
            <a:ext cx="71247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9pPr>
          </a:lstStyle>
          <a:p>
            <a:pPr algn="ctr"/>
            <a:r>
              <a:rPr lang="en-GB" sz="3600" b="1" dirty="0" smtClean="0">
                <a:solidFill>
                  <a:srgbClr val="0000FF"/>
                </a:solidFill>
                <a:effectLst>
                  <a:outerShdw blurRad="38100" dist="38100" dir="2700000" algn="tl">
                    <a:srgbClr val="C0C0C0"/>
                  </a:outerShdw>
                </a:effectLst>
                <a:latin typeface="Arial Black" pitchFamily="32" charset="0"/>
              </a:rPr>
              <a:t>Results</a:t>
            </a:r>
            <a:endParaRPr lang="en-GB" sz="3600" b="1" dirty="0">
              <a:solidFill>
                <a:srgbClr val="0000FF"/>
              </a:solidFill>
              <a:effectLst>
                <a:outerShdw blurRad="38100" dist="38100" dir="2700000" algn="tl">
                  <a:srgbClr val="C0C0C0"/>
                </a:outerShdw>
              </a:effectLst>
              <a:latin typeface="Arial Black" pitchFamily="32" charset="0"/>
            </a:endParaRPr>
          </a:p>
        </p:txBody>
      </p:sp>
      <p:sp>
        <p:nvSpPr>
          <p:cNvPr id="4" name="Content Placeholder 3"/>
          <p:cNvSpPr>
            <a:spLocks noGrp="1"/>
          </p:cNvSpPr>
          <p:nvPr>
            <p:ph idx="1"/>
          </p:nvPr>
        </p:nvSpPr>
        <p:spPr>
          <a:xfrm>
            <a:off x="381000" y="1295400"/>
            <a:ext cx="8763000" cy="5494337"/>
          </a:xfrm>
        </p:spPr>
        <p:txBody>
          <a:bodyPr/>
          <a:lstStyle/>
          <a:p>
            <a:pPr marL="0" indent="0"/>
            <a:r>
              <a:rPr lang="en-US" dirty="0" smtClean="0"/>
              <a:t>WV winds</a:t>
            </a:r>
          </a:p>
          <a:p>
            <a:pPr marL="0" indent="0"/>
            <a:endParaRPr lang="en-US" dirty="0" smtClean="0"/>
          </a:p>
          <a:p>
            <a:pPr marL="0" indent="0"/>
            <a:endParaRPr lang="en-US" dirty="0" smtClean="0"/>
          </a:p>
          <a:p>
            <a:pPr marL="0" indent="0"/>
            <a:r>
              <a:rPr lang="en-US" dirty="0" smtClean="0"/>
              <a:t>  </a:t>
            </a:r>
          </a:p>
          <a:p>
            <a:pPr marL="0" indent="0"/>
            <a:endParaRPr lang="en-US" dirty="0" smtClean="0"/>
          </a:p>
          <a:p>
            <a:pPr marL="0" indent="0"/>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883" y="1981200"/>
            <a:ext cx="3729317" cy="48768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1989138"/>
            <a:ext cx="3881717" cy="4648200"/>
          </a:xfrm>
          <a:prstGeom prst="rect">
            <a:avLst/>
          </a:prstGeom>
        </p:spPr>
      </p:pic>
    </p:spTree>
    <p:extLst>
      <p:ext uri="{BB962C8B-B14F-4D97-AF65-F5344CB8AC3E}">
        <p14:creationId xmlns:p14="http://schemas.microsoft.com/office/powerpoint/2010/main" val="37215293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7823200" y="6484938"/>
            <a:ext cx="906463"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9pPr>
          </a:lstStyle>
          <a:p>
            <a:pPr>
              <a:lnSpc>
                <a:spcPct val="85000"/>
              </a:lnSpc>
            </a:pPr>
            <a:r>
              <a:rPr lang="en-US" dirty="0">
                <a:solidFill>
                  <a:srgbClr val="000000"/>
                </a:solidFill>
              </a:rPr>
              <a:t>      </a:t>
            </a:r>
            <a:fld id="{C52F6F99-B0CB-4885-BC8D-EBC02377E730}" type="slidenum">
              <a:rPr lang="en-US">
                <a:solidFill>
                  <a:srgbClr val="000000"/>
                </a:solidFill>
              </a:rPr>
              <a:pPr>
                <a:lnSpc>
                  <a:spcPct val="85000"/>
                </a:lnSpc>
              </a:pPr>
              <a:t>24</a:t>
            </a:fld>
            <a:endParaRPr lang="en-US" dirty="0">
              <a:solidFill>
                <a:srgbClr val="000000"/>
              </a:solidFill>
            </a:endParaRPr>
          </a:p>
        </p:txBody>
      </p:sp>
      <p:sp>
        <p:nvSpPr>
          <p:cNvPr id="21507" name="Text Box 3"/>
          <p:cNvSpPr txBox="1">
            <a:spLocks noChangeArrowheads="1"/>
          </p:cNvSpPr>
          <p:nvPr/>
        </p:nvSpPr>
        <p:spPr bwMode="auto">
          <a:xfrm>
            <a:off x="1028700" y="0"/>
            <a:ext cx="71247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9pPr>
          </a:lstStyle>
          <a:p>
            <a:pPr algn="ctr"/>
            <a:r>
              <a:rPr lang="en-GB" sz="3600" b="1" dirty="0" smtClean="0">
                <a:solidFill>
                  <a:srgbClr val="0000FF"/>
                </a:solidFill>
                <a:effectLst>
                  <a:outerShdw blurRad="38100" dist="38100" dir="2700000" algn="tl">
                    <a:srgbClr val="C0C0C0"/>
                  </a:outerShdw>
                </a:effectLst>
                <a:latin typeface="Arial Black" pitchFamily="32" charset="0"/>
              </a:rPr>
              <a:t>Summary</a:t>
            </a:r>
            <a:endParaRPr lang="en-GB" sz="3600" b="1" dirty="0">
              <a:solidFill>
                <a:srgbClr val="0000FF"/>
              </a:solidFill>
              <a:effectLst>
                <a:outerShdw blurRad="38100" dist="38100" dir="2700000" algn="tl">
                  <a:srgbClr val="C0C0C0"/>
                </a:outerShdw>
              </a:effectLst>
              <a:latin typeface="Arial Black" pitchFamily="32" charset="0"/>
            </a:endParaRPr>
          </a:p>
        </p:txBody>
      </p:sp>
      <p:sp>
        <p:nvSpPr>
          <p:cNvPr id="4" name="Content Placeholder 3"/>
          <p:cNvSpPr>
            <a:spLocks noGrp="1"/>
          </p:cNvSpPr>
          <p:nvPr>
            <p:ph idx="1"/>
          </p:nvPr>
        </p:nvSpPr>
        <p:spPr>
          <a:xfrm>
            <a:off x="152400" y="1295400"/>
            <a:ext cx="8991600" cy="5494337"/>
          </a:xfrm>
        </p:spPr>
        <p:txBody>
          <a:bodyPr/>
          <a:lstStyle/>
          <a:p>
            <a:pPr>
              <a:buFont typeface="Arial" pitchFamily="34" charset="0"/>
              <a:buChar char="•"/>
            </a:pPr>
            <a:r>
              <a:rPr lang="en-US" sz="3000" b="1" dirty="0" smtClean="0"/>
              <a:t>The O-B statistics characteristics were studied for GOES hourly IR, WV cloud top winds and </a:t>
            </a:r>
            <a:r>
              <a:rPr lang="en-US" sz="3000" b="1" dirty="0" err="1" smtClean="0"/>
              <a:t>Meteosat</a:t>
            </a:r>
            <a:r>
              <a:rPr lang="en-US" sz="3000" b="1" dirty="0" smtClean="0"/>
              <a:t> </a:t>
            </a:r>
            <a:r>
              <a:rPr lang="en-US" b="1" dirty="0" smtClean="0"/>
              <a:t>  </a:t>
            </a:r>
            <a:r>
              <a:rPr lang="en-US" sz="3000" b="1" dirty="0" smtClean="0"/>
              <a:t>WV cloud top winds.</a:t>
            </a:r>
          </a:p>
          <a:p>
            <a:pPr>
              <a:buFont typeface="Arial" pitchFamily="34" charset="0"/>
              <a:buChar char="•"/>
            </a:pPr>
            <a:r>
              <a:rPr lang="en-US" sz="3000" b="1" dirty="0" smtClean="0"/>
              <a:t>Based on these studies, the observation errors and quality control schemes were defined to assimilate these winds</a:t>
            </a:r>
          </a:p>
          <a:p>
            <a:pPr>
              <a:buFont typeface="Arial" pitchFamily="34" charset="0"/>
              <a:buChar char="•"/>
            </a:pPr>
            <a:r>
              <a:rPr lang="en-US" sz="3000" b="1" dirty="0" smtClean="0"/>
              <a:t>The forecast impacts for individual product assimilation  were neutral toward slight positive over both hemispheres and neutral over tropical region.</a:t>
            </a:r>
            <a:endParaRPr lang="en-US" sz="3000" dirty="0" smtClean="0"/>
          </a:p>
          <a:p>
            <a:pPr>
              <a:buFont typeface="Arial" pitchFamily="34" charset="0"/>
              <a:buChar char="•"/>
            </a:pPr>
            <a:endParaRPr lang="en-US" dirty="0" smtClean="0"/>
          </a:p>
          <a:p>
            <a:pPr>
              <a:buFont typeface="Arial" pitchFamily="34" charset="0"/>
              <a:buChar char="•"/>
            </a:pPr>
            <a:endParaRPr lang="en-US" dirty="0"/>
          </a:p>
        </p:txBody>
      </p:sp>
    </p:spTree>
    <p:extLst>
      <p:ext uri="{BB962C8B-B14F-4D97-AF65-F5344CB8AC3E}">
        <p14:creationId xmlns:p14="http://schemas.microsoft.com/office/powerpoint/2010/main" val="6642222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7823200" y="6484938"/>
            <a:ext cx="906463"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9pPr>
          </a:lstStyle>
          <a:p>
            <a:pPr>
              <a:lnSpc>
                <a:spcPct val="85000"/>
              </a:lnSpc>
            </a:pPr>
            <a:r>
              <a:rPr lang="en-US" dirty="0">
                <a:solidFill>
                  <a:srgbClr val="000000"/>
                </a:solidFill>
              </a:rPr>
              <a:t>      </a:t>
            </a:r>
            <a:fld id="{C52F6F99-B0CB-4885-BC8D-EBC02377E730}" type="slidenum">
              <a:rPr lang="en-US">
                <a:solidFill>
                  <a:srgbClr val="000000"/>
                </a:solidFill>
              </a:rPr>
              <a:pPr>
                <a:lnSpc>
                  <a:spcPct val="85000"/>
                </a:lnSpc>
              </a:pPr>
              <a:t>25</a:t>
            </a:fld>
            <a:endParaRPr lang="en-US" dirty="0">
              <a:solidFill>
                <a:srgbClr val="000000"/>
              </a:solidFill>
            </a:endParaRPr>
          </a:p>
        </p:txBody>
      </p:sp>
      <p:sp>
        <p:nvSpPr>
          <p:cNvPr id="21507" name="Text Box 3"/>
          <p:cNvSpPr txBox="1">
            <a:spLocks noChangeArrowheads="1"/>
          </p:cNvSpPr>
          <p:nvPr/>
        </p:nvSpPr>
        <p:spPr bwMode="auto">
          <a:xfrm>
            <a:off x="1028700" y="0"/>
            <a:ext cx="71247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9pPr>
          </a:lstStyle>
          <a:p>
            <a:pPr algn="ctr"/>
            <a:r>
              <a:rPr lang="en-GB" sz="3600" b="1" dirty="0" smtClean="0">
                <a:solidFill>
                  <a:srgbClr val="0000FF"/>
                </a:solidFill>
                <a:effectLst>
                  <a:outerShdw blurRad="38100" dist="38100" dir="2700000" algn="tl">
                    <a:srgbClr val="C0C0C0"/>
                  </a:outerShdw>
                </a:effectLst>
                <a:latin typeface="Arial Black" pitchFamily="32" charset="0"/>
              </a:rPr>
              <a:t>Summary</a:t>
            </a:r>
            <a:endParaRPr lang="en-GB" sz="3600" b="1" dirty="0">
              <a:solidFill>
                <a:srgbClr val="0000FF"/>
              </a:solidFill>
              <a:effectLst>
                <a:outerShdw blurRad="38100" dist="38100" dir="2700000" algn="tl">
                  <a:srgbClr val="C0C0C0"/>
                </a:outerShdw>
              </a:effectLst>
              <a:latin typeface="Arial Black" pitchFamily="32" charset="0"/>
            </a:endParaRPr>
          </a:p>
        </p:txBody>
      </p:sp>
      <p:sp>
        <p:nvSpPr>
          <p:cNvPr id="4" name="Content Placeholder 3"/>
          <p:cNvSpPr>
            <a:spLocks noGrp="1"/>
          </p:cNvSpPr>
          <p:nvPr>
            <p:ph idx="1"/>
          </p:nvPr>
        </p:nvSpPr>
        <p:spPr>
          <a:xfrm>
            <a:off x="152400" y="1295400"/>
            <a:ext cx="8991600" cy="5494337"/>
          </a:xfrm>
        </p:spPr>
        <p:txBody>
          <a:bodyPr/>
          <a:lstStyle/>
          <a:p>
            <a:pPr marL="457200" indent="-457200">
              <a:buFont typeface="Arial" pitchFamily="34" charset="0"/>
              <a:buChar char="•"/>
            </a:pPr>
            <a:r>
              <a:rPr lang="en-US" sz="3000" b="1" dirty="0" smtClean="0"/>
              <a:t>  </a:t>
            </a:r>
            <a:r>
              <a:rPr lang="en-US" sz="3000" b="1" dirty="0"/>
              <a:t>The forecast impacts </a:t>
            </a:r>
            <a:r>
              <a:rPr lang="en-US" sz="3000" b="1" dirty="0" smtClean="0"/>
              <a:t>from adding all winds into system were mixing, neutral </a:t>
            </a:r>
            <a:r>
              <a:rPr lang="en-US" sz="3000" b="1" dirty="0"/>
              <a:t>toward positive at both hemisphere and low level at tropical region, slight negative at higher level tropical region, neural towards positive </a:t>
            </a:r>
            <a:r>
              <a:rPr lang="en-US" sz="3000" b="1" dirty="0" smtClean="0"/>
              <a:t>for </a:t>
            </a:r>
            <a:endParaRPr lang="en-US" sz="3000" b="1" dirty="0"/>
          </a:p>
          <a:p>
            <a:pPr marL="0" indent="0"/>
            <a:r>
              <a:rPr lang="en-US" sz="3000" b="1" dirty="0" smtClean="0"/>
              <a:t>    precipitation forecast.</a:t>
            </a:r>
          </a:p>
          <a:p>
            <a:pPr>
              <a:buFont typeface="Arial" pitchFamily="34" charset="0"/>
              <a:buChar char="•"/>
            </a:pPr>
            <a:r>
              <a:rPr lang="en-US" sz="3000" b="1" dirty="0" smtClean="0"/>
              <a:t>Assimilation of these winds improve most satellite winds observation fits except </a:t>
            </a:r>
            <a:r>
              <a:rPr lang="en-US" sz="3000" b="1" dirty="0" err="1" smtClean="0"/>
              <a:t>Meteosat</a:t>
            </a:r>
            <a:r>
              <a:rPr lang="en-US" sz="3000" b="1" dirty="0" smtClean="0"/>
              <a:t> IR winds, O-B for U component is larger</a:t>
            </a:r>
          </a:p>
          <a:p>
            <a:pPr>
              <a:buFont typeface="Arial" pitchFamily="34" charset="0"/>
              <a:buChar char="•"/>
            </a:pPr>
            <a:endParaRPr lang="en-US" dirty="0" smtClean="0"/>
          </a:p>
        </p:txBody>
      </p:sp>
    </p:spTree>
    <p:extLst>
      <p:ext uri="{BB962C8B-B14F-4D97-AF65-F5344CB8AC3E}">
        <p14:creationId xmlns:p14="http://schemas.microsoft.com/office/powerpoint/2010/main" val="7224239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539750" y="1524000"/>
            <a:ext cx="8147050"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9pPr>
          </a:lstStyle>
          <a:p>
            <a:pPr marL="342900" indent="-342900">
              <a:spcBef>
                <a:spcPts val="600"/>
              </a:spcBef>
              <a:buClr>
                <a:srgbClr val="000099"/>
              </a:buClr>
              <a:buFont typeface="Arial" pitchFamily="34" charset="0"/>
              <a:buChar char="•"/>
            </a:pPr>
            <a:r>
              <a:rPr lang="en-US" sz="3000" b="1" dirty="0" smtClean="0">
                <a:solidFill>
                  <a:schemeClr val="tx1"/>
                </a:solidFill>
                <a:latin typeface="Arial" charset="0"/>
              </a:rPr>
              <a:t>Continue working on improve usage of GOES hourly winds in GSI system</a:t>
            </a:r>
          </a:p>
          <a:p>
            <a:pPr marL="342900" indent="-342900">
              <a:spcBef>
                <a:spcPts val="600"/>
              </a:spcBef>
              <a:buClr>
                <a:srgbClr val="000099"/>
              </a:buClr>
              <a:buFont typeface="Arial" pitchFamily="34" charset="0"/>
              <a:buChar char="•"/>
            </a:pPr>
            <a:r>
              <a:rPr lang="en-US" sz="3000" b="1" dirty="0" smtClean="0">
                <a:solidFill>
                  <a:schemeClr val="tx1"/>
                </a:solidFill>
                <a:latin typeface="Arial" charset="0"/>
              </a:rPr>
              <a:t>Working on </a:t>
            </a:r>
            <a:r>
              <a:rPr lang="en-US" sz="3000" b="1" dirty="0" smtClean="0">
                <a:solidFill>
                  <a:schemeClr val="tx1"/>
                </a:solidFill>
                <a:latin typeface="Arial" charset="0"/>
              </a:rPr>
              <a:t>assimilation of GOES short wave and visible satellite winds produced from GOES-R algorithm.</a:t>
            </a:r>
          </a:p>
          <a:p>
            <a:pPr marL="342900" indent="-342900">
              <a:spcBef>
                <a:spcPts val="600"/>
              </a:spcBef>
              <a:buClr>
                <a:srgbClr val="000099"/>
              </a:buClr>
              <a:buFont typeface="Arial" pitchFamily="34" charset="0"/>
              <a:buChar char="•"/>
            </a:pPr>
            <a:r>
              <a:rPr lang="en-US" sz="3000" b="1" dirty="0" smtClean="0">
                <a:solidFill>
                  <a:schemeClr val="tx1"/>
                </a:solidFill>
                <a:latin typeface="Arial" charset="0"/>
              </a:rPr>
              <a:t>Evaluation of 4-D thinning algorithm applied on EUMETSAT </a:t>
            </a:r>
            <a:r>
              <a:rPr lang="en-US" sz="3000" b="1" smtClean="0">
                <a:solidFill>
                  <a:schemeClr val="tx1"/>
                </a:solidFill>
                <a:latin typeface="Arial" charset="0"/>
              </a:rPr>
              <a:t>hourly winds</a:t>
            </a:r>
            <a:endParaRPr lang="en-US" sz="3000" b="1" dirty="0" smtClean="0">
              <a:solidFill>
                <a:schemeClr val="tx1"/>
              </a:solidFill>
              <a:latin typeface="Arial" charset="0"/>
            </a:endParaRPr>
          </a:p>
        </p:txBody>
      </p:sp>
      <p:sp>
        <p:nvSpPr>
          <p:cNvPr id="22530" name="Text Box 2"/>
          <p:cNvSpPr txBox="1">
            <a:spLocks noChangeArrowheads="1"/>
          </p:cNvSpPr>
          <p:nvPr/>
        </p:nvSpPr>
        <p:spPr bwMode="auto">
          <a:xfrm>
            <a:off x="7823200" y="6484938"/>
            <a:ext cx="906463"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9pPr>
          </a:lstStyle>
          <a:p>
            <a:pPr>
              <a:lnSpc>
                <a:spcPct val="85000"/>
              </a:lnSpc>
            </a:pPr>
            <a:r>
              <a:rPr lang="en-US">
                <a:solidFill>
                  <a:srgbClr val="000000"/>
                </a:solidFill>
              </a:rPr>
              <a:t>      </a:t>
            </a:r>
            <a:fld id="{D9428C4B-8739-481C-9E19-866FD860FCC0}" type="slidenum">
              <a:rPr lang="en-US">
                <a:solidFill>
                  <a:srgbClr val="000000"/>
                </a:solidFill>
              </a:rPr>
              <a:pPr>
                <a:lnSpc>
                  <a:spcPct val="85000"/>
                </a:lnSpc>
              </a:pPr>
              <a:t>26</a:t>
            </a:fld>
            <a:endParaRPr lang="en-US">
              <a:solidFill>
                <a:srgbClr val="000000"/>
              </a:solidFill>
            </a:endParaRPr>
          </a:p>
        </p:txBody>
      </p:sp>
      <p:sp>
        <p:nvSpPr>
          <p:cNvPr id="22531" name="Text Box 3"/>
          <p:cNvSpPr txBox="1">
            <a:spLocks noChangeArrowheads="1"/>
          </p:cNvSpPr>
          <p:nvPr/>
        </p:nvSpPr>
        <p:spPr bwMode="auto">
          <a:xfrm>
            <a:off x="914400" y="265113"/>
            <a:ext cx="7124700" cy="1411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9pPr>
          </a:lstStyle>
          <a:p>
            <a:pPr algn="ctr"/>
            <a:r>
              <a:rPr lang="en-US" sz="3600" b="1">
                <a:solidFill>
                  <a:srgbClr val="0000FF"/>
                </a:solidFill>
                <a:effectLst>
                  <a:outerShdw blurRad="38100" dist="38100" dir="2700000" algn="tl">
                    <a:srgbClr val="C0C0C0"/>
                  </a:outerShdw>
                </a:effectLst>
                <a:latin typeface="Arial Black" pitchFamily="32" charset="0"/>
              </a:rPr>
              <a:t>Next Steps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304800" y="1371600"/>
            <a:ext cx="8610600" cy="5113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9pPr>
          </a:lstStyle>
          <a:p>
            <a:pPr>
              <a:spcBef>
                <a:spcPts val="600"/>
              </a:spcBef>
              <a:buClr>
                <a:srgbClr val="000099"/>
              </a:buClr>
              <a:buFont typeface="Arial" charset="0"/>
              <a:buChar char="•"/>
            </a:pPr>
            <a:r>
              <a:rPr lang="en-US" b="1" dirty="0">
                <a:solidFill>
                  <a:schemeClr val="tx1"/>
                </a:solidFill>
                <a:latin typeface="Arial" charset="0"/>
              </a:rPr>
              <a:t>Assimilate </a:t>
            </a:r>
            <a:r>
              <a:rPr lang="en-US" b="1" dirty="0" smtClean="0">
                <a:solidFill>
                  <a:schemeClr val="tx1"/>
                </a:solidFill>
                <a:latin typeface="Arial" charset="0"/>
              </a:rPr>
              <a:t>GOES hourly winds </a:t>
            </a:r>
            <a:r>
              <a:rPr lang="en-US" b="1" dirty="0">
                <a:solidFill>
                  <a:schemeClr val="tx1"/>
                </a:solidFill>
                <a:latin typeface="Arial" charset="0"/>
              </a:rPr>
              <a:t>in the NCEP/GFS</a:t>
            </a:r>
          </a:p>
          <a:p>
            <a:pPr lvl="1">
              <a:spcBef>
                <a:spcPts val="500"/>
              </a:spcBef>
              <a:buClr>
                <a:srgbClr val="000099"/>
              </a:buClr>
              <a:buFont typeface="Arial" charset="0"/>
              <a:buChar char="−"/>
            </a:pPr>
            <a:r>
              <a:rPr lang="en-US" sz="2000" b="1" dirty="0">
                <a:solidFill>
                  <a:schemeClr val="tx1"/>
                </a:solidFill>
                <a:latin typeface="Arial" charset="0"/>
              </a:rPr>
              <a:t>Infrared cloud drift and water </a:t>
            </a:r>
            <a:r>
              <a:rPr lang="en-US" sz="2000" b="1" dirty="0" smtClean="0">
                <a:solidFill>
                  <a:schemeClr val="tx1"/>
                </a:solidFill>
                <a:latin typeface="Arial" charset="0"/>
              </a:rPr>
              <a:t>vapor cloud top </a:t>
            </a:r>
            <a:r>
              <a:rPr lang="en-US" sz="2000" b="1" dirty="0">
                <a:solidFill>
                  <a:schemeClr val="tx1"/>
                </a:solidFill>
                <a:latin typeface="Arial" charset="0"/>
              </a:rPr>
              <a:t>winds (Task 1)</a:t>
            </a:r>
          </a:p>
          <a:p>
            <a:pPr lvl="1">
              <a:spcBef>
                <a:spcPts val="500"/>
              </a:spcBef>
              <a:buClr>
                <a:srgbClr val="000099"/>
              </a:buClr>
              <a:buFont typeface="Arial" charset="0"/>
              <a:buChar char="−"/>
            </a:pPr>
            <a:r>
              <a:rPr lang="en-US" sz="2000" b="1" dirty="0">
                <a:solidFill>
                  <a:schemeClr val="tx1"/>
                </a:solidFill>
                <a:latin typeface="Arial" charset="0"/>
              </a:rPr>
              <a:t>Visible and short-wave infrared winds (Task 2)</a:t>
            </a:r>
          </a:p>
          <a:p>
            <a:pPr>
              <a:spcBef>
                <a:spcPts val="600"/>
              </a:spcBef>
              <a:buClr>
                <a:srgbClr val="000099"/>
              </a:buClr>
              <a:buFont typeface="Arial" charset="0"/>
              <a:buNone/>
            </a:pPr>
            <a:endParaRPr lang="en-US" dirty="0">
              <a:solidFill>
                <a:schemeClr val="tx1"/>
              </a:solidFill>
              <a:latin typeface="Arial" charset="0"/>
            </a:endParaRPr>
          </a:p>
          <a:p>
            <a:pPr>
              <a:spcBef>
                <a:spcPts val="600"/>
              </a:spcBef>
              <a:buClr>
                <a:srgbClr val="000099"/>
              </a:buClr>
              <a:buFont typeface="Arial" charset="0"/>
              <a:buChar char="•"/>
            </a:pPr>
            <a:r>
              <a:rPr lang="en-US" b="1" dirty="0">
                <a:solidFill>
                  <a:schemeClr val="tx1"/>
                </a:solidFill>
                <a:latin typeface="Arial" charset="0"/>
              </a:rPr>
              <a:t>Improve the quality control procedures associated with assimilation of satellite derived winds</a:t>
            </a:r>
          </a:p>
          <a:p>
            <a:pPr>
              <a:spcBef>
                <a:spcPts val="600"/>
              </a:spcBef>
              <a:buClr>
                <a:srgbClr val="000099"/>
              </a:buClr>
              <a:buFont typeface="Arial" charset="0"/>
              <a:buNone/>
            </a:pPr>
            <a:endParaRPr lang="en-US" dirty="0">
              <a:solidFill>
                <a:schemeClr val="tx1"/>
              </a:solidFill>
              <a:latin typeface="Arial" charset="0"/>
            </a:endParaRPr>
          </a:p>
          <a:p>
            <a:pPr>
              <a:spcBef>
                <a:spcPts val="600"/>
              </a:spcBef>
              <a:buClr>
                <a:srgbClr val="000099"/>
              </a:buClr>
              <a:buFont typeface="Arial" charset="0"/>
              <a:buChar char="•"/>
            </a:pPr>
            <a:r>
              <a:rPr lang="en-US" b="1" dirty="0">
                <a:solidFill>
                  <a:schemeClr val="tx1"/>
                </a:solidFill>
                <a:latin typeface="Arial" charset="0"/>
              </a:rPr>
              <a:t>Transition updates into the next official GFS build for operations</a:t>
            </a:r>
          </a:p>
        </p:txBody>
      </p:sp>
      <p:sp>
        <p:nvSpPr>
          <p:cNvPr id="9218" name="Text Box 2"/>
          <p:cNvSpPr txBox="1">
            <a:spLocks noChangeArrowheads="1"/>
          </p:cNvSpPr>
          <p:nvPr/>
        </p:nvSpPr>
        <p:spPr bwMode="auto">
          <a:xfrm>
            <a:off x="7823200" y="6484938"/>
            <a:ext cx="906463"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9pPr>
          </a:lstStyle>
          <a:p>
            <a:pPr>
              <a:lnSpc>
                <a:spcPct val="85000"/>
              </a:lnSpc>
            </a:pPr>
            <a:r>
              <a:rPr lang="en-US">
                <a:solidFill>
                  <a:srgbClr val="000000"/>
                </a:solidFill>
              </a:rPr>
              <a:t>      </a:t>
            </a:r>
            <a:fld id="{B999E94D-953A-45C8-9356-D93408F8B9A2}" type="slidenum">
              <a:rPr lang="en-US">
                <a:solidFill>
                  <a:srgbClr val="000000"/>
                </a:solidFill>
              </a:rPr>
              <a:pPr>
                <a:lnSpc>
                  <a:spcPct val="85000"/>
                </a:lnSpc>
              </a:pPr>
              <a:t>3</a:t>
            </a:fld>
            <a:endParaRPr lang="en-US">
              <a:solidFill>
                <a:srgbClr val="000000"/>
              </a:solidFill>
            </a:endParaRPr>
          </a:p>
        </p:txBody>
      </p:sp>
      <p:sp>
        <p:nvSpPr>
          <p:cNvPr id="9219" name="Text Box 3"/>
          <p:cNvSpPr txBox="1">
            <a:spLocks noChangeArrowheads="1"/>
          </p:cNvSpPr>
          <p:nvPr/>
        </p:nvSpPr>
        <p:spPr bwMode="auto">
          <a:xfrm>
            <a:off x="1028700" y="188913"/>
            <a:ext cx="7124700" cy="1411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9pPr>
          </a:lstStyle>
          <a:p>
            <a:pPr algn="ctr"/>
            <a:r>
              <a:rPr lang="en-GB" sz="3600" b="1">
                <a:solidFill>
                  <a:srgbClr val="0000FF"/>
                </a:solidFill>
                <a:effectLst>
                  <a:outerShdw blurRad="38100" dist="38100" dir="2700000" algn="tl">
                    <a:srgbClr val="C0C0C0"/>
                  </a:outerShdw>
                </a:effectLst>
                <a:latin typeface="Arial Black" pitchFamily="32" charset="0"/>
              </a:rPr>
              <a:t>Review of Effort and Goals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76200" y="1495425"/>
            <a:ext cx="4476750" cy="5273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9pPr>
          </a:lstStyle>
          <a:p>
            <a:pPr>
              <a:spcBef>
                <a:spcPts val="500"/>
              </a:spcBef>
              <a:buClr>
                <a:srgbClr val="000099"/>
              </a:buClr>
              <a:buFont typeface="Arial" charset="0"/>
              <a:buChar char="•"/>
            </a:pPr>
            <a:r>
              <a:rPr lang="en-US" sz="2000" b="1" dirty="0" err="1" smtClean="0">
                <a:solidFill>
                  <a:schemeClr val="tx1"/>
                </a:solidFill>
                <a:latin typeface="Arial" charset="0"/>
              </a:rPr>
              <a:t>Meteosat</a:t>
            </a:r>
            <a:r>
              <a:rPr lang="en-US" sz="2000" b="1" dirty="0" smtClean="0">
                <a:solidFill>
                  <a:schemeClr val="tx1"/>
                </a:solidFill>
                <a:latin typeface="Arial" charset="0"/>
              </a:rPr>
              <a:t> -7 and 9 (current 10) satellite winds are one of high quality winds,  covering </a:t>
            </a:r>
            <a:r>
              <a:rPr lang="en-US" sz="2000" b="1" dirty="0">
                <a:solidFill>
                  <a:schemeClr val="tx1"/>
                </a:solidFill>
                <a:latin typeface="Arial" charset="0"/>
              </a:rPr>
              <a:t>I</a:t>
            </a:r>
            <a:r>
              <a:rPr lang="en-US" sz="2000" b="1" dirty="0" smtClean="0">
                <a:solidFill>
                  <a:schemeClr val="tx1"/>
                </a:solidFill>
                <a:latin typeface="Arial" charset="0"/>
              </a:rPr>
              <a:t>ndian ocean and Atlantic ocean sounding area.</a:t>
            </a:r>
            <a:endParaRPr lang="en-US" sz="2000" b="1" dirty="0">
              <a:solidFill>
                <a:schemeClr val="tx1"/>
              </a:solidFill>
              <a:latin typeface="Arial" charset="0"/>
            </a:endParaRPr>
          </a:p>
        </p:txBody>
      </p:sp>
      <p:sp>
        <p:nvSpPr>
          <p:cNvPr id="10242" name="Text Box 2"/>
          <p:cNvSpPr txBox="1">
            <a:spLocks noChangeArrowheads="1"/>
          </p:cNvSpPr>
          <p:nvPr/>
        </p:nvSpPr>
        <p:spPr bwMode="auto">
          <a:xfrm>
            <a:off x="7823200" y="6484938"/>
            <a:ext cx="906463"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9pPr>
          </a:lstStyle>
          <a:p>
            <a:pPr>
              <a:lnSpc>
                <a:spcPct val="85000"/>
              </a:lnSpc>
            </a:pPr>
            <a:r>
              <a:rPr lang="en-US">
                <a:solidFill>
                  <a:srgbClr val="000000"/>
                </a:solidFill>
              </a:rPr>
              <a:t>      </a:t>
            </a:r>
            <a:fld id="{43E0FBFB-F757-4DF9-A543-0A908F29A411}" type="slidenum">
              <a:rPr lang="en-US">
                <a:solidFill>
                  <a:srgbClr val="000000"/>
                </a:solidFill>
              </a:rPr>
              <a:pPr>
                <a:lnSpc>
                  <a:spcPct val="85000"/>
                </a:lnSpc>
              </a:pPr>
              <a:t>4</a:t>
            </a:fld>
            <a:endParaRPr lang="en-US">
              <a:solidFill>
                <a:srgbClr val="000000"/>
              </a:solidFill>
            </a:endParaRPr>
          </a:p>
        </p:txBody>
      </p:sp>
      <p:sp>
        <p:nvSpPr>
          <p:cNvPr id="10243" name="Text Box 3"/>
          <p:cNvSpPr txBox="1">
            <a:spLocks noChangeArrowheads="1"/>
          </p:cNvSpPr>
          <p:nvPr/>
        </p:nvSpPr>
        <p:spPr bwMode="auto">
          <a:xfrm>
            <a:off x="1028700" y="-115887"/>
            <a:ext cx="7048500" cy="1411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9pPr>
          </a:lstStyle>
          <a:p>
            <a:pPr algn="ctr"/>
            <a:r>
              <a:rPr lang="en-US" sz="3600" b="1" dirty="0" err="1" smtClean="0">
                <a:solidFill>
                  <a:srgbClr val="0000FF"/>
                </a:solidFill>
                <a:effectLst>
                  <a:outerShdw blurRad="38100" dist="38100" dir="2700000" algn="tl">
                    <a:srgbClr val="C0C0C0"/>
                  </a:outerShdw>
                </a:effectLst>
                <a:latin typeface="Arial Black" pitchFamily="32" charset="0"/>
              </a:rPr>
              <a:t>Meteosat</a:t>
            </a:r>
            <a:r>
              <a:rPr lang="en-US" sz="3600" b="1" dirty="0" smtClean="0">
                <a:solidFill>
                  <a:srgbClr val="0000FF"/>
                </a:solidFill>
                <a:effectLst>
                  <a:outerShdw blurRad="38100" dist="38100" dir="2700000" algn="tl">
                    <a:srgbClr val="C0C0C0"/>
                  </a:outerShdw>
                </a:effectLst>
                <a:latin typeface="Arial Black" pitchFamily="32" charset="0"/>
              </a:rPr>
              <a:t>  WV Cloud Top  </a:t>
            </a:r>
            <a:r>
              <a:rPr lang="en-US" sz="3600" b="1" dirty="0">
                <a:solidFill>
                  <a:srgbClr val="0000FF"/>
                </a:solidFill>
                <a:effectLst>
                  <a:outerShdw blurRad="38100" dist="38100" dir="2700000" algn="tl">
                    <a:srgbClr val="C0C0C0"/>
                  </a:outerShdw>
                </a:effectLst>
                <a:latin typeface="Arial Black" pitchFamily="32" charset="0"/>
              </a:rPr>
              <a:t>W</a:t>
            </a:r>
            <a:r>
              <a:rPr lang="en-US" sz="3600" b="1" dirty="0" smtClean="0">
                <a:solidFill>
                  <a:srgbClr val="0000FF"/>
                </a:solidFill>
                <a:effectLst>
                  <a:outerShdw blurRad="38100" dist="38100" dir="2700000" algn="tl">
                    <a:srgbClr val="C0C0C0"/>
                  </a:outerShdw>
                </a:effectLst>
                <a:latin typeface="Arial Black" pitchFamily="32" charset="0"/>
              </a:rPr>
              <a:t>inds</a:t>
            </a:r>
            <a:endParaRPr lang="en-US" sz="3600" b="1" dirty="0">
              <a:solidFill>
                <a:srgbClr val="0000FF"/>
              </a:solidFill>
              <a:effectLst>
                <a:outerShdw blurRad="38100" dist="38100" dir="2700000" algn="tl">
                  <a:srgbClr val="C0C0C0"/>
                </a:outerShdw>
              </a:effectLst>
              <a:latin typeface="Arial Black" pitchFamily="32" charset="0"/>
            </a:endParaRPr>
          </a:p>
        </p:txBody>
      </p:sp>
      <p:sp>
        <p:nvSpPr>
          <p:cNvPr id="10246" name="Text Box 6"/>
          <p:cNvSpPr txBox="1">
            <a:spLocks noChangeArrowheads="1"/>
          </p:cNvSpPr>
          <p:nvPr/>
        </p:nvSpPr>
        <p:spPr bwMode="auto">
          <a:xfrm>
            <a:off x="6705600" y="6400800"/>
            <a:ext cx="17526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9pPr>
          </a:lstStyle>
          <a:p>
            <a:r>
              <a:rPr lang="en-US" sz="1800" b="1"/>
              <a:t>GOES-14</a:t>
            </a:r>
            <a:r>
              <a:rPr lang="en-US" sz="1800"/>
              <a:t> </a:t>
            </a:r>
          </a:p>
        </p:txBody>
      </p:sp>
      <p:sp>
        <p:nvSpPr>
          <p:cNvPr id="10247" name="Text Box 7"/>
          <p:cNvSpPr txBox="1">
            <a:spLocks noChangeArrowheads="1"/>
          </p:cNvSpPr>
          <p:nvPr/>
        </p:nvSpPr>
        <p:spPr bwMode="auto">
          <a:xfrm>
            <a:off x="6705600" y="3657600"/>
            <a:ext cx="17526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9pPr>
          </a:lstStyle>
          <a:p>
            <a:r>
              <a:rPr lang="en-US" sz="1800" b="1"/>
              <a:t>GOES-15</a:t>
            </a:r>
            <a:r>
              <a:rPr lang="en-US" sz="1800"/>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1495424"/>
            <a:ext cx="4343400" cy="300037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800" y="4495800"/>
            <a:ext cx="4173071" cy="227330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658" y="3429000"/>
            <a:ext cx="3989292" cy="3208338"/>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76200" y="1495425"/>
            <a:ext cx="4114800"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9pPr>
          </a:lstStyle>
          <a:p>
            <a:pPr>
              <a:spcBef>
                <a:spcPts val="500"/>
              </a:spcBef>
              <a:buClr>
                <a:srgbClr val="000099"/>
              </a:buClr>
              <a:buFont typeface="Arial" charset="0"/>
              <a:buChar char="•"/>
            </a:pPr>
            <a:r>
              <a:rPr lang="en-US" sz="2000" b="1" dirty="0">
                <a:solidFill>
                  <a:schemeClr val="tx1"/>
                </a:solidFill>
                <a:latin typeface="Arial" charset="0"/>
              </a:rPr>
              <a:t>Same winds retrieval algorithm with a few updates</a:t>
            </a:r>
          </a:p>
          <a:p>
            <a:pPr lvl="1">
              <a:spcBef>
                <a:spcPts val="450"/>
              </a:spcBef>
              <a:buClr>
                <a:srgbClr val="000099"/>
              </a:buClr>
              <a:buFont typeface="Arial" charset="0"/>
              <a:buChar char="−"/>
            </a:pPr>
            <a:r>
              <a:rPr lang="en-US" sz="1800" dirty="0">
                <a:solidFill>
                  <a:schemeClr val="tx1"/>
                </a:solidFill>
                <a:latin typeface="Arial" charset="0"/>
              </a:rPr>
              <a:t>Improved height assignment of low level AMVs over ocean when a low level temperature inversion is detected </a:t>
            </a:r>
          </a:p>
          <a:p>
            <a:pPr lvl="1">
              <a:spcBef>
                <a:spcPts val="450"/>
              </a:spcBef>
              <a:buClr>
                <a:srgbClr val="000099"/>
              </a:buClr>
              <a:buFont typeface="Arial" charset="0"/>
              <a:buChar char="−"/>
            </a:pPr>
            <a:r>
              <a:rPr lang="en-US" sz="1800" dirty="0">
                <a:solidFill>
                  <a:schemeClr val="tx1"/>
                </a:solidFill>
                <a:latin typeface="Arial" charset="0"/>
              </a:rPr>
              <a:t>Image scan line time defines the time for each satellite wind observation </a:t>
            </a:r>
          </a:p>
          <a:p>
            <a:pPr lvl="1">
              <a:spcBef>
                <a:spcPts val="450"/>
              </a:spcBef>
              <a:buClr>
                <a:srgbClr val="000099"/>
              </a:buClr>
              <a:buFont typeface="Arial" charset="0"/>
              <a:buChar char="−"/>
            </a:pPr>
            <a:r>
              <a:rPr lang="en-US" sz="1800" dirty="0">
                <a:solidFill>
                  <a:schemeClr val="tx1"/>
                </a:solidFill>
                <a:latin typeface="Arial" charset="0"/>
              </a:rPr>
              <a:t>BUFR files contain the Expected Error (EE) and QI quality indicators</a:t>
            </a:r>
          </a:p>
          <a:p>
            <a:pPr>
              <a:spcBef>
                <a:spcPts val="500"/>
              </a:spcBef>
              <a:buClr>
                <a:srgbClr val="000099"/>
              </a:buClr>
              <a:buFont typeface="Arial" charset="0"/>
              <a:buChar char="•"/>
            </a:pPr>
            <a:r>
              <a:rPr lang="en-US" sz="2000" b="1" dirty="0">
                <a:solidFill>
                  <a:schemeClr val="tx1"/>
                </a:solidFill>
                <a:latin typeface="Arial" charset="0"/>
              </a:rPr>
              <a:t>More timely, reduced latency (15-30 minutes)</a:t>
            </a:r>
          </a:p>
        </p:txBody>
      </p:sp>
      <p:sp>
        <p:nvSpPr>
          <p:cNvPr id="10242" name="Text Box 2"/>
          <p:cNvSpPr txBox="1">
            <a:spLocks noChangeArrowheads="1"/>
          </p:cNvSpPr>
          <p:nvPr/>
        </p:nvSpPr>
        <p:spPr bwMode="auto">
          <a:xfrm>
            <a:off x="7823200" y="6484938"/>
            <a:ext cx="906463"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9pPr>
          </a:lstStyle>
          <a:p>
            <a:pPr>
              <a:lnSpc>
                <a:spcPct val="85000"/>
              </a:lnSpc>
            </a:pPr>
            <a:r>
              <a:rPr lang="en-US">
                <a:solidFill>
                  <a:srgbClr val="000000"/>
                </a:solidFill>
              </a:rPr>
              <a:t>      </a:t>
            </a:r>
            <a:fld id="{43E0FBFB-F757-4DF9-A543-0A908F29A411}" type="slidenum">
              <a:rPr lang="en-US">
                <a:solidFill>
                  <a:srgbClr val="000000"/>
                </a:solidFill>
              </a:rPr>
              <a:pPr>
                <a:lnSpc>
                  <a:spcPct val="85000"/>
                </a:lnSpc>
              </a:pPr>
              <a:t>5</a:t>
            </a:fld>
            <a:endParaRPr lang="en-US">
              <a:solidFill>
                <a:srgbClr val="000000"/>
              </a:solidFill>
            </a:endParaRPr>
          </a:p>
        </p:txBody>
      </p:sp>
      <p:sp>
        <p:nvSpPr>
          <p:cNvPr id="10243" name="Text Box 3"/>
          <p:cNvSpPr txBox="1">
            <a:spLocks noChangeArrowheads="1"/>
          </p:cNvSpPr>
          <p:nvPr/>
        </p:nvSpPr>
        <p:spPr bwMode="auto">
          <a:xfrm>
            <a:off x="1028700" y="118005"/>
            <a:ext cx="7124700" cy="1411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9pPr>
          </a:lstStyle>
          <a:p>
            <a:pPr algn="ctr"/>
            <a:r>
              <a:rPr lang="en-US" sz="3600" b="1" dirty="0" smtClean="0">
                <a:solidFill>
                  <a:srgbClr val="0000FF"/>
                </a:solidFill>
                <a:effectLst>
                  <a:outerShdw blurRad="38100" dist="38100" dir="2700000" algn="tl">
                    <a:srgbClr val="C0C0C0"/>
                  </a:outerShdw>
                </a:effectLst>
                <a:latin typeface="Arial Black" pitchFamily="32" charset="0"/>
              </a:rPr>
              <a:t>GOES Hourly Winds</a:t>
            </a:r>
            <a:endParaRPr lang="en-US" sz="3600" b="1" dirty="0">
              <a:solidFill>
                <a:srgbClr val="0000FF"/>
              </a:solidFill>
              <a:effectLst>
                <a:outerShdw blurRad="38100" dist="38100" dir="2700000" algn="tl">
                  <a:srgbClr val="C0C0C0"/>
                </a:outerShdw>
              </a:effectLst>
              <a:latin typeface="Arial Black" pitchFamily="32" charset="0"/>
            </a:endParaRPr>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295400"/>
            <a:ext cx="4114800" cy="2743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5350" y="4102100"/>
            <a:ext cx="4133850" cy="2755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6" name="Text Box 6"/>
          <p:cNvSpPr txBox="1">
            <a:spLocks noChangeArrowheads="1"/>
          </p:cNvSpPr>
          <p:nvPr/>
        </p:nvSpPr>
        <p:spPr bwMode="auto">
          <a:xfrm>
            <a:off x="6705600" y="6400800"/>
            <a:ext cx="17526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9pPr>
          </a:lstStyle>
          <a:p>
            <a:r>
              <a:rPr lang="en-US" sz="1800" b="1"/>
              <a:t>GOES-14</a:t>
            </a:r>
            <a:r>
              <a:rPr lang="en-US" sz="1800"/>
              <a:t> </a:t>
            </a:r>
          </a:p>
        </p:txBody>
      </p:sp>
      <p:sp>
        <p:nvSpPr>
          <p:cNvPr id="10247" name="Text Box 7"/>
          <p:cNvSpPr txBox="1">
            <a:spLocks noChangeArrowheads="1"/>
          </p:cNvSpPr>
          <p:nvPr/>
        </p:nvSpPr>
        <p:spPr bwMode="auto">
          <a:xfrm>
            <a:off x="6705600" y="3657600"/>
            <a:ext cx="17526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9pPr>
          </a:lstStyle>
          <a:p>
            <a:r>
              <a:rPr lang="en-US" sz="1800" b="1"/>
              <a:t>GOES-15</a:t>
            </a:r>
            <a:r>
              <a:rPr lang="en-US" sz="1800"/>
              <a:t> </a:t>
            </a:r>
          </a:p>
        </p:txBody>
      </p:sp>
    </p:spTree>
    <p:extLst>
      <p:ext uri="{BB962C8B-B14F-4D97-AF65-F5344CB8AC3E}">
        <p14:creationId xmlns:p14="http://schemas.microsoft.com/office/powerpoint/2010/main" val="17073109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0" y="1371600"/>
            <a:ext cx="8686800" cy="5764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2pPr>
            <a:lvl3pPr marL="1139825" indent="-225425">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9pPr>
          </a:lstStyle>
          <a:p>
            <a:pPr marL="342900" indent="-342900">
              <a:spcBef>
                <a:spcPts val="600"/>
              </a:spcBef>
              <a:buClr>
                <a:srgbClr val="000099"/>
              </a:buClr>
              <a:buFont typeface="Arial" pitchFamily="34" charset="0"/>
              <a:buChar char="•"/>
            </a:pPr>
            <a:r>
              <a:rPr lang="en-US" b="1" dirty="0">
                <a:solidFill>
                  <a:schemeClr val="tx1"/>
                </a:solidFill>
                <a:latin typeface="Arial" charset="0"/>
              </a:rPr>
              <a:t>Time window about cycle time used in GSI</a:t>
            </a:r>
          </a:p>
          <a:p>
            <a:pPr lvl="1">
              <a:spcBef>
                <a:spcPts val="500"/>
              </a:spcBef>
              <a:buClr>
                <a:srgbClr val="000099"/>
              </a:buClr>
              <a:buFont typeface="Arial" charset="0"/>
              <a:buChar char="−"/>
            </a:pPr>
            <a:r>
              <a:rPr lang="en-US" b="1" dirty="0">
                <a:solidFill>
                  <a:schemeClr val="tx1"/>
                </a:solidFill>
                <a:latin typeface="Arial" charset="0"/>
              </a:rPr>
              <a:t>Half hour window for current operational GOES winds (3-hourly)</a:t>
            </a:r>
          </a:p>
          <a:p>
            <a:pPr lvl="1">
              <a:spcBef>
                <a:spcPts val="500"/>
              </a:spcBef>
              <a:buClr>
                <a:srgbClr val="000099"/>
              </a:buClr>
              <a:buFont typeface="Arial" charset="0"/>
              <a:buChar char="−"/>
            </a:pPr>
            <a:r>
              <a:rPr lang="en-US" b="1" dirty="0">
                <a:solidFill>
                  <a:schemeClr val="tx1"/>
                </a:solidFill>
                <a:latin typeface="Arial" charset="0"/>
              </a:rPr>
              <a:t>Three hour window used for GOES hourly </a:t>
            </a:r>
            <a:r>
              <a:rPr lang="en-US" b="1" dirty="0" smtClean="0">
                <a:solidFill>
                  <a:schemeClr val="tx1"/>
                </a:solidFill>
                <a:latin typeface="Arial" charset="0"/>
              </a:rPr>
              <a:t>winds</a:t>
            </a:r>
          </a:p>
          <a:p>
            <a:pPr marL="457200" lvl="1" indent="0">
              <a:spcBef>
                <a:spcPts val="500"/>
              </a:spcBef>
              <a:buClr>
                <a:srgbClr val="000099"/>
              </a:buClr>
            </a:pPr>
            <a:r>
              <a:rPr lang="en-US" b="1" dirty="0">
                <a:solidFill>
                  <a:schemeClr val="tx1"/>
                </a:solidFill>
                <a:latin typeface="Arial" charset="0"/>
              </a:rPr>
              <a:t> </a:t>
            </a:r>
            <a:r>
              <a:rPr lang="en-US" b="1" dirty="0" smtClean="0">
                <a:solidFill>
                  <a:schemeClr val="tx1"/>
                </a:solidFill>
                <a:latin typeface="Arial" charset="0"/>
              </a:rPr>
              <a:t>    and </a:t>
            </a:r>
            <a:r>
              <a:rPr lang="en-US" b="1" dirty="0" err="1" smtClean="0">
                <a:solidFill>
                  <a:schemeClr val="tx1"/>
                </a:solidFill>
                <a:latin typeface="Arial" charset="0"/>
              </a:rPr>
              <a:t>Meteosat</a:t>
            </a:r>
            <a:r>
              <a:rPr lang="en-US" b="1" dirty="0" smtClean="0">
                <a:solidFill>
                  <a:schemeClr val="tx1"/>
                </a:solidFill>
                <a:latin typeface="Arial" charset="0"/>
              </a:rPr>
              <a:t> </a:t>
            </a:r>
            <a:r>
              <a:rPr lang="en-US" b="1" dirty="0">
                <a:solidFill>
                  <a:schemeClr val="tx1"/>
                </a:solidFill>
                <a:latin typeface="Arial" charset="0"/>
              </a:rPr>
              <a:t> </a:t>
            </a:r>
            <a:r>
              <a:rPr lang="en-US" b="1" dirty="0" smtClean="0">
                <a:solidFill>
                  <a:schemeClr val="tx1"/>
                </a:solidFill>
                <a:latin typeface="Arial" charset="0"/>
              </a:rPr>
              <a:t> WV cloud top winds</a:t>
            </a:r>
            <a:endParaRPr lang="en-US" b="1" dirty="0">
              <a:solidFill>
                <a:schemeClr val="tx1"/>
              </a:solidFill>
              <a:latin typeface="Arial" charset="0"/>
            </a:endParaRPr>
          </a:p>
          <a:p>
            <a:pPr lvl="1">
              <a:spcBef>
                <a:spcPts val="500"/>
              </a:spcBef>
              <a:buClr>
                <a:srgbClr val="000099"/>
              </a:buClr>
              <a:buFont typeface="Arial" charset="0"/>
              <a:buChar char="−"/>
            </a:pPr>
            <a:r>
              <a:rPr lang="en-US" b="1" dirty="0">
                <a:solidFill>
                  <a:schemeClr val="tx1"/>
                </a:solidFill>
                <a:latin typeface="Arial" charset="0"/>
              </a:rPr>
              <a:t>Data </a:t>
            </a:r>
            <a:r>
              <a:rPr lang="en-US" b="1" dirty="0" smtClean="0">
                <a:solidFill>
                  <a:schemeClr val="tx1"/>
                </a:solidFill>
                <a:latin typeface="Arial" charset="0"/>
              </a:rPr>
              <a:t>count:</a:t>
            </a:r>
            <a:r>
              <a:rPr lang="en-US" b="1" dirty="0">
                <a:solidFill>
                  <a:schemeClr val="tx1"/>
                </a:solidFill>
                <a:latin typeface="Arial" charset="0"/>
              </a:rPr>
              <a:t> </a:t>
            </a:r>
            <a:r>
              <a:rPr lang="en-US" b="1" dirty="0" smtClean="0">
                <a:solidFill>
                  <a:schemeClr val="tx1"/>
                </a:solidFill>
                <a:latin typeface="Arial" charset="0"/>
              </a:rPr>
              <a:t> About 4 to 6  times of current 3 hourly GOES winds.  About 7000 counts after 200kmx200kmx100mb thinning for </a:t>
            </a:r>
            <a:r>
              <a:rPr lang="en-US" b="1" dirty="0" err="1" smtClean="0">
                <a:solidFill>
                  <a:schemeClr val="tx1"/>
                </a:solidFill>
                <a:latin typeface="Arial" charset="0"/>
              </a:rPr>
              <a:t>Meteosat</a:t>
            </a:r>
            <a:r>
              <a:rPr lang="en-US" b="1" smtClean="0">
                <a:solidFill>
                  <a:schemeClr val="tx1"/>
                </a:solidFill>
                <a:latin typeface="Arial" charset="0"/>
              </a:rPr>
              <a:t>  winds</a:t>
            </a:r>
            <a:endParaRPr lang="en-US" b="1" dirty="0" smtClean="0">
              <a:solidFill>
                <a:schemeClr val="tx1"/>
              </a:solidFill>
              <a:latin typeface="Arial" charset="0"/>
            </a:endParaRPr>
          </a:p>
          <a:p>
            <a:pPr marL="274320" lvl="1" indent="-342900">
              <a:spcBef>
                <a:spcPts val="500"/>
              </a:spcBef>
              <a:buClr>
                <a:srgbClr val="000099"/>
              </a:buClr>
              <a:buFont typeface="Arial" pitchFamily="34" charset="0"/>
              <a:buChar char="•"/>
            </a:pPr>
            <a:r>
              <a:rPr lang="en-US" b="1" dirty="0" smtClean="0">
                <a:solidFill>
                  <a:schemeClr val="tx1"/>
                </a:solidFill>
                <a:latin typeface="Arial" charset="0"/>
              </a:rPr>
              <a:t>The evaluation of data quality </a:t>
            </a:r>
          </a:p>
          <a:p>
            <a:pPr marL="515938" lvl="1" indent="0">
              <a:spcBef>
                <a:spcPts val="500"/>
              </a:spcBef>
              <a:buClr>
                <a:srgbClr val="000099"/>
              </a:buClr>
            </a:pPr>
            <a:r>
              <a:rPr lang="en-US" b="1" dirty="0" smtClean="0">
                <a:solidFill>
                  <a:schemeClr val="tx1"/>
                </a:solidFill>
                <a:latin typeface="Arial" charset="0"/>
              </a:rPr>
              <a:t>‒  Two weeks data to study O-B statistics, relationship between O-B statistics and quality marks QI and EE.</a:t>
            </a:r>
            <a:endParaRPr lang="en-US" b="1" dirty="0">
              <a:solidFill>
                <a:schemeClr val="tx1"/>
              </a:solidFill>
              <a:latin typeface="Arial" charset="0"/>
            </a:endParaRPr>
          </a:p>
          <a:p>
            <a:pPr marL="914400" lvl="2" indent="0">
              <a:spcBef>
                <a:spcPts val="500"/>
              </a:spcBef>
              <a:buClr>
                <a:srgbClr val="000099"/>
              </a:buClr>
            </a:pPr>
            <a:endParaRPr lang="en-US" b="1" dirty="0">
              <a:solidFill>
                <a:schemeClr val="tx1"/>
              </a:solidFill>
              <a:latin typeface="Arial" charset="0"/>
            </a:endParaRPr>
          </a:p>
          <a:p>
            <a:pPr>
              <a:spcBef>
                <a:spcPts val="600"/>
              </a:spcBef>
              <a:buClr>
                <a:srgbClr val="000099"/>
              </a:buClr>
              <a:buFont typeface="Arial" charset="0"/>
              <a:buChar char="•"/>
            </a:pPr>
            <a:endParaRPr lang="en-US" b="1" dirty="0">
              <a:solidFill>
                <a:srgbClr val="000099"/>
              </a:solidFill>
              <a:latin typeface="Arial" charset="0"/>
            </a:endParaRPr>
          </a:p>
          <a:p>
            <a:pPr>
              <a:spcBef>
                <a:spcPts val="600"/>
              </a:spcBef>
              <a:buClr>
                <a:srgbClr val="000099"/>
              </a:buClr>
              <a:buFont typeface="Arial" charset="0"/>
              <a:buNone/>
            </a:pPr>
            <a:r>
              <a:rPr lang="en-US" b="1" dirty="0" smtClean="0">
                <a:solidFill>
                  <a:srgbClr val="000099"/>
                </a:solidFill>
                <a:latin typeface="Arial" charset="0"/>
              </a:rPr>
              <a:t>   </a:t>
            </a:r>
            <a:endParaRPr lang="en-US" sz="2000" dirty="0">
              <a:solidFill>
                <a:srgbClr val="000099"/>
              </a:solidFill>
              <a:latin typeface="Arial" charset="0"/>
            </a:endParaRPr>
          </a:p>
          <a:p>
            <a:pPr lvl="1">
              <a:spcBef>
                <a:spcPts val="500"/>
              </a:spcBef>
              <a:buClr>
                <a:srgbClr val="000099"/>
              </a:buClr>
              <a:buFont typeface="Arial" charset="0"/>
              <a:buNone/>
            </a:pPr>
            <a:endParaRPr lang="en-US" sz="2000" dirty="0">
              <a:solidFill>
                <a:srgbClr val="000099"/>
              </a:solidFill>
              <a:latin typeface="Arial" charset="0"/>
            </a:endParaRPr>
          </a:p>
          <a:p>
            <a:pPr>
              <a:spcBef>
                <a:spcPts val="600"/>
              </a:spcBef>
              <a:buClr>
                <a:srgbClr val="000099"/>
              </a:buClr>
              <a:buFont typeface="Arial" charset="0"/>
              <a:buNone/>
            </a:pPr>
            <a:endParaRPr lang="en-US" b="1" dirty="0">
              <a:solidFill>
                <a:srgbClr val="000099"/>
              </a:solidFill>
              <a:latin typeface="Arial" charset="0"/>
            </a:endParaRPr>
          </a:p>
          <a:p>
            <a:pPr lvl="1">
              <a:spcBef>
                <a:spcPts val="500"/>
              </a:spcBef>
              <a:buClr>
                <a:srgbClr val="000099"/>
              </a:buClr>
              <a:buFont typeface="Arial" charset="0"/>
              <a:buNone/>
            </a:pPr>
            <a:endParaRPr lang="en-US" sz="2000" b="1" dirty="0">
              <a:solidFill>
                <a:srgbClr val="000099"/>
              </a:solidFill>
              <a:latin typeface="Arial" charset="0"/>
            </a:endParaRPr>
          </a:p>
        </p:txBody>
      </p:sp>
      <p:sp>
        <p:nvSpPr>
          <p:cNvPr id="11266" name="Text Box 2"/>
          <p:cNvSpPr txBox="1">
            <a:spLocks noChangeArrowheads="1"/>
          </p:cNvSpPr>
          <p:nvPr/>
        </p:nvSpPr>
        <p:spPr bwMode="auto">
          <a:xfrm>
            <a:off x="7823200" y="6484938"/>
            <a:ext cx="906463"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9pPr>
          </a:lstStyle>
          <a:p>
            <a:pPr>
              <a:lnSpc>
                <a:spcPct val="85000"/>
              </a:lnSpc>
            </a:pPr>
            <a:r>
              <a:rPr lang="en-US">
                <a:solidFill>
                  <a:srgbClr val="000000"/>
                </a:solidFill>
              </a:rPr>
              <a:t>      </a:t>
            </a:r>
            <a:fld id="{D6EFAA9B-BE06-48CB-846B-65C59D1E5CDD}" type="slidenum">
              <a:rPr lang="en-US">
                <a:solidFill>
                  <a:srgbClr val="000000"/>
                </a:solidFill>
              </a:rPr>
              <a:pPr>
                <a:lnSpc>
                  <a:spcPct val="85000"/>
                </a:lnSpc>
              </a:pPr>
              <a:t>6</a:t>
            </a:fld>
            <a:endParaRPr lang="en-US">
              <a:solidFill>
                <a:srgbClr val="000000"/>
              </a:solidFill>
            </a:endParaRPr>
          </a:p>
        </p:txBody>
      </p:sp>
      <p:sp>
        <p:nvSpPr>
          <p:cNvPr id="11267" name="Text Box 3"/>
          <p:cNvSpPr txBox="1">
            <a:spLocks noChangeArrowheads="1"/>
          </p:cNvSpPr>
          <p:nvPr/>
        </p:nvSpPr>
        <p:spPr bwMode="auto">
          <a:xfrm>
            <a:off x="914400" y="0"/>
            <a:ext cx="7124700"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9pPr>
          </a:lstStyle>
          <a:p>
            <a:pPr algn="ctr"/>
            <a:r>
              <a:rPr lang="en-US" sz="3600" b="1" dirty="0" smtClean="0">
                <a:solidFill>
                  <a:srgbClr val="0000FF"/>
                </a:solidFill>
                <a:effectLst>
                  <a:outerShdw blurRad="38100" dist="38100" dir="2700000" algn="tl">
                    <a:srgbClr val="C0C0C0"/>
                  </a:outerShdw>
                </a:effectLst>
                <a:latin typeface="Arial Black" pitchFamily="32" charset="0"/>
              </a:rPr>
              <a:t>Evaluation of Winds</a:t>
            </a:r>
            <a:endParaRPr lang="en-US" sz="3600" b="1" dirty="0">
              <a:solidFill>
                <a:srgbClr val="0000FF"/>
              </a:solidFill>
              <a:effectLst>
                <a:outerShdw blurRad="38100" dist="38100" dir="2700000" algn="tl">
                  <a:srgbClr val="C0C0C0"/>
                </a:outerShdw>
              </a:effectLst>
              <a:latin typeface="Arial Black" pitchFamily="32"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304800" y="1371600"/>
            <a:ext cx="8147050" cy="5226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9pPr>
          </a:lstStyle>
          <a:p>
            <a:pPr>
              <a:spcBef>
                <a:spcPts val="600"/>
              </a:spcBef>
              <a:buClr>
                <a:srgbClr val="000099"/>
              </a:buClr>
              <a:buFont typeface="Arial" charset="0"/>
              <a:buChar char="•"/>
            </a:pPr>
            <a:r>
              <a:rPr lang="en-US" b="1" dirty="0">
                <a:solidFill>
                  <a:schemeClr val="tx1"/>
                </a:solidFill>
                <a:latin typeface="Arial" charset="0"/>
              </a:rPr>
              <a:t>GOES hourly winds have similar quality as current operational GOES winds</a:t>
            </a:r>
          </a:p>
          <a:p>
            <a:pPr>
              <a:spcBef>
                <a:spcPts val="600"/>
              </a:spcBef>
              <a:buClr>
                <a:srgbClr val="000099"/>
              </a:buClr>
              <a:buFont typeface="Arial" charset="0"/>
              <a:buChar char="•"/>
            </a:pPr>
            <a:r>
              <a:rPr lang="en-US" b="1" dirty="0">
                <a:solidFill>
                  <a:schemeClr val="tx1"/>
                </a:solidFill>
                <a:latin typeface="Arial" charset="0"/>
              </a:rPr>
              <a:t>The relative hour from cycle time do not impact the data quality </a:t>
            </a:r>
          </a:p>
          <a:p>
            <a:pPr>
              <a:spcBef>
                <a:spcPts val="600"/>
              </a:spcBef>
              <a:buClr>
                <a:srgbClr val="000099"/>
              </a:buClr>
              <a:buFont typeface="Arial" charset="0"/>
              <a:buChar char="•"/>
            </a:pPr>
            <a:r>
              <a:rPr lang="en-US" b="1" dirty="0">
                <a:solidFill>
                  <a:schemeClr val="tx1"/>
                </a:solidFill>
                <a:latin typeface="Arial" charset="0"/>
              </a:rPr>
              <a:t>The RMS of O-B winds decrease with higher values of quality marks of </a:t>
            </a:r>
            <a:r>
              <a:rPr lang="en-US" b="1" dirty="0" smtClean="0">
                <a:solidFill>
                  <a:schemeClr val="tx1"/>
                </a:solidFill>
                <a:latin typeface="Arial" charset="0"/>
              </a:rPr>
              <a:t> </a:t>
            </a:r>
            <a:r>
              <a:rPr lang="en-US" b="1" dirty="0">
                <a:solidFill>
                  <a:schemeClr val="tx1"/>
                </a:solidFill>
                <a:latin typeface="Arial" charset="0"/>
              </a:rPr>
              <a:t>QI at all </a:t>
            </a:r>
            <a:r>
              <a:rPr lang="en-US" b="1" dirty="0" smtClean="0">
                <a:solidFill>
                  <a:schemeClr val="tx1"/>
                </a:solidFill>
                <a:latin typeface="Arial" charset="0"/>
              </a:rPr>
              <a:t>levels</a:t>
            </a:r>
          </a:p>
          <a:p>
            <a:pPr>
              <a:spcBef>
                <a:spcPts val="600"/>
              </a:spcBef>
              <a:buClr>
                <a:srgbClr val="000099"/>
              </a:buClr>
              <a:buFont typeface="Arial" charset="0"/>
              <a:buChar char="•"/>
            </a:pPr>
            <a:r>
              <a:rPr lang="en-US" b="1" dirty="0" smtClean="0">
                <a:solidFill>
                  <a:schemeClr val="tx1"/>
                </a:solidFill>
                <a:latin typeface="Arial" charset="0"/>
              </a:rPr>
              <a:t>RMS of O-B increases linearly with normalized EE (normalized EE=original EE/speed). </a:t>
            </a:r>
            <a:endParaRPr lang="en-US" b="1" dirty="0">
              <a:solidFill>
                <a:schemeClr val="tx1"/>
              </a:solidFill>
              <a:latin typeface="Arial" charset="0"/>
            </a:endParaRPr>
          </a:p>
          <a:p>
            <a:pPr>
              <a:spcBef>
                <a:spcPts val="600"/>
              </a:spcBef>
              <a:buClr>
                <a:srgbClr val="000099"/>
              </a:buClr>
              <a:buFont typeface="Arial" charset="0"/>
              <a:buChar char="•"/>
            </a:pPr>
            <a:r>
              <a:rPr lang="en-US" b="1" dirty="0" smtClean="0">
                <a:solidFill>
                  <a:schemeClr val="tx1"/>
                </a:solidFill>
                <a:latin typeface="Arial" charset="0"/>
              </a:rPr>
              <a:t>Most </a:t>
            </a:r>
            <a:r>
              <a:rPr lang="en-US" b="1" dirty="0">
                <a:solidFill>
                  <a:schemeClr val="tx1"/>
                </a:solidFill>
                <a:latin typeface="Arial" charset="0"/>
              </a:rPr>
              <a:t>winds have QI values higher than 85 (about 75%) at all levels.  </a:t>
            </a:r>
          </a:p>
        </p:txBody>
      </p:sp>
      <p:sp>
        <p:nvSpPr>
          <p:cNvPr id="20482" name="Text Box 2"/>
          <p:cNvSpPr txBox="1">
            <a:spLocks noChangeArrowheads="1"/>
          </p:cNvSpPr>
          <p:nvPr/>
        </p:nvSpPr>
        <p:spPr bwMode="auto">
          <a:xfrm>
            <a:off x="7823200" y="6484938"/>
            <a:ext cx="906463"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9pPr>
          </a:lstStyle>
          <a:p>
            <a:pPr>
              <a:lnSpc>
                <a:spcPct val="85000"/>
              </a:lnSpc>
            </a:pPr>
            <a:r>
              <a:rPr lang="en-US">
                <a:solidFill>
                  <a:srgbClr val="000000"/>
                </a:solidFill>
              </a:rPr>
              <a:t>      </a:t>
            </a:r>
            <a:fld id="{A9C7BCD4-8199-4E58-9AC7-6F64D39EF46B}" type="slidenum">
              <a:rPr lang="en-US">
                <a:solidFill>
                  <a:srgbClr val="000000"/>
                </a:solidFill>
              </a:rPr>
              <a:pPr>
                <a:lnSpc>
                  <a:spcPct val="85000"/>
                </a:lnSpc>
              </a:pPr>
              <a:t>7</a:t>
            </a:fld>
            <a:endParaRPr lang="en-US">
              <a:solidFill>
                <a:srgbClr val="000000"/>
              </a:solidFill>
            </a:endParaRPr>
          </a:p>
        </p:txBody>
      </p:sp>
      <p:sp>
        <p:nvSpPr>
          <p:cNvPr id="20483" name="Text Box 3"/>
          <p:cNvSpPr txBox="1">
            <a:spLocks noChangeArrowheads="1"/>
          </p:cNvSpPr>
          <p:nvPr/>
        </p:nvSpPr>
        <p:spPr bwMode="auto">
          <a:xfrm>
            <a:off x="1028700" y="76199"/>
            <a:ext cx="7124700" cy="1066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9pPr>
          </a:lstStyle>
          <a:p>
            <a:pPr algn="ctr"/>
            <a:r>
              <a:rPr lang="en-GB" sz="3200" b="1" dirty="0" smtClean="0">
                <a:solidFill>
                  <a:srgbClr val="0000FF"/>
                </a:solidFill>
                <a:effectLst>
                  <a:outerShdw blurRad="38100" dist="38100" dir="2700000" algn="tl">
                    <a:srgbClr val="C0C0C0"/>
                  </a:outerShdw>
                </a:effectLst>
                <a:latin typeface="Arial Black" pitchFamily="32" charset="0"/>
              </a:rPr>
              <a:t>Data Quality: Summary (GOES</a:t>
            </a:r>
          </a:p>
          <a:p>
            <a:pPr algn="ctr"/>
            <a:r>
              <a:rPr lang="en-GB" sz="3200" b="1" dirty="0" smtClean="0">
                <a:solidFill>
                  <a:srgbClr val="0000FF"/>
                </a:solidFill>
                <a:effectLst>
                  <a:outerShdw blurRad="38100" dist="38100" dir="2700000" algn="tl">
                    <a:srgbClr val="C0C0C0"/>
                  </a:outerShdw>
                </a:effectLst>
                <a:latin typeface="Arial Black" pitchFamily="32" charset="0"/>
              </a:rPr>
              <a:t>Hourly wind)</a:t>
            </a:r>
            <a:endParaRPr lang="en-GB" sz="3200" b="1" dirty="0">
              <a:solidFill>
                <a:srgbClr val="0000FF"/>
              </a:solidFill>
              <a:effectLst>
                <a:outerShdw blurRad="38100" dist="38100" dir="2700000" algn="tl">
                  <a:srgbClr val="C0C0C0"/>
                </a:outerShdw>
              </a:effectLst>
              <a:latin typeface="Arial Black" pitchFamily="32"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144621" y="1396048"/>
            <a:ext cx="8147050" cy="5226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9pPr>
          </a:lstStyle>
          <a:p>
            <a:pPr>
              <a:spcBef>
                <a:spcPts val="600"/>
              </a:spcBef>
              <a:buClr>
                <a:srgbClr val="000099"/>
              </a:buClr>
              <a:buFont typeface="Arial" charset="0"/>
              <a:buChar char="•"/>
            </a:pPr>
            <a:r>
              <a:rPr lang="en-US" b="1" dirty="0" smtClean="0">
                <a:solidFill>
                  <a:srgbClr val="000099"/>
                </a:solidFill>
                <a:latin typeface="Arial" charset="0"/>
              </a:rPr>
              <a:t> </a:t>
            </a:r>
            <a:r>
              <a:rPr lang="en-US" b="1" dirty="0" smtClean="0">
                <a:solidFill>
                  <a:schemeClr val="tx1"/>
                </a:solidFill>
                <a:latin typeface="Arial" charset="0"/>
              </a:rPr>
              <a:t>The data quality is similar to GOES cloud top water  WV winds, O-B RMS slight larger than O-B RMS of GOES cloud top WV winds</a:t>
            </a:r>
          </a:p>
          <a:p>
            <a:pPr>
              <a:spcBef>
                <a:spcPts val="600"/>
              </a:spcBef>
              <a:buClr>
                <a:srgbClr val="000099"/>
              </a:buClr>
              <a:buFont typeface="Arial" charset="0"/>
              <a:buChar char="•"/>
            </a:pPr>
            <a:r>
              <a:rPr lang="en-US" b="1" dirty="0" smtClean="0">
                <a:solidFill>
                  <a:schemeClr val="tx1"/>
                </a:solidFill>
                <a:latin typeface="Arial" charset="0"/>
              </a:rPr>
              <a:t> About 55 percent of  winds with QI values over 85.</a:t>
            </a:r>
          </a:p>
          <a:p>
            <a:pPr>
              <a:spcBef>
                <a:spcPts val="600"/>
              </a:spcBef>
              <a:buClr>
                <a:srgbClr val="000099"/>
              </a:buClr>
              <a:buFont typeface="Arial" charset="0"/>
              <a:buChar char="•"/>
            </a:pPr>
            <a:endParaRPr lang="en-US" b="1" dirty="0">
              <a:solidFill>
                <a:schemeClr val="tx1"/>
              </a:solidFill>
              <a:latin typeface="Arial" charset="0"/>
            </a:endParaRPr>
          </a:p>
        </p:txBody>
      </p:sp>
      <p:sp>
        <p:nvSpPr>
          <p:cNvPr id="20482" name="Text Box 2"/>
          <p:cNvSpPr txBox="1">
            <a:spLocks noChangeArrowheads="1"/>
          </p:cNvSpPr>
          <p:nvPr/>
        </p:nvSpPr>
        <p:spPr bwMode="auto">
          <a:xfrm>
            <a:off x="7823200" y="6484938"/>
            <a:ext cx="906463"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9pPr>
          </a:lstStyle>
          <a:p>
            <a:pPr>
              <a:lnSpc>
                <a:spcPct val="85000"/>
              </a:lnSpc>
            </a:pPr>
            <a:r>
              <a:rPr lang="en-US">
                <a:solidFill>
                  <a:srgbClr val="000000"/>
                </a:solidFill>
              </a:rPr>
              <a:t>      </a:t>
            </a:r>
            <a:fld id="{A9C7BCD4-8199-4E58-9AC7-6F64D39EF46B}" type="slidenum">
              <a:rPr lang="en-US">
                <a:solidFill>
                  <a:srgbClr val="000000"/>
                </a:solidFill>
              </a:rPr>
              <a:pPr>
                <a:lnSpc>
                  <a:spcPct val="85000"/>
                </a:lnSpc>
              </a:pPr>
              <a:t>8</a:t>
            </a:fld>
            <a:endParaRPr lang="en-US">
              <a:solidFill>
                <a:srgbClr val="000000"/>
              </a:solidFill>
            </a:endParaRPr>
          </a:p>
        </p:txBody>
      </p:sp>
      <p:sp>
        <p:nvSpPr>
          <p:cNvPr id="20483" name="Text Box 3"/>
          <p:cNvSpPr txBox="1">
            <a:spLocks noChangeArrowheads="1"/>
          </p:cNvSpPr>
          <p:nvPr/>
        </p:nvSpPr>
        <p:spPr bwMode="auto">
          <a:xfrm>
            <a:off x="990600" y="152400"/>
            <a:ext cx="7124700" cy="1066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9pPr>
          </a:lstStyle>
          <a:p>
            <a:pPr algn="ctr"/>
            <a:r>
              <a:rPr lang="en-GB" sz="3200" b="1" dirty="0" smtClean="0">
                <a:solidFill>
                  <a:srgbClr val="0000FF"/>
                </a:solidFill>
                <a:effectLst>
                  <a:outerShdw blurRad="38100" dist="38100" dir="2700000" algn="tl">
                    <a:srgbClr val="C0C0C0"/>
                  </a:outerShdw>
                </a:effectLst>
                <a:latin typeface="Arial Black" pitchFamily="32" charset="0"/>
              </a:rPr>
              <a:t>Data Quality: Summary (</a:t>
            </a:r>
            <a:r>
              <a:rPr lang="en-GB" sz="3200" b="1" dirty="0" err="1" smtClean="0">
                <a:solidFill>
                  <a:srgbClr val="0000FF"/>
                </a:solidFill>
                <a:effectLst>
                  <a:outerShdw blurRad="38100" dist="38100" dir="2700000" algn="tl">
                    <a:srgbClr val="C0C0C0"/>
                  </a:outerShdw>
                </a:effectLst>
                <a:latin typeface="Arial Black" pitchFamily="32" charset="0"/>
              </a:rPr>
              <a:t>Meteosat</a:t>
            </a:r>
            <a:r>
              <a:rPr lang="en-GB" sz="3200" b="1" dirty="0" smtClean="0">
                <a:solidFill>
                  <a:srgbClr val="0000FF"/>
                </a:solidFill>
                <a:effectLst>
                  <a:outerShdw blurRad="38100" dist="38100" dir="2700000" algn="tl">
                    <a:srgbClr val="C0C0C0"/>
                  </a:outerShdw>
                </a:effectLst>
                <a:latin typeface="Arial Black" pitchFamily="32" charset="0"/>
              </a:rPr>
              <a:t> winds)</a:t>
            </a:r>
          </a:p>
          <a:p>
            <a:pPr algn="ctr"/>
            <a:r>
              <a:rPr lang="en-GB" sz="3200" b="1" dirty="0" smtClean="0">
                <a:solidFill>
                  <a:srgbClr val="0000FF"/>
                </a:solidFill>
                <a:effectLst>
                  <a:outerShdw blurRad="38100" dist="38100" dir="2700000" algn="tl">
                    <a:srgbClr val="C0C0C0"/>
                  </a:outerShdw>
                </a:effectLst>
                <a:latin typeface="Arial Black" pitchFamily="32" charset="0"/>
              </a:rPr>
              <a:t>   </a:t>
            </a:r>
            <a:endParaRPr lang="en-GB" sz="3200" b="1" dirty="0">
              <a:solidFill>
                <a:srgbClr val="0000FF"/>
              </a:solidFill>
              <a:effectLst>
                <a:outerShdw blurRad="38100" dist="38100" dir="2700000" algn="tl">
                  <a:srgbClr val="C0C0C0"/>
                </a:outerShdw>
              </a:effectLst>
              <a:latin typeface="Arial Black" pitchFamily="32" charset="0"/>
            </a:endParaRPr>
          </a:p>
        </p:txBody>
      </p:sp>
    </p:spTree>
    <p:extLst>
      <p:ext uri="{BB962C8B-B14F-4D97-AF65-F5344CB8AC3E}">
        <p14:creationId xmlns:p14="http://schemas.microsoft.com/office/powerpoint/2010/main" val="41071902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
          <p:cNvSpPr txBox="1">
            <a:spLocks noChangeArrowheads="1"/>
          </p:cNvSpPr>
          <p:nvPr/>
        </p:nvSpPr>
        <p:spPr bwMode="auto">
          <a:xfrm>
            <a:off x="304800" y="1371600"/>
            <a:ext cx="8839200" cy="5418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itchFamily="16" charset="0"/>
                <a:ea typeface="DejaVu LGC Sans" charset="0"/>
                <a:cs typeface="DejaVu LGC Sans" charset="0"/>
              </a:defRPr>
            </a:lvl9pPr>
          </a:lstStyle>
          <a:p>
            <a:pPr>
              <a:spcBef>
                <a:spcPts val="600"/>
              </a:spcBef>
              <a:buClr>
                <a:srgbClr val="000099"/>
              </a:buClr>
              <a:buFont typeface="Arial" charset="0"/>
              <a:buChar char="•"/>
            </a:pPr>
            <a:r>
              <a:rPr lang="en-US" b="1" dirty="0">
                <a:solidFill>
                  <a:schemeClr val="tx1"/>
                </a:solidFill>
                <a:latin typeface="Arial" charset="0"/>
              </a:rPr>
              <a:t>Based on </a:t>
            </a:r>
            <a:r>
              <a:rPr lang="en-US" b="1" dirty="0" smtClean="0">
                <a:solidFill>
                  <a:schemeClr val="tx1"/>
                </a:solidFill>
                <a:latin typeface="Arial" charset="0"/>
              </a:rPr>
              <a:t>above O-B statistics results, the quality control schemes and observation errors  were determined for GOES </a:t>
            </a:r>
            <a:r>
              <a:rPr lang="en-US" b="1" dirty="0">
                <a:solidFill>
                  <a:schemeClr val="tx1"/>
                </a:solidFill>
                <a:latin typeface="Arial" charset="0"/>
              </a:rPr>
              <a:t>hourly </a:t>
            </a:r>
            <a:r>
              <a:rPr lang="en-US" b="1" dirty="0" smtClean="0">
                <a:solidFill>
                  <a:schemeClr val="tx1"/>
                </a:solidFill>
                <a:latin typeface="Arial" charset="0"/>
              </a:rPr>
              <a:t>IR and WV cloud top and </a:t>
            </a:r>
            <a:r>
              <a:rPr lang="en-US" b="1" dirty="0" err="1" smtClean="0">
                <a:solidFill>
                  <a:schemeClr val="tx1"/>
                </a:solidFill>
                <a:latin typeface="Arial" charset="0"/>
              </a:rPr>
              <a:t>Meteosat</a:t>
            </a:r>
            <a:r>
              <a:rPr lang="en-US" b="1" dirty="0" smtClean="0">
                <a:solidFill>
                  <a:schemeClr val="tx1"/>
                </a:solidFill>
                <a:latin typeface="Arial" charset="0"/>
              </a:rPr>
              <a:t> WV cloud top winds</a:t>
            </a:r>
          </a:p>
          <a:p>
            <a:pPr>
              <a:spcBef>
                <a:spcPts val="600"/>
              </a:spcBef>
              <a:buClr>
                <a:srgbClr val="000099"/>
              </a:buClr>
              <a:buFont typeface="Arial" charset="0"/>
              <a:buChar char="•"/>
            </a:pPr>
            <a:r>
              <a:rPr lang="en-US" b="1" dirty="0" smtClean="0">
                <a:solidFill>
                  <a:schemeClr val="tx1"/>
                </a:solidFill>
                <a:latin typeface="Arial" charset="0"/>
              </a:rPr>
              <a:t>The several parallel experiments were set up to assimilate these winds into NCEP data assimilations and forecast system.   First, the parallel experiments from </a:t>
            </a:r>
            <a:r>
              <a:rPr lang="en-US" b="1" dirty="0">
                <a:solidFill>
                  <a:schemeClr val="tx1"/>
                </a:solidFill>
                <a:latin typeface="Arial" charset="0"/>
              </a:rPr>
              <a:t>July 1 to August 15 </a:t>
            </a:r>
            <a:r>
              <a:rPr lang="en-US" b="1" dirty="0" smtClean="0">
                <a:solidFill>
                  <a:schemeClr val="tx1"/>
                </a:solidFill>
                <a:latin typeface="Arial" charset="0"/>
              </a:rPr>
              <a:t>and from November 15 to December 31,2012 were set up to assimilate each product respectively, then another experiment was set up from July 10 to August 31 to assimilate the two products (plus JMA profiler winds).</a:t>
            </a:r>
            <a:endParaRPr lang="en-US" b="1" dirty="0">
              <a:solidFill>
                <a:schemeClr val="tx1"/>
              </a:solidFill>
              <a:latin typeface="Arial" charset="0"/>
            </a:endParaRPr>
          </a:p>
          <a:p>
            <a:pPr>
              <a:spcBef>
                <a:spcPts val="600"/>
              </a:spcBef>
              <a:buClr>
                <a:srgbClr val="000099"/>
              </a:buClr>
              <a:buFont typeface="Arial" charset="0"/>
              <a:buNone/>
            </a:pPr>
            <a:endParaRPr lang="en-US" dirty="0">
              <a:solidFill>
                <a:srgbClr val="000099"/>
              </a:solidFill>
              <a:latin typeface="Arial" charset="0"/>
            </a:endParaRPr>
          </a:p>
          <a:p>
            <a:pPr marL="0" indent="0">
              <a:spcBef>
                <a:spcPts val="600"/>
              </a:spcBef>
              <a:buClr>
                <a:srgbClr val="000099"/>
              </a:buClr>
            </a:pPr>
            <a:endParaRPr lang="en-US" dirty="0">
              <a:solidFill>
                <a:srgbClr val="000099"/>
              </a:solidFill>
              <a:latin typeface="Arial" charset="0"/>
            </a:endParaRPr>
          </a:p>
          <a:p>
            <a:pPr>
              <a:spcBef>
                <a:spcPts val="600"/>
              </a:spcBef>
              <a:buClr>
                <a:srgbClr val="000099"/>
              </a:buClr>
              <a:buFont typeface="Arial" charset="0"/>
              <a:buNone/>
            </a:pPr>
            <a:endParaRPr lang="en-US" dirty="0">
              <a:solidFill>
                <a:srgbClr val="000099"/>
              </a:solidFill>
              <a:latin typeface="Arial" charset="0"/>
            </a:endParaRPr>
          </a:p>
          <a:p>
            <a:pPr>
              <a:spcBef>
                <a:spcPts val="600"/>
              </a:spcBef>
              <a:buClr>
                <a:srgbClr val="000099"/>
              </a:buClr>
              <a:buFont typeface="Arial" charset="0"/>
              <a:buNone/>
            </a:pPr>
            <a:endParaRPr lang="en-US" dirty="0">
              <a:solidFill>
                <a:srgbClr val="000099"/>
              </a:solidFill>
              <a:latin typeface="Arial" charset="0"/>
            </a:endParaRPr>
          </a:p>
        </p:txBody>
      </p:sp>
      <p:sp>
        <p:nvSpPr>
          <p:cNvPr id="21506" name="Text Box 2"/>
          <p:cNvSpPr txBox="1">
            <a:spLocks noChangeArrowheads="1"/>
          </p:cNvSpPr>
          <p:nvPr/>
        </p:nvSpPr>
        <p:spPr bwMode="auto">
          <a:xfrm>
            <a:off x="7823200" y="6484938"/>
            <a:ext cx="906463"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6" charset="0"/>
                <a:ea typeface="DejaVu LGC Sans" charset="0"/>
                <a:cs typeface="DejaVu LGC Sans" charset="0"/>
              </a:defRPr>
            </a:lvl9pPr>
          </a:lstStyle>
          <a:p>
            <a:pPr>
              <a:lnSpc>
                <a:spcPct val="85000"/>
              </a:lnSpc>
            </a:pPr>
            <a:r>
              <a:rPr lang="en-US">
                <a:solidFill>
                  <a:srgbClr val="000000"/>
                </a:solidFill>
              </a:rPr>
              <a:t>      </a:t>
            </a:r>
            <a:fld id="{C52F6F99-B0CB-4885-BC8D-EBC02377E730}" type="slidenum">
              <a:rPr lang="en-US">
                <a:solidFill>
                  <a:srgbClr val="000000"/>
                </a:solidFill>
              </a:rPr>
              <a:pPr>
                <a:lnSpc>
                  <a:spcPct val="85000"/>
                </a:lnSpc>
              </a:pPr>
              <a:t>9</a:t>
            </a:fld>
            <a:endParaRPr lang="en-US">
              <a:solidFill>
                <a:srgbClr val="000000"/>
              </a:solidFill>
            </a:endParaRPr>
          </a:p>
        </p:txBody>
      </p:sp>
      <p:sp>
        <p:nvSpPr>
          <p:cNvPr id="21507" name="Text Box 3"/>
          <p:cNvSpPr txBox="1">
            <a:spLocks noChangeArrowheads="1"/>
          </p:cNvSpPr>
          <p:nvPr/>
        </p:nvSpPr>
        <p:spPr bwMode="auto">
          <a:xfrm>
            <a:off x="1028700" y="0"/>
            <a:ext cx="7124700" cy="1411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6" charset="0"/>
                <a:ea typeface="DejaVu LGC Sans" charset="0"/>
                <a:cs typeface="DejaVu LGC Sans" charset="0"/>
              </a:defRPr>
            </a:lvl9pPr>
          </a:lstStyle>
          <a:p>
            <a:pPr algn="ctr"/>
            <a:r>
              <a:rPr lang="en-GB" sz="3600" b="1" dirty="0">
                <a:solidFill>
                  <a:srgbClr val="0000FF"/>
                </a:solidFill>
                <a:effectLst>
                  <a:outerShdw blurRad="38100" dist="38100" dir="2700000" algn="tl">
                    <a:srgbClr val="C0C0C0"/>
                  </a:outerShdw>
                </a:effectLst>
                <a:latin typeface="Arial Black" pitchFamily="32" charset="0"/>
              </a:rPr>
              <a:t>Current Assimilation Strategy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DejaVu LGC Sans"/>
        <a:cs typeface="DejaVu LGC Sans"/>
      </a:majorFont>
      <a:minorFont>
        <a:latin typeface="Arial"/>
        <a:ea typeface="DejaVu LGC Sans"/>
        <a:cs typeface="DejaVu LGC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DejaVu LGC Sans"/>
        <a:cs typeface="DejaVu LGC Sans"/>
      </a:majorFont>
      <a:minorFont>
        <a:latin typeface="Arial"/>
        <a:ea typeface="DejaVu LGC Sans"/>
        <a:cs typeface="DejaVu LGC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2023</TotalTime>
  <Words>1001</Words>
  <Application>Microsoft Office PowerPoint</Application>
  <PresentationFormat>On-screen Show (4:3)</PresentationFormat>
  <Paragraphs>143</Paragraphs>
  <Slides>26</Slides>
  <Notes>26</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 Of Variational QC in GSI</dc:title>
  <dc:creator>Jaime Daniels</dc:creator>
  <cp:lastModifiedBy>Xiujuan N. Su</cp:lastModifiedBy>
  <cp:revision>118</cp:revision>
  <cp:lastPrinted>1601-01-01T00:00:00Z</cp:lastPrinted>
  <dcterms:created xsi:type="dcterms:W3CDTF">1601-01-01T00:00:00Z</dcterms:created>
  <dcterms:modified xsi:type="dcterms:W3CDTF">2014-06-12T15:47:48Z</dcterms:modified>
</cp:coreProperties>
</file>