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45"/>
  </p:notesMasterIdLst>
  <p:sldIdLst>
    <p:sldId id="312" r:id="rId3"/>
    <p:sldId id="372" r:id="rId4"/>
    <p:sldId id="352" r:id="rId5"/>
    <p:sldId id="315" r:id="rId6"/>
    <p:sldId id="316" r:id="rId7"/>
    <p:sldId id="319" r:id="rId8"/>
    <p:sldId id="320" r:id="rId9"/>
    <p:sldId id="310" r:id="rId10"/>
    <p:sldId id="311" r:id="rId11"/>
    <p:sldId id="308" r:id="rId12"/>
    <p:sldId id="309" r:id="rId13"/>
    <p:sldId id="306" r:id="rId14"/>
    <p:sldId id="317" r:id="rId15"/>
    <p:sldId id="322" r:id="rId16"/>
    <p:sldId id="330" r:id="rId17"/>
    <p:sldId id="363" r:id="rId18"/>
    <p:sldId id="341" r:id="rId19"/>
    <p:sldId id="337" r:id="rId20"/>
    <p:sldId id="375" r:id="rId21"/>
    <p:sldId id="343" r:id="rId22"/>
    <p:sldId id="350" r:id="rId23"/>
    <p:sldId id="351" r:id="rId24"/>
    <p:sldId id="332" r:id="rId25"/>
    <p:sldId id="347" r:id="rId26"/>
    <p:sldId id="348" r:id="rId27"/>
    <p:sldId id="344" r:id="rId28"/>
    <p:sldId id="345" r:id="rId29"/>
    <p:sldId id="346" r:id="rId30"/>
    <p:sldId id="333" r:id="rId31"/>
    <p:sldId id="354" r:id="rId32"/>
    <p:sldId id="358" r:id="rId33"/>
    <p:sldId id="359" r:id="rId34"/>
    <p:sldId id="360" r:id="rId35"/>
    <p:sldId id="361" r:id="rId36"/>
    <p:sldId id="366" r:id="rId37"/>
    <p:sldId id="367" r:id="rId38"/>
    <p:sldId id="368" r:id="rId39"/>
    <p:sldId id="369" r:id="rId40"/>
    <p:sldId id="364" r:id="rId41"/>
    <p:sldId id="370" r:id="rId42"/>
    <p:sldId id="373" r:id="rId43"/>
    <p:sldId id="374" r:id="rId4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00FF"/>
    <a:srgbClr val="496481"/>
    <a:srgbClr val="00FF00"/>
    <a:srgbClr val="FF00FF"/>
    <a:srgbClr val="6D82A5"/>
    <a:srgbClr val="CC9900"/>
    <a:srgbClr val="FFCC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3525" autoAdjust="0"/>
  </p:normalViewPr>
  <p:slideViewPr>
    <p:cSldViewPr>
      <p:cViewPr varScale="1">
        <p:scale>
          <a:sx n="72" d="100"/>
          <a:sy n="72" d="100"/>
        </p:scale>
        <p:origin x="180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F79EC0-9E3C-4CEF-A405-C6EF1757EFD7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US" noProof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950707-6B44-4D60-B310-2D21583B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0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8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5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07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32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59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71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1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6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026" name="Picture 2" descr="C:\Documents and Settings\JMA3214\デスクトップ\トッ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30F-9608-4C5C-ADA7-C5CBBAF824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183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13E-8A34-443A-8715-A6596AEBE3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F0D8-8ADA-4B70-A11F-BA660F94498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B6A-107A-4980-9A2D-CDC1DB1D55B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3DEB-6F96-4E7B-AA5A-CC83EACCB4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87C1-93AC-4071-8322-170071EC522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697-4AE2-42C1-BB64-288C8DBD8A5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FEA-66F4-4325-A3B9-606E39A040E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5C\デスクトップ\新しい画像.jpg"/>
          <p:cNvPicPr>
            <a:picLocks noChangeAspect="1" noChangeArrowheads="1"/>
          </p:cNvPicPr>
          <p:nvPr/>
        </p:nvPicPr>
        <p:blipFill>
          <a:blip r:embed="rId2" cstate="print"/>
          <a:srcRect l="275" t="954" r="275"/>
          <a:stretch>
            <a:fillRect/>
          </a:stretch>
        </p:blipFill>
        <p:spPr bwMode="auto">
          <a:xfrm>
            <a:off x="1588" y="0"/>
            <a:ext cx="9142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6048-3F47-4A81-8449-62E23E9F92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A3B3-37D4-4D9C-A05C-246F6AC09BA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0EF-ECDA-4ECE-8DA7-C6B35CBD466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rrowheads="1"/>
          </p:cNvPicPr>
          <p:nvPr/>
        </p:nvPicPr>
        <p:blipFill>
          <a:blip r:embed="rId2" cstate="print"/>
          <a:srcRect l="6076" r="4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3B722C-9FB3-414E-B92B-51EDE2E16BF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rrowheads="1"/>
          </p:cNvPicPr>
          <p:nvPr/>
        </p:nvPicPr>
        <p:blipFill>
          <a:blip r:embed="rId2" cstate="print"/>
          <a:srcRect l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7A5F1-E805-46C8-B67F-12EE3EE49D4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3.JPG"/>
          <p:cNvPicPr>
            <a:picLocks noChangeArrowheads="1"/>
          </p:cNvPicPr>
          <p:nvPr/>
        </p:nvPicPr>
        <p:blipFill>
          <a:blip r:embed="rId2" cstate="print"/>
          <a:srcRect l="11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C99AA9-80E0-48AC-B925-817826029DE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B641-90FF-4506-9A63-88F9156F4C6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FC0A-922E-49BF-B27C-A1096B0F77B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C575-4982-47D4-BE14-0E0D8E88F53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1B9-7389-4A95-9B4B-169ED59D7B8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rrowheads="1"/>
          </p:cNvPicPr>
          <p:nvPr/>
        </p:nvPicPr>
        <p:blipFill>
          <a:blip r:embed="rId2" cstate="print"/>
          <a:srcRect l="6076" r="4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5E5E9-1852-4C39-8493-00E30D94508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EFAD-FD09-4227-A511-2427B1BD5BC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3D4F-9E50-47F7-9DCF-4AF299BBEEE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FA11-CDFE-4372-B4EE-E8EA764DC58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8B7A-E095-4C6D-8FFE-FA294E16405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ED53-6D4D-48E7-89C2-16C25E47F37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rrowheads="1"/>
          </p:cNvPicPr>
          <p:nvPr/>
        </p:nvPicPr>
        <p:blipFill>
          <a:blip r:embed="rId2" cstate="print"/>
          <a:srcRect l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33DA48-C814-4300-A35E-1652EC6D97F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D45F-CB8C-4AFE-831E-212F8161C2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Documents and Settings\JMA3214\デスクトップ\図\下枠JMA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44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04025" y="6381750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D7E6F-8CFD-4309-83DF-4EFD1A9132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26" r:id="rId2"/>
    <p:sldLayoutId id="2147484747" r:id="rId3"/>
    <p:sldLayoutId id="2147484748" r:id="rId4"/>
    <p:sldLayoutId id="2147484755" r:id="rId5"/>
    <p:sldLayoutId id="2147484756" r:id="rId6"/>
    <p:sldLayoutId id="2147484757" r:id="rId7"/>
    <p:sldLayoutId id="2147484758" r:id="rId8"/>
    <p:sldLayoutId id="2147484727" r:id="rId9"/>
    <p:sldLayoutId id="2147484728" r:id="rId10"/>
    <p:sldLayoutId id="2147484729" r:id="rId11"/>
    <p:sldLayoutId id="2147484730" r:id="rId12"/>
    <p:sldLayoutId id="2147484731" r:id="rId13"/>
    <p:sldLayoutId id="2147484732" r:id="rId14"/>
    <p:sldLayoutId id="2147484733" r:id="rId15"/>
    <p:sldLayoutId id="2147484734" r:id="rId16"/>
    <p:sldLayoutId id="2147484735" r:id="rId17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Documents and Settings\JMA3214\デスクトップ\図\下枠数値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67544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316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580063" y="6381750"/>
            <a:ext cx="909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DECC9C-661C-4911-8232-4FEB5099A8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36" r:id="rId2"/>
    <p:sldLayoutId id="2147484751" r:id="rId3"/>
    <p:sldLayoutId id="2147484752" r:id="rId4"/>
    <p:sldLayoutId id="2147484753" r:id="rId5"/>
    <p:sldLayoutId id="2147484760" r:id="rId6"/>
    <p:sldLayoutId id="2147484761" r:id="rId7"/>
    <p:sldLayoutId id="2147484762" r:id="rId8"/>
    <p:sldLayoutId id="2147484737" r:id="rId9"/>
    <p:sldLayoutId id="2147484738" r:id="rId10"/>
    <p:sldLayoutId id="2147484739" r:id="rId11"/>
    <p:sldLayoutId id="2147484740" r:id="rId12"/>
    <p:sldLayoutId id="2147484741" r:id="rId13"/>
    <p:sldLayoutId id="2147484742" r:id="rId14"/>
    <p:sldLayoutId id="2147484743" r:id="rId15"/>
    <p:sldLayoutId id="2147484744" r:id="rId16"/>
    <p:sldLayoutId id="2147484745" r:id="rId17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80920" cy="2088232"/>
          </a:xfrm>
        </p:spPr>
        <p:txBody>
          <a:bodyPr/>
          <a:lstStyle/>
          <a:p>
            <a:r>
              <a:rPr kumimoji="1" lang="en-US" altLang="ja-JP" sz="3600" dirty="0" smtClean="0"/>
              <a:t>Observing System Experiment of MTSAT-1R Rapid Scan AMV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using the JMA operational NWP system </a:t>
            </a:r>
            <a:r>
              <a:rPr lang="en-US" altLang="ja-JP" sz="3600" dirty="0" smtClean="0"/>
              <a:t>from 2011 to 2013</a:t>
            </a:r>
            <a:r>
              <a:rPr kumimoji="1" lang="en-US" altLang="ja-JP" sz="3600" dirty="0" smtClean="0"/>
              <a:t>   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28192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Koji</a:t>
            </a:r>
            <a:r>
              <a:rPr lang="ja-JP" altLang="en-US" dirty="0"/>
              <a:t> </a:t>
            </a:r>
            <a:r>
              <a:rPr lang="en-US" altLang="ja-JP" dirty="0"/>
              <a:t>Yamashita</a:t>
            </a:r>
          </a:p>
          <a:p>
            <a:pPr>
              <a:defRPr/>
            </a:pPr>
            <a:r>
              <a:rPr lang="en-US" altLang="ja-JP" dirty="0"/>
              <a:t>Japan Meteorological Agency</a:t>
            </a:r>
          </a:p>
          <a:p>
            <a:pPr>
              <a:defRPr/>
            </a:pPr>
            <a:r>
              <a:rPr lang="en-US" altLang="ja-JP" dirty="0" smtClean="0"/>
              <a:t>kobo.yamashita@met.kishou.go.jp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B9A62-1E34-45B4-8BD9-9566EBF62A18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638944"/>
          </a:xfrm>
        </p:spPr>
        <p:txBody>
          <a:bodyPr/>
          <a:lstStyle/>
          <a:p>
            <a:r>
              <a:rPr lang="en-US" altLang="ja-JP" sz="3200" dirty="0" smtClean="0"/>
              <a:t>Experimental Design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18488"/>
              </p:ext>
            </p:extLst>
          </p:nvPr>
        </p:nvGraphicFramePr>
        <p:xfrm>
          <a:off x="429756" y="768710"/>
          <a:ext cx="8424863" cy="408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7791"/>
                <a:gridCol w="6227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Name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dirty="0" smtClean="0"/>
                        <a:t>Specification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baseline="0" dirty="0" smtClean="0"/>
                        <a:t>OPE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0" dirty="0" smtClean="0"/>
                        <a:t>A scheme of the 200 km thinning of OPE-AMVs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/>
                        <a:t>in the 6 hour time window</a:t>
                      </a:r>
                      <a:endParaRPr kumimoji="1" lang="ja-JP" altLang="en-US" sz="1800" b="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2STP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cs typeface="Times New Roman" pitchFamily="18" charset="0"/>
                        </a:rPr>
                        <a:t>2-step thinning scheme</a:t>
                      </a:r>
                      <a:endParaRPr lang="en-US" altLang="ja-JP" sz="1800" dirty="0" smtClean="0"/>
                    </a:p>
                    <a:p>
                      <a:pPr>
                        <a:buSzPct val="60000"/>
                        <a:buFont typeface="Wingdings" pitchFamily="2" charset="2"/>
                        <a:buChar char="Ø"/>
                      </a:pPr>
                      <a:r>
                        <a:rPr lang="en-US" altLang="ja-JP" sz="1800" dirty="0" smtClean="0"/>
                        <a:t> A combination scheme of </a:t>
                      </a:r>
                      <a:r>
                        <a:rPr lang="en-US" altLang="ja-JP" sz="1800" u="sng" dirty="0" smtClean="0">
                          <a:solidFill>
                            <a:srgbClr val="6600FF"/>
                          </a:solidFill>
                        </a:rPr>
                        <a:t>the 100 km thinning of  RS-AMVs</a:t>
                      </a:r>
                    </a:p>
                    <a:p>
                      <a:r>
                        <a:rPr lang="en-US" altLang="ja-JP" sz="1800" dirty="0" smtClean="0"/>
                        <a:t>   in 2 hour time window </a:t>
                      </a:r>
                    </a:p>
                    <a:p>
                      <a:r>
                        <a:rPr lang="en-US" altLang="ja-JP" sz="1800" dirty="0" smtClean="0"/>
                        <a:t>   and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the 200 km thinning of OPE-AMVs</a:t>
                      </a:r>
                      <a:r>
                        <a:rPr lang="en-US" altLang="ja-JP" sz="1800" u="sng" dirty="0" smtClean="0"/>
                        <a:t> </a:t>
                      </a:r>
                    </a:p>
                    <a:p>
                      <a:r>
                        <a:rPr lang="en-US" altLang="ja-JP" sz="1800" dirty="0" smtClean="0"/>
                        <a:t>   in 6 hour time window</a:t>
                      </a:r>
                      <a:endParaRPr kumimoji="1" lang="ja-JP" alt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100kmSPOB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1800" dirty="0" smtClean="0"/>
                        <a:t>uper-observation procedure  ( combination</a:t>
                      </a:r>
                      <a:r>
                        <a:rPr lang="en-US" altLang="ja-JP" sz="1800" baseline="0" dirty="0" smtClean="0"/>
                        <a:t> scheme )</a:t>
                      </a:r>
                      <a:endParaRPr lang="en-US" altLang="ja-JP" sz="1800" dirty="0" smtClean="0"/>
                    </a:p>
                    <a:p>
                      <a:r>
                        <a:rPr lang="en-US" altLang="ja-JP" sz="1800" dirty="0" smtClean="0"/>
                        <a:t> 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Average of AMVs </a:t>
                      </a:r>
                      <a:r>
                        <a:rPr lang="en-US" altLang="ja-JP" sz="1800" dirty="0" smtClean="0"/>
                        <a:t>(RS-AMVs) directions and speeds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with 100 km intervals </a:t>
                      </a:r>
                      <a:r>
                        <a:rPr lang="en-US" altLang="ja-JP" sz="1800" dirty="0" smtClean="0"/>
                        <a:t>in hourly time window and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the 200 km thinning of OPE-AMVs</a:t>
                      </a:r>
                      <a:r>
                        <a:rPr lang="en-US" altLang="ja-JP" sz="1800" u="sng" dirty="0" smtClean="0"/>
                        <a:t>  </a:t>
                      </a:r>
                      <a:r>
                        <a:rPr lang="en-US" altLang="ja-JP" sz="1800" dirty="0" smtClean="0"/>
                        <a:t>in 6 hour time window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0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altLang="ja-JP" sz="1800" dirty="0" smtClean="0"/>
                        <a:t>  Averaging about time, level, space, wind directions and speeds</a:t>
                      </a:r>
                      <a:endParaRPr kumimoji="1" lang="ja-JP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7" name="グループ化 16"/>
          <p:cNvGrpSpPr>
            <a:grpSpLocks/>
          </p:cNvGrpSpPr>
          <p:nvPr/>
        </p:nvGrpSpPr>
        <p:grpSpPr bwMode="auto">
          <a:xfrm>
            <a:off x="489609" y="2484730"/>
            <a:ext cx="2088232" cy="811399"/>
            <a:chOff x="2483767" y="5229200"/>
            <a:chExt cx="1368153" cy="812418"/>
          </a:xfrm>
        </p:grpSpPr>
        <p:sp>
          <p:nvSpPr>
            <p:cNvPr id="8" name="正方形/長方形 7"/>
            <p:cNvSpPr/>
            <p:nvPr/>
          </p:nvSpPr>
          <p:spPr>
            <a:xfrm>
              <a:off x="2483767" y="5229200"/>
              <a:ext cx="1368153" cy="7915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545207" y="5373844"/>
              <a:ext cx="1234282" cy="35922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0" name="テキスト ボックス 8"/>
            <p:cNvSpPr txBox="1">
              <a:spLocks noChangeArrowheads="1"/>
            </p:cNvSpPr>
            <p:nvPr/>
          </p:nvSpPr>
          <p:spPr bwMode="auto">
            <a:xfrm>
              <a:off x="2545207" y="5733454"/>
              <a:ext cx="1234283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0000FF"/>
                  </a:solidFill>
                </a:rPr>
                <a:t>OPE-AMVs</a:t>
              </a:r>
              <a:r>
                <a:rPr lang="en-US" altLang="ja-JP" sz="1050" dirty="0" smtClean="0">
                  <a:solidFill>
                    <a:srgbClr val="0000FF"/>
                  </a:solidFill>
                </a:rPr>
                <a:t>(200km thin.)</a:t>
              </a:r>
              <a:endParaRPr lang="ja-JP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1" name="テキスト ボックス 9"/>
            <p:cNvSpPr txBox="1">
              <a:spLocks noChangeArrowheads="1"/>
            </p:cNvSpPr>
            <p:nvPr/>
          </p:nvSpPr>
          <p:spPr bwMode="auto">
            <a:xfrm>
              <a:off x="2545207" y="5401667"/>
              <a:ext cx="1148557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6600FF"/>
                  </a:solidFill>
                </a:rPr>
                <a:t>RS-AMVs</a:t>
              </a:r>
              <a:r>
                <a:rPr lang="en-US" altLang="ja-JP" sz="1050" dirty="0" smtClean="0">
                  <a:solidFill>
                    <a:srgbClr val="6600FF"/>
                  </a:solidFill>
                </a:rPr>
                <a:t>(100km thin.)</a:t>
              </a:r>
              <a:endParaRPr lang="ja-JP" altLang="en-US" sz="1050" dirty="0">
                <a:solidFill>
                  <a:srgbClr val="6600FF"/>
                </a:solidFill>
              </a:endParaRPr>
            </a:p>
          </p:txBody>
        </p:sp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440160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2000" dirty="0" smtClean="0"/>
              <a:t>Period: </a:t>
            </a:r>
          </a:p>
          <a:p>
            <a:pPr lvl="1"/>
            <a:r>
              <a:rPr lang="en-US" altLang="ja-JP" sz="2000" dirty="0" smtClean="0"/>
              <a:t>Assimilation : From 2 to 28 October 2013 ( including RS-AMV from 2 to 16 October )</a:t>
            </a:r>
          </a:p>
          <a:p>
            <a:pPr lvl="1"/>
            <a:r>
              <a:rPr lang="en-US" altLang="ja-JP" sz="2000" dirty="0" smtClean="0"/>
              <a:t> Forecast       : From 2 to </a:t>
            </a:r>
            <a:r>
              <a:rPr lang="en-US" altLang="ja-JP" sz="2000" dirty="0"/>
              <a:t>16 October 2013 </a:t>
            </a:r>
            <a:endParaRPr kumimoji="1" lang="ja-JP" altLang="en-US" sz="2000" dirty="0"/>
          </a:p>
        </p:txBody>
      </p:sp>
      <p:grpSp>
        <p:nvGrpSpPr>
          <p:cNvPr id="13" name="グループ化 16"/>
          <p:cNvGrpSpPr>
            <a:grpSpLocks/>
          </p:cNvGrpSpPr>
          <p:nvPr/>
        </p:nvGrpSpPr>
        <p:grpSpPr bwMode="auto">
          <a:xfrm>
            <a:off x="583386" y="3956628"/>
            <a:ext cx="1850662" cy="790575"/>
            <a:chOff x="2483767" y="5229200"/>
            <a:chExt cx="1368153" cy="791568"/>
          </a:xfrm>
        </p:grpSpPr>
        <p:sp>
          <p:nvSpPr>
            <p:cNvPr id="14" name="正方形/長方形 13"/>
            <p:cNvSpPr/>
            <p:nvPr/>
          </p:nvSpPr>
          <p:spPr>
            <a:xfrm>
              <a:off x="2483767" y="5229200"/>
              <a:ext cx="1368153" cy="7915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74141" y="5373844"/>
              <a:ext cx="1160835" cy="35922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6" name="テキスト ボックス 8"/>
            <p:cNvSpPr txBox="1">
              <a:spLocks noChangeArrowheads="1"/>
            </p:cNvSpPr>
            <p:nvPr/>
          </p:nvSpPr>
          <p:spPr bwMode="auto">
            <a:xfrm>
              <a:off x="2483767" y="5733451"/>
              <a:ext cx="1368153" cy="27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dirty="0" smtClean="0">
                  <a:solidFill>
                    <a:srgbClr val="0000FF"/>
                  </a:solidFill>
                </a:rPr>
                <a:t>OPE-AMVs(200km thin.)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7" name="テキスト ボックス 9"/>
            <p:cNvSpPr txBox="1">
              <a:spLocks noChangeArrowheads="1"/>
            </p:cNvSpPr>
            <p:nvPr/>
          </p:nvSpPr>
          <p:spPr bwMode="auto">
            <a:xfrm>
              <a:off x="2574141" y="5399469"/>
              <a:ext cx="1224223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6600FF"/>
                  </a:solidFill>
                </a:rPr>
                <a:t>RS-AMVs(SPOB)</a:t>
              </a:r>
              <a:endParaRPr lang="ja-JP" altLang="en-US" sz="1400" dirty="0">
                <a:solidFill>
                  <a:srgbClr val="66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0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vkva.naps.kishou.go.jp/~suuchi32/DPSIVS/RSAMV2STP_2013103436-2_H007-Cntl3362-2-201310/Dfit/data/ACARS_SN_V_A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5" t="25658" r="916" b="51341"/>
          <a:stretch/>
        </p:blipFill>
        <p:spPr bwMode="auto">
          <a:xfrm>
            <a:off x="6945103" y="3550447"/>
            <a:ext cx="1372289" cy="20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23" y="517683"/>
            <a:ext cx="4365701" cy="29028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" y="517683"/>
            <a:ext cx="4359964" cy="29028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15274" r="36049" b="25960"/>
          <a:stretch/>
        </p:blipFill>
        <p:spPr bwMode="auto">
          <a:xfrm>
            <a:off x="12637" y="3530163"/>
            <a:ext cx="3957433" cy="213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r>
              <a:rPr lang="en-US" altLang="ja-JP" sz="3200" dirty="0"/>
              <a:t>Data coverage </a:t>
            </a:r>
            <a:r>
              <a:rPr lang="en-US" altLang="ja-JP" sz="3200" dirty="0" smtClean="0"/>
              <a:t>and normalized RMSE difference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15547" y="523842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/>
              <a:t>100kmSPOB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543385" y="527829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2STP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794695" y="3051199"/>
            <a:ext cx="26340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/>
              <a:t>12 UTC 6 October 2013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282223" y="3036469"/>
            <a:ext cx="26340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/>
              <a:t>12 UTC 6 October 2013</a:t>
            </a:r>
            <a:endParaRPr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3" t="25626" r="1153" b="51280"/>
          <a:stretch/>
        </p:blipFill>
        <p:spPr bwMode="auto">
          <a:xfrm>
            <a:off x="5614572" y="3561256"/>
            <a:ext cx="1346635" cy="20029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svkva.naps.kishou.go.jp/~suuchi32/DPSIVS/RSAMV2STP_2013103436-2_H007-Cntl3362-2-201310/Dfit/data/ACARS_EW_U_ALL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8" r="95571" b="53872"/>
          <a:stretch/>
        </p:blipFill>
        <p:spPr bwMode="auto">
          <a:xfrm>
            <a:off x="5374550" y="3598883"/>
            <a:ext cx="271801" cy="174232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正方形/長方形 15"/>
          <p:cNvSpPr/>
          <p:nvPr/>
        </p:nvSpPr>
        <p:spPr>
          <a:xfrm>
            <a:off x="4387212" y="5536990"/>
            <a:ext cx="468490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Normalized RMSE difference </a:t>
            </a:r>
            <a:r>
              <a:rPr lang="en-US" altLang="ja-JP" dirty="0" smtClean="0"/>
              <a:t>on v-component </a:t>
            </a:r>
            <a:r>
              <a:rPr lang="en-US" altLang="ja-JP" dirty="0"/>
              <a:t>wind </a:t>
            </a:r>
            <a:r>
              <a:rPr lang="en-US" altLang="ja-JP" dirty="0" smtClean="0"/>
              <a:t>of </a:t>
            </a:r>
            <a:r>
              <a:rPr lang="en-US" altLang="ja-JP" dirty="0"/>
              <a:t>the first-guess </a:t>
            </a:r>
            <a:r>
              <a:rPr lang="en-US" altLang="ja-JP" dirty="0" smtClean="0"/>
              <a:t>(solid red </a:t>
            </a:r>
            <a:r>
              <a:rPr lang="en-US" altLang="ja-JP" dirty="0"/>
              <a:t>line) </a:t>
            </a:r>
            <a:r>
              <a:rPr lang="en-US" altLang="ja-JP" dirty="0" smtClean="0"/>
              <a:t>and </a:t>
            </a:r>
            <a:r>
              <a:rPr lang="en-US" altLang="ja-JP" dirty="0"/>
              <a:t>analysis (dashed red line) fields </a:t>
            </a:r>
            <a:r>
              <a:rPr lang="en-US" altLang="ja-JP" dirty="0">
                <a:solidFill>
                  <a:srgbClr val="6600FF"/>
                </a:solidFill>
              </a:rPr>
              <a:t>against aircraft </a:t>
            </a:r>
            <a:r>
              <a:rPr lang="en-US" altLang="ja-JP" dirty="0" smtClean="0">
                <a:solidFill>
                  <a:srgbClr val="6600FF"/>
                </a:solidFill>
              </a:rPr>
              <a:t>observation </a:t>
            </a:r>
            <a:r>
              <a:rPr lang="en-US" altLang="ja-JP" dirty="0" smtClean="0"/>
              <a:t>over NH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8281182" y="4758933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2STP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4535872" y="4620434"/>
            <a:ext cx="9163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100kmSPOB</a:t>
            </a:r>
            <a:endParaRPr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619071" y="3397533"/>
            <a:ext cx="1346635" cy="307777"/>
            <a:chOff x="5699756" y="4571948"/>
            <a:chExt cx="1346635" cy="307777"/>
          </a:xfrm>
        </p:grpSpPr>
        <p:sp>
          <p:nvSpPr>
            <p:cNvPr id="19" name="右矢印 18"/>
            <p:cNvSpPr/>
            <p:nvPr/>
          </p:nvSpPr>
          <p:spPr>
            <a:xfrm>
              <a:off x="6373073" y="4581128"/>
              <a:ext cx="673318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右矢印 27"/>
            <p:cNvSpPr/>
            <p:nvPr/>
          </p:nvSpPr>
          <p:spPr>
            <a:xfrm rot="10800000">
              <a:off x="5699756" y="4581128"/>
              <a:ext cx="67331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373073" y="4571948"/>
              <a:ext cx="6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Better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721145" y="4571948"/>
              <a:ext cx="777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Worse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970757" y="3386917"/>
            <a:ext cx="1346635" cy="307777"/>
            <a:chOff x="5699756" y="4571948"/>
            <a:chExt cx="1346635" cy="307777"/>
          </a:xfrm>
        </p:grpSpPr>
        <p:sp>
          <p:nvSpPr>
            <p:cNvPr id="33" name="右矢印 32"/>
            <p:cNvSpPr/>
            <p:nvPr/>
          </p:nvSpPr>
          <p:spPr>
            <a:xfrm>
              <a:off x="6373073" y="4581128"/>
              <a:ext cx="673318" cy="2880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右矢印 33"/>
            <p:cNvSpPr/>
            <p:nvPr/>
          </p:nvSpPr>
          <p:spPr>
            <a:xfrm rot="10800000">
              <a:off x="5699756" y="4581128"/>
              <a:ext cx="67331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373073" y="4571948"/>
              <a:ext cx="673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Better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721145" y="4571948"/>
              <a:ext cx="777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</a:rPr>
                <a:t>Worse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6955" y="5827536"/>
            <a:ext cx="41383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Standard deviation time series of </a:t>
            </a:r>
            <a:r>
              <a:rPr kumimoji="1" lang="en-US" altLang="ja-JP" dirty="0" smtClean="0">
                <a:solidFill>
                  <a:srgbClr val="6600FF"/>
                </a:solidFill>
              </a:rPr>
              <a:t>O-B wind speeds</a:t>
            </a:r>
            <a:r>
              <a:rPr kumimoji="1" lang="en-US" altLang="ja-JP" dirty="0" smtClean="0"/>
              <a:t> above 400 </a:t>
            </a:r>
            <a:r>
              <a:rPr kumimoji="1" lang="en-US" altLang="ja-JP" dirty="0" err="1" smtClean="0"/>
              <a:t>hPa</a:t>
            </a:r>
            <a:r>
              <a:rPr kumimoji="1" lang="en-US" altLang="ja-JP" dirty="0" smtClean="0"/>
              <a:t> in 20N-45N and 120E-150E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blue </a:t>
            </a:r>
            <a:r>
              <a:rPr lang="en-US" altLang="ja-JP" dirty="0" smtClean="0"/>
              <a:t>rectangle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2" name="角丸四角形吹き出し 41"/>
          <p:cNvSpPr/>
          <p:nvPr/>
        </p:nvSpPr>
        <p:spPr>
          <a:xfrm>
            <a:off x="2512710" y="5105809"/>
            <a:ext cx="763146" cy="252028"/>
          </a:xfrm>
          <a:prstGeom prst="wedgeRoundRectCallout">
            <a:avLst>
              <a:gd name="adj1" fmla="val -96637"/>
              <a:gd name="adj2" fmla="val 84042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OPE</a:t>
            </a:r>
            <a:endParaRPr kumimoji="1" lang="ja-JP" altLang="en-US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425849" y="3607483"/>
            <a:ext cx="684765" cy="252028"/>
          </a:xfrm>
          <a:prstGeom prst="wedgeRoundRectCallout">
            <a:avLst>
              <a:gd name="adj1" fmla="val 34428"/>
              <a:gd name="adj2" fmla="val 20453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2STP</a:t>
            </a:r>
            <a:endParaRPr kumimoji="1" lang="ja-JP" altLang="en-US" dirty="0"/>
          </a:p>
        </p:txBody>
      </p:sp>
      <p:sp>
        <p:nvSpPr>
          <p:cNvPr id="43" name="角丸四角形吹き出し 42"/>
          <p:cNvSpPr/>
          <p:nvPr/>
        </p:nvSpPr>
        <p:spPr>
          <a:xfrm>
            <a:off x="603252" y="5128265"/>
            <a:ext cx="1368152" cy="216024"/>
          </a:xfrm>
          <a:prstGeom prst="wedgeRoundRectCallout">
            <a:avLst>
              <a:gd name="adj1" fmla="val 5111"/>
              <a:gd name="adj2" fmla="val -183457"/>
              <a:gd name="adj3" fmla="val 1666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100kmSPOB</a:t>
            </a:r>
            <a:endParaRPr kumimoji="1" lang="ja-JP" altLang="en-US" dirty="0"/>
          </a:p>
        </p:txBody>
      </p:sp>
      <p:sp>
        <p:nvSpPr>
          <p:cNvPr id="24" name="下矢印 23"/>
          <p:cNvSpPr/>
          <p:nvPr/>
        </p:nvSpPr>
        <p:spPr>
          <a:xfrm>
            <a:off x="3970070" y="3598883"/>
            <a:ext cx="528919" cy="19653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29" y="4319658"/>
            <a:ext cx="553998" cy="1021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Better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08852" y="1268760"/>
            <a:ext cx="1478972" cy="11521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990180" y="1268760"/>
            <a:ext cx="1478972" cy="11521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067" y="5564246"/>
            <a:ext cx="100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3/10/2013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75857" y="5564246"/>
            <a:ext cx="110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16/10/2013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849" y="5291916"/>
            <a:ext cx="17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Ave. 3.07</a:t>
            </a:r>
            <a:r>
              <a:rPr kumimoji="1" lang="en-US" altLang="ja-JP" dirty="0" smtClean="0"/>
              <a:t>(595)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69408" y="5291916"/>
            <a:ext cx="168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Ave. 3.13 (34)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98804" y="3536128"/>
            <a:ext cx="117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Ave. 3.27 (2932)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27784" y="3553114"/>
            <a:ext cx="145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 Number of data)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665" y="933021"/>
            <a:ext cx="10234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●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MTSAT</a:t>
            </a:r>
          </a:p>
          <a:p>
            <a:r>
              <a:rPr lang="ja-JP" altLang="en-US" sz="1200" b="1" dirty="0" smtClean="0">
                <a:solidFill>
                  <a:srgbClr val="00FF00"/>
                </a:solidFill>
              </a:rPr>
              <a:t>●</a:t>
            </a:r>
            <a:r>
              <a:rPr lang="en-US" altLang="ja-JP" sz="1200" b="1" dirty="0" smtClean="0">
                <a:solidFill>
                  <a:srgbClr val="00FF00"/>
                </a:solidFill>
              </a:rPr>
              <a:t>GOES-15</a:t>
            </a:r>
          </a:p>
          <a:p>
            <a:r>
              <a:rPr kumimoji="1" lang="ja-JP" altLang="en-US" sz="1200" b="1" dirty="0" smtClean="0">
                <a:solidFill>
                  <a:srgbClr val="3333CC"/>
                </a:solidFill>
              </a:rPr>
              <a:t>●</a:t>
            </a:r>
            <a:r>
              <a:rPr kumimoji="1" lang="en-US" altLang="ja-JP" sz="1200" b="1" dirty="0" smtClean="0">
                <a:solidFill>
                  <a:srgbClr val="3333CC"/>
                </a:solidFill>
              </a:rPr>
              <a:t>MET-7</a:t>
            </a:r>
          </a:p>
          <a:p>
            <a:r>
              <a:rPr lang="ja-JP" altLang="en-US" sz="1200" b="1" dirty="0" smtClean="0">
                <a:solidFill>
                  <a:srgbClr val="CC9900"/>
                </a:solidFill>
              </a:rPr>
              <a:t>●</a:t>
            </a:r>
            <a:r>
              <a:rPr lang="en-US" altLang="ja-JP" sz="1200" b="1" dirty="0" smtClean="0">
                <a:solidFill>
                  <a:srgbClr val="CC9900"/>
                </a:solidFill>
              </a:rPr>
              <a:t>LEOGEO</a:t>
            </a:r>
            <a:endParaRPr kumimoji="1" lang="ja-JP" altLang="en-US" sz="12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vkva.naps.kishou.go.jp/~suuchi32/DPSIVS/RSAMVSPOB_2013103392-2_H007-Cntl3362-2-201310/Errmap/Fig/gsm/U200_Japan_RMSE-Diff_gsm_FT048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" y="1127700"/>
            <a:ext cx="4526329" cy="28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55096" cy="521737"/>
          </a:xfrm>
        </p:spPr>
        <p:txBody>
          <a:bodyPr/>
          <a:lstStyle/>
          <a:p>
            <a:r>
              <a:rPr kumimoji="1" lang="en-US" altLang="ja-JP" sz="3200" dirty="0" smtClean="0"/>
              <a:t>Results of OSE</a:t>
            </a:r>
            <a:r>
              <a:rPr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pic>
        <p:nvPicPr>
          <p:cNvPr id="72709" name="Picture 5" descr="http://svkva.naps.kishou.go.jp/~suuchi32/SPV/H007_RSAMVSPOB_201310_A03391_013_F03392_002-H007_Cntl_201310_A03361_002_F03362_002/Pic/TYPHOON_ERR/TY_ERR_H007_Cntl_201310_H007_RSAMVSPOB_201310.png"/>
          <p:cNvPicPr>
            <a:picLocks noChangeAspect="1" noChangeArrowheads="1"/>
          </p:cNvPicPr>
          <p:nvPr/>
        </p:nvPicPr>
        <p:blipFill rotWithShape="1">
          <a:blip r:embed="rId4" cstate="print"/>
          <a:srcRect l="2465" t="8181" r="13785" b="55887"/>
          <a:stretch/>
        </p:blipFill>
        <p:spPr bwMode="auto">
          <a:xfrm>
            <a:off x="4743450" y="1379952"/>
            <a:ext cx="4150672" cy="252000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5128427" y="1454594"/>
            <a:ext cx="201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Statistically significant </a:t>
            </a:r>
            <a:r>
              <a:rPr lang="ja-JP" altLang="en-US" sz="1200" dirty="0" smtClean="0"/>
              <a:t>：</a:t>
            </a:r>
            <a:r>
              <a:rPr kumimoji="1" lang="ja-JP" altLang="en-US" sz="1200" dirty="0" smtClean="0">
                <a:solidFill>
                  <a:srgbClr val="00FF00"/>
                </a:solidFill>
              </a:rPr>
              <a:t>▼</a:t>
            </a:r>
            <a:endParaRPr kumimoji="1" lang="en-US" altLang="ja-JP" sz="1200" dirty="0" smtClean="0">
              <a:solidFill>
                <a:srgbClr val="00FF00"/>
              </a:solidFill>
            </a:endParaRPr>
          </a:p>
          <a:p>
            <a:r>
              <a:rPr lang="en-US" altLang="ja-JP" sz="1200" dirty="0" smtClean="0"/>
              <a:t>(</a:t>
            </a:r>
            <a:r>
              <a:rPr lang="en-US" altLang="ja-JP" sz="1200" dirty="0"/>
              <a:t>significance </a:t>
            </a:r>
            <a:r>
              <a:rPr lang="en-US" altLang="ja-JP" sz="1200" dirty="0" smtClean="0"/>
              <a:t>level : 0.05)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00751" y="3205987"/>
            <a:ext cx="186268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100kmSPOB</a:t>
            </a:r>
            <a:r>
              <a:rPr kumimoji="1" lang="ja-JP" altLang="en-US" sz="1400" dirty="0" smtClean="0">
                <a:solidFill>
                  <a:srgbClr val="00B0F0"/>
                </a:solidFill>
              </a:rPr>
              <a:t>　</a:t>
            </a:r>
            <a:r>
              <a:rPr lang="en-US" altLang="ja-JP" sz="1400" dirty="0" smtClean="0">
                <a:solidFill>
                  <a:srgbClr val="0000FF"/>
                </a:solidFill>
              </a:rPr>
              <a:t>OPE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75384" y="1005114"/>
            <a:ext cx="391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Average of typhoon positional errors </a:t>
            </a:r>
            <a:endParaRPr kumimoji="1" lang="ja-JP" altLang="en-US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828840" y="5638236"/>
            <a:ext cx="36004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rgbClr val="0000FF"/>
                </a:solidFill>
              </a:rPr>
              <a:t>OPE </a:t>
            </a:r>
            <a:r>
              <a:rPr lang="en-US" altLang="ja-JP" dirty="0">
                <a:solidFill>
                  <a:srgbClr val="0000FF"/>
                </a:solidFill>
              </a:rPr>
              <a:t>–</a:t>
            </a:r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Without RS-AMVs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147478" y="1893104"/>
            <a:ext cx="1891844" cy="56015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016" tIns="64008" rIns="128016" bIns="64008">
            <a:spAutoFit/>
          </a:bodyPr>
          <a:lstStyle>
            <a:lvl1pPr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C00000"/>
                </a:solidFill>
              </a:rPr>
              <a:t>Mean </a:t>
            </a:r>
            <a:r>
              <a:rPr lang="en-US" altLang="ja-JP" sz="1400" dirty="0">
                <a:solidFill>
                  <a:srgbClr val="C00000"/>
                </a:solidFill>
              </a:rPr>
              <a:t>reduction rate </a:t>
            </a:r>
            <a:r>
              <a:rPr lang="en-US" altLang="ja-JP" sz="1400" dirty="0" smtClean="0">
                <a:solidFill>
                  <a:srgbClr val="C00000"/>
                </a:solidFill>
              </a:rPr>
              <a:t>about 8% (FT30</a:t>
            </a:r>
            <a:r>
              <a:rPr lang="ja-JP" altLang="en-US" sz="1400" dirty="0" smtClean="0">
                <a:solidFill>
                  <a:srgbClr val="C00000"/>
                </a:solidFill>
              </a:rPr>
              <a:t>～）</a:t>
            </a:r>
            <a:endParaRPr lang="en-US" altLang="ja-JP" sz="1400" dirty="0">
              <a:solidFill>
                <a:srgbClr val="C0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091852" y="1379952"/>
            <a:ext cx="34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2694" y="4182454"/>
            <a:ext cx="523253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Super-observation method with RS-AMVs </a:t>
            </a:r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313500" y="4554644"/>
            <a:ext cx="861789" cy="99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2694" y="4671298"/>
            <a:ext cx="536395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Reduction of observation errors in vicinity of Japan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7862" y="5164513"/>
            <a:ext cx="497297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Improvement of mean typhoon positional errors  </a:t>
            </a:r>
            <a:endParaRPr kumimoji="1" lang="ja-JP" altLang="en-US" dirty="0"/>
          </a:p>
        </p:txBody>
      </p:sp>
      <p:sp>
        <p:nvSpPr>
          <p:cNvPr id="27" name="下矢印 26"/>
          <p:cNvSpPr/>
          <p:nvPr/>
        </p:nvSpPr>
        <p:spPr>
          <a:xfrm>
            <a:off x="2318068" y="5057766"/>
            <a:ext cx="861789" cy="99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32694" y="4182454"/>
            <a:ext cx="5363954" cy="1351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5288"/>
          <a:stretch/>
        </p:blipFill>
        <p:spPr bwMode="auto">
          <a:xfrm>
            <a:off x="5753100" y="4235448"/>
            <a:ext cx="3206234" cy="19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線コネクタ 27"/>
          <p:cNvCxnSpPr/>
          <p:nvPr/>
        </p:nvCxnSpPr>
        <p:spPr>
          <a:xfrm>
            <a:off x="6012160" y="4232887"/>
            <a:ext cx="273630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100537" y="4367120"/>
            <a:ext cx="1315017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2STP</a:t>
            </a:r>
            <a:r>
              <a:rPr kumimoji="1" lang="ja-JP" altLang="en-US" sz="1400" dirty="0" smtClean="0">
                <a:solidFill>
                  <a:srgbClr val="00B0F0"/>
                </a:solidFill>
              </a:rPr>
              <a:t>　</a:t>
            </a:r>
            <a:r>
              <a:rPr lang="en-US" altLang="ja-JP" sz="1400" dirty="0" smtClean="0">
                <a:solidFill>
                  <a:srgbClr val="0000FF"/>
                </a:solidFill>
              </a:rPr>
              <a:t>OPE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100537" y="4758248"/>
            <a:ext cx="1041888" cy="40626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016" tIns="64008" rIns="128016" bIns="64008">
            <a:spAutoFit/>
          </a:bodyPr>
          <a:lstStyle>
            <a:lvl1pPr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39763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79525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920875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560638" defTabSz="12795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0178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4750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9322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389438" defTabSz="1279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dirty="0" smtClean="0"/>
              <a:t>Neutral</a:t>
            </a:r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565" y="481369"/>
            <a:ext cx="44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Error map of 200hPa u-component wind for 100kmSPOB against OPE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09088" y="3568332"/>
            <a:ext cx="835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Better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678" y="3569218"/>
            <a:ext cx="870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Worse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74668" y="2302679"/>
            <a:ext cx="369332" cy="5552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b="1" dirty="0" smtClean="0"/>
              <a:t>Count</a:t>
            </a:r>
            <a:endParaRPr kumimoji="1" lang="ja-JP" altLang="en-US" sz="1200" b="1" dirty="0"/>
          </a:p>
        </p:txBody>
      </p:sp>
      <p:sp>
        <p:nvSpPr>
          <p:cNvPr id="7" name="四角形吹き出し 6"/>
          <p:cNvSpPr/>
          <p:nvPr/>
        </p:nvSpPr>
        <p:spPr>
          <a:xfrm>
            <a:off x="5236105" y="2518269"/>
            <a:ext cx="1385376" cy="243365"/>
          </a:xfrm>
          <a:prstGeom prst="wedgeRectCallout">
            <a:avLst>
              <a:gd name="adj1" fmla="val -40466"/>
              <a:gd name="adj2" fmla="val 75728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Number of sample 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 rot="10800000">
            <a:off x="4498229" y="1510968"/>
            <a:ext cx="369332" cy="1686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b="1" dirty="0" smtClean="0"/>
              <a:t>Positional Error (km)</a:t>
            </a:r>
            <a:endParaRPr kumimoji="1" lang="ja-JP" altLang="en-US" sz="12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863959" y="4879691"/>
            <a:ext cx="369332" cy="5552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b="1" dirty="0" smtClean="0"/>
              <a:t>Count</a:t>
            </a:r>
            <a:endParaRPr kumimoji="1" lang="ja-JP" altLang="en-US" sz="1200" b="1" dirty="0"/>
          </a:p>
        </p:txBody>
      </p:sp>
      <p:sp>
        <p:nvSpPr>
          <p:cNvPr id="34" name="テキスト ボックス 33"/>
          <p:cNvSpPr txBox="1"/>
          <p:nvPr/>
        </p:nvSpPr>
        <p:spPr>
          <a:xfrm rot="10800000">
            <a:off x="5501759" y="4118306"/>
            <a:ext cx="369332" cy="1686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b="1" dirty="0" smtClean="0"/>
              <a:t>Positional Error (km)</a:t>
            </a:r>
            <a:endParaRPr kumimoji="1" lang="ja-JP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OSE for RS-AMVs</a:t>
            </a:r>
            <a:br>
              <a:rPr kumimoji="1" lang="en-US" altLang="ja-JP" dirty="0" smtClean="0"/>
            </a:br>
            <a:r>
              <a:rPr lang="en-US" altLang="ja-JP" dirty="0" smtClean="0"/>
              <a:t>USING MESO-SCALE NWP system</a:t>
            </a:r>
            <a:br>
              <a:rPr lang="en-US" altLang="ja-JP" dirty="0" smtClean="0"/>
            </a:br>
            <a:r>
              <a:rPr lang="en-US" altLang="ja-JP" dirty="0" smtClean="0"/>
              <a:t>(MSM)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47852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494928"/>
          </a:xfrm>
        </p:spPr>
        <p:txBody>
          <a:bodyPr/>
          <a:lstStyle/>
          <a:p>
            <a:r>
              <a:rPr lang="en-US" altLang="ja-JP" sz="3200" dirty="0" smtClean="0"/>
              <a:t>Experimental Design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13942"/>
              </p:ext>
            </p:extLst>
          </p:nvPr>
        </p:nvGraphicFramePr>
        <p:xfrm>
          <a:off x="398094" y="495593"/>
          <a:ext cx="8424863" cy="4267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7791"/>
                <a:gridCol w="6227072"/>
              </a:tblGrid>
              <a:tr h="5048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Name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dirty="0" smtClean="0"/>
                        <a:t>Specification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</a:tr>
              <a:tr h="623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/>
                        <a:t>OPE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0" dirty="0" smtClean="0"/>
                        <a:t>A scheme of the 200 km thinning of OPE-AMVs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/>
                        <a:t>in the 3 hour time window</a:t>
                      </a:r>
                      <a:endParaRPr kumimoji="1" lang="ja-JP" altLang="en-US" sz="1800" b="0" dirty="0"/>
                    </a:p>
                  </a:txBody>
                  <a:tcPr marL="91439" marR="91439"/>
                </a:tc>
              </a:tr>
              <a:tr h="142544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2STP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cs typeface="Times New Roman" pitchFamily="18" charset="0"/>
                        </a:rPr>
                        <a:t>2-step thinning scheme</a:t>
                      </a:r>
                      <a:endParaRPr lang="en-US" altLang="ja-JP" sz="1800" dirty="0" smtClean="0"/>
                    </a:p>
                    <a:p>
                      <a:pPr>
                        <a:buSzPct val="60000"/>
                        <a:buFont typeface="Wingdings" pitchFamily="2" charset="2"/>
                        <a:buChar char="Ø"/>
                      </a:pPr>
                      <a:r>
                        <a:rPr lang="en-US" altLang="ja-JP" sz="1800" dirty="0" smtClean="0"/>
                        <a:t> A combination scheme of </a:t>
                      </a:r>
                      <a:r>
                        <a:rPr lang="en-US" altLang="ja-JP" sz="1800" u="sng" dirty="0" smtClean="0">
                          <a:solidFill>
                            <a:srgbClr val="6600FF"/>
                          </a:solidFill>
                        </a:rPr>
                        <a:t>the 100 km thinning of  RS-AMVs</a:t>
                      </a:r>
                    </a:p>
                    <a:p>
                      <a:r>
                        <a:rPr lang="en-US" altLang="ja-JP" sz="1800" dirty="0" smtClean="0"/>
                        <a:t>   in 2 hour time window </a:t>
                      </a:r>
                    </a:p>
                    <a:p>
                      <a:r>
                        <a:rPr lang="en-US" altLang="ja-JP" sz="1800" dirty="0" smtClean="0"/>
                        <a:t>   and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the 200 km thinning of OPE-AMVs</a:t>
                      </a:r>
                      <a:r>
                        <a:rPr lang="en-US" altLang="ja-JP" sz="1800" u="sng" dirty="0" smtClean="0"/>
                        <a:t> </a:t>
                      </a:r>
                    </a:p>
                    <a:p>
                      <a:r>
                        <a:rPr lang="en-US" altLang="ja-JP" sz="1800" dirty="0" smtClean="0"/>
                        <a:t>   in 3 hour time window</a:t>
                      </a:r>
                      <a:endParaRPr kumimoji="1" lang="ja-JP" altLang="en-US" dirty="0"/>
                    </a:p>
                  </a:txBody>
                  <a:tcPr marL="91439" marR="91439"/>
                </a:tc>
              </a:tr>
              <a:tr h="115817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100kmSPOB</a:t>
                      </a:r>
                    </a:p>
                    <a:p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OPE-AMVs</a:t>
                      </a:r>
                      <a:r>
                        <a:rPr kumimoji="1" lang="ja-JP" altLang="en-US" sz="2400" dirty="0" smtClean="0"/>
                        <a:t>＋</a:t>
                      </a:r>
                      <a:r>
                        <a:rPr kumimoji="1" lang="en-US" altLang="ja-JP" sz="2400" dirty="0" smtClean="0"/>
                        <a:t>RS-AMV</a:t>
                      </a:r>
                      <a:r>
                        <a:rPr kumimoji="1" lang="ja-JP" altLang="en-US" sz="2400" dirty="0" smtClean="0"/>
                        <a:t>ｓ）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1800" dirty="0" smtClean="0"/>
                        <a:t>uper-observation procedure </a:t>
                      </a:r>
                    </a:p>
                    <a:p>
                      <a:r>
                        <a:rPr lang="en-US" altLang="ja-JP" sz="1800" dirty="0" smtClean="0"/>
                        <a:t> 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Average of AMVs </a:t>
                      </a:r>
                      <a:r>
                        <a:rPr lang="en-US" altLang="ja-JP" sz="1800" dirty="0" smtClean="0"/>
                        <a:t>(RS-AMVs) directions and speeds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with 100 km intervals </a:t>
                      </a:r>
                      <a:r>
                        <a:rPr lang="en-US" altLang="ja-JP" sz="1800" dirty="0" smtClean="0"/>
                        <a:t>in hourly time window </a:t>
                      </a:r>
                    </a:p>
                    <a:p>
                      <a:r>
                        <a:rPr lang="en-US" altLang="ja-JP" sz="1800" dirty="0" smtClean="0"/>
                        <a:t>Averaging about time, level, space, wind directions and speeds</a:t>
                      </a:r>
                      <a:endParaRPr kumimoji="1" lang="ja-JP" altLang="en-US" sz="1800" dirty="0"/>
                    </a:p>
                  </a:txBody>
                  <a:tcPr marL="91439" marR="91439"/>
                </a:tc>
              </a:tr>
              <a:tr h="445451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200kmSPOB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100kmSPOB, but average of AMVs with 200 km intervals</a:t>
                      </a:r>
                      <a:endParaRPr kumimoji="1" lang="ja-JP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7" name="グループ化 16"/>
          <p:cNvGrpSpPr>
            <a:grpSpLocks/>
          </p:cNvGrpSpPr>
          <p:nvPr/>
        </p:nvGrpSpPr>
        <p:grpSpPr bwMode="auto">
          <a:xfrm>
            <a:off x="444374" y="2064850"/>
            <a:ext cx="2088232" cy="811399"/>
            <a:chOff x="2483767" y="5229200"/>
            <a:chExt cx="1368153" cy="812418"/>
          </a:xfrm>
        </p:grpSpPr>
        <p:sp>
          <p:nvSpPr>
            <p:cNvPr id="8" name="正方形/長方形 7"/>
            <p:cNvSpPr/>
            <p:nvPr/>
          </p:nvSpPr>
          <p:spPr>
            <a:xfrm>
              <a:off x="2483767" y="5229200"/>
              <a:ext cx="1368153" cy="7915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545207" y="5373844"/>
              <a:ext cx="1234282" cy="35922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0" name="テキスト ボックス 8"/>
            <p:cNvSpPr txBox="1">
              <a:spLocks noChangeArrowheads="1"/>
            </p:cNvSpPr>
            <p:nvPr/>
          </p:nvSpPr>
          <p:spPr bwMode="auto">
            <a:xfrm>
              <a:off x="2545207" y="5733454"/>
              <a:ext cx="1234283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0000FF"/>
                  </a:solidFill>
                </a:rPr>
                <a:t>OPE-AMVs</a:t>
              </a:r>
              <a:r>
                <a:rPr lang="en-US" altLang="ja-JP" sz="1050" dirty="0" smtClean="0">
                  <a:solidFill>
                    <a:srgbClr val="0000FF"/>
                  </a:solidFill>
                </a:rPr>
                <a:t>(200km thin.)</a:t>
              </a:r>
              <a:endParaRPr lang="ja-JP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1" name="テキスト ボックス 9"/>
            <p:cNvSpPr txBox="1">
              <a:spLocks noChangeArrowheads="1"/>
            </p:cNvSpPr>
            <p:nvPr/>
          </p:nvSpPr>
          <p:spPr bwMode="auto">
            <a:xfrm>
              <a:off x="2545207" y="5401667"/>
              <a:ext cx="1148557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6600FF"/>
                  </a:solidFill>
                </a:rPr>
                <a:t>RS-AMVs</a:t>
              </a:r>
              <a:r>
                <a:rPr lang="en-US" altLang="ja-JP" sz="1050" dirty="0" smtClean="0">
                  <a:solidFill>
                    <a:srgbClr val="6600FF"/>
                  </a:solidFill>
                </a:rPr>
                <a:t>(100km thin.)</a:t>
              </a:r>
              <a:endParaRPr lang="ja-JP" altLang="en-US" sz="1050" dirty="0">
                <a:solidFill>
                  <a:srgbClr val="6600FF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95537" y="4854575"/>
            <a:ext cx="8435036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/>
              <a:t>Case study  </a:t>
            </a:r>
            <a:r>
              <a:rPr lang="ja-JP" altLang="en-US" dirty="0" smtClean="0"/>
              <a:t>　① </a:t>
            </a:r>
            <a:r>
              <a:rPr lang="en-US" altLang="ja-JP" dirty="0"/>
              <a:t>Typhoon MA-ON</a:t>
            </a:r>
            <a:r>
              <a:rPr lang="ja-JP" altLang="en-US" dirty="0"/>
              <a:t> </a:t>
            </a:r>
            <a:r>
              <a:rPr lang="en-US" altLang="ja-JP" dirty="0"/>
              <a:t>(T1106) hit </a:t>
            </a:r>
            <a:r>
              <a:rPr lang="en-US" altLang="ja-JP" dirty="0" err="1"/>
              <a:t>Murotomisaki</a:t>
            </a:r>
            <a:r>
              <a:rPr lang="en-US" altLang="ja-JP" dirty="0"/>
              <a:t> and heavy Rain in  </a:t>
            </a:r>
          </a:p>
          <a:p>
            <a:pPr>
              <a:defRPr/>
            </a:pPr>
            <a:r>
              <a:rPr lang="en-US" altLang="ja-JP" dirty="0" smtClean="0"/>
              <a:t>                        </a:t>
            </a:r>
            <a:r>
              <a:rPr lang="en-US" altLang="ja-JP" dirty="0"/>
              <a:t>Niigata and Fukushima  </a:t>
            </a:r>
            <a:r>
              <a:rPr lang="en-US" altLang="ja-JP" dirty="0" smtClean="0"/>
              <a:t>( Not shown )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                       </a:t>
            </a:r>
            <a:r>
              <a:rPr lang="ja-JP" altLang="en-US" dirty="0">
                <a:solidFill>
                  <a:srgbClr val="FF0000"/>
                </a:solidFill>
              </a:rPr>
              <a:t>② </a:t>
            </a:r>
            <a:r>
              <a:rPr lang="en-US" altLang="ja-JP" dirty="0" err="1">
                <a:solidFill>
                  <a:srgbClr val="FF0000"/>
                </a:solidFill>
              </a:rPr>
              <a:t>Baiu</a:t>
            </a:r>
            <a:r>
              <a:rPr lang="en-US" altLang="ja-JP" dirty="0">
                <a:solidFill>
                  <a:srgbClr val="FF0000"/>
                </a:solidFill>
              </a:rPr>
              <a:t> front with heavy </a:t>
            </a:r>
            <a:r>
              <a:rPr lang="en-US" altLang="ja-JP" dirty="0" smtClean="0">
                <a:solidFill>
                  <a:srgbClr val="FF0000"/>
                </a:solidFill>
              </a:rPr>
              <a:t>rain</a:t>
            </a:r>
          </a:p>
          <a:p>
            <a:pPr>
              <a:defRPr/>
            </a:pPr>
            <a:r>
              <a:rPr lang="en-US" altLang="ja-JP" dirty="0" smtClean="0"/>
              <a:t>Period 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Data assimilation (DA) and Forecast</a:t>
            </a:r>
          </a:p>
          <a:p>
            <a:pPr>
              <a:defRPr/>
            </a:pPr>
            <a:r>
              <a:rPr lang="en-US" altLang="ja-JP" dirty="0"/>
              <a:t>                      </a:t>
            </a:r>
            <a:r>
              <a:rPr lang="ja-JP" altLang="en-US" dirty="0"/>
              <a:t>① </a:t>
            </a:r>
            <a:r>
              <a:rPr lang="en-US" altLang="ja-JP" sz="1600" dirty="0"/>
              <a:t>From </a:t>
            </a:r>
            <a:r>
              <a:rPr lang="en-US" altLang="ja-JP" sz="1600" dirty="0" smtClean="0"/>
              <a:t>15 </a:t>
            </a:r>
            <a:r>
              <a:rPr lang="en-US" altLang="ja-JP" sz="1600" dirty="0"/>
              <a:t>July 2011 to </a:t>
            </a:r>
            <a:r>
              <a:rPr lang="en-US" altLang="ja-JP" sz="1600" dirty="0" smtClean="0"/>
              <a:t>31 </a:t>
            </a:r>
            <a:r>
              <a:rPr lang="en-US" altLang="ja-JP" sz="1600" dirty="0"/>
              <a:t>July </a:t>
            </a:r>
            <a:r>
              <a:rPr lang="en-US" altLang="ja-JP" sz="1600" dirty="0" smtClean="0"/>
              <a:t>2011 </a:t>
            </a:r>
            <a:r>
              <a:rPr lang="en-US" altLang="ja-JP" sz="1600" smtClean="0"/>
              <a:t>( 17 </a:t>
            </a:r>
            <a:r>
              <a:rPr lang="en-US" altLang="ja-JP" sz="1600" dirty="0" smtClean="0"/>
              <a:t>days : Not shown )</a:t>
            </a:r>
            <a:endParaRPr lang="en-US" altLang="ja-JP" sz="1600" dirty="0"/>
          </a:p>
          <a:p>
            <a:pPr>
              <a:defRPr/>
            </a:pPr>
            <a:r>
              <a:rPr lang="en-US" altLang="ja-JP" dirty="0"/>
              <a:t>                      </a:t>
            </a:r>
            <a:r>
              <a:rPr lang="ja-JP" altLang="en-US" dirty="0">
                <a:solidFill>
                  <a:srgbClr val="FF0000"/>
                </a:solidFill>
              </a:rPr>
              <a:t>②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From </a:t>
            </a:r>
            <a:r>
              <a:rPr lang="en-US" altLang="ja-JP" sz="1600" dirty="0" smtClean="0">
                <a:solidFill>
                  <a:srgbClr val="FF0000"/>
                </a:solidFill>
              </a:rPr>
              <a:t>22 June 2012 </a:t>
            </a:r>
            <a:r>
              <a:rPr lang="en-US" altLang="ja-JP" sz="1600" dirty="0">
                <a:solidFill>
                  <a:srgbClr val="FF0000"/>
                </a:solidFill>
              </a:rPr>
              <a:t>to </a:t>
            </a:r>
            <a:r>
              <a:rPr lang="en-US" altLang="ja-JP" sz="1600" dirty="0" smtClean="0">
                <a:solidFill>
                  <a:srgbClr val="FF0000"/>
                </a:solidFill>
              </a:rPr>
              <a:t>29 July 2012 ( 38 days )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877583"/>
          </a:xfrm>
        </p:spPr>
        <p:txBody>
          <a:bodyPr/>
          <a:lstStyle/>
          <a:p>
            <a:r>
              <a:rPr lang="en-US" altLang="ja-JP" sz="3200" dirty="0"/>
              <a:t>RMSE and ME of forecasts</a:t>
            </a:r>
            <a:br>
              <a:rPr lang="en-US" altLang="ja-JP" sz="3200" dirty="0"/>
            </a:br>
            <a:r>
              <a:rPr lang="en-US" altLang="ja-JP" sz="3200" dirty="0"/>
              <a:t>against Japan </a:t>
            </a:r>
            <a:r>
              <a:rPr lang="en-US" altLang="ja-JP" sz="3200" dirty="0" err="1"/>
              <a:t>radiosonde</a:t>
            </a:r>
            <a:r>
              <a:rPr lang="en-US" altLang="ja-JP" sz="3200" dirty="0"/>
              <a:t> wind speeds</a:t>
            </a:r>
            <a:r>
              <a:rPr lang="ja-JP" altLang="en-US" sz="3200" dirty="0"/>
              <a:t> </a:t>
            </a:r>
            <a:r>
              <a:rPr lang="en-US" altLang="ja-JP" sz="3200" dirty="0"/>
              <a:t>in </a:t>
            </a:r>
            <a:r>
              <a:rPr lang="en-US" altLang="ja-JP" sz="3200" dirty="0" smtClean="0"/>
              <a:t>2012 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79790" t="8490" b="77359"/>
          <a:stretch>
            <a:fillRect/>
          </a:stretch>
        </p:blipFill>
        <p:spPr bwMode="auto">
          <a:xfrm>
            <a:off x="1229916" y="1924075"/>
            <a:ext cx="161598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グループ化 7"/>
          <p:cNvGrpSpPr/>
          <p:nvPr/>
        </p:nvGrpSpPr>
        <p:grpSpPr>
          <a:xfrm>
            <a:off x="0" y="994674"/>
            <a:ext cx="755506" cy="2343278"/>
            <a:chOff x="0" y="994674"/>
            <a:chExt cx="755506" cy="2343278"/>
          </a:xfrm>
        </p:grpSpPr>
        <p:sp>
          <p:nvSpPr>
            <p:cNvPr id="17" name="テキスト ボックス 49"/>
            <p:cNvSpPr txBox="1">
              <a:spLocks noChangeArrowheads="1"/>
            </p:cNvSpPr>
            <p:nvPr/>
          </p:nvSpPr>
          <p:spPr bwMode="auto">
            <a:xfrm>
              <a:off x="104774" y="9946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200</a:t>
              </a:r>
              <a:endParaRPr lang="ja-JP" altLang="en-US" sz="1400" dirty="0"/>
            </a:p>
          </p:txBody>
        </p:sp>
        <p:sp>
          <p:nvSpPr>
            <p:cNvPr id="18" name="テキスト ボックス 50"/>
            <p:cNvSpPr txBox="1">
              <a:spLocks noChangeArrowheads="1"/>
            </p:cNvSpPr>
            <p:nvPr/>
          </p:nvSpPr>
          <p:spPr bwMode="auto">
            <a:xfrm>
              <a:off x="104773" y="1237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300</a:t>
              </a:r>
              <a:endParaRPr lang="ja-JP" altLang="en-US" sz="1400" dirty="0"/>
            </a:p>
          </p:txBody>
        </p:sp>
        <p:sp>
          <p:nvSpPr>
            <p:cNvPr id="22" name="テキスト ボックス 51"/>
            <p:cNvSpPr txBox="1">
              <a:spLocks noChangeArrowheads="1"/>
            </p:cNvSpPr>
            <p:nvPr/>
          </p:nvSpPr>
          <p:spPr bwMode="auto">
            <a:xfrm>
              <a:off x="104772" y="149573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400</a:t>
              </a:r>
              <a:endParaRPr lang="ja-JP" altLang="en-US" sz="1400" dirty="0"/>
            </a:p>
          </p:txBody>
        </p:sp>
        <p:sp>
          <p:nvSpPr>
            <p:cNvPr id="23" name="テキスト ボックス 52"/>
            <p:cNvSpPr txBox="1">
              <a:spLocks noChangeArrowheads="1"/>
            </p:cNvSpPr>
            <p:nvPr/>
          </p:nvSpPr>
          <p:spPr bwMode="auto">
            <a:xfrm>
              <a:off x="95246" y="175270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500</a:t>
              </a:r>
              <a:endParaRPr lang="ja-JP" altLang="en-US" sz="1400" dirty="0"/>
            </a:p>
          </p:txBody>
        </p:sp>
        <p:sp>
          <p:nvSpPr>
            <p:cNvPr id="24" name="テキスト ボックス 53"/>
            <p:cNvSpPr txBox="1">
              <a:spLocks noChangeArrowheads="1"/>
            </p:cNvSpPr>
            <p:nvPr/>
          </p:nvSpPr>
          <p:spPr bwMode="auto">
            <a:xfrm>
              <a:off x="95245" y="201235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600</a:t>
              </a:r>
              <a:endParaRPr lang="ja-JP" altLang="en-US" sz="1400" dirty="0"/>
            </a:p>
          </p:txBody>
        </p:sp>
        <p:sp>
          <p:nvSpPr>
            <p:cNvPr id="25" name="テキスト ボックス 54"/>
            <p:cNvSpPr txBox="1">
              <a:spLocks noChangeArrowheads="1"/>
            </p:cNvSpPr>
            <p:nvPr/>
          </p:nvSpPr>
          <p:spPr bwMode="auto">
            <a:xfrm>
              <a:off x="95244" y="226012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700</a:t>
              </a:r>
              <a:endParaRPr lang="ja-JP" altLang="en-US" sz="1400" dirty="0"/>
            </a:p>
          </p:txBody>
        </p:sp>
        <p:sp>
          <p:nvSpPr>
            <p:cNvPr id="26" name="テキスト ボックス 55"/>
            <p:cNvSpPr txBox="1">
              <a:spLocks noChangeArrowheads="1"/>
            </p:cNvSpPr>
            <p:nvPr/>
          </p:nvSpPr>
          <p:spPr bwMode="auto">
            <a:xfrm>
              <a:off x="104775" y="25185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800</a:t>
              </a:r>
              <a:endParaRPr lang="ja-JP" altLang="en-US" sz="1400" dirty="0"/>
            </a:p>
          </p:txBody>
        </p:sp>
        <p:sp>
          <p:nvSpPr>
            <p:cNvPr id="27" name="テキスト ボックス 56"/>
            <p:cNvSpPr txBox="1">
              <a:spLocks noChangeArrowheads="1"/>
            </p:cNvSpPr>
            <p:nvPr/>
          </p:nvSpPr>
          <p:spPr bwMode="auto">
            <a:xfrm>
              <a:off x="95243" y="276912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28" name="テキスト ボックス 57"/>
            <p:cNvSpPr txBox="1">
              <a:spLocks noChangeArrowheads="1"/>
            </p:cNvSpPr>
            <p:nvPr/>
          </p:nvSpPr>
          <p:spPr bwMode="auto">
            <a:xfrm>
              <a:off x="0" y="3030192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7382" r="20512" b="7144"/>
          <a:stretch/>
        </p:blipFill>
        <p:spPr bwMode="auto">
          <a:xfrm>
            <a:off x="509836" y="1116001"/>
            <a:ext cx="2556464" cy="222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7382" r="20234" b="7144"/>
          <a:stretch/>
        </p:blipFill>
        <p:spPr bwMode="auto">
          <a:xfrm>
            <a:off x="3476624" y="1116001"/>
            <a:ext cx="2587813" cy="222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svkva.naps.kishou.go.jp/~suuchi32/MesoExpView/verifsonde/sonde_1_00_12UTC.cgi?TERM1=201206220000_201207292100&amp;model_1=M002_Cntl_2012_sum_verup&amp;name_model_1=OPE&amp;model_2=Mf_RS_AMV_2STP_100km_200km&amp;name_model_2=2STP&amp;model_3=Mf_RS_AMV_SUPEROB_100km&amp;name_model_3=100kmSPOB&amp;model_4=Mf_RS_AMV_SUPEROB_200km&amp;name_model_4=200kmSPOB&amp;model_5=&amp;name_model_5=&amp;type=vertical&amp;elem=WIND&amp;level=1000&amp;FT=16&amp;group=jpn&amp;MERMSE=rmse&amp;standard_line=&amp;line_width=3&amp;pict_size=1&amp;xmin=&amp;xmax=&amp;utc=00_12UTC&amp;key_pos_hor=outside&amp;key_pos_ver=top&amp;pict_color=color&amp;pnum=&amp;TERM_TYPE=03_39&amp;DISPLAY1000=0&amp;DISPLAY400=1&amp;DISPLAY250=1&amp;filetype=png&amp;VT_EXPNUM=1&amp;TERM_NUMBER=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6747" r="20035" b="6747"/>
          <a:stretch/>
        </p:blipFill>
        <p:spPr bwMode="auto">
          <a:xfrm>
            <a:off x="6486300" y="1116001"/>
            <a:ext cx="2601788" cy="22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7490" r="20253" b="6561"/>
          <a:stretch/>
        </p:blipFill>
        <p:spPr bwMode="auto">
          <a:xfrm>
            <a:off x="6522300" y="3990974"/>
            <a:ext cx="2565788" cy="223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7388" r="20234" b="6662"/>
          <a:stretch/>
        </p:blipFill>
        <p:spPr bwMode="auto">
          <a:xfrm>
            <a:off x="3476624" y="3990975"/>
            <a:ext cx="2587813" cy="22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6789" r="19941" b="7572"/>
          <a:stretch/>
        </p:blipFill>
        <p:spPr bwMode="auto">
          <a:xfrm>
            <a:off x="474300" y="3990975"/>
            <a:ext cx="2592000" cy="22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62"/>
          <p:cNvSpPr txBox="1">
            <a:spLocks noChangeArrowheads="1"/>
          </p:cNvSpPr>
          <p:nvPr/>
        </p:nvSpPr>
        <p:spPr bwMode="auto">
          <a:xfrm>
            <a:off x="-72078" y="746668"/>
            <a:ext cx="827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/>
              <a:t>（</a:t>
            </a:r>
            <a:r>
              <a:rPr lang="en-US" altLang="ja-JP" dirty="0" err="1"/>
              <a:t>hPa</a:t>
            </a:r>
            <a:r>
              <a:rPr lang="en-US" altLang="ja-JP" dirty="0"/>
              <a:t>)</a:t>
            </a:r>
            <a:endParaRPr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2979248" y="993605"/>
            <a:ext cx="755506" cy="2343278"/>
            <a:chOff x="0" y="994674"/>
            <a:chExt cx="755506" cy="2343278"/>
          </a:xfrm>
        </p:grpSpPr>
        <p:sp>
          <p:nvSpPr>
            <p:cNvPr id="35" name="テキスト ボックス 49"/>
            <p:cNvSpPr txBox="1">
              <a:spLocks noChangeArrowheads="1"/>
            </p:cNvSpPr>
            <p:nvPr/>
          </p:nvSpPr>
          <p:spPr bwMode="auto">
            <a:xfrm>
              <a:off x="104774" y="9946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200</a:t>
              </a:r>
              <a:endParaRPr lang="ja-JP" altLang="en-US" sz="1400" dirty="0"/>
            </a:p>
          </p:txBody>
        </p:sp>
        <p:sp>
          <p:nvSpPr>
            <p:cNvPr id="36" name="テキスト ボックス 50"/>
            <p:cNvSpPr txBox="1">
              <a:spLocks noChangeArrowheads="1"/>
            </p:cNvSpPr>
            <p:nvPr/>
          </p:nvSpPr>
          <p:spPr bwMode="auto">
            <a:xfrm>
              <a:off x="104773" y="1237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300</a:t>
              </a:r>
              <a:endParaRPr lang="ja-JP" altLang="en-US" sz="1400" dirty="0"/>
            </a:p>
          </p:txBody>
        </p:sp>
        <p:sp>
          <p:nvSpPr>
            <p:cNvPr id="37" name="テキスト ボックス 51"/>
            <p:cNvSpPr txBox="1">
              <a:spLocks noChangeArrowheads="1"/>
            </p:cNvSpPr>
            <p:nvPr/>
          </p:nvSpPr>
          <p:spPr bwMode="auto">
            <a:xfrm>
              <a:off x="104772" y="149573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400</a:t>
              </a:r>
              <a:endParaRPr lang="ja-JP" altLang="en-US" sz="1400" dirty="0"/>
            </a:p>
          </p:txBody>
        </p:sp>
        <p:sp>
          <p:nvSpPr>
            <p:cNvPr id="38" name="テキスト ボックス 52"/>
            <p:cNvSpPr txBox="1">
              <a:spLocks noChangeArrowheads="1"/>
            </p:cNvSpPr>
            <p:nvPr/>
          </p:nvSpPr>
          <p:spPr bwMode="auto">
            <a:xfrm>
              <a:off x="95246" y="175270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500</a:t>
              </a:r>
              <a:endParaRPr lang="ja-JP" altLang="en-US" sz="1400" dirty="0"/>
            </a:p>
          </p:txBody>
        </p:sp>
        <p:sp>
          <p:nvSpPr>
            <p:cNvPr id="39" name="テキスト ボックス 53"/>
            <p:cNvSpPr txBox="1">
              <a:spLocks noChangeArrowheads="1"/>
            </p:cNvSpPr>
            <p:nvPr/>
          </p:nvSpPr>
          <p:spPr bwMode="auto">
            <a:xfrm>
              <a:off x="95245" y="201235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600</a:t>
              </a:r>
              <a:endParaRPr lang="ja-JP" altLang="en-US" sz="1400" dirty="0"/>
            </a:p>
          </p:txBody>
        </p:sp>
        <p:sp>
          <p:nvSpPr>
            <p:cNvPr id="40" name="テキスト ボックス 54"/>
            <p:cNvSpPr txBox="1">
              <a:spLocks noChangeArrowheads="1"/>
            </p:cNvSpPr>
            <p:nvPr/>
          </p:nvSpPr>
          <p:spPr bwMode="auto">
            <a:xfrm>
              <a:off x="95244" y="226012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700</a:t>
              </a:r>
              <a:endParaRPr lang="ja-JP" altLang="en-US" sz="1400" dirty="0"/>
            </a:p>
          </p:txBody>
        </p:sp>
        <p:sp>
          <p:nvSpPr>
            <p:cNvPr id="41" name="テキスト ボックス 55"/>
            <p:cNvSpPr txBox="1">
              <a:spLocks noChangeArrowheads="1"/>
            </p:cNvSpPr>
            <p:nvPr/>
          </p:nvSpPr>
          <p:spPr bwMode="auto">
            <a:xfrm>
              <a:off x="104775" y="25185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800</a:t>
              </a:r>
              <a:endParaRPr lang="ja-JP" altLang="en-US" sz="1400" dirty="0"/>
            </a:p>
          </p:txBody>
        </p:sp>
        <p:sp>
          <p:nvSpPr>
            <p:cNvPr id="42" name="テキスト ボックス 56"/>
            <p:cNvSpPr txBox="1">
              <a:spLocks noChangeArrowheads="1"/>
            </p:cNvSpPr>
            <p:nvPr/>
          </p:nvSpPr>
          <p:spPr bwMode="auto">
            <a:xfrm>
              <a:off x="95243" y="276912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43" name="テキスト ボックス 57"/>
            <p:cNvSpPr txBox="1">
              <a:spLocks noChangeArrowheads="1"/>
            </p:cNvSpPr>
            <p:nvPr/>
          </p:nvSpPr>
          <p:spPr bwMode="auto">
            <a:xfrm>
              <a:off x="0" y="3030192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5991969" y="1021560"/>
            <a:ext cx="755506" cy="2343278"/>
            <a:chOff x="0" y="994674"/>
            <a:chExt cx="755506" cy="2343278"/>
          </a:xfrm>
        </p:grpSpPr>
        <p:sp>
          <p:nvSpPr>
            <p:cNvPr id="45" name="テキスト ボックス 49"/>
            <p:cNvSpPr txBox="1">
              <a:spLocks noChangeArrowheads="1"/>
            </p:cNvSpPr>
            <p:nvPr/>
          </p:nvSpPr>
          <p:spPr bwMode="auto">
            <a:xfrm>
              <a:off x="104774" y="9946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200</a:t>
              </a:r>
              <a:endParaRPr lang="ja-JP" altLang="en-US" sz="1400" dirty="0"/>
            </a:p>
          </p:txBody>
        </p:sp>
        <p:sp>
          <p:nvSpPr>
            <p:cNvPr id="46" name="テキスト ボックス 50"/>
            <p:cNvSpPr txBox="1">
              <a:spLocks noChangeArrowheads="1"/>
            </p:cNvSpPr>
            <p:nvPr/>
          </p:nvSpPr>
          <p:spPr bwMode="auto">
            <a:xfrm>
              <a:off x="104773" y="1237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300</a:t>
              </a:r>
              <a:endParaRPr lang="ja-JP" altLang="en-US" sz="1400" dirty="0"/>
            </a:p>
          </p:txBody>
        </p:sp>
        <p:sp>
          <p:nvSpPr>
            <p:cNvPr id="47" name="テキスト ボックス 51"/>
            <p:cNvSpPr txBox="1">
              <a:spLocks noChangeArrowheads="1"/>
            </p:cNvSpPr>
            <p:nvPr/>
          </p:nvSpPr>
          <p:spPr bwMode="auto">
            <a:xfrm>
              <a:off x="104772" y="149573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400</a:t>
              </a:r>
              <a:endParaRPr lang="ja-JP" altLang="en-US" sz="1400" dirty="0"/>
            </a:p>
          </p:txBody>
        </p:sp>
        <p:sp>
          <p:nvSpPr>
            <p:cNvPr id="48" name="テキスト ボックス 52"/>
            <p:cNvSpPr txBox="1">
              <a:spLocks noChangeArrowheads="1"/>
            </p:cNvSpPr>
            <p:nvPr/>
          </p:nvSpPr>
          <p:spPr bwMode="auto">
            <a:xfrm>
              <a:off x="95246" y="175270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500</a:t>
              </a:r>
              <a:endParaRPr lang="ja-JP" altLang="en-US" sz="1400" dirty="0"/>
            </a:p>
          </p:txBody>
        </p:sp>
        <p:sp>
          <p:nvSpPr>
            <p:cNvPr id="49" name="テキスト ボックス 53"/>
            <p:cNvSpPr txBox="1">
              <a:spLocks noChangeArrowheads="1"/>
            </p:cNvSpPr>
            <p:nvPr/>
          </p:nvSpPr>
          <p:spPr bwMode="auto">
            <a:xfrm>
              <a:off x="95245" y="201235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600</a:t>
              </a:r>
              <a:endParaRPr lang="ja-JP" altLang="en-US" sz="1400" dirty="0"/>
            </a:p>
          </p:txBody>
        </p:sp>
        <p:sp>
          <p:nvSpPr>
            <p:cNvPr id="50" name="テキスト ボックス 54"/>
            <p:cNvSpPr txBox="1">
              <a:spLocks noChangeArrowheads="1"/>
            </p:cNvSpPr>
            <p:nvPr/>
          </p:nvSpPr>
          <p:spPr bwMode="auto">
            <a:xfrm>
              <a:off x="95244" y="226012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700</a:t>
              </a:r>
              <a:endParaRPr lang="ja-JP" altLang="en-US" sz="1400" dirty="0"/>
            </a:p>
          </p:txBody>
        </p:sp>
        <p:sp>
          <p:nvSpPr>
            <p:cNvPr id="51" name="テキスト ボックス 55"/>
            <p:cNvSpPr txBox="1">
              <a:spLocks noChangeArrowheads="1"/>
            </p:cNvSpPr>
            <p:nvPr/>
          </p:nvSpPr>
          <p:spPr bwMode="auto">
            <a:xfrm>
              <a:off x="104775" y="25185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800</a:t>
              </a:r>
              <a:endParaRPr lang="ja-JP" altLang="en-US" sz="1400" dirty="0"/>
            </a:p>
          </p:txBody>
        </p:sp>
        <p:sp>
          <p:nvSpPr>
            <p:cNvPr id="52" name="テキスト ボックス 56"/>
            <p:cNvSpPr txBox="1">
              <a:spLocks noChangeArrowheads="1"/>
            </p:cNvSpPr>
            <p:nvPr/>
          </p:nvSpPr>
          <p:spPr bwMode="auto">
            <a:xfrm>
              <a:off x="95243" y="276912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53" name="テキスト ボックス 57"/>
            <p:cNvSpPr txBox="1">
              <a:spLocks noChangeArrowheads="1"/>
            </p:cNvSpPr>
            <p:nvPr/>
          </p:nvSpPr>
          <p:spPr bwMode="auto">
            <a:xfrm>
              <a:off x="0" y="3030192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</p:grpSp>
      <p:sp>
        <p:nvSpPr>
          <p:cNvPr id="54" name="テキスト ボックス 62"/>
          <p:cNvSpPr txBox="1">
            <a:spLocks noChangeArrowheads="1"/>
          </p:cNvSpPr>
          <p:nvPr/>
        </p:nvSpPr>
        <p:spPr bwMode="auto">
          <a:xfrm>
            <a:off x="-36039" y="3596261"/>
            <a:ext cx="827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/>
              <a:t>（</a:t>
            </a:r>
            <a:r>
              <a:rPr lang="en-US" altLang="ja-JP" dirty="0" err="1"/>
              <a:t>hPa</a:t>
            </a:r>
            <a:r>
              <a:rPr lang="en-US" altLang="ja-JP" dirty="0"/>
              <a:t>)</a:t>
            </a:r>
            <a:endParaRPr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-24071" y="3873973"/>
            <a:ext cx="755506" cy="2343278"/>
            <a:chOff x="0" y="994674"/>
            <a:chExt cx="755506" cy="2343278"/>
          </a:xfrm>
        </p:grpSpPr>
        <p:sp>
          <p:nvSpPr>
            <p:cNvPr id="56" name="テキスト ボックス 49"/>
            <p:cNvSpPr txBox="1">
              <a:spLocks noChangeArrowheads="1"/>
            </p:cNvSpPr>
            <p:nvPr/>
          </p:nvSpPr>
          <p:spPr bwMode="auto">
            <a:xfrm>
              <a:off x="104774" y="9946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200</a:t>
              </a:r>
              <a:endParaRPr lang="ja-JP" altLang="en-US" sz="1400" dirty="0"/>
            </a:p>
          </p:txBody>
        </p:sp>
        <p:sp>
          <p:nvSpPr>
            <p:cNvPr id="57" name="テキスト ボックス 50"/>
            <p:cNvSpPr txBox="1">
              <a:spLocks noChangeArrowheads="1"/>
            </p:cNvSpPr>
            <p:nvPr/>
          </p:nvSpPr>
          <p:spPr bwMode="auto">
            <a:xfrm>
              <a:off x="104773" y="1237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300</a:t>
              </a:r>
              <a:endParaRPr lang="ja-JP" altLang="en-US" sz="1400" dirty="0"/>
            </a:p>
          </p:txBody>
        </p:sp>
        <p:sp>
          <p:nvSpPr>
            <p:cNvPr id="58" name="テキスト ボックス 51"/>
            <p:cNvSpPr txBox="1">
              <a:spLocks noChangeArrowheads="1"/>
            </p:cNvSpPr>
            <p:nvPr/>
          </p:nvSpPr>
          <p:spPr bwMode="auto">
            <a:xfrm>
              <a:off x="104772" y="149573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400</a:t>
              </a:r>
              <a:endParaRPr lang="ja-JP" altLang="en-US" sz="1400" dirty="0"/>
            </a:p>
          </p:txBody>
        </p:sp>
        <p:sp>
          <p:nvSpPr>
            <p:cNvPr id="59" name="テキスト ボックス 52"/>
            <p:cNvSpPr txBox="1">
              <a:spLocks noChangeArrowheads="1"/>
            </p:cNvSpPr>
            <p:nvPr/>
          </p:nvSpPr>
          <p:spPr bwMode="auto">
            <a:xfrm>
              <a:off x="95246" y="175270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500</a:t>
              </a:r>
              <a:endParaRPr lang="ja-JP" altLang="en-US" sz="1400" dirty="0"/>
            </a:p>
          </p:txBody>
        </p:sp>
        <p:sp>
          <p:nvSpPr>
            <p:cNvPr id="60" name="テキスト ボックス 53"/>
            <p:cNvSpPr txBox="1">
              <a:spLocks noChangeArrowheads="1"/>
            </p:cNvSpPr>
            <p:nvPr/>
          </p:nvSpPr>
          <p:spPr bwMode="auto">
            <a:xfrm>
              <a:off x="95245" y="201235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600</a:t>
              </a:r>
              <a:endParaRPr lang="ja-JP" altLang="en-US" sz="1400" dirty="0"/>
            </a:p>
          </p:txBody>
        </p:sp>
        <p:sp>
          <p:nvSpPr>
            <p:cNvPr id="61" name="テキスト ボックス 54"/>
            <p:cNvSpPr txBox="1">
              <a:spLocks noChangeArrowheads="1"/>
            </p:cNvSpPr>
            <p:nvPr/>
          </p:nvSpPr>
          <p:spPr bwMode="auto">
            <a:xfrm>
              <a:off x="95244" y="226012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700</a:t>
              </a:r>
              <a:endParaRPr lang="ja-JP" altLang="en-US" sz="1400" dirty="0"/>
            </a:p>
          </p:txBody>
        </p:sp>
        <p:sp>
          <p:nvSpPr>
            <p:cNvPr id="62" name="テキスト ボックス 55"/>
            <p:cNvSpPr txBox="1">
              <a:spLocks noChangeArrowheads="1"/>
            </p:cNvSpPr>
            <p:nvPr/>
          </p:nvSpPr>
          <p:spPr bwMode="auto">
            <a:xfrm>
              <a:off x="104775" y="25185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800</a:t>
              </a:r>
              <a:endParaRPr lang="ja-JP" altLang="en-US" sz="1400" dirty="0"/>
            </a:p>
          </p:txBody>
        </p:sp>
        <p:sp>
          <p:nvSpPr>
            <p:cNvPr id="63" name="テキスト ボックス 56"/>
            <p:cNvSpPr txBox="1">
              <a:spLocks noChangeArrowheads="1"/>
            </p:cNvSpPr>
            <p:nvPr/>
          </p:nvSpPr>
          <p:spPr bwMode="auto">
            <a:xfrm>
              <a:off x="95243" y="276912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64" name="テキスト ボックス 57"/>
            <p:cNvSpPr txBox="1">
              <a:spLocks noChangeArrowheads="1"/>
            </p:cNvSpPr>
            <p:nvPr/>
          </p:nvSpPr>
          <p:spPr bwMode="auto">
            <a:xfrm>
              <a:off x="0" y="3030192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2975222" y="3882060"/>
            <a:ext cx="755506" cy="2343278"/>
            <a:chOff x="0" y="994674"/>
            <a:chExt cx="755506" cy="2343278"/>
          </a:xfrm>
        </p:grpSpPr>
        <p:sp>
          <p:nvSpPr>
            <p:cNvPr id="66" name="テキスト ボックス 49"/>
            <p:cNvSpPr txBox="1">
              <a:spLocks noChangeArrowheads="1"/>
            </p:cNvSpPr>
            <p:nvPr/>
          </p:nvSpPr>
          <p:spPr bwMode="auto">
            <a:xfrm>
              <a:off x="104774" y="9946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200</a:t>
              </a:r>
              <a:endParaRPr lang="ja-JP" altLang="en-US" sz="1400" dirty="0"/>
            </a:p>
          </p:txBody>
        </p:sp>
        <p:sp>
          <p:nvSpPr>
            <p:cNvPr id="67" name="テキスト ボックス 50"/>
            <p:cNvSpPr txBox="1">
              <a:spLocks noChangeArrowheads="1"/>
            </p:cNvSpPr>
            <p:nvPr/>
          </p:nvSpPr>
          <p:spPr bwMode="auto">
            <a:xfrm>
              <a:off x="104773" y="1237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300</a:t>
              </a:r>
              <a:endParaRPr lang="ja-JP" altLang="en-US" sz="1400" dirty="0"/>
            </a:p>
          </p:txBody>
        </p:sp>
        <p:sp>
          <p:nvSpPr>
            <p:cNvPr id="68" name="テキスト ボックス 51"/>
            <p:cNvSpPr txBox="1">
              <a:spLocks noChangeArrowheads="1"/>
            </p:cNvSpPr>
            <p:nvPr/>
          </p:nvSpPr>
          <p:spPr bwMode="auto">
            <a:xfrm>
              <a:off x="104772" y="149573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400</a:t>
              </a:r>
              <a:endParaRPr lang="ja-JP" altLang="en-US" sz="1400" dirty="0"/>
            </a:p>
          </p:txBody>
        </p:sp>
        <p:sp>
          <p:nvSpPr>
            <p:cNvPr id="69" name="テキスト ボックス 52"/>
            <p:cNvSpPr txBox="1">
              <a:spLocks noChangeArrowheads="1"/>
            </p:cNvSpPr>
            <p:nvPr/>
          </p:nvSpPr>
          <p:spPr bwMode="auto">
            <a:xfrm>
              <a:off x="95246" y="175270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500</a:t>
              </a:r>
              <a:endParaRPr lang="ja-JP" altLang="en-US" sz="1400" dirty="0"/>
            </a:p>
          </p:txBody>
        </p:sp>
        <p:sp>
          <p:nvSpPr>
            <p:cNvPr id="70" name="テキスト ボックス 53"/>
            <p:cNvSpPr txBox="1">
              <a:spLocks noChangeArrowheads="1"/>
            </p:cNvSpPr>
            <p:nvPr/>
          </p:nvSpPr>
          <p:spPr bwMode="auto">
            <a:xfrm>
              <a:off x="95245" y="201235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600</a:t>
              </a:r>
              <a:endParaRPr lang="ja-JP" altLang="en-US" sz="1400" dirty="0"/>
            </a:p>
          </p:txBody>
        </p:sp>
        <p:sp>
          <p:nvSpPr>
            <p:cNvPr id="71" name="テキスト ボックス 54"/>
            <p:cNvSpPr txBox="1">
              <a:spLocks noChangeArrowheads="1"/>
            </p:cNvSpPr>
            <p:nvPr/>
          </p:nvSpPr>
          <p:spPr bwMode="auto">
            <a:xfrm>
              <a:off x="95244" y="226012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700</a:t>
              </a:r>
              <a:endParaRPr lang="ja-JP" altLang="en-US" sz="1400" dirty="0"/>
            </a:p>
          </p:txBody>
        </p:sp>
        <p:sp>
          <p:nvSpPr>
            <p:cNvPr id="72" name="テキスト ボックス 55"/>
            <p:cNvSpPr txBox="1">
              <a:spLocks noChangeArrowheads="1"/>
            </p:cNvSpPr>
            <p:nvPr/>
          </p:nvSpPr>
          <p:spPr bwMode="auto">
            <a:xfrm>
              <a:off x="104775" y="25185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800</a:t>
              </a:r>
              <a:endParaRPr lang="ja-JP" altLang="en-US" sz="1400" dirty="0"/>
            </a:p>
          </p:txBody>
        </p:sp>
        <p:sp>
          <p:nvSpPr>
            <p:cNvPr id="73" name="テキスト ボックス 56"/>
            <p:cNvSpPr txBox="1">
              <a:spLocks noChangeArrowheads="1"/>
            </p:cNvSpPr>
            <p:nvPr/>
          </p:nvSpPr>
          <p:spPr bwMode="auto">
            <a:xfrm>
              <a:off x="95243" y="276912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74" name="テキスト ボックス 57"/>
            <p:cNvSpPr txBox="1">
              <a:spLocks noChangeArrowheads="1"/>
            </p:cNvSpPr>
            <p:nvPr/>
          </p:nvSpPr>
          <p:spPr bwMode="auto">
            <a:xfrm>
              <a:off x="0" y="3030192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5994224" y="3873899"/>
            <a:ext cx="755506" cy="2343278"/>
            <a:chOff x="0" y="994674"/>
            <a:chExt cx="755506" cy="2343278"/>
          </a:xfrm>
        </p:grpSpPr>
        <p:sp>
          <p:nvSpPr>
            <p:cNvPr id="76" name="テキスト ボックス 49"/>
            <p:cNvSpPr txBox="1">
              <a:spLocks noChangeArrowheads="1"/>
            </p:cNvSpPr>
            <p:nvPr/>
          </p:nvSpPr>
          <p:spPr bwMode="auto">
            <a:xfrm>
              <a:off x="104774" y="9946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200</a:t>
              </a:r>
              <a:endParaRPr lang="ja-JP" altLang="en-US" sz="1400" dirty="0"/>
            </a:p>
          </p:txBody>
        </p:sp>
        <p:sp>
          <p:nvSpPr>
            <p:cNvPr id="77" name="テキスト ボックス 50"/>
            <p:cNvSpPr txBox="1">
              <a:spLocks noChangeArrowheads="1"/>
            </p:cNvSpPr>
            <p:nvPr/>
          </p:nvSpPr>
          <p:spPr bwMode="auto">
            <a:xfrm>
              <a:off x="104773" y="1237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300</a:t>
              </a:r>
              <a:endParaRPr lang="ja-JP" altLang="en-US" sz="1400" dirty="0"/>
            </a:p>
          </p:txBody>
        </p:sp>
        <p:sp>
          <p:nvSpPr>
            <p:cNvPr id="78" name="テキスト ボックス 51"/>
            <p:cNvSpPr txBox="1">
              <a:spLocks noChangeArrowheads="1"/>
            </p:cNvSpPr>
            <p:nvPr/>
          </p:nvSpPr>
          <p:spPr bwMode="auto">
            <a:xfrm>
              <a:off x="104772" y="149573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400</a:t>
              </a:r>
              <a:endParaRPr lang="ja-JP" altLang="en-US" sz="1400" dirty="0"/>
            </a:p>
          </p:txBody>
        </p:sp>
        <p:sp>
          <p:nvSpPr>
            <p:cNvPr id="79" name="テキスト ボックス 52"/>
            <p:cNvSpPr txBox="1">
              <a:spLocks noChangeArrowheads="1"/>
            </p:cNvSpPr>
            <p:nvPr/>
          </p:nvSpPr>
          <p:spPr bwMode="auto">
            <a:xfrm>
              <a:off x="95246" y="175270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500</a:t>
              </a:r>
              <a:endParaRPr lang="ja-JP" altLang="en-US" sz="1400" dirty="0"/>
            </a:p>
          </p:txBody>
        </p:sp>
        <p:sp>
          <p:nvSpPr>
            <p:cNvPr id="80" name="テキスト ボックス 53"/>
            <p:cNvSpPr txBox="1">
              <a:spLocks noChangeArrowheads="1"/>
            </p:cNvSpPr>
            <p:nvPr/>
          </p:nvSpPr>
          <p:spPr bwMode="auto">
            <a:xfrm>
              <a:off x="95245" y="201235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600</a:t>
              </a:r>
              <a:endParaRPr lang="ja-JP" altLang="en-US" sz="1400" dirty="0"/>
            </a:p>
          </p:txBody>
        </p:sp>
        <p:sp>
          <p:nvSpPr>
            <p:cNvPr id="81" name="テキスト ボックス 54"/>
            <p:cNvSpPr txBox="1">
              <a:spLocks noChangeArrowheads="1"/>
            </p:cNvSpPr>
            <p:nvPr/>
          </p:nvSpPr>
          <p:spPr bwMode="auto">
            <a:xfrm>
              <a:off x="95244" y="226012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700</a:t>
              </a:r>
              <a:endParaRPr lang="ja-JP" altLang="en-US" sz="1400" dirty="0"/>
            </a:p>
          </p:txBody>
        </p:sp>
        <p:sp>
          <p:nvSpPr>
            <p:cNvPr id="82" name="テキスト ボックス 55"/>
            <p:cNvSpPr txBox="1">
              <a:spLocks noChangeArrowheads="1"/>
            </p:cNvSpPr>
            <p:nvPr/>
          </p:nvSpPr>
          <p:spPr bwMode="auto">
            <a:xfrm>
              <a:off x="104775" y="25185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800</a:t>
              </a:r>
              <a:endParaRPr lang="ja-JP" altLang="en-US" sz="1400" dirty="0"/>
            </a:p>
          </p:txBody>
        </p:sp>
        <p:sp>
          <p:nvSpPr>
            <p:cNvPr id="83" name="テキスト ボックス 56"/>
            <p:cNvSpPr txBox="1">
              <a:spLocks noChangeArrowheads="1"/>
            </p:cNvSpPr>
            <p:nvPr/>
          </p:nvSpPr>
          <p:spPr bwMode="auto">
            <a:xfrm>
              <a:off x="95243" y="276912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84" name="テキスト ボックス 57"/>
            <p:cNvSpPr txBox="1">
              <a:spLocks noChangeArrowheads="1"/>
            </p:cNvSpPr>
            <p:nvPr/>
          </p:nvSpPr>
          <p:spPr bwMode="auto">
            <a:xfrm>
              <a:off x="0" y="3030192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</p:grpSp>
      <p:pic>
        <p:nvPicPr>
          <p:cNvPr id="5130" name="Picture 10" descr="http://svkva.naps.kishou.go.jp/~suuchi32/MesoExpView/verifsonde/sonde_1_00_12UTC.cgi?TERM1=201206220000_201207292100&amp;model_1=M002_Cntl_2012_sum_verup&amp;name_model_1=OPE&amp;model_2=Mf_RS_AMV_2STP_100km_200km&amp;name_model_2=2STP&amp;model_3=Mf_RS_AMV_SUPEROB_100km&amp;name_model_3=100kmSPOB&amp;model_4=Mf_RS_AMV_SUPEROB_200km&amp;name_model_4=200kmSPOB&amp;model_5=&amp;name_model_5=&amp;type=vertical&amp;elem=WIND&amp;level=1000&amp;FT=4&amp;group=jpn&amp;MERMSE=me&amp;standard_line=&amp;line_width=3&amp;pict_size=1&amp;xmin=&amp;xmax=&amp;utc=00_12UTC&amp;key_pos_hor=outside&amp;key_pos_ver=top&amp;pict_color=color&amp;pnum=&amp;TERM_TYPE=03_39&amp;DISPLAY1000=0&amp;DISPLAY400=1&amp;DISPLAY250=1&amp;filetype=png&amp;VT_EXPNUM=1&amp;TERM_NUMBER=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7" t="9778" r="1381" b="78539"/>
          <a:stretch/>
        </p:blipFill>
        <p:spPr bwMode="auto">
          <a:xfrm>
            <a:off x="1200677" y="2140367"/>
            <a:ext cx="749319" cy="8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テキスト ボックス 85"/>
          <p:cNvSpPr txBox="1"/>
          <p:nvPr/>
        </p:nvSpPr>
        <p:spPr>
          <a:xfrm>
            <a:off x="1867871" y="2101545"/>
            <a:ext cx="1245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OPE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848027" y="2292767"/>
            <a:ext cx="1245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00FF00"/>
                </a:solidFill>
              </a:rPr>
              <a:t>2STP</a:t>
            </a:r>
            <a:endParaRPr kumimoji="1" lang="ja-JP" altLang="en-US" sz="1050" b="1" dirty="0">
              <a:solidFill>
                <a:srgbClr val="00FF00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829771" y="2495086"/>
            <a:ext cx="137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0000FF"/>
                </a:solidFill>
              </a:rPr>
              <a:t>100kmSPOB</a:t>
            </a:r>
            <a:endParaRPr kumimoji="1" lang="ja-JP" altLang="en-US" sz="1050" b="1" dirty="0">
              <a:solidFill>
                <a:srgbClr val="0000FF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848027" y="2690994"/>
            <a:ext cx="1030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FF"/>
                </a:solidFill>
              </a:rPr>
              <a:t>200kmSPOB</a:t>
            </a:r>
            <a:endParaRPr kumimoji="1" lang="ja-JP" altLang="en-US" sz="1050" b="1" dirty="0">
              <a:solidFill>
                <a:srgbClr val="FF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11219" y="13249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FT=3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413" y="115620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RMSE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91369" y="132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FT=9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88721" y="14180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FT=15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7183" y="4148121"/>
            <a:ext cx="69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</a:t>
            </a:r>
            <a:endParaRPr kumimoji="1" lang="ja-JP" altLang="en-US" dirty="0"/>
          </a:p>
        </p:txBody>
      </p:sp>
      <p:sp>
        <p:nvSpPr>
          <p:cNvPr id="90" name="テキスト ボックス 22"/>
          <p:cNvSpPr txBox="1">
            <a:spLocks noChangeArrowheads="1"/>
          </p:cNvSpPr>
          <p:nvPr/>
        </p:nvSpPr>
        <p:spPr bwMode="auto">
          <a:xfrm>
            <a:off x="557988" y="3270225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2.0</a:t>
            </a:r>
            <a:endParaRPr lang="ja-JP" altLang="en-US" sz="1400" dirty="0"/>
          </a:p>
        </p:txBody>
      </p:sp>
      <p:sp>
        <p:nvSpPr>
          <p:cNvPr id="91" name="テキスト ボックス 23"/>
          <p:cNvSpPr txBox="1">
            <a:spLocks noChangeArrowheads="1"/>
          </p:cNvSpPr>
          <p:nvPr/>
        </p:nvSpPr>
        <p:spPr bwMode="auto">
          <a:xfrm>
            <a:off x="1017309" y="3264682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2.4</a:t>
            </a:r>
            <a:endParaRPr lang="ja-JP" altLang="en-US" sz="1400" dirty="0"/>
          </a:p>
        </p:txBody>
      </p:sp>
      <p:sp>
        <p:nvSpPr>
          <p:cNvPr id="92" name="テキスト ボックス 24"/>
          <p:cNvSpPr txBox="1">
            <a:spLocks noChangeArrowheads="1"/>
          </p:cNvSpPr>
          <p:nvPr/>
        </p:nvSpPr>
        <p:spPr bwMode="auto">
          <a:xfrm>
            <a:off x="1488915" y="3264682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2.8</a:t>
            </a:r>
            <a:endParaRPr lang="ja-JP" altLang="en-US" sz="1400" dirty="0"/>
          </a:p>
        </p:txBody>
      </p:sp>
      <p:sp>
        <p:nvSpPr>
          <p:cNvPr id="93" name="テキスト ボックス 25"/>
          <p:cNvSpPr txBox="1">
            <a:spLocks noChangeArrowheads="1"/>
          </p:cNvSpPr>
          <p:nvPr/>
        </p:nvSpPr>
        <p:spPr bwMode="auto">
          <a:xfrm>
            <a:off x="1923077" y="3269414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3.2</a:t>
            </a:r>
            <a:endParaRPr lang="ja-JP" altLang="en-US" sz="1400" dirty="0"/>
          </a:p>
        </p:txBody>
      </p:sp>
      <p:sp>
        <p:nvSpPr>
          <p:cNvPr id="94" name="テキスト ボックス 26"/>
          <p:cNvSpPr txBox="1">
            <a:spLocks noChangeArrowheads="1"/>
          </p:cNvSpPr>
          <p:nvPr/>
        </p:nvSpPr>
        <p:spPr bwMode="auto">
          <a:xfrm>
            <a:off x="2391156" y="3269414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3.6</a:t>
            </a:r>
            <a:endParaRPr lang="ja-JP" altLang="en-US" sz="1400" dirty="0"/>
          </a:p>
        </p:txBody>
      </p:sp>
      <p:sp>
        <p:nvSpPr>
          <p:cNvPr id="95" name="テキスト ボックス 27"/>
          <p:cNvSpPr txBox="1">
            <a:spLocks noChangeArrowheads="1"/>
          </p:cNvSpPr>
          <p:nvPr/>
        </p:nvSpPr>
        <p:spPr bwMode="auto">
          <a:xfrm>
            <a:off x="2862415" y="3264681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4.0</a:t>
            </a:r>
            <a:endParaRPr lang="ja-JP" altLang="en-US" sz="1400" dirty="0"/>
          </a:p>
        </p:txBody>
      </p:sp>
      <p:sp>
        <p:nvSpPr>
          <p:cNvPr id="96" name="テキスト ボックス 77"/>
          <p:cNvSpPr txBox="1">
            <a:spLocks noChangeArrowheads="1"/>
          </p:cNvSpPr>
          <p:nvPr/>
        </p:nvSpPr>
        <p:spPr bwMode="auto">
          <a:xfrm>
            <a:off x="2503903" y="3418580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(m/s)</a:t>
            </a:r>
            <a:endParaRPr lang="ja-JP" altLang="en-US" dirty="0"/>
          </a:p>
        </p:txBody>
      </p:sp>
      <p:sp>
        <p:nvSpPr>
          <p:cNvPr id="97" name="テキスト ボックス 22"/>
          <p:cNvSpPr txBox="1">
            <a:spLocks noChangeArrowheads="1"/>
          </p:cNvSpPr>
          <p:nvPr/>
        </p:nvSpPr>
        <p:spPr bwMode="auto">
          <a:xfrm>
            <a:off x="3336359" y="3281735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2.0</a:t>
            </a:r>
            <a:endParaRPr lang="ja-JP" altLang="en-US" sz="1400" dirty="0"/>
          </a:p>
        </p:txBody>
      </p:sp>
      <p:sp>
        <p:nvSpPr>
          <p:cNvPr id="98" name="テキスト ボックス 22"/>
          <p:cNvSpPr txBox="1">
            <a:spLocks noChangeArrowheads="1"/>
          </p:cNvSpPr>
          <p:nvPr/>
        </p:nvSpPr>
        <p:spPr bwMode="auto">
          <a:xfrm>
            <a:off x="6339132" y="3295449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2.0</a:t>
            </a:r>
            <a:endParaRPr lang="ja-JP" altLang="en-US" sz="1400" dirty="0"/>
          </a:p>
        </p:txBody>
      </p:sp>
      <p:sp>
        <p:nvSpPr>
          <p:cNvPr id="99" name="テキスト ボックス 22"/>
          <p:cNvSpPr txBox="1">
            <a:spLocks noChangeArrowheads="1"/>
          </p:cNvSpPr>
          <p:nvPr/>
        </p:nvSpPr>
        <p:spPr bwMode="auto">
          <a:xfrm>
            <a:off x="4171003" y="3290803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3.0</a:t>
            </a:r>
            <a:endParaRPr lang="ja-JP" altLang="en-US" sz="1400" dirty="0"/>
          </a:p>
        </p:txBody>
      </p:sp>
      <p:sp>
        <p:nvSpPr>
          <p:cNvPr id="100" name="テキスト ボックス 22"/>
          <p:cNvSpPr txBox="1">
            <a:spLocks noChangeArrowheads="1"/>
          </p:cNvSpPr>
          <p:nvPr/>
        </p:nvSpPr>
        <p:spPr bwMode="auto">
          <a:xfrm>
            <a:off x="7038900" y="3281734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3.0</a:t>
            </a:r>
            <a:endParaRPr lang="ja-JP" altLang="en-US" sz="1400" dirty="0"/>
          </a:p>
        </p:txBody>
      </p:sp>
      <p:sp>
        <p:nvSpPr>
          <p:cNvPr id="101" name="テキスト ボックス 22"/>
          <p:cNvSpPr txBox="1">
            <a:spLocks noChangeArrowheads="1"/>
          </p:cNvSpPr>
          <p:nvPr/>
        </p:nvSpPr>
        <p:spPr bwMode="auto">
          <a:xfrm>
            <a:off x="5002393" y="3299890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4.0</a:t>
            </a:r>
            <a:endParaRPr lang="ja-JP" altLang="en-US" sz="1400" dirty="0"/>
          </a:p>
        </p:txBody>
      </p:sp>
      <p:sp>
        <p:nvSpPr>
          <p:cNvPr id="102" name="テキスト ボックス 22"/>
          <p:cNvSpPr txBox="1">
            <a:spLocks noChangeArrowheads="1"/>
          </p:cNvSpPr>
          <p:nvPr/>
        </p:nvSpPr>
        <p:spPr bwMode="auto">
          <a:xfrm>
            <a:off x="7776174" y="3289258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</a:t>
            </a:r>
            <a:r>
              <a:rPr lang="en-US" altLang="ja-JP" sz="1400" dirty="0" smtClean="0"/>
              <a:t>.0</a:t>
            </a:r>
            <a:endParaRPr lang="ja-JP" altLang="en-US" sz="1400" dirty="0"/>
          </a:p>
        </p:txBody>
      </p:sp>
      <p:sp>
        <p:nvSpPr>
          <p:cNvPr id="103" name="テキスト ボックス 22"/>
          <p:cNvSpPr txBox="1">
            <a:spLocks noChangeArrowheads="1"/>
          </p:cNvSpPr>
          <p:nvPr/>
        </p:nvSpPr>
        <p:spPr bwMode="auto">
          <a:xfrm>
            <a:off x="5837799" y="3290365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5.0</a:t>
            </a:r>
            <a:endParaRPr lang="ja-JP" altLang="en-US" sz="1400" dirty="0"/>
          </a:p>
        </p:txBody>
      </p:sp>
      <p:sp>
        <p:nvSpPr>
          <p:cNvPr id="104" name="テキスト ボックス 22"/>
          <p:cNvSpPr txBox="1">
            <a:spLocks noChangeArrowheads="1"/>
          </p:cNvSpPr>
          <p:nvPr/>
        </p:nvSpPr>
        <p:spPr bwMode="auto">
          <a:xfrm>
            <a:off x="8506341" y="3289469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5.0</a:t>
            </a:r>
            <a:endParaRPr lang="ja-JP" altLang="en-US" sz="1400" dirty="0"/>
          </a:p>
        </p:txBody>
      </p:sp>
      <p:sp>
        <p:nvSpPr>
          <p:cNvPr id="105" name="テキスト ボックス 77"/>
          <p:cNvSpPr txBox="1">
            <a:spLocks noChangeArrowheads="1"/>
          </p:cNvSpPr>
          <p:nvPr/>
        </p:nvSpPr>
        <p:spPr bwMode="auto">
          <a:xfrm>
            <a:off x="5473754" y="3449347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(m/s)</a:t>
            </a:r>
            <a:endParaRPr lang="ja-JP" altLang="en-US" dirty="0"/>
          </a:p>
        </p:txBody>
      </p:sp>
      <p:sp>
        <p:nvSpPr>
          <p:cNvPr id="106" name="テキスト ボックス 77"/>
          <p:cNvSpPr txBox="1">
            <a:spLocks noChangeArrowheads="1"/>
          </p:cNvSpPr>
          <p:nvPr/>
        </p:nvSpPr>
        <p:spPr bwMode="auto">
          <a:xfrm>
            <a:off x="8506341" y="3453788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(m/s)</a:t>
            </a:r>
            <a:endParaRPr lang="ja-JP" altLang="en-US" dirty="0"/>
          </a:p>
        </p:txBody>
      </p:sp>
      <p:sp>
        <p:nvSpPr>
          <p:cNvPr id="107" name="テキスト ボックス 25"/>
          <p:cNvSpPr txBox="1">
            <a:spLocks noChangeArrowheads="1"/>
          </p:cNvSpPr>
          <p:nvPr/>
        </p:nvSpPr>
        <p:spPr bwMode="auto">
          <a:xfrm>
            <a:off x="2490015" y="6180017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0.0</a:t>
            </a:r>
            <a:endParaRPr lang="ja-JP" altLang="en-US" sz="1400" dirty="0"/>
          </a:p>
        </p:txBody>
      </p:sp>
      <p:sp>
        <p:nvSpPr>
          <p:cNvPr id="108" name="テキスト ボックス 25"/>
          <p:cNvSpPr txBox="1">
            <a:spLocks noChangeArrowheads="1"/>
          </p:cNvSpPr>
          <p:nvPr/>
        </p:nvSpPr>
        <p:spPr bwMode="auto">
          <a:xfrm>
            <a:off x="5354378" y="6167494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0.0</a:t>
            </a:r>
            <a:endParaRPr lang="ja-JP" altLang="en-US" sz="1400" dirty="0"/>
          </a:p>
        </p:txBody>
      </p:sp>
      <p:sp>
        <p:nvSpPr>
          <p:cNvPr id="109" name="テキスト ボックス 25"/>
          <p:cNvSpPr txBox="1">
            <a:spLocks noChangeArrowheads="1"/>
          </p:cNvSpPr>
          <p:nvPr/>
        </p:nvSpPr>
        <p:spPr bwMode="auto">
          <a:xfrm>
            <a:off x="8620769" y="6165786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0.0</a:t>
            </a:r>
            <a:endParaRPr lang="ja-JP" altLang="en-US" sz="1400" dirty="0"/>
          </a:p>
        </p:txBody>
      </p:sp>
      <p:sp>
        <p:nvSpPr>
          <p:cNvPr id="110" name="テキスト ボックス 25"/>
          <p:cNvSpPr txBox="1">
            <a:spLocks noChangeArrowheads="1"/>
          </p:cNvSpPr>
          <p:nvPr/>
        </p:nvSpPr>
        <p:spPr bwMode="auto">
          <a:xfrm>
            <a:off x="557987" y="6162789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- 1.0</a:t>
            </a:r>
            <a:endParaRPr lang="ja-JP" altLang="en-US" sz="1400" dirty="0"/>
          </a:p>
        </p:txBody>
      </p:sp>
      <p:sp>
        <p:nvSpPr>
          <p:cNvPr id="111" name="テキスト ボックス 25"/>
          <p:cNvSpPr txBox="1">
            <a:spLocks noChangeArrowheads="1"/>
          </p:cNvSpPr>
          <p:nvPr/>
        </p:nvSpPr>
        <p:spPr bwMode="auto">
          <a:xfrm>
            <a:off x="3976886" y="6133360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- 1.0</a:t>
            </a:r>
            <a:endParaRPr lang="ja-JP" altLang="en-US" sz="1400" dirty="0"/>
          </a:p>
        </p:txBody>
      </p:sp>
      <p:sp>
        <p:nvSpPr>
          <p:cNvPr id="112" name="テキスト ボックス 25"/>
          <p:cNvSpPr txBox="1">
            <a:spLocks noChangeArrowheads="1"/>
          </p:cNvSpPr>
          <p:nvPr/>
        </p:nvSpPr>
        <p:spPr bwMode="auto">
          <a:xfrm>
            <a:off x="7279729" y="6134214"/>
            <a:ext cx="576285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- 1.0</a:t>
            </a:r>
            <a:endParaRPr lang="ja-JP" altLang="en-US" sz="1400" dirty="0"/>
          </a:p>
        </p:txBody>
      </p:sp>
      <p:sp>
        <p:nvSpPr>
          <p:cNvPr id="113" name="テキスト ボックス 77"/>
          <p:cNvSpPr txBox="1">
            <a:spLocks noChangeArrowheads="1"/>
          </p:cNvSpPr>
          <p:nvPr/>
        </p:nvSpPr>
        <p:spPr bwMode="auto">
          <a:xfrm>
            <a:off x="2793327" y="6106640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(m/s)</a:t>
            </a:r>
            <a:endParaRPr lang="ja-JP" altLang="en-US" dirty="0"/>
          </a:p>
        </p:txBody>
      </p:sp>
      <p:sp>
        <p:nvSpPr>
          <p:cNvPr id="114" name="テキスト ボックス 77"/>
          <p:cNvSpPr txBox="1">
            <a:spLocks noChangeArrowheads="1"/>
          </p:cNvSpPr>
          <p:nvPr/>
        </p:nvSpPr>
        <p:spPr bwMode="auto">
          <a:xfrm>
            <a:off x="5763178" y="6137407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(m/s)</a:t>
            </a:r>
            <a:endParaRPr lang="ja-JP" altLang="en-US" dirty="0"/>
          </a:p>
        </p:txBody>
      </p:sp>
      <p:sp>
        <p:nvSpPr>
          <p:cNvPr id="115" name="テキスト ボックス 77"/>
          <p:cNvSpPr txBox="1">
            <a:spLocks noChangeArrowheads="1"/>
          </p:cNvSpPr>
          <p:nvPr/>
        </p:nvSpPr>
        <p:spPr bwMode="auto">
          <a:xfrm>
            <a:off x="8476863" y="6330858"/>
            <a:ext cx="86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(m/s)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265028" y="1906589"/>
            <a:ext cx="1701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Small </a:t>
            </a:r>
            <a:r>
              <a:rPr lang="en-US" altLang="ja-JP" dirty="0">
                <a:solidFill>
                  <a:srgbClr val="0000FF"/>
                </a:solidFill>
              </a:rPr>
              <a:t>wind speed forecast errors </a:t>
            </a:r>
            <a:r>
              <a:rPr lang="en-US" altLang="ja-JP" dirty="0" smtClean="0">
                <a:solidFill>
                  <a:srgbClr val="0000FF"/>
                </a:solidFill>
              </a:rPr>
              <a:t>using RS-AMVs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00677" y="2516822"/>
            <a:ext cx="1577480" cy="3776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 rot="18983145">
            <a:off x="3780426" y="1211956"/>
            <a:ext cx="288143" cy="412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292265" y="6488668"/>
            <a:ext cx="19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FT: Forecast time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2682907" y="4035940"/>
            <a:ext cx="1" cy="2144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H="1" flipV="1">
            <a:off x="8820472" y="4005064"/>
            <a:ext cx="1" cy="2144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H="1" flipV="1">
            <a:off x="5542011" y="4005064"/>
            <a:ext cx="1" cy="2144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9" y="9947"/>
            <a:ext cx="6512997" cy="608652"/>
          </a:xfrm>
        </p:spPr>
        <p:txBody>
          <a:bodyPr/>
          <a:lstStyle/>
          <a:p>
            <a:r>
              <a:rPr kumimoji="1" lang="en-US" altLang="ja-JP" dirty="0" smtClean="0"/>
              <a:t>Performance diagram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8555" y="1185924"/>
            <a:ext cx="3600400" cy="4475323"/>
          </a:xfrm>
        </p:spPr>
        <p:txBody>
          <a:bodyPr/>
          <a:lstStyle/>
          <a:p>
            <a:r>
              <a:rPr lang="en-US" altLang="ja-JP" sz="2000" dirty="0" smtClean="0"/>
              <a:t>To use a </a:t>
            </a:r>
            <a:r>
              <a:rPr lang="en-US" altLang="ja-JP" sz="2000" dirty="0"/>
              <a:t>2 x 2 contingency table </a:t>
            </a:r>
            <a:r>
              <a:rPr lang="en-US" altLang="ja-JP" sz="2000" dirty="0" smtClean="0"/>
              <a:t>which is </a:t>
            </a:r>
            <a:r>
              <a:rPr lang="en-US" altLang="ja-JP" sz="2000" dirty="0"/>
              <a:t>constructed from dichotomous (yes–no) forecasts and </a:t>
            </a:r>
            <a:r>
              <a:rPr lang="en-US" altLang="ja-JP" sz="2000" dirty="0" smtClean="0"/>
              <a:t>observations</a:t>
            </a:r>
          </a:p>
          <a:p>
            <a:r>
              <a:rPr lang="en-US" altLang="ja-JP" sz="2000" dirty="0" smtClean="0"/>
              <a:t>To </a:t>
            </a:r>
            <a:r>
              <a:rPr lang="en-US" altLang="ja-JP" sz="2000" dirty="0"/>
              <a:t>exploit 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</a:rPr>
              <a:t>the geometric relationship between four measures </a:t>
            </a:r>
            <a:r>
              <a:rPr lang="en-US" altLang="ja-JP" sz="2000" dirty="0"/>
              <a:t>of dichotomous forecast performance: </a:t>
            </a:r>
            <a:endParaRPr lang="en-US" altLang="ja-JP" sz="2000" dirty="0" smtClean="0"/>
          </a:p>
          <a:p>
            <a:pPr lvl="1"/>
            <a:r>
              <a:rPr lang="en-US" altLang="ja-JP" sz="1600" b="1" dirty="0" smtClean="0">
                <a:solidFill>
                  <a:srgbClr val="6600FF"/>
                </a:solidFill>
              </a:rPr>
              <a:t>Probability </a:t>
            </a:r>
            <a:r>
              <a:rPr lang="en-US" altLang="ja-JP" sz="1600" b="1" dirty="0">
                <a:solidFill>
                  <a:srgbClr val="6600FF"/>
                </a:solidFill>
              </a:rPr>
              <a:t>of detection (POD</a:t>
            </a:r>
            <a:r>
              <a:rPr lang="en-US" altLang="ja-JP" sz="1600" b="1" dirty="0" smtClean="0">
                <a:solidFill>
                  <a:srgbClr val="6600FF"/>
                </a:solidFill>
              </a:rPr>
              <a:t>)</a:t>
            </a:r>
          </a:p>
          <a:p>
            <a:pPr lvl="1"/>
            <a:r>
              <a:rPr lang="en-US" altLang="ja-JP" sz="1600" b="1" dirty="0" smtClean="0">
                <a:solidFill>
                  <a:srgbClr val="00B0F0"/>
                </a:solidFill>
              </a:rPr>
              <a:t>False </a:t>
            </a:r>
            <a:r>
              <a:rPr lang="en-US" altLang="ja-JP" sz="1600" b="1" dirty="0">
                <a:solidFill>
                  <a:srgbClr val="00B0F0"/>
                </a:solidFill>
              </a:rPr>
              <a:t>alarm ratio or its 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opposite, Success </a:t>
            </a:r>
            <a:r>
              <a:rPr lang="en-US" altLang="ja-JP" sz="1600" b="1" dirty="0">
                <a:solidFill>
                  <a:srgbClr val="00B0F0"/>
                </a:solidFill>
              </a:rPr>
              <a:t>ratio (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SR)</a:t>
            </a:r>
          </a:p>
          <a:p>
            <a:pPr lvl="1"/>
            <a:r>
              <a:rPr lang="en-US" altLang="ja-JP" sz="1600" b="1" dirty="0" smtClean="0">
                <a:solidFill>
                  <a:srgbClr val="009900"/>
                </a:solidFill>
              </a:rPr>
              <a:t>Bias (BS)</a:t>
            </a:r>
          </a:p>
          <a:p>
            <a:pPr lvl="1"/>
            <a:r>
              <a:rPr lang="en-US" altLang="ja-JP" sz="1600" b="1" dirty="0" smtClean="0">
                <a:solidFill>
                  <a:srgbClr val="C00000"/>
                </a:solidFill>
              </a:rPr>
              <a:t>Critical </a:t>
            </a:r>
            <a:r>
              <a:rPr lang="en-US" altLang="ja-JP" sz="1600" b="1" dirty="0">
                <a:solidFill>
                  <a:srgbClr val="C00000"/>
                </a:solidFill>
              </a:rPr>
              <a:t>success index (CSI; also known as the threat </a:t>
            </a:r>
            <a:r>
              <a:rPr lang="en-US" altLang="ja-JP" sz="1600" b="1" dirty="0" smtClean="0">
                <a:solidFill>
                  <a:srgbClr val="C00000"/>
                </a:solidFill>
              </a:rPr>
              <a:t>score (TS) )</a:t>
            </a:r>
            <a:endParaRPr kumimoji="1"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pic>
        <p:nvPicPr>
          <p:cNvPr id="2050" name="Picture 2" descr="Performanc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5787"/>
            <a:ext cx="46196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41251" y="6189915"/>
            <a:ext cx="77768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err="1"/>
              <a:t>Roebber</a:t>
            </a:r>
            <a:r>
              <a:rPr lang="en-US" altLang="ja-JP" dirty="0"/>
              <a:t>, P.J., 2009: Visualizing multiple measures of forecast quality. </a:t>
            </a:r>
            <a:r>
              <a:rPr lang="en-US" altLang="ja-JP" i="1" dirty="0" err="1"/>
              <a:t>Wea</a:t>
            </a:r>
            <a:r>
              <a:rPr lang="en-US" altLang="ja-JP" i="1" dirty="0"/>
              <a:t>. Forecasting</a:t>
            </a:r>
            <a:r>
              <a:rPr lang="en-US" altLang="ja-JP" dirty="0"/>
              <a:t>, </a:t>
            </a:r>
            <a:r>
              <a:rPr lang="en-US" altLang="ja-JP" b="1" dirty="0"/>
              <a:t>24</a:t>
            </a:r>
            <a:r>
              <a:rPr lang="en-US" altLang="ja-JP" dirty="0"/>
              <a:t>, 601-608.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51520" y="2135907"/>
            <a:ext cx="216024" cy="1584176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51720" y="5304259"/>
            <a:ext cx="1224136" cy="2092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3848" y="46561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TS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15816" y="4656187"/>
            <a:ext cx="79208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095836" y="4152131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437874" y="3720083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707904" y="3302918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23928" y="2927995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067944" y="2567955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977934" y="2116088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305189" y="1487835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193958" y="1775867"/>
            <a:ext cx="5400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32155" y="5600734"/>
            <a:ext cx="8077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/>
              <a:t>For good forecasts</a:t>
            </a:r>
            <a:r>
              <a:rPr lang="en-US" altLang="ja-JP" dirty="0"/>
              <a:t>, POD, SR, bias and CSI approach unity, such that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a perfect forecast lies in the upper right of the diagram.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71600" y="1055787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331640" y="1041723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871700" y="1037184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515816" y="1037184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03848" y="1032645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599892" y="1037184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572000" y="1037184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644008" y="1919883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584998" y="3068613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584998" y="3828095"/>
            <a:ext cx="360040" cy="21602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6200000">
            <a:off x="4031977" y="2162364"/>
            <a:ext cx="2299109" cy="4140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2486844" y="618599"/>
            <a:ext cx="2299109" cy="4140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94069" y="640956"/>
            <a:ext cx="11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Better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4617112" y="2192290"/>
            <a:ext cx="11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Better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48" name="テキスト ボックス 2047"/>
          <p:cNvSpPr txBox="1"/>
          <p:nvPr/>
        </p:nvSpPr>
        <p:spPr>
          <a:xfrm>
            <a:off x="1137953" y="65981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9900"/>
                </a:solidFill>
              </a:rPr>
              <a:t>BS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17477"/>
              </p:ext>
            </p:extLst>
          </p:nvPr>
        </p:nvGraphicFramePr>
        <p:xfrm>
          <a:off x="6012160" y="146283"/>
          <a:ext cx="2651880" cy="97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60"/>
                <a:gridCol w="883960"/>
                <a:gridCol w="883960"/>
              </a:tblGrid>
              <a:tr h="300209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Obs. (Yes)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Obs. (No)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  <a:tr h="3002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Fct</a:t>
                      </a:r>
                      <a:r>
                        <a:rPr kumimoji="1" lang="en-US" altLang="ja-JP" sz="1400" dirty="0" smtClean="0"/>
                        <a:t>. (Yes)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FO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FX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  <a:tr h="3002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Fct</a:t>
                      </a:r>
                      <a:r>
                        <a:rPr kumimoji="1" lang="en-US" altLang="ja-JP" sz="1400" dirty="0" smtClean="0"/>
                        <a:t>. (No)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XO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XX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9" name="テキスト ボックス 2048"/>
          <p:cNvSpPr txBox="1"/>
          <p:nvPr/>
        </p:nvSpPr>
        <p:spPr>
          <a:xfrm rot="16200000">
            <a:off x="-485768" y="4314682"/>
            <a:ext cx="149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6600FF"/>
                </a:solidFill>
              </a:rPr>
              <a:t>Hit rate (FO/FO+XO)</a:t>
            </a:r>
            <a:endParaRPr kumimoji="1" lang="ja-JP" altLang="en-US" sz="1400" dirty="0">
              <a:solidFill>
                <a:srgbClr val="6600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21396" y="5292957"/>
            <a:ext cx="149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F0"/>
                </a:solidFill>
              </a:rPr>
              <a:t> (1-FX/(FX+FO))</a:t>
            </a:r>
            <a:endParaRPr kumimoji="1" lang="ja-JP" alt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9" r="17444"/>
          <a:stretch/>
        </p:blipFill>
        <p:spPr bwMode="auto">
          <a:xfrm>
            <a:off x="1293907" y="1934607"/>
            <a:ext cx="6558099" cy="45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994817"/>
          </a:xfrm>
        </p:spPr>
        <p:txBody>
          <a:bodyPr/>
          <a:lstStyle/>
          <a:p>
            <a:r>
              <a:rPr lang="en-US" altLang="ja-JP" sz="2800" dirty="0"/>
              <a:t>Score for Precipitation </a:t>
            </a:r>
            <a:r>
              <a:rPr lang="en-US" altLang="ja-JP" sz="2800" dirty="0" smtClean="0"/>
              <a:t>Forecasts (FT=3-39) in Japan area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( </a:t>
            </a:r>
            <a:r>
              <a:rPr lang="en-US" altLang="ja-JP" sz="2800" dirty="0" smtClean="0"/>
              <a:t>Performance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diagram in 2012 : ex. 20 mm/3-hour 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6384925" y="6381750"/>
            <a:ext cx="1917700" cy="365125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8" name="右矢印 7"/>
          <p:cNvSpPr/>
          <p:nvPr/>
        </p:nvSpPr>
        <p:spPr>
          <a:xfrm rot="16200000">
            <a:off x="7130616" y="2779696"/>
            <a:ext cx="1881282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2490204" y="1829417"/>
            <a:ext cx="302068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37526" y="1734027"/>
            <a:ext cx="222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7552" y="6270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1-FX/(FX+FO)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442289" y="33492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FO/(FO+XO)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rot="18669554">
            <a:off x="3827653" y="28527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1.0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7957427">
            <a:off x="2808785" y="242790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1.5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19728024">
            <a:off x="6717543" y="33268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0.5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262352">
            <a:off x="6203667" y="5373799"/>
            <a:ext cx="108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714372">
            <a:off x="6584458" y="4053843"/>
            <a:ext cx="11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507313">
            <a:off x="6709030" y="2103887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32293" y="104414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= (FO+FX)/(FO+XO)</a:t>
            </a:r>
          </a:p>
          <a:p>
            <a:r>
              <a:rPr lang="en-US" altLang="ja-JP" dirty="0" smtClean="0"/>
              <a:t>TS = FO/(XO+FO+FX)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16014" y="6091425"/>
            <a:ext cx="19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FT: Forecast time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2" t="11812" b="67953"/>
          <a:stretch/>
        </p:blipFill>
        <p:spPr bwMode="auto">
          <a:xfrm>
            <a:off x="7308304" y="4688916"/>
            <a:ext cx="1668183" cy="140250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コンテンツ プレースホルダ 2"/>
          <p:cNvSpPr>
            <a:spLocks noGrp="1"/>
          </p:cNvSpPr>
          <p:nvPr>
            <p:ph idx="1"/>
          </p:nvPr>
        </p:nvSpPr>
        <p:spPr>
          <a:xfrm>
            <a:off x="252055" y="904604"/>
            <a:ext cx="6180237" cy="1061907"/>
          </a:xfrm>
        </p:spPr>
        <p:txBody>
          <a:bodyPr/>
          <a:lstStyle/>
          <a:p>
            <a:r>
              <a:rPr lang="en-US" altLang="ja-JP" sz="2000" dirty="0" smtClean="0"/>
              <a:t>Condition</a:t>
            </a:r>
          </a:p>
          <a:p>
            <a:pPr lvl="1"/>
            <a:r>
              <a:rPr lang="en-US" altLang="ja-JP" sz="1800" dirty="0" smtClean="0"/>
              <a:t>Initial forecast time : 00,03,06,09,12,15,18 and 21 UTC</a:t>
            </a:r>
          </a:p>
          <a:p>
            <a:pPr lvl="1"/>
            <a:r>
              <a:rPr lang="en-US" altLang="ja-JP" sz="1800" dirty="0" smtClean="0"/>
              <a:t>Resolution of validation in grid size : 10 km</a:t>
            </a:r>
            <a:endParaRPr lang="ja-JP" altLang="en-US" sz="18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5811613" y="6488668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Roebber,2009</a:t>
            </a:r>
            <a:r>
              <a:rPr lang="ja-JP" altLang="en-US" dirty="0"/>
              <a:t>）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21313" y="2741794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FT3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33131" y="3533931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FT6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17591" y="4053843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FT9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88269" y="4053843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FT12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97512" y="4781056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FT15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308303" y="5085184"/>
            <a:ext cx="1668183" cy="304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5605684" y="2783527"/>
            <a:ext cx="174973" cy="2538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8410702">
            <a:off x="7238846" y="2595998"/>
            <a:ext cx="205192" cy="2538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>
            <a:off x="4430105" y="3384393"/>
            <a:ext cx="174973" cy="2538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4000545" y="3724572"/>
            <a:ext cx="174973" cy="25387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6341" y="2210406"/>
            <a:ext cx="133270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 mm/3hr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画像はありません"/>
          <p:cNvPicPr>
            <a:picLocks noChangeAspect="1" noChangeArrowheads="1"/>
          </p:cNvPicPr>
          <p:nvPr/>
        </p:nvPicPr>
        <p:blipFill rotWithShape="1">
          <a:blip r:embed="rId3" cstate="print"/>
          <a:srcRect b="32757"/>
          <a:stretch/>
        </p:blipFill>
        <p:spPr bwMode="auto">
          <a:xfrm>
            <a:off x="179512" y="1189037"/>
            <a:ext cx="2922842" cy="2231466"/>
          </a:xfrm>
          <a:prstGeom prst="rect">
            <a:avLst/>
          </a:prstGeom>
          <a:noFill/>
        </p:spPr>
      </p:pic>
      <p:pic>
        <p:nvPicPr>
          <p:cNvPr id="16" name="Picture 7" descr="画像はありません"/>
          <p:cNvPicPr>
            <a:picLocks noChangeAspect="1" noChangeArrowheads="1"/>
          </p:cNvPicPr>
          <p:nvPr/>
        </p:nvPicPr>
        <p:blipFill rotWithShape="1">
          <a:blip r:embed="rId4" cstate="print"/>
          <a:srcRect b="33268"/>
          <a:stretch/>
        </p:blipFill>
        <p:spPr bwMode="auto">
          <a:xfrm>
            <a:off x="3161327" y="1202844"/>
            <a:ext cx="2922842" cy="2214508"/>
          </a:xfrm>
          <a:prstGeom prst="rect">
            <a:avLst/>
          </a:prstGeom>
          <a:noFill/>
        </p:spPr>
      </p:pic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ja-JP" sz="2800" dirty="0" smtClean="0"/>
              <a:t>Case study of </a:t>
            </a:r>
            <a:r>
              <a:rPr lang="en-US" altLang="ja-JP" sz="2800" dirty="0" err="1" smtClean="0"/>
              <a:t>Baiu</a:t>
            </a:r>
            <a:r>
              <a:rPr lang="en-US" altLang="ja-JP" sz="2800" dirty="0" smtClean="0"/>
              <a:t> front heavy rain in July 2012</a:t>
            </a:r>
            <a:br>
              <a:rPr lang="en-US" altLang="ja-JP" sz="2800" dirty="0" smtClean="0"/>
            </a:br>
            <a:r>
              <a:rPr lang="ja-JP" altLang="en-US" sz="2800" dirty="0" smtClean="0"/>
              <a:t>（</a:t>
            </a:r>
            <a:r>
              <a:rPr lang="en-US" altLang="ja-JP" sz="2800" dirty="0" smtClean="0"/>
              <a:t>Initial forecast time : 00 UTC 14 July, 2012</a:t>
            </a:r>
            <a:r>
              <a:rPr lang="ja-JP" altLang="en-US" sz="2800" dirty="0" smtClean="0"/>
              <a:t>）</a:t>
            </a:r>
          </a:p>
        </p:txBody>
      </p:sp>
      <p:sp>
        <p:nvSpPr>
          <p:cNvPr id="32771" name="テキスト ボックス 7"/>
          <p:cNvSpPr txBox="1">
            <a:spLocks noChangeArrowheads="1"/>
          </p:cNvSpPr>
          <p:nvPr/>
        </p:nvSpPr>
        <p:spPr bwMode="auto">
          <a:xfrm>
            <a:off x="207118" y="1340768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  <p:sp>
        <p:nvSpPr>
          <p:cNvPr id="32772" name="テキスト ボックス 8"/>
          <p:cNvSpPr txBox="1">
            <a:spLocks noChangeArrowheads="1"/>
          </p:cNvSpPr>
          <p:nvPr/>
        </p:nvSpPr>
        <p:spPr bwMode="auto">
          <a:xfrm>
            <a:off x="3206304" y="1326910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  <p:sp>
        <p:nvSpPr>
          <p:cNvPr id="32773" name="正方形/長方形 15"/>
          <p:cNvSpPr>
            <a:spLocks noChangeArrowheads="1"/>
          </p:cNvSpPr>
          <p:nvPr/>
        </p:nvSpPr>
        <p:spPr bwMode="auto">
          <a:xfrm>
            <a:off x="3877023" y="847318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100kmSPOB</a:t>
            </a:r>
            <a:endParaRPr lang="ja-JP" altLang="en-US" b="1" dirty="0"/>
          </a:p>
        </p:txBody>
      </p:sp>
      <p:sp>
        <p:nvSpPr>
          <p:cNvPr id="32774" name="テキスト ボックス 19"/>
          <p:cNvSpPr txBox="1">
            <a:spLocks noChangeArrowheads="1"/>
          </p:cNvSpPr>
          <p:nvPr/>
        </p:nvSpPr>
        <p:spPr bwMode="auto">
          <a:xfrm>
            <a:off x="171153" y="842481"/>
            <a:ext cx="304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OPE</a:t>
            </a:r>
            <a:r>
              <a:rPr lang="ja-JP" altLang="en-US" b="1" dirty="0"/>
              <a:t>（</a:t>
            </a:r>
            <a:r>
              <a:rPr lang="en-US" altLang="ja-JP" b="1" dirty="0"/>
              <a:t>200km</a:t>
            </a:r>
            <a:r>
              <a:rPr lang="ja-JP" altLang="en-US" b="1" dirty="0"/>
              <a:t>　</a:t>
            </a:r>
            <a:r>
              <a:rPr lang="en-US" altLang="ja-JP" b="1" dirty="0"/>
              <a:t>thinning</a:t>
            </a:r>
            <a:r>
              <a:rPr lang="ja-JP" altLang="en-US" b="1" dirty="0"/>
              <a:t>）</a:t>
            </a:r>
          </a:p>
        </p:txBody>
      </p:sp>
      <p:sp>
        <p:nvSpPr>
          <p:cNvPr id="32775" name="正方形/長方形 15"/>
          <p:cNvSpPr>
            <a:spLocks noChangeArrowheads="1"/>
          </p:cNvSpPr>
          <p:nvPr/>
        </p:nvSpPr>
        <p:spPr bwMode="auto">
          <a:xfrm>
            <a:off x="6856413" y="828675"/>
            <a:ext cx="1316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OBS</a:t>
            </a:r>
            <a:r>
              <a:rPr lang="ja-JP" altLang="en-US" b="1" dirty="0"/>
              <a:t>（</a:t>
            </a:r>
            <a:r>
              <a:rPr lang="en-US" altLang="ja-JP" b="1" dirty="0"/>
              <a:t>R/A</a:t>
            </a:r>
            <a:r>
              <a:rPr lang="ja-JP" altLang="en-US" b="1" dirty="0"/>
              <a:t>）</a:t>
            </a:r>
          </a:p>
        </p:txBody>
      </p:sp>
      <p:sp>
        <p:nvSpPr>
          <p:cNvPr id="32779" name="正方形/長方形 15"/>
          <p:cNvSpPr>
            <a:spLocks noChangeArrowheads="1"/>
          </p:cNvSpPr>
          <p:nvPr/>
        </p:nvSpPr>
        <p:spPr bwMode="auto">
          <a:xfrm>
            <a:off x="914354" y="5905547"/>
            <a:ext cx="155683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200kmSPOB</a:t>
            </a:r>
            <a:endParaRPr lang="ja-JP" altLang="en-US" b="1" dirty="0"/>
          </a:p>
        </p:txBody>
      </p:sp>
      <p:sp>
        <p:nvSpPr>
          <p:cNvPr id="32780" name="正方形/長方形 10"/>
          <p:cNvSpPr>
            <a:spLocks noChangeArrowheads="1"/>
          </p:cNvSpPr>
          <p:nvPr/>
        </p:nvSpPr>
        <p:spPr bwMode="auto">
          <a:xfrm>
            <a:off x="4235407" y="5916104"/>
            <a:ext cx="760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2STP</a:t>
            </a:r>
            <a:endParaRPr lang="ja-JP" altLang="en-US" b="1" dirty="0"/>
          </a:p>
        </p:txBody>
      </p:sp>
      <p:sp>
        <p:nvSpPr>
          <p:cNvPr id="32781" name="正方形/長方形 16"/>
          <p:cNvSpPr>
            <a:spLocks noChangeArrowheads="1"/>
          </p:cNvSpPr>
          <p:nvPr/>
        </p:nvSpPr>
        <p:spPr bwMode="auto">
          <a:xfrm>
            <a:off x="251520" y="2978828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NO RS-AMV</a:t>
            </a:r>
            <a:endParaRPr lang="ja-JP" altLang="en-US" dirty="0"/>
          </a:p>
        </p:txBody>
      </p:sp>
      <p:pic>
        <p:nvPicPr>
          <p:cNvPr id="18" name="Picture 9" descr="画像はありません"/>
          <p:cNvPicPr>
            <a:picLocks noChangeAspect="1" noChangeArrowheads="1"/>
          </p:cNvPicPr>
          <p:nvPr/>
        </p:nvPicPr>
        <p:blipFill rotWithShape="1">
          <a:blip r:embed="rId5" cstate="print"/>
          <a:srcRect b="33268"/>
          <a:stretch/>
        </p:blipFill>
        <p:spPr bwMode="auto">
          <a:xfrm>
            <a:off x="6156176" y="1201670"/>
            <a:ext cx="2936329" cy="2224750"/>
          </a:xfrm>
          <a:prstGeom prst="rect">
            <a:avLst/>
          </a:prstGeom>
          <a:noFill/>
        </p:spPr>
      </p:pic>
      <p:pic>
        <p:nvPicPr>
          <p:cNvPr id="19" name="Picture 17" descr="画像はありません"/>
          <p:cNvPicPr>
            <a:picLocks noChangeAspect="1" noChangeArrowheads="1"/>
          </p:cNvPicPr>
          <p:nvPr/>
        </p:nvPicPr>
        <p:blipFill rotWithShape="1">
          <a:blip r:embed="rId6" cstate="print"/>
          <a:srcRect b="31667"/>
          <a:stretch/>
        </p:blipFill>
        <p:spPr bwMode="auto">
          <a:xfrm>
            <a:off x="231351" y="3683529"/>
            <a:ext cx="2922842" cy="2267637"/>
          </a:xfrm>
          <a:prstGeom prst="rect">
            <a:avLst/>
          </a:prstGeom>
          <a:noFill/>
        </p:spPr>
      </p:pic>
      <p:pic>
        <p:nvPicPr>
          <p:cNvPr id="20" name="Picture 2" descr="画像はありません"/>
          <p:cNvPicPr>
            <a:picLocks noChangeAspect="1" noChangeArrowheads="1"/>
          </p:cNvPicPr>
          <p:nvPr/>
        </p:nvPicPr>
        <p:blipFill rotWithShape="1">
          <a:blip r:embed="rId7" cstate="print"/>
          <a:srcRect b="32469"/>
          <a:stretch/>
        </p:blipFill>
        <p:spPr bwMode="auto">
          <a:xfrm>
            <a:off x="3154193" y="3717925"/>
            <a:ext cx="2922842" cy="2241023"/>
          </a:xfrm>
          <a:prstGeom prst="rect">
            <a:avLst/>
          </a:prstGeom>
          <a:noFill/>
        </p:spPr>
      </p:pic>
      <p:sp>
        <p:nvSpPr>
          <p:cNvPr id="21" name="下矢印 20"/>
          <p:cNvSpPr/>
          <p:nvPr/>
        </p:nvSpPr>
        <p:spPr>
          <a:xfrm rot="9252564">
            <a:off x="1532921" y="2638281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8068746">
            <a:off x="4492901" y="264133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9252564">
            <a:off x="7539728" y="269058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9252564">
            <a:off x="1612454" y="510851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9252564">
            <a:off x="4524282" y="5097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4"/>
          <a:stretch/>
        </p:blipFill>
        <p:spPr bwMode="auto">
          <a:xfrm>
            <a:off x="6312381" y="3827068"/>
            <a:ext cx="2404100" cy="2125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正方形/長方形 15"/>
          <p:cNvSpPr>
            <a:spLocks noChangeArrowheads="1"/>
          </p:cNvSpPr>
          <p:nvPr/>
        </p:nvSpPr>
        <p:spPr bwMode="auto">
          <a:xfrm>
            <a:off x="6541533" y="6005453"/>
            <a:ext cx="181637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Weather Chart</a:t>
            </a:r>
            <a:endParaRPr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 rot="19305809">
            <a:off x="7474616" y="5139868"/>
            <a:ext cx="1170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1008 </a:t>
            </a:r>
            <a:r>
              <a:rPr kumimoji="1" lang="en-US" altLang="ja-JP" dirty="0" err="1" smtClean="0"/>
              <a:t>hPa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 rot="19305809">
            <a:off x="6290710" y="4719568"/>
            <a:ext cx="1170249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1004 </a:t>
            </a:r>
            <a:r>
              <a:rPr kumimoji="1" lang="en-US" altLang="ja-JP" dirty="0" err="1" smtClean="0"/>
              <a:t>hPa</a:t>
            </a:r>
            <a:endParaRPr kumimoji="1" lang="ja-JP" altLang="en-US" dirty="0"/>
          </a:p>
        </p:txBody>
      </p:sp>
      <p:pic>
        <p:nvPicPr>
          <p:cNvPr id="26" name="Picture 9" descr="画像はありません"/>
          <p:cNvPicPr>
            <a:picLocks noChangeAspect="1" noChangeArrowheads="1"/>
          </p:cNvPicPr>
          <p:nvPr/>
        </p:nvPicPr>
        <p:blipFill rotWithShape="1">
          <a:blip r:embed="rId5" cstate="print"/>
          <a:srcRect t="92052"/>
          <a:stretch/>
        </p:blipFill>
        <p:spPr bwMode="auto">
          <a:xfrm>
            <a:off x="6171213" y="3401783"/>
            <a:ext cx="2922842" cy="263755"/>
          </a:xfrm>
          <a:prstGeom prst="rect">
            <a:avLst/>
          </a:prstGeom>
          <a:noFill/>
        </p:spPr>
      </p:pic>
      <p:pic>
        <p:nvPicPr>
          <p:cNvPr id="30" name="Picture 9" descr="画像はありません"/>
          <p:cNvPicPr>
            <a:picLocks noChangeAspect="1" noChangeArrowheads="1"/>
          </p:cNvPicPr>
          <p:nvPr/>
        </p:nvPicPr>
        <p:blipFill rotWithShape="1">
          <a:blip r:embed="rId5" cstate="print"/>
          <a:srcRect t="92052"/>
          <a:stretch/>
        </p:blipFill>
        <p:spPr bwMode="auto">
          <a:xfrm>
            <a:off x="3175497" y="3392143"/>
            <a:ext cx="2922842" cy="263755"/>
          </a:xfrm>
          <a:prstGeom prst="rect">
            <a:avLst/>
          </a:prstGeom>
          <a:noFill/>
        </p:spPr>
      </p:pic>
      <p:pic>
        <p:nvPicPr>
          <p:cNvPr id="31" name="Picture 9" descr="画像はありません"/>
          <p:cNvPicPr>
            <a:picLocks noChangeAspect="1" noChangeArrowheads="1"/>
          </p:cNvPicPr>
          <p:nvPr/>
        </p:nvPicPr>
        <p:blipFill rotWithShape="1">
          <a:blip r:embed="rId5" cstate="print"/>
          <a:srcRect t="92052"/>
          <a:stretch/>
        </p:blipFill>
        <p:spPr bwMode="auto">
          <a:xfrm>
            <a:off x="179512" y="3417352"/>
            <a:ext cx="2922842" cy="263755"/>
          </a:xfrm>
          <a:prstGeom prst="rect">
            <a:avLst/>
          </a:prstGeom>
          <a:noFill/>
        </p:spPr>
      </p:pic>
      <p:cxnSp>
        <p:nvCxnSpPr>
          <p:cNvPr id="4" name="直線コネクタ 3"/>
          <p:cNvCxnSpPr/>
          <p:nvPr/>
        </p:nvCxnSpPr>
        <p:spPr>
          <a:xfrm>
            <a:off x="251520" y="5951166"/>
            <a:ext cx="2850834" cy="7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189497" y="5973664"/>
            <a:ext cx="2850834" cy="7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正方形/長方形 13"/>
          <p:cNvSpPr>
            <a:spLocks noChangeArrowheads="1"/>
          </p:cNvSpPr>
          <p:nvPr/>
        </p:nvSpPr>
        <p:spPr bwMode="auto">
          <a:xfrm>
            <a:off x="4883148" y="2610052"/>
            <a:ext cx="2096882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FF0000"/>
                </a:solidFill>
              </a:rPr>
              <a:t>Similar to the </a:t>
            </a:r>
            <a:r>
              <a:rPr lang="en-US" altLang="ja-JP" sz="1400" dirty="0" smtClean="0">
                <a:solidFill>
                  <a:srgbClr val="FF0000"/>
                </a:solidFill>
              </a:rPr>
              <a:t>observed precipitation </a:t>
            </a:r>
            <a:r>
              <a:rPr lang="en-US" altLang="ja-JP" sz="1400" dirty="0">
                <a:solidFill>
                  <a:srgbClr val="FF0000"/>
                </a:solidFill>
              </a:rPr>
              <a:t>pattern of </a:t>
            </a:r>
            <a:r>
              <a:rPr lang="en-US" altLang="ja-JP" sz="1400" dirty="0" smtClean="0">
                <a:solidFill>
                  <a:srgbClr val="FF0000"/>
                </a:solidFill>
              </a:rPr>
              <a:t>100kmSPOB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285283" y="3827068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3206304" y="3827067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13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854968"/>
          </a:xfrm>
        </p:spPr>
        <p:txBody>
          <a:bodyPr/>
          <a:lstStyle/>
          <a:p>
            <a:r>
              <a:rPr kumimoji="1" lang="en-US" altLang="ja-JP" sz="3200" dirty="0" smtClean="0"/>
              <a:t>Increment of </a:t>
            </a:r>
            <a:r>
              <a:rPr lang="en-US" altLang="ja-JP" sz="3200" dirty="0" err="1" smtClean="0"/>
              <a:t>geopotential</a:t>
            </a:r>
            <a:r>
              <a:rPr lang="en-US" altLang="ja-JP" sz="3200" dirty="0" smtClean="0"/>
              <a:t> height and winds </a:t>
            </a:r>
            <a:br>
              <a:rPr lang="en-US" altLang="ja-JP" sz="3200" dirty="0" smtClean="0"/>
            </a:br>
            <a:r>
              <a:rPr lang="en-US" altLang="ja-JP" sz="3200" dirty="0" smtClean="0"/>
              <a:t>for 850 </a:t>
            </a:r>
            <a:r>
              <a:rPr lang="en-US" altLang="ja-JP" sz="3200" dirty="0" err="1" smtClean="0"/>
              <a:t>hPa</a:t>
            </a:r>
            <a:r>
              <a:rPr lang="en-US" altLang="ja-JP" sz="3200" dirty="0" smtClean="0"/>
              <a:t> at 00 UTC 14 July 2012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8182" t="33533" r="30909" b="37093"/>
          <a:stretch>
            <a:fillRect/>
          </a:stretch>
        </p:blipFill>
        <p:spPr bwMode="auto">
          <a:xfrm>
            <a:off x="323528" y="1052736"/>
            <a:ext cx="40225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8945" t="33258" r="31256" b="36507"/>
          <a:stretch>
            <a:fillRect/>
          </a:stretch>
        </p:blipFill>
        <p:spPr bwMode="auto">
          <a:xfrm>
            <a:off x="4572000" y="1052736"/>
            <a:ext cx="3933126" cy="268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0" y="3296960"/>
            <a:ext cx="158417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100kmSPOB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4328" y="3429000"/>
            <a:ext cx="720080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OPE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9216" t="32553" r="30804" b="36607"/>
          <a:stretch>
            <a:fillRect/>
          </a:stretch>
        </p:blipFill>
        <p:spPr bwMode="auto">
          <a:xfrm>
            <a:off x="323528" y="3717032"/>
            <a:ext cx="4032448" cy="27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9919" y="6139394"/>
            <a:ext cx="158417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200kmSPOB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1819275" y="2771775"/>
            <a:ext cx="733425" cy="250141"/>
          </a:xfrm>
          <a:custGeom>
            <a:avLst/>
            <a:gdLst>
              <a:gd name="connsiteX0" fmla="*/ 0 w 733425"/>
              <a:gd name="connsiteY0" fmla="*/ 0 h 250141"/>
              <a:gd name="connsiteX1" fmla="*/ 209550 w 733425"/>
              <a:gd name="connsiteY1" fmla="*/ 9525 h 250141"/>
              <a:gd name="connsiteX2" fmla="*/ 247650 w 733425"/>
              <a:gd name="connsiteY2" fmla="*/ 19050 h 250141"/>
              <a:gd name="connsiteX3" fmla="*/ 390525 w 733425"/>
              <a:gd name="connsiteY3" fmla="*/ 38100 h 250141"/>
              <a:gd name="connsiteX4" fmla="*/ 447675 w 733425"/>
              <a:gd name="connsiteY4" fmla="*/ 66675 h 250141"/>
              <a:gd name="connsiteX5" fmla="*/ 514350 w 733425"/>
              <a:gd name="connsiteY5" fmla="*/ 85725 h 250141"/>
              <a:gd name="connsiteX6" fmla="*/ 542925 w 733425"/>
              <a:gd name="connsiteY6" fmla="*/ 95250 h 250141"/>
              <a:gd name="connsiteX7" fmla="*/ 600075 w 733425"/>
              <a:gd name="connsiteY7" fmla="*/ 142875 h 250141"/>
              <a:gd name="connsiteX8" fmla="*/ 657225 w 733425"/>
              <a:gd name="connsiteY8" fmla="*/ 161925 h 250141"/>
              <a:gd name="connsiteX9" fmla="*/ 704850 w 733425"/>
              <a:gd name="connsiteY9" fmla="*/ 219075 h 250141"/>
              <a:gd name="connsiteX10" fmla="*/ 723900 w 733425"/>
              <a:gd name="connsiteY10" fmla="*/ 247650 h 250141"/>
              <a:gd name="connsiteX11" fmla="*/ 733425 w 733425"/>
              <a:gd name="connsiteY11" fmla="*/ 238125 h 25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425" h="250141">
                <a:moveTo>
                  <a:pt x="0" y="0"/>
                </a:moveTo>
                <a:cubicBezTo>
                  <a:pt x="69850" y="3175"/>
                  <a:pt x="139834" y="4162"/>
                  <a:pt x="209550" y="9525"/>
                </a:cubicBezTo>
                <a:cubicBezTo>
                  <a:pt x="222602" y="10529"/>
                  <a:pt x="234691" y="17199"/>
                  <a:pt x="247650" y="19050"/>
                </a:cubicBezTo>
                <a:cubicBezTo>
                  <a:pt x="330970" y="30953"/>
                  <a:pt x="325838" y="21928"/>
                  <a:pt x="390525" y="38100"/>
                </a:cubicBezTo>
                <a:cubicBezTo>
                  <a:pt x="438408" y="50071"/>
                  <a:pt x="401114" y="43395"/>
                  <a:pt x="447675" y="66675"/>
                </a:cubicBezTo>
                <a:cubicBezTo>
                  <a:pt x="462900" y="74288"/>
                  <a:pt x="500108" y="81656"/>
                  <a:pt x="514350" y="85725"/>
                </a:cubicBezTo>
                <a:cubicBezTo>
                  <a:pt x="524004" y="88483"/>
                  <a:pt x="533400" y="92075"/>
                  <a:pt x="542925" y="95250"/>
                </a:cubicBezTo>
                <a:cubicBezTo>
                  <a:pt x="560870" y="113195"/>
                  <a:pt x="576205" y="132266"/>
                  <a:pt x="600075" y="142875"/>
                </a:cubicBezTo>
                <a:cubicBezTo>
                  <a:pt x="618425" y="151030"/>
                  <a:pt x="657225" y="161925"/>
                  <a:pt x="657225" y="161925"/>
                </a:cubicBezTo>
                <a:cubicBezTo>
                  <a:pt x="704523" y="232871"/>
                  <a:pt x="643734" y="145736"/>
                  <a:pt x="704850" y="219075"/>
                </a:cubicBezTo>
                <a:cubicBezTo>
                  <a:pt x="712179" y="227869"/>
                  <a:pt x="714375" y="241300"/>
                  <a:pt x="723900" y="247650"/>
                </a:cubicBezTo>
                <a:cubicBezTo>
                  <a:pt x="727636" y="250141"/>
                  <a:pt x="730250" y="241300"/>
                  <a:pt x="733425" y="238125"/>
                </a:cubicBezTo>
              </a:path>
            </a:pathLst>
          </a:custGeom>
          <a:ln w="381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452" y="1571446"/>
            <a:ext cx="18722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Strengthened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convergence winds in northern Kyushu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7825" t="33450" r="31170" b="36363"/>
          <a:stretch>
            <a:fillRect/>
          </a:stretch>
        </p:blipFill>
        <p:spPr bwMode="auto">
          <a:xfrm>
            <a:off x="4572000" y="3861048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7524328" y="6165304"/>
            <a:ext cx="864096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2STP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6593642" y="5392321"/>
            <a:ext cx="597733" cy="198392"/>
          </a:xfrm>
          <a:custGeom>
            <a:avLst/>
            <a:gdLst>
              <a:gd name="connsiteX0" fmla="*/ 16708 w 597733"/>
              <a:gd name="connsiteY0" fmla="*/ 8354 h 198392"/>
              <a:gd name="connsiteX1" fmla="*/ 73858 w 597733"/>
              <a:gd name="connsiteY1" fmla="*/ 36929 h 198392"/>
              <a:gd name="connsiteX2" fmla="*/ 102433 w 597733"/>
              <a:gd name="connsiteY2" fmla="*/ 46454 h 198392"/>
              <a:gd name="connsiteX3" fmla="*/ 169108 w 597733"/>
              <a:gd name="connsiteY3" fmla="*/ 65504 h 198392"/>
              <a:gd name="connsiteX4" fmla="*/ 197683 w 597733"/>
              <a:gd name="connsiteY4" fmla="*/ 84554 h 198392"/>
              <a:gd name="connsiteX5" fmla="*/ 245308 w 597733"/>
              <a:gd name="connsiteY5" fmla="*/ 141704 h 198392"/>
              <a:gd name="connsiteX6" fmla="*/ 302458 w 597733"/>
              <a:gd name="connsiteY6" fmla="*/ 160754 h 198392"/>
              <a:gd name="connsiteX7" fmla="*/ 597733 w 597733"/>
              <a:gd name="connsiteY7" fmla="*/ 170279 h 1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733" h="198392">
                <a:moveTo>
                  <a:pt x="16708" y="8354"/>
                </a:moveTo>
                <a:cubicBezTo>
                  <a:pt x="88532" y="32295"/>
                  <a:pt x="0" y="0"/>
                  <a:pt x="73858" y="36929"/>
                </a:cubicBezTo>
                <a:cubicBezTo>
                  <a:pt x="82838" y="41419"/>
                  <a:pt x="92779" y="43696"/>
                  <a:pt x="102433" y="46454"/>
                </a:cubicBezTo>
                <a:cubicBezTo>
                  <a:pt x="116675" y="50523"/>
                  <a:pt x="153883" y="57891"/>
                  <a:pt x="169108" y="65504"/>
                </a:cubicBezTo>
                <a:cubicBezTo>
                  <a:pt x="179347" y="70624"/>
                  <a:pt x="188158" y="78204"/>
                  <a:pt x="197683" y="84554"/>
                </a:cubicBezTo>
                <a:cubicBezTo>
                  <a:pt x="209540" y="102339"/>
                  <a:pt x="225895" y="130919"/>
                  <a:pt x="245308" y="141704"/>
                </a:cubicBezTo>
                <a:cubicBezTo>
                  <a:pt x="262861" y="151456"/>
                  <a:pt x="283408" y="154404"/>
                  <a:pt x="302458" y="160754"/>
                </a:cubicBezTo>
                <a:cubicBezTo>
                  <a:pt x="415371" y="198392"/>
                  <a:pt x="320993" y="170279"/>
                  <a:pt x="597733" y="170279"/>
                </a:cubicBezTo>
              </a:path>
            </a:pathLst>
          </a:custGeom>
          <a:ln w="381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88382" y="3857679"/>
            <a:ext cx="14761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impact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619672" y="1628800"/>
            <a:ext cx="2304256" cy="115212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75856" y="26369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Effect of upper AMV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547664" y="2924944"/>
            <a:ext cx="1152128" cy="79208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7476" y="267465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Effect of lower AMV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16016" y="1192643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impact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74332" y="3912550"/>
            <a:ext cx="20352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Strengthened convergence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winds in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Setouchi</a:t>
            </a:r>
            <a:r>
              <a:rPr kumimoji="1" lang="en-US" altLang="ja-JP" dirty="0" smtClean="0">
                <a:solidFill>
                  <a:srgbClr val="FF0000"/>
                </a:solidFill>
              </a:rPr>
              <a:t> area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20688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Outline</a:t>
            </a:r>
            <a:endParaRPr lang="ja-JP" altLang="en-US" sz="3200" dirty="0" smtClean="0"/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>
          <a:xfrm>
            <a:off x="272505" y="980728"/>
            <a:ext cx="8856984" cy="5112568"/>
          </a:xfrm>
        </p:spPr>
        <p:txBody>
          <a:bodyPr/>
          <a:lstStyle/>
          <a:p>
            <a:r>
              <a:rPr lang="en-US" altLang="ja-JP" sz="2800" dirty="0"/>
              <a:t>AMV Satellite Status update </a:t>
            </a:r>
            <a:r>
              <a:rPr lang="en-US" altLang="ja-JP" sz="2800" dirty="0" smtClean="0"/>
              <a:t>for </a:t>
            </a:r>
            <a:r>
              <a:rPr lang="en-US" altLang="ja-JP" sz="2800" dirty="0"/>
              <a:t>NWP use of JMA</a:t>
            </a:r>
          </a:p>
          <a:p>
            <a:pPr eaLnBrk="1" hangingPunct="1"/>
            <a:r>
              <a:rPr lang="en-US" altLang="ja-JP" sz="2800" dirty="0" smtClean="0"/>
              <a:t>NWP system for Observing System Experiment (OSE)</a:t>
            </a:r>
          </a:p>
          <a:p>
            <a:pPr eaLnBrk="1" hangingPunct="1"/>
            <a:r>
              <a:rPr lang="en-US" altLang="ja-JP" sz="2800" dirty="0" smtClean="0"/>
              <a:t>Verification of Rapid Scan AMVs (RS-AMVs)</a:t>
            </a:r>
          </a:p>
          <a:p>
            <a:pPr eaLnBrk="1" hangingPunct="1"/>
            <a:r>
              <a:rPr lang="en-US" altLang="ja-JP" sz="2800" dirty="0" smtClean="0"/>
              <a:t>OSE for RS-AMVs</a:t>
            </a:r>
          </a:p>
          <a:p>
            <a:pPr lvl="1"/>
            <a:r>
              <a:rPr lang="en-US" altLang="ja-JP" sz="2400" dirty="0" smtClean="0"/>
              <a:t>Using Global NWP system in 2013</a:t>
            </a:r>
          </a:p>
          <a:p>
            <a:pPr lvl="1"/>
            <a:r>
              <a:rPr lang="en-US" altLang="ja-JP" sz="2400" dirty="0" smtClean="0"/>
              <a:t>Using </a:t>
            </a:r>
            <a:r>
              <a:rPr lang="en-US" altLang="ja-JP" sz="2400" dirty="0" err="1" smtClean="0"/>
              <a:t>Meso</a:t>
            </a:r>
            <a:r>
              <a:rPr lang="en-US" altLang="ja-JP" sz="2400" dirty="0" smtClean="0"/>
              <a:t>-scale NWP system in 2011 and 2012</a:t>
            </a:r>
          </a:p>
          <a:p>
            <a:pPr lvl="1"/>
            <a:r>
              <a:rPr lang="en-US" altLang="ja-JP" sz="2400" dirty="0" smtClean="0"/>
              <a:t>Using Local NWP system in 2012</a:t>
            </a:r>
            <a:r>
              <a:rPr lang="ja-JP" altLang="en-US" sz="2400" dirty="0"/>
              <a:t> </a:t>
            </a:r>
            <a:r>
              <a:rPr lang="en-US" altLang="ja-JP" sz="2200" dirty="0" smtClean="0"/>
              <a:t>( Not shown, </a:t>
            </a:r>
            <a:r>
              <a:rPr lang="en-US" altLang="ja-JP" sz="2200" dirty="0"/>
              <a:t>only the </a:t>
            </a:r>
            <a:r>
              <a:rPr lang="en-US" altLang="ja-JP" sz="2200" dirty="0" smtClean="0"/>
              <a:t>summary )</a:t>
            </a:r>
          </a:p>
          <a:p>
            <a:pPr eaLnBrk="1" hangingPunct="1"/>
            <a:r>
              <a:rPr lang="en-US" altLang="ja-JP" sz="2800" dirty="0" smtClean="0"/>
              <a:t>Summary and future plan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646BA8-03C2-47EE-A35C-130112C93E04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4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0" y="-22051"/>
            <a:ext cx="9144000" cy="566713"/>
          </a:xfrm>
        </p:spPr>
        <p:txBody>
          <a:bodyPr/>
          <a:lstStyle/>
          <a:p>
            <a:r>
              <a:rPr lang="en-US" altLang="ja-JP" sz="3200" dirty="0" smtClean="0"/>
              <a:t>Summary </a:t>
            </a:r>
            <a:endParaRPr lang="ja-JP" altLang="en-US" sz="3200" dirty="0" smtClean="0"/>
          </a:p>
        </p:txBody>
      </p:sp>
      <p:sp>
        <p:nvSpPr>
          <p:cNvPr id="3174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976664"/>
          </a:xfrm>
        </p:spPr>
        <p:txBody>
          <a:bodyPr/>
          <a:lstStyle/>
          <a:p>
            <a:r>
              <a:rPr lang="en-US" altLang="ja-JP" sz="2400" dirty="0" smtClean="0"/>
              <a:t>OSEs of RS-AMV using the global, </a:t>
            </a:r>
            <a:r>
              <a:rPr lang="en-US" altLang="ja-JP" sz="2400" dirty="0" err="1" smtClean="0"/>
              <a:t>meso</a:t>
            </a:r>
            <a:r>
              <a:rPr lang="en-US" altLang="ja-JP" sz="2400" dirty="0" smtClean="0"/>
              <a:t>-scale and local operational NWP system from 2011 to 2013 were performed. The results showed:  </a:t>
            </a:r>
          </a:p>
          <a:p>
            <a:pPr lvl="1"/>
            <a:r>
              <a:rPr lang="en-US" altLang="ja-JP" sz="2000" dirty="0" smtClean="0">
                <a:solidFill>
                  <a:srgbClr val="C00000"/>
                </a:solidFill>
              </a:rPr>
              <a:t>In the global NWP system</a:t>
            </a:r>
            <a:r>
              <a:rPr lang="en-US" altLang="ja-JP" sz="2000" dirty="0">
                <a:solidFill>
                  <a:srgbClr val="C00000"/>
                </a:solidFill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</a:rPr>
              <a:t>from </a:t>
            </a:r>
            <a:r>
              <a:rPr lang="en-US" altLang="ja-JP" sz="2000" dirty="0">
                <a:solidFill>
                  <a:srgbClr val="C00000"/>
                </a:solidFill>
              </a:rPr>
              <a:t>2 to 16 October 2013 </a:t>
            </a:r>
            <a:endParaRPr lang="en-US" altLang="ja-JP" sz="2000" dirty="0" smtClean="0">
              <a:solidFill>
                <a:srgbClr val="C00000"/>
              </a:solidFill>
            </a:endParaRPr>
          </a:p>
          <a:p>
            <a:pPr lvl="2"/>
            <a:r>
              <a:rPr lang="en-US" altLang="ja-JP" sz="2000" dirty="0"/>
              <a:t>Reduction of observation errors in vicinity of </a:t>
            </a:r>
            <a:r>
              <a:rPr lang="en-US" altLang="ja-JP" sz="2000" dirty="0" smtClean="0"/>
              <a:t>Japan using super-observation ( SPOB ) </a:t>
            </a:r>
            <a:r>
              <a:rPr lang="en-US" altLang="ja-JP" sz="2000" dirty="0"/>
              <a:t>method with </a:t>
            </a:r>
            <a:r>
              <a:rPr lang="en-US" altLang="ja-JP" sz="2000" dirty="0" smtClean="0"/>
              <a:t>RS-AMVs</a:t>
            </a:r>
          </a:p>
          <a:p>
            <a:pPr lvl="2"/>
            <a:r>
              <a:rPr lang="en-US" altLang="ja-JP" sz="2000" dirty="0" smtClean="0"/>
              <a:t>Improvement </a:t>
            </a:r>
            <a:r>
              <a:rPr lang="en-US" altLang="ja-JP" sz="2000" dirty="0"/>
              <a:t>of mean typhoon positional </a:t>
            </a:r>
            <a:r>
              <a:rPr lang="en-US" altLang="ja-JP" sz="2000" dirty="0" smtClean="0"/>
              <a:t>errors</a:t>
            </a:r>
          </a:p>
          <a:p>
            <a:pPr lvl="1"/>
            <a:r>
              <a:rPr lang="en-US" altLang="ja-JP" sz="2000" dirty="0" smtClean="0">
                <a:solidFill>
                  <a:srgbClr val="C00000"/>
                </a:solidFill>
              </a:rPr>
              <a:t>In the 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meso</a:t>
            </a:r>
            <a:r>
              <a:rPr lang="en-US" altLang="ja-JP" sz="2000" dirty="0" smtClean="0">
                <a:solidFill>
                  <a:srgbClr val="C00000"/>
                </a:solidFill>
              </a:rPr>
              <a:t>-scale NWP system in 2011 and 2012</a:t>
            </a:r>
          </a:p>
          <a:p>
            <a:pPr lvl="2"/>
            <a:r>
              <a:rPr lang="en-US" altLang="ja-JP" sz="2000" dirty="0" smtClean="0"/>
              <a:t>Small wind speed forecast errors ( RMSE ) </a:t>
            </a:r>
            <a:r>
              <a:rPr lang="en-US" altLang="ja-JP" sz="2000" dirty="0" smtClean="0"/>
              <a:t>in almost </a:t>
            </a:r>
            <a:r>
              <a:rPr lang="en-US" altLang="ja-JP" sz="2000" smtClean="0"/>
              <a:t>all level in </a:t>
            </a:r>
            <a:r>
              <a:rPr lang="en-US" altLang="ja-JP" sz="2000" dirty="0" smtClean="0"/>
              <a:t>first half forecast using SPOB against </a:t>
            </a:r>
            <a:r>
              <a:rPr lang="en-US" altLang="ja-JP" sz="2000" dirty="0" err="1" smtClean="0"/>
              <a:t>sonde</a:t>
            </a:r>
            <a:r>
              <a:rPr lang="en-US" altLang="ja-JP" sz="2000" dirty="0" smtClean="0"/>
              <a:t> observations</a:t>
            </a:r>
          </a:p>
          <a:p>
            <a:pPr lvl="2"/>
            <a:r>
              <a:rPr lang="en-US" altLang="ja-JP" sz="2000" dirty="0" smtClean="0"/>
              <a:t>Good precipitation 100kmSPOB forecasts in first half forecast ( until 12-hours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)</a:t>
            </a:r>
          </a:p>
          <a:p>
            <a:pPr lvl="1"/>
            <a:r>
              <a:rPr lang="en-US" altLang="ja-JP" sz="2000" dirty="0">
                <a:solidFill>
                  <a:srgbClr val="C00000"/>
                </a:solidFill>
              </a:rPr>
              <a:t>In the </a:t>
            </a:r>
            <a:r>
              <a:rPr lang="en-US" altLang="ja-JP" sz="2000" dirty="0" smtClean="0">
                <a:solidFill>
                  <a:srgbClr val="C00000"/>
                </a:solidFill>
              </a:rPr>
              <a:t>local </a:t>
            </a:r>
            <a:r>
              <a:rPr lang="en-US" altLang="ja-JP" sz="2000" dirty="0">
                <a:solidFill>
                  <a:srgbClr val="C00000"/>
                </a:solidFill>
              </a:rPr>
              <a:t>NWP system </a:t>
            </a:r>
            <a:r>
              <a:rPr lang="en-US" altLang="ja-JP" sz="2000" dirty="0" smtClean="0">
                <a:solidFill>
                  <a:srgbClr val="C00000"/>
                </a:solidFill>
              </a:rPr>
              <a:t>from </a:t>
            </a:r>
            <a:r>
              <a:rPr lang="en-US" altLang="ja-JP" sz="2000" dirty="0">
                <a:solidFill>
                  <a:srgbClr val="C00000"/>
                </a:solidFill>
              </a:rPr>
              <a:t>00 UTC 3 to 23 UTC 12 July 2012</a:t>
            </a:r>
            <a:endParaRPr lang="ja-JP" altLang="en-US" sz="2000" dirty="0">
              <a:solidFill>
                <a:srgbClr val="C00000"/>
              </a:solidFill>
            </a:endParaRPr>
          </a:p>
          <a:p>
            <a:pPr lvl="2"/>
            <a:r>
              <a:rPr lang="en-US" altLang="ja-JP" sz="2000" dirty="0" smtClean="0"/>
              <a:t>No impact for RS-AMVs</a:t>
            </a:r>
          </a:p>
          <a:p>
            <a:pPr lvl="2"/>
            <a:r>
              <a:rPr lang="en-US" altLang="ja-JP" sz="2000" dirty="0"/>
              <a:t>3D-Var system not including the flow-dependent background error </a:t>
            </a:r>
            <a:r>
              <a:rPr lang="en-US" altLang="ja-JP" sz="2000" dirty="0" err="1" smtClean="0"/>
              <a:t>covariances</a:t>
            </a:r>
            <a:endParaRPr lang="en-US" altLang="ja-JP" sz="2000" dirty="0" smtClean="0"/>
          </a:p>
          <a:p>
            <a:pPr lvl="2"/>
            <a:r>
              <a:rPr lang="en-US" altLang="ja-JP" sz="2000" dirty="0" smtClean="0"/>
              <a:t>Good precipitation forecasts using all AMVs without thinning, but bad wind speed forecast errors ( RMSE ) in this case study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B5546C-7692-4B6E-8915-D1946D587E3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4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11200"/>
          </a:xfrm>
        </p:spPr>
        <p:txBody>
          <a:bodyPr/>
          <a:lstStyle/>
          <a:p>
            <a:r>
              <a:rPr lang="en-US" altLang="ja-JP" smtClean="0"/>
              <a:t>Future plan</a:t>
            </a:r>
            <a:endParaRPr lang="ja-JP" altLang="en-US" smtClean="0"/>
          </a:p>
        </p:txBody>
      </p:sp>
      <p:sp>
        <p:nvSpPr>
          <p:cNvPr id="32771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836613"/>
            <a:ext cx="8424935" cy="5256212"/>
          </a:xfrm>
        </p:spPr>
        <p:txBody>
          <a:bodyPr/>
          <a:lstStyle/>
          <a:p>
            <a:r>
              <a:rPr lang="en-US" altLang="ja-JP" sz="2200" dirty="0" smtClean="0"/>
              <a:t>We plan to perform </a:t>
            </a:r>
            <a:r>
              <a:rPr lang="en-US" altLang="ja-JP" sz="2200" dirty="0" smtClean="0">
                <a:solidFill>
                  <a:srgbClr val="C00000"/>
                </a:solidFill>
              </a:rPr>
              <a:t>more OSEs</a:t>
            </a:r>
            <a:r>
              <a:rPr lang="en-US" altLang="ja-JP" sz="2200" dirty="0" smtClean="0"/>
              <a:t> for MTSAT RS-AMVs </a:t>
            </a:r>
            <a:r>
              <a:rPr lang="en-US" altLang="ja-JP" sz="2200" dirty="0" smtClean="0">
                <a:solidFill>
                  <a:srgbClr val="C00000"/>
                </a:solidFill>
              </a:rPr>
              <a:t>to confirm  performance of procedures </a:t>
            </a:r>
            <a:r>
              <a:rPr lang="en-US" altLang="ja-JP" sz="2200" dirty="0" smtClean="0"/>
              <a:t>and</a:t>
            </a:r>
            <a:r>
              <a:rPr lang="en-US" altLang="ja-JP" sz="2200" dirty="0" smtClean="0">
                <a:solidFill>
                  <a:srgbClr val="C00000"/>
                </a:solidFill>
              </a:rPr>
              <a:t> to prepare for usage of the next </a:t>
            </a:r>
            <a:r>
              <a:rPr lang="en-US" altLang="ja-JP" sz="2200" dirty="0" err="1" smtClean="0">
                <a:solidFill>
                  <a:srgbClr val="C00000"/>
                </a:solidFill>
              </a:rPr>
              <a:t>Himawari</a:t>
            </a:r>
            <a:r>
              <a:rPr lang="en-US" altLang="ja-JP" sz="2200" dirty="0" smtClean="0">
                <a:solidFill>
                  <a:srgbClr val="C00000"/>
                </a:solidFill>
              </a:rPr>
              <a:t> satellites</a:t>
            </a:r>
            <a:r>
              <a:rPr lang="en-US" altLang="ja-JP" sz="2200" dirty="0"/>
              <a:t>. As </a:t>
            </a:r>
            <a:r>
              <a:rPr lang="en-US" altLang="ja-JP" sz="2200" dirty="0" smtClean="0"/>
              <a:t>the 2-step </a:t>
            </a:r>
            <a:r>
              <a:rPr lang="en-US" altLang="ja-JP" sz="2200" dirty="0"/>
              <a:t>thinning scheme of RS-AMVs </a:t>
            </a:r>
            <a:r>
              <a:rPr lang="en-US" altLang="ja-JP" sz="2200" dirty="0" smtClean="0"/>
              <a:t>does </a:t>
            </a:r>
            <a:r>
              <a:rPr lang="en-US" altLang="ja-JP" sz="2200" dirty="0"/>
              <a:t>not bring the improvement of the analysis and forecast through the  results of OSEs, we will remove the scheme. </a:t>
            </a:r>
            <a:endParaRPr lang="en-US" altLang="ja-JP" sz="2200" dirty="0" smtClean="0"/>
          </a:p>
          <a:p>
            <a:pPr lvl="1"/>
            <a:r>
              <a:rPr lang="en-US" altLang="ja-JP" sz="2000" u="sng" dirty="0" smtClean="0"/>
              <a:t>Consideration of </a:t>
            </a:r>
            <a:r>
              <a:rPr lang="en-US" altLang="ja-JP" sz="2000" u="sng" dirty="0"/>
              <a:t>super-observation procedure in the appropriate </a:t>
            </a:r>
            <a:r>
              <a:rPr lang="en-US" altLang="ja-JP" sz="2000" u="sng" dirty="0" smtClean="0"/>
              <a:t>area and grid size</a:t>
            </a:r>
          </a:p>
          <a:p>
            <a:pPr lvl="2"/>
            <a:r>
              <a:rPr lang="en-US" altLang="ja-JP" sz="2000" dirty="0" smtClean="0">
                <a:solidFill>
                  <a:srgbClr val="0000FF"/>
                </a:solidFill>
              </a:rPr>
              <a:t>in </a:t>
            </a:r>
            <a:r>
              <a:rPr lang="en-US" altLang="ja-JP" sz="2000" dirty="0">
                <a:solidFill>
                  <a:srgbClr val="0000FF"/>
                </a:solidFill>
              </a:rPr>
              <a:t>vicinity of </a:t>
            </a:r>
            <a:r>
              <a:rPr lang="en-US" altLang="ja-JP" sz="2000" dirty="0" smtClean="0">
                <a:solidFill>
                  <a:srgbClr val="0000FF"/>
                </a:solidFill>
              </a:rPr>
              <a:t>Japan etc. and 100 km or 200 km etc.   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6E040A-14F3-4251-98C6-F9218873517B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8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824335"/>
          </a:xfrm>
        </p:spPr>
        <p:txBody>
          <a:bodyPr/>
          <a:lstStyle/>
          <a:p>
            <a:r>
              <a:rPr lang="en-US" altLang="ja-JP" dirty="0" smtClean="0"/>
              <a:t>Thank you for your attention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E5E5E9-1852-4C39-8493-00E30D94508B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34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93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OSE for RS-AMVs</a:t>
            </a:r>
            <a:br>
              <a:rPr kumimoji="1" lang="en-US" altLang="ja-JP" dirty="0" smtClean="0"/>
            </a:br>
            <a:r>
              <a:rPr lang="en-US" altLang="ja-JP" dirty="0" smtClean="0"/>
              <a:t>USING MESO-SCALE NWP system</a:t>
            </a:r>
            <a:br>
              <a:rPr lang="en-US" altLang="ja-JP" dirty="0" smtClean="0"/>
            </a:br>
            <a:r>
              <a:rPr lang="en-US" altLang="ja-JP" dirty="0" smtClean="0"/>
              <a:t>(MSM)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47852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0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494928"/>
          </a:xfrm>
        </p:spPr>
        <p:txBody>
          <a:bodyPr/>
          <a:lstStyle/>
          <a:p>
            <a:r>
              <a:rPr lang="en-US" altLang="ja-JP" sz="3200" dirty="0" smtClean="0"/>
              <a:t>Experimental Design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1171"/>
              </p:ext>
            </p:extLst>
          </p:nvPr>
        </p:nvGraphicFramePr>
        <p:xfrm>
          <a:off x="398094" y="495593"/>
          <a:ext cx="8424863" cy="4267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7791"/>
                <a:gridCol w="6227072"/>
              </a:tblGrid>
              <a:tr h="5048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Name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dirty="0" smtClean="0"/>
                        <a:t>Specification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</a:tr>
              <a:tr h="623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/>
                        <a:t>OPE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0" dirty="0" smtClean="0"/>
                        <a:t>A scheme of the 200 km thinning of OPE-AMVs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/>
                        <a:t>in the 3 hour time window</a:t>
                      </a:r>
                      <a:endParaRPr kumimoji="1" lang="ja-JP" altLang="en-US" sz="1800" b="0" dirty="0"/>
                    </a:p>
                  </a:txBody>
                  <a:tcPr marL="91439" marR="91439"/>
                </a:tc>
              </a:tr>
              <a:tr h="142544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2STP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cs typeface="Times New Roman" pitchFamily="18" charset="0"/>
                        </a:rPr>
                        <a:t>2-step thinning scheme</a:t>
                      </a:r>
                      <a:endParaRPr lang="en-US" altLang="ja-JP" sz="1800" dirty="0" smtClean="0"/>
                    </a:p>
                    <a:p>
                      <a:pPr>
                        <a:buSzPct val="60000"/>
                        <a:buFont typeface="Wingdings" pitchFamily="2" charset="2"/>
                        <a:buChar char="Ø"/>
                      </a:pPr>
                      <a:r>
                        <a:rPr lang="en-US" altLang="ja-JP" sz="1800" dirty="0" smtClean="0"/>
                        <a:t> A combination scheme of </a:t>
                      </a:r>
                      <a:r>
                        <a:rPr lang="en-US" altLang="ja-JP" sz="1800" u="sng" dirty="0" smtClean="0">
                          <a:solidFill>
                            <a:srgbClr val="6600FF"/>
                          </a:solidFill>
                        </a:rPr>
                        <a:t>the 100 km thinning of  RS-AMVs</a:t>
                      </a:r>
                    </a:p>
                    <a:p>
                      <a:r>
                        <a:rPr lang="en-US" altLang="ja-JP" sz="1800" dirty="0" smtClean="0"/>
                        <a:t>   in 2 hour time window </a:t>
                      </a:r>
                    </a:p>
                    <a:p>
                      <a:r>
                        <a:rPr lang="en-US" altLang="ja-JP" sz="1800" dirty="0" smtClean="0"/>
                        <a:t>   and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the 200 km thinning of OPE-AMVs</a:t>
                      </a:r>
                      <a:r>
                        <a:rPr lang="en-US" altLang="ja-JP" sz="1800" u="sng" dirty="0" smtClean="0"/>
                        <a:t> </a:t>
                      </a:r>
                    </a:p>
                    <a:p>
                      <a:r>
                        <a:rPr lang="en-US" altLang="ja-JP" sz="1800" dirty="0" smtClean="0"/>
                        <a:t>   in 3 hour time window</a:t>
                      </a:r>
                      <a:endParaRPr kumimoji="1" lang="ja-JP" altLang="en-US" dirty="0"/>
                    </a:p>
                  </a:txBody>
                  <a:tcPr marL="91439" marR="91439"/>
                </a:tc>
              </a:tr>
              <a:tr h="1158173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100kmSPOB</a:t>
                      </a:r>
                    </a:p>
                    <a:p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OPE-AMVs</a:t>
                      </a:r>
                      <a:r>
                        <a:rPr kumimoji="1" lang="ja-JP" altLang="en-US" sz="2400" dirty="0" smtClean="0"/>
                        <a:t>＋</a:t>
                      </a:r>
                      <a:r>
                        <a:rPr kumimoji="1" lang="en-US" altLang="ja-JP" sz="2400" dirty="0" smtClean="0"/>
                        <a:t>RS-AMV</a:t>
                      </a:r>
                      <a:r>
                        <a:rPr kumimoji="1" lang="ja-JP" altLang="en-US" sz="2400" dirty="0" smtClean="0"/>
                        <a:t>ｓ）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1800" dirty="0" smtClean="0"/>
                        <a:t>uper-observation procedure </a:t>
                      </a:r>
                    </a:p>
                    <a:p>
                      <a:r>
                        <a:rPr lang="en-US" altLang="ja-JP" sz="1800" dirty="0" smtClean="0"/>
                        <a:t> 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Average of AMVs </a:t>
                      </a:r>
                      <a:r>
                        <a:rPr lang="en-US" altLang="ja-JP" sz="1800" dirty="0" smtClean="0"/>
                        <a:t>(RS-AMVs) directions and speeds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with 100 km intervals </a:t>
                      </a:r>
                      <a:r>
                        <a:rPr lang="en-US" altLang="ja-JP" sz="1800" dirty="0" smtClean="0"/>
                        <a:t>in hourly time window </a:t>
                      </a:r>
                    </a:p>
                    <a:p>
                      <a:r>
                        <a:rPr lang="en-US" altLang="ja-JP" sz="1800" dirty="0" smtClean="0"/>
                        <a:t>Averaging about time, level, space, wind directions and speeds</a:t>
                      </a:r>
                      <a:endParaRPr kumimoji="1" lang="ja-JP" altLang="en-US" sz="1800" dirty="0"/>
                    </a:p>
                  </a:txBody>
                  <a:tcPr marL="91439" marR="91439"/>
                </a:tc>
              </a:tr>
              <a:tr h="445451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200kmSPOB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100kmSPOB, but average of AMVs with 200 km intervals</a:t>
                      </a:r>
                      <a:endParaRPr kumimoji="1" lang="ja-JP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pSp>
        <p:nvGrpSpPr>
          <p:cNvPr id="7" name="グループ化 16"/>
          <p:cNvGrpSpPr>
            <a:grpSpLocks/>
          </p:cNvGrpSpPr>
          <p:nvPr/>
        </p:nvGrpSpPr>
        <p:grpSpPr bwMode="auto">
          <a:xfrm>
            <a:off x="444374" y="2064850"/>
            <a:ext cx="2088232" cy="811399"/>
            <a:chOff x="2483767" y="5229200"/>
            <a:chExt cx="1368153" cy="812418"/>
          </a:xfrm>
        </p:grpSpPr>
        <p:sp>
          <p:nvSpPr>
            <p:cNvPr id="8" name="正方形/長方形 7"/>
            <p:cNvSpPr/>
            <p:nvPr/>
          </p:nvSpPr>
          <p:spPr>
            <a:xfrm>
              <a:off x="2483767" y="5229200"/>
              <a:ext cx="1368153" cy="7915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545207" y="5373844"/>
              <a:ext cx="1234282" cy="35922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0" name="テキスト ボックス 8"/>
            <p:cNvSpPr txBox="1">
              <a:spLocks noChangeArrowheads="1"/>
            </p:cNvSpPr>
            <p:nvPr/>
          </p:nvSpPr>
          <p:spPr bwMode="auto">
            <a:xfrm>
              <a:off x="2545207" y="5733454"/>
              <a:ext cx="1234283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0000FF"/>
                  </a:solidFill>
                </a:rPr>
                <a:t>OPE-AMVs</a:t>
              </a:r>
              <a:r>
                <a:rPr lang="en-US" altLang="ja-JP" sz="1050" dirty="0" smtClean="0">
                  <a:solidFill>
                    <a:srgbClr val="0000FF"/>
                  </a:solidFill>
                </a:rPr>
                <a:t>(200km thin.)</a:t>
              </a:r>
              <a:endParaRPr lang="ja-JP" alt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1" name="テキスト ボックス 9"/>
            <p:cNvSpPr txBox="1">
              <a:spLocks noChangeArrowheads="1"/>
            </p:cNvSpPr>
            <p:nvPr/>
          </p:nvSpPr>
          <p:spPr bwMode="auto">
            <a:xfrm>
              <a:off x="2545207" y="5401667"/>
              <a:ext cx="1148557" cy="30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6600FF"/>
                  </a:solidFill>
                </a:rPr>
                <a:t>RS-AMVs</a:t>
              </a:r>
              <a:r>
                <a:rPr lang="en-US" altLang="ja-JP" sz="1050" dirty="0" smtClean="0">
                  <a:solidFill>
                    <a:srgbClr val="6600FF"/>
                  </a:solidFill>
                </a:rPr>
                <a:t>(100km thin.)</a:t>
              </a:r>
              <a:endParaRPr lang="ja-JP" altLang="en-US" sz="1050" dirty="0">
                <a:solidFill>
                  <a:srgbClr val="6600FF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95537" y="4854575"/>
            <a:ext cx="8435036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/>
              <a:t>Case study  </a:t>
            </a:r>
            <a:r>
              <a:rPr lang="ja-JP" altLang="en-US" dirty="0" smtClean="0"/>
              <a:t>　① </a:t>
            </a:r>
            <a:r>
              <a:rPr lang="en-US" altLang="ja-JP" dirty="0"/>
              <a:t>Typhoon MA-ON</a:t>
            </a:r>
            <a:r>
              <a:rPr lang="ja-JP" altLang="en-US" dirty="0"/>
              <a:t> </a:t>
            </a:r>
            <a:r>
              <a:rPr lang="en-US" altLang="ja-JP" dirty="0"/>
              <a:t>(T1106) hit </a:t>
            </a:r>
            <a:r>
              <a:rPr lang="en-US" altLang="ja-JP" dirty="0" err="1"/>
              <a:t>Murotomisaki</a:t>
            </a:r>
            <a:r>
              <a:rPr lang="en-US" altLang="ja-JP" dirty="0"/>
              <a:t> and heavy Rain in  </a:t>
            </a:r>
          </a:p>
          <a:p>
            <a:pPr>
              <a:defRPr/>
            </a:pPr>
            <a:r>
              <a:rPr lang="en-US" altLang="ja-JP" dirty="0" smtClean="0"/>
              <a:t>                        </a:t>
            </a:r>
            <a:r>
              <a:rPr lang="en-US" altLang="ja-JP" dirty="0"/>
              <a:t>Niigata and Fukushima  </a:t>
            </a:r>
            <a:r>
              <a:rPr lang="en-US" altLang="ja-JP" dirty="0" smtClean="0"/>
              <a:t>( Not shown )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                       </a:t>
            </a:r>
            <a:r>
              <a:rPr lang="ja-JP" altLang="en-US" dirty="0"/>
              <a:t>② </a:t>
            </a:r>
            <a:r>
              <a:rPr lang="en-US" altLang="ja-JP" dirty="0" err="1"/>
              <a:t>Baiu</a:t>
            </a:r>
            <a:r>
              <a:rPr lang="en-US" altLang="ja-JP" dirty="0"/>
              <a:t> front with heavy </a:t>
            </a:r>
            <a:r>
              <a:rPr lang="en-US" altLang="ja-JP" dirty="0" smtClean="0"/>
              <a:t>rain</a:t>
            </a:r>
          </a:p>
          <a:p>
            <a:pPr>
              <a:defRPr/>
            </a:pPr>
            <a:r>
              <a:rPr lang="en-US" altLang="ja-JP" dirty="0" smtClean="0"/>
              <a:t>Period 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Data assimilation (DA) and Forecast</a:t>
            </a:r>
          </a:p>
          <a:p>
            <a:pPr>
              <a:defRPr/>
            </a:pPr>
            <a:r>
              <a:rPr lang="en-US" altLang="ja-JP" dirty="0"/>
              <a:t>                      </a:t>
            </a:r>
            <a:r>
              <a:rPr lang="ja-JP" altLang="en-US" dirty="0"/>
              <a:t>① </a:t>
            </a:r>
            <a:r>
              <a:rPr lang="en-US" altLang="ja-JP" sz="1600" dirty="0"/>
              <a:t>From 00UTC 15 July 2011 to 21UTC 31 July </a:t>
            </a:r>
            <a:r>
              <a:rPr lang="en-US" altLang="ja-JP" sz="1600" dirty="0" smtClean="0"/>
              <a:t>2011 ( Not shown )</a:t>
            </a:r>
            <a:endParaRPr lang="en-US" altLang="ja-JP" sz="1600" dirty="0"/>
          </a:p>
          <a:p>
            <a:pPr>
              <a:defRPr/>
            </a:pPr>
            <a:r>
              <a:rPr lang="en-US" altLang="ja-JP" dirty="0"/>
              <a:t>                      </a:t>
            </a:r>
            <a:r>
              <a:rPr lang="ja-JP" altLang="en-US" dirty="0"/>
              <a:t>②</a:t>
            </a:r>
            <a:r>
              <a:rPr lang="en-US" altLang="ja-JP" dirty="0"/>
              <a:t> </a:t>
            </a:r>
            <a:r>
              <a:rPr lang="en-US" altLang="ja-JP" sz="1600" dirty="0"/>
              <a:t>From 00UTC </a:t>
            </a:r>
            <a:r>
              <a:rPr lang="en-US" altLang="ja-JP" sz="1600" dirty="0" smtClean="0"/>
              <a:t>22 June 2012 </a:t>
            </a:r>
            <a:r>
              <a:rPr lang="en-US" altLang="ja-JP" sz="1600" dirty="0"/>
              <a:t>to 21UTC </a:t>
            </a:r>
            <a:r>
              <a:rPr lang="en-US" altLang="ja-JP" sz="1600" dirty="0" smtClean="0"/>
              <a:t>29 July 2012 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242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7649" cy="908050"/>
          </a:xfrm>
        </p:spPr>
        <p:txBody>
          <a:bodyPr/>
          <a:lstStyle/>
          <a:p>
            <a:r>
              <a:rPr lang="en-US" altLang="ja-JP" sz="3200" dirty="0" smtClean="0"/>
              <a:t>RMSE and ME of forecasts</a:t>
            </a:r>
            <a:br>
              <a:rPr lang="en-US" altLang="ja-JP" sz="3200" dirty="0" smtClean="0"/>
            </a:br>
            <a:r>
              <a:rPr lang="en-US" altLang="ja-JP" sz="3200" dirty="0" smtClean="0"/>
              <a:t>against Japan </a:t>
            </a:r>
            <a:r>
              <a:rPr lang="en-US" altLang="ja-JP" sz="3200" dirty="0" err="1" smtClean="0"/>
              <a:t>radiosonde</a:t>
            </a:r>
            <a:r>
              <a:rPr lang="en-US" altLang="ja-JP" sz="3200" dirty="0" smtClean="0"/>
              <a:t> wind speeds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in 2011</a:t>
            </a:r>
            <a:r>
              <a:rPr lang="ja-JP" altLang="en-US" sz="3200" dirty="0" smtClean="0"/>
              <a:t>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67291B-C34D-444F-8AB7-B556A9EDBCAC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  <p:grpSp>
        <p:nvGrpSpPr>
          <p:cNvPr id="29700" name="グループ化 85"/>
          <p:cNvGrpSpPr>
            <a:grpSpLocks/>
          </p:cNvGrpSpPr>
          <p:nvPr/>
        </p:nvGrpSpPr>
        <p:grpSpPr bwMode="auto">
          <a:xfrm>
            <a:off x="0" y="981075"/>
            <a:ext cx="9137650" cy="5876925"/>
            <a:chOff x="0" y="981075"/>
            <a:chExt cx="9137650" cy="5876925"/>
          </a:xfrm>
        </p:grpSpPr>
        <p:pic>
          <p:nvPicPr>
            <p:cNvPr id="2970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1" t="6989" r="21626" b="7146"/>
            <a:stretch>
              <a:fillRect/>
            </a:stretch>
          </p:blipFill>
          <p:spPr bwMode="auto">
            <a:xfrm>
              <a:off x="4211960" y="4495403"/>
              <a:ext cx="2232248" cy="210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0" t="6319" r="22237" b="7198"/>
            <a:stretch>
              <a:fillRect/>
            </a:stretch>
          </p:blipFill>
          <p:spPr bwMode="auto">
            <a:xfrm>
              <a:off x="971600" y="4495403"/>
              <a:ext cx="2232248" cy="210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9" r="23555" b="7356"/>
            <a:stretch>
              <a:fillRect/>
            </a:stretch>
          </p:blipFill>
          <p:spPr bwMode="auto">
            <a:xfrm>
              <a:off x="827584" y="1341438"/>
              <a:ext cx="2736304" cy="287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テキスト ボックス 4"/>
            <p:cNvSpPr txBox="1">
              <a:spLocks noChangeArrowheads="1"/>
            </p:cNvSpPr>
            <p:nvPr/>
          </p:nvSpPr>
          <p:spPr bwMode="auto">
            <a:xfrm>
              <a:off x="611188" y="981075"/>
              <a:ext cx="3313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FT=03( 3 hours forecasts )</a:t>
              </a:r>
              <a:endParaRPr lang="ja-JP" altLang="en-US"/>
            </a:p>
          </p:txBody>
        </p:sp>
        <p:sp>
          <p:nvSpPr>
            <p:cNvPr id="29709" name="テキスト ボックス 6"/>
            <p:cNvSpPr txBox="1">
              <a:spLocks noChangeArrowheads="1"/>
            </p:cNvSpPr>
            <p:nvPr/>
          </p:nvSpPr>
          <p:spPr bwMode="auto">
            <a:xfrm>
              <a:off x="5076825" y="1052513"/>
              <a:ext cx="863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FT=09</a:t>
              </a:r>
              <a:endParaRPr lang="ja-JP" altLang="en-US"/>
            </a:p>
          </p:txBody>
        </p:sp>
        <p:sp>
          <p:nvSpPr>
            <p:cNvPr id="29710" name="テキスト ボックス 12"/>
            <p:cNvSpPr txBox="1">
              <a:spLocks noChangeArrowheads="1"/>
            </p:cNvSpPr>
            <p:nvPr/>
          </p:nvSpPr>
          <p:spPr bwMode="auto">
            <a:xfrm>
              <a:off x="1835150" y="3357563"/>
              <a:ext cx="936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RMSE</a:t>
              </a:r>
              <a:endParaRPr lang="ja-JP" altLang="en-US"/>
            </a:p>
          </p:txBody>
        </p:sp>
        <p:sp>
          <p:nvSpPr>
            <p:cNvPr id="29711" name="テキスト ボックス 14"/>
            <p:cNvSpPr txBox="1">
              <a:spLocks noChangeArrowheads="1"/>
            </p:cNvSpPr>
            <p:nvPr/>
          </p:nvSpPr>
          <p:spPr bwMode="auto">
            <a:xfrm>
              <a:off x="1258888" y="5935663"/>
              <a:ext cx="5762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ME</a:t>
              </a:r>
              <a:endParaRPr lang="ja-JP" altLang="en-US"/>
            </a:p>
          </p:txBody>
        </p:sp>
        <p:sp>
          <p:nvSpPr>
            <p:cNvPr id="29712" name="テキスト ボックス 15"/>
            <p:cNvSpPr txBox="1">
              <a:spLocks noChangeArrowheads="1"/>
            </p:cNvSpPr>
            <p:nvPr/>
          </p:nvSpPr>
          <p:spPr bwMode="auto">
            <a:xfrm>
              <a:off x="4643438" y="5935663"/>
              <a:ext cx="5762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ME</a:t>
              </a:r>
              <a:endParaRPr lang="ja-JP" altLang="en-US"/>
            </a:p>
          </p:txBody>
        </p:sp>
        <p:pic>
          <p:nvPicPr>
            <p:cNvPr id="297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1" r="21696" b="7356"/>
            <a:stretch>
              <a:fillRect/>
            </a:stretch>
          </p:blipFill>
          <p:spPr bwMode="auto">
            <a:xfrm>
              <a:off x="4067944" y="1341438"/>
              <a:ext cx="2808312" cy="287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テキスト ボックス 13"/>
            <p:cNvSpPr txBox="1">
              <a:spLocks noChangeArrowheads="1"/>
            </p:cNvSpPr>
            <p:nvPr/>
          </p:nvSpPr>
          <p:spPr bwMode="auto">
            <a:xfrm>
              <a:off x="5502275" y="3500438"/>
              <a:ext cx="936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RMSE</a:t>
              </a:r>
              <a:endParaRPr lang="ja-JP" altLang="en-US"/>
            </a:p>
          </p:txBody>
        </p:sp>
        <p:pic>
          <p:nvPicPr>
            <p:cNvPr id="297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75" t="6950" r="977" b="79150"/>
            <a:stretch>
              <a:fillRect/>
            </a:stretch>
          </p:blipFill>
          <p:spPr bwMode="auto">
            <a:xfrm>
              <a:off x="6837363" y="1308100"/>
              <a:ext cx="830262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テキスト ボックス 16"/>
            <p:cNvSpPr txBox="1">
              <a:spLocks noChangeArrowheads="1"/>
            </p:cNvSpPr>
            <p:nvPr/>
          </p:nvSpPr>
          <p:spPr bwMode="auto">
            <a:xfrm>
              <a:off x="7410450" y="1412875"/>
              <a:ext cx="1727200" cy="1077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/>
                <a:t>OPE</a:t>
              </a:r>
            </a:p>
            <a:p>
              <a:pPr eaLnBrk="1" hangingPunct="1"/>
              <a:r>
                <a:rPr lang="en-US" altLang="ja-JP" sz="1600" dirty="0"/>
                <a:t>2STP</a:t>
              </a:r>
            </a:p>
            <a:p>
              <a:pPr eaLnBrk="1" hangingPunct="1"/>
              <a:r>
                <a:rPr lang="en-US" altLang="ja-JP" sz="1600" dirty="0" smtClean="0"/>
                <a:t>100kmSPOB</a:t>
              </a:r>
              <a:endParaRPr lang="en-US" altLang="ja-JP" sz="1600" dirty="0"/>
            </a:p>
            <a:p>
              <a:pPr eaLnBrk="1" hangingPunct="1"/>
              <a:r>
                <a:rPr lang="en-US" altLang="ja-JP" sz="1600" dirty="0" smtClean="0"/>
                <a:t>200kmSPOB</a:t>
              </a:r>
              <a:endParaRPr lang="ja-JP" altLang="en-US" sz="1600" dirty="0"/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2940050" y="4495800"/>
              <a:ext cx="0" cy="2087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5911850" y="4495800"/>
              <a:ext cx="0" cy="2087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9" name="テキスト ボックス 49"/>
            <p:cNvSpPr txBox="1">
              <a:spLocks noChangeArrowheads="1"/>
            </p:cNvSpPr>
            <p:nvPr/>
          </p:nvSpPr>
          <p:spPr bwMode="auto">
            <a:xfrm>
              <a:off x="3635956" y="1451853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200</a:t>
              </a:r>
              <a:endParaRPr lang="ja-JP" altLang="en-US" sz="1400"/>
            </a:p>
          </p:txBody>
        </p:sp>
        <p:sp>
          <p:nvSpPr>
            <p:cNvPr id="29720" name="テキスト ボックス 50"/>
            <p:cNvSpPr txBox="1">
              <a:spLocks noChangeArrowheads="1"/>
            </p:cNvSpPr>
            <p:nvPr/>
          </p:nvSpPr>
          <p:spPr bwMode="auto">
            <a:xfrm>
              <a:off x="3635956" y="1745203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300</a:t>
              </a:r>
              <a:endParaRPr lang="ja-JP" altLang="en-US" sz="1400"/>
            </a:p>
          </p:txBody>
        </p:sp>
        <p:sp>
          <p:nvSpPr>
            <p:cNvPr id="29721" name="テキスト ボックス 51"/>
            <p:cNvSpPr txBox="1">
              <a:spLocks noChangeArrowheads="1"/>
            </p:cNvSpPr>
            <p:nvPr/>
          </p:nvSpPr>
          <p:spPr bwMode="auto">
            <a:xfrm>
              <a:off x="3635956" y="2057603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400</a:t>
              </a:r>
              <a:endParaRPr lang="ja-JP" altLang="en-US" sz="1400"/>
            </a:p>
          </p:txBody>
        </p:sp>
        <p:sp>
          <p:nvSpPr>
            <p:cNvPr id="29722" name="テキスト ボックス 52"/>
            <p:cNvSpPr txBox="1">
              <a:spLocks noChangeArrowheads="1"/>
            </p:cNvSpPr>
            <p:nvPr/>
          </p:nvSpPr>
          <p:spPr bwMode="auto">
            <a:xfrm>
              <a:off x="3642752" y="236047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500</a:t>
              </a:r>
              <a:endParaRPr lang="ja-JP" altLang="en-US" sz="1400"/>
            </a:p>
          </p:txBody>
        </p:sp>
        <p:sp>
          <p:nvSpPr>
            <p:cNvPr id="29723" name="テキスト ボックス 53"/>
            <p:cNvSpPr txBox="1">
              <a:spLocks noChangeArrowheads="1"/>
            </p:cNvSpPr>
            <p:nvPr/>
          </p:nvSpPr>
          <p:spPr bwMode="auto">
            <a:xfrm>
              <a:off x="3650813" y="2670142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600</a:t>
              </a:r>
              <a:endParaRPr lang="ja-JP" altLang="en-US" sz="1400"/>
            </a:p>
          </p:txBody>
        </p:sp>
        <p:sp>
          <p:nvSpPr>
            <p:cNvPr id="29724" name="テキスト ボックス 54"/>
            <p:cNvSpPr txBox="1">
              <a:spLocks noChangeArrowheads="1"/>
            </p:cNvSpPr>
            <p:nvPr/>
          </p:nvSpPr>
          <p:spPr bwMode="auto">
            <a:xfrm>
              <a:off x="3633227" y="297189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700</a:t>
              </a:r>
              <a:endParaRPr lang="ja-JP" altLang="en-US" sz="1400"/>
            </a:p>
          </p:txBody>
        </p:sp>
        <p:sp>
          <p:nvSpPr>
            <p:cNvPr id="29725" name="テキスト ボックス 55"/>
            <p:cNvSpPr txBox="1">
              <a:spLocks noChangeArrowheads="1"/>
            </p:cNvSpPr>
            <p:nvPr/>
          </p:nvSpPr>
          <p:spPr bwMode="auto">
            <a:xfrm>
              <a:off x="3638238" y="327977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800</a:t>
              </a:r>
              <a:endParaRPr lang="ja-JP" altLang="en-US" sz="1400"/>
            </a:p>
          </p:txBody>
        </p:sp>
        <p:sp>
          <p:nvSpPr>
            <p:cNvPr id="29726" name="テキスト ボックス 56"/>
            <p:cNvSpPr txBox="1">
              <a:spLocks noChangeArrowheads="1"/>
            </p:cNvSpPr>
            <p:nvPr/>
          </p:nvSpPr>
          <p:spPr bwMode="auto">
            <a:xfrm>
              <a:off x="3635956" y="3581863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900</a:t>
              </a:r>
              <a:endParaRPr lang="ja-JP" altLang="en-US" sz="1400"/>
            </a:p>
          </p:txBody>
        </p:sp>
        <p:sp>
          <p:nvSpPr>
            <p:cNvPr id="29727" name="テキスト ボックス 57"/>
            <p:cNvSpPr txBox="1">
              <a:spLocks noChangeArrowheads="1"/>
            </p:cNvSpPr>
            <p:nvPr/>
          </p:nvSpPr>
          <p:spPr bwMode="auto">
            <a:xfrm>
              <a:off x="3528462" y="3885431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1000</a:t>
              </a:r>
              <a:endParaRPr lang="ja-JP" altLang="en-US" sz="1400"/>
            </a:p>
          </p:txBody>
        </p:sp>
        <p:sp>
          <p:nvSpPr>
            <p:cNvPr id="29728" name="テキスト ボックス 49"/>
            <p:cNvSpPr txBox="1">
              <a:spLocks noChangeArrowheads="1"/>
            </p:cNvSpPr>
            <p:nvPr/>
          </p:nvSpPr>
          <p:spPr bwMode="auto">
            <a:xfrm>
              <a:off x="406639" y="144135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200</a:t>
              </a:r>
              <a:endParaRPr lang="ja-JP" altLang="en-US" sz="1400"/>
            </a:p>
          </p:txBody>
        </p:sp>
        <p:sp>
          <p:nvSpPr>
            <p:cNvPr id="29729" name="テキスト ボックス 50"/>
            <p:cNvSpPr txBox="1">
              <a:spLocks noChangeArrowheads="1"/>
            </p:cNvSpPr>
            <p:nvPr/>
          </p:nvSpPr>
          <p:spPr bwMode="auto">
            <a:xfrm>
              <a:off x="406639" y="175375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300</a:t>
              </a:r>
              <a:endParaRPr lang="ja-JP" altLang="en-US" sz="1400"/>
            </a:p>
          </p:txBody>
        </p:sp>
        <p:sp>
          <p:nvSpPr>
            <p:cNvPr id="29730" name="テキスト ボックス 51"/>
            <p:cNvSpPr txBox="1">
              <a:spLocks noChangeArrowheads="1"/>
            </p:cNvSpPr>
            <p:nvPr/>
          </p:nvSpPr>
          <p:spPr bwMode="auto">
            <a:xfrm>
              <a:off x="406639" y="2056626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400</a:t>
              </a:r>
              <a:endParaRPr lang="ja-JP" altLang="en-US" sz="1400"/>
            </a:p>
          </p:txBody>
        </p:sp>
        <p:sp>
          <p:nvSpPr>
            <p:cNvPr id="29731" name="テキスト ボックス 52"/>
            <p:cNvSpPr txBox="1">
              <a:spLocks noChangeArrowheads="1"/>
            </p:cNvSpPr>
            <p:nvPr/>
          </p:nvSpPr>
          <p:spPr bwMode="auto">
            <a:xfrm>
              <a:off x="403910" y="2359502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500</a:t>
              </a:r>
              <a:endParaRPr lang="ja-JP" altLang="en-US" sz="1400"/>
            </a:p>
          </p:txBody>
        </p:sp>
        <p:sp>
          <p:nvSpPr>
            <p:cNvPr id="29732" name="テキスト ボックス 53"/>
            <p:cNvSpPr txBox="1">
              <a:spLocks noChangeArrowheads="1"/>
            </p:cNvSpPr>
            <p:nvPr/>
          </p:nvSpPr>
          <p:spPr bwMode="auto">
            <a:xfrm>
              <a:off x="411971" y="267304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600</a:t>
              </a:r>
              <a:endParaRPr lang="ja-JP" altLang="en-US" sz="1400"/>
            </a:p>
          </p:txBody>
        </p:sp>
        <p:sp>
          <p:nvSpPr>
            <p:cNvPr id="29733" name="テキスト ボックス 54"/>
            <p:cNvSpPr txBox="1">
              <a:spLocks noChangeArrowheads="1"/>
            </p:cNvSpPr>
            <p:nvPr/>
          </p:nvSpPr>
          <p:spPr bwMode="auto">
            <a:xfrm>
              <a:off x="403910" y="297591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700</a:t>
              </a:r>
              <a:endParaRPr lang="ja-JP" altLang="en-US" sz="1400"/>
            </a:p>
          </p:txBody>
        </p:sp>
        <p:sp>
          <p:nvSpPr>
            <p:cNvPr id="29734" name="テキスト ボックス 55"/>
            <p:cNvSpPr txBox="1">
              <a:spLocks noChangeArrowheads="1"/>
            </p:cNvSpPr>
            <p:nvPr/>
          </p:nvSpPr>
          <p:spPr bwMode="auto">
            <a:xfrm>
              <a:off x="408921" y="327879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800</a:t>
              </a:r>
              <a:endParaRPr lang="ja-JP" altLang="en-US" sz="1400"/>
            </a:p>
          </p:txBody>
        </p:sp>
        <p:sp>
          <p:nvSpPr>
            <p:cNvPr id="29735" name="テキスト ボックス 56"/>
            <p:cNvSpPr txBox="1">
              <a:spLocks noChangeArrowheads="1"/>
            </p:cNvSpPr>
            <p:nvPr/>
          </p:nvSpPr>
          <p:spPr bwMode="auto">
            <a:xfrm>
              <a:off x="406639" y="358281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900</a:t>
              </a:r>
              <a:endParaRPr lang="ja-JP" altLang="en-US" sz="1400" dirty="0"/>
            </a:p>
          </p:txBody>
        </p:sp>
        <p:sp>
          <p:nvSpPr>
            <p:cNvPr id="29736" name="テキスト ボックス 57"/>
            <p:cNvSpPr txBox="1">
              <a:spLocks noChangeArrowheads="1"/>
            </p:cNvSpPr>
            <p:nvPr/>
          </p:nvSpPr>
          <p:spPr bwMode="auto">
            <a:xfrm>
              <a:off x="289620" y="3889623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1000</a:t>
              </a:r>
              <a:endParaRPr lang="ja-JP" altLang="en-US" sz="1400" dirty="0"/>
            </a:p>
          </p:txBody>
        </p:sp>
        <p:sp>
          <p:nvSpPr>
            <p:cNvPr id="29737" name="テキスト ボックス 49"/>
            <p:cNvSpPr txBox="1">
              <a:spLocks noChangeArrowheads="1"/>
            </p:cNvSpPr>
            <p:nvPr/>
          </p:nvSpPr>
          <p:spPr bwMode="auto">
            <a:xfrm>
              <a:off x="3793689" y="43851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200</a:t>
              </a:r>
              <a:endParaRPr lang="ja-JP" altLang="en-US" sz="1400"/>
            </a:p>
          </p:txBody>
        </p:sp>
        <p:sp>
          <p:nvSpPr>
            <p:cNvPr id="29738" name="テキスト ボックス 50"/>
            <p:cNvSpPr txBox="1">
              <a:spLocks noChangeArrowheads="1"/>
            </p:cNvSpPr>
            <p:nvPr/>
          </p:nvSpPr>
          <p:spPr bwMode="auto">
            <a:xfrm>
              <a:off x="3793689" y="46213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300</a:t>
              </a:r>
              <a:endParaRPr lang="ja-JP" altLang="en-US" sz="1400"/>
            </a:p>
          </p:txBody>
        </p:sp>
        <p:sp>
          <p:nvSpPr>
            <p:cNvPr id="29739" name="テキスト ボックス 51"/>
            <p:cNvSpPr txBox="1">
              <a:spLocks noChangeArrowheads="1"/>
            </p:cNvSpPr>
            <p:nvPr/>
          </p:nvSpPr>
          <p:spPr bwMode="auto">
            <a:xfrm>
              <a:off x="3793689" y="485753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400</a:t>
              </a:r>
              <a:endParaRPr lang="ja-JP" altLang="en-US" sz="1400"/>
            </a:p>
          </p:txBody>
        </p:sp>
        <p:sp>
          <p:nvSpPr>
            <p:cNvPr id="29740" name="テキスト ボックス 52"/>
            <p:cNvSpPr txBox="1">
              <a:spLocks noChangeArrowheads="1"/>
            </p:cNvSpPr>
            <p:nvPr/>
          </p:nvSpPr>
          <p:spPr bwMode="auto">
            <a:xfrm>
              <a:off x="3790960" y="5093732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500</a:t>
              </a:r>
              <a:endParaRPr lang="ja-JP" altLang="en-US" sz="1400"/>
            </a:p>
          </p:txBody>
        </p:sp>
        <p:sp>
          <p:nvSpPr>
            <p:cNvPr id="29741" name="テキスト ボックス 53"/>
            <p:cNvSpPr txBox="1">
              <a:spLocks noChangeArrowheads="1"/>
            </p:cNvSpPr>
            <p:nvPr/>
          </p:nvSpPr>
          <p:spPr bwMode="auto">
            <a:xfrm>
              <a:off x="3808546" y="533107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600</a:t>
              </a:r>
              <a:endParaRPr lang="ja-JP" altLang="en-US" sz="1400"/>
            </a:p>
          </p:txBody>
        </p:sp>
        <p:sp>
          <p:nvSpPr>
            <p:cNvPr id="29742" name="テキスト ボックス 54"/>
            <p:cNvSpPr txBox="1">
              <a:spLocks noChangeArrowheads="1"/>
            </p:cNvSpPr>
            <p:nvPr/>
          </p:nvSpPr>
          <p:spPr bwMode="auto">
            <a:xfrm>
              <a:off x="3790960" y="5576799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700</a:t>
              </a:r>
              <a:endParaRPr lang="ja-JP" altLang="en-US" sz="1400"/>
            </a:p>
          </p:txBody>
        </p:sp>
        <p:sp>
          <p:nvSpPr>
            <p:cNvPr id="29743" name="テキスト ボックス 55"/>
            <p:cNvSpPr txBox="1">
              <a:spLocks noChangeArrowheads="1"/>
            </p:cNvSpPr>
            <p:nvPr/>
          </p:nvSpPr>
          <p:spPr bwMode="auto">
            <a:xfrm>
              <a:off x="3795971" y="5822524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800</a:t>
              </a:r>
              <a:endParaRPr lang="ja-JP" altLang="en-US" sz="1400"/>
            </a:p>
          </p:txBody>
        </p:sp>
        <p:sp>
          <p:nvSpPr>
            <p:cNvPr id="29744" name="テキスト ボックス 56"/>
            <p:cNvSpPr txBox="1">
              <a:spLocks noChangeArrowheads="1"/>
            </p:cNvSpPr>
            <p:nvPr/>
          </p:nvSpPr>
          <p:spPr bwMode="auto">
            <a:xfrm>
              <a:off x="3793689" y="6059866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900</a:t>
              </a:r>
              <a:endParaRPr lang="ja-JP" altLang="en-US" sz="1400"/>
            </a:p>
          </p:txBody>
        </p:sp>
        <p:sp>
          <p:nvSpPr>
            <p:cNvPr id="29745" name="テキスト ボックス 57"/>
            <p:cNvSpPr txBox="1">
              <a:spLocks noChangeArrowheads="1"/>
            </p:cNvSpPr>
            <p:nvPr/>
          </p:nvSpPr>
          <p:spPr bwMode="auto">
            <a:xfrm>
              <a:off x="3686195" y="6296066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1000</a:t>
              </a:r>
              <a:endParaRPr lang="ja-JP" altLang="en-US" sz="1400"/>
            </a:p>
          </p:txBody>
        </p:sp>
        <p:sp>
          <p:nvSpPr>
            <p:cNvPr id="29746" name="テキスト ボックス 49"/>
            <p:cNvSpPr txBox="1">
              <a:spLocks noChangeArrowheads="1"/>
            </p:cNvSpPr>
            <p:nvPr/>
          </p:nvSpPr>
          <p:spPr bwMode="auto">
            <a:xfrm>
              <a:off x="611620" y="439351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200</a:t>
              </a:r>
              <a:endParaRPr lang="ja-JP" altLang="en-US" sz="1400"/>
            </a:p>
          </p:txBody>
        </p:sp>
        <p:sp>
          <p:nvSpPr>
            <p:cNvPr id="29747" name="テキスト ボックス 50"/>
            <p:cNvSpPr txBox="1">
              <a:spLocks noChangeArrowheads="1"/>
            </p:cNvSpPr>
            <p:nvPr/>
          </p:nvSpPr>
          <p:spPr bwMode="auto">
            <a:xfrm>
              <a:off x="611620" y="462971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300</a:t>
              </a:r>
              <a:endParaRPr lang="ja-JP" altLang="en-US" sz="1400"/>
            </a:p>
          </p:txBody>
        </p:sp>
        <p:sp>
          <p:nvSpPr>
            <p:cNvPr id="29748" name="テキスト ボックス 51"/>
            <p:cNvSpPr txBox="1">
              <a:spLocks noChangeArrowheads="1"/>
            </p:cNvSpPr>
            <p:nvPr/>
          </p:nvSpPr>
          <p:spPr bwMode="auto">
            <a:xfrm>
              <a:off x="611620" y="4865915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400</a:t>
              </a:r>
              <a:endParaRPr lang="ja-JP" altLang="en-US" sz="1400"/>
            </a:p>
          </p:txBody>
        </p:sp>
        <p:sp>
          <p:nvSpPr>
            <p:cNvPr id="29749" name="テキスト ボックス 52"/>
            <p:cNvSpPr txBox="1">
              <a:spLocks noChangeArrowheads="1"/>
            </p:cNvSpPr>
            <p:nvPr/>
          </p:nvSpPr>
          <p:spPr bwMode="auto">
            <a:xfrm>
              <a:off x="608891" y="5111641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500</a:t>
              </a:r>
              <a:endParaRPr lang="ja-JP" altLang="en-US" sz="1400"/>
            </a:p>
          </p:txBody>
        </p:sp>
        <p:sp>
          <p:nvSpPr>
            <p:cNvPr id="29750" name="テキスト ボックス 53"/>
            <p:cNvSpPr txBox="1">
              <a:spLocks noChangeArrowheads="1"/>
            </p:cNvSpPr>
            <p:nvPr/>
          </p:nvSpPr>
          <p:spPr bwMode="auto">
            <a:xfrm>
              <a:off x="626477" y="5348983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600</a:t>
              </a:r>
              <a:endParaRPr lang="ja-JP" altLang="en-US" sz="1400"/>
            </a:p>
          </p:txBody>
        </p:sp>
        <p:sp>
          <p:nvSpPr>
            <p:cNvPr id="29751" name="テキスト ボックス 54"/>
            <p:cNvSpPr txBox="1">
              <a:spLocks noChangeArrowheads="1"/>
            </p:cNvSpPr>
            <p:nvPr/>
          </p:nvSpPr>
          <p:spPr bwMode="auto">
            <a:xfrm>
              <a:off x="608891" y="5585183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700</a:t>
              </a:r>
              <a:endParaRPr lang="ja-JP" altLang="en-US" sz="1400"/>
            </a:p>
          </p:txBody>
        </p:sp>
        <p:sp>
          <p:nvSpPr>
            <p:cNvPr id="29752" name="テキスト ボックス 55"/>
            <p:cNvSpPr txBox="1">
              <a:spLocks noChangeArrowheads="1"/>
            </p:cNvSpPr>
            <p:nvPr/>
          </p:nvSpPr>
          <p:spPr bwMode="auto">
            <a:xfrm>
              <a:off x="613902" y="5830908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800</a:t>
              </a:r>
              <a:endParaRPr lang="ja-JP" altLang="en-US" sz="1400"/>
            </a:p>
          </p:txBody>
        </p:sp>
        <p:sp>
          <p:nvSpPr>
            <p:cNvPr id="29753" name="テキスト ボックス 56"/>
            <p:cNvSpPr txBox="1">
              <a:spLocks noChangeArrowheads="1"/>
            </p:cNvSpPr>
            <p:nvPr/>
          </p:nvSpPr>
          <p:spPr bwMode="auto">
            <a:xfrm>
              <a:off x="611620" y="6068250"/>
              <a:ext cx="5760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900</a:t>
              </a:r>
              <a:endParaRPr lang="ja-JP" altLang="en-US" sz="1400"/>
            </a:p>
          </p:txBody>
        </p:sp>
        <p:sp>
          <p:nvSpPr>
            <p:cNvPr id="29754" name="テキスト ボックス 57"/>
            <p:cNvSpPr txBox="1">
              <a:spLocks noChangeArrowheads="1"/>
            </p:cNvSpPr>
            <p:nvPr/>
          </p:nvSpPr>
          <p:spPr bwMode="auto">
            <a:xfrm>
              <a:off x="504126" y="6304450"/>
              <a:ext cx="75550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1000</a:t>
              </a:r>
              <a:endParaRPr lang="ja-JP" altLang="en-US" sz="1400"/>
            </a:p>
          </p:txBody>
        </p:sp>
        <p:sp>
          <p:nvSpPr>
            <p:cNvPr id="29755" name="テキスト ボックス 22"/>
            <p:cNvSpPr txBox="1">
              <a:spLocks noChangeArrowheads="1"/>
            </p:cNvSpPr>
            <p:nvPr/>
          </p:nvSpPr>
          <p:spPr bwMode="auto">
            <a:xfrm>
              <a:off x="891517" y="4135616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2.0</a:t>
              </a:r>
              <a:endParaRPr lang="ja-JP" altLang="en-US" sz="1400" dirty="0"/>
            </a:p>
          </p:txBody>
        </p:sp>
        <p:sp>
          <p:nvSpPr>
            <p:cNvPr id="29756" name="テキスト ボックス 23"/>
            <p:cNvSpPr txBox="1">
              <a:spLocks noChangeArrowheads="1"/>
            </p:cNvSpPr>
            <p:nvPr/>
          </p:nvSpPr>
          <p:spPr bwMode="auto">
            <a:xfrm>
              <a:off x="1387428" y="4131424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2.4</a:t>
              </a:r>
              <a:endParaRPr lang="ja-JP" altLang="en-US" sz="1400"/>
            </a:p>
          </p:txBody>
        </p:sp>
        <p:sp>
          <p:nvSpPr>
            <p:cNvPr id="29757" name="テキスト ボックス 24"/>
            <p:cNvSpPr txBox="1">
              <a:spLocks noChangeArrowheads="1"/>
            </p:cNvSpPr>
            <p:nvPr/>
          </p:nvSpPr>
          <p:spPr bwMode="auto">
            <a:xfrm>
              <a:off x="1869526" y="4140949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2.8</a:t>
              </a:r>
              <a:endParaRPr lang="ja-JP" altLang="en-US" sz="1400"/>
            </a:p>
          </p:txBody>
        </p:sp>
        <p:sp>
          <p:nvSpPr>
            <p:cNvPr id="29758" name="テキスト ボックス 25"/>
            <p:cNvSpPr txBox="1">
              <a:spLocks noChangeArrowheads="1"/>
            </p:cNvSpPr>
            <p:nvPr/>
          </p:nvSpPr>
          <p:spPr bwMode="auto">
            <a:xfrm>
              <a:off x="2365005" y="4140949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3.2</a:t>
              </a:r>
              <a:endParaRPr lang="ja-JP" altLang="en-US" sz="1400"/>
            </a:p>
          </p:txBody>
        </p:sp>
        <p:sp>
          <p:nvSpPr>
            <p:cNvPr id="29759" name="テキスト ボックス 26"/>
            <p:cNvSpPr txBox="1">
              <a:spLocks noChangeArrowheads="1"/>
            </p:cNvSpPr>
            <p:nvPr/>
          </p:nvSpPr>
          <p:spPr bwMode="auto">
            <a:xfrm>
              <a:off x="2850956" y="4140949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3.6</a:t>
              </a:r>
              <a:endParaRPr lang="ja-JP" altLang="en-US" sz="1400"/>
            </a:p>
          </p:txBody>
        </p:sp>
        <p:sp>
          <p:nvSpPr>
            <p:cNvPr id="29760" name="テキスト ボックス 27"/>
            <p:cNvSpPr txBox="1">
              <a:spLocks noChangeArrowheads="1"/>
            </p:cNvSpPr>
            <p:nvPr/>
          </p:nvSpPr>
          <p:spPr bwMode="auto">
            <a:xfrm>
              <a:off x="3355953" y="4140949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4.0</a:t>
              </a:r>
              <a:endParaRPr lang="ja-JP" altLang="en-US" sz="1400"/>
            </a:p>
          </p:txBody>
        </p:sp>
        <p:sp>
          <p:nvSpPr>
            <p:cNvPr id="29761" name="テキスト ボックス 62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827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dirty="0"/>
                <a:t>（</a:t>
              </a:r>
              <a:r>
                <a:rPr lang="en-US" altLang="ja-JP" dirty="0" err="1"/>
                <a:t>hPa</a:t>
              </a:r>
              <a:r>
                <a:rPr lang="en-US" altLang="ja-JP" dirty="0"/>
                <a:t>)</a:t>
              </a:r>
              <a:endParaRPr lang="ja-JP" altLang="en-US" dirty="0"/>
            </a:p>
          </p:txBody>
        </p:sp>
        <p:sp>
          <p:nvSpPr>
            <p:cNvPr id="29762" name="テキスト ボックス 63"/>
            <p:cNvSpPr txBox="1">
              <a:spLocks noChangeArrowheads="1"/>
            </p:cNvSpPr>
            <p:nvPr/>
          </p:nvSpPr>
          <p:spPr bwMode="auto">
            <a:xfrm>
              <a:off x="3491880" y="1124744"/>
              <a:ext cx="827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/>
                <a:t>（</a:t>
              </a:r>
              <a:r>
                <a:rPr lang="en-US" altLang="ja-JP"/>
                <a:t>hPa)</a:t>
              </a:r>
              <a:endParaRPr lang="ja-JP" altLang="en-US"/>
            </a:p>
          </p:txBody>
        </p:sp>
        <p:sp>
          <p:nvSpPr>
            <p:cNvPr id="29763" name="テキスト ボックス 22"/>
            <p:cNvSpPr txBox="1">
              <a:spLocks noChangeArrowheads="1"/>
            </p:cNvSpPr>
            <p:nvPr/>
          </p:nvSpPr>
          <p:spPr bwMode="auto">
            <a:xfrm>
              <a:off x="3835756" y="4143747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2.0</a:t>
              </a:r>
              <a:endParaRPr lang="ja-JP" altLang="en-US" sz="1400"/>
            </a:p>
          </p:txBody>
        </p:sp>
        <p:sp>
          <p:nvSpPr>
            <p:cNvPr id="29764" name="テキスト ボックス 23"/>
            <p:cNvSpPr txBox="1">
              <a:spLocks noChangeArrowheads="1"/>
            </p:cNvSpPr>
            <p:nvPr/>
          </p:nvSpPr>
          <p:spPr bwMode="auto">
            <a:xfrm>
              <a:off x="4407867" y="4139555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2.5 </a:t>
              </a:r>
              <a:endParaRPr lang="ja-JP" altLang="en-US" sz="1400"/>
            </a:p>
          </p:txBody>
        </p:sp>
        <p:sp>
          <p:nvSpPr>
            <p:cNvPr id="29765" name="テキスト ボックス 24"/>
            <p:cNvSpPr txBox="1">
              <a:spLocks noChangeArrowheads="1"/>
            </p:cNvSpPr>
            <p:nvPr/>
          </p:nvSpPr>
          <p:spPr bwMode="auto">
            <a:xfrm>
              <a:off x="4960615" y="4149080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3.0</a:t>
              </a:r>
              <a:endParaRPr lang="ja-JP" altLang="en-US" sz="1400"/>
            </a:p>
          </p:txBody>
        </p:sp>
        <p:sp>
          <p:nvSpPr>
            <p:cNvPr id="29766" name="テキスト ボックス 25"/>
            <p:cNvSpPr txBox="1">
              <a:spLocks noChangeArrowheads="1"/>
            </p:cNvSpPr>
            <p:nvPr/>
          </p:nvSpPr>
          <p:spPr bwMode="auto">
            <a:xfrm>
              <a:off x="5512296" y="4149080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3.5</a:t>
              </a:r>
              <a:endParaRPr lang="ja-JP" altLang="en-US" sz="1400"/>
            </a:p>
          </p:txBody>
        </p:sp>
        <p:sp>
          <p:nvSpPr>
            <p:cNvPr id="29767" name="テキスト ボックス 26"/>
            <p:cNvSpPr txBox="1">
              <a:spLocks noChangeArrowheads="1"/>
            </p:cNvSpPr>
            <p:nvPr/>
          </p:nvSpPr>
          <p:spPr bwMode="auto">
            <a:xfrm>
              <a:off x="6578699" y="4149080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4.5</a:t>
              </a:r>
              <a:endParaRPr lang="ja-JP" altLang="en-US" sz="1400"/>
            </a:p>
          </p:txBody>
        </p:sp>
        <p:sp>
          <p:nvSpPr>
            <p:cNvPr id="29768" name="テキスト ボックス 27"/>
            <p:cNvSpPr txBox="1">
              <a:spLocks noChangeArrowheads="1"/>
            </p:cNvSpPr>
            <p:nvPr/>
          </p:nvSpPr>
          <p:spPr bwMode="auto">
            <a:xfrm>
              <a:off x="6052542" y="4149080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4.0</a:t>
              </a:r>
              <a:endParaRPr lang="ja-JP" altLang="en-US" sz="1400"/>
            </a:p>
          </p:txBody>
        </p:sp>
        <p:sp>
          <p:nvSpPr>
            <p:cNvPr id="29769" name="テキスト ボックス 70"/>
            <p:cNvSpPr txBox="1">
              <a:spLocks noChangeArrowheads="1"/>
            </p:cNvSpPr>
            <p:nvPr/>
          </p:nvSpPr>
          <p:spPr bwMode="auto">
            <a:xfrm>
              <a:off x="6948264" y="4149080"/>
              <a:ext cx="864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(m/s)</a:t>
              </a:r>
              <a:endParaRPr lang="ja-JP" altLang="en-US"/>
            </a:p>
          </p:txBody>
        </p:sp>
        <p:sp>
          <p:nvSpPr>
            <p:cNvPr id="29770" name="テキスト ボックス 77"/>
            <p:cNvSpPr txBox="1">
              <a:spLocks noChangeArrowheads="1"/>
            </p:cNvSpPr>
            <p:nvPr/>
          </p:nvSpPr>
          <p:spPr bwMode="auto">
            <a:xfrm>
              <a:off x="3131840" y="4365104"/>
              <a:ext cx="864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(m/s)</a:t>
              </a:r>
              <a:endParaRPr lang="ja-JP" altLang="en-US"/>
            </a:p>
          </p:txBody>
        </p:sp>
        <p:sp>
          <p:nvSpPr>
            <p:cNvPr id="29771" name="テキスト ボックス 25"/>
            <p:cNvSpPr txBox="1">
              <a:spLocks noChangeArrowheads="1"/>
            </p:cNvSpPr>
            <p:nvPr/>
          </p:nvSpPr>
          <p:spPr bwMode="auto">
            <a:xfrm>
              <a:off x="1619672" y="6521628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-0.5</a:t>
              </a:r>
              <a:endParaRPr lang="ja-JP" altLang="en-US" sz="1400"/>
            </a:p>
          </p:txBody>
        </p:sp>
        <p:sp>
          <p:nvSpPr>
            <p:cNvPr id="29772" name="テキスト ボックス 25"/>
            <p:cNvSpPr txBox="1">
              <a:spLocks noChangeArrowheads="1"/>
            </p:cNvSpPr>
            <p:nvPr/>
          </p:nvSpPr>
          <p:spPr bwMode="auto">
            <a:xfrm>
              <a:off x="2747417" y="6521628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0.0</a:t>
              </a:r>
              <a:endParaRPr lang="ja-JP" altLang="en-US" sz="1400" dirty="0"/>
            </a:p>
          </p:txBody>
        </p:sp>
        <p:sp>
          <p:nvSpPr>
            <p:cNvPr id="29773" name="テキスト ボックス 25"/>
            <p:cNvSpPr txBox="1">
              <a:spLocks noChangeArrowheads="1"/>
            </p:cNvSpPr>
            <p:nvPr/>
          </p:nvSpPr>
          <p:spPr bwMode="auto">
            <a:xfrm>
              <a:off x="5699524" y="6525344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0.0</a:t>
              </a:r>
              <a:endParaRPr lang="ja-JP" altLang="en-US" sz="1400"/>
            </a:p>
          </p:txBody>
        </p:sp>
        <p:sp>
          <p:nvSpPr>
            <p:cNvPr id="29774" name="テキスト ボックス 25"/>
            <p:cNvSpPr txBox="1">
              <a:spLocks noChangeArrowheads="1"/>
            </p:cNvSpPr>
            <p:nvPr/>
          </p:nvSpPr>
          <p:spPr bwMode="auto">
            <a:xfrm>
              <a:off x="4447034" y="6512103"/>
              <a:ext cx="576285" cy="30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/>
                <a:t>-1.0</a:t>
              </a:r>
              <a:endParaRPr lang="ja-JP" altLang="en-US" sz="1400"/>
            </a:p>
          </p:txBody>
        </p:sp>
        <p:sp>
          <p:nvSpPr>
            <p:cNvPr id="29775" name="テキスト ボックス 82"/>
            <p:cNvSpPr txBox="1">
              <a:spLocks noChangeArrowheads="1"/>
            </p:cNvSpPr>
            <p:nvPr/>
          </p:nvSpPr>
          <p:spPr bwMode="auto">
            <a:xfrm>
              <a:off x="3131840" y="6488668"/>
              <a:ext cx="864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(m/s)</a:t>
              </a:r>
              <a:endParaRPr lang="ja-JP" altLang="en-US"/>
            </a:p>
          </p:txBody>
        </p:sp>
        <p:sp>
          <p:nvSpPr>
            <p:cNvPr id="29776" name="テキスト ボックス 83"/>
            <p:cNvSpPr txBox="1">
              <a:spLocks noChangeArrowheads="1"/>
            </p:cNvSpPr>
            <p:nvPr/>
          </p:nvSpPr>
          <p:spPr bwMode="auto">
            <a:xfrm>
              <a:off x="6372200" y="6488668"/>
              <a:ext cx="8640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(m/s)</a:t>
              </a:r>
              <a:endParaRPr lang="ja-JP" altLang="en-US"/>
            </a:p>
          </p:txBody>
        </p:sp>
        <p:sp>
          <p:nvSpPr>
            <p:cNvPr id="29777" name="テキスト ボックス 84"/>
            <p:cNvSpPr txBox="1">
              <a:spLocks noChangeArrowheads="1"/>
            </p:cNvSpPr>
            <p:nvPr/>
          </p:nvSpPr>
          <p:spPr bwMode="auto">
            <a:xfrm>
              <a:off x="0" y="5229200"/>
              <a:ext cx="827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/>
                <a:t>（</a:t>
              </a:r>
              <a:r>
                <a:rPr lang="en-US" altLang="ja-JP"/>
                <a:t>hPa)</a:t>
              </a:r>
              <a:endParaRPr lang="ja-JP" altLang="en-US"/>
            </a:p>
          </p:txBody>
        </p:sp>
      </p:grpSp>
      <p:sp>
        <p:nvSpPr>
          <p:cNvPr id="78" name="右矢印 77"/>
          <p:cNvSpPr/>
          <p:nvPr/>
        </p:nvSpPr>
        <p:spPr>
          <a:xfrm>
            <a:off x="1042988" y="2133600"/>
            <a:ext cx="433387" cy="28733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9" name="右矢印 78"/>
          <p:cNvSpPr/>
          <p:nvPr/>
        </p:nvSpPr>
        <p:spPr>
          <a:xfrm>
            <a:off x="4140200" y="2349500"/>
            <a:ext cx="431800" cy="28733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0" name="右矢印 79"/>
          <p:cNvSpPr/>
          <p:nvPr/>
        </p:nvSpPr>
        <p:spPr>
          <a:xfrm rot="10546327">
            <a:off x="2854325" y="4740275"/>
            <a:ext cx="431800" cy="28892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" name="右矢印 80"/>
          <p:cNvSpPr/>
          <p:nvPr/>
        </p:nvSpPr>
        <p:spPr>
          <a:xfrm rot="10546327">
            <a:off x="5662613" y="4813300"/>
            <a:ext cx="431800" cy="28733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12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r="17340"/>
          <a:stretch/>
        </p:blipFill>
        <p:spPr bwMode="auto">
          <a:xfrm>
            <a:off x="1293907" y="1895475"/>
            <a:ext cx="6566336" cy="46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994817"/>
          </a:xfrm>
        </p:spPr>
        <p:txBody>
          <a:bodyPr/>
          <a:lstStyle/>
          <a:p>
            <a:r>
              <a:rPr lang="en-US" altLang="ja-JP" sz="3200" dirty="0"/>
              <a:t>Score for Precipitation </a:t>
            </a:r>
            <a:r>
              <a:rPr lang="en-US" altLang="ja-JP" sz="3200" dirty="0" smtClean="0"/>
              <a:t>Forecasts (FT=3-33) in </a:t>
            </a:r>
            <a:r>
              <a:rPr lang="en-US" altLang="ja-JP" sz="3200" dirty="0"/>
              <a:t>Japan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～</a:t>
            </a:r>
            <a:r>
              <a:rPr lang="en-US" altLang="ja-JP" sz="2800" dirty="0" smtClean="0"/>
              <a:t>Performance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diagram in 2011 </a:t>
            </a:r>
            <a:r>
              <a:rPr lang="ja-JP" altLang="en-US" sz="2800" dirty="0" smtClean="0"/>
              <a:t>～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6384925" y="6381750"/>
            <a:ext cx="1917700" cy="365125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  <p:sp>
        <p:nvSpPr>
          <p:cNvPr id="8" name="右矢印 7"/>
          <p:cNvSpPr/>
          <p:nvPr/>
        </p:nvSpPr>
        <p:spPr>
          <a:xfrm rot="16200000">
            <a:off x="7130616" y="2779696"/>
            <a:ext cx="1881282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2490204" y="1829417"/>
            <a:ext cx="302068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37526" y="1734027"/>
            <a:ext cx="241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Good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Performance</a:t>
            </a:r>
            <a:endParaRPr kumimoji="1" lang="ja-JP" altLang="en-US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73559"/>
              </p:ext>
            </p:extLst>
          </p:nvPr>
        </p:nvGraphicFramePr>
        <p:xfrm>
          <a:off x="-17580" y="4360010"/>
          <a:ext cx="1800201" cy="1526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/>
                <a:gridCol w="600067"/>
                <a:gridCol w="600067"/>
              </a:tblGrid>
              <a:tr h="328544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Obs. </a:t>
                      </a:r>
                      <a:r>
                        <a:rPr kumimoji="1" lang="ja-JP" altLang="en-US" sz="1400" dirty="0" smtClean="0"/>
                        <a:t>○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Obs. ×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  <a:tr h="328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Fct</a:t>
                      </a:r>
                      <a:r>
                        <a:rPr kumimoji="1" lang="en-US" altLang="ja-JP" sz="1400" dirty="0" smtClean="0"/>
                        <a:t>. </a:t>
                      </a:r>
                      <a:r>
                        <a:rPr kumimoji="1" lang="ja-JP" altLang="en-US" sz="1400" dirty="0" smtClean="0"/>
                        <a:t>○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FO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FX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  <a:tr h="328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Fct</a:t>
                      </a:r>
                      <a:r>
                        <a:rPr kumimoji="1" lang="en-US" altLang="ja-JP" sz="1400" dirty="0" smtClean="0"/>
                        <a:t>. ×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XO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XX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4157552" y="6270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1-FX/(FX+FO)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442289" y="33492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FO/(FO+XO)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rot="19117862">
            <a:off x="4274736" y="29154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1.0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8349900">
            <a:off x="2445869" y="234834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1.5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20085538">
            <a:off x="5991917" y="51476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0.5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1430855">
            <a:off x="4401783" y="5325968"/>
            <a:ext cx="108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224900">
            <a:off x="6087591" y="4661520"/>
            <a:ext cx="11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385599">
            <a:off x="6925519" y="3761487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2862" y="2103359"/>
            <a:ext cx="124387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 mm/3hr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32293" y="104414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= (FO+FX)/(FO+XO)</a:t>
            </a:r>
          </a:p>
          <a:p>
            <a:r>
              <a:rPr lang="en-US" altLang="ja-JP" dirty="0" smtClean="0"/>
              <a:t>TS = FO/(XO+FO+FX)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74169" y="2659425"/>
            <a:ext cx="124387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 mm/3hr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14299" y="3091501"/>
            <a:ext cx="124387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 mm/3hr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230294" y="3469693"/>
            <a:ext cx="124387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5</a:t>
            </a:r>
            <a:r>
              <a:rPr kumimoji="1" lang="en-US" altLang="ja-JP" dirty="0" smtClean="0"/>
              <a:t> mm/3hr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02958" y="3946153"/>
            <a:ext cx="133270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 mm/3hr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91801" y="3654359"/>
            <a:ext cx="133270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 mm/3hr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10086" y="4464437"/>
            <a:ext cx="133270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 mm/3hr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2" t="11812" b="67953"/>
          <a:stretch/>
        </p:blipFill>
        <p:spPr bwMode="auto">
          <a:xfrm>
            <a:off x="7308304" y="4688916"/>
            <a:ext cx="1668183" cy="140250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コンテンツ プレースホルダ 2"/>
          <p:cNvSpPr>
            <a:spLocks noGrp="1"/>
          </p:cNvSpPr>
          <p:nvPr>
            <p:ph idx="1"/>
          </p:nvPr>
        </p:nvSpPr>
        <p:spPr>
          <a:xfrm>
            <a:off x="252056" y="904604"/>
            <a:ext cx="5364088" cy="1061907"/>
          </a:xfrm>
        </p:spPr>
        <p:txBody>
          <a:bodyPr/>
          <a:lstStyle/>
          <a:p>
            <a:r>
              <a:rPr lang="en-US" altLang="ja-JP" sz="2000" dirty="0" smtClean="0"/>
              <a:t>Condition</a:t>
            </a:r>
          </a:p>
          <a:p>
            <a:pPr lvl="1"/>
            <a:r>
              <a:rPr lang="en-US" altLang="ja-JP" sz="1800" dirty="0" smtClean="0"/>
              <a:t>Initial forecast time : 03,09,15 and 21 UTC</a:t>
            </a:r>
          </a:p>
          <a:p>
            <a:pPr lvl="1"/>
            <a:r>
              <a:rPr lang="en-US" altLang="ja-JP" sz="1800" dirty="0" smtClean="0"/>
              <a:t>Resolution of validation in grid size : 10 km</a:t>
            </a:r>
            <a:endParaRPr lang="ja-JP" altLang="en-US" sz="18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5811613" y="6488668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Roebber,2009</a:t>
            </a:r>
            <a:r>
              <a:rPr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927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ja-JP" sz="2800" smtClean="0"/>
              <a:t>Case study of Niigata and Fukushima heavy rain in July 2011</a:t>
            </a:r>
            <a:br>
              <a:rPr lang="en-US" altLang="ja-JP" sz="2800" smtClean="0"/>
            </a:br>
            <a:r>
              <a:rPr lang="ja-JP" altLang="en-US" sz="2800" smtClean="0"/>
              <a:t>（</a:t>
            </a:r>
            <a:r>
              <a:rPr lang="en-US" altLang="ja-JP" sz="2800" smtClean="0"/>
              <a:t>Initial forecast time : 03 UTC 28 July, 2011</a:t>
            </a:r>
            <a:r>
              <a:rPr lang="ja-JP" altLang="en-US" sz="2800" smtClean="0"/>
              <a:t>）</a:t>
            </a:r>
          </a:p>
        </p:txBody>
      </p:sp>
      <p:sp>
        <p:nvSpPr>
          <p:cNvPr id="32771" name="テキスト ボックス 7"/>
          <p:cNvSpPr txBox="1">
            <a:spLocks noChangeArrowheads="1"/>
          </p:cNvSpPr>
          <p:nvPr/>
        </p:nvSpPr>
        <p:spPr bwMode="auto">
          <a:xfrm>
            <a:off x="0" y="2339975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FT=24</a:t>
            </a:r>
            <a:endParaRPr lang="ja-JP" altLang="en-US"/>
          </a:p>
        </p:txBody>
      </p:sp>
      <p:sp>
        <p:nvSpPr>
          <p:cNvPr id="32772" name="テキスト ボックス 8"/>
          <p:cNvSpPr txBox="1">
            <a:spLocks noChangeArrowheads="1"/>
          </p:cNvSpPr>
          <p:nvPr/>
        </p:nvSpPr>
        <p:spPr bwMode="auto">
          <a:xfrm>
            <a:off x="0" y="5084763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FT=24</a:t>
            </a:r>
            <a:endParaRPr lang="ja-JP" altLang="en-US"/>
          </a:p>
        </p:txBody>
      </p:sp>
      <p:sp>
        <p:nvSpPr>
          <p:cNvPr id="32773" name="正方形/長方形 15"/>
          <p:cNvSpPr>
            <a:spLocks noChangeArrowheads="1"/>
          </p:cNvSpPr>
          <p:nvPr/>
        </p:nvSpPr>
        <p:spPr bwMode="auto">
          <a:xfrm>
            <a:off x="3976688" y="828675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100kmSPOB</a:t>
            </a:r>
            <a:endParaRPr lang="ja-JP" altLang="en-US" b="1" dirty="0"/>
          </a:p>
        </p:txBody>
      </p:sp>
      <p:sp>
        <p:nvSpPr>
          <p:cNvPr id="32774" name="テキスト ボックス 19"/>
          <p:cNvSpPr txBox="1">
            <a:spLocks noChangeArrowheads="1"/>
          </p:cNvSpPr>
          <p:nvPr/>
        </p:nvSpPr>
        <p:spPr bwMode="auto">
          <a:xfrm>
            <a:off x="952500" y="828675"/>
            <a:ext cx="304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/>
              <a:t>OPE</a:t>
            </a:r>
            <a:r>
              <a:rPr lang="ja-JP" altLang="en-US" b="1"/>
              <a:t>（</a:t>
            </a:r>
            <a:r>
              <a:rPr lang="en-US" altLang="ja-JP" b="1"/>
              <a:t>200km</a:t>
            </a:r>
            <a:r>
              <a:rPr lang="ja-JP" altLang="en-US" b="1"/>
              <a:t>　</a:t>
            </a:r>
            <a:r>
              <a:rPr lang="en-US" altLang="ja-JP" b="1"/>
              <a:t>thinning</a:t>
            </a:r>
            <a:r>
              <a:rPr lang="ja-JP" altLang="en-US" b="1"/>
              <a:t>）</a:t>
            </a:r>
          </a:p>
        </p:txBody>
      </p:sp>
      <p:sp>
        <p:nvSpPr>
          <p:cNvPr id="32775" name="正方形/長方形 15"/>
          <p:cNvSpPr>
            <a:spLocks noChangeArrowheads="1"/>
          </p:cNvSpPr>
          <p:nvPr/>
        </p:nvSpPr>
        <p:spPr bwMode="auto">
          <a:xfrm>
            <a:off x="6856413" y="828675"/>
            <a:ext cx="1316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/>
              <a:t>OBS</a:t>
            </a:r>
            <a:r>
              <a:rPr lang="ja-JP" altLang="en-US" b="1"/>
              <a:t>（</a:t>
            </a:r>
            <a:r>
              <a:rPr lang="en-US" altLang="ja-JP" b="1"/>
              <a:t>R/A</a:t>
            </a:r>
            <a:r>
              <a:rPr lang="ja-JP" altLang="en-US" b="1"/>
              <a:t>）</a:t>
            </a:r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2684" r="1569" b="35973"/>
          <a:stretch>
            <a:fillRect/>
          </a:stretch>
        </p:blipFill>
        <p:spPr bwMode="auto">
          <a:xfrm>
            <a:off x="1042988" y="1189038"/>
            <a:ext cx="77708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22606" r="34518" b="36050"/>
          <a:stretch>
            <a:fillRect/>
          </a:stretch>
        </p:blipFill>
        <p:spPr bwMode="auto">
          <a:xfrm>
            <a:off x="3649663" y="3794125"/>
            <a:ext cx="259238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22684" r="34053" b="35973"/>
          <a:stretch>
            <a:fillRect/>
          </a:stretch>
        </p:blipFill>
        <p:spPr bwMode="auto">
          <a:xfrm>
            <a:off x="985838" y="3794125"/>
            <a:ext cx="26209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正方形/長方形 15"/>
          <p:cNvSpPr>
            <a:spLocks noChangeArrowheads="1"/>
          </p:cNvSpPr>
          <p:nvPr/>
        </p:nvSpPr>
        <p:spPr bwMode="auto">
          <a:xfrm>
            <a:off x="1435100" y="6373813"/>
            <a:ext cx="155683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200kmSPOB</a:t>
            </a:r>
            <a:endParaRPr lang="ja-JP" altLang="en-US" b="1" dirty="0"/>
          </a:p>
        </p:txBody>
      </p:sp>
      <p:sp>
        <p:nvSpPr>
          <p:cNvPr id="32780" name="正方形/長方形 10"/>
          <p:cNvSpPr>
            <a:spLocks noChangeArrowheads="1"/>
          </p:cNvSpPr>
          <p:nvPr/>
        </p:nvSpPr>
        <p:spPr bwMode="auto">
          <a:xfrm>
            <a:off x="4603750" y="6373813"/>
            <a:ext cx="760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/>
              <a:t>2STP</a:t>
            </a:r>
            <a:endParaRPr lang="ja-JP" altLang="en-US" b="1"/>
          </a:p>
        </p:txBody>
      </p:sp>
      <p:sp>
        <p:nvSpPr>
          <p:cNvPr id="32781" name="正方形/長方形 16"/>
          <p:cNvSpPr>
            <a:spLocks noChangeArrowheads="1"/>
          </p:cNvSpPr>
          <p:nvPr/>
        </p:nvSpPr>
        <p:spPr bwMode="auto">
          <a:xfrm>
            <a:off x="1187450" y="299720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/>
              <a:t>NO RS-AMV</a:t>
            </a:r>
            <a:endParaRPr lang="ja-JP" altLang="en-US"/>
          </a:p>
        </p:txBody>
      </p:sp>
      <p:sp>
        <p:nvSpPr>
          <p:cNvPr id="32782" name="正方形/長方形 13"/>
          <p:cNvSpPr>
            <a:spLocks noChangeArrowheads="1"/>
          </p:cNvSpPr>
          <p:nvPr/>
        </p:nvSpPr>
        <p:spPr bwMode="auto">
          <a:xfrm>
            <a:off x="3884674" y="2629218"/>
            <a:ext cx="19834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FF"/>
                </a:solidFill>
              </a:rPr>
              <a:t>Similar to the precipitation pattern of RS-AMV use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9" y="3933056"/>
            <a:ext cx="2534301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6829698" y="6230938"/>
            <a:ext cx="181637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Weather Chart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263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59EE80-4A0F-4EC9-81B0-A0A0224D8CC4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pic>
        <p:nvPicPr>
          <p:cNvPr id="33795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022725"/>
            <a:ext cx="2628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3382963" y="4365625"/>
            <a:ext cx="936625" cy="1206500"/>
          </a:xfrm>
          <a:custGeom>
            <a:avLst/>
            <a:gdLst>
              <a:gd name="connsiteX0" fmla="*/ 716039 w 781353"/>
              <a:gd name="connsiteY0" fmla="*/ 70152 h 684591"/>
              <a:gd name="connsiteX1" fmla="*/ 454781 w 781353"/>
              <a:gd name="connsiteY1" fmla="*/ 55638 h 684591"/>
              <a:gd name="connsiteX2" fmla="*/ 91924 w 781353"/>
              <a:gd name="connsiteY2" fmla="*/ 403981 h 684591"/>
              <a:gd name="connsiteX3" fmla="*/ 48381 w 781353"/>
              <a:gd name="connsiteY3" fmla="*/ 650724 h 684591"/>
              <a:gd name="connsiteX4" fmla="*/ 382210 w 781353"/>
              <a:gd name="connsiteY4" fmla="*/ 607181 h 684591"/>
              <a:gd name="connsiteX5" fmla="*/ 643467 w 781353"/>
              <a:gd name="connsiteY5" fmla="*/ 418495 h 684591"/>
              <a:gd name="connsiteX6" fmla="*/ 774096 w 781353"/>
              <a:gd name="connsiteY6" fmla="*/ 215295 h 684591"/>
              <a:gd name="connsiteX7" fmla="*/ 716039 w 781353"/>
              <a:gd name="connsiteY7" fmla="*/ 70152 h 68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353" h="684591">
                <a:moveTo>
                  <a:pt x="716039" y="70152"/>
                </a:moveTo>
                <a:cubicBezTo>
                  <a:pt x="662820" y="43543"/>
                  <a:pt x="558800" y="0"/>
                  <a:pt x="454781" y="55638"/>
                </a:cubicBezTo>
                <a:cubicBezTo>
                  <a:pt x="350762" y="111276"/>
                  <a:pt x="159657" y="304800"/>
                  <a:pt x="91924" y="403981"/>
                </a:cubicBezTo>
                <a:cubicBezTo>
                  <a:pt x="24191" y="503162"/>
                  <a:pt x="0" y="616857"/>
                  <a:pt x="48381" y="650724"/>
                </a:cubicBezTo>
                <a:cubicBezTo>
                  <a:pt x="96762" y="684591"/>
                  <a:pt x="283029" y="645886"/>
                  <a:pt x="382210" y="607181"/>
                </a:cubicBezTo>
                <a:cubicBezTo>
                  <a:pt x="481391" y="568476"/>
                  <a:pt x="578153" y="483809"/>
                  <a:pt x="643467" y="418495"/>
                </a:cubicBezTo>
                <a:cubicBezTo>
                  <a:pt x="708781" y="353181"/>
                  <a:pt x="766839" y="273352"/>
                  <a:pt x="774096" y="215295"/>
                </a:cubicBezTo>
                <a:cubicBezTo>
                  <a:pt x="781353" y="157238"/>
                  <a:pt x="769258" y="96761"/>
                  <a:pt x="716039" y="70152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0" y="682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altLang="ja-JP" sz="2000" dirty="0">
                <a:solidFill>
                  <a:schemeClr val="tx2"/>
                </a:solidFill>
              </a:rPr>
              <a:t>Difference between </a:t>
            </a:r>
            <a:r>
              <a:rPr lang="en-US" altLang="ja-JP" sz="2000" dirty="0">
                <a:solidFill>
                  <a:schemeClr val="tx2"/>
                </a:solidFill>
              </a:rPr>
              <a:t>TEST(100kmSuper-ob) and CNTL(OPE) of </a:t>
            </a:r>
            <a:r>
              <a:rPr lang="en-GB" altLang="ja-JP" sz="2000" dirty="0">
                <a:solidFill>
                  <a:schemeClr val="tx2"/>
                </a:solidFill>
              </a:rPr>
              <a:t>T+0</a:t>
            </a:r>
            <a:r>
              <a:rPr lang="en-US" altLang="ja-JP" sz="2000" dirty="0">
                <a:solidFill>
                  <a:schemeClr val="tx2"/>
                </a:solidFill>
              </a:rPr>
              <a:t>,12,24</a:t>
            </a:r>
            <a:r>
              <a:rPr lang="en-GB" altLang="ja-JP" sz="2000" dirty="0">
                <a:solidFill>
                  <a:schemeClr val="tx2"/>
                </a:solidFill>
              </a:rPr>
              <a:t> forecasts for 500 </a:t>
            </a:r>
            <a:r>
              <a:rPr lang="en-GB" altLang="ja-JP" sz="2000" dirty="0" err="1">
                <a:solidFill>
                  <a:schemeClr val="tx2"/>
                </a:solidFill>
              </a:rPr>
              <a:t>hPa</a:t>
            </a:r>
            <a:r>
              <a:rPr lang="en-GB" altLang="ja-JP" sz="2000" dirty="0">
                <a:solidFill>
                  <a:schemeClr val="tx2"/>
                </a:solidFill>
              </a:rPr>
              <a:t> </a:t>
            </a:r>
            <a:r>
              <a:rPr lang="en-GB" altLang="ja-JP" sz="2000" dirty="0" err="1">
                <a:solidFill>
                  <a:schemeClr val="tx2"/>
                </a:solidFill>
              </a:rPr>
              <a:t>Geopotential</a:t>
            </a:r>
            <a:r>
              <a:rPr lang="en-GB" altLang="ja-JP" sz="2000" dirty="0">
                <a:solidFill>
                  <a:schemeClr val="tx2"/>
                </a:solidFill>
              </a:rPr>
              <a:t> Height (m)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algn="ctr" eaLnBrk="0" hangingPunct="0">
              <a:defRPr/>
            </a:pPr>
            <a:r>
              <a:rPr lang="ja-JP" alt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ja-JP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Initial forecast time : 03 UTC 28 July, 2011</a:t>
            </a:r>
            <a:r>
              <a:rPr lang="ja-JP" alt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</a:p>
        </p:txBody>
      </p:sp>
      <p:sp>
        <p:nvSpPr>
          <p:cNvPr id="33798" name="テキスト ボックス 22"/>
          <p:cNvSpPr txBox="1">
            <a:spLocks noChangeArrowheads="1"/>
          </p:cNvSpPr>
          <p:nvPr/>
        </p:nvSpPr>
        <p:spPr bwMode="auto">
          <a:xfrm>
            <a:off x="179388" y="4941888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Coverage for AMV</a:t>
            </a:r>
            <a:endParaRPr lang="ja-JP" altLang="en-US"/>
          </a:p>
        </p:txBody>
      </p:sp>
      <p:pic>
        <p:nvPicPr>
          <p:cNvPr id="3379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3242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3147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33178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フリーフォーム 12"/>
          <p:cNvSpPr/>
          <p:nvPr/>
        </p:nvSpPr>
        <p:spPr>
          <a:xfrm>
            <a:off x="107950" y="1916113"/>
            <a:ext cx="781050" cy="500062"/>
          </a:xfrm>
          <a:custGeom>
            <a:avLst/>
            <a:gdLst>
              <a:gd name="connsiteX0" fmla="*/ 781050 w 781050"/>
              <a:gd name="connsiteY0" fmla="*/ 0 h 500062"/>
              <a:gd name="connsiteX1" fmla="*/ 557213 w 781050"/>
              <a:gd name="connsiteY1" fmla="*/ 233362 h 500062"/>
              <a:gd name="connsiteX2" fmla="*/ 0 w 781050"/>
              <a:gd name="connsiteY2" fmla="*/ 500062 h 500062"/>
              <a:gd name="connsiteX3" fmla="*/ 0 w 781050"/>
              <a:gd name="connsiteY3" fmla="*/ 500062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" h="500062">
                <a:moveTo>
                  <a:pt x="781050" y="0"/>
                </a:moveTo>
                <a:cubicBezTo>
                  <a:pt x="734219" y="75009"/>
                  <a:pt x="687388" y="150018"/>
                  <a:pt x="557213" y="233362"/>
                </a:cubicBezTo>
                <a:cubicBezTo>
                  <a:pt x="427038" y="316706"/>
                  <a:pt x="0" y="500062"/>
                  <a:pt x="0" y="500062"/>
                </a:cubicBezTo>
                <a:lnTo>
                  <a:pt x="0" y="500062"/>
                </a:lnTo>
              </a:path>
            </a:pathLst>
          </a:cu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923925" y="1257300"/>
            <a:ext cx="139700" cy="619125"/>
          </a:xfrm>
          <a:custGeom>
            <a:avLst/>
            <a:gdLst>
              <a:gd name="connsiteX0" fmla="*/ 47625 w 140012"/>
              <a:gd name="connsiteY0" fmla="*/ 0 h 619125"/>
              <a:gd name="connsiteX1" fmla="*/ 57150 w 140012"/>
              <a:gd name="connsiteY1" fmla="*/ 38100 h 619125"/>
              <a:gd name="connsiteX2" fmla="*/ 123825 w 140012"/>
              <a:gd name="connsiteY2" fmla="*/ 114300 h 619125"/>
              <a:gd name="connsiteX3" fmla="*/ 123825 w 140012"/>
              <a:gd name="connsiteY3" fmla="*/ 371475 h 619125"/>
              <a:gd name="connsiteX4" fmla="*/ 114300 w 140012"/>
              <a:gd name="connsiteY4" fmla="*/ 400050 h 619125"/>
              <a:gd name="connsiteX5" fmla="*/ 95250 w 140012"/>
              <a:gd name="connsiteY5" fmla="*/ 428625 h 619125"/>
              <a:gd name="connsiteX6" fmla="*/ 66675 w 140012"/>
              <a:gd name="connsiteY6" fmla="*/ 523875 h 619125"/>
              <a:gd name="connsiteX7" fmla="*/ 28575 w 140012"/>
              <a:gd name="connsiteY7" fmla="*/ 581025 h 619125"/>
              <a:gd name="connsiteX8" fmla="*/ 0 w 140012"/>
              <a:gd name="connsiteY8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12" h="619125">
                <a:moveTo>
                  <a:pt x="47625" y="0"/>
                </a:moveTo>
                <a:cubicBezTo>
                  <a:pt x="50800" y="12700"/>
                  <a:pt x="51296" y="26391"/>
                  <a:pt x="57150" y="38100"/>
                </a:cubicBezTo>
                <a:cubicBezTo>
                  <a:pt x="84931" y="93662"/>
                  <a:pt x="84534" y="88106"/>
                  <a:pt x="123825" y="114300"/>
                </a:cubicBezTo>
                <a:cubicBezTo>
                  <a:pt x="132525" y="244802"/>
                  <a:pt x="140012" y="250076"/>
                  <a:pt x="123825" y="371475"/>
                </a:cubicBezTo>
                <a:cubicBezTo>
                  <a:pt x="122498" y="381427"/>
                  <a:pt x="118790" y="391070"/>
                  <a:pt x="114300" y="400050"/>
                </a:cubicBezTo>
                <a:cubicBezTo>
                  <a:pt x="109180" y="410289"/>
                  <a:pt x="101600" y="419100"/>
                  <a:pt x="95250" y="428625"/>
                </a:cubicBezTo>
                <a:cubicBezTo>
                  <a:pt x="89925" y="449923"/>
                  <a:pt x="75951" y="509961"/>
                  <a:pt x="66675" y="523875"/>
                </a:cubicBezTo>
                <a:lnTo>
                  <a:pt x="28575" y="581025"/>
                </a:lnTo>
                <a:cubicBezTo>
                  <a:pt x="7034" y="613336"/>
                  <a:pt x="17620" y="601505"/>
                  <a:pt x="0" y="619125"/>
                </a:cubicBezTo>
              </a:path>
            </a:pathLst>
          </a:cu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3132138" y="2133600"/>
            <a:ext cx="935037" cy="431800"/>
          </a:xfrm>
          <a:custGeom>
            <a:avLst/>
            <a:gdLst>
              <a:gd name="connsiteX0" fmla="*/ 781050 w 781050"/>
              <a:gd name="connsiteY0" fmla="*/ 0 h 500062"/>
              <a:gd name="connsiteX1" fmla="*/ 557213 w 781050"/>
              <a:gd name="connsiteY1" fmla="*/ 233362 h 500062"/>
              <a:gd name="connsiteX2" fmla="*/ 0 w 781050"/>
              <a:gd name="connsiteY2" fmla="*/ 500062 h 500062"/>
              <a:gd name="connsiteX3" fmla="*/ 0 w 781050"/>
              <a:gd name="connsiteY3" fmla="*/ 500062 h 500062"/>
              <a:gd name="connsiteX0" fmla="*/ 1285106 w 1285106"/>
              <a:gd name="connsiteY0" fmla="*/ 0 h 648072"/>
              <a:gd name="connsiteX1" fmla="*/ 1061269 w 1285106"/>
              <a:gd name="connsiteY1" fmla="*/ 233362 h 648072"/>
              <a:gd name="connsiteX2" fmla="*/ 504056 w 1285106"/>
              <a:gd name="connsiteY2" fmla="*/ 500062 h 648072"/>
              <a:gd name="connsiteX3" fmla="*/ 0 w 1285106"/>
              <a:gd name="connsiteY3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106" h="648072">
                <a:moveTo>
                  <a:pt x="1285106" y="0"/>
                </a:moveTo>
                <a:cubicBezTo>
                  <a:pt x="1238275" y="75009"/>
                  <a:pt x="1191444" y="150018"/>
                  <a:pt x="1061269" y="233362"/>
                </a:cubicBezTo>
                <a:cubicBezTo>
                  <a:pt x="931094" y="316706"/>
                  <a:pt x="680934" y="430944"/>
                  <a:pt x="504056" y="500062"/>
                </a:cubicBezTo>
                <a:cubicBezTo>
                  <a:pt x="327178" y="569180"/>
                  <a:pt x="168019" y="598735"/>
                  <a:pt x="0" y="648072"/>
                </a:cubicBezTo>
              </a:path>
            </a:pathLst>
          </a:cu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4543425" y="1733550"/>
            <a:ext cx="163513" cy="600075"/>
          </a:xfrm>
          <a:custGeom>
            <a:avLst/>
            <a:gdLst>
              <a:gd name="connsiteX0" fmla="*/ 0 w 163016"/>
              <a:gd name="connsiteY0" fmla="*/ 0 h 600075"/>
              <a:gd name="connsiteX1" fmla="*/ 57150 w 163016"/>
              <a:gd name="connsiteY1" fmla="*/ 38100 h 600075"/>
              <a:gd name="connsiteX2" fmla="*/ 76200 w 163016"/>
              <a:gd name="connsiteY2" fmla="*/ 66675 h 600075"/>
              <a:gd name="connsiteX3" fmla="*/ 95250 w 163016"/>
              <a:gd name="connsiteY3" fmla="*/ 123825 h 600075"/>
              <a:gd name="connsiteX4" fmla="*/ 104775 w 163016"/>
              <a:gd name="connsiteY4" fmla="*/ 152400 h 600075"/>
              <a:gd name="connsiteX5" fmla="*/ 114300 w 163016"/>
              <a:gd name="connsiteY5" fmla="*/ 200025 h 600075"/>
              <a:gd name="connsiteX6" fmla="*/ 123825 w 163016"/>
              <a:gd name="connsiteY6" fmla="*/ 228600 h 600075"/>
              <a:gd name="connsiteX7" fmla="*/ 133350 w 163016"/>
              <a:gd name="connsiteY7" fmla="*/ 276225 h 600075"/>
              <a:gd name="connsiteX8" fmla="*/ 104775 w 163016"/>
              <a:gd name="connsiteY8" fmla="*/ 523875 h 600075"/>
              <a:gd name="connsiteX9" fmla="*/ 76200 w 163016"/>
              <a:gd name="connsiteY9" fmla="*/ 542925 h 600075"/>
              <a:gd name="connsiteX10" fmla="*/ 66675 w 163016"/>
              <a:gd name="connsiteY10" fmla="*/ 571500 h 600075"/>
              <a:gd name="connsiteX11" fmla="*/ 47625 w 163016"/>
              <a:gd name="connsiteY11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016" h="600075">
                <a:moveTo>
                  <a:pt x="0" y="0"/>
                </a:moveTo>
                <a:cubicBezTo>
                  <a:pt x="19050" y="12700"/>
                  <a:pt x="44450" y="19050"/>
                  <a:pt x="57150" y="38100"/>
                </a:cubicBezTo>
                <a:cubicBezTo>
                  <a:pt x="63500" y="47625"/>
                  <a:pt x="71551" y="56214"/>
                  <a:pt x="76200" y="66675"/>
                </a:cubicBezTo>
                <a:cubicBezTo>
                  <a:pt x="84355" y="85025"/>
                  <a:pt x="88900" y="104775"/>
                  <a:pt x="95250" y="123825"/>
                </a:cubicBezTo>
                <a:cubicBezTo>
                  <a:pt x="98425" y="133350"/>
                  <a:pt x="102806" y="142555"/>
                  <a:pt x="104775" y="152400"/>
                </a:cubicBezTo>
                <a:cubicBezTo>
                  <a:pt x="107950" y="168275"/>
                  <a:pt x="110373" y="184319"/>
                  <a:pt x="114300" y="200025"/>
                </a:cubicBezTo>
                <a:cubicBezTo>
                  <a:pt x="116735" y="209765"/>
                  <a:pt x="121390" y="218860"/>
                  <a:pt x="123825" y="228600"/>
                </a:cubicBezTo>
                <a:cubicBezTo>
                  <a:pt x="127752" y="244306"/>
                  <a:pt x="130175" y="260350"/>
                  <a:pt x="133350" y="276225"/>
                </a:cubicBezTo>
                <a:cubicBezTo>
                  <a:pt x="131976" y="307828"/>
                  <a:pt x="163016" y="465634"/>
                  <a:pt x="104775" y="523875"/>
                </a:cubicBezTo>
                <a:cubicBezTo>
                  <a:pt x="96680" y="531970"/>
                  <a:pt x="85725" y="536575"/>
                  <a:pt x="76200" y="542925"/>
                </a:cubicBezTo>
                <a:cubicBezTo>
                  <a:pt x="73025" y="552450"/>
                  <a:pt x="71165" y="562520"/>
                  <a:pt x="66675" y="571500"/>
                </a:cubicBezTo>
                <a:cubicBezTo>
                  <a:pt x="61555" y="581739"/>
                  <a:pt x="47625" y="600075"/>
                  <a:pt x="47625" y="600075"/>
                </a:cubicBezTo>
              </a:path>
            </a:pathLst>
          </a:cu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6011863" y="2205038"/>
            <a:ext cx="1223962" cy="276225"/>
          </a:xfrm>
          <a:custGeom>
            <a:avLst/>
            <a:gdLst>
              <a:gd name="connsiteX0" fmla="*/ 0 w 1423987"/>
              <a:gd name="connsiteY0" fmla="*/ 492125 h 492125"/>
              <a:gd name="connsiteX1" fmla="*/ 500062 w 1423987"/>
              <a:gd name="connsiteY1" fmla="*/ 420687 h 492125"/>
              <a:gd name="connsiteX2" fmla="*/ 1076325 w 1423987"/>
              <a:gd name="connsiteY2" fmla="*/ 334962 h 492125"/>
              <a:gd name="connsiteX3" fmla="*/ 1314450 w 1423987"/>
              <a:gd name="connsiteY3" fmla="*/ 182562 h 492125"/>
              <a:gd name="connsiteX4" fmla="*/ 1419225 w 1423987"/>
              <a:gd name="connsiteY4" fmla="*/ 11112 h 492125"/>
              <a:gd name="connsiteX5" fmla="*/ 1419225 w 1423987"/>
              <a:gd name="connsiteY5" fmla="*/ 11112 h 492125"/>
              <a:gd name="connsiteX6" fmla="*/ 1414462 w 1423987"/>
              <a:gd name="connsiteY6" fmla="*/ 1587 h 492125"/>
              <a:gd name="connsiteX7" fmla="*/ 1423987 w 1423987"/>
              <a:gd name="connsiteY7" fmla="*/ 1587 h 492125"/>
              <a:gd name="connsiteX8" fmla="*/ 1423987 w 1423987"/>
              <a:gd name="connsiteY8" fmla="*/ 1587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987" h="492125">
                <a:moveTo>
                  <a:pt x="0" y="492125"/>
                </a:moveTo>
                <a:lnTo>
                  <a:pt x="500062" y="420687"/>
                </a:lnTo>
                <a:cubicBezTo>
                  <a:pt x="679449" y="394493"/>
                  <a:pt x="940594" y="374650"/>
                  <a:pt x="1076325" y="334962"/>
                </a:cubicBezTo>
                <a:cubicBezTo>
                  <a:pt x="1212056" y="295275"/>
                  <a:pt x="1257300" y="236537"/>
                  <a:pt x="1314450" y="182562"/>
                </a:cubicBezTo>
                <a:cubicBezTo>
                  <a:pt x="1371600" y="128587"/>
                  <a:pt x="1419225" y="11112"/>
                  <a:pt x="1419225" y="11112"/>
                </a:cubicBezTo>
                <a:lnTo>
                  <a:pt x="1419225" y="11112"/>
                </a:lnTo>
                <a:cubicBezTo>
                  <a:pt x="1418431" y="9525"/>
                  <a:pt x="1413668" y="3175"/>
                  <a:pt x="1414462" y="1587"/>
                </a:cubicBezTo>
                <a:cubicBezTo>
                  <a:pt x="1415256" y="0"/>
                  <a:pt x="1423987" y="1587"/>
                  <a:pt x="1423987" y="1587"/>
                </a:cubicBezTo>
                <a:lnTo>
                  <a:pt x="1423987" y="1587"/>
                </a:lnTo>
              </a:path>
            </a:pathLst>
          </a:cu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7769225" y="1905000"/>
            <a:ext cx="107950" cy="552450"/>
          </a:xfrm>
          <a:custGeom>
            <a:avLst/>
            <a:gdLst>
              <a:gd name="connsiteX0" fmla="*/ 40742 w 107417"/>
              <a:gd name="connsiteY0" fmla="*/ 0 h 552450"/>
              <a:gd name="connsiteX1" fmla="*/ 59792 w 107417"/>
              <a:gd name="connsiteY1" fmla="*/ 76200 h 552450"/>
              <a:gd name="connsiteX2" fmla="*/ 78842 w 107417"/>
              <a:gd name="connsiteY2" fmla="*/ 104775 h 552450"/>
              <a:gd name="connsiteX3" fmla="*/ 107417 w 107417"/>
              <a:gd name="connsiteY3" fmla="*/ 200025 h 552450"/>
              <a:gd name="connsiteX4" fmla="*/ 97892 w 107417"/>
              <a:gd name="connsiteY4" fmla="*/ 409575 h 552450"/>
              <a:gd name="connsiteX5" fmla="*/ 78842 w 107417"/>
              <a:gd name="connsiteY5" fmla="*/ 438150 h 552450"/>
              <a:gd name="connsiteX6" fmla="*/ 31217 w 107417"/>
              <a:gd name="connsiteY6" fmla="*/ 523875 h 552450"/>
              <a:gd name="connsiteX7" fmla="*/ 2642 w 107417"/>
              <a:gd name="connsiteY7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417" h="552450">
                <a:moveTo>
                  <a:pt x="40742" y="0"/>
                </a:moveTo>
                <a:cubicBezTo>
                  <a:pt x="44365" y="18114"/>
                  <a:pt x="50029" y="56674"/>
                  <a:pt x="59792" y="76200"/>
                </a:cubicBezTo>
                <a:cubicBezTo>
                  <a:pt x="64912" y="86439"/>
                  <a:pt x="74193" y="94314"/>
                  <a:pt x="78842" y="104775"/>
                </a:cubicBezTo>
                <a:cubicBezTo>
                  <a:pt x="92093" y="134590"/>
                  <a:pt x="99501" y="168360"/>
                  <a:pt x="107417" y="200025"/>
                </a:cubicBezTo>
                <a:cubicBezTo>
                  <a:pt x="104242" y="269875"/>
                  <a:pt x="106223" y="340151"/>
                  <a:pt x="97892" y="409575"/>
                </a:cubicBezTo>
                <a:cubicBezTo>
                  <a:pt x="96528" y="420941"/>
                  <a:pt x="83962" y="427911"/>
                  <a:pt x="78842" y="438150"/>
                </a:cubicBezTo>
                <a:cubicBezTo>
                  <a:pt x="61472" y="472890"/>
                  <a:pt x="76266" y="493842"/>
                  <a:pt x="31217" y="523875"/>
                </a:cubicBezTo>
                <a:cubicBezTo>
                  <a:pt x="0" y="544686"/>
                  <a:pt x="2642" y="531477"/>
                  <a:pt x="2642" y="552450"/>
                </a:cubicBezTo>
              </a:path>
            </a:pathLst>
          </a:cu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808" name="テキスト ボックス 20"/>
          <p:cNvSpPr txBox="1">
            <a:spLocks noChangeArrowheads="1"/>
          </p:cNvSpPr>
          <p:nvPr/>
        </p:nvSpPr>
        <p:spPr bwMode="auto">
          <a:xfrm>
            <a:off x="3059113" y="3789363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cs typeface="Arial" charset="0"/>
              </a:rPr>
              <a:t>TEST</a:t>
            </a:r>
            <a:r>
              <a:rPr lang="ja-JP" altLang="en-US">
                <a:cs typeface="Arial" charset="0"/>
              </a:rPr>
              <a:t>（</a:t>
            </a:r>
            <a:r>
              <a:rPr lang="en-US" altLang="ja-JP">
                <a:cs typeface="Arial" charset="0"/>
              </a:rPr>
              <a:t>100kmSuper-ob</a:t>
            </a:r>
            <a:r>
              <a:rPr lang="ja-JP" altLang="en-US">
                <a:cs typeface="Arial" charset="0"/>
              </a:rPr>
              <a:t>）</a:t>
            </a:r>
          </a:p>
        </p:txBody>
      </p:sp>
      <p:sp>
        <p:nvSpPr>
          <p:cNvPr id="33809" name="テキスト ボックス 24"/>
          <p:cNvSpPr txBox="1">
            <a:spLocks noChangeArrowheads="1"/>
          </p:cNvSpPr>
          <p:nvPr/>
        </p:nvSpPr>
        <p:spPr bwMode="auto">
          <a:xfrm>
            <a:off x="6588125" y="3716338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cs typeface="Arial" charset="0"/>
              </a:rPr>
              <a:t>CNTL</a:t>
            </a:r>
            <a:r>
              <a:rPr lang="ja-JP" altLang="en-US">
                <a:cs typeface="Arial" charset="0"/>
              </a:rPr>
              <a:t>（</a:t>
            </a:r>
            <a:r>
              <a:rPr lang="en-US" altLang="ja-JP">
                <a:cs typeface="Arial" charset="0"/>
              </a:rPr>
              <a:t>OPE</a:t>
            </a:r>
            <a:r>
              <a:rPr lang="ja-JP" altLang="en-US">
                <a:cs typeface="Arial" charset="0"/>
              </a:rPr>
              <a:t>）</a:t>
            </a:r>
          </a:p>
        </p:txBody>
      </p:sp>
      <p:pic>
        <p:nvPicPr>
          <p:cNvPr id="33810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29075"/>
            <a:ext cx="26400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250825" y="692696"/>
            <a:ext cx="8642350" cy="38164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868988" y="1697038"/>
            <a:ext cx="2159000" cy="216058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84" name="タイトル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63817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AMV Satellite Status update for NWP use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of JMA</a:t>
            </a:r>
            <a:endParaRPr lang="ja-JP" altLang="en-US" sz="3200" dirty="0" smtClean="0"/>
          </a:p>
        </p:txBody>
      </p:sp>
      <p:sp>
        <p:nvSpPr>
          <p:cNvPr id="2048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509864"/>
            <a:ext cx="8229600" cy="165544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※ 28 Nov. 2013 Assimilation of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Metop</a:t>
            </a:r>
            <a:r>
              <a:rPr lang="en-US" altLang="ja-JP" sz="2000" dirty="0" smtClean="0">
                <a:solidFill>
                  <a:srgbClr val="FF0000"/>
                </a:solidFill>
              </a:rPr>
              <a:t>-B/AVHRR and ASCAT data started.</a:t>
            </a:r>
          </a:p>
          <a:p>
            <a:pPr>
              <a:buNone/>
            </a:pPr>
            <a:r>
              <a:rPr lang="ja-JP" altLang="en-US" sz="2000" dirty="0" smtClean="0">
                <a:solidFill>
                  <a:srgbClr val="FF0000"/>
                </a:solidFill>
              </a:rPr>
              <a:t>*</a:t>
            </a:r>
            <a:r>
              <a:rPr lang="en-US" altLang="ja-JP" sz="2000" dirty="0"/>
              <a:t> </a:t>
            </a:r>
            <a:r>
              <a:rPr lang="en-US" altLang="ja-JP" sz="1400" dirty="0" err="1"/>
              <a:t>K.Yamashta</a:t>
            </a:r>
            <a:r>
              <a:rPr lang="en-US" altLang="ja-JP" sz="1400" dirty="0"/>
              <a:t> 2014: Introduction of LEO-GEO and AVHRR Polar Atmospheric Motion Vectors into JMA’s Operational Global NWP System. CAS/JSC WGNE Res. </a:t>
            </a:r>
            <a:r>
              <a:rPr lang="en-US" altLang="ja-JP" sz="1400" dirty="0" err="1"/>
              <a:t>Activ</a:t>
            </a:r>
            <a:r>
              <a:rPr lang="en-US" altLang="ja-JP" sz="1400" dirty="0"/>
              <a:t>. Atmos. Oceanic Model, Submitted.</a:t>
            </a:r>
            <a:r>
              <a:rPr lang="ja-JP" altLang="en-US" sz="1400" dirty="0" smtClean="0">
                <a:solidFill>
                  <a:srgbClr val="FF0000"/>
                </a:solidFill>
              </a:rPr>
              <a:t> 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2400" dirty="0" smtClean="0"/>
              <a:t>In near future plan</a:t>
            </a:r>
          </a:p>
          <a:p>
            <a:pPr lvl="1" eaLnBrk="1" hangingPunct="1"/>
            <a:r>
              <a:rPr lang="en-US" altLang="ja-JP" sz="2000" dirty="0" smtClean="0"/>
              <a:t> VIIRS polar winds from </a:t>
            </a:r>
            <a:r>
              <a:rPr lang="en-US" altLang="ja-JP" sz="2000" dirty="0" err="1" smtClean="0"/>
              <a:t>Suomi</a:t>
            </a:r>
            <a:r>
              <a:rPr lang="en-US" altLang="ja-JP" sz="2000" dirty="0" smtClean="0"/>
              <a:t>-NPP</a:t>
            </a:r>
            <a:endParaRPr lang="ja-JP" altLang="en-US" sz="2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22B3AB-32FB-4013-B0C1-B9CE1D6437CC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539750" y="1658938"/>
            <a:ext cx="7704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39750" y="3892550"/>
            <a:ext cx="7704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4622800" y="1706563"/>
            <a:ext cx="2159000" cy="2160587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5013" y="1697038"/>
            <a:ext cx="2160587" cy="216058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058988" y="1697038"/>
            <a:ext cx="2160587" cy="2160587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389313" y="1697038"/>
            <a:ext cx="2160587" cy="2160587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4988" y="725488"/>
            <a:ext cx="8032750" cy="838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9750" y="4021138"/>
            <a:ext cx="8032750" cy="38361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539750" y="2811463"/>
            <a:ext cx="7704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テキスト ボックス 16"/>
          <p:cNvSpPr txBox="1">
            <a:spLocks noChangeArrowheads="1"/>
          </p:cNvSpPr>
          <p:nvPr/>
        </p:nvSpPr>
        <p:spPr bwMode="auto">
          <a:xfrm>
            <a:off x="8243888" y="2624138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EQ</a:t>
            </a:r>
            <a:endParaRPr lang="ja-JP" altLang="en-US"/>
          </a:p>
        </p:txBody>
      </p:sp>
      <p:sp>
        <p:nvSpPr>
          <p:cNvPr id="20497" name="テキスト ボックス 17"/>
          <p:cNvSpPr txBox="1">
            <a:spLocks noChangeArrowheads="1"/>
          </p:cNvSpPr>
          <p:nvPr/>
        </p:nvSpPr>
        <p:spPr bwMode="auto">
          <a:xfrm>
            <a:off x="8231188" y="1487488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N60</a:t>
            </a:r>
            <a:endParaRPr lang="ja-JP" altLang="en-US"/>
          </a:p>
        </p:txBody>
      </p:sp>
      <p:sp>
        <p:nvSpPr>
          <p:cNvPr id="20498" name="テキスト ボックス 18"/>
          <p:cNvSpPr txBox="1">
            <a:spLocks noChangeArrowheads="1"/>
          </p:cNvSpPr>
          <p:nvPr/>
        </p:nvSpPr>
        <p:spPr bwMode="auto">
          <a:xfrm>
            <a:off x="8243888" y="3705225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S60</a:t>
            </a:r>
            <a:endParaRPr lang="ja-JP" altLang="en-US"/>
          </a:p>
        </p:txBody>
      </p:sp>
      <p:sp>
        <p:nvSpPr>
          <p:cNvPr id="20499" name="テキスト ボックス 19"/>
          <p:cNvSpPr txBox="1">
            <a:spLocks noChangeArrowheads="1"/>
          </p:cNvSpPr>
          <p:nvPr/>
        </p:nvSpPr>
        <p:spPr bwMode="auto">
          <a:xfrm>
            <a:off x="3851275" y="2162175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MTSAT-2</a:t>
            </a:r>
            <a:endParaRPr lang="ja-JP" altLang="en-US"/>
          </a:p>
        </p:txBody>
      </p:sp>
      <p:sp>
        <p:nvSpPr>
          <p:cNvPr id="20500" name="テキスト ボックス 20"/>
          <p:cNvSpPr txBox="1">
            <a:spLocks noChangeArrowheads="1"/>
          </p:cNvSpPr>
          <p:nvPr/>
        </p:nvSpPr>
        <p:spPr bwMode="auto">
          <a:xfrm>
            <a:off x="5407025" y="2162175"/>
            <a:ext cx="1223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GOES-15</a:t>
            </a:r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(Hourly)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01" name="テキスト ボックス 21"/>
          <p:cNvSpPr txBox="1">
            <a:spLocks noChangeArrowheads="1"/>
          </p:cNvSpPr>
          <p:nvPr/>
        </p:nvSpPr>
        <p:spPr bwMode="auto">
          <a:xfrm>
            <a:off x="6654800" y="2162175"/>
            <a:ext cx="1223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GOES-13</a:t>
            </a:r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(Hourly)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02" name="テキスト ボックス 22"/>
          <p:cNvSpPr txBox="1">
            <a:spLocks noChangeArrowheads="1"/>
          </p:cNvSpPr>
          <p:nvPr/>
        </p:nvSpPr>
        <p:spPr bwMode="auto">
          <a:xfrm>
            <a:off x="2441575" y="2162175"/>
            <a:ext cx="1096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METEOSAT-7</a:t>
            </a:r>
            <a:endParaRPr lang="ja-JP" altLang="en-US" dirty="0"/>
          </a:p>
        </p:txBody>
      </p:sp>
      <p:sp>
        <p:nvSpPr>
          <p:cNvPr id="20503" name="テキスト ボックス 23"/>
          <p:cNvSpPr txBox="1">
            <a:spLocks noChangeArrowheads="1"/>
          </p:cNvSpPr>
          <p:nvPr/>
        </p:nvSpPr>
        <p:spPr bwMode="auto">
          <a:xfrm>
            <a:off x="1060450" y="2162175"/>
            <a:ext cx="1096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METEOSAT-10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04" name="テキスト ボックス 24"/>
          <p:cNvSpPr txBox="1">
            <a:spLocks noChangeArrowheads="1"/>
          </p:cNvSpPr>
          <p:nvPr/>
        </p:nvSpPr>
        <p:spPr bwMode="auto">
          <a:xfrm>
            <a:off x="6948488" y="2811463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From  6 May 2014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05" name="テキスト ボックス 25"/>
          <p:cNvSpPr txBox="1">
            <a:spLocks noChangeArrowheads="1"/>
          </p:cNvSpPr>
          <p:nvPr/>
        </p:nvSpPr>
        <p:spPr bwMode="auto">
          <a:xfrm>
            <a:off x="3995738" y="2811463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From 10 </a:t>
            </a:r>
            <a:r>
              <a:rPr lang="en-US" altLang="ja-JP" dirty="0"/>
              <a:t>Aug. 2010</a:t>
            </a:r>
            <a:endParaRPr lang="ja-JP" altLang="en-US" dirty="0"/>
          </a:p>
        </p:txBody>
      </p:sp>
      <p:sp>
        <p:nvSpPr>
          <p:cNvPr id="20506" name="テキスト ボックス 26"/>
          <p:cNvSpPr txBox="1">
            <a:spLocks noChangeArrowheads="1"/>
          </p:cNvSpPr>
          <p:nvPr/>
        </p:nvSpPr>
        <p:spPr bwMode="auto">
          <a:xfrm>
            <a:off x="5651500" y="2811463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From  6 May 2014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07" name="テキスト ボックス 27"/>
          <p:cNvSpPr txBox="1">
            <a:spLocks noChangeArrowheads="1"/>
          </p:cNvSpPr>
          <p:nvPr/>
        </p:nvSpPr>
        <p:spPr bwMode="auto">
          <a:xfrm>
            <a:off x="2411413" y="2811463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From  5 </a:t>
            </a:r>
            <a:r>
              <a:rPr lang="en-US" altLang="ja-JP" dirty="0"/>
              <a:t>Feb. 2007</a:t>
            </a:r>
            <a:endParaRPr lang="ja-JP" altLang="en-US" dirty="0"/>
          </a:p>
        </p:txBody>
      </p:sp>
      <p:sp>
        <p:nvSpPr>
          <p:cNvPr id="20508" name="テキスト ボックス 28"/>
          <p:cNvSpPr txBox="1">
            <a:spLocks noChangeArrowheads="1"/>
          </p:cNvSpPr>
          <p:nvPr/>
        </p:nvSpPr>
        <p:spPr bwMode="auto">
          <a:xfrm>
            <a:off x="971550" y="2759869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From 18 Feb. 2013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09" name="テキスト ボックス 29"/>
          <p:cNvSpPr txBox="1">
            <a:spLocks noChangeArrowheads="1"/>
          </p:cNvSpPr>
          <p:nvPr/>
        </p:nvSpPr>
        <p:spPr bwMode="auto">
          <a:xfrm>
            <a:off x="553244" y="692696"/>
            <a:ext cx="8032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NESDIS and CIMSS MODIS </a:t>
            </a:r>
            <a:r>
              <a:rPr lang="en-US" altLang="ja-JP" dirty="0"/>
              <a:t>polar winds (Terra and Aqua</a:t>
            </a:r>
            <a:r>
              <a:rPr lang="en-US" altLang="ja-JP" dirty="0" smtClean="0"/>
              <a:t>) from 28 May 2004 </a:t>
            </a:r>
            <a:endParaRPr lang="en-US" altLang="ja-JP" dirty="0"/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AVHRR </a:t>
            </a:r>
            <a:r>
              <a:rPr lang="en-US" altLang="ja-JP" dirty="0">
                <a:solidFill>
                  <a:srgbClr val="FF0000"/>
                </a:solidFill>
              </a:rPr>
              <a:t>polar winds </a:t>
            </a:r>
            <a:r>
              <a:rPr lang="en-US" altLang="ja-JP" dirty="0" smtClean="0">
                <a:solidFill>
                  <a:srgbClr val="FF0000"/>
                </a:solidFill>
              </a:rPr>
              <a:t>from 1 Jul. 2013*</a:t>
            </a:r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LEO-GEO winds from 1 Jul. 2013</a:t>
            </a:r>
            <a:r>
              <a:rPr lang="ja-JP" altLang="en-US" dirty="0" smtClean="0">
                <a:solidFill>
                  <a:srgbClr val="FF0000"/>
                </a:solidFill>
              </a:rPr>
              <a:t>*</a:t>
            </a:r>
            <a:r>
              <a:rPr lang="en-US" altLang="ja-JP" dirty="0" smtClean="0">
                <a:solidFill>
                  <a:srgbClr val="FF0000"/>
                </a:solidFill>
              </a:rPr>
              <a:t>  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510" name="テキスト ボックス 30"/>
          <p:cNvSpPr txBox="1">
            <a:spLocks noChangeArrowheads="1"/>
          </p:cNvSpPr>
          <p:nvPr/>
        </p:nvSpPr>
        <p:spPr bwMode="auto">
          <a:xfrm>
            <a:off x="554038" y="4035425"/>
            <a:ext cx="8018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Same as the </a:t>
            </a:r>
            <a:r>
              <a:rPr lang="en-US" altLang="ja-JP" dirty="0"/>
              <a:t>North Pole region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168400" y="1066376"/>
            <a:ext cx="6710363" cy="3442744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 l="-2934" r="-94" b="-34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画像はありません"/>
          <p:cNvPicPr>
            <a:picLocks noChangeAspect="1" noChangeArrowheads="1"/>
          </p:cNvPicPr>
          <p:nvPr/>
        </p:nvPicPr>
        <p:blipFill rotWithShape="1">
          <a:blip r:embed="rId2" cstate="print"/>
          <a:srcRect b="32757"/>
          <a:stretch/>
        </p:blipFill>
        <p:spPr bwMode="auto">
          <a:xfrm>
            <a:off x="179512" y="1189037"/>
            <a:ext cx="2922842" cy="2231466"/>
          </a:xfrm>
          <a:prstGeom prst="rect">
            <a:avLst/>
          </a:prstGeom>
          <a:noFill/>
        </p:spPr>
      </p:pic>
      <p:pic>
        <p:nvPicPr>
          <p:cNvPr id="16" name="Picture 7" descr="画像はありません"/>
          <p:cNvPicPr>
            <a:picLocks noChangeAspect="1" noChangeArrowheads="1"/>
          </p:cNvPicPr>
          <p:nvPr/>
        </p:nvPicPr>
        <p:blipFill rotWithShape="1">
          <a:blip r:embed="rId3" cstate="print"/>
          <a:srcRect b="33268"/>
          <a:stretch/>
        </p:blipFill>
        <p:spPr bwMode="auto">
          <a:xfrm>
            <a:off x="3161327" y="1202844"/>
            <a:ext cx="2922842" cy="2214508"/>
          </a:xfrm>
          <a:prstGeom prst="rect">
            <a:avLst/>
          </a:prstGeom>
          <a:noFill/>
        </p:spPr>
      </p:pic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ja-JP" sz="2800" dirty="0" smtClean="0"/>
              <a:t>Case study of </a:t>
            </a:r>
            <a:r>
              <a:rPr lang="en-US" altLang="ja-JP" sz="2800" dirty="0" err="1" smtClean="0"/>
              <a:t>Baiu</a:t>
            </a:r>
            <a:r>
              <a:rPr lang="en-US" altLang="ja-JP" sz="2800" dirty="0" smtClean="0"/>
              <a:t> front heavy rain in July 2012</a:t>
            </a:r>
            <a:br>
              <a:rPr lang="en-US" altLang="ja-JP" sz="2800" dirty="0" smtClean="0"/>
            </a:br>
            <a:r>
              <a:rPr lang="ja-JP" altLang="en-US" sz="2800" dirty="0" smtClean="0"/>
              <a:t>（</a:t>
            </a:r>
            <a:r>
              <a:rPr lang="en-US" altLang="ja-JP" sz="2800" dirty="0" smtClean="0"/>
              <a:t>Initial forecast time : 00 UTC 14 July, 2012</a:t>
            </a:r>
            <a:r>
              <a:rPr lang="ja-JP" altLang="en-US" sz="2800" dirty="0" smtClean="0"/>
              <a:t>）</a:t>
            </a:r>
          </a:p>
        </p:txBody>
      </p:sp>
      <p:sp>
        <p:nvSpPr>
          <p:cNvPr id="32771" name="テキスト ボックス 7"/>
          <p:cNvSpPr txBox="1">
            <a:spLocks noChangeArrowheads="1"/>
          </p:cNvSpPr>
          <p:nvPr/>
        </p:nvSpPr>
        <p:spPr bwMode="auto">
          <a:xfrm>
            <a:off x="207118" y="1340768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  <p:sp>
        <p:nvSpPr>
          <p:cNvPr id="32772" name="テキスト ボックス 8"/>
          <p:cNvSpPr txBox="1">
            <a:spLocks noChangeArrowheads="1"/>
          </p:cNvSpPr>
          <p:nvPr/>
        </p:nvSpPr>
        <p:spPr bwMode="auto">
          <a:xfrm>
            <a:off x="3206304" y="1326910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  <p:sp>
        <p:nvSpPr>
          <p:cNvPr id="32773" name="正方形/長方形 15"/>
          <p:cNvSpPr>
            <a:spLocks noChangeArrowheads="1"/>
          </p:cNvSpPr>
          <p:nvPr/>
        </p:nvSpPr>
        <p:spPr bwMode="auto">
          <a:xfrm>
            <a:off x="3877023" y="847318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100kmSPOB</a:t>
            </a:r>
            <a:endParaRPr lang="ja-JP" altLang="en-US" b="1" dirty="0"/>
          </a:p>
        </p:txBody>
      </p:sp>
      <p:sp>
        <p:nvSpPr>
          <p:cNvPr id="32774" name="テキスト ボックス 19"/>
          <p:cNvSpPr txBox="1">
            <a:spLocks noChangeArrowheads="1"/>
          </p:cNvSpPr>
          <p:nvPr/>
        </p:nvSpPr>
        <p:spPr bwMode="auto">
          <a:xfrm>
            <a:off x="171153" y="842481"/>
            <a:ext cx="304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OPE</a:t>
            </a:r>
            <a:r>
              <a:rPr lang="ja-JP" altLang="en-US" b="1" dirty="0"/>
              <a:t>（</a:t>
            </a:r>
            <a:r>
              <a:rPr lang="en-US" altLang="ja-JP" b="1" dirty="0"/>
              <a:t>200km</a:t>
            </a:r>
            <a:r>
              <a:rPr lang="ja-JP" altLang="en-US" b="1" dirty="0"/>
              <a:t>　</a:t>
            </a:r>
            <a:r>
              <a:rPr lang="en-US" altLang="ja-JP" b="1" dirty="0"/>
              <a:t>thinning</a:t>
            </a:r>
            <a:r>
              <a:rPr lang="ja-JP" altLang="en-US" b="1" dirty="0"/>
              <a:t>）</a:t>
            </a:r>
          </a:p>
        </p:txBody>
      </p:sp>
      <p:sp>
        <p:nvSpPr>
          <p:cNvPr id="32775" name="正方形/長方形 15"/>
          <p:cNvSpPr>
            <a:spLocks noChangeArrowheads="1"/>
          </p:cNvSpPr>
          <p:nvPr/>
        </p:nvSpPr>
        <p:spPr bwMode="auto">
          <a:xfrm>
            <a:off x="6856413" y="828675"/>
            <a:ext cx="1316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OBS</a:t>
            </a:r>
            <a:r>
              <a:rPr lang="ja-JP" altLang="en-US" b="1" dirty="0"/>
              <a:t>（</a:t>
            </a:r>
            <a:r>
              <a:rPr lang="en-US" altLang="ja-JP" b="1" dirty="0"/>
              <a:t>R/A</a:t>
            </a:r>
            <a:r>
              <a:rPr lang="ja-JP" altLang="en-US" b="1" dirty="0"/>
              <a:t>）</a:t>
            </a:r>
          </a:p>
        </p:txBody>
      </p:sp>
      <p:sp>
        <p:nvSpPr>
          <p:cNvPr id="32779" name="正方形/長方形 15"/>
          <p:cNvSpPr>
            <a:spLocks noChangeArrowheads="1"/>
          </p:cNvSpPr>
          <p:nvPr/>
        </p:nvSpPr>
        <p:spPr bwMode="auto">
          <a:xfrm>
            <a:off x="914354" y="5905547"/>
            <a:ext cx="155683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200kmSPOB</a:t>
            </a:r>
            <a:endParaRPr lang="ja-JP" altLang="en-US" b="1" dirty="0"/>
          </a:p>
        </p:txBody>
      </p:sp>
      <p:sp>
        <p:nvSpPr>
          <p:cNvPr id="32780" name="正方形/長方形 10"/>
          <p:cNvSpPr>
            <a:spLocks noChangeArrowheads="1"/>
          </p:cNvSpPr>
          <p:nvPr/>
        </p:nvSpPr>
        <p:spPr bwMode="auto">
          <a:xfrm>
            <a:off x="4235407" y="5916104"/>
            <a:ext cx="760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2STP</a:t>
            </a:r>
            <a:endParaRPr lang="ja-JP" altLang="en-US" b="1" dirty="0"/>
          </a:p>
        </p:txBody>
      </p:sp>
      <p:sp>
        <p:nvSpPr>
          <p:cNvPr id="32781" name="正方形/長方形 16"/>
          <p:cNvSpPr>
            <a:spLocks noChangeArrowheads="1"/>
          </p:cNvSpPr>
          <p:nvPr/>
        </p:nvSpPr>
        <p:spPr bwMode="auto">
          <a:xfrm>
            <a:off x="251520" y="2978828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/>
              <a:t>NO RS-AMV</a:t>
            </a:r>
            <a:endParaRPr lang="ja-JP" altLang="en-US" dirty="0"/>
          </a:p>
        </p:txBody>
      </p:sp>
      <p:pic>
        <p:nvPicPr>
          <p:cNvPr id="18" name="Picture 9" descr="画像はありません"/>
          <p:cNvPicPr>
            <a:picLocks noChangeAspect="1" noChangeArrowheads="1"/>
          </p:cNvPicPr>
          <p:nvPr/>
        </p:nvPicPr>
        <p:blipFill rotWithShape="1">
          <a:blip r:embed="rId4" cstate="print"/>
          <a:srcRect b="33268"/>
          <a:stretch/>
        </p:blipFill>
        <p:spPr bwMode="auto">
          <a:xfrm>
            <a:off x="6156176" y="1201670"/>
            <a:ext cx="2936329" cy="2224750"/>
          </a:xfrm>
          <a:prstGeom prst="rect">
            <a:avLst/>
          </a:prstGeom>
          <a:noFill/>
        </p:spPr>
      </p:pic>
      <p:pic>
        <p:nvPicPr>
          <p:cNvPr id="19" name="Picture 17" descr="画像はありません"/>
          <p:cNvPicPr>
            <a:picLocks noChangeAspect="1" noChangeArrowheads="1"/>
          </p:cNvPicPr>
          <p:nvPr/>
        </p:nvPicPr>
        <p:blipFill rotWithShape="1">
          <a:blip r:embed="rId5" cstate="print"/>
          <a:srcRect b="31667"/>
          <a:stretch/>
        </p:blipFill>
        <p:spPr bwMode="auto">
          <a:xfrm>
            <a:off x="231351" y="3683529"/>
            <a:ext cx="2922842" cy="2267637"/>
          </a:xfrm>
          <a:prstGeom prst="rect">
            <a:avLst/>
          </a:prstGeom>
          <a:noFill/>
        </p:spPr>
      </p:pic>
      <p:pic>
        <p:nvPicPr>
          <p:cNvPr id="20" name="Picture 2" descr="画像はありません"/>
          <p:cNvPicPr>
            <a:picLocks noChangeAspect="1" noChangeArrowheads="1"/>
          </p:cNvPicPr>
          <p:nvPr/>
        </p:nvPicPr>
        <p:blipFill rotWithShape="1">
          <a:blip r:embed="rId6" cstate="print"/>
          <a:srcRect b="32469"/>
          <a:stretch/>
        </p:blipFill>
        <p:spPr bwMode="auto">
          <a:xfrm>
            <a:off x="3154193" y="3717925"/>
            <a:ext cx="2922842" cy="2241023"/>
          </a:xfrm>
          <a:prstGeom prst="rect">
            <a:avLst/>
          </a:prstGeom>
          <a:noFill/>
        </p:spPr>
      </p:pic>
      <p:sp>
        <p:nvSpPr>
          <p:cNvPr id="21" name="下矢印 20"/>
          <p:cNvSpPr/>
          <p:nvPr/>
        </p:nvSpPr>
        <p:spPr>
          <a:xfrm rot="9252564">
            <a:off x="1532921" y="2638281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8068746">
            <a:off x="4492901" y="264133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9252564">
            <a:off x="7539728" y="269058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9252564">
            <a:off x="1612454" y="510851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9252564">
            <a:off x="4524282" y="5097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4"/>
          <a:stretch/>
        </p:blipFill>
        <p:spPr bwMode="auto">
          <a:xfrm>
            <a:off x="6312381" y="3827068"/>
            <a:ext cx="2404100" cy="2125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正方形/長方形 15"/>
          <p:cNvSpPr>
            <a:spLocks noChangeArrowheads="1"/>
          </p:cNvSpPr>
          <p:nvPr/>
        </p:nvSpPr>
        <p:spPr bwMode="auto">
          <a:xfrm>
            <a:off x="6541533" y="6005453"/>
            <a:ext cx="181637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/>
              <a:t>Weather Chart</a:t>
            </a:r>
            <a:endParaRPr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 rot="19305809">
            <a:off x="7474616" y="5139868"/>
            <a:ext cx="1170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1008 </a:t>
            </a:r>
            <a:r>
              <a:rPr kumimoji="1" lang="en-US" altLang="ja-JP" dirty="0" err="1" smtClean="0"/>
              <a:t>hPa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 rot="19305809">
            <a:off x="6290710" y="4719568"/>
            <a:ext cx="1170249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1004 </a:t>
            </a:r>
            <a:r>
              <a:rPr kumimoji="1" lang="en-US" altLang="ja-JP" dirty="0" err="1" smtClean="0"/>
              <a:t>hPa</a:t>
            </a:r>
            <a:endParaRPr kumimoji="1" lang="ja-JP" altLang="en-US" dirty="0"/>
          </a:p>
        </p:txBody>
      </p:sp>
      <p:pic>
        <p:nvPicPr>
          <p:cNvPr id="26" name="Picture 9" descr="画像はありません"/>
          <p:cNvPicPr>
            <a:picLocks noChangeAspect="1" noChangeArrowheads="1"/>
          </p:cNvPicPr>
          <p:nvPr/>
        </p:nvPicPr>
        <p:blipFill rotWithShape="1">
          <a:blip r:embed="rId4" cstate="print"/>
          <a:srcRect t="92052"/>
          <a:stretch/>
        </p:blipFill>
        <p:spPr bwMode="auto">
          <a:xfrm>
            <a:off x="6171213" y="3401783"/>
            <a:ext cx="2922842" cy="263755"/>
          </a:xfrm>
          <a:prstGeom prst="rect">
            <a:avLst/>
          </a:prstGeom>
          <a:noFill/>
        </p:spPr>
      </p:pic>
      <p:pic>
        <p:nvPicPr>
          <p:cNvPr id="30" name="Picture 9" descr="画像はありません"/>
          <p:cNvPicPr>
            <a:picLocks noChangeAspect="1" noChangeArrowheads="1"/>
          </p:cNvPicPr>
          <p:nvPr/>
        </p:nvPicPr>
        <p:blipFill rotWithShape="1">
          <a:blip r:embed="rId4" cstate="print"/>
          <a:srcRect t="92052"/>
          <a:stretch/>
        </p:blipFill>
        <p:spPr bwMode="auto">
          <a:xfrm>
            <a:off x="3175497" y="3392143"/>
            <a:ext cx="2922842" cy="263755"/>
          </a:xfrm>
          <a:prstGeom prst="rect">
            <a:avLst/>
          </a:prstGeom>
          <a:noFill/>
        </p:spPr>
      </p:pic>
      <p:pic>
        <p:nvPicPr>
          <p:cNvPr id="31" name="Picture 9" descr="画像はありません"/>
          <p:cNvPicPr>
            <a:picLocks noChangeAspect="1" noChangeArrowheads="1"/>
          </p:cNvPicPr>
          <p:nvPr/>
        </p:nvPicPr>
        <p:blipFill rotWithShape="1">
          <a:blip r:embed="rId4" cstate="print"/>
          <a:srcRect t="92052"/>
          <a:stretch/>
        </p:blipFill>
        <p:spPr bwMode="auto">
          <a:xfrm>
            <a:off x="179512" y="3417352"/>
            <a:ext cx="2922842" cy="263755"/>
          </a:xfrm>
          <a:prstGeom prst="rect">
            <a:avLst/>
          </a:prstGeom>
          <a:noFill/>
        </p:spPr>
      </p:pic>
      <p:cxnSp>
        <p:nvCxnSpPr>
          <p:cNvPr id="4" name="直線コネクタ 3"/>
          <p:cNvCxnSpPr/>
          <p:nvPr/>
        </p:nvCxnSpPr>
        <p:spPr>
          <a:xfrm>
            <a:off x="251520" y="5951166"/>
            <a:ext cx="2850834" cy="7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189497" y="5973664"/>
            <a:ext cx="2850834" cy="77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正方形/長方形 13"/>
          <p:cNvSpPr>
            <a:spLocks noChangeArrowheads="1"/>
          </p:cNvSpPr>
          <p:nvPr/>
        </p:nvSpPr>
        <p:spPr bwMode="auto">
          <a:xfrm>
            <a:off x="4995820" y="2649443"/>
            <a:ext cx="1775097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FF0000"/>
                </a:solidFill>
              </a:rPr>
              <a:t>Similar to the precipitation pattern of </a:t>
            </a:r>
            <a:r>
              <a:rPr lang="en-US" altLang="ja-JP" sz="1400" dirty="0" smtClean="0">
                <a:solidFill>
                  <a:srgbClr val="FF0000"/>
                </a:solidFill>
              </a:rPr>
              <a:t>100kmSPOB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285283" y="3827068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3206304" y="3827067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FT=3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35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1" y="2996952"/>
            <a:ext cx="347852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OSE for RS-AMVs</a:t>
            </a:r>
            <a:br>
              <a:rPr kumimoji="1" lang="en-US" altLang="ja-JP" dirty="0" smtClean="0"/>
            </a:br>
            <a:r>
              <a:rPr lang="en-US" altLang="ja-JP" dirty="0" smtClean="0"/>
              <a:t>USING LOCAL NWP system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401939" y="3358158"/>
            <a:ext cx="2758728" cy="22509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638944"/>
          </a:xfrm>
        </p:spPr>
        <p:txBody>
          <a:bodyPr/>
          <a:lstStyle/>
          <a:p>
            <a:r>
              <a:rPr lang="en-US" altLang="ja-JP" sz="3200" dirty="0" smtClean="0"/>
              <a:t>Experimental Design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46022"/>
              </p:ext>
            </p:extLst>
          </p:nvPr>
        </p:nvGraphicFramePr>
        <p:xfrm>
          <a:off x="467544" y="620688"/>
          <a:ext cx="8424863" cy="3261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14052"/>
                <a:gridCol w="6010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Name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dirty="0" smtClean="0"/>
                        <a:t>Specification</a:t>
                      </a:r>
                      <a:endParaRPr kumimoji="1" lang="ja-JP" altLang="en-US" sz="2800" b="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baseline="0" dirty="0" smtClean="0"/>
                        <a:t>OPE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/>
                        <a:t>Not used all AMVs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dirty="0" smtClean="0"/>
                        <a:t>AMV_NO_THIN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dirty="0" smtClean="0"/>
                        <a:t>Used AMVs ( QI&gt;=60: Not used RS-AMVs )</a:t>
                      </a:r>
                      <a:endParaRPr kumimoji="1" lang="ja-JP" altLang="en-US" sz="2400" b="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AMV_200kmTHIN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800" b="0" dirty="0" smtClean="0"/>
                        <a:t>A scheme of the 200 km thinning of RTN-AMVs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/>
                        <a:t>in the 3 hour time window </a:t>
                      </a:r>
                      <a:r>
                        <a:rPr lang="en-US" altLang="ja-JP" sz="1600" b="0" dirty="0" smtClean="0"/>
                        <a:t>( QI &gt;=</a:t>
                      </a:r>
                      <a:r>
                        <a:rPr lang="ja-JP" altLang="en-US" sz="1600" b="0" baseline="0" dirty="0" smtClean="0"/>
                        <a:t> </a:t>
                      </a:r>
                      <a:r>
                        <a:rPr lang="en-US" altLang="ja-JP" sz="1600" b="0" baseline="0" dirty="0" smtClean="0"/>
                        <a:t>about 84: </a:t>
                      </a:r>
                      <a:r>
                        <a:rPr lang="en-US" altLang="ja-JP" sz="1600" b="0" dirty="0" smtClean="0"/>
                        <a:t>Not used RS-AMVs )</a:t>
                      </a:r>
                      <a:endParaRPr kumimoji="1" lang="ja-JP" altLang="en-US" sz="1600" b="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100kmSPOB</a:t>
                      </a:r>
                      <a:r>
                        <a:rPr kumimoji="1" lang="ja-JP" altLang="en-US" sz="2400" dirty="0" smtClean="0"/>
                        <a:t>（</a:t>
                      </a:r>
                      <a:r>
                        <a:rPr kumimoji="1" lang="en-US" altLang="ja-JP" sz="2400" dirty="0" smtClean="0"/>
                        <a:t>AMV</a:t>
                      </a:r>
                      <a:r>
                        <a:rPr kumimoji="1" lang="ja-JP" altLang="en-US" sz="2400" dirty="0" smtClean="0"/>
                        <a:t>＋</a:t>
                      </a:r>
                      <a:r>
                        <a:rPr kumimoji="1" lang="en-US" altLang="ja-JP" sz="2400" dirty="0" smtClean="0"/>
                        <a:t>RS-AMV</a:t>
                      </a:r>
                      <a:r>
                        <a:rPr kumimoji="1" lang="ja-JP" altLang="en-US" sz="2400" dirty="0" smtClean="0"/>
                        <a:t>）</a:t>
                      </a:r>
                      <a:endParaRPr kumimoji="1" lang="ja-JP" altLang="en-US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1800" dirty="0" smtClean="0"/>
                        <a:t>uper-observation procedure  (QI &gt;=</a:t>
                      </a:r>
                      <a:r>
                        <a:rPr lang="ja-JP" altLang="en-US" sz="1800" dirty="0" smtClean="0"/>
                        <a:t> </a:t>
                      </a:r>
                      <a:r>
                        <a:rPr lang="en-US" altLang="ja-JP" sz="1800" dirty="0" smtClean="0"/>
                        <a:t>about 86</a:t>
                      </a:r>
                      <a:r>
                        <a:rPr lang="ja-JP" altLang="en-US" sz="1800" dirty="0" smtClean="0"/>
                        <a:t>）</a:t>
                      </a:r>
                      <a:endParaRPr lang="en-US" altLang="ja-JP" sz="18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Average of AMVs </a:t>
                      </a:r>
                      <a:r>
                        <a:rPr lang="en-US" altLang="ja-JP" sz="1800" dirty="0" smtClean="0"/>
                        <a:t>(RS-AMVs) directions and speeds </a:t>
                      </a:r>
                      <a:r>
                        <a:rPr lang="en-US" altLang="ja-JP" sz="1800" u="sng" dirty="0" smtClean="0">
                          <a:solidFill>
                            <a:srgbClr val="0000FF"/>
                          </a:solidFill>
                        </a:rPr>
                        <a:t>with 100 km intervals </a:t>
                      </a:r>
                      <a:r>
                        <a:rPr lang="en-US" altLang="ja-JP" sz="1800" dirty="0" smtClean="0"/>
                        <a:t>in hourly time window</a:t>
                      </a:r>
                    </a:p>
                    <a:p>
                      <a:r>
                        <a:rPr lang="en-US" altLang="ja-JP" sz="1800" dirty="0" smtClean="0"/>
                        <a:t>Averaging about time, level, space, wind directions and speeds</a:t>
                      </a:r>
                      <a:endParaRPr kumimoji="1" lang="ja-JP" altLang="en-US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894956"/>
            <a:ext cx="8502277" cy="388615"/>
          </a:xfrm>
          <a:noFill/>
        </p:spPr>
        <p:txBody>
          <a:bodyPr/>
          <a:lstStyle/>
          <a:p>
            <a:r>
              <a:rPr lang="en-US" altLang="ja-JP" sz="2000" dirty="0" smtClean="0"/>
              <a:t>Period: Assimilation and Forecast : From 00 UTC 3 to 23 UTC 12 July 2012</a:t>
            </a:r>
            <a:endParaRPr kumimoji="1" lang="ja-JP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30926" r="36041" b="25867"/>
          <a:stretch/>
        </p:blipFill>
        <p:spPr bwMode="auto">
          <a:xfrm>
            <a:off x="4716016" y="4279076"/>
            <a:ext cx="3456384" cy="238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739580" y="6386979"/>
            <a:ext cx="12961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00UTC</a:t>
            </a:r>
            <a:r>
              <a:rPr kumimoji="1" lang="ja-JP" altLang="en-US" sz="1100" dirty="0" smtClean="0"/>
              <a:t>　</a:t>
            </a:r>
            <a:r>
              <a:rPr kumimoji="1" lang="en-US" altLang="ja-JP" sz="1100" dirty="0" smtClean="0"/>
              <a:t>6/7/2012</a:t>
            </a:r>
            <a:endParaRPr kumimoji="1" lang="ja-JP" altLang="en-US" sz="1100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4888944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Case study of  </a:t>
            </a:r>
            <a:r>
              <a:rPr lang="en-US" altLang="ja-JP" sz="3200" dirty="0" err="1" smtClean="0"/>
              <a:t>Baiu</a:t>
            </a:r>
            <a:r>
              <a:rPr lang="en-US" altLang="ja-JP" sz="3200" dirty="0" smtClean="0"/>
              <a:t> front with heavy rain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561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lang="en-US" altLang="ja-JP" sz="3200" dirty="0"/>
              <a:t>RMSE </a:t>
            </a:r>
            <a:r>
              <a:rPr lang="en-US" altLang="ja-JP" sz="3200" dirty="0" smtClean="0"/>
              <a:t>and ME of forecasts</a:t>
            </a:r>
            <a:br>
              <a:rPr lang="en-US" altLang="ja-JP" sz="3200" dirty="0" smtClean="0"/>
            </a:br>
            <a:r>
              <a:rPr lang="en-US" altLang="ja-JP" sz="3200" dirty="0" smtClean="0"/>
              <a:t>against </a:t>
            </a:r>
            <a:r>
              <a:rPr lang="en-US" altLang="ja-JP" sz="3200" dirty="0"/>
              <a:t>Japan </a:t>
            </a:r>
            <a:r>
              <a:rPr lang="en-US" altLang="ja-JP" sz="3200" dirty="0" err="1"/>
              <a:t>radiosonde</a:t>
            </a:r>
            <a:r>
              <a:rPr lang="en-US" altLang="ja-JP" sz="3200" dirty="0"/>
              <a:t> wind speeds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5441" r="29260" b="7875"/>
          <a:stretch/>
        </p:blipFill>
        <p:spPr bwMode="auto">
          <a:xfrm>
            <a:off x="3799278" y="3820111"/>
            <a:ext cx="2066925" cy="20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6630" r="29316" b="6912"/>
          <a:stretch/>
        </p:blipFill>
        <p:spPr bwMode="auto">
          <a:xfrm>
            <a:off x="3799279" y="1304389"/>
            <a:ext cx="2066925" cy="206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5701" r="29446" b="6937"/>
          <a:stretch/>
        </p:blipFill>
        <p:spPr bwMode="auto">
          <a:xfrm>
            <a:off x="6399605" y="1275815"/>
            <a:ext cx="2114550" cy="213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7062" r="30313" b="7932"/>
          <a:stretch/>
        </p:blipFill>
        <p:spPr bwMode="auto">
          <a:xfrm>
            <a:off x="6399604" y="3820111"/>
            <a:ext cx="2114551" cy="21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36"/>
          <p:cNvSpPr txBox="1">
            <a:spLocks noChangeArrowheads="1"/>
          </p:cNvSpPr>
          <p:nvPr/>
        </p:nvSpPr>
        <p:spPr bwMode="auto">
          <a:xfrm>
            <a:off x="3403099" y="120941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11" name="テキスト ボックス 37"/>
          <p:cNvSpPr txBox="1">
            <a:spLocks noChangeArrowheads="1"/>
          </p:cNvSpPr>
          <p:nvPr/>
        </p:nvSpPr>
        <p:spPr bwMode="auto">
          <a:xfrm>
            <a:off x="3404457" y="144170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12" name="テキスト ボックス 38"/>
          <p:cNvSpPr txBox="1">
            <a:spLocks noChangeArrowheads="1"/>
          </p:cNvSpPr>
          <p:nvPr/>
        </p:nvSpPr>
        <p:spPr bwMode="auto">
          <a:xfrm>
            <a:off x="3403098" y="165673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13" name="テキスト ボックス 39"/>
          <p:cNvSpPr txBox="1">
            <a:spLocks noChangeArrowheads="1"/>
          </p:cNvSpPr>
          <p:nvPr/>
        </p:nvSpPr>
        <p:spPr bwMode="auto">
          <a:xfrm>
            <a:off x="3403100" y="188346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14" name="テキスト ボックス 40"/>
          <p:cNvSpPr txBox="1">
            <a:spLocks noChangeArrowheads="1"/>
          </p:cNvSpPr>
          <p:nvPr/>
        </p:nvSpPr>
        <p:spPr bwMode="auto">
          <a:xfrm>
            <a:off x="3404457" y="2128125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15" name="テキスト ボックス 41"/>
          <p:cNvSpPr txBox="1">
            <a:spLocks noChangeArrowheads="1"/>
          </p:cNvSpPr>
          <p:nvPr/>
        </p:nvSpPr>
        <p:spPr bwMode="auto">
          <a:xfrm>
            <a:off x="3405455" y="2356335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16" name="テキスト ボックス 42"/>
          <p:cNvSpPr txBox="1">
            <a:spLocks noChangeArrowheads="1"/>
          </p:cNvSpPr>
          <p:nvPr/>
        </p:nvSpPr>
        <p:spPr bwMode="auto">
          <a:xfrm>
            <a:off x="3398287" y="258583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17" name="テキスト ボックス 43"/>
          <p:cNvSpPr txBox="1">
            <a:spLocks noChangeArrowheads="1"/>
          </p:cNvSpPr>
          <p:nvPr/>
        </p:nvSpPr>
        <p:spPr bwMode="auto">
          <a:xfrm>
            <a:off x="3402100" y="282250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18" name="テキスト ボックス 44"/>
          <p:cNvSpPr txBox="1">
            <a:spLocks noChangeArrowheads="1"/>
          </p:cNvSpPr>
          <p:nvPr/>
        </p:nvSpPr>
        <p:spPr bwMode="auto">
          <a:xfrm>
            <a:off x="3296650" y="3056885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66204" y="1344274"/>
            <a:ext cx="0" cy="200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8"/>
          <p:cNvSpPr txBox="1">
            <a:spLocks noChangeArrowheads="1"/>
          </p:cNvSpPr>
          <p:nvPr/>
        </p:nvSpPr>
        <p:spPr bwMode="auto">
          <a:xfrm>
            <a:off x="3611529" y="3278402"/>
            <a:ext cx="469257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2.0</a:t>
            </a:r>
            <a:endParaRPr lang="ja-JP" altLang="en-US" sz="1400" dirty="0"/>
          </a:p>
        </p:txBody>
      </p:sp>
      <p:sp>
        <p:nvSpPr>
          <p:cNvPr id="22" name="テキスト ボックス 29"/>
          <p:cNvSpPr txBox="1">
            <a:spLocks noChangeArrowheads="1"/>
          </p:cNvSpPr>
          <p:nvPr/>
        </p:nvSpPr>
        <p:spPr bwMode="auto">
          <a:xfrm>
            <a:off x="4293832" y="3280240"/>
            <a:ext cx="504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3.0</a:t>
            </a:r>
            <a:endParaRPr lang="ja-JP" altLang="en-US" sz="1400" dirty="0"/>
          </a:p>
        </p:txBody>
      </p:sp>
      <p:sp>
        <p:nvSpPr>
          <p:cNvPr id="23" name="テキスト ボックス 30"/>
          <p:cNvSpPr txBox="1">
            <a:spLocks noChangeArrowheads="1"/>
          </p:cNvSpPr>
          <p:nvPr/>
        </p:nvSpPr>
        <p:spPr bwMode="auto">
          <a:xfrm>
            <a:off x="4987276" y="3287965"/>
            <a:ext cx="576052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4.0</a:t>
            </a:r>
            <a:endParaRPr lang="ja-JP" altLang="en-US" sz="1400" dirty="0"/>
          </a:p>
        </p:txBody>
      </p:sp>
      <p:sp>
        <p:nvSpPr>
          <p:cNvPr id="24" name="テキスト ボックス 31"/>
          <p:cNvSpPr txBox="1">
            <a:spLocks noChangeArrowheads="1"/>
          </p:cNvSpPr>
          <p:nvPr/>
        </p:nvSpPr>
        <p:spPr bwMode="auto">
          <a:xfrm>
            <a:off x="5260450" y="5852220"/>
            <a:ext cx="576052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0.0</a:t>
            </a:r>
            <a:endParaRPr lang="ja-JP" altLang="en-US" sz="1400" dirty="0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8" t="6831" r="1200" b="77322"/>
          <a:stretch/>
        </p:blipFill>
        <p:spPr bwMode="auto">
          <a:xfrm>
            <a:off x="4313628" y="2271287"/>
            <a:ext cx="523876" cy="8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685102" y="2350732"/>
            <a:ext cx="1245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OPE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1050" b="1" dirty="0" smtClean="0">
                <a:solidFill>
                  <a:srgbClr val="FF0000"/>
                </a:solidFill>
              </a:rPr>
              <a:t>NO</a:t>
            </a:r>
            <a:r>
              <a:rPr lang="ja-JP" altLang="en-US" sz="1050" b="1" dirty="0" smtClean="0">
                <a:solidFill>
                  <a:srgbClr val="FF0000"/>
                </a:solidFill>
              </a:rPr>
              <a:t> </a:t>
            </a:r>
            <a:r>
              <a:rPr lang="en-US" altLang="ja-JP" sz="1050" b="1" dirty="0" smtClean="0">
                <a:solidFill>
                  <a:srgbClr val="FF0000"/>
                </a:solidFill>
              </a:rPr>
              <a:t>AMV</a:t>
            </a:r>
            <a:r>
              <a:rPr lang="ja-JP" altLang="en-US" sz="1050" b="1" dirty="0" smtClean="0">
                <a:solidFill>
                  <a:srgbClr val="FF0000"/>
                </a:solidFill>
              </a:rPr>
              <a:t>）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94627" y="2503132"/>
            <a:ext cx="1245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00FF00"/>
                </a:solidFill>
              </a:rPr>
              <a:t>AMV_NO_THIN</a:t>
            </a:r>
            <a:endParaRPr kumimoji="1" lang="ja-JP" altLang="en-US" sz="1050" b="1" dirty="0">
              <a:solidFill>
                <a:srgbClr val="00FF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66052" y="2655532"/>
            <a:ext cx="137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0000FF"/>
                </a:solidFill>
              </a:rPr>
              <a:t>AMV_200kmTHIN</a:t>
            </a:r>
            <a:endParaRPr kumimoji="1" lang="ja-JP" altLang="en-US" sz="1050" b="1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66052" y="2807932"/>
            <a:ext cx="13788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FF"/>
                </a:solidFill>
              </a:rPr>
              <a:t>100kmSPOB</a:t>
            </a:r>
          </a:p>
          <a:p>
            <a:r>
              <a:rPr lang="ja-JP" altLang="en-US" sz="1050" b="1" dirty="0" smtClean="0">
                <a:solidFill>
                  <a:srgbClr val="FF00FF"/>
                </a:solidFill>
              </a:rPr>
              <a:t>（</a:t>
            </a:r>
            <a:r>
              <a:rPr lang="en-US" altLang="ja-JP" sz="1050" b="1" dirty="0" smtClean="0">
                <a:solidFill>
                  <a:srgbClr val="FF00FF"/>
                </a:solidFill>
              </a:rPr>
              <a:t>AMV+RS-AMV</a:t>
            </a:r>
            <a:r>
              <a:rPr lang="ja-JP" altLang="en-US" sz="1050" b="1" dirty="0" smtClean="0">
                <a:solidFill>
                  <a:srgbClr val="FF00FF"/>
                </a:solidFill>
              </a:rPr>
              <a:t>）</a:t>
            </a:r>
            <a:endParaRPr kumimoji="1" lang="ja-JP" altLang="en-US" sz="1050" b="1" dirty="0">
              <a:solidFill>
                <a:srgbClr val="FF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91874" y="937881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22702" y="920173"/>
            <a:ext cx="6996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FT3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55488" y="3255071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6" name="テキスト ボックス 36"/>
          <p:cNvSpPr txBox="1">
            <a:spLocks noChangeArrowheads="1"/>
          </p:cNvSpPr>
          <p:nvPr/>
        </p:nvSpPr>
        <p:spPr bwMode="auto">
          <a:xfrm>
            <a:off x="3374524" y="376211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37" name="テキスト ボックス 37"/>
          <p:cNvSpPr txBox="1">
            <a:spLocks noChangeArrowheads="1"/>
          </p:cNvSpPr>
          <p:nvPr/>
        </p:nvSpPr>
        <p:spPr bwMode="auto">
          <a:xfrm>
            <a:off x="3375882" y="399440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38" name="テキスト ボックス 38"/>
          <p:cNvSpPr txBox="1">
            <a:spLocks noChangeArrowheads="1"/>
          </p:cNvSpPr>
          <p:nvPr/>
        </p:nvSpPr>
        <p:spPr bwMode="auto">
          <a:xfrm>
            <a:off x="3374523" y="420943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39" name="テキスト ボックス 39"/>
          <p:cNvSpPr txBox="1">
            <a:spLocks noChangeArrowheads="1"/>
          </p:cNvSpPr>
          <p:nvPr/>
        </p:nvSpPr>
        <p:spPr bwMode="auto">
          <a:xfrm>
            <a:off x="3374525" y="443616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40" name="テキスト ボックス 40"/>
          <p:cNvSpPr txBox="1">
            <a:spLocks noChangeArrowheads="1"/>
          </p:cNvSpPr>
          <p:nvPr/>
        </p:nvSpPr>
        <p:spPr bwMode="auto">
          <a:xfrm>
            <a:off x="3375882" y="4680825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41" name="テキスト ボックス 41"/>
          <p:cNvSpPr txBox="1">
            <a:spLocks noChangeArrowheads="1"/>
          </p:cNvSpPr>
          <p:nvPr/>
        </p:nvSpPr>
        <p:spPr bwMode="auto">
          <a:xfrm>
            <a:off x="3376880" y="4909035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42" name="テキスト ボックス 42"/>
          <p:cNvSpPr txBox="1">
            <a:spLocks noChangeArrowheads="1"/>
          </p:cNvSpPr>
          <p:nvPr/>
        </p:nvSpPr>
        <p:spPr bwMode="auto">
          <a:xfrm>
            <a:off x="3369712" y="513853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43" name="テキスト ボックス 43"/>
          <p:cNvSpPr txBox="1">
            <a:spLocks noChangeArrowheads="1"/>
          </p:cNvSpPr>
          <p:nvPr/>
        </p:nvSpPr>
        <p:spPr bwMode="auto">
          <a:xfrm>
            <a:off x="3373525" y="537520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44" name="テキスト ボックス 44"/>
          <p:cNvSpPr txBox="1">
            <a:spLocks noChangeArrowheads="1"/>
          </p:cNvSpPr>
          <p:nvPr/>
        </p:nvSpPr>
        <p:spPr bwMode="auto">
          <a:xfrm>
            <a:off x="3268075" y="5609585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63299" y="3490581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6" name="テキスト ボックス 32"/>
          <p:cNvSpPr txBox="1">
            <a:spLocks noChangeArrowheads="1"/>
          </p:cNvSpPr>
          <p:nvPr/>
        </p:nvSpPr>
        <p:spPr bwMode="auto">
          <a:xfrm>
            <a:off x="4108678" y="5848268"/>
            <a:ext cx="576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- 1.0</a:t>
            </a:r>
            <a:endParaRPr lang="ja-JP" altLang="en-US" sz="1400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5866204" y="3896974"/>
            <a:ext cx="0" cy="200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137332" y="5999412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1" name="テキスト ボックス 36"/>
          <p:cNvSpPr txBox="1">
            <a:spLocks noChangeArrowheads="1"/>
          </p:cNvSpPr>
          <p:nvPr/>
        </p:nvSpPr>
        <p:spPr bwMode="auto">
          <a:xfrm>
            <a:off x="5990589" y="122007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52" name="テキスト ボックス 37"/>
          <p:cNvSpPr txBox="1">
            <a:spLocks noChangeArrowheads="1"/>
          </p:cNvSpPr>
          <p:nvPr/>
        </p:nvSpPr>
        <p:spPr bwMode="auto">
          <a:xfrm>
            <a:off x="5991947" y="1452362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53" name="テキスト ボックス 38"/>
          <p:cNvSpPr txBox="1">
            <a:spLocks noChangeArrowheads="1"/>
          </p:cNvSpPr>
          <p:nvPr/>
        </p:nvSpPr>
        <p:spPr bwMode="auto">
          <a:xfrm>
            <a:off x="5990588" y="166739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54" name="テキスト ボックス 39"/>
          <p:cNvSpPr txBox="1">
            <a:spLocks noChangeArrowheads="1"/>
          </p:cNvSpPr>
          <p:nvPr/>
        </p:nvSpPr>
        <p:spPr bwMode="auto">
          <a:xfrm>
            <a:off x="5990590" y="189412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55" name="テキスト ボックス 40"/>
          <p:cNvSpPr txBox="1">
            <a:spLocks noChangeArrowheads="1"/>
          </p:cNvSpPr>
          <p:nvPr/>
        </p:nvSpPr>
        <p:spPr bwMode="auto">
          <a:xfrm>
            <a:off x="5991947" y="2138787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56" name="テキスト ボックス 41"/>
          <p:cNvSpPr txBox="1">
            <a:spLocks noChangeArrowheads="1"/>
          </p:cNvSpPr>
          <p:nvPr/>
        </p:nvSpPr>
        <p:spPr bwMode="auto">
          <a:xfrm>
            <a:off x="5992945" y="2366997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57" name="テキスト ボックス 42"/>
          <p:cNvSpPr txBox="1">
            <a:spLocks noChangeArrowheads="1"/>
          </p:cNvSpPr>
          <p:nvPr/>
        </p:nvSpPr>
        <p:spPr bwMode="auto">
          <a:xfrm>
            <a:off x="5985777" y="259649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58" name="テキスト ボックス 43"/>
          <p:cNvSpPr txBox="1">
            <a:spLocks noChangeArrowheads="1"/>
          </p:cNvSpPr>
          <p:nvPr/>
        </p:nvSpPr>
        <p:spPr bwMode="auto">
          <a:xfrm>
            <a:off x="5989590" y="2833162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59" name="テキスト ボックス 44"/>
          <p:cNvSpPr txBox="1">
            <a:spLocks noChangeArrowheads="1"/>
          </p:cNvSpPr>
          <p:nvPr/>
        </p:nvSpPr>
        <p:spPr bwMode="auto">
          <a:xfrm>
            <a:off x="5884140" y="3067547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79364" y="948543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61" name="直線コネクタ 60"/>
          <p:cNvCxnSpPr/>
          <p:nvPr/>
        </p:nvCxnSpPr>
        <p:spPr>
          <a:xfrm>
            <a:off x="8514155" y="1353374"/>
            <a:ext cx="0" cy="200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28"/>
          <p:cNvSpPr txBox="1">
            <a:spLocks noChangeArrowheads="1"/>
          </p:cNvSpPr>
          <p:nvPr/>
        </p:nvSpPr>
        <p:spPr bwMode="auto">
          <a:xfrm>
            <a:off x="6229322" y="3325990"/>
            <a:ext cx="469257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2.0</a:t>
            </a:r>
            <a:endParaRPr lang="ja-JP" altLang="en-US" sz="1400" dirty="0"/>
          </a:p>
        </p:txBody>
      </p:sp>
      <p:sp>
        <p:nvSpPr>
          <p:cNvPr id="63" name="テキスト ボックス 29"/>
          <p:cNvSpPr txBox="1">
            <a:spLocks noChangeArrowheads="1"/>
          </p:cNvSpPr>
          <p:nvPr/>
        </p:nvSpPr>
        <p:spPr bwMode="auto">
          <a:xfrm>
            <a:off x="6911625" y="3327828"/>
            <a:ext cx="504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3.0</a:t>
            </a:r>
            <a:endParaRPr lang="ja-JP" altLang="en-US" sz="1400" dirty="0"/>
          </a:p>
        </p:txBody>
      </p:sp>
      <p:sp>
        <p:nvSpPr>
          <p:cNvPr id="64" name="テキスト ボックス 30"/>
          <p:cNvSpPr txBox="1">
            <a:spLocks noChangeArrowheads="1"/>
          </p:cNvSpPr>
          <p:nvPr/>
        </p:nvSpPr>
        <p:spPr bwMode="auto">
          <a:xfrm>
            <a:off x="7605069" y="3335553"/>
            <a:ext cx="576052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4.0</a:t>
            </a:r>
            <a:endParaRPr lang="ja-JP" altLang="en-US" sz="1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973281" y="3302659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41562" y="936417"/>
            <a:ext cx="699697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FT6</a:t>
            </a:r>
            <a:endParaRPr kumimoji="1" lang="ja-JP" altLang="en-US" sz="2000" dirty="0"/>
          </a:p>
        </p:txBody>
      </p:sp>
      <p:sp>
        <p:nvSpPr>
          <p:cNvPr id="67" name="テキスト ボックス 31"/>
          <p:cNvSpPr txBox="1">
            <a:spLocks noChangeArrowheads="1"/>
          </p:cNvSpPr>
          <p:nvPr/>
        </p:nvSpPr>
        <p:spPr bwMode="auto">
          <a:xfrm>
            <a:off x="7935181" y="5900161"/>
            <a:ext cx="576052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0.0</a:t>
            </a:r>
            <a:endParaRPr lang="ja-JP" altLang="en-US" sz="1400" dirty="0"/>
          </a:p>
        </p:txBody>
      </p:sp>
      <p:sp>
        <p:nvSpPr>
          <p:cNvPr id="68" name="テキスト ボックス 32"/>
          <p:cNvSpPr txBox="1">
            <a:spLocks noChangeArrowheads="1"/>
          </p:cNvSpPr>
          <p:nvPr/>
        </p:nvSpPr>
        <p:spPr bwMode="auto">
          <a:xfrm>
            <a:off x="6994753" y="5886368"/>
            <a:ext cx="576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- 1.0</a:t>
            </a:r>
            <a:endParaRPr lang="ja-JP" altLang="en-US" sz="14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607345" y="6052150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0" name="テキスト ボックス 36"/>
          <p:cNvSpPr txBox="1">
            <a:spLocks noChangeArrowheads="1"/>
          </p:cNvSpPr>
          <p:nvPr/>
        </p:nvSpPr>
        <p:spPr bwMode="auto">
          <a:xfrm>
            <a:off x="5988914" y="375317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71" name="テキスト ボックス 37"/>
          <p:cNvSpPr txBox="1">
            <a:spLocks noChangeArrowheads="1"/>
          </p:cNvSpPr>
          <p:nvPr/>
        </p:nvSpPr>
        <p:spPr bwMode="auto">
          <a:xfrm>
            <a:off x="5990272" y="3956887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72" name="テキスト ボックス 38"/>
          <p:cNvSpPr txBox="1">
            <a:spLocks noChangeArrowheads="1"/>
          </p:cNvSpPr>
          <p:nvPr/>
        </p:nvSpPr>
        <p:spPr bwMode="auto">
          <a:xfrm>
            <a:off x="5988913" y="419096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73" name="テキスト ボックス 39"/>
          <p:cNvSpPr txBox="1">
            <a:spLocks noChangeArrowheads="1"/>
          </p:cNvSpPr>
          <p:nvPr/>
        </p:nvSpPr>
        <p:spPr bwMode="auto">
          <a:xfrm>
            <a:off x="5988915" y="443674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74" name="テキスト ボックス 40"/>
          <p:cNvSpPr txBox="1">
            <a:spLocks noChangeArrowheads="1"/>
          </p:cNvSpPr>
          <p:nvPr/>
        </p:nvSpPr>
        <p:spPr bwMode="auto">
          <a:xfrm>
            <a:off x="5990272" y="4690937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75" name="テキスト ボックス 41"/>
          <p:cNvSpPr txBox="1">
            <a:spLocks noChangeArrowheads="1"/>
          </p:cNvSpPr>
          <p:nvPr/>
        </p:nvSpPr>
        <p:spPr bwMode="auto">
          <a:xfrm>
            <a:off x="5991270" y="4947722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76" name="テキスト ボックス 42"/>
          <p:cNvSpPr txBox="1">
            <a:spLocks noChangeArrowheads="1"/>
          </p:cNvSpPr>
          <p:nvPr/>
        </p:nvSpPr>
        <p:spPr bwMode="auto">
          <a:xfrm>
            <a:off x="5984102" y="517721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77" name="テキスト ボックス 43"/>
          <p:cNvSpPr txBox="1">
            <a:spLocks noChangeArrowheads="1"/>
          </p:cNvSpPr>
          <p:nvPr/>
        </p:nvSpPr>
        <p:spPr bwMode="auto">
          <a:xfrm>
            <a:off x="5987915" y="5413887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78" name="テキスト ボックス 44"/>
          <p:cNvSpPr txBox="1">
            <a:spLocks noChangeArrowheads="1"/>
          </p:cNvSpPr>
          <p:nvPr/>
        </p:nvSpPr>
        <p:spPr bwMode="auto">
          <a:xfrm>
            <a:off x="5882465" y="5648272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777689" y="3529268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4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6258" r="29536" b="7622"/>
          <a:stretch/>
        </p:blipFill>
        <p:spPr bwMode="auto">
          <a:xfrm>
            <a:off x="768202" y="3838521"/>
            <a:ext cx="2066925" cy="20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6968" r="29111" b="7541"/>
          <a:stretch/>
        </p:blipFill>
        <p:spPr bwMode="auto">
          <a:xfrm>
            <a:off x="755576" y="1327478"/>
            <a:ext cx="2076450" cy="20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テキスト ボックス 36"/>
          <p:cNvSpPr txBox="1">
            <a:spLocks noChangeArrowheads="1"/>
          </p:cNvSpPr>
          <p:nvPr/>
        </p:nvSpPr>
        <p:spPr bwMode="auto">
          <a:xfrm>
            <a:off x="356515" y="1228424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87" name="テキスト ボックス 37"/>
          <p:cNvSpPr txBox="1">
            <a:spLocks noChangeArrowheads="1"/>
          </p:cNvSpPr>
          <p:nvPr/>
        </p:nvSpPr>
        <p:spPr bwMode="auto">
          <a:xfrm>
            <a:off x="357873" y="146071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88" name="テキスト ボックス 38"/>
          <p:cNvSpPr txBox="1">
            <a:spLocks noChangeArrowheads="1"/>
          </p:cNvSpPr>
          <p:nvPr/>
        </p:nvSpPr>
        <p:spPr bwMode="auto">
          <a:xfrm>
            <a:off x="356514" y="1675744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89" name="テキスト ボックス 39"/>
          <p:cNvSpPr txBox="1">
            <a:spLocks noChangeArrowheads="1"/>
          </p:cNvSpPr>
          <p:nvPr/>
        </p:nvSpPr>
        <p:spPr bwMode="auto">
          <a:xfrm>
            <a:off x="356516" y="1902474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90" name="テキスト ボックス 40"/>
          <p:cNvSpPr txBox="1">
            <a:spLocks noChangeArrowheads="1"/>
          </p:cNvSpPr>
          <p:nvPr/>
        </p:nvSpPr>
        <p:spPr bwMode="auto">
          <a:xfrm>
            <a:off x="357873" y="214713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91" name="テキスト ボックス 41"/>
          <p:cNvSpPr txBox="1">
            <a:spLocks noChangeArrowheads="1"/>
          </p:cNvSpPr>
          <p:nvPr/>
        </p:nvSpPr>
        <p:spPr bwMode="auto">
          <a:xfrm>
            <a:off x="358871" y="237534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92" name="テキスト ボックス 42"/>
          <p:cNvSpPr txBox="1">
            <a:spLocks noChangeArrowheads="1"/>
          </p:cNvSpPr>
          <p:nvPr/>
        </p:nvSpPr>
        <p:spPr bwMode="auto">
          <a:xfrm>
            <a:off x="351703" y="2604844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93" name="テキスト ボックス 43"/>
          <p:cNvSpPr txBox="1">
            <a:spLocks noChangeArrowheads="1"/>
          </p:cNvSpPr>
          <p:nvPr/>
        </p:nvSpPr>
        <p:spPr bwMode="auto">
          <a:xfrm>
            <a:off x="355516" y="284151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94" name="テキスト ボックス 44"/>
          <p:cNvSpPr txBox="1">
            <a:spLocks noChangeArrowheads="1"/>
          </p:cNvSpPr>
          <p:nvPr/>
        </p:nvSpPr>
        <p:spPr bwMode="auto">
          <a:xfrm>
            <a:off x="250066" y="3075898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95" name="テキスト ボックス 28"/>
          <p:cNvSpPr txBox="1">
            <a:spLocks noChangeArrowheads="1"/>
          </p:cNvSpPr>
          <p:nvPr/>
        </p:nvSpPr>
        <p:spPr bwMode="auto">
          <a:xfrm>
            <a:off x="1332407" y="3287965"/>
            <a:ext cx="469257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2.0</a:t>
            </a:r>
            <a:endParaRPr lang="ja-JP" altLang="en-US" sz="14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45290" y="956894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97" name="テキスト ボックス 28"/>
          <p:cNvSpPr txBox="1">
            <a:spLocks noChangeArrowheads="1"/>
          </p:cNvSpPr>
          <p:nvPr/>
        </p:nvSpPr>
        <p:spPr bwMode="auto">
          <a:xfrm>
            <a:off x="572135" y="3302395"/>
            <a:ext cx="469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1.4</a:t>
            </a:r>
            <a:endParaRPr lang="ja-JP" altLang="en-US" sz="1400" dirty="0"/>
          </a:p>
        </p:txBody>
      </p:sp>
      <p:sp>
        <p:nvSpPr>
          <p:cNvPr id="98" name="テキスト ボックス 28"/>
          <p:cNvSpPr txBox="1">
            <a:spLocks noChangeArrowheads="1"/>
          </p:cNvSpPr>
          <p:nvPr/>
        </p:nvSpPr>
        <p:spPr bwMode="auto">
          <a:xfrm>
            <a:off x="2123728" y="3302395"/>
            <a:ext cx="469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2.6</a:t>
            </a:r>
            <a:endParaRPr lang="ja-JP" altLang="en-US" sz="1400" dirty="0"/>
          </a:p>
        </p:txBody>
      </p:sp>
      <p:cxnSp>
        <p:nvCxnSpPr>
          <p:cNvPr id="99" name="直線コネクタ 98"/>
          <p:cNvCxnSpPr/>
          <p:nvPr/>
        </p:nvCxnSpPr>
        <p:spPr>
          <a:xfrm>
            <a:off x="2830830" y="1344274"/>
            <a:ext cx="0" cy="200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2380116" y="3266662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1" name="テキスト ボックス 32"/>
          <p:cNvSpPr txBox="1">
            <a:spLocks noChangeArrowheads="1"/>
          </p:cNvSpPr>
          <p:nvPr/>
        </p:nvSpPr>
        <p:spPr bwMode="auto">
          <a:xfrm>
            <a:off x="499687" y="5835998"/>
            <a:ext cx="576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- 1.0</a:t>
            </a:r>
            <a:endParaRPr lang="ja-JP" altLang="en-US" sz="1400" dirty="0"/>
          </a:p>
        </p:txBody>
      </p:sp>
      <p:sp>
        <p:nvSpPr>
          <p:cNvPr id="102" name="テキスト ボックス 31"/>
          <p:cNvSpPr txBox="1">
            <a:spLocks noChangeArrowheads="1"/>
          </p:cNvSpPr>
          <p:nvPr/>
        </p:nvSpPr>
        <p:spPr bwMode="auto">
          <a:xfrm>
            <a:off x="2083608" y="5852536"/>
            <a:ext cx="576052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0.0</a:t>
            </a:r>
            <a:endParaRPr lang="ja-JP" altLang="en-US" sz="14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60490" y="5999728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4" name="テキスト ボックス 36"/>
          <p:cNvSpPr txBox="1">
            <a:spLocks noChangeArrowheads="1"/>
          </p:cNvSpPr>
          <p:nvPr/>
        </p:nvSpPr>
        <p:spPr bwMode="auto">
          <a:xfrm>
            <a:off x="377236" y="375993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105" name="テキスト ボックス 37"/>
          <p:cNvSpPr txBox="1">
            <a:spLocks noChangeArrowheads="1"/>
          </p:cNvSpPr>
          <p:nvPr/>
        </p:nvSpPr>
        <p:spPr bwMode="auto">
          <a:xfrm>
            <a:off x="378594" y="399222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106" name="テキスト ボックス 38"/>
          <p:cNvSpPr txBox="1">
            <a:spLocks noChangeArrowheads="1"/>
          </p:cNvSpPr>
          <p:nvPr/>
        </p:nvSpPr>
        <p:spPr bwMode="auto">
          <a:xfrm>
            <a:off x="377235" y="420725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107" name="テキスト ボックス 39"/>
          <p:cNvSpPr txBox="1">
            <a:spLocks noChangeArrowheads="1"/>
          </p:cNvSpPr>
          <p:nvPr/>
        </p:nvSpPr>
        <p:spPr bwMode="auto">
          <a:xfrm>
            <a:off x="377237" y="443398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108" name="テキスト ボックス 40"/>
          <p:cNvSpPr txBox="1">
            <a:spLocks noChangeArrowheads="1"/>
          </p:cNvSpPr>
          <p:nvPr/>
        </p:nvSpPr>
        <p:spPr bwMode="auto">
          <a:xfrm>
            <a:off x="378594" y="467865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109" name="テキスト ボックス 41"/>
          <p:cNvSpPr txBox="1">
            <a:spLocks noChangeArrowheads="1"/>
          </p:cNvSpPr>
          <p:nvPr/>
        </p:nvSpPr>
        <p:spPr bwMode="auto">
          <a:xfrm>
            <a:off x="379592" y="490686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110" name="テキスト ボックス 42"/>
          <p:cNvSpPr txBox="1">
            <a:spLocks noChangeArrowheads="1"/>
          </p:cNvSpPr>
          <p:nvPr/>
        </p:nvSpPr>
        <p:spPr bwMode="auto">
          <a:xfrm>
            <a:off x="372424" y="513635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111" name="テキスト ボックス 43"/>
          <p:cNvSpPr txBox="1">
            <a:spLocks noChangeArrowheads="1"/>
          </p:cNvSpPr>
          <p:nvPr/>
        </p:nvSpPr>
        <p:spPr bwMode="auto">
          <a:xfrm>
            <a:off x="376237" y="537302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112" name="テキスト ボックス 44"/>
          <p:cNvSpPr txBox="1">
            <a:spLocks noChangeArrowheads="1"/>
          </p:cNvSpPr>
          <p:nvPr/>
        </p:nvSpPr>
        <p:spPr bwMode="auto">
          <a:xfrm>
            <a:off x="270787" y="5607413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66011" y="3488409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cxnSp>
        <p:nvCxnSpPr>
          <p:cNvPr id="114" name="直線コネクタ 113"/>
          <p:cNvCxnSpPr/>
          <p:nvPr/>
        </p:nvCxnSpPr>
        <p:spPr>
          <a:xfrm>
            <a:off x="2842260" y="3868647"/>
            <a:ext cx="0" cy="200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8529088" y="3850802"/>
            <a:ext cx="0" cy="2096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755576" y="1320283"/>
            <a:ext cx="94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RMSE</a:t>
            </a:r>
            <a:endParaRPr kumimoji="1" lang="ja-JP" altLang="en-US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952290" y="4071754"/>
            <a:ext cx="55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</a:t>
            </a:r>
            <a:endParaRPr kumimoji="1" lang="ja-JP" altLang="en-US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427388" y="959097"/>
            <a:ext cx="6996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FT0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6929192" y="2230727"/>
            <a:ext cx="165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FF00"/>
                </a:solidFill>
              </a:rPr>
              <a:t>Larger </a:t>
            </a:r>
            <a:r>
              <a:rPr lang="en-US" altLang="ja-JP" dirty="0">
                <a:solidFill>
                  <a:srgbClr val="00FF00"/>
                </a:solidFill>
              </a:rPr>
              <a:t>wind speed forecast errors </a:t>
            </a:r>
            <a:endParaRPr lang="ja-JP" altLang="en-US" dirty="0">
              <a:solidFill>
                <a:srgbClr val="00FF00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 rot="10800000">
            <a:off x="1960490" y="1786473"/>
            <a:ext cx="274748" cy="360665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下矢印 115"/>
          <p:cNvSpPr/>
          <p:nvPr/>
        </p:nvSpPr>
        <p:spPr>
          <a:xfrm rot="7888544">
            <a:off x="4992795" y="1662701"/>
            <a:ext cx="274748" cy="338825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下矢印 119"/>
          <p:cNvSpPr/>
          <p:nvPr/>
        </p:nvSpPr>
        <p:spPr>
          <a:xfrm rot="8464923">
            <a:off x="7415859" y="1859849"/>
            <a:ext cx="274748" cy="312021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2292388" y="3896974"/>
            <a:ext cx="0" cy="1973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V="1">
            <a:off x="5464671" y="3896974"/>
            <a:ext cx="0" cy="1973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flipV="1">
            <a:off x="8134300" y="3906499"/>
            <a:ext cx="0" cy="1973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 rot="1786976">
            <a:off x="6597547" y="2826315"/>
            <a:ext cx="11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0.225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r="15685"/>
          <a:stretch/>
        </p:blipFill>
        <p:spPr bwMode="auto">
          <a:xfrm>
            <a:off x="1293614" y="1895475"/>
            <a:ext cx="6697861" cy="46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0" t="12385" r="1678" b="67169"/>
          <a:stretch/>
        </p:blipFill>
        <p:spPr bwMode="auto">
          <a:xfrm>
            <a:off x="5430337" y="2162976"/>
            <a:ext cx="2325254" cy="101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994817"/>
          </a:xfrm>
        </p:spPr>
        <p:txBody>
          <a:bodyPr/>
          <a:lstStyle/>
          <a:p>
            <a:r>
              <a:rPr lang="en-US" altLang="ja-JP" sz="3200" dirty="0"/>
              <a:t>Score for Precipitation </a:t>
            </a:r>
            <a:r>
              <a:rPr lang="en-US" altLang="ja-JP" sz="3200" dirty="0" smtClean="0"/>
              <a:t>Forecast in Japan area 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Performance</a:t>
            </a:r>
            <a:r>
              <a:rPr lang="ja-JP" altLang="en-US" sz="3200" dirty="0"/>
              <a:t> </a:t>
            </a:r>
            <a:r>
              <a:rPr lang="en-US" altLang="ja-JP" sz="3200" dirty="0"/>
              <a:t>diagram 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TS/BS</a:t>
            </a:r>
            <a:r>
              <a:rPr lang="ja-JP" altLang="en-US" sz="3200" dirty="0"/>
              <a:t>：</a:t>
            </a:r>
            <a:r>
              <a:rPr lang="en-US" altLang="ja-JP" sz="3200" dirty="0"/>
              <a:t>5mm/h</a:t>
            </a:r>
            <a:r>
              <a:rPr lang="ja-JP" altLang="en-US" sz="3200" dirty="0" smtClean="0"/>
              <a:t>）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6384925" y="6381750"/>
            <a:ext cx="1917700" cy="365125"/>
          </a:xfrm>
        </p:spPr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  <p:sp>
        <p:nvSpPr>
          <p:cNvPr id="8" name="右矢印 7"/>
          <p:cNvSpPr/>
          <p:nvPr/>
        </p:nvSpPr>
        <p:spPr>
          <a:xfrm rot="16200000">
            <a:off x="4817053" y="2199928"/>
            <a:ext cx="672531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3531203" y="1623031"/>
            <a:ext cx="12927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5452" y="1364695"/>
            <a:ext cx="151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kumimoji="1" lang="ja-JP" altLang="en-US" dirty="0" smtClean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40367"/>
              </p:ext>
            </p:extLst>
          </p:nvPr>
        </p:nvGraphicFramePr>
        <p:xfrm>
          <a:off x="-75" y="980946"/>
          <a:ext cx="2220417" cy="985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139"/>
                <a:gridCol w="740139"/>
                <a:gridCol w="740139"/>
              </a:tblGrid>
              <a:tr h="328544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Obs. </a:t>
                      </a:r>
                      <a:r>
                        <a:rPr kumimoji="1" lang="ja-JP" altLang="en-US" sz="1400" dirty="0" smtClean="0"/>
                        <a:t>○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Obs. ×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  <a:tr h="328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Fct</a:t>
                      </a:r>
                      <a:r>
                        <a:rPr kumimoji="1" lang="en-US" altLang="ja-JP" sz="1400" dirty="0" smtClean="0"/>
                        <a:t>. </a:t>
                      </a:r>
                      <a:r>
                        <a:rPr kumimoji="1" lang="ja-JP" altLang="en-US" sz="1400" dirty="0" smtClean="0"/>
                        <a:t>○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FO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FX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  <a:tr h="328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Fct</a:t>
                      </a:r>
                      <a:r>
                        <a:rPr kumimoji="1" lang="en-US" altLang="ja-JP" sz="1400" dirty="0" smtClean="0"/>
                        <a:t>. ×</a:t>
                      </a:r>
                      <a:endParaRPr kumimoji="1" lang="ja-JP" altLang="en-US" sz="14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XO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XX</a:t>
                      </a:r>
                      <a:endParaRPr kumimoji="1" lang="ja-JP" altLang="en-US" sz="1600" dirty="0"/>
                    </a:p>
                  </a:txBody>
                  <a:tcPr marL="82136" marR="82136" marT="41068" marB="4106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4246240" y="629365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1-FX/(FX+FO)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495176" y="36847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FO/(FO+XO)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rot="18349540">
            <a:off x="3778187" y="3265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1.0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7677685">
            <a:off x="2372809" y="23106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1.5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19700425">
            <a:off x="6896867" y="48797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0.5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3268111">
            <a:off x="1779736" y="409800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0.125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786976">
            <a:off x="4487358" y="5102763"/>
            <a:ext cx="108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786976">
            <a:off x="4878646" y="4104480"/>
            <a:ext cx="11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0.175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786976">
            <a:off x="5686194" y="3348056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84510" y="4441676"/>
            <a:ext cx="74804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FT=1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28732" y="2310692"/>
            <a:ext cx="74804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FT=2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5230" y="2835923"/>
            <a:ext cx="74804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FT=3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66841" y="3647718"/>
            <a:ext cx="74804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FT=4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85237" y="4476854"/>
            <a:ext cx="74804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FT=5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08291" y="4614778"/>
            <a:ext cx="74804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FT=6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63617" y="4858787"/>
            <a:ext cx="74804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FT=7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70739" y="5057382"/>
            <a:ext cx="74804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FT=8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83163" y="5467224"/>
            <a:ext cx="74804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FT=9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430337" y="2680024"/>
            <a:ext cx="2306805" cy="2160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32293" y="104414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= (FO+FX)/(FO+XO)</a:t>
            </a:r>
          </a:p>
          <a:p>
            <a:r>
              <a:rPr lang="en-US" altLang="ja-JP" dirty="0" smtClean="0"/>
              <a:t>TS = FO/(XO+FO+FX)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16014" y="6091425"/>
            <a:ext cx="19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FT: Forecast time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279615" y="64607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Roebber,2009</a:t>
            </a:r>
            <a:r>
              <a:rPr lang="ja-JP" altLang="en-US" dirty="0"/>
              <a:t>）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424448" y="2173270"/>
            <a:ext cx="1445148" cy="216024"/>
          </a:xfrm>
          <a:prstGeom prst="rect">
            <a:avLst/>
          </a:prstGeom>
          <a:noFill/>
          <a:ln>
            <a:solidFill>
              <a:srgbClr val="4964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69595" y="1958116"/>
            <a:ext cx="180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Better forecasts from FT=1 to 3 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3024336"/>
          </a:xfrm>
        </p:spPr>
        <p:txBody>
          <a:bodyPr/>
          <a:lstStyle/>
          <a:p>
            <a:r>
              <a:rPr lang="en-US" altLang="ja-JP" sz="3600" dirty="0"/>
              <a:t>Difference of forecast </a:t>
            </a:r>
            <a:r>
              <a:rPr lang="en-GB" altLang="ja-JP" sz="3600" dirty="0"/>
              <a:t>accuracy </a:t>
            </a:r>
            <a:r>
              <a:rPr lang="en-GB" altLang="ja-JP" sz="3600" dirty="0" smtClean="0"/>
              <a:t/>
            </a:r>
            <a:br>
              <a:rPr lang="en-GB" altLang="ja-JP" sz="3600" dirty="0" smtClean="0"/>
            </a:br>
            <a:r>
              <a:rPr lang="en-GB" altLang="ja-JP" sz="3600" dirty="0" smtClean="0"/>
              <a:t>by MTSAT </a:t>
            </a:r>
            <a:r>
              <a:rPr lang="en-GB" altLang="ja-JP" sz="3600" dirty="0"/>
              <a:t>AMVs generated </a:t>
            </a:r>
            <a:r>
              <a:rPr lang="en-GB" altLang="ja-JP" sz="3600" dirty="0" smtClean="0"/>
              <a:t/>
            </a:r>
            <a:br>
              <a:rPr lang="en-GB" altLang="ja-JP" sz="3600" dirty="0" smtClean="0"/>
            </a:br>
            <a:r>
              <a:rPr lang="en-GB" altLang="ja-JP" sz="3600" dirty="0" smtClean="0"/>
              <a:t>from 5,10,15 or 30</a:t>
            </a:r>
            <a:r>
              <a:rPr lang="ja-JP" altLang="en-US" sz="3600" dirty="0" smtClean="0"/>
              <a:t> </a:t>
            </a:r>
            <a:r>
              <a:rPr lang="en-US" altLang="ja-JP" sz="3600" dirty="0"/>
              <a:t>minutes</a:t>
            </a:r>
            <a:r>
              <a:rPr lang="en-GB" altLang="ja-JP" sz="3600" dirty="0"/>
              <a:t> </a:t>
            </a:r>
            <a:r>
              <a:rPr lang="en-GB" altLang="ja-JP" sz="3600" dirty="0" smtClean="0"/>
              <a:t/>
            </a:r>
            <a:br>
              <a:rPr lang="en-GB" altLang="ja-JP" sz="3600" dirty="0" smtClean="0"/>
            </a:br>
            <a:r>
              <a:rPr lang="en-GB" altLang="ja-JP" sz="3600" dirty="0" smtClean="0"/>
              <a:t>interval rapid scan images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GB" altLang="ja-JP" sz="3600" dirty="0" smtClean="0"/>
              <a:t>using the global ( GSM ) and </a:t>
            </a:r>
            <a:r>
              <a:rPr lang="en-GB" altLang="ja-JP" sz="3600" dirty="0" err="1" smtClean="0"/>
              <a:t>Meso</a:t>
            </a:r>
            <a:r>
              <a:rPr lang="en-GB" altLang="ja-JP" sz="3600" dirty="0" smtClean="0"/>
              <a:t>-scale </a:t>
            </a:r>
            <a:r>
              <a:rPr lang="en-GB" altLang="ja-JP" sz="3600" dirty="0"/>
              <a:t>NWP </a:t>
            </a:r>
            <a:r>
              <a:rPr lang="en-GB" altLang="ja-JP" sz="3600" dirty="0" smtClean="0"/>
              <a:t>system ( MSM )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594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10952"/>
          </a:xfrm>
        </p:spPr>
        <p:txBody>
          <a:bodyPr/>
          <a:lstStyle/>
          <a:p>
            <a:r>
              <a:rPr kumimoji="1"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764704"/>
            <a:ext cx="8435280" cy="5112568"/>
          </a:xfrm>
        </p:spPr>
        <p:txBody>
          <a:bodyPr/>
          <a:lstStyle/>
          <a:p>
            <a:r>
              <a:rPr lang="en-US" altLang="ja-JP" dirty="0"/>
              <a:t>To find an optimum AMV in high resolution NWP </a:t>
            </a:r>
            <a:r>
              <a:rPr lang="en-US" altLang="ja-JP" dirty="0" smtClean="0"/>
              <a:t>system</a:t>
            </a:r>
          </a:p>
          <a:p>
            <a:pPr lvl="1"/>
            <a:r>
              <a:rPr lang="en-US" altLang="ja-JP" dirty="0"/>
              <a:t> What should be the method for </a:t>
            </a:r>
            <a:r>
              <a:rPr lang="en-US" altLang="ja-JP" dirty="0" smtClean="0"/>
              <a:t>evaluation ?</a:t>
            </a:r>
          </a:p>
          <a:p>
            <a:pPr lvl="2"/>
            <a:r>
              <a:rPr lang="en-US" altLang="ja-JP" dirty="0" smtClean="0"/>
              <a:t>Analysis fields</a:t>
            </a:r>
          </a:p>
          <a:p>
            <a:pPr lvl="3"/>
            <a:r>
              <a:rPr lang="en-US" altLang="ja-JP" dirty="0" smtClean="0">
                <a:solidFill>
                  <a:srgbClr val="C00000"/>
                </a:solidFill>
              </a:rPr>
              <a:t>First-guess </a:t>
            </a:r>
            <a:r>
              <a:rPr lang="en-US" altLang="ja-JP" dirty="0">
                <a:solidFill>
                  <a:srgbClr val="C00000"/>
                </a:solidFill>
              </a:rPr>
              <a:t>departure (O-B) </a:t>
            </a:r>
            <a:r>
              <a:rPr lang="en-US" altLang="ja-JP" dirty="0" smtClean="0">
                <a:solidFill>
                  <a:srgbClr val="C00000"/>
                </a:solidFill>
              </a:rPr>
              <a:t>statistics for AMVs </a:t>
            </a:r>
          </a:p>
          <a:p>
            <a:pPr lvl="2"/>
            <a:r>
              <a:rPr lang="en-US" altLang="ja-JP" dirty="0" smtClean="0"/>
              <a:t>Forecast fields</a:t>
            </a:r>
          </a:p>
          <a:p>
            <a:pPr lvl="3"/>
            <a:r>
              <a:rPr lang="en-US" altLang="ja-JP" dirty="0" smtClean="0"/>
              <a:t>RMSE </a:t>
            </a:r>
            <a:r>
              <a:rPr lang="en-US" altLang="ja-JP" dirty="0"/>
              <a:t>and ME of forecasts against </a:t>
            </a:r>
            <a:r>
              <a:rPr lang="en-US" altLang="ja-JP" dirty="0" err="1" smtClean="0"/>
              <a:t>sonde</a:t>
            </a:r>
            <a:r>
              <a:rPr lang="en-US" altLang="ja-JP" dirty="0" smtClean="0"/>
              <a:t> observations and the others</a:t>
            </a:r>
          </a:p>
          <a:p>
            <a:pPr lvl="3"/>
            <a:r>
              <a:rPr lang="en-US" altLang="ja-JP" dirty="0" smtClean="0">
                <a:solidFill>
                  <a:srgbClr val="C00000"/>
                </a:solidFill>
              </a:rPr>
              <a:t>Precipitation forecast</a:t>
            </a:r>
          </a:p>
          <a:p>
            <a:pPr lvl="3"/>
            <a:r>
              <a:rPr lang="en-US" altLang="ja-JP" dirty="0" smtClean="0"/>
              <a:t>Tropical Cyclone positional errors   etc.</a:t>
            </a:r>
          </a:p>
          <a:p>
            <a:pPr lvl="1"/>
            <a:r>
              <a:rPr kumimoji="1" lang="en-US" altLang="ja-JP" dirty="0" smtClean="0"/>
              <a:t>We tried to investigation about red color characters previously-shown.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4233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82960"/>
          </a:xfrm>
        </p:spPr>
        <p:txBody>
          <a:bodyPr/>
          <a:lstStyle/>
          <a:p>
            <a:r>
              <a:rPr kumimoji="1" lang="en-US" altLang="ja-JP" sz="3200" dirty="0" smtClean="0"/>
              <a:t>Verification and Experimental design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altLang="ja-JP" sz="2800" dirty="0" smtClean="0"/>
              <a:t>Verification of AMVs from rapid scan images in first-guess </a:t>
            </a:r>
            <a:r>
              <a:rPr lang="en-US" altLang="ja-JP" sz="2800" dirty="0"/>
              <a:t>departure (O-B) statistics for AMVs 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Target : </a:t>
            </a:r>
            <a:r>
              <a:rPr lang="en-GB" altLang="ja-JP" sz="2400" dirty="0" smtClean="0"/>
              <a:t>AMVs generated from 5,10,15 or 30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minutes</a:t>
            </a:r>
            <a:r>
              <a:rPr lang="en-GB" altLang="ja-JP" sz="2400" dirty="0" smtClean="0"/>
              <a:t> </a:t>
            </a:r>
            <a:br>
              <a:rPr lang="en-GB" altLang="ja-JP" sz="2400" dirty="0" smtClean="0"/>
            </a:br>
            <a:r>
              <a:rPr lang="en-GB" altLang="ja-JP" sz="2400" dirty="0" smtClean="0"/>
              <a:t>interval rapid scan images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Region : 20N-45N </a:t>
            </a:r>
            <a:r>
              <a:rPr lang="en-US" altLang="ja-JP" sz="2400" dirty="0"/>
              <a:t>and 120E-150E ( Japan area 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/>
              <a:t>Using the global NWP system ( GSM 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800" dirty="0" smtClean="0"/>
              <a:t>Experimental design of OSE</a:t>
            </a:r>
          </a:p>
          <a:p>
            <a:pPr lvl="1"/>
            <a:r>
              <a:rPr lang="en-GB" altLang="ja-JP" sz="2400" dirty="0" smtClean="0"/>
              <a:t>Target : AMVs generated from 5,10 or 30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minutes</a:t>
            </a:r>
            <a:r>
              <a:rPr lang="en-GB" altLang="ja-JP" sz="2400" dirty="0" smtClean="0"/>
              <a:t> </a:t>
            </a:r>
            <a:br>
              <a:rPr lang="en-GB" altLang="ja-JP" sz="2400" dirty="0" smtClean="0"/>
            </a:br>
            <a:r>
              <a:rPr lang="en-GB" altLang="ja-JP" sz="2400" dirty="0" smtClean="0"/>
              <a:t>interval rapid scan images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Period 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0000FF"/>
                </a:solidFill>
              </a:rPr>
              <a:t>From 22 June 2012 to 29 July 2012 ( 38 days )</a:t>
            </a:r>
          </a:p>
          <a:p>
            <a:pPr lvl="1"/>
            <a:r>
              <a:rPr lang="en-US" altLang="ja-JP" sz="2400" dirty="0"/>
              <a:t>AMV usage : </a:t>
            </a:r>
            <a:r>
              <a:rPr lang="en-US" altLang="ja-JP" sz="2400" dirty="0">
                <a:solidFill>
                  <a:srgbClr val="0000FF"/>
                </a:solidFill>
              </a:rPr>
              <a:t>100 and 200 km Super-observation </a:t>
            </a:r>
            <a:r>
              <a:rPr lang="en-US" altLang="ja-JP" sz="2400" dirty="0" smtClean="0">
                <a:solidFill>
                  <a:srgbClr val="0000FF"/>
                </a:solidFill>
              </a:rPr>
              <a:t>procedure</a:t>
            </a:r>
          </a:p>
          <a:p>
            <a:pPr marL="457200" lvl="1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</a:t>
            </a:r>
            <a:r>
              <a:rPr lang="en-US" altLang="ja-JP" sz="2400" dirty="0" smtClean="0"/>
              <a:t>( </a:t>
            </a:r>
            <a:r>
              <a:rPr lang="en-US" altLang="ja-JP" sz="2400" dirty="0"/>
              <a:t>hereafter as 100kmSPOB and 200kmSPOB respectively )</a:t>
            </a:r>
            <a:endParaRPr lang="ja-JP" altLang="en-US" sz="2400" dirty="0"/>
          </a:p>
          <a:p>
            <a:pPr lvl="1"/>
            <a:endParaRPr lang="en-US" altLang="ja-JP" sz="2400" dirty="0"/>
          </a:p>
          <a:p>
            <a:pPr lvl="2"/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4955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altLang="ja-JP" sz="3200" dirty="0" smtClean="0"/>
              <a:t>Verification </a:t>
            </a:r>
            <a:r>
              <a:rPr lang="en-US" altLang="ja-JP" sz="3200" dirty="0"/>
              <a:t>of </a:t>
            </a:r>
            <a:r>
              <a:rPr lang="en-US" altLang="ja-JP" sz="3200" dirty="0" smtClean="0"/>
              <a:t>AMVs </a:t>
            </a:r>
            <a:br>
              <a:rPr lang="en-US" altLang="ja-JP" sz="3200" dirty="0" smtClean="0"/>
            </a:br>
            <a:r>
              <a:rPr lang="en-US" altLang="ja-JP" sz="3200" dirty="0" smtClean="0"/>
              <a:t>in </a:t>
            </a:r>
            <a:r>
              <a:rPr lang="en-US" altLang="ja-JP" sz="3200" dirty="0"/>
              <a:t>20N-45N and </a:t>
            </a:r>
            <a:r>
              <a:rPr lang="en-US" altLang="ja-JP" sz="3200" dirty="0" smtClean="0"/>
              <a:t>120E-150E ( Japan area 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9004"/>
            <a:ext cx="9144000" cy="1891924"/>
          </a:xfrm>
        </p:spPr>
        <p:txBody>
          <a:bodyPr/>
          <a:lstStyle/>
          <a:p>
            <a:r>
              <a:rPr lang="en-US" altLang="ja-JP" sz="2400" dirty="0"/>
              <a:t>Wind speeds of </a:t>
            </a:r>
            <a:r>
              <a:rPr lang="en-US" altLang="ja-JP" sz="2400" dirty="0" smtClean="0">
                <a:solidFill>
                  <a:srgbClr val="C00000"/>
                </a:solidFill>
              </a:rPr>
              <a:t>AMVs </a:t>
            </a:r>
            <a:r>
              <a:rPr lang="de-DE" altLang="ja-JP" sz="2400" dirty="0">
                <a:solidFill>
                  <a:srgbClr val="C00000"/>
                </a:solidFill>
              </a:rPr>
              <a:t>with the </a:t>
            </a:r>
            <a:r>
              <a:rPr lang="de-DE" altLang="ja-JP" sz="2400" dirty="0" smtClean="0">
                <a:solidFill>
                  <a:srgbClr val="C00000"/>
                </a:solidFill>
              </a:rPr>
              <a:t>intervals </a:t>
            </a:r>
            <a:r>
              <a:rPr lang="de-DE" altLang="ja-JP" sz="2400" dirty="0">
                <a:solidFill>
                  <a:srgbClr val="C00000"/>
                </a:solidFill>
              </a:rPr>
              <a:t>of </a:t>
            </a:r>
            <a:r>
              <a:rPr lang="de-DE" altLang="ja-JP" sz="2400" dirty="0" smtClean="0">
                <a:solidFill>
                  <a:srgbClr val="C00000"/>
                </a:solidFill>
              </a:rPr>
              <a:t>10, 15 or 30 </a:t>
            </a:r>
            <a:r>
              <a:rPr lang="de-DE" altLang="ja-JP" sz="2400" dirty="0">
                <a:solidFill>
                  <a:srgbClr val="C00000"/>
                </a:solidFill>
              </a:rPr>
              <a:t>minutes </a:t>
            </a:r>
            <a:r>
              <a:rPr lang="de-DE" altLang="ja-JP" sz="2400" dirty="0" smtClean="0">
                <a:solidFill>
                  <a:srgbClr val="C00000"/>
                </a:solidFill>
              </a:rPr>
              <a:t>( </a:t>
            </a:r>
            <a:r>
              <a:rPr lang="en-US" altLang="ja-JP" sz="2400" dirty="0" smtClean="0"/>
              <a:t>hereafter </a:t>
            </a:r>
            <a:r>
              <a:rPr lang="en-US" altLang="ja-JP" sz="2400" dirty="0"/>
              <a:t>as </a:t>
            </a:r>
            <a:r>
              <a:rPr lang="de-DE" altLang="ja-JP" sz="2400" dirty="0" smtClean="0">
                <a:solidFill>
                  <a:srgbClr val="C00000"/>
                </a:solidFill>
              </a:rPr>
              <a:t>10minAMV, 15minAMV or 30minAMV </a:t>
            </a:r>
            <a:r>
              <a:rPr lang="en-US" altLang="ja-JP" sz="2400" dirty="0" smtClean="0"/>
              <a:t>respectively )</a:t>
            </a:r>
            <a:r>
              <a:rPr lang="de-DE" altLang="ja-JP" sz="2400" dirty="0" smtClean="0">
                <a:solidFill>
                  <a:srgbClr val="C00000"/>
                </a:solidFill>
              </a:rPr>
              <a:t>  </a:t>
            </a:r>
            <a:r>
              <a:rPr lang="de-DE" altLang="ja-JP" sz="2400" dirty="0" smtClean="0">
                <a:solidFill>
                  <a:srgbClr val="0000FF"/>
                </a:solidFill>
              </a:rPr>
              <a:t>from rapid scan observations</a:t>
            </a:r>
            <a:r>
              <a:rPr lang="de-DE" altLang="ja-JP" sz="2400" dirty="0" smtClean="0"/>
              <a:t> </a:t>
            </a:r>
            <a:r>
              <a:rPr lang="en-US" altLang="ja-JP" sz="2400" dirty="0" smtClean="0"/>
              <a:t>were compared to </a:t>
            </a:r>
            <a:r>
              <a:rPr lang="en-US" altLang="ja-JP" sz="2400" dirty="0" smtClean="0">
                <a:solidFill>
                  <a:srgbClr val="C00000"/>
                </a:solidFill>
              </a:rPr>
              <a:t>AMVs with 5 minutes ( 5minAMV )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GSM </a:t>
            </a:r>
            <a:r>
              <a:rPr lang="en-US" altLang="ja-JP" sz="2400" dirty="0" smtClean="0"/>
              <a:t>( Grid size : 20 km ) first-guess </a:t>
            </a:r>
            <a:r>
              <a:rPr lang="en-US" altLang="ja-JP" sz="2400" dirty="0"/>
              <a:t>departure </a:t>
            </a:r>
            <a:r>
              <a:rPr lang="en-US" altLang="ja-JP" sz="2400" dirty="0" smtClean="0"/>
              <a:t>(O-B) statistics.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742159" y="4231382"/>
            <a:ext cx="169393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+mn-lt"/>
              </a:rPr>
              <a:t>IR: infrared sensor</a:t>
            </a:r>
          </a:p>
          <a:p>
            <a:pPr>
              <a:defRPr/>
            </a:pPr>
            <a:r>
              <a:rPr lang="en-US" altLang="ja-JP" sz="1600" dirty="0">
                <a:latin typeface="+mn-lt"/>
              </a:rPr>
              <a:t>VS: visible sensor</a:t>
            </a:r>
          </a:p>
          <a:p>
            <a:pPr>
              <a:defRPr/>
            </a:pPr>
            <a:r>
              <a:rPr lang="en-US" altLang="ja-JP" sz="1600" dirty="0">
                <a:latin typeface="+mn-lt"/>
              </a:rPr>
              <a:t>WV: water vapor</a:t>
            </a:r>
          </a:p>
          <a:p>
            <a:pPr>
              <a:defRPr/>
            </a:pPr>
            <a:r>
              <a:rPr lang="en-US" altLang="ja-JP" sz="1600" dirty="0">
                <a:latin typeface="+mn-lt"/>
              </a:rPr>
              <a:t>HL: </a:t>
            </a:r>
            <a:r>
              <a:rPr lang="en-US" altLang="ja-JP" sz="1600" dirty="0" smtClean="0">
                <a:latin typeface="+mn-lt"/>
              </a:rPr>
              <a:t>0-400 </a:t>
            </a:r>
            <a:r>
              <a:rPr lang="en-US" altLang="ja-JP" sz="1600" dirty="0" err="1">
                <a:latin typeface="+mn-lt"/>
              </a:rPr>
              <a:t>hPa</a:t>
            </a:r>
            <a:endParaRPr lang="en-US" altLang="ja-JP" sz="1600" dirty="0">
              <a:latin typeface="+mn-lt"/>
            </a:endParaRPr>
          </a:p>
          <a:p>
            <a:pPr>
              <a:defRPr/>
            </a:pPr>
            <a:r>
              <a:rPr lang="en-US" altLang="ja-JP" sz="1600" dirty="0">
                <a:latin typeface="+mn-lt"/>
              </a:rPr>
              <a:t>ML: 400-700 </a:t>
            </a:r>
            <a:r>
              <a:rPr lang="en-US" altLang="ja-JP" sz="1600" dirty="0" err="1">
                <a:latin typeface="+mn-lt"/>
              </a:rPr>
              <a:t>hPa</a:t>
            </a:r>
            <a:endParaRPr lang="en-US" altLang="ja-JP" sz="1600" dirty="0">
              <a:latin typeface="+mn-lt"/>
            </a:endParaRPr>
          </a:p>
          <a:p>
            <a:pPr>
              <a:defRPr/>
            </a:pPr>
            <a:r>
              <a:rPr lang="en-US" altLang="ja-JP" sz="1600" dirty="0">
                <a:latin typeface="+mn-lt"/>
              </a:rPr>
              <a:t>LL: 700-1000 </a:t>
            </a:r>
            <a:r>
              <a:rPr lang="en-US" altLang="ja-JP" sz="1600" dirty="0" err="1">
                <a:latin typeface="+mn-lt"/>
              </a:rPr>
              <a:t>hPa</a:t>
            </a:r>
            <a:endParaRPr lang="ja-JP" altLang="en-US" sz="16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5130"/>
            <a:ext cx="87295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7" y="4298791"/>
            <a:ext cx="3532559" cy="14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21" y="4284212"/>
            <a:ext cx="3605836" cy="143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83568" y="5816247"/>
            <a:ext cx="286462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Standard Deviation (STD)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7972" y="5816247"/>
            <a:ext cx="550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&lt; 30minAMV &lt; 15minAMV &lt; 10minAMV&lt; 5minAMV 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03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2229"/>
            <a:ext cx="9144000" cy="864096"/>
          </a:xfrm>
        </p:spPr>
        <p:txBody>
          <a:bodyPr/>
          <a:lstStyle/>
          <a:p>
            <a:r>
              <a:rPr lang="en-US" altLang="ja-JP" sz="3200" dirty="0" smtClean="0"/>
              <a:t>RMSE of forecasts </a:t>
            </a:r>
            <a:br>
              <a:rPr lang="en-US" altLang="ja-JP" sz="3200" dirty="0" smtClean="0"/>
            </a:br>
            <a:r>
              <a:rPr lang="en-US" altLang="ja-JP" sz="3200" dirty="0" smtClean="0"/>
              <a:t>against Japan </a:t>
            </a:r>
            <a:r>
              <a:rPr lang="en-US" altLang="ja-JP" sz="3200" dirty="0" err="1" smtClean="0"/>
              <a:t>radiosonde</a:t>
            </a:r>
            <a:r>
              <a:rPr lang="en-US" altLang="ja-JP" sz="3200" dirty="0" smtClean="0"/>
              <a:t> wind speeds ( ex. FT=9 )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5739" r="19748" b="6735"/>
          <a:stretch/>
        </p:blipFill>
        <p:spPr bwMode="auto">
          <a:xfrm>
            <a:off x="1042222" y="1362475"/>
            <a:ext cx="2984637" cy="26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8" t="7830" b="76481"/>
          <a:stretch/>
        </p:blipFill>
        <p:spPr bwMode="auto">
          <a:xfrm>
            <a:off x="2264064" y="2942320"/>
            <a:ext cx="1555595" cy="8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297675" y="1578247"/>
            <a:ext cx="63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FT9</a:t>
            </a:r>
            <a:endParaRPr kumimoji="1" lang="ja-JP" altLang="en-US" dirty="0"/>
          </a:p>
        </p:txBody>
      </p:sp>
      <p:sp>
        <p:nvSpPr>
          <p:cNvPr id="28" name="テキスト ボックス 36"/>
          <p:cNvSpPr txBox="1">
            <a:spLocks noChangeArrowheads="1"/>
          </p:cNvSpPr>
          <p:nvPr/>
        </p:nvSpPr>
        <p:spPr bwMode="auto">
          <a:xfrm>
            <a:off x="652524" y="1294527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29" name="テキスト ボックス 37"/>
          <p:cNvSpPr txBox="1">
            <a:spLocks noChangeArrowheads="1"/>
          </p:cNvSpPr>
          <p:nvPr/>
        </p:nvSpPr>
        <p:spPr bwMode="auto">
          <a:xfrm>
            <a:off x="657348" y="158556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30" name="テキスト ボックス 38"/>
          <p:cNvSpPr txBox="1">
            <a:spLocks noChangeArrowheads="1"/>
          </p:cNvSpPr>
          <p:nvPr/>
        </p:nvSpPr>
        <p:spPr bwMode="auto">
          <a:xfrm>
            <a:off x="653244" y="1877982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31" name="テキスト ボックス 39"/>
          <p:cNvSpPr txBox="1">
            <a:spLocks noChangeArrowheads="1"/>
          </p:cNvSpPr>
          <p:nvPr/>
        </p:nvSpPr>
        <p:spPr bwMode="auto">
          <a:xfrm>
            <a:off x="653206" y="216675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32" name="テキスト ボックス 40"/>
          <p:cNvSpPr txBox="1">
            <a:spLocks noChangeArrowheads="1"/>
          </p:cNvSpPr>
          <p:nvPr/>
        </p:nvSpPr>
        <p:spPr bwMode="auto">
          <a:xfrm>
            <a:off x="659040" y="244600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33" name="テキスト ボックス 41"/>
          <p:cNvSpPr txBox="1">
            <a:spLocks noChangeArrowheads="1"/>
          </p:cNvSpPr>
          <p:nvPr/>
        </p:nvSpPr>
        <p:spPr bwMode="auto">
          <a:xfrm>
            <a:off x="646072" y="273698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34" name="テキスト ボックス 42"/>
          <p:cNvSpPr txBox="1">
            <a:spLocks noChangeArrowheads="1"/>
          </p:cNvSpPr>
          <p:nvPr/>
        </p:nvSpPr>
        <p:spPr bwMode="auto">
          <a:xfrm>
            <a:off x="643718" y="303945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35" name="テキスト ボックス 43"/>
          <p:cNvSpPr txBox="1">
            <a:spLocks noChangeArrowheads="1"/>
          </p:cNvSpPr>
          <p:nvPr/>
        </p:nvSpPr>
        <p:spPr bwMode="auto">
          <a:xfrm>
            <a:off x="634475" y="332646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36" name="テキスト ボックス 44"/>
          <p:cNvSpPr txBox="1">
            <a:spLocks noChangeArrowheads="1"/>
          </p:cNvSpPr>
          <p:nvPr/>
        </p:nvSpPr>
        <p:spPr bwMode="auto">
          <a:xfrm>
            <a:off x="544722" y="3626539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92786" y="2453077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8" name="テキスト ボックス 28"/>
          <p:cNvSpPr txBox="1">
            <a:spLocks noChangeArrowheads="1"/>
          </p:cNvSpPr>
          <p:nvPr/>
        </p:nvSpPr>
        <p:spPr bwMode="auto">
          <a:xfrm>
            <a:off x="847537" y="3900580"/>
            <a:ext cx="469257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2.0</a:t>
            </a:r>
            <a:endParaRPr lang="ja-JP" altLang="en-US" sz="1400" dirty="0"/>
          </a:p>
        </p:txBody>
      </p:sp>
      <p:sp>
        <p:nvSpPr>
          <p:cNvPr id="39" name="テキスト ボックス 28"/>
          <p:cNvSpPr txBox="1">
            <a:spLocks noChangeArrowheads="1"/>
          </p:cNvSpPr>
          <p:nvPr/>
        </p:nvSpPr>
        <p:spPr bwMode="auto">
          <a:xfrm>
            <a:off x="1834111" y="3907294"/>
            <a:ext cx="469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3.0</a:t>
            </a:r>
            <a:endParaRPr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19659" y="3873901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1" name="テキスト ボックス 28"/>
          <p:cNvSpPr txBox="1">
            <a:spLocks noChangeArrowheads="1"/>
          </p:cNvSpPr>
          <p:nvPr/>
        </p:nvSpPr>
        <p:spPr bwMode="auto">
          <a:xfrm>
            <a:off x="2828418" y="3886645"/>
            <a:ext cx="469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4.0</a:t>
            </a:r>
            <a:endParaRPr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82165" y="1430272"/>
            <a:ext cx="94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RMSE</a:t>
            </a:r>
            <a:endParaRPr kumimoji="1" lang="ja-JP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4749" r="20676" b="6946"/>
          <a:stretch/>
        </p:blipFill>
        <p:spPr bwMode="auto">
          <a:xfrm>
            <a:off x="5329984" y="1323849"/>
            <a:ext cx="2956366" cy="26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36"/>
          <p:cNvSpPr txBox="1">
            <a:spLocks noChangeArrowheads="1"/>
          </p:cNvSpPr>
          <p:nvPr/>
        </p:nvSpPr>
        <p:spPr bwMode="auto">
          <a:xfrm>
            <a:off x="4939060" y="1294748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200</a:t>
            </a:r>
            <a:endParaRPr lang="ja-JP" altLang="en-US" sz="1400" dirty="0"/>
          </a:p>
        </p:txBody>
      </p:sp>
      <p:sp>
        <p:nvSpPr>
          <p:cNvPr id="45" name="テキスト ボックス 37"/>
          <p:cNvSpPr txBox="1">
            <a:spLocks noChangeArrowheads="1"/>
          </p:cNvSpPr>
          <p:nvPr/>
        </p:nvSpPr>
        <p:spPr bwMode="auto">
          <a:xfrm>
            <a:off x="4943884" y="1585781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300</a:t>
            </a:r>
            <a:endParaRPr lang="ja-JP" altLang="en-US" sz="1400" dirty="0"/>
          </a:p>
        </p:txBody>
      </p:sp>
      <p:sp>
        <p:nvSpPr>
          <p:cNvPr id="46" name="テキスト ボックス 38"/>
          <p:cNvSpPr txBox="1">
            <a:spLocks noChangeArrowheads="1"/>
          </p:cNvSpPr>
          <p:nvPr/>
        </p:nvSpPr>
        <p:spPr bwMode="auto">
          <a:xfrm>
            <a:off x="4939780" y="1878203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400</a:t>
            </a:r>
            <a:endParaRPr lang="ja-JP" altLang="en-US" sz="1400" dirty="0"/>
          </a:p>
        </p:txBody>
      </p:sp>
      <p:sp>
        <p:nvSpPr>
          <p:cNvPr id="47" name="テキスト ボックス 39"/>
          <p:cNvSpPr txBox="1">
            <a:spLocks noChangeArrowheads="1"/>
          </p:cNvSpPr>
          <p:nvPr/>
        </p:nvSpPr>
        <p:spPr bwMode="auto">
          <a:xfrm>
            <a:off x="4939742" y="2166979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500</a:t>
            </a:r>
            <a:endParaRPr lang="ja-JP" altLang="en-US" sz="1400" dirty="0"/>
          </a:p>
        </p:txBody>
      </p:sp>
      <p:sp>
        <p:nvSpPr>
          <p:cNvPr id="48" name="テキスト ボックス 40"/>
          <p:cNvSpPr txBox="1">
            <a:spLocks noChangeArrowheads="1"/>
          </p:cNvSpPr>
          <p:nvPr/>
        </p:nvSpPr>
        <p:spPr bwMode="auto">
          <a:xfrm>
            <a:off x="4945576" y="244623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600</a:t>
            </a:r>
            <a:endParaRPr lang="ja-JP" altLang="en-US" sz="1400" dirty="0"/>
          </a:p>
        </p:txBody>
      </p:sp>
      <p:sp>
        <p:nvSpPr>
          <p:cNvPr id="49" name="テキスト ボックス 41"/>
          <p:cNvSpPr txBox="1">
            <a:spLocks noChangeArrowheads="1"/>
          </p:cNvSpPr>
          <p:nvPr/>
        </p:nvSpPr>
        <p:spPr bwMode="auto">
          <a:xfrm>
            <a:off x="4932608" y="273721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700</a:t>
            </a:r>
            <a:endParaRPr lang="ja-JP" altLang="en-US" sz="1400" dirty="0"/>
          </a:p>
        </p:txBody>
      </p:sp>
      <p:sp>
        <p:nvSpPr>
          <p:cNvPr id="50" name="テキスト ボックス 42"/>
          <p:cNvSpPr txBox="1">
            <a:spLocks noChangeArrowheads="1"/>
          </p:cNvSpPr>
          <p:nvPr/>
        </p:nvSpPr>
        <p:spPr bwMode="auto">
          <a:xfrm>
            <a:off x="4930254" y="3039674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800</a:t>
            </a:r>
            <a:endParaRPr lang="ja-JP" altLang="en-US" sz="1400" dirty="0"/>
          </a:p>
        </p:txBody>
      </p:sp>
      <p:sp>
        <p:nvSpPr>
          <p:cNvPr id="51" name="テキスト ボックス 43"/>
          <p:cNvSpPr txBox="1">
            <a:spLocks noChangeArrowheads="1"/>
          </p:cNvSpPr>
          <p:nvPr/>
        </p:nvSpPr>
        <p:spPr bwMode="auto">
          <a:xfrm>
            <a:off x="4921011" y="3326690"/>
            <a:ext cx="576053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900</a:t>
            </a:r>
            <a:endParaRPr lang="ja-JP" altLang="en-US" sz="1400" dirty="0"/>
          </a:p>
        </p:txBody>
      </p:sp>
      <p:sp>
        <p:nvSpPr>
          <p:cNvPr id="52" name="テキスト ボックス 44"/>
          <p:cNvSpPr txBox="1">
            <a:spLocks noChangeArrowheads="1"/>
          </p:cNvSpPr>
          <p:nvPr/>
        </p:nvSpPr>
        <p:spPr bwMode="auto">
          <a:xfrm>
            <a:off x="4831258" y="3626760"/>
            <a:ext cx="755561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1000</a:t>
            </a:r>
            <a:endParaRPr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 rot="16200000">
            <a:off x="4379322" y="2453298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lang="en-US" altLang="ja-JP" dirty="0" err="1" smtClean="0"/>
              <a:t>hPa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4" name="テキスト ボックス 28"/>
          <p:cNvSpPr txBox="1">
            <a:spLocks noChangeArrowheads="1"/>
          </p:cNvSpPr>
          <p:nvPr/>
        </p:nvSpPr>
        <p:spPr bwMode="auto">
          <a:xfrm>
            <a:off x="5157958" y="3862480"/>
            <a:ext cx="469257" cy="3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2.0</a:t>
            </a:r>
            <a:endParaRPr lang="ja-JP" altLang="en-US" sz="1400" dirty="0"/>
          </a:p>
        </p:txBody>
      </p:sp>
      <p:sp>
        <p:nvSpPr>
          <p:cNvPr id="55" name="テキスト ボックス 28"/>
          <p:cNvSpPr txBox="1">
            <a:spLocks noChangeArrowheads="1"/>
          </p:cNvSpPr>
          <p:nvPr/>
        </p:nvSpPr>
        <p:spPr bwMode="auto">
          <a:xfrm>
            <a:off x="6144532" y="3869194"/>
            <a:ext cx="469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3.0</a:t>
            </a:r>
            <a:endParaRPr lang="ja-JP" altLang="en-US" sz="1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501166" y="3873901"/>
            <a:ext cx="9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m/s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7" name="テキスト ボックス 28"/>
          <p:cNvSpPr txBox="1">
            <a:spLocks noChangeArrowheads="1"/>
          </p:cNvSpPr>
          <p:nvPr/>
        </p:nvSpPr>
        <p:spPr bwMode="auto">
          <a:xfrm>
            <a:off x="7138839" y="3848545"/>
            <a:ext cx="469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4.0</a:t>
            </a:r>
            <a:endParaRPr lang="ja-JP" altLang="en-US" sz="1400" dirty="0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8" t="7830" b="76481"/>
          <a:stretch/>
        </p:blipFill>
        <p:spPr bwMode="auto">
          <a:xfrm>
            <a:off x="6696653" y="2942319"/>
            <a:ext cx="1555595" cy="8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テキスト ボックス 58"/>
          <p:cNvSpPr txBox="1"/>
          <p:nvPr/>
        </p:nvSpPr>
        <p:spPr>
          <a:xfrm>
            <a:off x="7648644" y="1618517"/>
            <a:ext cx="63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FT9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2262842" y="3007290"/>
            <a:ext cx="1556817" cy="19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1229007" y="4276147"/>
            <a:ext cx="2736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5kmMSM+</a:t>
            </a:r>
            <a:r>
              <a:rPr lang="en-US" altLang="ja-JP" dirty="0" smtClean="0">
                <a:solidFill>
                  <a:srgbClr val="0000FF"/>
                </a:solidFill>
              </a:rPr>
              <a:t>100km</a:t>
            </a:r>
            <a:r>
              <a:rPr lang="en-US" altLang="ja-JP" dirty="0" smtClean="0"/>
              <a:t>SPOB</a:t>
            </a:r>
            <a:endParaRPr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5549389" y="4276147"/>
            <a:ext cx="2736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5kmMSM+</a:t>
            </a:r>
            <a:r>
              <a:rPr lang="en-US" altLang="ja-JP" dirty="0" smtClean="0">
                <a:solidFill>
                  <a:srgbClr val="0000FF"/>
                </a:solidFill>
              </a:rPr>
              <a:t>200km</a:t>
            </a:r>
            <a:r>
              <a:rPr lang="en-US" altLang="ja-JP" dirty="0" smtClean="0"/>
              <a:t>SPOB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82912" y="5025725"/>
            <a:ext cx="4215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Smallest wind speed forecast errors ( RMSE ) above 850 </a:t>
            </a:r>
            <a:r>
              <a:rPr lang="en-US" altLang="ja-JP" dirty="0" err="1" smtClean="0"/>
              <a:t>hPa</a:t>
            </a:r>
            <a:r>
              <a:rPr lang="en-US" altLang="ja-JP" dirty="0" smtClean="0"/>
              <a:t> in </a:t>
            </a:r>
            <a:r>
              <a:rPr lang="en-US" altLang="ja-JP" dirty="0" smtClean="0">
                <a:solidFill>
                  <a:srgbClr val="C00000"/>
                </a:solidFill>
              </a:rPr>
              <a:t>5minAMV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until 9-hours</a:t>
            </a:r>
            <a:r>
              <a:rPr lang="en-US" altLang="ja-JP" dirty="0" smtClean="0"/>
              <a:t>  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497064" y="5036924"/>
            <a:ext cx="315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No impact wind speed forecasts errors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4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NWP system FOR OSE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9137" r="17386"/>
          <a:stretch/>
        </p:blipFill>
        <p:spPr bwMode="auto">
          <a:xfrm>
            <a:off x="5211" y="1260389"/>
            <a:ext cx="4482895" cy="314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9813" y="-99392"/>
            <a:ext cx="9144000" cy="1143000"/>
          </a:xfrm>
        </p:spPr>
        <p:txBody>
          <a:bodyPr/>
          <a:lstStyle/>
          <a:p>
            <a:r>
              <a:rPr lang="en-US" altLang="ja-JP" sz="2800" dirty="0" smtClean="0"/>
              <a:t>Score </a:t>
            </a:r>
            <a:r>
              <a:rPr lang="en-US" altLang="ja-JP" sz="2800" dirty="0"/>
              <a:t>for </a:t>
            </a:r>
            <a:r>
              <a:rPr lang="en-US" altLang="ja-JP" sz="2800" dirty="0" smtClean="0"/>
              <a:t>Precipitation </a:t>
            </a:r>
            <a:r>
              <a:rPr lang="en-US" altLang="ja-JP" sz="2800" dirty="0"/>
              <a:t>Forecast </a:t>
            </a:r>
            <a:r>
              <a:rPr lang="en-US" altLang="ja-JP" sz="2800" dirty="0" smtClean="0"/>
              <a:t>in </a:t>
            </a:r>
            <a:r>
              <a:rPr lang="en-US" altLang="ja-JP" sz="2800" dirty="0"/>
              <a:t>Japan </a:t>
            </a:r>
            <a:br>
              <a:rPr lang="en-US" altLang="ja-JP" sz="2800" dirty="0"/>
            </a:br>
            <a:r>
              <a:rPr lang="en-US" altLang="ja-JP" sz="2800" dirty="0"/>
              <a:t>Performance</a:t>
            </a:r>
            <a:r>
              <a:rPr lang="ja-JP" altLang="en-US" sz="2800" dirty="0"/>
              <a:t> </a:t>
            </a:r>
            <a:r>
              <a:rPr lang="en-US" altLang="ja-JP" sz="2800" dirty="0"/>
              <a:t>diagram </a:t>
            </a:r>
            <a:r>
              <a:rPr lang="en-US" altLang="ja-JP" sz="2800" dirty="0" smtClean="0"/>
              <a:t>in 2012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ex. TS/BS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20mm/h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0" t="12988" b="66683"/>
          <a:stretch/>
        </p:blipFill>
        <p:spPr bwMode="auto">
          <a:xfrm>
            <a:off x="649137" y="1782473"/>
            <a:ext cx="1252657" cy="10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33742" y="4408886"/>
            <a:ext cx="2736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5kmMSM+</a:t>
            </a:r>
            <a:r>
              <a:rPr lang="en-US" altLang="ja-JP" dirty="0" smtClean="0">
                <a:solidFill>
                  <a:srgbClr val="0000FF"/>
                </a:solidFill>
              </a:rPr>
              <a:t>100km</a:t>
            </a:r>
            <a:r>
              <a:rPr lang="en-US" altLang="ja-JP" dirty="0" smtClean="0"/>
              <a:t>SPOB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268443">
            <a:off x="3494111" y="3320278"/>
            <a:ext cx="86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50029">
            <a:off x="3648716" y="2504696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039932">
            <a:off x="3678454" y="1278785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9599051">
            <a:off x="3243491" y="17357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1.0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20600122">
            <a:off x="2682571" y="32268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0.5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rot="18957967">
            <a:off x="1893644" y="17357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1.5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 r="17636"/>
          <a:stretch/>
        </p:blipFill>
        <p:spPr bwMode="auto">
          <a:xfrm>
            <a:off x="4547837" y="1202136"/>
            <a:ext cx="459940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767804" y="4400836"/>
            <a:ext cx="2736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5kmMSM+</a:t>
            </a:r>
            <a:r>
              <a:rPr lang="en-US" altLang="ja-JP" dirty="0" smtClean="0">
                <a:solidFill>
                  <a:srgbClr val="0000FF"/>
                </a:solidFill>
              </a:rPr>
              <a:t>200km</a:t>
            </a:r>
            <a:r>
              <a:rPr lang="en-US" altLang="ja-JP" dirty="0" smtClean="0"/>
              <a:t>SPOB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4238114">
            <a:off x="5246152" y="2135387"/>
            <a:ext cx="86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2694016">
            <a:off x="6857135" y="1775106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2039932">
            <a:off x="8214887" y="1115790"/>
            <a:ext cx="8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TS 0.3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599051">
            <a:off x="7975940" y="17120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 rot="20600122">
            <a:off x="6983280" y="33202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0.5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 rot="18957967">
            <a:off x="6052426" y="17922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BS 1.5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168212" y="2147289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FT3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142182" y="2279652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FT6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021366" y="3235423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FT9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65248" y="2947171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FT12</a:t>
            </a:r>
            <a:endParaRPr kumimoji="1" lang="ja-JP" altLang="en-US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0" t="23152" b="71765"/>
          <a:stretch/>
        </p:blipFill>
        <p:spPr bwMode="auto">
          <a:xfrm>
            <a:off x="7862291" y="3275468"/>
            <a:ext cx="1284949" cy="268790"/>
          </a:xfrm>
          <a:prstGeom prst="rect">
            <a:avLst/>
          </a:prstGeom>
          <a:noFill/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649137" y="1782473"/>
            <a:ext cx="1284949" cy="19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592643" y="2179031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FT3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917768" y="2451533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FT6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993716" y="2438200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FT9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71210" y="4997152"/>
            <a:ext cx="4266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ja-JP" sz="2000" dirty="0"/>
              <a:t>Best precipitation forecasts in first half forecast ( until 12-hours</a:t>
            </a:r>
            <a:r>
              <a:rPr lang="ja-JP" altLang="en-US" sz="2000" dirty="0"/>
              <a:t> </a:t>
            </a:r>
            <a:r>
              <a:rPr lang="en-US" altLang="ja-JP" sz="2000" dirty="0"/>
              <a:t>) using 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5minAMV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4860032" y="501317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ja-JP" sz="2000" dirty="0"/>
              <a:t>Best precipitation forecasts in first half forecast ( until 12-hours</a:t>
            </a:r>
            <a:r>
              <a:rPr lang="ja-JP" altLang="en-US" sz="2000" dirty="0"/>
              <a:t> </a:t>
            </a:r>
            <a:r>
              <a:rPr lang="en-US" altLang="ja-JP" sz="2000" dirty="0"/>
              <a:t>) using </a:t>
            </a:r>
            <a:r>
              <a:rPr lang="en-US" altLang="ja-JP" sz="2000" dirty="0" smtClean="0">
                <a:solidFill>
                  <a:srgbClr val="92D050"/>
                </a:solidFill>
              </a:rPr>
              <a:t>30minAMV</a:t>
            </a:r>
            <a:endParaRPr lang="en-US" altLang="ja-JP" sz="2000" dirty="0">
              <a:solidFill>
                <a:srgbClr val="92D050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 rot="9366146">
            <a:off x="3578734" y="2792613"/>
            <a:ext cx="245671" cy="301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21344892">
            <a:off x="2532019" y="2707460"/>
            <a:ext cx="245671" cy="150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2021366" y="892824"/>
            <a:ext cx="16019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rot="16200000">
            <a:off x="3607196" y="1926753"/>
            <a:ext cx="1881282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6643541" y="831205"/>
            <a:ext cx="15904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24686" y="862563"/>
            <a:ext cx="83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06185" y="739516"/>
            <a:ext cx="83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Good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 rot="16200000">
            <a:off x="7982986" y="1915558"/>
            <a:ext cx="1881282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 rot="21344892">
            <a:off x="1891266" y="2880376"/>
            <a:ext cx="245671" cy="150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/>
          <p:cNvSpPr/>
          <p:nvPr/>
        </p:nvSpPr>
        <p:spPr>
          <a:xfrm rot="21344892">
            <a:off x="1590573" y="3008111"/>
            <a:ext cx="245671" cy="150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 rot="19750477">
            <a:off x="6650861" y="2810647"/>
            <a:ext cx="245671" cy="1506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508104" y="2866091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FT12</a:t>
            </a:r>
            <a:endParaRPr kumimoji="1" lang="ja-JP" altLang="en-US" dirty="0"/>
          </a:p>
        </p:txBody>
      </p:sp>
      <p:sp>
        <p:nvSpPr>
          <p:cNvPr id="44" name="下矢印 43"/>
          <p:cNvSpPr/>
          <p:nvPr/>
        </p:nvSpPr>
        <p:spPr>
          <a:xfrm rot="19750477">
            <a:off x="6258109" y="2938260"/>
            <a:ext cx="245671" cy="1506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 rot="8582550">
            <a:off x="7363478" y="3057932"/>
            <a:ext cx="245671" cy="1506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下矢印 45"/>
          <p:cNvSpPr/>
          <p:nvPr/>
        </p:nvSpPr>
        <p:spPr>
          <a:xfrm rot="19750477">
            <a:off x="8168980" y="2429351"/>
            <a:ext cx="245671" cy="1506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892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0" y="-22051"/>
            <a:ext cx="9144000" cy="498723"/>
          </a:xfrm>
        </p:spPr>
        <p:txBody>
          <a:bodyPr/>
          <a:lstStyle/>
          <a:p>
            <a:r>
              <a:rPr lang="en-US" altLang="ja-JP" sz="3200" dirty="0" smtClean="0"/>
              <a:t>Summary (2/2) </a:t>
            </a:r>
            <a:endParaRPr lang="ja-JP" altLang="en-US" sz="3200" dirty="0" smtClean="0"/>
          </a:p>
        </p:txBody>
      </p:sp>
      <p:sp>
        <p:nvSpPr>
          <p:cNvPr id="3174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832648"/>
          </a:xfrm>
        </p:spPr>
        <p:txBody>
          <a:bodyPr/>
          <a:lstStyle/>
          <a:p>
            <a:r>
              <a:rPr lang="en-US" altLang="ja-JP" sz="2400" dirty="0"/>
              <a:t>Difference of forecast </a:t>
            </a:r>
            <a:r>
              <a:rPr lang="en-GB" altLang="ja-JP" sz="2400" dirty="0"/>
              <a:t>accuracy </a:t>
            </a:r>
            <a:r>
              <a:rPr lang="en-GB" altLang="ja-JP" sz="2400" dirty="0" smtClean="0"/>
              <a:t>by </a:t>
            </a:r>
            <a:r>
              <a:rPr lang="en-GB" altLang="ja-JP" sz="2400" dirty="0"/>
              <a:t>MTSAT AMVs generated </a:t>
            </a:r>
            <a:r>
              <a:rPr lang="en-GB" altLang="ja-JP" sz="2400" dirty="0" smtClean="0"/>
              <a:t>from </a:t>
            </a:r>
            <a:r>
              <a:rPr lang="en-GB" altLang="ja-JP" sz="2400" dirty="0"/>
              <a:t>5,10,30</a:t>
            </a:r>
            <a:r>
              <a:rPr lang="ja-JP" altLang="en-US" sz="2400" dirty="0"/>
              <a:t> </a:t>
            </a:r>
            <a:r>
              <a:rPr lang="en-US" altLang="ja-JP" sz="2400" dirty="0"/>
              <a:t>minutes</a:t>
            </a:r>
            <a:r>
              <a:rPr lang="en-GB" altLang="ja-JP" sz="2400" dirty="0"/>
              <a:t> interval images </a:t>
            </a:r>
            <a:r>
              <a:rPr lang="en-GB" altLang="ja-JP" sz="2400" dirty="0" smtClean="0"/>
              <a:t>using </a:t>
            </a:r>
            <a:r>
              <a:rPr lang="en-GB" altLang="ja-JP" sz="2400" dirty="0"/>
              <a:t>the </a:t>
            </a:r>
            <a:r>
              <a:rPr lang="en-GB" altLang="ja-JP" sz="2400" dirty="0" smtClean="0"/>
              <a:t>global and </a:t>
            </a:r>
            <a:r>
              <a:rPr lang="en-GB" altLang="ja-JP" sz="2400" dirty="0" err="1" smtClean="0"/>
              <a:t>Meso</a:t>
            </a:r>
            <a:r>
              <a:rPr lang="en-GB" altLang="ja-JP" sz="2400" dirty="0" smtClean="0"/>
              <a:t>-scale </a:t>
            </a:r>
            <a:r>
              <a:rPr lang="en-GB" altLang="ja-JP" sz="2400" dirty="0"/>
              <a:t>NWP </a:t>
            </a:r>
            <a:r>
              <a:rPr lang="en-GB" altLang="ja-JP" sz="2400" dirty="0" smtClean="0"/>
              <a:t>system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from 00UTC 22 June 2012 to 21UTC 29 July 2012</a:t>
            </a:r>
            <a:r>
              <a:rPr lang="en-US" altLang="ja-JP" sz="2400" dirty="0">
                <a:solidFill>
                  <a:srgbClr val="C00000"/>
                </a:solidFill>
              </a:rPr>
              <a:t> </a:t>
            </a:r>
            <a:r>
              <a:rPr lang="en-US" altLang="ja-JP" sz="240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altLang="ja-JP" sz="2000" dirty="0" smtClean="0"/>
              <a:t>The results showed:  </a:t>
            </a:r>
          </a:p>
          <a:p>
            <a:pPr lvl="1"/>
            <a:r>
              <a:rPr lang="en-US" altLang="ja-JP" sz="2000" dirty="0" smtClean="0"/>
              <a:t>20kmGSM O-B statistics</a:t>
            </a:r>
          </a:p>
          <a:p>
            <a:pPr lvl="2"/>
            <a:r>
              <a:rPr lang="en-US" altLang="ja-JP" sz="1800" dirty="0" smtClean="0">
                <a:solidFill>
                  <a:srgbClr val="0000FF"/>
                </a:solidFill>
              </a:rPr>
              <a:t>Small STD in the order of AMVs from longest time to shortest time interval images</a:t>
            </a:r>
          </a:p>
          <a:p>
            <a:pPr lvl="2"/>
            <a:endParaRPr lang="en-US" altLang="ja-JP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sz="2000" dirty="0" smtClean="0">
                <a:solidFill>
                  <a:srgbClr val="C00000"/>
                </a:solidFill>
              </a:rPr>
              <a:t>100kmSPOB method</a:t>
            </a:r>
          </a:p>
          <a:p>
            <a:pPr lvl="2"/>
            <a:r>
              <a:rPr lang="en-US" altLang="ja-JP" sz="1800" dirty="0" smtClean="0">
                <a:solidFill>
                  <a:srgbClr val="0000FF"/>
                </a:solidFill>
              </a:rPr>
              <a:t>Best </a:t>
            </a:r>
            <a:r>
              <a:rPr lang="en-US" altLang="ja-JP" sz="1800" dirty="0">
                <a:solidFill>
                  <a:srgbClr val="0000FF"/>
                </a:solidFill>
              </a:rPr>
              <a:t>precipitation </a:t>
            </a:r>
            <a:r>
              <a:rPr lang="en-US" altLang="ja-JP" sz="1800" dirty="0" smtClean="0">
                <a:solidFill>
                  <a:srgbClr val="0000FF"/>
                </a:solidFill>
              </a:rPr>
              <a:t>forecasts </a:t>
            </a:r>
            <a:r>
              <a:rPr lang="en-US" altLang="ja-JP" sz="1800" dirty="0">
                <a:solidFill>
                  <a:srgbClr val="0000FF"/>
                </a:solidFill>
              </a:rPr>
              <a:t>in first half forecast ( until 12-hours</a:t>
            </a:r>
            <a:r>
              <a:rPr lang="ja-JP" altLang="en-US" sz="1800" dirty="0">
                <a:solidFill>
                  <a:srgbClr val="0000FF"/>
                </a:solidFill>
              </a:rPr>
              <a:t> </a:t>
            </a:r>
            <a:r>
              <a:rPr lang="en-US" altLang="ja-JP" sz="1800" dirty="0" smtClean="0">
                <a:solidFill>
                  <a:srgbClr val="0000FF"/>
                </a:solidFill>
              </a:rPr>
              <a:t>) using </a:t>
            </a:r>
            <a:r>
              <a:rPr lang="en-US" altLang="ja-JP" sz="1800" dirty="0">
                <a:solidFill>
                  <a:srgbClr val="0000FF"/>
                </a:solidFill>
              </a:rPr>
              <a:t>AMV with the interval images of 5 minutes </a:t>
            </a:r>
            <a:r>
              <a:rPr lang="en-US" altLang="ja-JP" sz="1800" dirty="0" smtClean="0">
                <a:solidFill>
                  <a:srgbClr val="0000FF"/>
                </a:solidFill>
              </a:rPr>
              <a:t>( 5minAMV )</a:t>
            </a:r>
            <a:endParaRPr lang="en-US" altLang="ja-JP" sz="1800" dirty="0">
              <a:solidFill>
                <a:srgbClr val="0000FF"/>
              </a:solidFill>
            </a:endParaRPr>
          </a:p>
          <a:p>
            <a:pPr lvl="1"/>
            <a:r>
              <a:rPr lang="en-US" altLang="ja-JP" sz="2000" dirty="0" smtClean="0">
                <a:solidFill>
                  <a:srgbClr val="C00000"/>
                </a:solidFill>
              </a:rPr>
              <a:t>200kmSPOB method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lvl="2"/>
            <a:r>
              <a:rPr lang="en-US" altLang="ja-JP" sz="1800" dirty="0" smtClean="0">
                <a:solidFill>
                  <a:srgbClr val="0000FF"/>
                </a:solidFill>
              </a:rPr>
              <a:t>Best </a:t>
            </a:r>
            <a:r>
              <a:rPr lang="en-US" altLang="ja-JP" sz="1800" dirty="0">
                <a:solidFill>
                  <a:srgbClr val="0000FF"/>
                </a:solidFill>
              </a:rPr>
              <a:t>precipitation forecasts in first half forecast ( until 12-hours</a:t>
            </a:r>
            <a:r>
              <a:rPr lang="ja-JP" altLang="en-US" sz="1800" dirty="0">
                <a:solidFill>
                  <a:srgbClr val="0000FF"/>
                </a:solidFill>
              </a:rPr>
              <a:t> </a:t>
            </a:r>
            <a:r>
              <a:rPr lang="en-US" altLang="ja-JP" sz="1800" dirty="0">
                <a:solidFill>
                  <a:srgbClr val="0000FF"/>
                </a:solidFill>
              </a:rPr>
              <a:t>) using </a:t>
            </a:r>
            <a:r>
              <a:rPr lang="en-US" altLang="ja-JP" sz="1800" dirty="0" smtClean="0">
                <a:solidFill>
                  <a:srgbClr val="0000FF"/>
                </a:solidFill>
              </a:rPr>
              <a:t>30minAMV</a:t>
            </a:r>
          </a:p>
          <a:p>
            <a:pPr lvl="1"/>
            <a:r>
              <a:rPr lang="en-US" altLang="ja-JP" sz="2400" dirty="0" smtClean="0"/>
              <a:t>Maybe holding </a:t>
            </a:r>
            <a:r>
              <a:rPr lang="en-US" altLang="ja-JP" sz="2400" dirty="0"/>
              <a:t>forecast accuracy relationship </a:t>
            </a:r>
            <a:r>
              <a:rPr lang="en-US" altLang="ja-JP" sz="2400" dirty="0" smtClean="0"/>
              <a:t>between usage of AMVs ( grid size etc. ) and  the interval of satellite images of AMVs by results of precipitation forecasts </a:t>
            </a:r>
            <a:endParaRPr lang="ja-JP" altLang="en-US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B5546C-7692-4B6E-8915-D1946D587E3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570127"/>
            <a:ext cx="286462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Standard Deviation (STD)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27972" y="2570127"/>
            <a:ext cx="550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 30minAMV &lt; 15minAMV &lt; 10minAMV&lt; 5minAMV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7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11200"/>
          </a:xfrm>
        </p:spPr>
        <p:txBody>
          <a:bodyPr/>
          <a:lstStyle/>
          <a:p>
            <a:r>
              <a:rPr lang="en-US" altLang="ja-JP" smtClean="0"/>
              <a:t>Future plan</a:t>
            </a:r>
            <a:endParaRPr lang="ja-JP" altLang="en-US" smtClean="0"/>
          </a:p>
        </p:txBody>
      </p:sp>
      <p:sp>
        <p:nvSpPr>
          <p:cNvPr id="32771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836613"/>
            <a:ext cx="8424935" cy="5256212"/>
          </a:xfrm>
        </p:spPr>
        <p:txBody>
          <a:bodyPr/>
          <a:lstStyle/>
          <a:p>
            <a:r>
              <a:rPr lang="en-US" altLang="ja-JP" sz="2200" dirty="0" smtClean="0"/>
              <a:t>We plan to perform </a:t>
            </a:r>
            <a:r>
              <a:rPr lang="en-US" altLang="ja-JP" sz="2200" dirty="0" smtClean="0">
                <a:solidFill>
                  <a:srgbClr val="C00000"/>
                </a:solidFill>
              </a:rPr>
              <a:t>more OSEs</a:t>
            </a:r>
            <a:r>
              <a:rPr lang="en-US" altLang="ja-JP" sz="2200" dirty="0" smtClean="0"/>
              <a:t> for MTSAT RS-AMVs </a:t>
            </a:r>
            <a:r>
              <a:rPr lang="en-US" altLang="ja-JP" sz="2200" dirty="0" smtClean="0">
                <a:solidFill>
                  <a:srgbClr val="C00000"/>
                </a:solidFill>
              </a:rPr>
              <a:t>to confirm  performance of procedures </a:t>
            </a:r>
            <a:r>
              <a:rPr lang="en-US" altLang="ja-JP" sz="2200" dirty="0" smtClean="0"/>
              <a:t>and</a:t>
            </a:r>
            <a:r>
              <a:rPr lang="en-US" altLang="ja-JP" sz="2200" dirty="0" smtClean="0">
                <a:solidFill>
                  <a:srgbClr val="C00000"/>
                </a:solidFill>
              </a:rPr>
              <a:t> to prepare for usage of the next </a:t>
            </a:r>
            <a:r>
              <a:rPr lang="en-US" altLang="ja-JP" sz="2200" dirty="0" err="1" smtClean="0">
                <a:solidFill>
                  <a:srgbClr val="C00000"/>
                </a:solidFill>
              </a:rPr>
              <a:t>Himawari</a:t>
            </a:r>
            <a:r>
              <a:rPr lang="en-US" altLang="ja-JP" sz="2200" dirty="0" smtClean="0">
                <a:solidFill>
                  <a:srgbClr val="C00000"/>
                </a:solidFill>
              </a:rPr>
              <a:t> satellites</a:t>
            </a:r>
            <a:r>
              <a:rPr lang="en-US" altLang="ja-JP" sz="2200" dirty="0"/>
              <a:t>. As </a:t>
            </a:r>
            <a:r>
              <a:rPr lang="en-US" altLang="ja-JP" sz="2200" dirty="0" smtClean="0"/>
              <a:t>the 2-step </a:t>
            </a:r>
            <a:r>
              <a:rPr lang="en-US" altLang="ja-JP" sz="2200" dirty="0"/>
              <a:t>thinning scheme of RS-AMVs </a:t>
            </a:r>
            <a:r>
              <a:rPr lang="en-US" altLang="ja-JP" sz="2200" dirty="0" smtClean="0"/>
              <a:t>does </a:t>
            </a:r>
            <a:r>
              <a:rPr lang="en-US" altLang="ja-JP" sz="2200" dirty="0"/>
              <a:t>not bring the improvement of the analysis and forecast through the  results of OSEs, we will remove the scheme. </a:t>
            </a:r>
            <a:endParaRPr lang="en-US" altLang="ja-JP" sz="2200" dirty="0" smtClean="0"/>
          </a:p>
          <a:p>
            <a:pPr lvl="1"/>
            <a:r>
              <a:rPr lang="en-US" altLang="ja-JP" sz="2000" u="sng" dirty="0" smtClean="0"/>
              <a:t>Consideration of </a:t>
            </a:r>
            <a:r>
              <a:rPr lang="en-US" altLang="ja-JP" sz="2000" u="sng" dirty="0"/>
              <a:t>super-observation procedure in the appropriate </a:t>
            </a:r>
            <a:r>
              <a:rPr lang="en-US" altLang="ja-JP" sz="2000" u="sng" dirty="0" smtClean="0"/>
              <a:t>area and grid size</a:t>
            </a:r>
          </a:p>
          <a:p>
            <a:pPr lvl="2"/>
            <a:r>
              <a:rPr lang="en-US" altLang="ja-JP" sz="2000" dirty="0" smtClean="0">
                <a:solidFill>
                  <a:srgbClr val="0000FF"/>
                </a:solidFill>
              </a:rPr>
              <a:t>in </a:t>
            </a:r>
            <a:r>
              <a:rPr lang="en-US" altLang="ja-JP" sz="2000" dirty="0">
                <a:solidFill>
                  <a:srgbClr val="0000FF"/>
                </a:solidFill>
              </a:rPr>
              <a:t>vicinity of </a:t>
            </a:r>
            <a:r>
              <a:rPr lang="en-US" altLang="ja-JP" sz="2000" dirty="0" smtClean="0">
                <a:solidFill>
                  <a:srgbClr val="0000FF"/>
                </a:solidFill>
              </a:rPr>
              <a:t>Japan etc. and 100 km or 200 km etc.    </a:t>
            </a:r>
          </a:p>
          <a:p>
            <a:r>
              <a:rPr lang="en-US" altLang="ja-JP" sz="2200" dirty="0" smtClean="0"/>
              <a:t>I’m investigating </a:t>
            </a:r>
            <a:r>
              <a:rPr lang="en-US" altLang="ja-JP" sz="2200" dirty="0"/>
              <a:t>d</a:t>
            </a:r>
            <a:r>
              <a:rPr lang="en-US" altLang="ja-JP" sz="2200" dirty="0" smtClean="0"/>
              <a:t>ifference </a:t>
            </a:r>
            <a:r>
              <a:rPr lang="en-US" altLang="ja-JP" sz="2200" dirty="0"/>
              <a:t>of forecast </a:t>
            </a:r>
            <a:r>
              <a:rPr lang="en-GB" altLang="ja-JP" sz="2200" dirty="0"/>
              <a:t>accuracy by MTSAT AMVs generated from 5,10,30</a:t>
            </a:r>
            <a:r>
              <a:rPr lang="ja-JP" altLang="en-US" sz="2200" dirty="0"/>
              <a:t> </a:t>
            </a:r>
            <a:r>
              <a:rPr lang="en-US" altLang="ja-JP" sz="2200" dirty="0"/>
              <a:t>minutes</a:t>
            </a:r>
            <a:r>
              <a:rPr lang="en-GB" altLang="ja-JP" sz="2200" dirty="0"/>
              <a:t> interval images using the global and </a:t>
            </a:r>
            <a:r>
              <a:rPr lang="en-GB" altLang="ja-JP" sz="2200" dirty="0" err="1"/>
              <a:t>Meso</a:t>
            </a:r>
            <a:r>
              <a:rPr lang="en-GB" altLang="ja-JP" sz="2200" dirty="0"/>
              <a:t>-scale NWP </a:t>
            </a:r>
            <a:r>
              <a:rPr lang="en-GB" altLang="ja-JP" sz="2200" dirty="0" smtClean="0"/>
              <a:t>system. </a:t>
            </a:r>
          </a:p>
          <a:p>
            <a:r>
              <a:rPr lang="en-US" altLang="ja-JP" sz="2200" dirty="0" smtClean="0"/>
              <a:t>To </a:t>
            </a:r>
            <a:r>
              <a:rPr lang="en-US" altLang="ja-JP" sz="2200" dirty="0"/>
              <a:t>find an optimum AMV in high resolution NWP </a:t>
            </a:r>
            <a:r>
              <a:rPr lang="en-US" altLang="ja-JP" sz="2200" dirty="0" smtClean="0"/>
              <a:t>system, we plan to perform more OSEs to clarify the forecast accuracy relationship between usage of AMVs and  the interval of satellite images of AMVs.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6E040A-14F3-4251-98C6-F9218873517B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9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2"/>
            <a:ext cx="9252520" cy="566936"/>
          </a:xfrm>
        </p:spPr>
        <p:txBody>
          <a:bodyPr/>
          <a:lstStyle/>
          <a:p>
            <a:r>
              <a:rPr kumimoji="1" lang="en-US" altLang="ja-JP" dirty="0" smtClean="0"/>
              <a:t>NWP system for OSE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19710"/>
              </p:ext>
            </p:extLst>
          </p:nvPr>
        </p:nvGraphicFramePr>
        <p:xfrm>
          <a:off x="323528" y="620688"/>
          <a:ext cx="8352928" cy="5629024"/>
        </p:xfrm>
        <a:graphic>
          <a:graphicData uri="http://schemas.openxmlformats.org/drawingml/2006/table">
            <a:tbl>
              <a:tblPr/>
              <a:tblGrid>
                <a:gridCol w="2304256"/>
                <a:gridCol w="2304256"/>
                <a:gridCol w="1872208"/>
                <a:gridCol w="1872208"/>
              </a:tblGrid>
              <a:tr h="690714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effectLst/>
                        </a:rPr>
                        <a:t>**Not used in OSE </a:t>
                      </a:r>
                      <a:endParaRPr lang="ja-JP" altLang="en-US" sz="2000" dirty="0">
                        <a:effectLst/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Global</a:t>
                      </a:r>
                      <a:endParaRPr lang="en-US" sz="2800" dirty="0"/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Meso</a:t>
                      </a:r>
                      <a:r>
                        <a:rPr lang="en-US" sz="2800" dirty="0" smtClean="0"/>
                        <a:t>-Scale</a:t>
                      </a:r>
                      <a:endParaRPr lang="en-US" sz="2800" dirty="0"/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Local</a:t>
                      </a:r>
                      <a:endParaRPr lang="en-US" sz="2800" dirty="0"/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</a:tr>
              <a:tr h="879091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Purposes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Short- and medium-range forecasts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Very-short-range forecasts, aviation forecasts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2338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Forecast domain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Globe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Japan and its surrounding areas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Japan and its surrounding areas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36471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Grid size 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rgbClr val="0000FF"/>
                          </a:solidFill>
                        </a:rPr>
                        <a:t>20 km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5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km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km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502338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Vertical levels/Top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60/0.1 </a:t>
                      </a:r>
                      <a:r>
                        <a:rPr lang="en-US" sz="2000" dirty="0" err="1" smtClean="0"/>
                        <a:t>hPa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50/21.8 km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60/20.2 km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993938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Forecast range (Initial </a:t>
                      </a:r>
                      <a:r>
                        <a:rPr lang="en-US" sz="2000" dirty="0" smtClean="0">
                          <a:effectLst/>
                        </a:rPr>
                        <a:t>time)</a:t>
                      </a:r>
                      <a:endParaRPr lang="en-US" sz="2000" dirty="0">
                        <a:effectLst/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84 hours (00, 06, 18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UTC)**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/>
                        <a:t>264 hours (12 UTC)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 hours (00, 03, 06, 09, 12, 15, 18, 21 UTC)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 hours (hourly)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31396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Initial condition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4D-Var Analysis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4D-Var Analysis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3D-Var Analysis</a:t>
                      </a: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3139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Time window</a:t>
                      </a:r>
                      <a:endParaRPr lang="en-US" sz="2000" dirty="0">
                        <a:effectLst/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6-hour</a:t>
                      </a:r>
                      <a:endParaRPr lang="en-US" sz="2000" dirty="0"/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3-hour</a:t>
                      </a:r>
                      <a:endParaRPr lang="en-US" sz="2000" dirty="0"/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3D-Var analyses and  1-h forecasts are repeated in turn for 3 hours.</a:t>
                      </a:r>
                      <a:endParaRPr lang="en-US" sz="1200" dirty="0"/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313961"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/>
                        <a:t>Inner-loop model res. </a:t>
                      </a:r>
                      <a:endParaRPr lang="en-US" sz="2000" dirty="0">
                        <a:effectLst/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rgbClr val="0000FF"/>
                          </a:solidFill>
                        </a:rPr>
                        <a:t>55 km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rgbClr val="0000FF"/>
                          </a:solidFill>
                        </a:rPr>
                        <a:t>15 km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5 km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31396" marR="31396" marT="15698" marB="1569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6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Verification of RS-AMVs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93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5494" y="4714976"/>
            <a:ext cx="2684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(Ex.)</a:t>
            </a:r>
            <a:r>
              <a:rPr lang="en-US" altLang="ja-JP" dirty="0"/>
              <a:t> </a:t>
            </a:r>
            <a:r>
              <a:rPr lang="de-DE" altLang="ja-JP" dirty="0"/>
              <a:t>O-B normalized histograms of </a:t>
            </a:r>
            <a:r>
              <a:rPr lang="en-US" altLang="ja-JP" dirty="0" smtClean="0"/>
              <a:t>WV-AMVs</a:t>
            </a:r>
          </a:p>
          <a:p>
            <a:r>
              <a:rPr lang="en-US" altLang="ja-JP" dirty="0" smtClean="0"/>
              <a:t>From Jun. to Sep. 2012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kumimoji="1" lang="en-US" altLang="ja-JP" sz="3200" dirty="0" smtClean="0"/>
              <a:t>Summary for v</a:t>
            </a:r>
            <a:r>
              <a:rPr lang="en-US" altLang="ja-JP" sz="3200" dirty="0" smtClean="0"/>
              <a:t>erification </a:t>
            </a:r>
            <a:r>
              <a:rPr lang="en-US" altLang="ja-JP" sz="3200" dirty="0"/>
              <a:t>of RS-AMVs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in </a:t>
            </a:r>
            <a:r>
              <a:rPr lang="en-US" altLang="ja-JP" sz="3200" dirty="0"/>
              <a:t>20N-45N and </a:t>
            </a:r>
            <a:r>
              <a:rPr lang="en-US" altLang="ja-JP" sz="3200" dirty="0" smtClean="0"/>
              <a:t>120E-150E ( Japan area )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9004"/>
            <a:ext cx="9144000" cy="4320481"/>
          </a:xfrm>
        </p:spPr>
        <p:txBody>
          <a:bodyPr/>
          <a:lstStyle/>
          <a:p>
            <a:r>
              <a:rPr lang="en-US" altLang="ja-JP" sz="2400" dirty="0"/>
              <a:t>Wind speeds of </a:t>
            </a:r>
            <a:r>
              <a:rPr lang="en-US" altLang="ja-JP" sz="2400" dirty="0" smtClean="0"/>
              <a:t>RS-AMVs </a:t>
            </a:r>
            <a:r>
              <a:rPr lang="de-DE" altLang="ja-JP" sz="2400" dirty="0"/>
              <a:t>with the intervals of </a:t>
            </a:r>
            <a:r>
              <a:rPr lang="de-DE" altLang="ja-JP" sz="2400" dirty="0" smtClean="0"/>
              <a:t>5 or 10 </a:t>
            </a:r>
            <a:r>
              <a:rPr lang="de-DE" altLang="ja-JP" sz="2400" dirty="0"/>
              <a:t>minutes </a:t>
            </a:r>
            <a:r>
              <a:rPr lang="en-US" altLang="ja-JP" sz="2400" dirty="0" smtClean="0"/>
              <a:t>were compared to operational AMVs (OPE-AMVs) with 15 or 30 minutes in </a:t>
            </a:r>
            <a:r>
              <a:rPr lang="en-US" altLang="ja-JP" sz="2400" dirty="0"/>
              <a:t>summer </a:t>
            </a:r>
            <a:r>
              <a:rPr lang="en-US" altLang="ja-JP" sz="2400" dirty="0" smtClean="0"/>
              <a:t>between 2011 and 2013 in </a:t>
            </a:r>
            <a:r>
              <a:rPr lang="en-US" altLang="ja-JP" sz="2400" dirty="0"/>
              <a:t>GSM first-guess departure </a:t>
            </a:r>
            <a:r>
              <a:rPr lang="en-US" altLang="ja-JP" sz="2400" dirty="0" smtClean="0"/>
              <a:t>(O-B) statistics.</a:t>
            </a:r>
          </a:p>
          <a:p>
            <a:pPr lvl="1"/>
            <a:r>
              <a:rPr lang="en-US" altLang="ja-JP" sz="2000" dirty="0" smtClean="0"/>
              <a:t>Positive </a:t>
            </a:r>
            <a:r>
              <a:rPr lang="en-US" altLang="ja-JP" sz="2000" dirty="0"/>
              <a:t>bias above 400 </a:t>
            </a:r>
            <a:r>
              <a:rPr lang="en-US" altLang="ja-JP" sz="2000" dirty="0" err="1"/>
              <a:t>hPa</a:t>
            </a:r>
            <a:r>
              <a:rPr lang="en-US" altLang="ja-JP" sz="2000" dirty="0"/>
              <a:t> in water </a:t>
            </a:r>
            <a:r>
              <a:rPr lang="en-US" altLang="ja-JP" sz="2000" dirty="0" smtClean="0"/>
              <a:t>vapor AMVs ( WV-AMVs )</a:t>
            </a:r>
            <a:endParaRPr lang="en-US" altLang="ja-JP" sz="2000" dirty="0"/>
          </a:p>
          <a:p>
            <a:pPr lvl="1"/>
            <a:r>
              <a:rPr lang="en-US" altLang="ja-JP" sz="2000" dirty="0" smtClean="0"/>
              <a:t>Large standard </a:t>
            </a:r>
            <a:r>
              <a:rPr lang="en-US" altLang="ja-JP" sz="2000" dirty="0"/>
              <a:t>deviation </a:t>
            </a:r>
            <a:r>
              <a:rPr lang="en-US" altLang="ja-JP" sz="2000" dirty="0" smtClean="0"/>
              <a:t>in all sensor AMVs </a:t>
            </a:r>
          </a:p>
          <a:p>
            <a:pPr lvl="1"/>
            <a:r>
              <a:rPr lang="en-US" altLang="ja-JP" sz="2000" dirty="0" smtClean="0"/>
              <a:t>Small spatial observation error correlation </a:t>
            </a:r>
          </a:p>
          <a:p>
            <a:pPr lvl="2"/>
            <a:r>
              <a:rPr lang="de-DE" altLang="ja-JP" sz="2000" dirty="0" smtClean="0"/>
              <a:t>Spatial</a:t>
            </a:r>
            <a:r>
              <a:rPr lang="en-GB" altLang="ja-JP" sz="2000" dirty="0" smtClean="0"/>
              <a:t> </a:t>
            </a:r>
            <a:r>
              <a:rPr lang="en-GB" altLang="ja-JP" sz="2000" dirty="0"/>
              <a:t>error correlation distances </a:t>
            </a:r>
            <a:r>
              <a:rPr lang="en-GB" altLang="ja-JP" sz="2000" dirty="0" smtClean="0"/>
              <a:t>of </a:t>
            </a:r>
            <a:r>
              <a:rPr lang="en-GB" altLang="ja-JP" sz="2000" dirty="0" smtClean="0">
                <a:solidFill>
                  <a:srgbClr val="0000FF"/>
                </a:solidFill>
              </a:rPr>
              <a:t>RS-AMVs and OPE-AMVs </a:t>
            </a:r>
            <a:r>
              <a:rPr lang="en-GB" altLang="ja-JP" sz="2000" dirty="0" smtClean="0"/>
              <a:t>were estimate to </a:t>
            </a:r>
            <a:r>
              <a:rPr lang="en-GB" altLang="ja-JP" sz="2000" dirty="0" smtClean="0">
                <a:solidFill>
                  <a:srgbClr val="0000FF"/>
                </a:solidFill>
              </a:rPr>
              <a:t>about 100 km and 200 km </a:t>
            </a:r>
            <a:r>
              <a:rPr lang="en-GB" altLang="ja-JP" sz="2000" dirty="0" smtClean="0"/>
              <a:t>respectively when </a:t>
            </a:r>
            <a:r>
              <a:rPr lang="en-GB" altLang="ja-JP" sz="2000" dirty="0"/>
              <a:t>correlation under 0.2 is ignored empirically</a:t>
            </a:r>
            <a:r>
              <a:rPr lang="en-GB" altLang="ja-JP" sz="2000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26400"/>
            <a:ext cx="2448272" cy="163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15816" y="467244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OPE-AMV</a:t>
            </a:r>
          </a:p>
          <a:p>
            <a:r>
              <a:rPr kumimoji="1" lang="en-US" altLang="ja-JP" sz="1400" dirty="0" smtClean="0">
                <a:solidFill>
                  <a:srgbClr val="C00000"/>
                </a:solidFill>
              </a:rPr>
              <a:t>RS-AMV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11" y="4901930"/>
            <a:ext cx="3910649" cy="69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OSE for RS-AMVs</a:t>
            </a:r>
            <a:br>
              <a:rPr kumimoji="1" lang="en-US" altLang="ja-JP" dirty="0" smtClean="0"/>
            </a:br>
            <a:r>
              <a:rPr lang="en-US" altLang="ja-JP" dirty="0" smtClean="0"/>
              <a:t>USING global NWP system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788219"/>
          </a:xfrm>
        </p:spPr>
        <p:txBody>
          <a:bodyPr/>
          <a:lstStyle/>
          <a:p>
            <a:pPr algn="ctr"/>
            <a:r>
              <a:rPr lang="de-DE" altLang="ja-JP" dirty="0" smtClean="0"/>
              <a:t>Back ground</a:t>
            </a:r>
          </a:p>
          <a:p>
            <a:r>
              <a:rPr lang="de-DE" altLang="ja-JP" dirty="0" smtClean="0"/>
              <a:t>JMA/MSC specially produced RS-AMVs </a:t>
            </a:r>
            <a:r>
              <a:rPr lang="de-DE" altLang="ja-JP" dirty="0"/>
              <a:t>from the satellite images with the intervals of </a:t>
            </a:r>
            <a:r>
              <a:rPr lang="de-DE" altLang="ja-JP" dirty="0" smtClean="0"/>
              <a:t>10 minutes for 24 hours from 2 to 18 October 2013.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B1DA1D-AC6B-46AC-9A22-3F58419C256E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494928"/>
          </a:xfrm>
        </p:spPr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458193"/>
            <a:ext cx="8859396" cy="2232248"/>
          </a:xfrm>
        </p:spPr>
        <p:txBody>
          <a:bodyPr/>
          <a:lstStyle/>
          <a:p>
            <a:r>
              <a:rPr lang="en-US" altLang="ja-JP" sz="2600" dirty="0"/>
              <a:t>To decrease </a:t>
            </a:r>
            <a:r>
              <a:rPr lang="en-US" altLang="ja-JP" sz="2600" dirty="0" smtClean="0"/>
              <a:t>uncertainty of typhoon forecasts such as </a:t>
            </a:r>
            <a:r>
              <a:rPr lang="en-US" altLang="ja-JP" sz="2800" dirty="0"/>
              <a:t>seen for the </a:t>
            </a:r>
            <a:r>
              <a:rPr lang="en-US" altLang="ja-JP" sz="2800" dirty="0" smtClean="0"/>
              <a:t>typhoon “</a:t>
            </a:r>
            <a:r>
              <a:rPr lang="en-US" altLang="ja-JP" sz="2600" dirty="0" smtClean="0"/>
              <a:t>FITOW” </a:t>
            </a:r>
          </a:p>
          <a:p>
            <a:r>
              <a:rPr lang="en-US" altLang="ja-JP" sz="2600" dirty="0" smtClean="0"/>
              <a:t>To </a:t>
            </a:r>
            <a:r>
              <a:rPr lang="en-US" altLang="ja-JP" sz="2600" dirty="0"/>
              <a:t>decrease the </a:t>
            </a:r>
            <a:r>
              <a:rPr lang="en-US" altLang="ja-JP" sz="2600" dirty="0" smtClean="0"/>
              <a:t>positional </a:t>
            </a:r>
            <a:r>
              <a:rPr lang="en-US" altLang="ja-JP" sz="2600" dirty="0"/>
              <a:t>forecast errors of </a:t>
            </a:r>
            <a:r>
              <a:rPr lang="en-US" altLang="ja-JP" sz="2600" dirty="0" smtClean="0">
                <a:solidFill>
                  <a:srgbClr val="0000FF"/>
                </a:solidFill>
              </a:rPr>
              <a:t>6 </a:t>
            </a:r>
            <a:r>
              <a:rPr lang="en-US" altLang="ja-JP" sz="2600" dirty="0">
                <a:solidFill>
                  <a:srgbClr val="0000FF"/>
                </a:solidFill>
              </a:rPr>
              <a:t>Typhoons </a:t>
            </a:r>
            <a:r>
              <a:rPr lang="en-US" altLang="ja-JP" sz="2600" dirty="0"/>
              <a:t>(</a:t>
            </a:r>
            <a:r>
              <a:rPr lang="en-US" altLang="ja-JP" sz="2600" dirty="0">
                <a:solidFill>
                  <a:srgbClr val="92D050"/>
                </a:solidFill>
              </a:rPr>
              <a:t>SEPAT</a:t>
            </a:r>
            <a:r>
              <a:rPr lang="en-US" altLang="ja-JP" sz="2600" dirty="0"/>
              <a:t>, </a:t>
            </a:r>
            <a:r>
              <a:rPr lang="en-US" altLang="ja-JP" sz="2600" dirty="0">
                <a:solidFill>
                  <a:srgbClr val="00B050"/>
                </a:solidFill>
              </a:rPr>
              <a:t>FITOW</a:t>
            </a:r>
            <a:r>
              <a:rPr lang="en-US" altLang="ja-JP" sz="2600" dirty="0"/>
              <a:t>, </a:t>
            </a:r>
            <a:r>
              <a:rPr lang="en-US" altLang="ja-JP" sz="2600" dirty="0">
                <a:solidFill>
                  <a:srgbClr val="00B0F0"/>
                </a:solidFill>
              </a:rPr>
              <a:t>DANAS</a:t>
            </a:r>
            <a:r>
              <a:rPr lang="en-US" altLang="ja-JP" sz="2600" dirty="0"/>
              <a:t>, </a:t>
            </a:r>
            <a:r>
              <a:rPr lang="en-US" altLang="ja-JP" sz="2600" dirty="0" smtClean="0">
                <a:solidFill>
                  <a:srgbClr val="0070C0"/>
                </a:solidFill>
              </a:rPr>
              <a:t>WIPHA</a:t>
            </a:r>
            <a:r>
              <a:rPr lang="en-US" altLang="ja-JP" sz="2600" dirty="0" smtClean="0">
                <a:solidFill>
                  <a:srgbClr val="002060"/>
                </a:solidFill>
              </a:rPr>
              <a:t>, FRANCISCO </a:t>
            </a:r>
            <a:r>
              <a:rPr lang="en-US" altLang="ja-JP" sz="2600" dirty="0" smtClean="0"/>
              <a:t>and</a:t>
            </a:r>
            <a:r>
              <a:rPr lang="en-US" altLang="ja-JP" sz="2600" dirty="0" smtClean="0">
                <a:solidFill>
                  <a:srgbClr val="7030A0"/>
                </a:solidFill>
              </a:rPr>
              <a:t> LEKIMA</a:t>
            </a:r>
            <a:r>
              <a:rPr lang="en-US" altLang="ja-JP" sz="2600" dirty="0" smtClean="0"/>
              <a:t>) </a:t>
            </a:r>
            <a:r>
              <a:rPr lang="en-US" altLang="ja-JP" sz="2800" dirty="0"/>
              <a:t>which were passed around </a:t>
            </a:r>
            <a:r>
              <a:rPr lang="en-US" altLang="ja-JP" sz="2800" dirty="0" smtClean="0"/>
              <a:t>Japan</a:t>
            </a:r>
            <a:endParaRPr lang="en-US" altLang="ja-JP" sz="2600" dirty="0"/>
          </a:p>
          <a:p>
            <a:endParaRPr kumimoji="1" lang="ja-JP" altLang="en-US" sz="2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850EF-ECDA-4ECE-8DA7-C6B35CBD4662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0019"/>
            <a:ext cx="4530664" cy="305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05092" y="5674965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FITOW </a:t>
            </a:r>
            <a:r>
              <a:rPr lang="en-US" altLang="ja-JP" dirty="0" smtClean="0"/>
              <a:t>EPS at 00UTC 2 October 2013</a:t>
            </a:r>
            <a:endParaRPr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274754"/>
              </p:ext>
            </p:extLst>
          </p:nvPr>
        </p:nvGraphicFramePr>
        <p:xfrm>
          <a:off x="4716016" y="2866653"/>
          <a:ext cx="4104456" cy="327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ビットマップ イメージ" r:id="rId5" imgW="4334480" imgH="3457143" progId="PBrush">
                  <p:embed/>
                </p:oleObj>
              </mc:Choice>
              <mc:Fallback>
                <p:oleObj name="ビットマップ イメージ" r:id="rId5" imgW="4334480" imgH="3457143" progId="PBrush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866653"/>
                        <a:ext cx="4104456" cy="3272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フリーフォーム 7"/>
          <p:cNvSpPr/>
          <p:nvPr/>
        </p:nvSpPr>
        <p:spPr>
          <a:xfrm>
            <a:off x="7650627" y="3905250"/>
            <a:ext cx="712323" cy="1676400"/>
          </a:xfrm>
          <a:custGeom>
            <a:avLst/>
            <a:gdLst>
              <a:gd name="connsiteX0" fmla="*/ 712323 w 712323"/>
              <a:gd name="connsiteY0" fmla="*/ 1676400 h 1676400"/>
              <a:gd name="connsiteX1" fmla="*/ 236073 w 712323"/>
              <a:gd name="connsiteY1" fmla="*/ 1485900 h 1676400"/>
              <a:gd name="connsiteX2" fmla="*/ 45573 w 712323"/>
              <a:gd name="connsiteY2" fmla="*/ 1219200 h 1676400"/>
              <a:gd name="connsiteX3" fmla="*/ 7473 w 712323"/>
              <a:gd name="connsiteY3" fmla="*/ 771525 h 1676400"/>
              <a:gd name="connsiteX4" fmla="*/ 159873 w 712323"/>
              <a:gd name="connsiteY4" fmla="*/ 314325 h 1676400"/>
              <a:gd name="connsiteX5" fmla="*/ 350373 w 712323"/>
              <a:gd name="connsiteY5" fmla="*/ 0 h 1676400"/>
              <a:gd name="connsiteX6" fmla="*/ 350373 w 712323"/>
              <a:gd name="connsiteY6" fmla="*/ 0 h 1676400"/>
              <a:gd name="connsiteX7" fmla="*/ 350373 w 712323"/>
              <a:gd name="connsiteY7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323" h="1676400">
                <a:moveTo>
                  <a:pt x="712323" y="1676400"/>
                </a:moveTo>
                <a:cubicBezTo>
                  <a:pt x="529760" y="1619250"/>
                  <a:pt x="347198" y="1562100"/>
                  <a:pt x="236073" y="1485900"/>
                </a:cubicBezTo>
                <a:cubicBezTo>
                  <a:pt x="124948" y="1409700"/>
                  <a:pt x="83673" y="1338262"/>
                  <a:pt x="45573" y="1219200"/>
                </a:cubicBezTo>
                <a:cubicBezTo>
                  <a:pt x="7473" y="1100138"/>
                  <a:pt x="-11577" y="922337"/>
                  <a:pt x="7473" y="771525"/>
                </a:cubicBezTo>
                <a:cubicBezTo>
                  <a:pt x="26523" y="620712"/>
                  <a:pt x="102723" y="442912"/>
                  <a:pt x="159873" y="314325"/>
                </a:cubicBezTo>
                <a:cubicBezTo>
                  <a:pt x="217023" y="185738"/>
                  <a:pt x="350373" y="0"/>
                  <a:pt x="350373" y="0"/>
                </a:cubicBezTo>
                <a:lnTo>
                  <a:pt x="350373" y="0"/>
                </a:lnTo>
                <a:lnTo>
                  <a:pt x="350373" y="0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867275" y="5238750"/>
            <a:ext cx="1421302" cy="885825"/>
          </a:xfrm>
          <a:custGeom>
            <a:avLst/>
            <a:gdLst>
              <a:gd name="connsiteX0" fmla="*/ 1333500 w 1421302"/>
              <a:gd name="connsiteY0" fmla="*/ 885825 h 885825"/>
              <a:gd name="connsiteX1" fmla="*/ 1409700 w 1421302"/>
              <a:gd name="connsiteY1" fmla="*/ 723900 h 885825"/>
              <a:gd name="connsiteX2" fmla="*/ 1114425 w 1421302"/>
              <a:gd name="connsiteY2" fmla="*/ 485775 h 885825"/>
              <a:gd name="connsiteX3" fmla="*/ 714375 w 1421302"/>
              <a:gd name="connsiteY3" fmla="*/ 266700 h 885825"/>
              <a:gd name="connsiteX4" fmla="*/ 381000 w 1421302"/>
              <a:gd name="connsiteY4" fmla="*/ 66675 h 885825"/>
              <a:gd name="connsiteX5" fmla="*/ 0 w 1421302"/>
              <a:gd name="connsiteY5" fmla="*/ 0 h 885825"/>
              <a:gd name="connsiteX6" fmla="*/ 0 w 1421302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1302" h="885825">
                <a:moveTo>
                  <a:pt x="1333500" y="885825"/>
                </a:moveTo>
                <a:cubicBezTo>
                  <a:pt x="1389856" y="838200"/>
                  <a:pt x="1446212" y="790575"/>
                  <a:pt x="1409700" y="723900"/>
                </a:cubicBezTo>
                <a:cubicBezTo>
                  <a:pt x="1373188" y="657225"/>
                  <a:pt x="1230312" y="561975"/>
                  <a:pt x="1114425" y="485775"/>
                </a:cubicBezTo>
                <a:cubicBezTo>
                  <a:pt x="998537" y="409575"/>
                  <a:pt x="836612" y="336550"/>
                  <a:pt x="714375" y="266700"/>
                </a:cubicBezTo>
                <a:cubicBezTo>
                  <a:pt x="592138" y="196850"/>
                  <a:pt x="500062" y="111125"/>
                  <a:pt x="381000" y="66675"/>
                </a:cubicBezTo>
                <a:cubicBezTo>
                  <a:pt x="261938" y="2222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6056901" y="4143375"/>
            <a:ext cx="1077324" cy="1981200"/>
          </a:xfrm>
          <a:custGeom>
            <a:avLst/>
            <a:gdLst>
              <a:gd name="connsiteX0" fmla="*/ 1077324 w 1077324"/>
              <a:gd name="connsiteY0" fmla="*/ 1981200 h 1981200"/>
              <a:gd name="connsiteX1" fmla="*/ 601074 w 1077324"/>
              <a:gd name="connsiteY1" fmla="*/ 1714500 h 1981200"/>
              <a:gd name="connsiteX2" fmla="*/ 258174 w 1077324"/>
              <a:gd name="connsiteY2" fmla="*/ 1495425 h 1981200"/>
              <a:gd name="connsiteX3" fmla="*/ 124824 w 1077324"/>
              <a:gd name="connsiteY3" fmla="*/ 1295400 h 1981200"/>
              <a:gd name="connsiteX4" fmla="*/ 29574 w 1077324"/>
              <a:gd name="connsiteY4" fmla="*/ 1076325 h 1981200"/>
              <a:gd name="connsiteX5" fmla="*/ 999 w 1077324"/>
              <a:gd name="connsiteY5" fmla="*/ 847725 h 1981200"/>
              <a:gd name="connsiteX6" fmla="*/ 58149 w 1077324"/>
              <a:gd name="connsiteY6" fmla="*/ 600075 h 1981200"/>
              <a:gd name="connsiteX7" fmla="*/ 296274 w 1077324"/>
              <a:gd name="connsiteY7" fmla="*/ 438150 h 1981200"/>
              <a:gd name="connsiteX8" fmla="*/ 639174 w 1077324"/>
              <a:gd name="connsiteY8" fmla="*/ 228600 h 1981200"/>
              <a:gd name="connsiteX9" fmla="*/ 896349 w 1077324"/>
              <a:gd name="connsiteY9" fmla="*/ 47625 h 1981200"/>
              <a:gd name="connsiteX10" fmla="*/ 953499 w 1077324"/>
              <a:gd name="connsiteY10" fmla="*/ 0 h 1981200"/>
              <a:gd name="connsiteX11" fmla="*/ 953499 w 1077324"/>
              <a:gd name="connsiteY11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7324" h="1981200">
                <a:moveTo>
                  <a:pt x="1077324" y="1981200"/>
                </a:moveTo>
                <a:cubicBezTo>
                  <a:pt x="907461" y="1888331"/>
                  <a:pt x="737599" y="1795462"/>
                  <a:pt x="601074" y="1714500"/>
                </a:cubicBezTo>
                <a:cubicBezTo>
                  <a:pt x="464549" y="1633537"/>
                  <a:pt x="337549" y="1565275"/>
                  <a:pt x="258174" y="1495425"/>
                </a:cubicBezTo>
                <a:cubicBezTo>
                  <a:pt x="178799" y="1425575"/>
                  <a:pt x="162924" y="1365250"/>
                  <a:pt x="124824" y="1295400"/>
                </a:cubicBezTo>
                <a:cubicBezTo>
                  <a:pt x="86724" y="1225550"/>
                  <a:pt x="50212" y="1150938"/>
                  <a:pt x="29574" y="1076325"/>
                </a:cubicBezTo>
                <a:cubicBezTo>
                  <a:pt x="8936" y="1001712"/>
                  <a:pt x="-3763" y="927100"/>
                  <a:pt x="999" y="847725"/>
                </a:cubicBezTo>
                <a:cubicBezTo>
                  <a:pt x="5761" y="768350"/>
                  <a:pt x="8936" y="668337"/>
                  <a:pt x="58149" y="600075"/>
                </a:cubicBezTo>
                <a:cubicBezTo>
                  <a:pt x="107361" y="531812"/>
                  <a:pt x="199437" y="500062"/>
                  <a:pt x="296274" y="438150"/>
                </a:cubicBezTo>
                <a:cubicBezTo>
                  <a:pt x="393111" y="376238"/>
                  <a:pt x="539162" y="293687"/>
                  <a:pt x="639174" y="228600"/>
                </a:cubicBezTo>
                <a:cubicBezTo>
                  <a:pt x="739186" y="163513"/>
                  <a:pt x="843962" y="85725"/>
                  <a:pt x="896349" y="47625"/>
                </a:cubicBezTo>
                <a:cubicBezTo>
                  <a:pt x="948736" y="9525"/>
                  <a:pt x="953499" y="0"/>
                  <a:pt x="953499" y="0"/>
                </a:cubicBezTo>
                <a:lnTo>
                  <a:pt x="953499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6772117" y="3810000"/>
            <a:ext cx="1219358" cy="2324100"/>
          </a:xfrm>
          <a:custGeom>
            <a:avLst/>
            <a:gdLst>
              <a:gd name="connsiteX0" fmla="*/ 123983 w 1219358"/>
              <a:gd name="connsiteY0" fmla="*/ 2324100 h 2324100"/>
              <a:gd name="connsiteX1" fmla="*/ 57308 w 1219358"/>
              <a:gd name="connsiteY1" fmla="*/ 2038350 h 2324100"/>
              <a:gd name="connsiteX2" fmla="*/ 9683 w 1219358"/>
              <a:gd name="connsiteY2" fmla="*/ 1752600 h 2324100"/>
              <a:gd name="connsiteX3" fmla="*/ 257333 w 1219358"/>
              <a:gd name="connsiteY3" fmla="*/ 1343025 h 2324100"/>
              <a:gd name="connsiteX4" fmla="*/ 533558 w 1219358"/>
              <a:gd name="connsiteY4" fmla="*/ 1038225 h 2324100"/>
              <a:gd name="connsiteX5" fmla="*/ 800258 w 1219358"/>
              <a:gd name="connsiteY5" fmla="*/ 762000 h 2324100"/>
              <a:gd name="connsiteX6" fmla="*/ 1038383 w 1219358"/>
              <a:gd name="connsiteY6" fmla="*/ 247650 h 2324100"/>
              <a:gd name="connsiteX7" fmla="*/ 1219358 w 1219358"/>
              <a:gd name="connsiteY7" fmla="*/ 0 h 2324100"/>
              <a:gd name="connsiteX8" fmla="*/ 1219358 w 1219358"/>
              <a:gd name="connsiteY8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58" h="2324100">
                <a:moveTo>
                  <a:pt x="123983" y="2324100"/>
                </a:moveTo>
                <a:cubicBezTo>
                  <a:pt x="100170" y="2228850"/>
                  <a:pt x="76358" y="2133600"/>
                  <a:pt x="57308" y="2038350"/>
                </a:cubicBezTo>
                <a:cubicBezTo>
                  <a:pt x="38258" y="1943100"/>
                  <a:pt x="-23654" y="1868487"/>
                  <a:pt x="9683" y="1752600"/>
                </a:cubicBezTo>
                <a:cubicBezTo>
                  <a:pt x="43020" y="1636713"/>
                  <a:pt x="170021" y="1462087"/>
                  <a:pt x="257333" y="1343025"/>
                </a:cubicBezTo>
                <a:cubicBezTo>
                  <a:pt x="344645" y="1223963"/>
                  <a:pt x="443071" y="1135062"/>
                  <a:pt x="533558" y="1038225"/>
                </a:cubicBezTo>
                <a:cubicBezTo>
                  <a:pt x="624046" y="941387"/>
                  <a:pt x="716121" y="893762"/>
                  <a:pt x="800258" y="762000"/>
                </a:cubicBezTo>
                <a:cubicBezTo>
                  <a:pt x="884395" y="630238"/>
                  <a:pt x="968533" y="374650"/>
                  <a:pt x="1038383" y="247650"/>
                </a:cubicBezTo>
                <a:cubicBezTo>
                  <a:pt x="1108233" y="120650"/>
                  <a:pt x="1219358" y="0"/>
                  <a:pt x="1219358" y="0"/>
                </a:cubicBezTo>
                <a:lnTo>
                  <a:pt x="1219358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6281671" y="4667250"/>
            <a:ext cx="1786004" cy="1428750"/>
          </a:xfrm>
          <a:custGeom>
            <a:avLst/>
            <a:gdLst>
              <a:gd name="connsiteX0" fmla="*/ 652529 w 1786004"/>
              <a:gd name="connsiteY0" fmla="*/ 1428750 h 1428750"/>
              <a:gd name="connsiteX1" fmla="*/ 452504 w 1786004"/>
              <a:gd name="connsiteY1" fmla="*/ 1190625 h 1428750"/>
              <a:gd name="connsiteX2" fmla="*/ 52454 w 1786004"/>
              <a:gd name="connsiteY2" fmla="*/ 1009650 h 1428750"/>
              <a:gd name="connsiteX3" fmla="*/ 42929 w 1786004"/>
              <a:gd name="connsiteY3" fmla="*/ 790575 h 1428750"/>
              <a:gd name="connsiteX4" fmla="*/ 404879 w 1786004"/>
              <a:gd name="connsiteY4" fmla="*/ 600075 h 1428750"/>
              <a:gd name="connsiteX5" fmla="*/ 785879 w 1786004"/>
              <a:gd name="connsiteY5" fmla="*/ 352425 h 1428750"/>
              <a:gd name="connsiteX6" fmla="*/ 1243079 w 1786004"/>
              <a:gd name="connsiteY6" fmla="*/ 190500 h 1428750"/>
              <a:gd name="connsiteX7" fmla="*/ 1786004 w 1786004"/>
              <a:gd name="connsiteY7" fmla="*/ 0 h 1428750"/>
              <a:gd name="connsiteX8" fmla="*/ 1786004 w 1786004"/>
              <a:gd name="connsiteY8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004" h="1428750">
                <a:moveTo>
                  <a:pt x="652529" y="1428750"/>
                </a:moveTo>
                <a:cubicBezTo>
                  <a:pt x="602522" y="1344612"/>
                  <a:pt x="552516" y="1260475"/>
                  <a:pt x="452504" y="1190625"/>
                </a:cubicBezTo>
                <a:cubicBezTo>
                  <a:pt x="352492" y="1120775"/>
                  <a:pt x="120716" y="1076325"/>
                  <a:pt x="52454" y="1009650"/>
                </a:cubicBezTo>
                <a:cubicBezTo>
                  <a:pt x="-15809" y="942975"/>
                  <a:pt x="-15809" y="858837"/>
                  <a:pt x="42929" y="790575"/>
                </a:cubicBezTo>
                <a:cubicBezTo>
                  <a:pt x="101666" y="722312"/>
                  <a:pt x="281054" y="673100"/>
                  <a:pt x="404879" y="600075"/>
                </a:cubicBezTo>
                <a:cubicBezTo>
                  <a:pt x="528704" y="527050"/>
                  <a:pt x="646179" y="420687"/>
                  <a:pt x="785879" y="352425"/>
                </a:cubicBezTo>
                <a:cubicBezTo>
                  <a:pt x="925579" y="284162"/>
                  <a:pt x="1243079" y="190500"/>
                  <a:pt x="1243079" y="190500"/>
                </a:cubicBezTo>
                <a:lnTo>
                  <a:pt x="1786004" y="0"/>
                </a:lnTo>
                <a:lnTo>
                  <a:pt x="1786004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7838985" y="4086225"/>
            <a:ext cx="971640" cy="2009775"/>
          </a:xfrm>
          <a:custGeom>
            <a:avLst/>
            <a:gdLst>
              <a:gd name="connsiteX0" fmla="*/ 390615 w 971640"/>
              <a:gd name="connsiteY0" fmla="*/ 2009775 h 2009775"/>
              <a:gd name="connsiteX1" fmla="*/ 142965 w 971640"/>
              <a:gd name="connsiteY1" fmla="*/ 1790700 h 2009775"/>
              <a:gd name="connsiteX2" fmla="*/ 90 w 971640"/>
              <a:gd name="connsiteY2" fmla="*/ 1524000 h 2009775"/>
              <a:gd name="connsiteX3" fmla="*/ 162015 w 971640"/>
              <a:gd name="connsiteY3" fmla="*/ 1066800 h 2009775"/>
              <a:gd name="connsiteX4" fmla="*/ 457290 w 971640"/>
              <a:gd name="connsiteY4" fmla="*/ 533400 h 2009775"/>
              <a:gd name="connsiteX5" fmla="*/ 733515 w 971640"/>
              <a:gd name="connsiteY5" fmla="*/ 247650 h 2009775"/>
              <a:gd name="connsiteX6" fmla="*/ 971640 w 971640"/>
              <a:gd name="connsiteY6" fmla="*/ 0 h 2009775"/>
              <a:gd name="connsiteX7" fmla="*/ 971640 w 971640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640" h="2009775">
                <a:moveTo>
                  <a:pt x="390615" y="2009775"/>
                </a:moveTo>
                <a:cubicBezTo>
                  <a:pt x="299333" y="1940718"/>
                  <a:pt x="208052" y="1871662"/>
                  <a:pt x="142965" y="1790700"/>
                </a:cubicBezTo>
                <a:cubicBezTo>
                  <a:pt x="77878" y="1709738"/>
                  <a:pt x="-3085" y="1644650"/>
                  <a:pt x="90" y="1524000"/>
                </a:cubicBezTo>
                <a:cubicBezTo>
                  <a:pt x="3265" y="1403350"/>
                  <a:pt x="85815" y="1231900"/>
                  <a:pt x="162015" y="1066800"/>
                </a:cubicBezTo>
                <a:cubicBezTo>
                  <a:pt x="238215" y="901700"/>
                  <a:pt x="362040" y="669925"/>
                  <a:pt x="457290" y="533400"/>
                </a:cubicBezTo>
                <a:cubicBezTo>
                  <a:pt x="552540" y="396875"/>
                  <a:pt x="733515" y="247650"/>
                  <a:pt x="733515" y="247650"/>
                </a:cubicBezTo>
                <a:lnTo>
                  <a:pt x="971640" y="0"/>
                </a:lnTo>
                <a:lnTo>
                  <a:pt x="97164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004048" y="3082677"/>
            <a:ext cx="3672408" cy="3051423"/>
            <a:chOff x="5004048" y="2996952"/>
            <a:chExt cx="3672408" cy="3051423"/>
          </a:xfrm>
        </p:grpSpPr>
        <p:cxnSp>
          <p:nvCxnSpPr>
            <p:cNvPr id="16" name="直線コネクタ 15"/>
            <p:cNvCxnSpPr/>
            <p:nvPr/>
          </p:nvCxnSpPr>
          <p:spPr>
            <a:xfrm flipV="1">
              <a:off x="5004048" y="2996952"/>
              <a:ext cx="792088" cy="305142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5781675" y="3019425"/>
              <a:ext cx="2581275" cy="250138"/>
            </a:xfrm>
            <a:custGeom>
              <a:avLst/>
              <a:gdLst>
                <a:gd name="connsiteX0" fmla="*/ 0 w 2581275"/>
                <a:gd name="connsiteY0" fmla="*/ 0 h 250138"/>
                <a:gd name="connsiteX1" fmla="*/ 409575 w 2581275"/>
                <a:gd name="connsiteY1" fmla="*/ 104775 h 250138"/>
                <a:gd name="connsiteX2" fmla="*/ 1133475 w 2581275"/>
                <a:gd name="connsiteY2" fmla="*/ 228600 h 250138"/>
                <a:gd name="connsiteX3" fmla="*/ 1847850 w 2581275"/>
                <a:gd name="connsiteY3" fmla="*/ 247650 h 250138"/>
                <a:gd name="connsiteX4" fmla="*/ 2295525 w 2581275"/>
                <a:gd name="connsiteY4" fmla="*/ 200025 h 250138"/>
                <a:gd name="connsiteX5" fmla="*/ 2581275 w 2581275"/>
                <a:gd name="connsiteY5" fmla="*/ 171450 h 250138"/>
                <a:gd name="connsiteX6" fmla="*/ 2581275 w 2581275"/>
                <a:gd name="connsiteY6" fmla="*/ 171450 h 25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275" h="250138">
                  <a:moveTo>
                    <a:pt x="0" y="0"/>
                  </a:moveTo>
                  <a:cubicBezTo>
                    <a:pt x="110331" y="33337"/>
                    <a:pt x="220663" y="66675"/>
                    <a:pt x="409575" y="104775"/>
                  </a:cubicBezTo>
                  <a:cubicBezTo>
                    <a:pt x="598487" y="142875"/>
                    <a:pt x="893763" y="204788"/>
                    <a:pt x="1133475" y="228600"/>
                  </a:cubicBezTo>
                  <a:cubicBezTo>
                    <a:pt x="1373187" y="252412"/>
                    <a:pt x="1654175" y="252412"/>
                    <a:pt x="1847850" y="247650"/>
                  </a:cubicBezTo>
                  <a:cubicBezTo>
                    <a:pt x="2041525" y="242888"/>
                    <a:pt x="2295525" y="200025"/>
                    <a:pt x="2295525" y="200025"/>
                  </a:cubicBezTo>
                  <a:lnTo>
                    <a:pt x="2581275" y="171450"/>
                  </a:lnTo>
                  <a:lnTo>
                    <a:pt x="2581275" y="17145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>
              <a:stCxn id="17" idx="5"/>
            </p:cNvCxnSpPr>
            <p:nvPr/>
          </p:nvCxnSpPr>
          <p:spPr>
            <a:xfrm>
              <a:off x="8362950" y="3190875"/>
              <a:ext cx="313506" cy="28575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/>
          <p:cNvSpPr/>
          <p:nvPr/>
        </p:nvSpPr>
        <p:spPr>
          <a:xfrm>
            <a:off x="6772117" y="2883097"/>
            <a:ext cx="201367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</a:rPr>
              <a:t>Blue area for RS_AMV 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00761" y="6136729"/>
            <a:ext cx="387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 Typhoons tracks in October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2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数値予報課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標準テンプレート</Template>
  <TotalTime>13468</TotalTime>
  <Words>3093</Words>
  <Application>Microsoft Office PowerPoint</Application>
  <PresentationFormat>画面に合わせる (4:3)</PresentationFormat>
  <Paragraphs>859</Paragraphs>
  <Slides>42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Times New Roman</vt:lpstr>
      <vt:lpstr>Wingdings</vt:lpstr>
      <vt:lpstr>標準テンプレート</vt:lpstr>
      <vt:lpstr>数値予報課標準テンプレート</vt:lpstr>
      <vt:lpstr>ビットマップ イメージ</vt:lpstr>
      <vt:lpstr>Observing System Experiment of MTSAT-1R Rapid Scan AMV  using the JMA operational NWP system from 2011 to 2013   </vt:lpstr>
      <vt:lpstr>Outline</vt:lpstr>
      <vt:lpstr>AMV Satellite Status update for NWP use of JMA</vt:lpstr>
      <vt:lpstr>NWP system FOR OSE   </vt:lpstr>
      <vt:lpstr>NWP system for OSE</vt:lpstr>
      <vt:lpstr>Verification of RS-AMVs </vt:lpstr>
      <vt:lpstr>Summary for verification of RS-AMVs  in 20N-45N and 120E-150E ( Japan area )</vt:lpstr>
      <vt:lpstr>OSE for RS-AMVs USING global NWP system  </vt:lpstr>
      <vt:lpstr>Motivation</vt:lpstr>
      <vt:lpstr>Experimental Design</vt:lpstr>
      <vt:lpstr>Data coverage and normalized RMSE difference  </vt:lpstr>
      <vt:lpstr>Results of OSE </vt:lpstr>
      <vt:lpstr>OSE for RS-AMVs USING MESO-SCALE NWP system (MSM)  </vt:lpstr>
      <vt:lpstr>Experimental Design</vt:lpstr>
      <vt:lpstr>RMSE and ME of forecasts against Japan radiosonde wind speeds in 2012 </vt:lpstr>
      <vt:lpstr>Performance diagram</vt:lpstr>
      <vt:lpstr>Score for Precipitation Forecasts (FT=3-39) in Japan area  ( Performance diagram in 2012 : ex. 20 mm/3-hour )</vt:lpstr>
      <vt:lpstr>Case study of Baiu front heavy rain in July 2012 （Initial forecast time : 00 UTC 14 July, 2012）</vt:lpstr>
      <vt:lpstr>Increment of geopotential height and winds  for 850 hPa at 00 UTC 14 July 2012</vt:lpstr>
      <vt:lpstr>Summary </vt:lpstr>
      <vt:lpstr>Future plan</vt:lpstr>
      <vt:lpstr>Thank you for your attention</vt:lpstr>
      <vt:lpstr>Back up</vt:lpstr>
      <vt:lpstr>OSE for RS-AMVs USING MESO-SCALE NWP system (MSM)  </vt:lpstr>
      <vt:lpstr>Experimental Design</vt:lpstr>
      <vt:lpstr>RMSE and ME of forecasts against Japan radiosonde wind speeds in 2011 </vt:lpstr>
      <vt:lpstr>Score for Precipitation Forecasts (FT=3-33) in Japan  ～Performance diagram in 2011 ～</vt:lpstr>
      <vt:lpstr>Case study of Niigata and Fukushima heavy rain in July 2011 （Initial forecast time : 03 UTC 28 July, 2011）</vt:lpstr>
      <vt:lpstr>PowerPoint プレゼンテーション</vt:lpstr>
      <vt:lpstr>Case study of Baiu front heavy rain in July 2012 （Initial forecast time : 00 UTC 14 July, 2012）</vt:lpstr>
      <vt:lpstr>OSE for RS-AMVs USING LOCAL NWP system  </vt:lpstr>
      <vt:lpstr>Experimental Design</vt:lpstr>
      <vt:lpstr>RMSE and ME of forecasts against Japan radiosonde wind speeds</vt:lpstr>
      <vt:lpstr>Score for Precipitation Forecast in Japan area  Performance diagram （TS/BS：5mm/h）</vt:lpstr>
      <vt:lpstr>Difference of forecast accuracy  by MTSAT AMVs generated  from 5,10,15 or 30 minutes  interval rapid scan images using the global ( GSM ) and Meso-scale NWP system ( MSM )</vt:lpstr>
      <vt:lpstr>Purpose</vt:lpstr>
      <vt:lpstr>Verification and Experimental design</vt:lpstr>
      <vt:lpstr>Verification of AMVs  in 20N-45N and 120E-150E ( Japan area )</vt:lpstr>
      <vt:lpstr>RMSE of forecasts  against Japan radiosonde wind speeds ( ex. FT=9 )</vt:lpstr>
      <vt:lpstr>Score for Precipitation Forecast in Japan  Performance diagram in 2012（ex. TS/BS：20mm/h）</vt:lpstr>
      <vt:lpstr>Summary (2/2) </vt:lpstr>
      <vt:lpstr>Future plan</vt:lpstr>
    </vt:vector>
  </TitlesOfParts>
  <Company>気象庁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気象庁　山下浩史</dc:creator>
  <cp:lastModifiedBy>npd</cp:lastModifiedBy>
  <cp:revision>565</cp:revision>
  <cp:lastPrinted>2014-06-04T03:01:25Z</cp:lastPrinted>
  <dcterms:created xsi:type="dcterms:W3CDTF">2013-06-24T07:39:55Z</dcterms:created>
  <dcterms:modified xsi:type="dcterms:W3CDTF">2014-06-18T02:31:48Z</dcterms:modified>
</cp:coreProperties>
</file>