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media/image1.jpeg" ContentType="image/jpeg"/>
  <Override PartName="/ppt/media/image2.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Lst>
  <p:sldSz cx="9144000" cy="6858000"/>
  <p:notesSz cx="6858000" cy="9144000"/>
  <p:defaultTextStyle>
    <a:lvl1pPr>
      <a:defRPr sz="2000">
        <a:latin typeface="+mn-lt"/>
        <a:ea typeface="+mn-ea"/>
        <a:cs typeface="+mn-cs"/>
        <a:sym typeface="Avenir Roman"/>
      </a:defRPr>
    </a:lvl1pPr>
    <a:lvl2pPr>
      <a:defRPr sz="2000">
        <a:latin typeface="+mn-lt"/>
        <a:ea typeface="+mn-ea"/>
        <a:cs typeface="+mn-cs"/>
        <a:sym typeface="Avenir Roman"/>
      </a:defRPr>
    </a:lvl2pPr>
    <a:lvl3pPr>
      <a:defRPr sz="2000">
        <a:latin typeface="+mn-lt"/>
        <a:ea typeface="+mn-ea"/>
        <a:cs typeface="+mn-cs"/>
        <a:sym typeface="Avenir Roman"/>
      </a:defRPr>
    </a:lvl3pPr>
    <a:lvl4pPr>
      <a:defRPr sz="2000">
        <a:latin typeface="+mn-lt"/>
        <a:ea typeface="+mn-ea"/>
        <a:cs typeface="+mn-cs"/>
        <a:sym typeface="Avenir Roman"/>
      </a:defRPr>
    </a:lvl4pPr>
    <a:lvl5pPr>
      <a:defRPr sz="2000">
        <a:latin typeface="+mn-lt"/>
        <a:ea typeface="+mn-ea"/>
        <a:cs typeface="+mn-cs"/>
        <a:sym typeface="Avenir Roman"/>
      </a:defRPr>
    </a:lvl5pPr>
    <a:lvl6pPr>
      <a:defRPr sz="2000">
        <a:latin typeface="+mn-lt"/>
        <a:ea typeface="+mn-ea"/>
        <a:cs typeface="+mn-cs"/>
        <a:sym typeface="Avenir Roman"/>
      </a:defRPr>
    </a:lvl6pPr>
    <a:lvl7pPr>
      <a:defRPr sz="2000">
        <a:latin typeface="+mn-lt"/>
        <a:ea typeface="+mn-ea"/>
        <a:cs typeface="+mn-cs"/>
        <a:sym typeface="Avenir Roman"/>
      </a:defRPr>
    </a:lvl7pPr>
    <a:lvl8pPr>
      <a:defRPr sz="2000">
        <a:latin typeface="+mn-lt"/>
        <a:ea typeface="+mn-ea"/>
        <a:cs typeface="+mn-cs"/>
        <a:sym typeface="Avenir Roman"/>
      </a:defRPr>
    </a:lvl8pPr>
    <a:lvl9pPr>
      <a:defRPr sz="2000">
        <a:latin typeface="+mn-lt"/>
        <a:ea typeface="+mn-ea"/>
        <a:cs typeface="+mn-cs"/>
        <a:sym typeface="Avenir Roman"/>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7F3F4"/>
          </a:solidFill>
        </a:fill>
      </a:tcStyle>
    </a:wholeTbl>
    <a:band2H>
      <a:tcTxStyle b="def" i="def"/>
      <a:tcStyle>
        <a:tcBdr/>
        <a:fill>
          <a:solidFill>
            <a:srgbClr val="F3F9FA"/>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Row>
  </a:tblStyle>
  <a:tblStyle styleId="{C7B018BB-80A7-4F77-B60F-C8B233D01FF8}"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BDBDB"/>
          </a:solidFill>
        </a:fill>
      </a:tcStyle>
    </a:wholeTbl>
    <a:band2H>
      <a:tcTxStyle b="def" i="def"/>
      <a:tcStyle>
        <a:tcBdr/>
        <a:fill>
          <a:solidFill>
            <a:srgbClr val="EEEEEE"/>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8F8F8F"/>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8F8F8F"/>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8F8F8F"/>
          </a:solidFill>
        </a:fill>
      </a:tcStyle>
    </a:firstRow>
  </a:tblStyle>
  <a:tblStyle styleId="{EEE7283C-3CF3-47DC-8721-378D4A62B228}"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CCCDA"/>
          </a:solidFill>
        </a:fill>
      </a:tcStyle>
    </a:wholeTbl>
    <a:band2H>
      <a:tcTxStyle b="def" i="def"/>
      <a:tcStyle>
        <a:tcBdr/>
        <a:fill>
          <a:solidFill>
            <a:srgbClr val="E7E7ED"/>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Row>
  </a:tblStyle>
  <a:tblStyle styleId="{CF821DB8-F4EB-4A41-A1BA-3FCAFE7338EE}" styleName="">
    <a:tblBg/>
    <a:wholeTbl>
      <a:tcTxStyle b="on" i="on">
        <a:font>
          <a:latin typeface="Avenir Book"/>
          <a:ea typeface="Avenir Book"/>
          <a:cs typeface="Avenir Book"/>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n">
        <a:font>
          <a:latin typeface="Avenir Book"/>
          <a:ea typeface="Avenir Book"/>
          <a:cs typeface="Avenir Book"/>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BBE0E3"/>
          </a:solidFill>
        </a:fill>
      </a:tcStyle>
    </a:firstCol>
    <a:lastRow>
      <a:tcTxStyle b="on" i="on">
        <a:font>
          <a:latin typeface="Avenir Book"/>
          <a:ea typeface="Avenir Book"/>
          <a:cs typeface="Avenir Book"/>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Avenir Book"/>
          <a:ea typeface="Avenir Book"/>
          <a:cs typeface="Avenir Book"/>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BBE0E3"/>
          </a:solidFill>
        </a:fill>
      </a:tcStyle>
    </a:firstRow>
  </a:tblStyle>
  <a:tblStyle styleId="{33BA23B1-9221-436E-865A-0063620EA4FD}"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b="def" i="def"/>
      <a:tcStyle>
        <a:tcBdr/>
        <a:fill>
          <a:solidFill>
            <a:srgbClr val="E6E6E6"/>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b="def" i="def"/>
      <a:tcStyle>
        <a:tcBdr/>
        <a:fill>
          <a:solidFill>
            <a:srgbClr val="FFFFFF"/>
          </a:solidFill>
        </a:fill>
      </a:tcStyle>
    </a:band2H>
    <a:firstCol>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hape 48"/>
          <p:cNvSpPr/>
          <p:nvPr>
            <p:ph type="sldImg"/>
          </p:nvPr>
        </p:nvSpPr>
        <p:spPr>
          <a:xfrm>
            <a:off x="1143000" y="685800"/>
            <a:ext cx="4572000" cy="3429000"/>
          </a:xfrm>
          <a:prstGeom prst="rect">
            <a:avLst/>
          </a:prstGeom>
        </p:spPr>
        <p:txBody>
          <a:bodyPr/>
          <a:lstStyle/>
          <a:p>
            <a:pPr lvl="0"/>
          </a:p>
        </p:txBody>
      </p:sp>
      <p:sp>
        <p:nvSpPr>
          <p:cNvPr id="49" name="Shape 49"/>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pic>
        <p:nvPicPr>
          <p:cNvPr id="8" name="image1.jpeg" descr="wmo_ppt_2012.jpg"/>
          <p:cNvPicPr/>
          <p:nvPr/>
        </p:nvPicPr>
        <p:blipFill>
          <a:blip r:embed="rId2">
            <a:extLst/>
          </a:blip>
          <a:stretch>
            <a:fillRect/>
          </a:stretch>
        </p:blipFill>
        <p:spPr>
          <a:xfrm>
            <a:off x="0" y="0"/>
            <a:ext cx="9144000" cy="6858000"/>
          </a:xfrm>
          <a:prstGeom prst="rect">
            <a:avLst/>
          </a:prstGeom>
          <a:ln w="12700">
            <a:miter lim="400000"/>
          </a:ln>
        </p:spPr>
      </p:pic>
      <p:sp>
        <p:nvSpPr>
          <p:cNvPr id="9" name="Shape 9"/>
          <p:cNvSpPr/>
          <p:nvPr>
            <p:ph type="sldNum" sz="quarter" idx="2"/>
          </p:nvPr>
        </p:nvSpPr>
        <p:spPr>
          <a:xfrm>
            <a:off x="4953000" y="6469113"/>
            <a:ext cx="2133600" cy="288821"/>
          </a:xfrm>
          <a:prstGeom prst="rect">
            <a:avLst/>
          </a:prstGeom>
        </p:spPr>
        <p:txBody>
          <a:bodyPr/>
          <a:lstStyle>
            <a:lvl1pPr>
              <a:defRPr sz="1400">
                <a:solidFill>
                  <a:srgbClr val="000000"/>
                </a:solidFill>
                <a:latin typeface="Arial"/>
                <a:ea typeface="Arial"/>
                <a:cs typeface="Arial"/>
                <a:sym typeface="Arial"/>
              </a:defRPr>
            </a:lvl1pPr>
          </a:lstStyle>
          <a:p>
            <a:pPr lvl="0"/>
            <a:fld id="{86CB4B4D-7CA3-9044-876B-883B54F8677D}" type="slidenum"/>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pic>
        <p:nvPicPr>
          <p:cNvPr id="44" name="image1.jpeg" descr="wmo_ppt_2012.jpg"/>
          <p:cNvPicPr/>
          <p:nvPr/>
        </p:nvPicPr>
        <p:blipFill>
          <a:blip r:embed="rId2">
            <a:extLst/>
          </a:blip>
          <a:stretch>
            <a:fillRect/>
          </a:stretch>
        </p:blipFill>
        <p:spPr>
          <a:xfrm>
            <a:off x="0" y="0"/>
            <a:ext cx="9144000" cy="6858000"/>
          </a:xfrm>
          <a:prstGeom prst="rect">
            <a:avLst/>
          </a:prstGeom>
          <a:ln w="12700">
            <a:miter lim="400000"/>
          </a:ln>
        </p:spPr>
      </p:pic>
      <p:sp>
        <p:nvSpPr>
          <p:cNvPr id="45" name="Shape 45"/>
          <p:cNvSpPr/>
          <p:nvPr>
            <p:ph type="sldNum" sz="quarter" idx="2"/>
          </p:nvPr>
        </p:nvSpPr>
        <p:spPr>
          <a:xfrm>
            <a:off x="5867400" y="6478587"/>
            <a:ext cx="1152525" cy="437066"/>
          </a:xfrm>
          <a:prstGeom prst="rect">
            <a:avLst/>
          </a:prstGeom>
        </p:spPr>
        <p:txBody>
          <a:bodyPr lIns="0" tIns="0" rIns="0" bIns="0" anchor="t"/>
          <a:lstStyle>
            <a:lvl1pPr>
              <a:defRPr sz="2400">
                <a:solidFill>
                  <a:srgbClr val="000000"/>
                </a:solidFill>
                <a:latin typeface="Arial"/>
                <a:ea typeface="Arial"/>
                <a:cs typeface="Arial"/>
                <a:sym typeface="Arial"/>
              </a:defRPr>
            </a:lvl1pPr>
          </a:lstStyle>
          <a:p>
            <a:pPr lvl="0"/>
            <a:fld id="{86CB4B4D-7CA3-9044-876B-883B54F8677D}" type="slidenum"/>
          </a:p>
        </p:txBody>
      </p:sp>
      <p:sp>
        <p:nvSpPr>
          <p:cNvPr id="46" name="Shape 46"/>
          <p:cNvSpPr/>
          <p:nvPr>
            <p:ph type="title"/>
          </p:nvPr>
        </p:nvSpPr>
        <p:spPr>
          <a:xfrm>
            <a:off x="457200" y="274637"/>
            <a:ext cx="8229600" cy="1325563"/>
          </a:xfrm>
          <a:prstGeom prst="rect">
            <a:avLst/>
          </a:prstGeom>
        </p:spPr>
        <p:txBody>
          <a:bodyPr lIns="0" tIns="0" rIns="0" bIns="0" anchor="t"/>
          <a:lstStyle>
            <a:lvl1pPr algn="l" defTabSz="457200">
              <a:defRPr sz="1200">
                <a:solidFill>
                  <a:srgbClr val="000000"/>
                </a:solidFill>
                <a:latin typeface="+mj-lt"/>
                <a:ea typeface="+mj-ea"/>
                <a:cs typeface="+mj-cs"/>
                <a:sym typeface="Helvetica"/>
              </a:defRPr>
            </a:lvl1pPr>
          </a:lstStyle>
          <a:p>
            <a:pPr lvl="0">
              <a:defRPr sz="1800"/>
            </a:pPr>
            <a:r>
              <a:rPr sz="1200"/>
              <a:t>Title Text</a:t>
            </a:r>
          </a:p>
        </p:txBody>
      </p:sp>
      <p:sp>
        <p:nvSpPr>
          <p:cNvPr id="47" name="Shape 47"/>
          <p:cNvSpPr/>
          <p:nvPr>
            <p:ph type="body" idx="1"/>
          </p:nvPr>
        </p:nvSpPr>
        <p:spPr>
          <a:xfrm>
            <a:off x="457200" y="1600200"/>
            <a:ext cx="8229600" cy="5257800"/>
          </a:xfrm>
          <a:prstGeom prst="rect">
            <a:avLst/>
          </a:prstGeom>
        </p:spPr>
        <p:txBody>
          <a:bodyPr lIns="0" tIns="0" rIns="0" bIns="0"/>
          <a:lstStyle>
            <a:lvl1pPr marL="0" indent="0" defTabSz="457200">
              <a:spcBef>
                <a:spcPts val="0"/>
              </a:spcBef>
              <a:buClrTx/>
              <a:buSzTx/>
              <a:buFontTx/>
              <a:buNone/>
              <a:defRPr i="0" sz="1200">
                <a:latin typeface="+mj-lt"/>
                <a:ea typeface="+mj-ea"/>
                <a:cs typeface="+mj-cs"/>
                <a:sym typeface="Helvetica"/>
              </a:defRPr>
            </a:lvl1pPr>
            <a:lvl2pPr marL="0" indent="228600" defTabSz="457200">
              <a:spcBef>
                <a:spcPts val="0"/>
              </a:spcBef>
              <a:buClrTx/>
              <a:buSzTx/>
              <a:buFontTx/>
              <a:buNone/>
              <a:defRPr i="0" sz="1200">
                <a:latin typeface="+mj-lt"/>
                <a:ea typeface="+mj-ea"/>
                <a:cs typeface="+mj-cs"/>
                <a:sym typeface="Helvetica"/>
              </a:defRPr>
            </a:lvl2pPr>
            <a:lvl3pPr marL="0" indent="457200" defTabSz="457200">
              <a:spcBef>
                <a:spcPts val="0"/>
              </a:spcBef>
              <a:buClrTx/>
              <a:buSzTx/>
              <a:buFontTx/>
              <a:buNone/>
              <a:defRPr i="0" sz="1200">
                <a:latin typeface="+mj-lt"/>
                <a:ea typeface="+mj-ea"/>
                <a:cs typeface="+mj-cs"/>
                <a:sym typeface="Helvetica"/>
              </a:defRPr>
            </a:lvl3pPr>
            <a:lvl4pPr marL="0" indent="685800" defTabSz="457200">
              <a:spcBef>
                <a:spcPts val="0"/>
              </a:spcBef>
              <a:buClrTx/>
              <a:buSzTx/>
              <a:buFontTx/>
              <a:buNone/>
              <a:defRPr i="0" sz="1200">
                <a:latin typeface="+mj-lt"/>
                <a:ea typeface="+mj-ea"/>
                <a:cs typeface="+mj-cs"/>
                <a:sym typeface="Helvetica"/>
              </a:defRPr>
            </a:lvl4pPr>
            <a:lvl5pPr marL="0" indent="914400" defTabSz="457200">
              <a:spcBef>
                <a:spcPts val="0"/>
              </a:spcBef>
              <a:buClrTx/>
              <a:buSzTx/>
              <a:buFontTx/>
              <a:buNone/>
              <a:defRPr i="0" sz="1200">
                <a:latin typeface="+mj-lt"/>
                <a:ea typeface="+mj-ea"/>
                <a:cs typeface="+mj-cs"/>
                <a:sym typeface="Helvetica"/>
              </a:defRPr>
            </a:lvl5pPr>
          </a:lstStyle>
          <a:p>
            <a:pPr lvl="0">
              <a:defRPr sz="1800"/>
            </a:pPr>
            <a:r>
              <a:rPr sz="1200"/>
              <a:t>Body Level One</a:t>
            </a:r>
            <a:endParaRPr sz="1200"/>
          </a:p>
          <a:p>
            <a:pPr lvl="1">
              <a:defRPr sz="1800"/>
            </a:pPr>
            <a:r>
              <a:rPr sz="1200"/>
              <a:t>Body Level Two</a:t>
            </a:r>
            <a:endParaRPr sz="1200"/>
          </a:p>
          <a:p>
            <a:pPr lvl="2">
              <a:defRPr sz="1800"/>
            </a:pPr>
            <a:r>
              <a:rPr sz="1200"/>
              <a:t>Body Level Three</a:t>
            </a:r>
            <a:endParaRPr sz="1200"/>
          </a:p>
          <a:p>
            <a:pPr lvl="3">
              <a:defRPr sz="1800"/>
            </a:pPr>
            <a:r>
              <a:rPr sz="1200"/>
              <a:t>Body Level Four</a:t>
            </a:r>
            <a:endParaRPr sz="1200"/>
          </a:p>
          <a:p>
            <a:pPr lvl="4">
              <a:defRPr sz="1800"/>
            </a:pPr>
            <a:r>
              <a:rPr sz="1200"/>
              <a:t>Body Level Five</a:t>
            </a:r>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pic>
        <p:nvPicPr>
          <p:cNvPr id="11" name="image2.jpeg" descr="wmo_ppt_2012_last.jpg"/>
          <p:cNvPicPr/>
          <p:nvPr/>
        </p:nvPicPr>
        <p:blipFill>
          <a:blip r:embed="rId2">
            <a:extLst/>
          </a:blip>
          <a:stretch>
            <a:fillRect/>
          </a:stretch>
        </p:blipFill>
        <p:spPr>
          <a:xfrm>
            <a:off x="0" y="0"/>
            <a:ext cx="9144000" cy="6858000"/>
          </a:xfrm>
          <a:prstGeom prst="rect">
            <a:avLst/>
          </a:prstGeom>
          <a:ln w="12700">
            <a:miter lim="400000"/>
          </a:ln>
        </p:spPr>
      </p:pic>
      <p:sp>
        <p:nvSpPr>
          <p:cNvPr id="12" name="Shape 12"/>
          <p:cNvSpPr/>
          <p:nvPr/>
        </p:nvSpPr>
        <p:spPr>
          <a:xfrm>
            <a:off x="117475" y="6530181"/>
            <a:ext cx="1141413" cy="1778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defTabSz="457200">
              <a:defRPr sz="1200">
                <a:latin typeface="Arial Narrow"/>
                <a:ea typeface="Arial Narrow"/>
                <a:cs typeface="Arial Narrow"/>
                <a:sym typeface="Arial Narrow"/>
              </a:defRPr>
            </a:lvl1pPr>
          </a:lstStyle>
          <a:p>
            <a:pPr lvl="0">
              <a:defRPr sz="1800"/>
            </a:pPr>
            <a:r>
              <a:rPr sz="1200"/>
              <a:t>www.wmo.int</a:t>
            </a:r>
          </a:p>
        </p:txBody>
      </p:sp>
      <p:sp>
        <p:nvSpPr>
          <p:cNvPr id="13" name="Shape 13"/>
          <p:cNvSpPr/>
          <p:nvPr>
            <p:ph type="title"/>
          </p:nvPr>
        </p:nvSpPr>
        <p:spPr>
          <a:xfrm>
            <a:off x="250825" y="3573462"/>
            <a:ext cx="8713790" cy="719140"/>
          </a:xfrm>
          <a:prstGeom prst="rect">
            <a:avLst/>
          </a:prstGeom>
        </p:spPr>
        <p:txBody>
          <a:bodyPr/>
          <a:lstStyle>
            <a:lvl1pPr>
              <a:defRPr sz="4000">
                <a:solidFill>
                  <a:srgbClr val="FFFFFF"/>
                </a:solidFill>
                <a:latin typeface="Arial Narrow"/>
                <a:ea typeface="Arial Narrow"/>
                <a:cs typeface="Arial Narrow"/>
                <a:sym typeface="Arial Narrow"/>
              </a:defRPr>
            </a:lvl1pPr>
          </a:lstStyle>
          <a:p>
            <a:pPr lvl="0">
              <a:defRPr sz="1800">
                <a:solidFill>
                  <a:srgbClr val="000000"/>
                </a:solidFill>
              </a:defRPr>
            </a:pPr>
            <a:r>
              <a:rPr sz="4000">
                <a:solidFill>
                  <a:srgbClr val="FFFFFF"/>
                </a:solidFill>
              </a:rPr>
              <a:t>Title Text</a:t>
            </a:r>
          </a:p>
        </p:txBody>
      </p:sp>
      <p:sp>
        <p:nvSpPr>
          <p:cNvPr id="14" name="Shape 14"/>
          <p:cNvSpPr/>
          <p:nvPr>
            <p:ph type="sldNum" sz="quarter" idx="2"/>
          </p:nvPr>
        </p:nvSpPr>
        <p:spPr>
          <a:xfrm>
            <a:off x="5029200" y="6375829"/>
            <a:ext cx="2133600" cy="264252"/>
          </a:xfrm>
          <a:prstGeom prst="rect">
            <a:avLst/>
          </a:prstGeom>
        </p:spPr>
        <p:txBody>
          <a:bodyPr/>
          <a:lstStyle>
            <a:lvl1pPr>
              <a:defRPr sz="1200">
                <a:solidFill>
                  <a:srgbClr val="008000"/>
                </a:solidFill>
              </a:defRPr>
            </a:lvl1pPr>
          </a:lstStyle>
          <a:p>
            <a:pPr lvl="0"/>
            <a:fld id="{86CB4B4D-7CA3-9044-876B-883B54F8677D}" type="slidenum"/>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pic>
        <p:nvPicPr>
          <p:cNvPr id="16" name="image2.jpeg" descr="wmo_ppt_2012_last.jpg"/>
          <p:cNvPicPr/>
          <p:nvPr/>
        </p:nvPicPr>
        <p:blipFill>
          <a:blip r:embed="rId2">
            <a:extLst/>
          </a:blip>
          <a:stretch>
            <a:fillRect/>
          </a:stretch>
        </p:blipFill>
        <p:spPr>
          <a:xfrm>
            <a:off x="0" y="0"/>
            <a:ext cx="9144000" cy="6858000"/>
          </a:xfrm>
          <a:prstGeom prst="rect">
            <a:avLst/>
          </a:prstGeom>
          <a:ln w="12700">
            <a:miter lim="400000"/>
          </a:ln>
        </p:spPr>
      </p:pic>
      <p:sp>
        <p:nvSpPr>
          <p:cNvPr id="17" name="Shape 17"/>
          <p:cNvSpPr/>
          <p:nvPr/>
        </p:nvSpPr>
        <p:spPr>
          <a:xfrm>
            <a:off x="117475" y="6532673"/>
            <a:ext cx="1141413" cy="172816"/>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defTabSz="457200">
              <a:defRPr sz="1200">
                <a:latin typeface="Arial"/>
                <a:ea typeface="Arial"/>
                <a:cs typeface="Arial"/>
                <a:sym typeface="Arial"/>
              </a:defRPr>
            </a:lvl1pPr>
          </a:lstStyle>
          <a:p>
            <a:pPr lvl="0">
              <a:defRPr sz="1800"/>
            </a:pPr>
            <a:r>
              <a:rPr sz="1200"/>
              <a:t>www.wmo.int</a:t>
            </a:r>
          </a:p>
        </p:txBody>
      </p:sp>
      <p:sp>
        <p:nvSpPr>
          <p:cNvPr id="18" name="Shape 18"/>
          <p:cNvSpPr/>
          <p:nvPr>
            <p:ph type="sldNum" sz="quarter" idx="2"/>
          </p:nvPr>
        </p:nvSpPr>
        <p:spPr>
          <a:xfrm>
            <a:off x="5148262" y="6462712"/>
            <a:ext cx="1905002" cy="375227"/>
          </a:xfrm>
          <a:prstGeom prst="rect">
            <a:avLst/>
          </a:prstGeom>
        </p:spPr>
        <p:txBody>
          <a:bodyPr anchor="t"/>
          <a:lstStyle>
            <a:lvl1pPr algn="l">
              <a:defRPr sz="2000">
                <a:solidFill>
                  <a:srgbClr val="008000"/>
                </a:solidFill>
              </a:defRPr>
            </a:lvl1pPr>
          </a:lstStyle>
          <a:p>
            <a:pPr lvl="0"/>
            <a:fld id="{86CB4B4D-7CA3-9044-876B-883B54F8677D}" type="slidenum"/>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20" name="Shape 20"/>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22" name="Shape 22"/>
          <p:cNvSpPr/>
          <p:nvPr>
            <p:ph type="title"/>
          </p:nvPr>
        </p:nvSpPr>
        <p:spPr>
          <a:prstGeom prst="rect">
            <a:avLst/>
          </a:prstGeom>
        </p:spPr>
        <p:txBody>
          <a:bodyPr/>
          <a:lstStyle/>
          <a:p>
            <a:pPr lvl="0">
              <a:defRPr sz="1800">
                <a:solidFill>
                  <a:srgbClr val="000000"/>
                </a:solidFill>
              </a:defRPr>
            </a:pPr>
            <a:r>
              <a:rPr sz="3000">
                <a:solidFill>
                  <a:srgbClr val="A7A7A7"/>
                </a:solidFill>
              </a:rPr>
              <a:t>Title Text</a:t>
            </a:r>
          </a:p>
        </p:txBody>
      </p:sp>
      <p:sp>
        <p:nvSpPr>
          <p:cNvPr id="23" name="Shape 23"/>
          <p:cNvSpPr/>
          <p:nvPr>
            <p:ph type="body" idx="1"/>
          </p:nvPr>
        </p:nvSpPr>
        <p:spPr>
          <a:prstGeom prst="rect">
            <a:avLst/>
          </a:prstGeom>
        </p:spPr>
        <p:txBody>
          <a:bodyPr/>
          <a:lstStyle/>
          <a:p>
            <a:pPr lvl="0">
              <a:defRPr i="0" sz="1800"/>
            </a:pPr>
            <a:r>
              <a:rPr i="1" sz="2600"/>
              <a:t>Body Level One</a:t>
            </a:r>
            <a:endParaRPr i="1" sz="2600"/>
          </a:p>
          <a:p>
            <a:pPr lvl="1">
              <a:defRPr i="0" sz="1800"/>
            </a:pPr>
            <a:r>
              <a:rPr i="1" sz="2600"/>
              <a:t>Body Level Two</a:t>
            </a:r>
            <a:endParaRPr i="1" sz="2600"/>
          </a:p>
          <a:p>
            <a:pPr lvl="2">
              <a:defRPr i="0" sz="1800"/>
            </a:pPr>
            <a:r>
              <a:rPr i="1" sz="2600"/>
              <a:t>Body Level Three</a:t>
            </a:r>
            <a:endParaRPr i="1" sz="2600"/>
          </a:p>
          <a:p>
            <a:pPr lvl="3">
              <a:defRPr i="0" sz="1800"/>
            </a:pPr>
            <a:r>
              <a:rPr i="1" sz="2600"/>
              <a:t>Body Level Four</a:t>
            </a:r>
            <a:endParaRPr i="1" sz="2600"/>
          </a:p>
          <a:p>
            <a:pPr lvl="4">
              <a:defRPr i="0" sz="1800"/>
            </a:pPr>
            <a:r>
              <a:rPr i="1" sz="2600"/>
              <a:t>Body Level Five</a:t>
            </a:r>
          </a:p>
        </p:txBody>
      </p:sp>
      <p:sp>
        <p:nvSpPr>
          <p:cNvPr id="24" name="Shape 24"/>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pic>
        <p:nvPicPr>
          <p:cNvPr id="26" name="image2.jpeg" descr="wmo_ppt_2012_last.jpg"/>
          <p:cNvPicPr/>
          <p:nvPr/>
        </p:nvPicPr>
        <p:blipFill>
          <a:blip r:embed="rId2">
            <a:extLst/>
          </a:blip>
          <a:stretch>
            <a:fillRect/>
          </a:stretch>
        </p:blipFill>
        <p:spPr>
          <a:xfrm>
            <a:off x="0" y="0"/>
            <a:ext cx="9144000" cy="6858000"/>
          </a:xfrm>
          <a:prstGeom prst="rect">
            <a:avLst/>
          </a:prstGeom>
          <a:ln w="12700">
            <a:miter lim="400000"/>
          </a:ln>
        </p:spPr>
      </p:pic>
      <p:sp>
        <p:nvSpPr>
          <p:cNvPr id="27" name="Shape 27"/>
          <p:cNvSpPr/>
          <p:nvPr/>
        </p:nvSpPr>
        <p:spPr>
          <a:xfrm>
            <a:off x="117475" y="6530181"/>
            <a:ext cx="1141413" cy="1778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defTabSz="457200">
              <a:defRPr sz="1200">
                <a:latin typeface="Arial Narrow"/>
                <a:ea typeface="Arial Narrow"/>
                <a:cs typeface="Arial Narrow"/>
                <a:sym typeface="Arial Narrow"/>
              </a:defRPr>
            </a:lvl1pPr>
          </a:lstStyle>
          <a:p>
            <a:pPr lvl="0">
              <a:defRPr sz="1800"/>
            </a:pPr>
            <a:r>
              <a:rPr sz="1200"/>
              <a:t>www.wmo.int</a:t>
            </a:r>
          </a:p>
        </p:txBody>
      </p:sp>
      <p:sp>
        <p:nvSpPr>
          <p:cNvPr id="28" name="Shape 28"/>
          <p:cNvSpPr/>
          <p:nvPr>
            <p:ph type="title"/>
          </p:nvPr>
        </p:nvSpPr>
        <p:spPr>
          <a:xfrm>
            <a:off x="250825" y="3573462"/>
            <a:ext cx="8713790" cy="719140"/>
          </a:xfrm>
          <a:prstGeom prst="rect">
            <a:avLst/>
          </a:prstGeom>
        </p:spPr>
        <p:txBody>
          <a:bodyPr/>
          <a:lstStyle>
            <a:lvl1pPr>
              <a:defRPr sz="4000">
                <a:solidFill>
                  <a:srgbClr val="FFFFFF"/>
                </a:solidFill>
                <a:latin typeface="Arial Narrow"/>
                <a:ea typeface="Arial Narrow"/>
                <a:cs typeface="Arial Narrow"/>
                <a:sym typeface="Arial Narrow"/>
              </a:defRPr>
            </a:lvl1pPr>
          </a:lstStyle>
          <a:p>
            <a:pPr lvl="0">
              <a:defRPr sz="1800">
                <a:solidFill>
                  <a:srgbClr val="000000"/>
                </a:solidFill>
              </a:defRPr>
            </a:pPr>
            <a:r>
              <a:rPr sz="4000">
                <a:solidFill>
                  <a:srgbClr val="FFFFFF"/>
                </a:solidFill>
              </a:rPr>
              <a:t>Title Text</a:t>
            </a:r>
          </a:p>
        </p:txBody>
      </p:sp>
      <p:sp>
        <p:nvSpPr>
          <p:cNvPr id="29" name="Shape 29"/>
          <p:cNvSpPr/>
          <p:nvPr>
            <p:ph type="sldNum" sz="quarter" idx="2"/>
          </p:nvPr>
        </p:nvSpPr>
        <p:spPr>
          <a:xfrm>
            <a:off x="5148262" y="6462712"/>
            <a:ext cx="1905002" cy="375227"/>
          </a:xfrm>
          <a:prstGeom prst="rect">
            <a:avLst/>
          </a:prstGeom>
        </p:spPr>
        <p:txBody>
          <a:bodyPr anchor="t"/>
          <a:lstStyle>
            <a:lvl1pPr algn="l">
              <a:defRPr sz="2000">
                <a:solidFill>
                  <a:srgbClr val="008000"/>
                </a:solidFill>
              </a:defRPr>
            </a:lvl1pPr>
          </a:lstStyle>
          <a:p>
            <a:pPr lvl="0"/>
            <a:fld id="{86CB4B4D-7CA3-9044-876B-883B54F8677D}" type="slidenum"/>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pic>
        <p:nvPicPr>
          <p:cNvPr id="31" name="image1.jpeg" descr="wmo_ppt_2012.jpg"/>
          <p:cNvPicPr/>
          <p:nvPr/>
        </p:nvPicPr>
        <p:blipFill>
          <a:blip r:embed="rId2">
            <a:extLst/>
          </a:blip>
          <a:stretch>
            <a:fillRect/>
          </a:stretch>
        </p:blipFill>
        <p:spPr>
          <a:xfrm>
            <a:off x="0" y="0"/>
            <a:ext cx="9144000" cy="6858000"/>
          </a:xfrm>
          <a:prstGeom prst="rect">
            <a:avLst/>
          </a:prstGeom>
          <a:ln w="12700">
            <a:miter lim="400000"/>
          </a:ln>
        </p:spPr>
      </p:pic>
      <p:sp>
        <p:nvSpPr>
          <p:cNvPr id="32" name="Shape 32"/>
          <p:cNvSpPr/>
          <p:nvPr>
            <p:ph type="title"/>
          </p:nvPr>
        </p:nvSpPr>
        <p:spPr>
          <a:xfrm>
            <a:off x="457200" y="274635"/>
            <a:ext cx="8229600" cy="1325565"/>
          </a:xfrm>
          <a:prstGeom prst="rect">
            <a:avLst/>
          </a:prstGeom>
        </p:spPr>
        <p:txBody>
          <a:bodyPr lIns="0" tIns="0" rIns="0" bIns="0" anchor="t"/>
          <a:lstStyle>
            <a:lvl1pPr defTabSz="457200">
              <a:defRPr sz="1200">
                <a:latin typeface="+mj-lt"/>
                <a:ea typeface="+mj-ea"/>
                <a:cs typeface="+mj-cs"/>
                <a:sym typeface="Helvetica"/>
              </a:defRPr>
            </a:lvl1pPr>
          </a:lstStyle>
          <a:p>
            <a:pPr lvl="0">
              <a:defRPr sz="1800">
                <a:solidFill>
                  <a:srgbClr val="000000"/>
                </a:solidFill>
              </a:defRPr>
            </a:pPr>
            <a:r>
              <a:rPr sz="1200">
                <a:solidFill>
                  <a:srgbClr val="A7A7A7"/>
                </a:solidFill>
              </a:rPr>
              <a:t>Title Text</a:t>
            </a:r>
          </a:p>
        </p:txBody>
      </p:sp>
      <p:sp>
        <p:nvSpPr>
          <p:cNvPr id="33" name="Shape 33"/>
          <p:cNvSpPr/>
          <p:nvPr>
            <p:ph type="body" idx="1"/>
          </p:nvPr>
        </p:nvSpPr>
        <p:spPr>
          <a:xfrm>
            <a:off x="457200" y="1600200"/>
            <a:ext cx="8229600" cy="5257800"/>
          </a:xfrm>
          <a:prstGeom prst="rect">
            <a:avLst/>
          </a:prstGeom>
        </p:spPr>
        <p:txBody>
          <a:bodyPr lIns="0" tIns="0" rIns="0" bIns="0"/>
          <a:lstStyle>
            <a:lvl1pPr marL="0" indent="0" defTabSz="457200">
              <a:spcBef>
                <a:spcPts val="0"/>
              </a:spcBef>
              <a:buClrTx/>
              <a:buSzTx/>
              <a:buFontTx/>
              <a:buNone/>
              <a:defRPr i="0" sz="1200">
                <a:latin typeface="+mj-lt"/>
                <a:ea typeface="+mj-ea"/>
                <a:cs typeface="+mj-cs"/>
                <a:sym typeface="Helvetica"/>
              </a:defRPr>
            </a:lvl1pPr>
            <a:lvl2pPr marL="0" indent="0" defTabSz="457200">
              <a:spcBef>
                <a:spcPts val="0"/>
              </a:spcBef>
              <a:buClrTx/>
              <a:buSzTx/>
              <a:buFontTx/>
              <a:buNone/>
              <a:defRPr i="0" sz="1200">
                <a:latin typeface="+mj-lt"/>
                <a:ea typeface="+mj-ea"/>
                <a:cs typeface="+mj-cs"/>
                <a:sym typeface="Helvetica"/>
              </a:defRPr>
            </a:lvl2pPr>
            <a:lvl3pPr marL="0" indent="0" defTabSz="457200">
              <a:spcBef>
                <a:spcPts val="0"/>
              </a:spcBef>
              <a:buClrTx/>
              <a:buSzTx/>
              <a:buFontTx/>
              <a:buNone/>
              <a:defRPr i="0" sz="1200">
                <a:latin typeface="+mj-lt"/>
                <a:ea typeface="+mj-ea"/>
                <a:cs typeface="+mj-cs"/>
                <a:sym typeface="Helvetica"/>
              </a:defRPr>
            </a:lvl3pPr>
            <a:lvl4pPr marL="0" indent="0" defTabSz="457200">
              <a:spcBef>
                <a:spcPts val="0"/>
              </a:spcBef>
              <a:buClrTx/>
              <a:buSzTx/>
              <a:buFontTx/>
              <a:buNone/>
              <a:defRPr i="0" sz="1200">
                <a:latin typeface="+mj-lt"/>
                <a:ea typeface="+mj-ea"/>
                <a:cs typeface="+mj-cs"/>
                <a:sym typeface="Helvetica"/>
              </a:defRPr>
            </a:lvl4pPr>
            <a:lvl5pPr marL="0" indent="0" defTabSz="457200">
              <a:spcBef>
                <a:spcPts val="0"/>
              </a:spcBef>
              <a:buClrTx/>
              <a:buSzTx/>
              <a:buFontTx/>
              <a:buNone/>
              <a:defRPr i="0" sz="1200">
                <a:latin typeface="+mj-lt"/>
                <a:ea typeface="+mj-ea"/>
                <a:cs typeface="+mj-cs"/>
                <a:sym typeface="Helvetica"/>
              </a:defRPr>
            </a:lvl5pPr>
          </a:lstStyle>
          <a:p>
            <a:pPr lvl="0">
              <a:defRPr sz="1800"/>
            </a:pPr>
            <a:r>
              <a:rPr sz="1200"/>
              <a:t>Body Level One</a:t>
            </a:r>
            <a:endParaRPr sz="1200"/>
          </a:p>
          <a:p>
            <a:pPr lvl="1">
              <a:defRPr sz="1800"/>
            </a:pPr>
            <a:r>
              <a:rPr sz="1200"/>
              <a:t>Body Level Two</a:t>
            </a:r>
            <a:endParaRPr sz="1200"/>
          </a:p>
          <a:p>
            <a:pPr lvl="2">
              <a:defRPr sz="1800"/>
            </a:pPr>
            <a:r>
              <a:rPr sz="1200"/>
              <a:t>Body Level Three</a:t>
            </a:r>
            <a:endParaRPr sz="1200"/>
          </a:p>
          <a:p>
            <a:pPr lvl="3">
              <a:defRPr sz="1800"/>
            </a:pPr>
            <a:r>
              <a:rPr sz="1200"/>
              <a:t>Body Level Four</a:t>
            </a:r>
            <a:endParaRPr sz="1200"/>
          </a:p>
          <a:p>
            <a:pPr lvl="4">
              <a:defRPr sz="1800"/>
            </a:pPr>
            <a:r>
              <a:rPr sz="1200"/>
              <a:t>Body Level Five</a:t>
            </a:r>
          </a:p>
        </p:txBody>
      </p:sp>
      <p:sp>
        <p:nvSpPr>
          <p:cNvPr id="34" name="Shape 34"/>
          <p:cNvSpPr/>
          <p:nvPr>
            <p:ph type="sldNum" sz="quarter" idx="2"/>
          </p:nvPr>
        </p:nvSpPr>
        <p:spPr>
          <a:xfrm>
            <a:off x="5781675" y="6461125"/>
            <a:ext cx="1152525" cy="259222"/>
          </a:xfrm>
          <a:prstGeom prst="rect">
            <a:avLst/>
          </a:prstGeom>
        </p:spPr>
        <p:txBody>
          <a:bodyPr lIns="0" tIns="0" rIns="0" bIns="0" anchor="t"/>
          <a:lstStyle>
            <a:lvl1pPr>
              <a:defRPr sz="1800">
                <a:solidFill>
                  <a:srgbClr val="000000"/>
                </a:solidFill>
                <a:latin typeface="Arial"/>
                <a:ea typeface="Arial"/>
                <a:cs typeface="Arial"/>
                <a:sym typeface="Arial"/>
              </a:defRPr>
            </a:lvl1pPr>
          </a:lstStyle>
          <a:p>
            <a:pPr lvl="0"/>
            <a:fld id="{86CB4B4D-7CA3-9044-876B-883B54F8677D}" type="slidenum"/>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sp>
        <p:nvSpPr>
          <p:cNvPr id="36" name="Shape 36"/>
          <p:cNvSpPr/>
          <p:nvPr/>
        </p:nvSpPr>
        <p:spPr>
          <a:xfrm>
            <a:off x="468312" y="6356350"/>
            <a:ext cx="5688015" cy="28257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23" y="0"/>
                </a:moveTo>
                <a:lnTo>
                  <a:pt x="0" y="21600"/>
                </a:lnTo>
                <a:lnTo>
                  <a:pt x="21077" y="21600"/>
                </a:lnTo>
                <a:lnTo>
                  <a:pt x="21600" y="0"/>
                </a:lnTo>
                <a:close/>
              </a:path>
            </a:pathLst>
          </a:custGeom>
          <a:solidFill>
            <a:srgbClr val="0F3692"/>
          </a:solidFill>
          <a:ln w="12700">
            <a:miter lim="400000"/>
          </a:ln>
        </p:spPr>
        <p:txBody>
          <a:bodyPr lIns="0" tIns="0" rIns="0" bIns="0" anchor="ctr"/>
          <a:lstStyle/>
          <a:p>
            <a:pPr lvl="0">
              <a:defRPr>
                <a:latin typeface="Arial Bold"/>
                <a:ea typeface="Arial Bold"/>
                <a:cs typeface="Arial Bold"/>
                <a:sym typeface="Arial Bold"/>
              </a:defRPr>
            </a:pPr>
          </a:p>
        </p:txBody>
      </p:sp>
      <p:sp>
        <p:nvSpPr>
          <p:cNvPr id="37" name="Shape 37"/>
          <p:cNvSpPr/>
          <p:nvPr/>
        </p:nvSpPr>
        <p:spPr>
          <a:xfrm>
            <a:off x="5364162" y="5373687"/>
            <a:ext cx="792164" cy="17281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defTabSz="457200">
              <a:defRPr sz="1200">
                <a:solidFill>
                  <a:srgbClr val="FFFFFF"/>
                </a:solidFill>
                <a:latin typeface="Arial"/>
                <a:ea typeface="Arial"/>
                <a:cs typeface="Arial"/>
                <a:sym typeface="Arial"/>
              </a:defRPr>
            </a:lvl1pPr>
          </a:lstStyle>
          <a:p>
            <a:pPr lvl="0">
              <a:defRPr sz="1800">
                <a:solidFill>
                  <a:srgbClr val="000000"/>
                </a:solidFill>
              </a:defRPr>
            </a:pPr>
            <a:r>
              <a:rPr sz="1200">
                <a:solidFill>
                  <a:srgbClr val="FFFFFF"/>
                </a:solidFill>
              </a:rPr>
              <a:t>Slide </a:t>
            </a:r>
          </a:p>
        </p:txBody>
      </p:sp>
      <p:pic>
        <p:nvPicPr>
          <p:cNvPr id="38" name="image2.png" descr="ECMWF_new_logo"/>
          <p:cNvPicPr/>
          <p:nvPr/>
        </p:nvPicPr>
        <p:blipFill>
          <a:blip r:embed="rId2">
            <a:extLst/>
          </a:blip>
          <a:stretch>
            <a:fillRect/>
          </a:stretch>
        </p:blipFill>
        <p:spPr>
          <a:xfrm>
            <a:off x="6443662" y="6310312"/>
            <a:ext cx="2084389" cy="374652"/>
          </a:xfrm>
          <a:prstGeom prst="rect">
            <a:avLst/>
          </a:prstGeom>
          <a:ln w="12700">
            <a:miter lim="400000"/>
          </a:ln>
        </p:spPr>
      </p:pic>
      <p:sp>
        <p:nvSpPr>
          <p:cNvPr id="39" name="Shape 39"/>
          <p:cNvSpPr/>
          <p:nvPr>
            <p:ph type="sldNum" sz="quarter" idx="2"/>
          </p:nvPr>
        </p:nvSpPr>
        <p:spPr>
          <a:xfrm>
            <a:off x="4932362" y="6353175"/>
            <a:ext cx="1079502" cy="345629"/>
          </a:xfrm>
          <a:prstGeom prst="rect">
            <a:avLst/>
          </a:prstGeom>
        </p:spPr>
        <p:txBody>
          <a:bodyPr lIns="0" tIns="0" rIns="0" bIns="0" anchor="t"/>
          <a:lstStyle>
            <a:lvl1pPr algn="l">
              <a:defRPr sz="2400">
                <a:solidFill>
                  <a:srgbClr val="000000"/>
                </a:solidFill>
                <a:latin typeface="Arial"/>
                <a:ea typeface="Arial"/>
                <a:cs typeface="Arial"/>
                <a:sym typeface="Arial"/>
              </a:defRPr>
            </a:lvl1pPr>
          </a:lstStyle>
          <a:p>
            <a:pPr lvl="0"/>
            <a:fld id="{86CB4B4D-7CA3-9044-876B-883B54F8677D}" type="slidenum"/>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pic>
        <p:nvPicPr>
          <p:cNvPr id="41" name="image1.jpeg" descr="wmo_ppt_2012.jpg"/>
          <p:cNvPicPr/>
          <p:nvPr/>
        </p:nvPicPr>
        <p:blipFill>
          <a:blip r:embed="rId2">
            <a:extLst/>
          </a:blip>
          <a:stretch>
            <a:fillRect/>
          </a:stretch>
        </p:blipFill>
        <p:spPr>
          <a:xfrm>
            <a:off x="0" y="0"/>
            <a:ext cx="9144000" cy="6858000"/>
          </a:xfrm>
          <a:prstGeom prst="rect">
            <a:avLst/>
          </a:prstGeom>
          <a:ln w="12700">
            <a:miter lim="400000"/>
          </a:ln>
        </p:spPr>
      </p:pic>
      <p:sp>
        <p:nvSpPr>
          <p:cNvPr id="42" name="Shape 42"/>
          <p:cNvSpPr/>
          <p:nvPr>
            <p:ph type="sldNum" sz="quarter" idx="2"/>
          </p:nvPr>
        </p:nvSpPr>
        <p:spPr>
          <a:xfrm>
            <a:off x="5867400" y="6478587"/>
            <a:ext cx="1152525" cy="266701"/>
          </a:xfrm>
          <a:prstGeom prst="rect">
            <a:avLst/>
          </a:prstGeom>
        </p:spPr>
        <p:txBody>
          <a:bodyPr lIns="0" tIns="0" rIns="0" bIns="0" anchor="t"/>
          <a:lstStyle>
            <a:lvl1pPr>
              <a:defRPr sz="1800">
                <a:solidFill>
                  <a:srgbClr val="000000"/>
                </a:solidFill>
                <a:latin typeface="Arial Narrow"/>
                <a:ea typeface="Arial Narrow"/>
                <a:cs typeface="Arial Narrow"/>
                <a:sym typeface="Arial Narrow"/>
              </a:defRPr>
            </a:lvl1pPr>
          </a:lstStyle>
          <a:p>
            <a:pPr lvl="0"/>
            <a:fld id="{86CB4B4D-7CA3-9044-876B-883B54F8677D}" type="slidenum"/>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pic>
        <p:nvPicPr>
          <p:cNvPr id="2" name="image1.png" descr="wmo_ppt_2012.psd"/>
          <p:cNvPicPr/>
          <p:nvPr/>
        </p:nvPicPr>
        <p:blipFill>
          <a:blip r:embed="rId2">
            <a:extLst/>
          </a:blip>
          <a:stretch>
            <a:fillRect/>
          </a:stretch>
        </p:blipFill>
        <p:spPr>
          <a:xfrm>
            <a:off x="0" y="0"/>
            <a:ext cx="9144000" cy="6858000"/>
          </a:xfrm>
          <a:prstGeom prst="rect">
            <a:avLst/>
          </a:prstGeom>
          <a:ln w="12700">
            <a:miter lim="400000"/>
          </a:ln>
        </p:spPr>
      </p:pic>
      <p:sp>
        <p:nvSpPr>
          <p:cNvPr id="3" name="Shape 3"/>
          <p:cNvSpPr/>
          <p:nvPr/>
        </p:nvSpPr>
        <p:spPr>
          <a:xfrm>
            <a:off x="468312" y="1341437"/>
            <a:ext cx="1079501" cy="4216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spcBef>
                <a:spcPts val="1000"/>
              </a:spcBef>
              <a:defRPr b="1" sz="1800">
                <a:solidFill>
                  <a:srgbClr val="FFFFFF"/>
                </a:solidFill>
                <a:latin typeface="Arial Black"/>
                <a:ea typeface="Arial Black"/>
                <a:cs typeface="Arial Black"/>
                <a:sym typeface="Arial Black"/>
              </a:defRPr>
            </a:lvl1pPr>
          </a:lstStyle>
          <a:p>
            <a:pPr lvl="0">
              <a:defRPr b="0">
                <a:solidFill>
                  <a:srgbClr val="000000"/>
                </a:solidFill>
              </a:defRPr>
            </a:pPr>
            <a:r>
              <a:rPr b="1">
                <a:solidFill>
                  <a:srgbClr val="FFFFFF"/>
                </a:solidFill>
              </a:rPr>
              <a:t>WMO</a:t>
            </a:r>
          </a:p>
        </p:txBody>
      </p:sp>
      <p:sp>
        <p:nvSpPr>
          <p:cNvPr id="4" name="Shape 4"/>
          <p:cNvSpPr/>
          <p:nvPr>
            <p:ph type="title"/>
          </p:nvPr>
        </p:nvSpPr>
        <p:spPr>
          <a:xfrm>
            <a:off x="250825" y="117475"/>
            <a:ext cx="8713790" cy="9350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lstStyle/>
          <a:p>
            <a:pPr lvl="0">
              <a:defRPr sz="1800">
                <a:solidFill>
                  <a:srgbClr val="000000"/>
                </a:solidFill>
              </a:defRPr>
            </a:pPr>
            <a:r>
              <a:rPr sz="3000">
                <a:solidFill>
                  <a:srgbClr val="A7A7A7"/>
                </a:solidFill>
              </a:rPr>
              <a:t>Title Text</a:t>
            </a:r>
          </a:p>
        </p:txBody>
      </p:sp>
      <p:sp>
        <p:nvSpPr>
          <p:cNvPr id="5" name="Shape 5"/>
          <p:cNvSpPr/>
          <p:nvPr>
            <p:ph type="body" idx="1"/>
          </p:nvPr>
        </p:nvSpPr>
        <p:spPr>
          <a:xfrm>
            <a:off x="250825" y="1052512"/>
            <a:ext cx="8713790" cy="580549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lstStyle/>
          <a:p>
            <a:pPr lvl="0">
              <a:defRPr i="0" sz="1800"/>
            </a:pPr>
            <a:r>
              <a:rPr i="1" sz="2600"/>
              <a:t>Body Level One</a:t>
            </a:r>
            <a:endParaRPr i="1" sz="2600"/>
          </a:p>
          <a:p>
            <a:pPr lvl="1">
              <a:defRPr i="0" sz="1800"/>
            </a:pPr>
            <a:r>
              <a:rPr i="1" sz="2600"/>
              <a:t>Body Level Two</a:t>
            </a:r>
            <a:endParaRPr i="1" sz="2600"/>
          </a:p>
          <a:p>
            <a:pPr lvl="2">
              <a:defRPr i="0" sz="1800"/>
            </a:pPr>
            <a:r>
              <a:rPr i="1" sz="2600"/>
              <a:t>Body Level Three</a:t>
            </a:r>
            <a:endParaRPr i="1" sz="2600"/>
          </a:p>
          <a:p>
            <a:pPr lvl="3">
              <a:defRPr i="0" sz="1800"/>
            </a:pPr>
            <a:r>
              <a:rPr i="1" sz="2600"/>
              <a:t>Body Level Four</a:t>
            </a:r>
            <a:endParaRPr i="1" sz="2600"/>
          </a:p>
          <a:p>
            <a:pPr lvl="4">
              <a:defRPr i="0" sz="1800"/>
            </a:pPr>
            <a:r>
              <a:rPr i="1" sz="2600"/>
              <a:t>Body Level Five</a:t>
            </a:r>
          </a:p>
        </p:txBody>
      </p:sp>
      <p:sp>
        <p:nvSpPr>
          <p:cNvPr id="6" name="Shape 6"/>
          <p:cNvSpPr/>
          <p:nvPr>
            <p:ph type="sldNum" sz="quarter" idx="2"/>
          </p:nvPr>
        </p:nvSpPr>
        <p:spPr>
          <a:xfrm>
            <a:off x="6858000" y="5952344"/>
            <a:ext cx="2133600" cy="226983"/>
          </a:xfrm>
          <a:prstGeom prst="rect">
            <a:avLst/>
          </a:prstGeom>
          <a:ln w="12700">
            <a:miter lim="400000"/>
          </a:ln>
        </p:spPr>
        <p:txBody>
          <a:bodyPr lIns="45718" tIns="45718" rIns="45718" bIns="45718" anchor="ctr">
            <a:spAutoFit/>
          </a:bodyPr>
          <a:lstStyle>
            <a:lvl1pPr algn="r">
              <a:defRPr sz="1000">
                <a:solidFill>
                  <a:srgbClr val="6699FF"/>
                </a:solidFill>
                <a:latin typeface="Arial Bold"/>
                <a:ea typeface="Arial Bold"/>
                <a:cs typeface="Arial Bold"/>
                <a:sym typeface="Arial Bold"/>
              </a:defRPr>
            </a:lvl1pPr>
          </a:lstStyle>
          <a:p>
            <a:pPr lvl="0"/>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transition spd="med" advClick="1"/>
  <p:txStyles>
    <p:titleStyle>
      <a:lvl1pPr algn="ctr">
        <a:defRPr sz="3000">
          <a:solidFill>
            <a:srgbClr val="A7A7A7"/>
          </a:solidFill>
          <a:latin typeface="Arial"/>
          <a:ea typeface="Arial"/>
          <a:cs typeface="Arial"/>
          <a:sym typeface="Arial"/>
        </a:defRPr>
      </a:lvl1pPr>
      <a:lvl2pPr algn="ctr">
        <a:defRPr sz="3000">
          <a:solidFill>
            <a:srgbClr val="A7A7A7"/>
          </a:solidFill>
          <a:latin typeface="Arial"/>
          <a:ea typeface="Arial"/>
          <a:cs typeface="Arial"/>
          <a:sym typeface="Arial"/>
        </a:defRPr>
      </a:lvl2pPr>
      <a:lvl3pPr algn="ctr">
        <a:defRPr sz="3000">
          <a:solidFill>
            <a:srgbClr val="A7A7A7"/>
          </a:solidFill>
          <a:latin typeface="Arial"/>
          <a:ea typeface="Arial"/>
          <a:cs typeface="Arial"/>
          <a:sym typeface="Arial"/>
        </a:defRPr>
      </a:lvl3pPr>
      <a:lvl4pPr algn="ctr">
        <a:defRPr sz="3000">
          <a:solidFill>
            <a:srgbClr val="A7A7A7"/>
          </a:solidFill>
          <a:latin typeface="Arial"/>
          <a:ea typeface="Arial"/>
          <a:cs typeface="Arial"/>
          <a:sym typeface="Arial"/>
        </a:defRPr>
      </a:lvl4pPr>
      <a:lvl5pPr algn="ctr">
        <a:defRPr sz="3000">
          <a:solidFill>
            <a:srgbClr val="A7A7A7"/>
          </a:solidFill>
          <a:latin typeface="Arial"/>
          <a:ea typeface="Arial"/>
          <a:cs typeface="Arial"/>
          <a:sym typeface="Arial"/>
        </a:defRPr>
      </a:lvl5pPr>
      <a:lvl6pPr algn="ctr">
        <a:defRPr sz="3000">
          <a:solidFill>
            <a:srgbClr val="A7A7A7"/>
          </a:solidFill>
          <a:latin typeface="Arial"/>
          <a:ea typeface="Arial"/>
          <a:cs typeface="Arial"/>
          <a:sym typeface="Arial"/>
        </a:defRPr>
      </a:lvl6pPr>
      <a:lvl7pPr algn="ctr">
        <a:defRPr sz="3000">
          <a:solidFill>
            <a:srgbClr val="A7A7A7"/>
          </a:solidFill>
          <a:latin typeface="Arial"/>
          <a:ea typeface="Arial"/>
          <a:cs typeface="Arial"/>
          <a:sym typeface="Arial"/>
        </a:defRPr>
      </a:lvl7pPr>
      <a:lvl8pPr algn="ctr">
        <a:defRPr sz="3000">
          <a:solidFill>
            <a:srgbClr val="A7A7A7"/>
          </a:solidFill>
          <a:latin typeface="Arial"/>
          <a:ea typeface="Arial"/>
          <a:cs typeface="Arial"/>
          <a:sym typeface="Arial"/>
        </a:defRPr>
      </a:lvl8pPr>
      <a:lvl9pPr algn="ctr">
        <a:defRPr sz="3000">
          <a:solidFill>
            <a:srgbClr val="A7A7A7"/>
          </a:solidFill>
          <a:latin typeface="Arial"/>
          <a:ea typeface="Arial"/>
          <a:cs typeface="Arial"/>
          <a:sym typeface="Arial"/>
        </a:defRPr>
      </a:lvl9pPr>
    </p:titleStyle>
    <p:bodyStyle>
      <a:lvl1pPr marL="495300" indent="-495300" defTabSz="758825">
        <a:spcBef>
          <a:spcPts val="300"/>
        </a:spcBef>
        <a:buClr>
          <a:srgbClr val="FF9900"/>
        </a:buClr>
        <a:buSzPct val="100000"/>
        <a:buFont typeface="Wingdings"/>
        <a:buChar char="▪"/>
        <a:defRPr i="1" sz="2600">
          <a:latin typeface="Arial"/>
          <a:ea typeface="Arial"/>
          <a:cs typeface="Arial"/>
          <a:sym typeface="Arial"/>
        </a:defRPr>
      </a:lvl1pPr>
      <a:lvl2pPr marL="1226683" indent="-769483" defTabSz="758825">
        <a:spcBef>
          <a:spcPts val="300"/>
        </a:spcBef>
        <a:buClr>
          <a:srgbClr val="FF9900"/>
        </a:buClr>
        <a:buSzPct val="100000"/>
        <a:buFont typeface="Wingdings"/>
        <a:buChar char="▪"/>
        <a:defRPr i="1" sz="2600">
          <a:latin typeface="Arial"/>
          <a:ea typeface="Arial"/>
          <a:cs typeface="Arial"/>
          <a:sym typeface="Arial"/>
        </a:defRPr>
      </a:lvl2pPr>
      <a:lvl3pPr marL="1409700" indent="-495300" defTabSz="758825">
        <a:spcBef>
          <a:spcPts val="300"/>
        </a:spcBef>
        <a:buClr>
          <a:srgbClr val="FF9900"/>
        </a:buClr>
        <a:buSzPct val="100000"/>
        <a:buFont typeface="Wingdings"/>
        <a:buChar char="▪"/>
        <a:defRPr i="1" sz="2600">
          <a:latin typeface="Arial"/>
          <a:ea typeface="Arial"/>
          <a:cs typeface="Arial"/>
          <a:sym typeface="Arial"/>
        </a:defRPr>
      </a:lvl3pPr>
      <a:lvl4pPr marL="1866900" indent="-495300" defTabSz="758825">
        <a:spcBef>
          <a:spcPts val="300"/>
        </a:spcBef>
        <a:buClr>
          <a:srgbClr val="FF9900"/>
        </a:buClr>
        <a:buSzPct val="100000"/>
        <a:buFont typeface="Wingdings"/>
        <a:buChar char="▪"/>
        <a:defRPr i="1" sz="2600">
          <a:latin typeface="Arial"/>
          <a:ea typeface="Arial"/>
          <a:cs typeface="Arial"/>
          <a:sym typeface="Arial"/>
        </a:defRPr>
      </a:lvl4pPr>
      <a:lvl5pPr marL="2378642" indent="-549842" defTabSz="758825">
        <a:spcBef>
          <a:spcPts val="300"/>
        </a:spcBef>
        <a:buClr>
          <a:srgbClr val="FF9900"/>
        </a:buClr>
        <a:buSzPct val="100000"/>
        <a:buFont typeface="Wingdings"/>
        <a:buChar char="▪"/>
        <a:defRPr i="1" sz="2600">
          <a:latin typeface="Arial"/>
          <a:ea typeface="Arial"/>
          <a:cs typeface="Arial"/>
          <a:sym typeface="Arial"/>
        </a:defRPr>
      </a:lvl5pPr>
      <a:lvl6pPr marL="2836331" indent="-550331" defTabSz="758825">
        <a:spcBef>
          <a:spcPts val="300"/>
        </a:spcBef>
        <a:buClr>
          <a:srgbClr val="FF9900"/>
        </a:buClr>
        <a:buSzPct val="100000"/>
        <a:buFont typeface="Wingdings"/>
        <a:buChar char="•"/>
        <a:defRPr i="1" sz="2600">
          <a:latin typeface="Arial"/>
          <a:ea typeface="Arial"/>
          <a:cs typeface="Arial"/>
          <a:sym typeface="Arial"/>
        </a:defRPr>
      </a:lvl6pPr>
      <a:lvl7pPr marL="3293533" indent="-550331" defTabSz="758825">
        <a:spcBef>
          <a:spcPts val="300"/>
        </a:spcBef>
        <a:buClr>
          <a:srgbClr val="FF9900"/>
        </a:buClr>
        <a:buSzPct val="100000"/>
        <a:buFont typeface="Wingdings"/>
        <a:buChar char="•"/>
        <a:defRPr i="1" sz="2600">
          <a:latin typeface="Arial"/>
          <a:ea typeface="Arial"/>
          <a:cs typeface="Arial"/>
          <a:sym typeface="Arial"/>
        </a:defRPr>
      </a:lvl7pPr>
      <a:lvl8pPr marL="3750733" indent="-550331" defTabSz="758825">
        <a:spcBef>
          <a:spcPts val="300"/>
        </a:spcBef>
        <a:buClr>
          <a:srgbClr val="FF9900"/>
        </a:buClr>
        <a:buSzPct val="100000"/>
        <a:buFont typeface="Wingdings"/>
        <a:buChar char="•"/>
        <a:defRPr i="1" sz="2600">
          <a:latin typeface="Arial"/>
          <a:ea typeface="Arial"/>
          <a:cs typeface="Arial"/>
          <a:sym typeface="Arial"/>
        </a:defRPr>
      </a:lvl8pPr>
      <a:lvl9pPr marL="4207932" indent="-550332" defTabSz="758825">
        <a:spcBef>
          <a:spcPts val="300"/>
        </a:spcBef>
        <a:buClr>
          <a:srgbClr val="FF9900"/>
        </a:buClr>
        <a:buSzPct val="100000"/>
        <a:buFont typeface="Wingdings"/>
        <a:buChar char="•"/>
        <a:defRPr i="1" sz="2600">
          <a:latin typeface="Arial"/>
          <a:ea typeface="Arial"/>
          <a:cs typeface="Arial"/>
          <a:sym typeface="Arial"/>
        </a:defRPr>
      </a:lvl9pPr>
    </p:bodyStyle>
    <p:otherStyle>
      <a:lvl1pPr algn="r">
        <a:defRPr sz="1000">
          <a:solidFill>
            <a:schemeClr val="tx1"/>
          </a:solidFill>
          <a:latin typeface="+mn-lt"/>
          <a:ea typeface="+mn-ea"/>
          <a:cs typeface="+mn-cs"/>
          <a:sym typeface="Arial Bold"/>
        </a:defRPr>
      </a:lvl1pPr>
      <a:lvl2pPr algn="r">
        <a:defRPr sz="1000">
          <a:solidFill>
            <a:schemeClr val="tx1"/>
          </a:solidFill>
          <a:latin typeface="+mn-lt"/>
          <a:ea typeface="+mn-ea"/>
          <a:cs typeface="+mn-cs"/>
          <a:sym typeface="Arial Bold"/>
        </a:defRPr>
      </a:lvl2pPr>
      <a:lvl3pPr algn="r">
        <a:defRPr sz="1000">
          <a:solidFill>
            <a:schemeClr val="tx1"/>
          </a:solidFill>
          <a:latin typeface="+mn-lt"/>
          <a:ea typeface="+mn-ea"/>
          <a:cs typeface="+mn-cs"/>
          <a:sym typeface="Arial Bold"/>
        </a:defRPr>
      </a:lvl3pPr>
      <a:lvl4pPr algn="r">
        <a:defRPr sz="1000">
          <a:solidFill>
            <a:schemeClr val="tx1"/>
          </a:solidFill>
          <a:latin typeface="+mn-lt"/>
          <a:ea typeface="+mn-ea"/>
          <a:cs typeface="+mn-cs"/>
          <a:sym typeface="Arial Bold"/>
        </a:defRPr>
      </a:lvl4pPr>
      <a:lvl5pPr algn="r">
        <a:defRPr sz="1000">
          <a:solidFill>
            <a:schemeClr val="tx1"/>
          </a:solidFill>
          <a:latin typeface="+mn-lt"/>
          <a:ea typeface="+mn-ea"/>
          <a:cs typeface="+mn-cs"/>
          <a:sym typeface="Arial Bold"/>
        </a:defRPr>
      </a:lvl5pPr>
      <a:lvl6pPr algn="r">
        <a:defRPr sz="1000">
          <a:solidFill>
            <a:schemeClr val="tx1"/>
          </a:solidFill>
          <a:latin typeface="+mn-lt"/>
          <a:ea typeface="+mn-ea"/>
          <a:cs typeface="+mn-cs"/>
          <a:sym typeface="Arial Bold"/>
        </a:defRPr>
      </a:lvl6pPr>
      <a:lvl7pPr algn="r">
        <a:defRPr sz="1000">
          <a:solidFill>
            <a:schemeClr val="tx1"/>
          </a:solidFill>
          <a:latin typeface="+mn-lt"/>
          <a:ea typeface="+mn-ea"/>
          <a:cs typeface="+mn-cs"/>
          <a:sym typeface="Arial Bold"/>
        </a:defRPr>
      </a:lvl7pPr>
      <a:lvl8pPr algn="r">
        <a:defRPr sz="1000">
          <a:solidFill>
            <a:schemeClr val="tx1"/>
          </a:solidFill>
          <a:latin typeface="+mn-lt"/>
          <a:ea typeface="+mn-ea"/>
          <a:cs typeface="+mn-cs"/>
          <a:sym typeface="Arial Bold"/>
        </a:defRPr>
      </a:lvl8pPr>
      <a:lvl9pPr algn="r">
        <a:defRPr sz="1000">
          <a:solidFill>
            <a:schemeClr val="tx1"/>
          </a:solidFill>
          <a:latin typeface="+mn-lt"/>
          <a:ea typeface="+mn-ea"/>
          <a:cs typeface="+mn-cs"/>
          <a:sym typeface="Arial Bold"/>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gif"/></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Shape 51"/>
          <p:cNvSpPr/>
          <p:nvPr>
            <p:ph type="sldNum" sz="quarter" idx="2"/>
          </p:nvPr>
        </p:nvSpPr>
        <p:spPr>
          <a:xfrm>
            <a:off x="6858000" y="5875827"/>
            <a:ext cx="2133600" cy="135546"/>
          </a:xfrm>
          <a:prstGeom prst="rect">
            <a:avLst/>
          </a:prstGeom>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solidFill>
                  <a:srgbClr val="000000"/>
                </a:solidFill>
              </a:defRPr>
            </a:pPr>
            <a:fld id="{86CB4B4D-7CA3-9044-876B-883B54F8677D}" type="slidenum">
              <a:rPr sz="1000">
                <a:solidFill>
                  <a:srgbClr val="6699FF"/>
                </a:solidFill>
              </a:rPr>
            </a:fld>
          </a:p>
        </p:txBody>
      </p:sp>
      <p:sp>
        <p:nvSpPr>
          <p:cNvPr id="52" name="Shape 52"/>
          <p:cNvSpPr/>
          <p:nvPr>
            <p:ph type="title" idx="4294967295"/>
          </p:nvPr>
        </p:nvSpPr>
        <p:spPr>
          <a:xfrm>
            <a:off x="311150" y="1912938"/>
            <a:ext cx="8496300" cy="3384552"/>
          </a:xfrm>
          <a:prstGeom prst="rect">
            <a:avLst/>
          </a:prstGeom>
        </p:spPr>
        <p:txBody>
          <a:bodyPr lIns="0" tIns="0" rIns="0" bIns="0">
            <a:normAutofit fontScale="100000" lnSpcReduction="0"/>
          </a:bodyPr>
          <a:lstStyle/>
          <a:p>
            <a:pPr lvl="0">
              <a:defRPr sz="1800">
                <a:solidFill>
                  <a:srgbClr val="000000"/>
                </a:solidFill>
              </a:defRPr>
            </a:pPr>
            <a:r>
              <a:rPr b="1" sz="4800">
                <a:solidFill>
                  <a:srgbClr val="FBFFFB"/>
                </a:solidFill>
              </a:rPr>
              <a:t>IWW input to the CGMS Baseline</a:t>
            </a:r>
            <a:endParaRPr b="1" sz="4800">
              <a:solidFill>
                <a:srgbClr val="FBFFFB"/>
              </a:solidFill>
            </a:endParaRPr>
          </a:p>
          <a:p>
            <a:pPr lvl="0">
              <a:defRPr sz="1800">
                <a:solidFill>
                  <a:srgbClr val="000000"/>
                </a:solidFill>
              </a:defRPr>
            </a:pPr>
            <a:br>
              <a:rPr sz="4800">
                <a:solidFill>
                  <a:srgbClr val="FBFFFB"/>
                </a:solidFill>
                <a:latin typeface="Arial Bold"/>
                <a:ea typeface="Arial Bold"/>
                <a:cs typeface="Arial Bold"/>
                <a:sym typeface="Arial Bold"/>
              </a:rPr>
            </a:br>
            <a:r>
              <a:rPr b="1" i="1" sz="2800">
                <a:solidFill>
                  <a:srgbClr val="181A71"/>
                </a:solidFill>
              </a:rPr>
              <a:t>IWW-12, Copenhagen, June 16-20 2014</a:t>
            </a:r>
            <a:r>
              <a:rPr b="1" i="1" sz="2800">
                <a:solidFill>
                  <a:srgbClr val="FBFFFB"/>
                </a:solidFill>
              </a:rPr>
              <a:t>  </a:t>
            </a:r>
          </a:p>
        </p:txBody>
      </p:sp>
      <p:sp>
        <p:nvSpPr>
          <p:cNvPr id="53" name="Shape 53"/>
          <p:cNvSpPr/>
          <p:nvPr>
            <p:ph type="body" idx="4294967295"/>
          </p:nvPr>
        </p:nvSpPr>
        <p:spPr>
          <a:xfrm>
            <a:off x="395288" y="5084762"/>
            <a:ext cx="8280401" cy="1081089"/>
          </a:xfrm>
          <a:prstGeom prst="rect">
            <a:avLst/>
          </a:prstGeom>
        </p:spPr>
        <p:txBody>
          <a:bodyPr lIns="0" tIns="0" rIns="0" bIns="0">
            <a:normAutofit fontScale="100000" lnSpcReduction="0"/>
          </a:bodyPr>
          <a:lstStyle/>
          <a:p>
            <a:pPr lvl="0" marL="0" indent="0" algn="ctr">
              <a:lnSpc>
                <a:spcPct val="80000"/>
              </a:lnSpc>
              <a:buSzTx/>
              <a:buNone/>
              <a:defRPr i="0" sz="1800"/>
            </a:pPr>
            <a:endParaRPr i="1" sz="1000">
              <a:solidFill>
                <a:srgbClr val="FFFFFF"/>
              </a:solidFill>
            </a:endParaRPr>
          </a:p>
          <a:p>
            <a:pPr lvl="0" marL="0" indent="0" algn="ctr">
              <a:lnSpc>
                <a:spcPct val="80000"/>
              </a:lnSpc>
              <a:buSzTx/>
              <a:buNone/>
              <a:defRPr i="0" sz="1800"/>
            </a:pPr>
            <a:r>
              <a:rPr i="1" sz="2400">
                <a:solidFill>
                  <a:srgbClr val="FFFFFF"/>
                </a:solidFill>
              </a:rPr>
              <a:t>Dr. Lars Peter Riishojgaard,</a:t>
            </a:r>
            <a:endParaRPr i="1" sz="2400">
              <a:solidFill>
                <a:srgbClr val="FFFFFF"/>
              </a:solidFill>
            </a:endParaRPr>
          </a:p>
          <a:p>
            <a:pPr lvl="0" marL="0" indent="0" algn="ctr">
              <a:lnSpc>
                <a:spcPct val="80000"/>
              </a:lnSpc>
              <a:buSzTx/>
              <a:buNone/>
              <a:defRPr i="0" sz="1800"/>
            </a:pPr>
            <a:r>
              <a:rPr i="1" sz="2400">
                <a:solidFill>
                  <a:srgbClr val="FFFFFF"/>
                </a:solidFill>
              </a:rPr>
              <a:t>WIGOS Project Manager, WMO Secretariat</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 name="Shape 55"/>
          <p:cNvSpPr/>
          <p:nvPr>
            <p:ph type="title"/>
          </p:nvPr>
        </p:nvSpPr>
        <p:spPr>
          <a:xfrm>
            <a:off x="250825" y="188912"/>
            <a:ext cx="8713788" cy="792163"/>
          </a:xfrm>
          <a:prstGeom prst="rect">
            <a:avLst/>
          </a:prstGeom>
        </p:spPr>
        <p:txBody>
          <a:bodyPr anchor="ctr">
            <a:normAutofit fontScale="100000" lnSpcReduction="0"/>
          </a:bodyPr>
          <a:lstStyle>
            <a:lvl1pPr defTabSz="914400">
              <a:defRPr sz="4000">
                <a:solidFill>
                  <a:srgbClr val="333399"/>
                </a:solidFill>
                <a:latin typeface="Arial Bold"/>
                <a:ea typeface="Arial Bold"/>
                <a:cs typeface="Arial Bold"/>
                <a:sym typeface="Arial Bold"/>
              </a:defRPr>
            </a:lvl1pPr>
          </a:lstStyle>
          <a:p>
            <a:pPr lvl="0">
              <a:defRPr sz="1800">
                <a:solidFill>
                  <a:srgbClr val="000000"/>
                </a:solidFill>
              </a:defRPr>
            </a:pPr>
            <a:r>
              <a:rPr sz="4000">
                <a:solidFill>
                  <a:srgbClr val="333399"/>
                </a:solidFill>
              </a:rPr>
              <a:t>WIGOS and the CGMS Baseline</a:t>
            </a:r>
          </a:p>
        </p:txBody>
      </p:sp>
      <p:sp>
        <p:nvSpPr>
          <p:cNvPr id="56" name="Shape 56"/>
          <p:cNvSpPr/>
          <p:nvPr>
            <p:ph type="body" idx="1"/>
          </p:nvPr>
        </p:nvSpPr>
        <p:spPr>
          <a:xfrm>
            <a:off x="250825" y="1458912"/>
            <a:ext cx="8893175" cy="4897438"/>
          </a:xfrm>
          <a:prstGeom prst="rect">
            <a:avLst/>
          </a:prstGeom>
        </p:spPr>
        <p:txBody>
          <a:bodyPr>
            <a:normAutofit fontScale="100000" lnSpcReduction="0"/>
          </a:bodyPr>
          <a:lstStyle/>
          <a:p>
            <a:pPr lvl="0" marL="1244600" indent="-1244600" defTabSz="914400">
              <a:spcBef>
                <a:spcPts val="600"/>
              </a:spcBef>
              <a:buClr>
                <a:srgbClr val="FF9900"/>
              </a:buClr>
              <a:buSzPct val="100000"/>
              <a:buFont typeface="Wingdings"/>
              <a:buChar char="▪"/>
              <a:defRPr sz="1800"/>
            </a:pPr>
            <a:r>
              <a:rPr sz="2800">
                <a:latin typeface="Arial"/>
                <a:ea typeface="Arial"/>
                <a:cs typeface="Arial"/>
                <a:sym typeface="Arial"/>
              </a:rPr>
              <a:t>WMO Integrated Global Observing System (WIGOS): a framework for integrating all WMO observing systems under one umbrella (GOS + WMO Hydrological Observing Systems, observing components of GAW and GCW)</a:t>
            </a:r>
            <a:endParaRPr sz="2800">
              <a:latin typeface="Arial"/>
              <a:ea typeface="Arial"/>
              <a:cs typeface="Arial"/>
              <a:sym typeface="Arial"/>
            </a:endParaRPr>
          </a:p>
          <a:p>
            <a:pPr lvl="0" marL="1244600" indent="-1244600" defTabSz="914400">
              <a:spcBef>
                <a:spcPts val="600"/>
              </a:spcBef>
              <a:buClr>
                <a:srgbClr val="FF9900"/>
              </a:buClr>
              <a:buSzPct val="100000"/>
              <a:buFont typeface="Wingdings"/>
              <a:buChar char="▪"/>
              <a:defRPr sz="1800"/>
            </a:pPr>
            <a:r>
              <a:rPr sz="2800">
                <a:latin typeface="Arial"/>
                <a:ea typeface="Arial"/>
                <a:cs typeface="Arial"/>
                <a:sym typeface="Arial"/>
              </a:rPr>
              <a:t>Regulatory Material is under development, with the aim of submitting it to WMO Congress in May 2015</a:t>
            </a:r>
            <a:endParaRPr sz="2800">
              <a:latin typeface="Arial"/>
              <a:ea typeface="Arial"/>
              <a:cs typeface="Arial"/>
              <a:sym typeface="Arial"/>
            </a:endParaRPr>
          </a:p>
          <a:p>
            <a:pPr lvl="1" marL="1701800" indent="-1244600" defTabSz="914400">
              <a:spcBef>
                <a:spcPts val="600"/>
              </a:spcBef>
              <a:buClr>
                <a:srgbClr val="FF9900"/>
              </a:buClr>
              <a:buSzPct val="100000"/>
              <a:buFont typeface="Wingdings"/>
              <a:buChar char="▪"/>
              <a:defRPr sz="1800"/>
            </a:pPr>
            <a:r>
              <a:rPr i="1" sz="2800" u="sng">
                <a:latin typeface="Arial"/>
                <a:ea typeface="Arial"/>
                <a:cs typeface="Arial"/>
                <a:sym typeface="Arial"/>
              </a:rPr>
              <a:t>Manual on WIGOS </a:t>
            </a:r>
            <a:r>
              <a:rPr sz="2800">
                <a:latin typeface="Arial"/>
                <a:ea typeface="Arial"/>
                <a:cs typeface="Arial"/>
                <a:sym typeface="Arial"/>
              </a:rPr>
              <a:t>includes a description of the space-based component; this is provided by the CGMS Baseline (included as an attachment to the manual)</a:t>
            </a:r>
          </a:p>
        </p:txBody>
      </p:sp>
      <p:sp>
        <p:nvSpPr>
          <p:cNvPr id="57" name="Shape 57"/>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lvl="0">
              <a:defRPr sz="1800"/>
            </a:pPr>
            <a:fld id="{86CB4B4D-7CA3-9044-876B-883B54F8677D}" type="slidenum">
              <a:rPr sz="2400"/>
            </a:fld>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 name="Shape 59"/>
          <p:cNvSpPr/>
          <p:nvPr>
            <p:ph type="sldNum" sz="quarter" idx="2"/>
          </p:nvPr>
        </p:nvSpPr>
        <p:spPr>
          <a:xfrm>
            <a:off x="4953000" y="6362433"/>
            <a:ext cx="2133600" cy="197384"/>
          </a:xfrm>
          <a:prstGeom prst="rect">
            <a:avLst/>
          </a:prstGeom>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pPr>
            <a:fld id="{86CB4B4D-7CA3-9044-876B-883B54F8677D}" type="slidenum">
              <a:rPr sz="1400"/>
            </a:fld>
          </a:p>
        </p:txBody>
      </p:sp>
      <p:sp>
        <p:nvSpPr>
          <p:cNvPr id="60" name="Shape 60"/>
          <p:cNvSpPr/>
          <p:nvPr/>
        </p:nvSpPr>
        <p:spPr>
          <a:xfrm>
            <a:off x="228600" y="1358899"/>
            <a:ext cx="1524000" cy="33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lgn="ctr">
              <a:defRPr b="1" sz="1800">
                <a:solidFill>
                  <a:srgbClr val="FFFFFF"/>
                </a:solidFill>
                <a:latin typeface="Arial Black"/>
                <a:ea typeface="Arial Black"/>
                <a:cs typeface="Arial Black"/>
                <a:sym typeface="Arial Black"/>
              </a:defRPr>
            </a:lvl1pPr>
          </a:lstStyle>
          <a:p>
            <a:pPr lvl="0">
              <a:defRPr b="0">
                <a:solidFill>
                  <a:srgbClr val="000000"/>
                </a:solidFill>
              </a:defRPr>
            </a:pPr>
            <a:r>
              <a:rPr b="1">
                <a:solidFill>
                  <a:srgbClr val="FFFFFF"/>
                </a:solidFill>
              </a:rPr>
              <a:t>WMO</a:t>
            </a:r>
          </a:p>
        </p:txBody>
      </p:sp>
      <p:sp>
        <p:nvSpPr>
          <p:cNvPr id="61" name="Shape 61"/>
          <p:cNvSpPr/>
          <p:nvPr>
            <p:ph type="title" idx="4294967295"/>
          </p:nvPr>
        </p:nvSpPr>
        <p:spPr>
          <a:xfrm>
            <a:off x="250824" y="188912"/>
            <a:ext cx="8713790" cy="792165"/>
          </a:xfrm>
          <a:prstGeom prst="rect">
            <a:avLst/>
          </a:prstGeom>
        </p:spPr>
        <p:txBody>
          <a:bodyPr lIns="0" tIns="0" rIns="0" bIns="0">
            <a:normAutofit fontScale="100000" lnSpcReduction="0"/>
          </a:bodyPr>
          <a:lstStyle>
            <a:lvl1pPr>
              <a:defRPr sz="4300">
                <a:solidFill>
                  <a:srgbClr val="333399"/>
                </a:solidFill>
                <a:latin typeface="Arial Bold"/>
                <a:ea typeface="Arial Bold"/>
                <a:cs typeface="Arial Bold"/>
                <a:sym typeface="Arial Bold"/>
              </a:defRPr>
            </a:lvl1pPr>
          </a:lstStyle>
          <a:p>
            <a:pPr lvl="0">
              <a:defRPr sz="1800">
                <a:solidFill>
                  <a:srgbClr val="000000"/>
                </a:solidFill>
              </a:defRPr>
            </a:pPr>
            <a:r>
              <a:rPr sz="4300">
                <a:solidFill>
                  <a:srgbClr val="333399"/>
                </a:solidFill>
              </a:rPr>
              <a:t>The CGMS Baseline</a:t>
            </a:r>
          </a:p>
        </p:txBody>
      </p:sp>
      <p:sp>
        <p:nvSpPr>
          <p:cNvPr id="62" name="Shape 62"/>
          <p:cNvSpPr/>
          <p:nvPr>
            <p:ph type="body" idx="4294967295"/>
          </p:nvPr>
        </p:nvSpPr>
        <p:spPr>
          <a:xfrm>
            <a:off x="263524" y="1216025"/>
            <a:ext cx="8713790" cy="5184775"/>
          </a:xfrm>
          <a:prstGeom prst="rect">
            <a:avLst/>
          </a:prstGeom>
        </p:spPr>
        <p:txBody>
          <a:bodyPr lIns="0" tIns="0" rIns="0" bIns="0">
            <a:normAutofit fontScale="100000" lnSpcReduction="0"/>
          </a:bodyPr>
          <a:lstStyle/>
          <a:p>
            <a:pPr lvl="1" marL="854685" indent="-475273">
              <a:defRPr i="0" sz="1800"/>
            </a:pPr>
            <a:r>
              <a:rPr sz="2800">
                <a:latin typeface="Arial Bold"/>
                <a:ea typeface="Arial Bold"/>
                <a:cs typeface="Arial Bold"/>
                <a:sym typeface="Arial Bold"/>
              </a:rPr>
              <a:t>The </a:t>
            </a:r>
            <a:r>
              <a:rPr i="1" sz="2800" u="sng">
                <a:latin typeface="Arial Bold"/>
                <a:ea typeface="Arial Bold"/>
                <a:cs typeface="Arial Bold"/>
                <a:sym typeface="Arial Bold"/>
              </a:rPr>
              <a:t>CGMS Baseline for the Operational Contribution to the GOS</a:t>
            </a:r>
            <a:r>
              <a:rPr sz="2800">
                <a:latin typeface="Arial Bold"/>
                <a:ea typeface="Arial Bold"/>
                <a:cs typeface="Arial Bold"/>
                <a:sym typeface="Arial Bold"/>
              </a:rPr>
              <a:t> is a document adopted by CGMS-39 in 2011</a:t>
            </a:r>
            <a:endParaRPr sz="2800">
              <a:latin typeface="Arial Bold"/>
              <a:ea typeface="Arial Bold"/>
              <a:cs typeface="Arial Bold"/>
              <a:sym typeface="Arial Bold"/>
            </a:endParaRPr>
          </a:p>
          <a:p>
            <a:pPr lvl="1" marL="854685" indent="-475273">
              <a:defRPr i="0" sz="1800"/>
            </a:pPr>
            <a:r>
              <a:rPr sz="2800">
                <a:latin typeface="Arial Bold"/>
                <a:ea typeface="Arial Bold"/>
                <a:cs typeface="Arial Bold"/>
                <a:sym typeface="Arial Bold"/>
              </a:rPr>
              <a:t>The opening paragraphs reads:</a:t>
            </a:r>
            <a:endParaRPr i="1" sz="2800">
              <a:latin typeface="Arial Bold"/>
              <a:ea typeface="Arial Bold"/>
              <a:cs typeface="Arial Bold"/>
              <a:sym typeface="Arial Bold"/>
            </a:endParaRPr>
          </a:p>
          <a:p>
            <a:pPr lvl="1" marL="820737" indent="-441325">
              <a:defRPr i="0" sz="1800"/>
            </a:pPr>
            <a:endParaRPr i="1" sz="2800">
              <a:latin typeface="Arial Bold"/>
              <a:ea typeface="Arial Bold"/>
              <a:cs typeface="Arial Bold"/>
              <a:sym typeface="Arial Bold"/>
            </a:endParaRPr>
          </a:p>
          <a:p>
            <a:pPr lvl="3" marL="0" indent="685800">
              <a:buClrTx/>
              <a:buSzTx/>
              <a:buFontTx/>
              <a:buNone/>
              <a:defRPr i="0" sz="1800"/>
            </a:pPr>
            <a:r>
              <a:rPr i="1" sz="2800">
                <a:latin typeface="Arial Bold"/>
                <a:ea typeface="Arial Bold"/>
                <a:cs typeface="Arial Bold"/>
                <a:sym typeface="Arial Bold"/>
              </a:rPr>
              <a:t>‘</a:t>
            </a:r>
            <a:r>
              <a:rPr i="1" sz="2500"/>
              <a:t>In support of the programmes coordinated or co-sponsored by WMO for weather and climate, CGMS Members plan to maintain the operational capabilities and services described below, that constitute the “CGMS baseline for the operational contribution to the GOS”.’ </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sldNum" sz="quarter" idx="2"/>
          </p:nvPr>
        </p:nvSpPr>
        <p:spPr>
          <a:xfrm>
            <a:off x="4953000" y="6362433"/>
            <a:ext cx="2133600" cy="197384"/>
          </a:xfrm>
          <a:prstGeom prst="rect">
            <a:avLst/>
          </a:prstGeom>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pPr>
            <a:fld id="{86CB4B4D-7CA3-9044-876B-883B54F8677D}" type="slidenum">
              <a:rPr sz="1400"/>
            </a:fld>
          </a:p>
        </p:txBody>
      </p:sp>
      <p:sp>
        <p:nvSpPr>
          <p:cNvPr id="65" name="Shape 65"/>
          <p:cNvSpPr/>
          <p:nvPr/>
        </p:nvSpPr>
        <p:spPr>
          <a:xfrm>
            <a:off x="228600" y="1358899"/>
            <a:ext cx="1524000" cy="33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lgn="ctr">
              <a:defRPr b="1" sz="1800">
                <a:solidFill>
                  <a:srgbClr val="FFFFFF"/>
                </a:solidFill>
                <a:latin typeface="Arial Black"/>
                <a:ea typeface="Arial Black"/>
                <a:cs typeface="Arial Black"/>
                <a:sym typeface="Arial Black"/>
              </a:defRPr>
            </a:lvl1pPr>
          </a:lstStyle>
          <a:p>
            <a:pPr lvl="0">
              <a:defRPr b="0">
                <a:solidFill>
                  <a:srgbClr val="000000"/>
                </a:solidFill>
              </a:defRPr>
            </a:pPr>
            <a:r>
              <a:rPr b="1">
                <a:solidFill>
                  <a:srgbClr val="FFFFFF"/>
                </a:solidFill>
              </a:rPr>
              <a:t>WMO</a:t>
            </a:r>
          </a:p>
        </p:txBody>
      </p:sp>
      <p:sp>
        <p:nvSpPr>
          <p:cNvPr id="66" name="Shape 66"/>
          <p:cNvSpPr/>
          <p:nvPr>
            <p:ph type="title" idx="4294967295"/>
          </p:nvPr>
        </p:nvSpPr>
        <p:spPr>
          <a:xfrm>
            <a:off x="250824" y="188912"/>
            <a:ext cx="8713790" cy="792165"/>
          </a:xfrm>
          <a:prstGeom prst="rect">
            <a:avLst/>
          </a:prstGeom>
        </p:spPr>
        <p:txBody>
          <a:bodyPr lIns="0" tIns="0" rIns="0" bIns="0">
            <a:normAutofit fontScale="100000" lnSpcReduction="0"/>
          </a:bodyPr>
          <a:lstStyle>
            <a:lvl1pPr>
              <a:defRPr sz="4300">
                <a:solidFill>
                  <a:srgbClr val="333399"/>
                </a:solidFill>
                <a:latin typeface="Arial Bold"/>
                <a:ea typeface="Arial Bold"/>
                <a:cs typeface="Arial Bold"/>
                <a:sym typeface="Arial Bold"/>
              </a:defRPr>
            </a:lvl1pPr>
          </a:lstStyle>
          <a:p>
            <a:pPr lvl="0">
              <a:defRPr sz="1800">
                <a:solidFill>
                  <a:srgbClr val="000000"/>
                </a:solidFill>
              </a:defRPr>
            </a:pPr>
            <a:r>
              <a:rPr sz="4300">
                <a:solidFill>
                  <a:srgbClr val="333399"/>
                </a:solidFill>
              </a:rPr>
              <a:t>The CGMS Baseline (II)</a:t>
            </a:r>
          </a:p>
        </p:txBody>
      </p:sp>
      <p:sp>
        <p:nvSpPr>
          <p:cNvPr id="67" name="Shape 67"/>
          <p:cNvSpPr/>
          <p:nvPr>
            <p:ph type="body" idx="4294967295"/>
          </p:nvPr>
        </p:nvSpPr>
        <p:spPr>
          <a:xfrm>
            <a:off x="263524" y="1216025"/>
            <a:ext cx="8713790" cy="5184775"/>
          </a:xfrm>
          <a:prstGeom prst="rect">
            <a:avLst/>
          </a:prstGeom>
        </p:spPr>
        <p:txBody>
          <a:bodyPr lIns="0" tIns="0" rIns="0" bIns="0">
            <a:normAutofit fontScale="100000" lnSpcReduction="0"/>
          </a:bodyPr>
          <a:lstStyle/>
          <a:p>
            <a:pPr lvl="0" marL="441325" indent="-441325">
              <a:defRPr i="0" sz="1800"/>
            </a:pPr>
            <a:r>
              <a:rPr sz="2800"/>
              <a:t>The Baseline describes the GEO sub-system (the </a:t>
            </a:r>
            <a:r>
              <a:rPr i="1" sz="2800"/>
              <a:t>“Constellation in Geostationary Orbit”</a:t>
            </a:r>
            <a:r>
              <a:rPr sz="2800"/>
              <a:t>) as follows:</a:t>
            </a:r>
            <a:endParaRPr sz="2800">
              <a:latin typeface="Arial Bold"/>
              <a:ea typeface="Arial Bold"/>
              <a:cs typeface="Arial Bold"/>
              <a:sym typeface="Arial Bold"/>
            </a:endParaRPr>
          </a:p>
          <a:p>
            <a:pPr lvl="1" marL="820737" indent="-441325">
              <a:defRPr i="0" sz="1800"/>
            </a:pPr>
            <a:endParaRPr i="1" sz="2600">
              <a:latin typeface="Arial Bold"/>
              <a:ea typeface="Arial Bold"/>
              <a:cs typeface="Arial Bold"/>
              <a:sym typeface="Arial Bold"/>
            </a:endParaRPr>
          </a:p>
          <a:p>
            <a:pPr lvl="1" marL="0" indent="228600">
              <a:buClrTx/>
              <a:buSzTx/>
              <a:buFontTx/>
              <a:buNone/>
              <a:defRPr i="0" sz="1800"/>
            </a:pPr>
            <a:r>
              <a:rPr i="1" sz="2100">
                <a:latin typeface="Arial Bold"/>
                <a:ea typeface="Arial Bold"/>
                <a:cs typeface="Arial Bold"/>
                <a:sym typeface="Arial Bold"/>
              </a:rPr>
              <a:t>“At least six geostationary satellites shall be operated at evenly distributed locations with in orbit redundancy, and perform the following missions:</a:t>
            </a:r>
            <a:endParaRPr i="1" sz="2100">
              <a:latin typeface="Arial Bold"/>
              <a:ea typeface="Arial Bold"/>
              <a:cs typeface="Arial Bold"/>
              <a:sym typeface="Arial Bold"/>
            </a:endParaRPr>
          </a:p>
          <a:p>
            <a:pPr lvl="2" marL="1704473" indent="-434473">
              <a:buClrTx/>
              <a:buFontTx/>
              <a:buAutoNum type="alphaLcParenR" startAt="1"/>
              <a:defRPr i="0" sz="1800"/>
            </a:pPr>
            <a:r>
              <a:rPr i="1" sz="2100">
                <a:latin typeface="Arial Bold"/>
                <a:ea typeface="Arial Bold"/>
                <a:cs typeface="Arial Bold"/>
                <a:sym typeface="Arial Bold"/>
              </a:rPr>
              <a:t>Advanced visible and infrared imagery (at least 16 spectral channels, 2km resolution) over the full disc at least every 15 minutes</a:t>
            </a:r>
            <a:endParaRPr i="1" sz="2100">
              <a:latin typeface="Arial Bold"/>
              <a:ea typeface="Arial Bold"/>
              <a:cs typeface="Arial Bold"/>
              <a:sym typeface="Arial Bold"/>
            </a:endParaRPr>
          </a:p>
          <a:p>
            <a:pPr lvl="2" marL="1704473" indent="-434473">
              <a:buClrTx/>
              <a:buFontTx/>
              <a:buAutoNum type="alphaLcParenR" startAt="1"/>
              <a:defRPr i="0" sz="1800"/>
            </a:pPr>
            <a:r>
              <a:rPr i="1" sz="2100">
                <a:latin typeface="Arial Bold"/>
                <a:ea typeface="Arial Bold"/>
                <a:cs typeface="Arial Bold"/>
                <a:sym typeface="Arial Bold"/>
              </a:rPr>
              <a:t>Infrared sounding (hyperspectral on some positions)</a:t>
            </a:r>
            <a:endParaRPr i="1" sz="2100">
              <a:latin typeface="Arial Bold"/>
              <a:ea typeface="Arial Bold"/>
              <a:cs typeface="Arial Bold"/>
              <a:sym typeface="Arial Bold"/>
            </a:endParaRPr>
          </a:p>
          <a:p>
            <a:pPr lvl="2" marL="1704473" indent="-434473">
              <a:buClrTx/>
              <a:buFontTx/>
              <a:buAutoNum type="alphaLcParenR" startAt="1"/>
              <a:defRPr i="0" sz="1800"/>
            </a:pPr>
            <a:r>
              <a:rPr i="1" sz="2100">
                <a:latin typeface="Arial Bold"/>
                <a:ea typeface="Arial Bold"/>
                <a:cs typeface="Arial Bold"/>
                <a:sym typeface="Arial Bold"/>
              </a:rPr>
              <a:t>Lightning detection </a:t>
            </a:r>
            <a:endParaRPr i="1" sz="2100">
              <a:latin typeface="Arial Bold"/>
              <a:ea typeface="Arial Bold"/>
              <a:cs typeface="Arial Bold"/>
              <a:sym typeface="Arial Bold"/>
            </a:endParaRPr>
          </a:p>
          <a:p>
            <a:pPr lvl="2" marL="1704473" indent="-434473">
              <a:buClrTx/>
              <a:buFontTx/>
              <a:buAutoNum type="alphaLcParenR" startAt="1"/>
              <a:defRPr i="0" sz="1800"/>
            </a:pPr>
            <a:r>
              <a:rPr i="1" sz="2100">
                <a:latin typeface="Arial Bold"/>
                <a:ea typeface="Arial Bold"/>
                <a:cs typeface="Arial Bold"/>
                <a:sym typeface="Arial Bold"/>
              </a:rPr>
              <a:t>Data collection</a:t>
            </a:r>
            <a:endParaRPr i="1" sz="2100">
              <a:latin typeface="Arial Bold"/>
              <a:ea typeface="Arial Bold"/>
              <a:cs typeface="Arial Bold"/>
              <a:sym typeface="Arial Bold"/>
            </a:endParaRPr>
          </a:p>
          <a:p>
            <a:pPr lvl="2" marL="1704473" indent="-434473">
              <a:buClrTx/>
              <a:buFontTx/>
              <a:buAutoNum type="alphaLcParenR" startAt="1"/>
              <a:defRPr i="0" sz="1800"/>
            </a:pPr>
            <a:r>
              <a:rPr i="1" sz="2100">
                <a:latin typeface="Arial Bold"/>
                <a:ea typeface="Arial Bold"/>
                <a:cs typeface="Arial Bold"/>
                <a:sym typeface="Arial Bold"/>
              </a:rPr>
              <a:t>Space environment monitoring”</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9" name="Shape 69"/>
          <p:cNvSpPr/>
          <p:nvPr>
            <p:ph type="sldNum" sz="quarter" idx="2"/>
          </p:nvPr>
        </p:nvSpPr>
        <p:spPr>
          <a:xfrm>
            <a:off x="4953000" y="6362433"/>
            <a:ext cx="2133600" cy="197384"/>
          </a:xfrm>
          <a:prstGeom prst="rect">
            <a:avLst/>
          </a:prstGeom>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pPr>
            <a:fld id="{86CB4B4D-7CA3-9044-876B-883B54F8677D}" type="slidenum">
              <a:rPr sz="1400"/>
            </a:fld>
          </a:p>
        </p:txBody>
      </p:sp>
      <p:sp>
        <p:nvSpPr>
          <p:cNvPr id="70" name="Shape 70"/>
          <p:cNvSpPr/>
          <p:nvPr/>
        </p:nvSpPr>
        <p:spPr>
          <a:xfrm>
            <a:off x="228600" y="1358899"/>
            <a:ext cx="1524000" cy="33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lgn="ctr">
              <a:defRPr b="1" sz="1800">
                <a:solidFill>
                  <a:srgbClr val="FFFFFF"/>
                </a:solidFill>
                <a:latin typeface="Arial Black"/>
                <a:ea typeface="Arial Black"/>
                <a:cs typeface="Arial Black"/>
                <a:sym typeface="Arial Black"/>
              </a:defRPr>
            </a:lvl1pPr>
          </a:lstStyle>
          <a:p>
            <a:pPr lvl="0">
              <a:defRPr b="0">
                <a:solidFill>
                  <a:srgbClr val="000000"/>
                </a:solidFill>
              </a:defRPr>
            </a:pPr>
            <a:r>
              <a:rPr b="1">
                <a:solidFill>
                  <a:srgbClr val="FFFFFF"/>
                </a:solidFill>
              </a:rPr>
              <a:t>WMO</a:t>
            </a:r>
          </a:p>
        </p:txBody>
      </p:sp>
      <p:sp>
        <p:nvSpPr>
          <p:cNvPr id="71" name="Shape 71"/>
          <p:cNvSpPr/>
          <p:nvPr>
            <p:ph type="title" idx="4294967295"/>
          </p:nvPr>
        </p:nvSpPr>
        <p:spPr>
          <a:xfrm>
            <a:off x="250824" y="188912"/>
            <a:ext cx="8713790" cy="792165"/>
          </a:xfrm>
          <a:prstGeom prst="rect">
            <a:avLst/>
          </a:prstGeom>
        </p:spPr>
        <p:txBody>
          <a:bodyPr lIns="0" tIns="0" rIns="0" bIns="0">
            <a:normAutofit fontScale="100000" lnSpcReduction="0"/>
          </a:bodyPr>
          <a:lstStyle>
            <a:lvl1pPr>
              <a:defRPr sz="4300">
                <a:solidFill>
                  <a:srgbClr val="333399"/>
                </a:solidFill>
                <a:latin typeface="Arial Bold"/>
                <a:ea typeface="Arial Bold"/>
                <a:cs typeface="Arial Bold"/>
                <a:sym typeface="Arial Bold"/>
              </a:defRPr>
            </a:lvl1pPr>
          </a:lstStyle>
          <a:p>
            <a:pPr lvl="0">
              <a:defRPr sz="1800">
                <a:solidFill>
                  <a:srgbClr val="000000"/>
                </a:solidFill>
              </a:defRPr>
            </a:pPr>
            <a:r>
              <a:rPr sz="4300">
                <a:solidFill>
                  <a:srgbClr val="333399"/>
                </a:solidFill>
              </a:rPr>
              <a:t>The CGMS Baseline (III)</a:t>
            </a:r>
          </a:p>
        </p:txBody>
      </p:sp>
      <p:sp>
        <p:nvSpPr>
          <p:cNvPr id="72" name="Shape 72"/>
          <p:cNvSpPr/>
          <p:nvPr>
            <p:ph type="body" idx="4294967295"/>
          </p:nvPr>
        </p:nvSpPr>
        <p:spPr>
          <a:xfrm>
            <a:off x="263524" y="1216025"/>
            <a:ext cx="8713790" cy="5184775"/>
          </a:xfrm>
          <a:prstGeom prst="rect">
            <a:avLst/>
          </a:prstGeom>
        </p:spPr>
        <p:txBody>
          <a:bodyPr lIns="0" tIns="0" rIns="0" bIns="0">
            <a:normAutofit fontScale="100000" lnSpcReduction="0"/>
          </a:bodyPr>
          <a:lstStyle/>
          <a:p>
            <a:pPr lvl="0" marL="441325" indent="-441325">
              <a:defRPr i="0" sz="1800"/>
            </a:pPr>
            <a:r>
              <a:rPr sz="2800"/>
              <a:t>… and it continues to say:</a:t>
            </a:r>
            <a:endParaRPr sz="2800">
              <a:latin typeface="Arial Bold"/>
              <a:ea typeface="Arial Bold"/>
              <a:cs typeface="Arial Bold"/>
              <a:sym typeface="Arial Bold"/>
            </a:endParaRPr>
          </a:p>
          <a:p>
            <a:pPr lvl="1" marL="820737" indent="-441325">
              <a:defRPr i="0" sz="1800"/>
            </a:pPr>
            <a:endParaRPr i="1" sz="2600">
              <a:latin typeface="Arial Bold"/>
              <a:ea typeface="Arial Bold"/>
              <a:cs typeface="Arial Bold"/>
              <a:sym typeface="Arial Bold"/>
            </a:endParaRPr>
          </a:p>
          <a:p>
            <a:pPr lvl="1" marL="0" indent="228600">
              <a:buClrTx/>
              <a:buSzTx/>
              <a:buFontTx/>
              <a:buNone/>
              <a:defRPr i="0" sz="1800"/>
            </a:pPr>
            <a:r>
              <a:rPr i="1" sz="2100">
                <a:latin typeface="Arial Bold"/>
                <a:ea typeface="Arial Bold"/>
                <a:cs typeface="Arial Bold"/>
                <a:sym typeface="Arial Bold"/>
              </a:rPr>
              <a:t>“On selected positions, the following missions shall be performed:</a:t>
            </a:r>
            <a:endParaRPr i="1" sz="2100">
              <a:latin typeface="Arial Bold"/>
              <a:ea typeface="Arial Bold"/>
              <a:cs typeface="Arial Bold"/>
              <a:sym typeface="Arial Bold"/>
            </a:endParaRPr>
          </a:p>
          <a:p>
            <a:pPr lvl="2" marL="1704473" indent="-434473">
              <a:buClrTx/>
              <a:buFontTx/>
              <a:buAutoNum type="alphaLcParenR" startAt="1"/>
              <a:defRPr i="0" sz="1800"/>
            </a:pPr>
            <a:endParaRPr i="1" sz="2100">
              <a:latin typeface="Arial Bold"/>
              <a:ea typeface="Arial Bold"/>
              <a:cs typeface="Arial Bold"/>
              <a:sym typeface="Arial Bold"/>
            </a:endParaRPr>
          </a:p>
          <a:p>
            <a:pPr lvl="2" marL="1704473" indent="-434473">
              <a:buClrTx/>
              <a:buFontTx/>
              <a:buAutoNum type="alphaLcParenR" startAt="6"/>
              <a:defRPr i="0" sz="1800"/>
            </a:pPr>
            <a:r>
              <a:rPr i="1" sz="2100">
                <a:latin typeface="Arial Bold"/>
                <a:ea typeface="Arial Bold"/>
                <a:cs typeface="Arial Bold"/>
                <a:sym typeface="Arial Bold"/>
              </a:rPr>
              <a:t>Earth Radiation Budget monitoring</a:t>
            </a:r>
            <a:endParaRPr i="1" sz="2100">
              <a:latin typeface="Arial Bold"/>
              <a:ea typeface="Arial Bold"/>
              <a:cs typeface="Arial Bold"/>
              <a:sym typeface="Arial Bold"/>
            </a:endParaRPr>
          </a:p>
          <a:p>
            <a:pPr lvl="2" marL="1704473" indent="-434473">
              <a:buClrTx/>
              <a:buFontTx/>
              <a:buAutoNum type="alphaLcParenR" startAt="6"/>
              <a:defRPr i="0" sz="1800"/>
            </a:pPr>
            <a:r>
              <a:rPr i="1" sz="2100">
                <a:latin typeface="Arial Bold"/>
                <a:ea typeface="Arial Bold"/>
                <a:cs typeface="Arial Bold"/>
                <a:sym typeface="Arial Bold"/>
              </a:rPr>
              <a:t>High spectral resolution UV sounding</a:t>
            </a:r>
            <a:endParaRPr i="1" sz="2100">
              <a:latin typeface="Arial Bold"/>
              <a:ea typeface="Arial Bold"/>
              <a:cs typeface="Arial Bold"/>
              <a:sym typeface="Arial Bold"/>
            </a:endParaRPr>
          </a:p>
          <a:p>
            <a:pPr lvl="2" marL="1704473" indent="-434473">
              <a:buClrTx/>
              <a:buFontTx/>
              <a:buAutoNum type="alphaLcParenR" startAt="6"/>
              <a:defRPr i="0" sz="1800"/>
            </a:pPr>
            <a:r>
              <a:rPr i="1" sz="2100">
                <a:latin typeface="Arial Bold"/>
                <a:ea typeface="Arial Bold"/>
                <a:cs typeface="Arial Bold"/>
                <a:sym typeface="Arial Bold"/>
              </a:rPr>
              <a:t>Solar activity monitoring</a:t>
            </a:r>
            <a:endParaRPr i="1" sz="2100">
              <a:latin typeface="Arial Bold"/>
              <a:ea typeface="Arial Bold"/>
              <a:cs typeface="Arial Bold"/>
              <a:sym typeface="Arial Bold"/>
            </a:endParaRPr>
          </a:p>
          <a:p>
            <a:pPr lvl="2" marL="1704473" indent="-434473">
              <a:buClrTx/>
              <a:buFontTx/>
              <a:buAutoNum type="alphaLcParenR" startAt="6"/>
              <a:defRPr i="0" sz="1800"/>
            </a:pPr>
            <a:endParaRPr i="1" sz="2100">
              <a:latin typeface="Arial Bold"/>
              <a:ea typeface="Arial Bold"/>
              <a:cs typeface="Arial Bold"/>
              <a:sym typeface="Arial Bold"/>
            </a:endParaRPr>
          </a:p>
          <a:p>
            <a:pPr lvl="2" marL="1704473" indent="-434473">
              <a:buClrTx/>
              <a:buFontTx/>
              <a:buAutoNum type="alphaLcParenR" startAt="6"/>
              <a:defRPr i="0" sz="1800"/>
            </a:pPr>
            <a:endParaRPr i="1" sz="2100">
              <a:latin typeface="Arial Bold"/>
              <a:ea typeface="Arial Bold"/>
              <a:cs typeface="Arial Bold"/>
              <a:sym typeface="Arial Bold"/>
            </a:endParaRPr>
          </a:p>
          <a:p>
            <a:pPr lvl="2" marL="0" indent="457200">
              <a:buClrTx/>
              <a:buSzTx/>
              <a:buFontTx/>
              <a:buNone/>
              <a:defRPr i="0" sz="1800"/>
            </a:pPr>
            <a:r>
              <a:rPr sz="2800">
                <a:latin typeface="Arial Bold"/>
                <a:ea typeface="Arial Bold"/>
                <a:cs typeface="Arial Bold"/>
                <a:sym typeface="Arial Bold"/>
              </a:rPr>
              <a:t>What about satellite winds?</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4" name="Shape 74"/>
          <p:cNvSpPr/>
          <p:nvPr>
            <p:ph type="sldNum" sz="quarter" idx="2"/>
          </p:nvPr>
        </p:nvSpPr>
        <p:spPr>
          <a:xfrm>
            <a:off x="4953000" y="6362433"/>
            <a:ext cx="2133600" cy="197384"/>
          </a:xfrm>
          <a:prstGeom prst="rect">
            <a:avLst/>
          </a:prstGeom>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pPr>
            <a:fld id="{86CB4B4D-7CA3-9044-876B-883B54F8677D}" type="slidenum">
              <a:rPr sz="1400"/>
            </a:fld>
          </a:p>
        </p:txBody>
      </p:sp>
      <p:sp>
        <p:nvSpPr>
          <p:cNvPr id="75" name="Shape 75"/>
          <p:cNvSpPr/>
          <p:nvPr/>
        </p:nvSpPr>
        <p:spPr>
          <a:xfrm>
            <a:off x="228600" y="1358899"/>
            <a:ext cx="1524000" cy="33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lgn="ctr">
              <a:defRPr b="1" sz="1800">
                <a:solidFill>
                  <a:srgbClr val="FFFFFF"/>
                </a:solidFill>
                <a:latin typeface="Arial Black"/>
                <a:ea typeface="Arial Black"/>
                <a:cs typeface="Arial Black"/>
                <a:sym typeface="Arial Black"/>
              </a:defRPr>
            </a:lvl1pPr>
          </a:lstStyle>
          <a:p>
            <a:pPr lvl="0">
              <a:defRPr b="0">
                <a:solidFill>
                  <a:srgbClr val="000000"/>
                </a:solidFill>
              </a:defRPr>
            </a:pPr>
            <a:r>
              <a:rPr b="1">
                <a:solidFill>
                  <a:srgbClr val="FFFFFF"/>
                </a:solidFill>
              </a:rPr>
              <a:t>WMO</a:t>
            </a:r>
          </a:p>
        </p:txBody>
      </p:sp>
      <p:sp>
        <p:nvSpPr>
          <p:cNvPr id="76" name="Shape 76"/>
          <p:cNvSpPr/>
          <p:nvPr>
            <p:ph type="title" idx="4294967295"/>
          </p:nvPr>
        </p:nvSpPr>
        <p:spPr>
          <a:xfrm>
            <a:off x="250824" y="188912"/>
            <a:ext cx="8713790" cy="792165"/>
          </a:xfrm>
          <a:prstGeom prst="rect">
            <a:avLst/>
          </a:prstGeom>
        </p:spPr>
        <p:txBody>
          <a:bodyPr lIns="0" tIns="0" rIns="0" bIns="0">
            <a:normAutofit fontScale="100000" lnSpcReduction="0"/>
          </a:bodyPr>
          <a:lstStyle>
            <a:lvl1pPr>
              <a:defRPr sz="4300">
                <a:solidFill>
                  <a:srgbClr val="333399"/>
                </a:solidFill>
                <a:latin typeface="Arial Bold"/>
                <a:ea typeface="Arial Bold"/>
                <a:cs typeface="Arial Bold"/>
                <a:sym typeface="Arial Bold"/>
              </a:defRPr>
            </a:lvl1pPr>
          </a:lstStyle>
          <a:p>
            <a:pPr lvl="0">
              <a:defRPr sz="1800">
                <a:solidFill>
                  <a:srgbClr val="000000"/>
                </a:solidFill>
              </a:defRPr>
            </a:pPr>
            <a:r>
              <a:rPr sz="4300">
                <a:solidFill>
                  <a:srgbClr val="333399"/>
                </a:solidFill>
              </a:rPr>
              <a:t>Impact of AMVs</a:t>
            </a:r>
          </a:p>
        </p:txBody>
      </p:sp>
      <p:sp>
        <p:nvSpPr>
          <p:cNvPr id="77" name="Shape 77"/>
          <p:cNvSpPr/>
          <p:nvPr>
            <p:ph type="body" idx="4294967295"/>
          </p:nvPr>
        </p:nvSpPr>
        <p:spPr>
          <a:xfrm>
            <a:off x="263524" y="1216025"/>
            <a:ext cx="8713790" cy="5184775"/>
          </a:xfrm>
          <a:prstGeom prst="rect">
            <a:avLst/>
          </a:prstGeom>
        </p:spPr>
        <p:txBody>
          <a:bodyPr lIns="0" tIns="0" rIns="0" bIns="0">
            <a:normAutofit fontScale="100000" lnSpcReduction="0"/>
          </a:bodyPr>
          <a:lstStyle/>
          <a:p>
            <a:pPr lvl="1" marL="820737" indent="-441325">
              <a:defRPr i="0" sz="1800"/>
            </a:pPr>
            <a:r>
              <a:rPr sz="2600"/>
              <a:t>The </a:t>
            </a:r>
            <a:r>
              <a:rPr i="1" sz="2600" u="sng"/>
              <a:t>Final Report of the Fifth WMO Workshop on the Impact of Various Observing Systems on Numerical Weather Prediction</a:t>
            </a:r>
            <a:r>
              <a:rPr sz="2600"/>
              <a:t> (Sedona, Arizona, USA, 22-25 May 2012) contains the following summary sentence:</a:t>
            </a:r>
            <a:endParaRPr sz="2600">
              <a:latin typeface="Arial Bold"/>
              <a:ea typeface="Arial Bold"/>
              <a:cs typeface="Arial Bold"/>
              <a:sym typeface="Arial Bold"/>
            </a:endParaRPr>
          </a:p>
          <a:p>
            <a:pPr lvl="1" marL="820737" indent="-441325">
              <a:defRPr i="0" sz="1800"/>
            </a:pPr>
            <a:endParaRPr i="1" sz="2600">
              <a:latin typeface="Arial Bold"/>
              <a:ea typeface="Arial Bold"/>
              <a:cs typeface="Arial Bold"/>
              <a:sym typeface="Arial Bold"/>
            </a:endParaRPr>
          </a:p>
          <a:p>
            <a:pPr lvl="2" marL="0" indent="457200">
              <a:buClrTx/>
              <a:buSzTx/>
              <a:buFontTx/>
              <a:buNone/>
              <a:defRPr i="0" sz="1800"/>
            </a:pPr>
            <a:r>
              <a:rPr i="1" sz="2200">
                <a:latin typeface="Arial Bold"/>
                <a:ea typeface="Arial Bold"/>
                <a:cs typeface="Arial Bold"/>
                <a:sym typeface="Arial Bold"/>
              </a:rPr>
              <a:t>“There is broad consensus amongst the global NWP centres that the same observation types tend to be the highest-ranked contributors to forecast skill: AMSU-A (microwave temperature sounder), AIRS/IASI (hyper-spectral infrared temperature and humidity sounders), radiosondes, aircraft observations </a:t>
            </a:r>
            <a:r>
              <a:rPr i="1" sz="2200" u="sng">
                <a:latin typeface="Arial Bold"/>
                <a:ea typeface="Arial Bold"/>
                <a:cs typeface="Arial Bold"/>
                <a:sym typeface="Arial Bold"/>
              </a:rPr>
              <a:t>and atmospheric motion vectors (AMVs)</a:t>
            </a:r>
            <a:r>
              <a:rPr i="1" sz="2200">
                <a:latin typeface="Arial Bold"/>
                <a:ea typeface="Arial Bold"/>
                <a:cs typeface="Arial Bold"/>
                <a:sym typeface="Arial Bold"/>
              </a:rPr>
              <a:t> from geostationary and polar orbiting satellites, although not necessarily uniformly in this order.”</a:t>
            </a:r>
            <a:endParaRPr i="1" sz="2200">
              <a:latin typeface="Arial Bold"/>
              <a:ea typeface="Arial Bold"/>
              <a:cs typeface="Arial Bold"/>
              <a:sym typeface="Arial Bold"/>
            </a:endParaRP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9" name="Shape 79"/>
          <p:cNvSpPr/>
          <p:nvPr>
            <p:ph type="sldNum" sz="quarter" idx="2"/>
          </p:nvPr>
        </p:nvSpPr>
        <p:spPr>
          <a:xfrm>
            <a:off x="4953000" y="6362433"/>
            <a:ext cx="2133600" cy="197384"/>
          </a:xfrm>
          <a:prstGeom prst="rect">
            <a:avLst/>
          </a:prstGeom>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pPr>
            <a:fld id="{86CB4B4D-7CA3-9044-876B-883B54F8677D}" type="slidenum">
              <a:rPr sz="1400"/>
            </a:fld>
          </a:p>
        </p:txBody>
      </p:sp>
      <p:sp>
        <p:nvSpPr>
          <p:cNvPr id="80" name="Shape 80"/>
          <p:cNvSpPr/>
          <p:nvPr/>
        </p:nvSpPr>
        <p:spPr>
          <a:xfrm>
            <a:off x="228600" y="1358899"/>
            <a:ext cx="1524000" cy="33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lgn="ctr">
              <a:defRPr b="1" sz="1800">
                <a:solidFill>
                  <a:srgbClr val="FFFFFF"/>
                </a:solidFill>
                <a:latin typeface="Arial Black"/>
                <a:ea typeface="Arial Black"/>
                <a:cs typeface="Arial Black"/>
                <a:sym typeface="Arial Black"/>
              </a:defRPr>
            </a:lvl1pPr>
          </a:lstStyle>
          <a:p>
            <a:pPr lvl="0">
              <a:defRPr b="0">
                <a:solidFill>
                  <a:srgbClr val="000000"/>
                </a:solidFill>
              </a:defRPr>
            </a:pPr>
            <a:r>
              <a:rPr b="1">
                <a:solidFill>
                  <a:srgbClr val="FFFFFF"/>
                </a:solidFill>
              </a:rPr>
              <a:t>WMO</a:t>
            </a:r>
          </a:p>
        </p:txBody>
      </p:sp>
      <p:sp>
        <p:nvSpPr>
          <p:cNvPr id="81" name="Shape 81"/>
          <p:cNvSpPr/>
          <p:nvPr>
            <p:ph type="title" idx="4294967295"/>
          </p:nvPr>
        </p:nvSpPr>
        <p:spPr>
          <a:xfrm>
            <a:off x="250824" y="188912"/>
            <a:ext cx="8713790" cy="792165"/>
          </a:xfrm>
          <a:prstGeom prst="rect">
            <a:avLst/>
          </a:prstGeom>
        </p:spPr>
        <p:txBody>
          <a:bodyPr lIns="0" tIns="0" rIns="0" bIns="0">
            <a:normAutofit fontScale="100000" lnSpcReduction="0"/>
          </a:bodyPr>
          <a:lstStyle>
            <a:lvl1pPr>
              <a:defRPr sz="4300">
                <a:solidFill>
                  <a:srgbClr val="333399"/>
                </a:solidFill>
                <a:latin typeface="Arial Bold"/>
                <a:ea typeface="Arial Bold"/>
                <a:cs typeface="Arial Bold"/>
                <a:sym typeface="Arial Bold"/>
              </a:defRPr>
            </a:lvl1pPr>
          </a:lstStyle>
          <a:p>
            <a:pPr lvl="0">
              <a:defRPr sz="1800">
                <a:solidFill>
                  <a:srgbClr val="000000"/>
                </a:solidFill>
              </a:defRPr>
            </a:pPr>
            <a:r>
              <a:rPr sz="4300">
                <a:solidFill>
                  <a:srgbClr val="333399"/>
                </a:solidFill>
              </a:rPr>
              <a:t>Potential issue</a:t>
            </a:r>
          </a:p>
        </p:txBody>
      </p:sp>
      <p:sp>
        <p:nvSpPr>
          <p:cNvPr id="82" name="Shape 82"/>
          <p:cNvSpPr/>
          <p:nvPr>
            <p:ph type="body" idx="4294967295"/>
          </p:nvPr>
        </p:nvSpPr>
        <p:spPr>
          <a:xfrm>
            <a:off x="263524" y="1216025"/>
            <a:ext cx="8713790" cy="5184775"/>
          </a:xfrm>
          <a:prstGeom prst="rect">
            <a:avLst/>
          </a:prstGeom>
        </p:spPr>
        <p:txBody>
          <a:bodyPr lIns="0" tIns="0" rIns="0" bIns="0">
            <a:normAutofit fontScale="100000" lnSpcReduction="0"/>
          </a:bodyPr>
          <a:lstStyle/>
          <a:p>
            <a:pPr lvl="1" marL="820737" indent="-441325">
              <a:defRPr i="0" sz="1800"/>
            </a:pPr>
            <a:r>
              <a:rPr sz="2600">
                <a:latin typeface="Arial Bold"/>
                <a:ea typeface="Arial Bold"/>
                <a:cs typeface="Arial Bold"/>
                <a:sym typeface="Arial Bold"/>
              </a:rPr>
              <a:t>The CGMS Baseline talks about </a:t>
            </a:r>
            <a:r>
              <a:rPr i="1" sz="2600">
                <a:latin typeface="Arial Bold"/>
                <a:ea typeface="Arial Bold"/>
                <a:cs typeface="Arial Bold"/>
                <a:sym typeface="Arial Bold"/>
              </a:rPr>
              <a:t>“operational capabilities and services”</a:t>
            </a:r>
            <a:r>
              <a:rPr sz="2600">
                <a:latin typeface="Arial Bold"/>
                <a:ea typeface="Arial Bold"/>
                <a:cs typeface="Arial Bold"/>
                <a:sym typeface="Arial Bold"/>
              </a:rPr>
              <a:t>, and although AMVs are now recognized by WMO as a very important data-type, winds is not listed as a mission for the geostationary constellation</a:t>
            </a:r>
            <a:endParaRPr sz="2600">
              <a:latin typeface="Arial Bold"/>
              <a:ea typeface="Arial Bold"/>
              <a:cs typeface="Arial Bold"/>
              <a:sym typeface="Arial Bold"/>
            </a:endParaRPr>
          </a:p>
          <a:p>
            <a:pPr lvl="1" marL="820737" indent="-441325">
              <a:defRPr i="0" sz="1800"/>
            </a:pPr>
            <a:r>
              <a:rPr sz="2600">
                <a:latin typeface="Arial Bold"/>
                <a:ea typeface="Arial Bold"/>
                <a:cs typeface="Arial Bold"/>
                <a:sym typeface="Arial Bold"/>
              </a:rPr>
              <a:t>Could (should?) be considered a driver for the design and operation of the constellation, in terms of e.g.</a:t>
            </a:r>
            <a:endParaRPr sz="2600">
              <a:latin typeface="Arial Bold"/>
              <a:ea typeface="Arial Bold"/>
              <a:cs typeface="Arial Bold"/>
              <a:sym typeface="Arial Bold"/>
            </a:endParaRPr>
          </a:p>
          <a:p>
            <a:pPr lvl="2" marL="1200150" indent="-441325">
              <a:defRPr i="0" sz="1800"/>
            </a:pPr>
            <a:r>
              <a:rPr sz="2600">
                <a:latin typeface="Arial Bold"/>
                <a:ea typeface="Arial Bold"/>
                <a:cs typeface="Arial Bold"/>
                <a:sym typeface="Arial Bold"/>
              </a:rPr>
              <a:t>Orbital spacing</a:t>
            </a:r>
            <a:endParaRPr sz="2600">
              <a:latin typeface="Arial Bold"/>
              <a:ea typeface="Arial Bold"/>
              <a:cs typeface="Arial Bold"/>
              <a:sym typeface="Arial Bold"/>
            </a:endParaRPr>
          </a:p>
          <a:p>
            <a:pPr lvl="2" marL="1200150" indent="-441325">
              <a:defRPr i="0" sz="1800"/>
            </a:pPr>
            <a:r>
              <a:rPr sz="2600">
                <a:latin typeface="Arial Bold"/>
                <a:ea typeface="Arial Bold"/>
                <a:cs typeface="Arial Bold"/>
                <a:sym typeface="Arial Bold"/>
              </a:rPr>
              <a:t>Scan mode (full-disc versus rapid)</a:t>
            </a:r>
            <a:endParaRPr sz="2600">
              <a:latin typeface="Arial Bold"/>
              <a:ea typeface="Arial Bold"/>
              <a:cs typeface="Arial Bold"/>
              <a:sym typeface="Arial Bold"/>
            </a:endParaRPr>
          </a:p>
          <a:p>
            <a:pPr lvl="2" marL="1200150" indent="-441325">
              <a:defRPr i="0" sz="1800"/>
            </a:pPr>
            <a:r>
              <a:rPr sz="2600">
                <a:latin typeface="Arial Bold"/>
                <a:ea typeface="Arial Bold"/>
                <a:cs typeface="Arial Bold"/>
                <a:sym typeface="Arial Bold"/>
              </a:rPr>
              <a:t>Data processing (temporal and spatial density,…)</a:t>
            </a:r>
            <a:endParaRPr sz="2600">
              <a:latin typeface="Arial Bold"/>
              <a:ea typeface="Arial Bold"/>
              <a:cs typeface="Arial Bold"/>
              <a:sym typeface="Arial Bold"/>
            </a:endParaRPr>
          </a:p>
          <a:p>
            <a:pPr lvl="2" marL="1200150" indent="-441325">
              <a:defRPr i="0" sz="1800"/>
            </a:pPr>
            <a:r>
              <a:rPr sz="2600">
                <a:latin typeface="Arial Bold"/>
                <a:ea typeface="Arial Bold"/>
                <a:cs typeface="Arial Bold"/>
                <a:sym typeface="Arial Bold"/>
              </a:rPr>
              <a:t>Data dissemination</a:t>
            </a:r>
            <a:endParaRPr sz="2600">
              <a:latin typeface="Arial Bold"/>
              <a:ea typeface="Arial Bold"/>
              <a:cs typeface="Arial Bold"/>
              <a:sym typeface="Arial Bold"/>
            </a:endParaRPr>
          </a:p>
          <a:p>
            <a:pPr lvl="2" marL="1200150" indent="-441325">
              <a:defRPr i="0" sz="1800"/>
            </a:pPr>
            <a:r>
              <a:rPr sz="2600">
                <a:latin typeface="Arial Bold"/>
                <a:ea typeface="Arial Bold"/>
                <a:cs typeface="Arial Bold"/>
                <a:sym typeface="Arial Bold"/>
              </a:rPr>
              <a:t>…</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4" name="Shape 84"/>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lvl="0">
              <a:defRPr sz="1800"/>
            </a:pPr>
            <a:fld id="{86CB4B4D-7CA3-9044-876B-883B54F8677D}" type="slidenum">
              <a:rPr sz="1400"/>
            </a:fld>
          </a:p>
        </p:txBody>
      </p:sp>
      <p:pic>
        <p:nvPicPr>
          <p:cNvPr id="85" name="AMVs45Infrared.gif"/>
          <p:cNvPicPr/>
          <p:nvPr/>
        </p:nvPicPr>
        <p:blipFill>
          <a:blip r:embed="rId2">
            <a:extLst/>
          </a:blip>
          <a:stretch>
            <a:fillRect/>
          </a:stretch>
        </p:blipFill>
        <p:spPr>
          <a:xfrm>
            <a:off x="0" y="232691"/>
            <a:ext cx="9144000" cy="6392618"/>
          </a:xfrm>
          <a:prstGeom prst="rect">
            <a:avLst/>
          </a:prstGeom>
          <a:ln w="12700">
            <a:miter lim="400000"/>
          </a:ln>
        </p:spPr>
      </p:pic>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7" name="Shape 87"/>
          <p:cNvSpPr/>
          <p:nvPr>
            <p:ph type="sldNum" sz="quarter" idx="2"/>
          </p:nvPr>
        </p:nvSpPr>
        <p:spPr>
          <a:xfrm>
            <a:off x="4953000" y="6362433"/>
            <a:ext cx="2133600" cy="197384"/>
          </a:xfrm>
          <a:prstGeom prst="rect">
            <a:avLst/>
          </a:prstGeom>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pPr>
            <a:fld id="{86CB4B4D-7CA3-9044-876B-883B54F8677D}" type="slidenum">
              <a:rPr sz="1400"/>
            </a:fld>
          </a:p>
        </p:txBody>
      </p:sp>
      <p:sp>
        <p:nvSpPr>
          <p:cNvPr id="88" name="Shape 88"/>
          <p:cNvSpPr/>
          <p:nvPr/>
        </p:nvSpPr>
        <p:spPr>
          <a:xfrm>
            <a:off x="228600" y="1358899"/>
            <a:ext cx="1524000" cy="33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lgn="ctr">
              <a:defRPr b="1" sz="1800">
                <a:solidFill>
                  <a:srgbClr val="FFFFFF"/>
                </a:solidFill>
                <a:latin typeface="Arial Black"/>
                <a:ea typeface="Arial Black"/>
                <a:cs typeface="Arial Black"/>
                <a:sym typeface="Arial Black"/>
              </a:defRPr>
            </a:lvl1pPr>
          </a:lstStyle>
          <a:p>
            <a:pPr lvl="0">
              <a:defRPr b="0">
                <a:solidFill>
                  <a:srgbClr val="000000"/>
                </a:solidFill>
              </a:defRPr>
            </a:pPr>
            <a:r>
              <a:rPr b="1">
                <a:solidFill>
                  <a:srgbClr val="FFFFFF"/>
                </a:solidFill>
              </a:rPr>
              <a:t>WMO</a:t>
            </a:r>
          </a:p>
        </p:txBody>
      </p:sp>
      <p:sp>
        <p:nvSpPr>
          <p:cNvPr id="89" name="Shape 89"/>
          <p:cNvSpPr/>
          <p:nvPr>
            <p:ph type="title" idx="4294967295"/>
          </p:nvPr>
        </p:nvSpPr>
        <p:spPr>
          <a:xfrm>
            <a:off x="250824" y="188912"/>
            <a:ext cx="8713790" cy="792165"/>
          </a:xfrm>
          <a:prstGeom prst="rect">
            <a:avLst/>
          </a:prstGeom>
        </p:spPr>
        <p:txBody>
          <a:bodyPr lIns="0" tIns="0" rIns="0" bIns="0">
            <a:normAutofit fontScale="100000" lnSpcReduction="0"/>
          </a:bodyPr>
          <a:lstStyle>
            <a:lvl1pPr>
              <a:defRPr sz="4300">
                <a:solidFill>
                  <a:srgbClr val="333399"/>
                </a:solidFill>
                <a:latin typeface="Arial Bold"/>
                <a:ea typeface="Arial Bold"/>
                <a:cs typeface="Arial Bold"/>
                <a:sym typeface="Arial Bold"/>
              </a:defRPr>
            </a:lvl1pPr>
          </a:lstStyle>
          <a:p>
            <a:pPr lvl="0">
              <a:defRPr sz="1800">
                <a:solidFill>
                  <a:srgbClr val="000000"/>
                </a:solidFill>
              </a:defRPr>
            </a:pPr>
            <a:r>
              <a:rPr sz="4300">
                <a:solidFill>
                  <a:srgbClr val="333399"/>
                </a:solidFill>
              </a:rPr>
              <a:t>Suggestion for IWW-12</a:t>
            </a:r>
          </a:p>
        </p:txBody>
      </p:sp>
      <p:sp>
        <p:nvSpPr>
          <p:cNvPr id="90" name="Shape 90"/>
          <p:cNvSpPr/>
          <p:nvPr>
            <p:ph type="body" idx="4294967295"/>
          </p:nvPr>
        </p:nvSpPr>
        <p:spPr>
          <a:xfrm>
            <a:off x="263524" y="1216025"/>
            <a:ext cx="8713790" cy="5184775"/>
          </a:xfrm>
          <a:prstGeom prst="rect">
            <a:avLst/>
          </a:prstGeom>
        </p:spPr>
        <p:txBody>
          <a:bodyPr lIns="0" tIns="0" rIns="0" bIns="0">
            <a:normAutofit fontScale="100000" lnSpcReduction="0"/>
          </a:bodyPr>
          <a:lstStyle/>
          <a:p>
            <a:pPr lvl="1" marL="820737" indent="-441325">
              <a:defRPr i="0" sz="1800"/>
            </a:pPr>
            <a:r>
              <a:rPr i="1" sz="2600">
                <a:latin typeface="Arial Bold"/>
                <a:ea typeface="Arial Bold"/>
                <a:cs typeface="Arial Bold"/>
                <a:sym typeface="Arial Bold"/>
              </a:rPr>
              <a:t>Keep the wording of the CGMS Baseline in mind as you discuss product generation and data usage for AMVs during the Workshop</a:t>
            </a:r>
            <a:endParaRPr i="1" sz="2600">
              <a:latin typeface="Arial Bold"/>
              <a:ea typeface="Arial Bold"/>
              <a:cs typeface="Arial Bold"/>
              <a:sym typeface="Arial Bold"/>
            </a:endParaRPr>
          </a:p>
          <a:p>
            <a:pPr lvl="1" marL="820737" indent="-441325">
              <a:defRPr i="0" sz="1800"/>
            </a:pPr>
            <a:r>
              <a:rPr i="1" sz="2600">
                <a:latin typeface="Arial Bold"/>
                <a:ea typeface="Arial Bold"/>
                <a:cs typeface="Arial Bold"/>
                <a:sym typeface="Arial Bold"/>
              </a:rPr>
              <a:t>Consider whether making explicit a wind mission for the geostationary constellation could help strengthen this element of the GOS in terms of data quality, data availability and homogeneity across the operators</a:t>
            </a:r>
            <a:endParaRPr i="1" sz="2600">
              <a:latin typeface="Arial Bold"/>
              <a:ea typeface="Arial Bold"/>
              <a:cs typeface="Arial Bold"/>
              <a:sym typeface="Arial Bold"/>
            </a:endParaRPr>
          </a:p>
          <a:p>
            <a:pPr lvl="1" marL="820737" indent="-441325">
              <a:defRPr i="0" sz="1800"/>
            </a:pPr>
            <a:r>
              <a:rPr i="1" sz="2600">
                <a:latin typeface="Arial Bold"/>
                <a:ea typeface="Arial Bold"/>
                <a:cs typeface="Arial Bold"/>
                <a:sym typeface="Arial Bold"/>
              </a:rPr>
              <a:t>If necessary, provide any recommendations the IWG Co-Chairs and the CGMS Rapporteur, so that the CGMS Baseline can be amended and updated where needed.</a:t>
            </a:r>
          </a:p>
        </p:txBody>
      </p:sp>
    </p:spTree>
  </p:cSld>
  <p:clrMapOvr>
    <a:masterClrMapping/>
  </p:clrMapOvr>
  <p:transition spd="med" advClick="1"/>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000" u="none" kumimoji="0" normalizeH="0">
            <a:ln>
              <a:noFill/>
            </a:ln>
            <a:solidFill>
              <a:srgbClr val="000000"/>
            </a:solidFill>
            <a:effectLst/>
            <a:uFillTx/>
            <a:latin typeface="+mn-lt"/>
            <a:ea typeface="+mn-ea"/>
            <a:cs typeface="+mn-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BBE0E3"/>
          </a:solidFill>
          <a:prstDash val="solid"/>
          <a:beve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000" u="none" kumimoji="0" normalizeH="0">
            <a:ln>
              <a:noFill/>
            </a:ln>
            <a:solidFill>
              <a:srgbClr val="000000"/>
            </a:solidFill>
            <a:effectLst/>
            <a:uFillTx/>
            <a:latin typeface="+mn-lt"/>
            <a:ea typeface="+mn-ea"/>
            <a:cs typeface="+mn-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000" u="none" kumimoji="0" normalizeH="0">
            <a:ln>
              <a:noFill/>
            </a:ln>
            <a:solidFill>
              <a:srgbClr val="000000"/>
            </a:solidFill>
            <a:effectLst/>
            <a:uFillTx/>
            <a:latin typeface="+mn-lt"/>
            <a:ea typeface="+mn-ea"/>
            <a:cs typeface="+mn-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BBE0E3"/>
          </a:solidFill>
          <a:prstDash val="solid"/>
          <a:beve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000" u="none" kumimoji="0" normalizeH="0">
            <a:ln>
              <a:noFill/>
            </a:ln>
            <a:solidFill>
              <a:srgbClr val="000000"/>
            </a:solidFill>
            <a:effectLst/>
            <a:uFillTx/>
            <a:latin typeface="+mn-lt"/>
            <a:ea typeface="+mn-ea"/>
            <a:cs typeface="+mn-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