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60" r:id="rId2"/>
    <p:sldId id="259" r:id="rId3"/>
    <p:sldId id="302" r:id="rId4"/>
    <p:sldId id="303" r:id="rId5"/>
    <p:sldId id="299" r:id="rId6"/>
    <p:sldId id="301" r:id="rId7"/>
    <p:sldId id="271" r:id="rId8"/>
    <p:sldId id="270" r:id="rId9"/>
    <p:sldId id="300" r:id="rId10"/>
    <p:sldId id="288" r:id="rId11"/>
    <p:sldId id="292" r:id="rId12"/>
    <p:sldId id="293" r:id="rId13"/>
    <p:sldId id="291" r:id="rId14"/>
    <p:sldId id="289" r:id="rId15"/>
    <p:sldId id="298" r:id="rId16"/>
    <p:sldId id="295" r:id="rId17"/>
    <p:sldId id="296" r:id="rId18"/>
    <p:sldId id="294" r:id="rId19"/>
  </p:sldIdLst>
  <p:sldSz cx="9144000" cy="6858000" type="screen4x3"/>
  <p:notesSz cx="6858000" cy="9144000"/>
  <p:embeddedFontLst>
    <p:embeddedFont>
      <p:font typeface="Cambria Math" panose="02040503050406030204" pitchFamily="18" charset="0"/>
      <p:regular r:id="rId22"/>
    </p:embeddedFont>
    <p:embeddedFont>
      <p:font typeface="Arial Unicode MS" panose="020B0604020202020204" pitchFamily="34" charset="-128"/>
      <p:regular r:id="rId23"/>
    </p:embeddedFont>
  </p:embeddedFontLst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/>
  <p:clrMru>
    <a:srgbClr val="3A601B"/>
    <a:srgbClr val="663300"/>
    <a:srgbClr val="000099"/>
    <a:srgbClr val="FF9966"/>
    <a:srgbClr val="EABD00"/>
    <a:srgbClr val="003399"/>
    <a:srgbClr val="008000"/>
    <a:srgbClr val="CC3300"/>
    <a:srgbClr val="3366CC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18" autoAdjust="0"/>
  </p:normalViewPr>
  <p:slideViewPr>
    <p:cSldViewPr showGuides="1">
      <p:cViewPr varScale="1">
        <p:scale>
          <a:sx n="83" d="100"/>
          <a:sy n="83" d="100"/>
        </p:scale>
        <p:origin x="-138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5C662E3-6174-41AB-84A2-0FBF6FE7C1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20958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AD0BD58-8CDF-419B-906C-080F170470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49653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9164CC-B2D4-4705-9527-E10169521FE8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35150" y="1193800"/>
            <a:ext cx="63373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CA" altLang="en-US" noProof="0" smtClean="0"/>
              <a:t>CLIQUEZ POUR MODIFIER LE STYLE DU TITRE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0" y="3429000"/>
            <a:ext cx="3529013" cy="1944688"/>
          </a:xfrm>
        </p:spPr>
        <p:txBody>
          <a:bodyPr/>
          <a:lstStyle>
            <a:lvl1pPr marL="0" indent="0">
              <a:buFontTx/>
              <a:buNone/>
              <a:defRPr sz="1800" b="1"/>
            </a:lvl1pPr>
          </a:lstStyle>
          <a:p>
            <a:pPr lvl="0"/>
            <a:r>
              <a:rPr lang="fr-CA" altLang="en-US" noProof="0" smtClean="0"/>
              <a:t>Cliquez pour modifier le style des sous-titres du masque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248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7050" y="274638"/>
            <a:ext cx="2038350" cy="5973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5962650" cy="5973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853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359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25118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600200"/>
            <a:ext cx="40005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600200"/>
            <a:ext cx="40005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718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575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066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3107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09011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6735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274638"/>
            <a:ext cx="8153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Cliquez et modifiez le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600200"/>
            <a:ext cx="81534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dirty="0" err="1" smtClean="0"/>
              <a:t>Cliquez</a:t>
            </a:r>
            <a:r>
              <a:rPr lang="en-US" altLang="zh-TW" dirty="0" smtClean="0"/>
              <a:t> pour modifier les styles du </a:t>
            </a:r>
            <a:r>
              <a:rPr lang="en-US" altLang="zh-TW" dirty="0" err="1" smtClean="0"/>
              <a:t>texte</a:t>
            </a:r>
            <a:r>
              <a:rPr lang="en-US" altLang="zh-TW" dirty="0" smtClean="0"/>
              <a:t> du masque</a:t>
            </a:r>
          </a:p>
          <a:p>
            <a:pPr lvl="1"/>
            <a:r>
              <a:rPr lang="en-US" altLang="zh-TW" dirty="0" err="1" smtClean="0"/>
              <a:t>Deuxième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niveau</a:t>
            </a:r>
            <a:endParaRPr lang="en-US" altLang="zh-TW" dirty="0" smtClean="0"/>
          </a:p>
          <a:p>
            <a:pPr lvl="2"/>
            <a:r>
              <a:rPr lang="en-US" altLang="zh-TW" dirty="0" err="1" smtClean="0"/>
              <a:t>Troisième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niveau</a:t>
            </a:r>
            <a:endParaRPr lang="en-US" altLang="zh-TW" dirty="0" smtClean="0"/>
          </a:p>
          <a:p>
            <a:pPr lvl="3"/>
            <a:r>
              <a:rPr lang="en-US" altLang="zh-TW" dirty="0" err="1" smtClean="0"/>
              <a:t>Quatrième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niveau</a:t>
            </a:r>
            <a:endParaRPr lang="en-US" altLang="zh-TW" dirty="0" smtClean="0"/>
          </a:p>
          <a:p>
            <a:pPr lvl="4"/>
            <a:r>
              <a:rPr lang="en-US" altLang="zh-TW" dirty="0" err="1" smtClean="0"/>
              <a:t>Cinquième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niveau</a:t>
            </a:r>
            <a:endParaRPr lang="en-US" altLang="zh-TW" dirty="0" smtClean="0"/>
          </a:p>
        </p:txBody>
      </p:sp>
      <p:sp>
        <p:nvSpPr>
          <p:cNvPr id="2" name="Rectangle 1"/>
          <p:cNvSpPr/>
          <p:nvPr userDrawn="1"/>
        </p:nvSpPr>
        <p:spPr bwMode="auto">
          <a:xfrm>
            <a:off x="800405" y="6424590"/>
            <a:ext cx="2657850" cy="34564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Arial" charset="0"/>
          <a:ea typeface="Arial Unicode MS" pitchFamily="34" charset="-128"/>
          <a:cs typeface="Arial Unicode MS" pitchFamily="34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Arial" charset="0"/>
          <a:ea typeface="Arial Unicode MS" pitchFamily="34" charset="-128"/>
          <a:cs typeface="Arial Unicode MS" pitchFamily="34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Arial" charset="0"/>
          <a:ea typeface="Arial Unicode MS" pitchFamily="34" charset="-128"/>
          <a:cs typeface="Arial Unicode MS" pitchFamily="34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Arial" charset="0"/>
          <a:ea typeface="Arial Unicode MS" pitchFamily="34" charset="-128"/>
          <a:cs typeface="Arial Unicode MS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Arial" charset="0"/>
          <a:ea typeface="Arial Unicode MS" pitchFamily="34" charset="-128"/>
          <a:cs typeface="Arial Unicode MS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Arial" charset="0"/>
          <a:ea typeface="Arial Unicode MS" pitchFamily="34" charset="-128"/>
          <a:cs typeface="Arial Unicode MS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Arial" charset="0"/>
          <a:ea typeface="Arial Unicode MS" pitchFamily="34" charset="-128"/>
          <a:cs typeface="Arial Unicode MS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Arial" charset="0"/>
          <a:ea typeface="Arial Unicode MS" pitchFamily="34" charset="-128"/>
          <a:cs typeface="Arial Unicode MS" pitchFamily="34" charset="-128"/>
        </a:defRPr>
      </a:lvl9pPr>
    </p:titleStyle>
    <p:bodyStyle>
      <a:lvl1pPr marL="287338" indent="-287338" algn="l" rtl="0" fontAlgn="base">
        <a:spcBef>
          <a:spcPct val="20000"/>
        </a:spcBef>
        <a:spcAft>
          <a:spcPct val="0"/>
        </a:spcAft>
        <a:buClr>
          <a:srgbClr val="FF0000"/>
        </a:buClr>
        <a:buSzPct val="120000"/>
        <a:buChar char="•"/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765175" indent="-287338" algn="l" rtl="0" fontAlgn="base">
        <a:spcBef>
          <a:spcPct val="20000"/>
        </a:spcBef>
        <a:spcAft>
          <a:spcPct val="0"/>
        </a:spcAft>
        <a:buClr>
          <a:srgbClr val="3A601B"/>
        </a:buClr>
        <a:buFont typeface="Arial" charset="0"/>
        <a:buChar char="–"/>
        <a:defRPr kumimoji="1" sz="2000">
          <a:solidFill>
            <a:schemeClr val="tx1"/>
          </a:solidFill>
          <a:latin typeface="+mn-lt"/>
          <a:ea typeface="+mn-ea"/>
          <a:cs typeface="+mn-cs"/>
        </a:defRPr>
      </a:lvl2pPr>
      <a:lvl3pPr marL="1139825" indent="-182563" algn="l" rtl="0" fontAlgn="base">
        <a:spcBef>
          <a:spcPct val="20000"/>
        </a:spcBef>
        <a:spcAft>
          <a:spcPct val="0"/>
        </a:spcAft>
        <a:buClr>
          <a:srgbClr val="C8A200"/>
        </a:buClr>
        <a:buFont typeface="Arial" charset="0"/>
        <a:buChar char="▪"/>
        <a:defRPr kumimoji="1">
          <a:solidFill>
            <a:schemeClr val="tx1"/>
          </a:solidFill>
          <a:latin typeface="+mn-lt"/>
          <a:ea typeface="+mn-ea"/>
          <a:cs typeface="+mn-cs"/>
        </a:defRPr>
      </a:lvl3pPr>
      <a:lvl4pPr marL="1617663" indent="-287338" algn="l" rtl="0" fontAlgn="base">
        <a:spcBef>
          <a:spcPct val="20000"/>
        </a:spcBef>
        <a:spcAft>
          <a:spcPct val="0"/>
        </a:spcAft>
        <a:buChar char="–"/>
        <a:defRPr kumimoji="1" sz="1600">
          <a:solidFill>
            <a:schemeClr val="tx1"/>
          </a:solidFill>
          <a:latin typeface="+mn-lt"/>
          <a:ea typeface="+mn-ea"/>
          <a:cs typeface="+mn-cs"/>
        </a:defRPr>
      </a:lvl4pPr>
      <a:lvl5pPr marL="2000250" indent="-190500" algn="l" rtl="0" fontAlgn="base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  <a:cs typeface="+mn-cs"/>
        </a:defRPr>
      </a:lvl5pPr>
      <a:lvl6pPr marL="2457450" indent="-190500" algn="l" rtl="0" fontAlgn="base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  <a:cs typeface="+mn-cs"/>
        </a:defRPr>
      </a:lvl6pPr>
      <a:lvl7pPr marL="2914650" indent="-190500" algn="l" rtl="0" fontAlgn="base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  <a:cs typeface="+mn-cs"/>
        </a:defRPr>
      </a:lvl7pPr>
      <a:lvl8pPr marL="3371850" indent="-190500" algn="l" rtl="0" fontAlgn="base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  <a:cs typeface="+mn-cs"/>
        </a:defRPr>
      </a:lvl8pPr>
      <a:lvl9pPr marL="3829050" indent="-190500" algn="l" rtl="0" fontAlgn="base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7" Type="http://schemas.openxmlformats.org/officeDocument/2006/relationships/image" Target="../media/image19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gif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3" Type="http://schemas.openxmlformats.org/officeDocument/2006/relationships/image" Target="../media/image25.gif"/><Relationship Id="rId7" Type="http://schemas.openxmlformats.org/officeDocument/2006/relationships/image" Target="../media/image29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gif"/><Relationship Id="rId5" Type="http://schemas.openxmlformats.org/officeDocument/2006/relationships/image" Target="../media/image27.gif"/><Relationship Id="rId4" Type="http://schemas.openxmlformats.org/officeDocument/2006/relationships/image" Target="../media/image26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0" name="Rectangle 8"/>
          <p:cNvSpPr>
            <a:spLocks noGrp="1" noChangeArrowheads="1"/>
          </p:cNvSpPr>
          <p:nvPr>
            <p:ph type="ctrTitle"/>
          </p:nvPr>
        </p:nvSpPr>
        <p:spPr>
          <a:xfrm>
            <a:off x="846714" y="1193800"/>
            <a:ext cx="8026645" cy="1470025"/>
          </a:xfrm>
        </p:spPr>
        <p:txBody>
          <a:bodyPr/>
          <a:lstStyle/>
          <a:p>
            <a:r>
              <a:rPr lang="en-US" sz="2400" dirty="0"/>
              <a:t>IMPROVING THE USE </a:t>
            </a:r>
            <a:r>
              <a:rPr lang="en-US" sz="2400" dirty="0" smtClean="0"/>
              <a:t>OF</a:t>
            </a:r>
            <a:br>
              <a:rPr lang="en-US" sz="2400" dirty="0" smtClean="0"/>
            </a:br>
            <a:r>
              <a:rPr lang="en-US" sz="2400" dirty="0" smtClean="0"/>
              <a:t>RADIOSONDE </a:t>
            </a:r>
            <a:r>
              <a:rPr lang="en-US" sz="2400" dirty="0"/>
              <a:t>AND SATELLITE-DERIVED WINDS</a:t>
            </a:r>
            <a:br>
              <a:rPr lang="en-US" sz="2400" dirty="0"/>
            </a:br>
            <a:r>
              <a:rPr lang="en-US" sz="2400" dirty="0"/>
              <a:t>AT THE METEOROLOGICAL SERVICE OF CANADA</a:t>
            </a:r>
          </a:p>
        </p:txBody>
      </p:sp>
      <p:sp>
        <p:nvSpPr>
          <p:cNvPr id="23562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4572000" y="2814520"/>
            <a:ext cx="3529013" cy="2559168"/>
          </a:xfrm>
        </p:spPr>
        <p:txBody>
          <a:bodyPr/>
          <a:lstStyle/>
          <a:p>
            <a:r>
              <a:rPr lang="en-US" altLang="zh-TW" dirty="0" err="1" smtClean="0"/>
              <a:t>Stéphane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Laroche</a:t>
            </a:r>
            <a:endParaRPr lang="en-US" altLang="zh-TW" dirty="0" smtClean="0"/>
          </a:p>
          <a:p>
            <a:r>
              <a:rPr lang="en-US" altLang="zh-TW" dirty="0" smtClean="0"/>
              <a:t>Judy St-James</a:t>
            </a:r>
          </a:p>
          <a:p>
            <a:r>
              <a:rPr lang="en-US" altLang="zh-TW" dirty="0" err="1" smtClean="0"/>
              <a:t>Iriola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Mati</a:t>
            </a:r>
            <a:endParaRPr lang="en-US" altLang="zh-TW" dirty="0" smtClean="0"/>
          </a:p>
          <a:p>
            <a:r>
              <a:rPr lang="en-US" altLang="zh-TW" dirty="0" err="1" smtClean="0"/>
              <a:t>Réal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Sarrazin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en-US" dirty="0" smtClean="0"/>
              <a:t>IWW-12, Copenhagen</a:t>
            </a:r>
          </a:p>
          <a:p>
            <a:r>
              <a:rPr lang="en-US" altLang="en-US" dirty="0" smtClean="0"/>
              <a:t>17 June 2014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auto">
          <a:xfrm>
            <a:off x="7807360" y="6399330"/>
            <a:ext cx="1175130" cy="40504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</a:t>
            </a:r>
            <a:r>
              <a:rPr lang="en-US" dirty="0" smtClean="0"/>
              <a:t>esidual and </a:t>
            </a:r>
            <a:r>
              <a:rPr lang="en-US" smtClean="0"/>
              <a:t>Innovation Statistics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200" b="0" dirty="0" smtClean="0"/>
              <a:t>(February and March 2011)</a:t>
            </a:r>
            <a:endParaRPr lang="en-US" sz="3200" b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278"/>
          <a:stretch/>
        </p:blipFill>
        <p:spPr>
          <a:xfrm>
            <a:off x="4572001" y="4043340"/>
            <a:ext cx="4307200" cy="21685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972"/>
          <a:stretch/>
        </p:blipFill>
        <p:spPr>
          <a:xfrm>
            <a:off x="4571999" y="1910711"/>
            <a:ext cx="4262955" cy="2103354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3855005" cy="4648200"/>
          </a:xfrm>
        </p:spPr>
        <p:txBody>
          <a:bodyPr/>
          <a:lstStyle/>
          <a:p>
            <a:r>
              <a:rPr lang="en-US" sz="2000" dirty="0"/>
              <a:t>V</a:t>
            </a:r>
            <a:r>
              <a:rPr lang="en-US" sz="2000" dirty="0" smtClean="0"/>
              <a:t>erification </a:t>
            </a:r>
            <a:r>
              <a:rPr lang="en-US" sz="2000" dirty="0"/>
              <a:t>scores against </a:t>
            </a:r>
            <a:r>
              <a:rPr lang="en-US" sz="2000" dirty="0" err="1"/>
              <a:t>radiosonde</a:t>
            </a:r>
            <a:r>
              <a:rPr lang="en-US" sz="2000" dirty="0"/>
              <a:t> data for </a:t>
            </a:r>
            <a:r>
              <a:rPr lang="en-US" sz="2000" dirty="0" smtClean="0"/>
              <a:t>wind components for the control (blue) and the trial (red) over the Northern Hemisphere </a:t>
            </a:r>
            <a:r>
              <a:rPr lang="en-US" sz="2000" dirty="0" err="1" smtClean="0"/>
              <a:t>extratropics</a:t>
            </a:r>
            <a:r>
              <a:rPr lang="en-US" sz="2000" dirty="0" smtClean="0"/>
              <a:t>. </a:t>
            </a:r>
          </a:p>
          <a:p>
            <a:r>
              <a:rPr lang="en-US" sz="2000" dirty="0" smtClean="0"/>
              <a:t>The bias (dashed) and standard deviation (solid) are shown.</a:t>
            </a:r>
          </a:p>
          <a:p>
            <a:r>
              <a:rPr lang="en-US" sz="2000" dirty="0" smtClean="0"/>
              <a:t>As expected the impact of the horizontal drift become significant above 300 </a:t>
            </a:r>
            <a:r>
              <a:rPr lang="en-US" sz="2000" dirty="0" err="1" smtClean="0"/>
              <a:t>hPa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3" name="Rectangle 2"/>
          <p:cNvSpPr/>
          <p:nvPr/>
        </p:nvSpPr>
        <p:spPr bwMode="auto">
          <a:xfrm>
            <a:off x="4797025" y="1808820"/>
            <a:ext cx="3870430" cy="31503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842030" y="3924055"/>
            <a:ext cx="3870430" cy="31503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88125" y="1583795"/>
            <a:ext cx="13276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0099"/>
                </a:solidFill>
              </a:rPr>
              <a:t>U component</a:t>
            </a:r>
            <a:endParaRPr lang="en-US" sz="1400" b="1" dirty="0">
              <a:solidFill>
                <a:srgbClr val="000099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48365" y="1583795"/>
            <a:ext cx="13179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0099"/>
                </a:solidFill>
              </a:rPr>
              <a:t>V</a:t>
            </a:r>
            <a:r>
              <a:rPr lang="en-US" sz="1400" b="1" dirty="0" smtClean="0">
                <a:solidFill>
                  <a:srgbClr val="000099"/>
                </a:solidFill>
              </a:rPr>
              <a:t> component</a:t>
            </a:r>
            <a:endParaRPr lang="en-US" sz="1400" b="1" dirty="0">
              <a:solidFill>
                <a:srgbClr val="000099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52120" y="1853825"/>
            <a:ext cx="19669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Observation - Analysis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5652120" y="4021323"/>
            <a:ext cx="22637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Observation - Background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4341113" y="6174305"/>
            <a:ext cx="450636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/>
            <a:r>
              <a:rPr lang="en-US" sz="1000" b="1" dirty="0" smtClean="0">
                <a:solidFill>
                  <a:srgbClr val="000099"/>
                </a:solidFill>
              </a:rPr>
              <a:t>      Control</a:t>
            </a:r>
            <a:r>
              <a:rPr lang="en-US" sz="1000" b="1" dirty="0" smtClean="0"/>
              <a:t> </a:t>
            </a:r>
            <a:r>
              <a:rPr lang="en-US" sz="1000" b="1" dirty="0"/>
              <a:t>: Time and Horizontal Position at the Launching </a:t>
            </a:r>
            <a:r>
              <a:rPr lang="en-US" sz="1000" b="1" dirty="0" smtClean="0"/>
              <a:t>site</a:t>
            </a:r>
          </a:p>
          <a:p>
            <a:pPr lvl="1"/>
            <a:r>
              <a:rPr lang="en-US" sz="1000" b="1" dirty="0"/>
              <a:t> </a:t>
            </a:r>
            <a:r>
              <a:rPr lang="en-US" sz="1000" b="1" dirty="0" smtClean="0"/>
              <a:t>                      </a:t>
            </a:r>
            <a:r>
              <a:rPr lang="en-US" sz="1000" b="1" dirty="0"/>
              <a:t>assigned to all </a:t>
            </a:r>
            <a:r>
              <a:rPr lang="en-US" sz="1000" b="1" dirty="0" err="1"/>
              <a:t>Radiosonde</a:t>
            </a:r>
            <a:r>
              <a:rPr lang="en-US" sz="1000" b="1" dirty="0"/>
              <a:t> Data</a:t>
            </a:r>
          </a:p>
          <a:p>
            <a:pPr lvl="1"/>
            <a:r>
              <a:rPr lang="en-US" sz="1000" b="1" smtClean="0">
                <a:solidFill>
                  <a:srgbClr val="C00000"/>
                </a:solidFill>
              </a:rPr>
              <a:t>           Trial</a:t>
            </a:r>
            <a:r>
              <a:rPr lang="en-US" sz="1000" b="1" smtClean="0"/>
              <a:t> </a:t>
            </a:r>
            <a:r>
              <a:rPr lang="en-US" sz="1000" b="1" dirty="0"/>
              <a:t>: Retrieved 4D </a:t>
            </a:r>
            <a:r>
              <a:rPr lang="en-US" sz="1000" b="1" dirty="0" smtClean="0"/>
              <a:t>trajectory </a:t>
            </a:r>
            <a:r>
              <a:rPr lang="en-US" sz="1000" b="1" dirty="0"/>
              <a:t>for all </a:t>
            </a:r>
            <a:r>
              <a:rPr lang="en-US" sz="1000" b="1" dirty="0" err="1"/>
              <a:t>Radiosonde</a:t>
            </a:r>
            <a:r>
              <a:rPr lang="en-US" sz="1000" b="1" dirty="0"/>
              <a:t> Data  </a:t>
            </a:r>
          </a:p>
        </p:txBody>
      </p:sp>
    </p:spTree>
    <p:extLst>
      <p:ext uri="{BB962C8B-B14F-4D97-AF65-F5344CB8AC3E}">
        <p14:creationId xmlns:p14="http://schemas.microsoft.com/office/powerpoint/2010/main" val="111673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 bwMode="auto">
          <a:xfrm>
            <a:off x="7902370" y="6399330"/>
            <a:ext cx="990110" cy="36004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405" y="1898830"/>
            <a:ext cx="3597070" cy="486054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61999" y="274638"/>
            <a:ext cx="8310501" cy="1143000"/>
          </a:xfrm>
        </p:spPr>
        <p:txBody>
          <a:bodyPr/>
          <a:lstStyle/>
          <a:p>
            <a:r>
              <a:rPr lang="en-US" sz="2400" dirty="0" smtClean="0"/>
              <a:t>Impact of </a:t>
            </a:r>
            <a:r>
              <a:rPr lang="en-US" sz="2400" dirty="0" err="1" smtClean="0"/>
              <a:t>Radiosonde</a:t>
            </a:r>
            <a:r>
              <a:rPr lang="en-US" sz="2400" dirty="0"/>
              <a:t> </a:t>
            </a:r>
            <a:r>
              <a:rPr lang="en-US" sz="2400" dirty="0" smtClean="0"/>
              <a:t>Horizontal Position and Time on </a:t>
            </a:r>
            <a:br>
              <a:rPr lang="en-US" sz="2400" dirty="0" smtClean="0"/>
            </a:br>
            <a:r>
              <a:rPr lang="en-US" sz="2400" dirty="0" smtClean="0"/>
              <a:t>Day-1 to Day-3 Forecasts over the Northern Hemisphere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85" y="1892013"/>
            <a:ext cx="3602115" cy="486735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646675" y="1508750"/>
            <a:ext cx="2403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Against Own Analysis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473938" y="1529498"/>
            <a:ext cx="2762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Against </a:t>
            </a:r>
            <a:r>
              <a:rPr lang="en-US" dirty="0" err="1" smtClean="0"/>
              <a:t>Radiosonde</a:t>
            </a:r>
            <a:r>
              <a:rPr lang="en-US" dirty="0" smtClean="0"/>
              <a:t> data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auto">
          <a:xfrm>
            <a:off x="969885" y="1878082"/>
            <a:ext cx="1981935" cy="20076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5250405" y="1878082"/>
            <a:ext cx="1981935" cy="20076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031940" y="2303875"/>
            <a:ext cx="405045" cy="4095455"/>
            <a:chOff x="4031940" y="2303875"/>
            <a:chExt cx="405045" cy="4095455"/>
          </a:xfrm>
        </p:grpSpPr>
        <p:sp>
          <p:nvSpPr>
            <p:cNvPr id="4" name="TextBox 3"/>
            <p:cNvSpPr txBox="1"/>
            <p:nvPr/>
          </p:nvSpPr>
          <p:spPr>
            <a:xfrm>
              <a:off x="4034311" y="2303875"/>
              <a:ext cx="4026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W</a:t>
              </a:r>
              <a:endParaRPr lang="en-US" b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085607" y="2753925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H</a:t>
              </a:r>
              <a:endParaRPr lang="en-US" b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076945" y="3194683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T</a:t>
              </a:r>
              <a:endParaRPr lang="en-US" b="1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031940" y="3744035"/>
              <a:ext cx="4026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W</a:t>
              </a:r>
              <a:endParaRPr lang="en-US" b="1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083236" y="4194085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H</a:t>
              </a:r>
              <a:endParaRPr lang="en-US" b="1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076945" y="4634843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T</a:t>
              </a:r>
              <a:endParaRPr lang="en-US" b="1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031940" y="5139190"/>
              <a:ext cx="4026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W</a:t>
              </a:r>
              <a:endParaRPr lang="en-US" b="1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083236" y="5589240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H</a:t>
              </a:r>
              <a:endParaRPr lang="en-US" b="1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076945" y="6029998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T</a:t>
              </a:r>
              <a:endParaRPr lang="en-US" b="1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8307415" y="2303875"/>
            <a:ext cx="405045" cy="4095455"/>
            <a:chOff x="4031940" y="2303875"/>
            <a:chExt cx="405045" cy="4095455"/>
          </a:xfrm>
        </p:grpSpPr>
        <p:sp>
          <p:nvSpPr>
            <p:cNvPr id="23" name="TextBox 22"/>
            <p:cNvSpPr txBox="1"/>
            <p:nvPr/>
          </p:nvSpPr>
          <p:spPr>
            <a:xfrm>
              <a:off x="4034311" y="2303875"/>
              <a:ext cx="4026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W</a:t>
              </a:r>
              <a:endParaRPr lang="en-US" b="1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085607" y="2753925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H</a:t>
              </a:r>
              <a:endParaRPr lang="en-US" b="1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076945" y="3194683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T</a:t>
              </a:r>
              <a:endParaRPr lang="en-US" b="1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031940" y="3744035"/>
              <a:ext cx="4026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W</a:t>
              </a:r>
              <a:endParaRPr lang="en-US" b="1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083236" y="4194085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H</a:t>
              </a:r>
              <a:endParaRPr lang="en-US" b="1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076945" y="4634843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T</a:t>
              </a:r>
              <a:endParaRPr lang="en-US" b="1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031940" y="5139190"/>
              <a:ext cx="4026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W</a:t>
              </a:r>
              <a:endParaRPr lang="en-US" b="1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083236" y="5589240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H</a:t>
              </a:r>
              <a:endParaRPr lang="en-US" b="1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076945" y="6029998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T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45474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7722350" y="6460915"/>
            <a:ext cx="1215135" cy="25345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38" b="7037"/>
          <a:stretch/>
        </p:blipFill>
        <p:spPr>
          <a:xfrm>
            <a:off x="1511660" y="5118819"/>
            <a:ext cx="2630224" cy="15789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81" b="8821"/>
          <a:stretch/>
        </p:blipFill>
        <p:spPr>
          <a:xfrm>
            <a:off x="1511660" y="3564015"/>
            <a:ext cx="2630224" cy="15181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66" b="7931"/>
          <a:stretch/>
        </p:blipFill>
        <p:spPr>
          <a:xfrm>
            <a:off x="1511660" y="1943835"/>
            <a:ext cx="2630224" cy="15396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70" b="7336"/>
          <a:stretch/>
        </p:blipFill>
        <p:spPr>
          <a:xfrm>
            <a:off x="5104655" y="5071799"/>
            <a:ext cx="2657402" cy="157896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35" b="7045"/>
          <a:stretch/>
        </p:blipFill>
        <p:spPr>
          <a:xfrm>
            <a:off x="5104655" y="3552068"/>
            <a:ext cx="2659478" cy="157284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73" b="6975"/>
          <a:stretch/>
        </p:blipFill>
        <p:spPr>
          <a:xfrm>
            <a:off x="5105405" y="1943835"/>
            <a:ext cx="2674689" cy="159434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673658" y="1508750"/>
            <a:ext cx="2403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Against Own Analysis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948134" y="1508750"/>
            <a:ext cx="3262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Against ERA-Interim Analyses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301970" y="2663915"/>
            <a:ext cx="7425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Day-1</a:t>
            </a:r>
            <a:endParaRPr lang="en-US" sz="16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4301970" y="4260576"/>
            <a:ext cx="7425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Day-2</a:t>
            </a:r>
            <a:endParaRPr lang="en-US" sz="16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4301970" y="5880756"/>
            <a:ext cx="7425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Day-3</a:t>
            </a:r>
            <a:endParaRPr lang="en-US" sz="1600" b="1" dirty="0"/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296525" y="274638"/>
            <a:ext cx="8775976" cy="1143000"/>
          </a:xfrm>
        </p:spPr>
        <p:txBody>
          <a:bodyPr/>
          <a:lstStyle/>
          <a:p>
            <a:pPr algn="ctr"/>
            <a:r>
              <a:rPr lang="en-US" sz="2400" dirty="0" smtClean="0"/>
              <a:t>Impact of </a:t>
            </a:r>
            <a:r>
              <a:rPr lang="en-US" sz="2400" dirty="0" err="1" smtClean="0"/>
              <a:t>Radiosonde</a:t>
            </a:r>
            <a:r>
              <a:rPr lang="en-US" sz="2400" dirty="0" smtClean="0"/>
              <a:t> Horizontal Position and Time </a:t>
            </a:r>
            <a:br>
              <a:rPr lang="en-US" sz="2400" dirty="0" smtClean="0"/>
            </a:br>
            <a:r>
              <a:rPr lang="en-US" sz="2000" dirty="0"/>
              <a:t>Day-1 to Day-3 Zonal Mean STD Error Difference for Wind Speed</a:t>
            </a:r>
            <a:br>
              <a:rPr lang="en-US" sz="2000" dirty="0"/>
            </a:br>
            <a:r>
              <a:rPr lang="en-US" sz="2000" dirty="0"/>
              <a:t>(Control – </a:t>
            </a:r>
            <a:r>
              <a:rPr lang="en-US" sz="2000" dirty="0" smtClean="0"/>
              <a:t>Trial)</a:t>
            </a:r>
            <a:endParaRPr lang="en-US" sz="2000" dirty="0"/>
          </a:p>
        </p:txBody>
      </p:sp>
      <p:grpSp>
        <p:nvGrpSpPr>
          <p:cNvPr id="31" name="Groupe 30"/>
          <p:cNvGrpSpPr/>
          <p:nvPr/>
        </p:nvGrpSpPr>
        <p:grpSpPr>
          <a:xfrm>
            <a:off x="8075420" y="2483895"/>
            <a:ext cx="742052" cy="3330370"/>
            <a:chOff x="8075420" y="2618910"/>
            <a:chExt cx="742052" cy="3330370"/>
          </a:xfrm>
        </p:grpSpPr>
        <p:pic>
          <p:nvPicPr>
            <p:cNvPr id="15" name="Picture 10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1587" t="15715" b="16070"/>
            <a:stretch/>
          </p:blipFill>
          <p:spPr>
            <a:xfrm>
              <a:off x="8262410" y="2618910"/>
              <a:ext cx="555062" cy="3330370"/>
            </a:xfrm>
            <a:prstGeom prst="rect">
              <a:avLst/>
            </a:prstGeom>
          </p:spPr>
        </p:pic>
        <p:sp>
          <p:nvSpPr>
            <p:cNvPr id="16" name="ZoneTexte 15"/>
            <p:cNvSpPr txBox="1"/>
            <p:nvPr/>
          </p:nvSpPr>
          <p:spPr>
            <a:xfrm rot="16200000">
              <a:off x="7557330" y="3759035"/>
              <a:ext cx="131318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b="1" dirty="0" smtClean="0">
                  <a:solidFill>
                    <a:srgbClr val="FF0000"/>
                  </a:solidFill>
                </a:rPr>
                <a:t>Positive impact</a:t>
              </a:r>
              <a:endParaRPr lang="fr-FR" sz="1200" b="1" dirty="0">
                <a:solidFill>
                  <a:srgbClr val="FF0000"/>
                </a:solidFill>
              </a:endParaRPr>
            </a:p>
          </p:txBody>
        </p:sp>
        <p:sp>
          <p:nvSpPr>
            <p:cNvPr id="17" name="ZoneTexte 16"/>
            <p:cNvSpPr txBox="1"/>
            <p:nvPr/>
          </p:nvSpPr>
          <p:spPr>
            <a:xfrm rot="5400000">
              <a:off x="7532483" y="5129343"/>
              <a:ext cx="136287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b="1" dirty="0" err="1" smtClean="0">
                  <a:solidFill>
                    <a:srgbClr val="000099"/>
                  </a:solidFill>
                </a:rPr>
                <a:t>Negative</a:t>
              </a:r>
              <a:r>
                <a:rPr lang="fr-FR" sz="1200" b="1" dirty="0" smtClean="0">
                  <a:solidFill>
                    <a:srgbClr val="000099"/>
                  </a:solidFill>
                </a:rPr>
                <a:t> impact</a:t>
              </a:r>
              <a:endParaRPr lang="fr-FR" sz="1200" b="1" dirty="0">
                <a:solidFill>
                  <a:srgbClr val="000099"/>
                </a:solidFill>
              </a:endParaRPr>
            </a:p>
          </p:txBody>
        </p:sp>
        <p:cxnSp>
          <p:nvCxnSpPr>
            <p:cNvPr id="25" name="Connecteur droit 24"/>
            <p:cNvCxnSpPr/>
            <p:nvPr/>
          </p:nvCxnSpPr>
          <p:spPr bwMode="auto">
            <a:xfrm>
              <a:off x="8082390" y="4554125"/>
              <a:ext cx="225025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55051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 bwMode="auto">
          <a:xfrm>
            <a:off x="7605995" y="6347780"/>
            <a:ext cx="1497796" cy="46086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Impact of the Horizontal </a:t>
            </a:r>
            <a:r>
              <a:rPr lang="en-US" sz="2400" dirty="0"/>
              <a:t>P</a:t>
            </a:r>
            <a:r>
              <a:rPr lang="en-US" sz="2400" dirty="0" smtClean="0"/>
              <a:t>osition of </a:t>
            </a:r>
            <a:r>
              <a:rPr lang="en-US" sz="2400" dirty="0" err="1"/>
              <a:t>R</a:t>
            </a:r>
            <a:r>
              <a:rPr lang="en-US" sz="2400" dirty="0" err="1" smtClean="0"/>
              <a:t>adiosonde</a:t>
            </a:r>
            <a:r>
              <a:rPr lang="en-US" sz="2400" dirty="0" smtClean="0"/>
              <a:t> on the Comparison between </a:t>
            </a:r>
            <a:r>
              <a:rPr lang="en-US" sz="2400" dirty="0" err="1" smtClean="0"/>
              <a:t>Radiosonde</a:t>
            </a:r>
            <a:r>
              <a:rPr lang="en-US" sz="2400" dirty="0" smtClean="0"/>
              <a:t> and AMV Data  </a:t>
            </a:r>
            <a:endParaRPr lang="en-US" sz="2400" dirty="0"/>
          </a:p>
        </p:txBody>
      </p:sp>
      <p:grpSp>
        <p:nvGrpSpPr>
          <p:cNvPr id="22" name="Group 21"/>
          <p:cNvGrpSpPr/>
          <p:nvPr/>
        </p:nvGrpSpPr>
        <p:grpSpPr>
          <a:xfrm>
            <a:off x="5452299" y="3968669"/>
            <a:ext cx="2990131" cy="2880711"/>
            <a:chOff x="961929" y="3429000"/>
            <a:chExt cx="3610071" cy="3429001"/>
          </a:xfrm>
        </p:grpSpPr>
        <p:sp>
          <p:nvSpPr>
            <p:cNvPr id="3" name="Oval 2"/>
            <p:cNvSpPr/>
            <p:nvPr/>
          </p:nvSpPr>
          <p:spPr bwMode="auto">
            <a:xfrm>
              <a:off x="961929" y="3429000"/>
              <a:ext cx="3610071" cy="3429001"/>
            </a:xfrm>
            <a:prstGeom prst="ellipse">
              <a:avLst/>
            </a:prstGeom>
            <a:solidFill>
              <a:schemeClr val="bg1"/>
            </a:solidFill>
            <a:ln w="28575" cap="flat" cmpd="sng" algn="ctr">
              <a:solidFill>
                <a:srgbClr val="00339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6" name="Plus 5"/>
            <p:cNvSpPr/>
            <p:nvPr/>
          </p:nvSpPr>
          <p:spPr bwMode="auto">
            <a:xfrm>
              <a:off x="2190890" y="4542745"/>
              <a:ext cx="192023" cy="211225"/>
            </a:xfrm>
            <a:prstGeom prst="mathPlus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8" name="Plus 7"/>
            <p:cNvSpPr/>
            <p:nvPr/>
          </p:nvSpPr>
          <p:spPr bwMode="auto">
            <a:xfrm>
              <a:off x="1929470" y="6002135"/>
              <a:ext cx="192023" cy="211225"/>
            </a:xfrm>
            <a:prstGeom prst="mathPlus">
              <a:avLst/>
            </a:prstGeom>
            <a:solidFill>
              <a:srgbClr val="008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690155" y="4918894"/>
              <a:ext cx="526106" cy="276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AMV</a:t>
              </a:r>
              <a:endParaRPr lang="en-US" sz="1200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037270" y="5878756"/>
              <a:ext cx="2204752" cy="3297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RAOB </a:t>
              </a:r>
              <a:r>
                <a:rPr lang="en-US" sz="1000" b="1" dirty="0" smtClean="0"/>
                <a:t>(Launch position) </a:t>
              </a:r>
              <a:endParaRPr lang="en-US" sz="1000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306105" y="4419367"/>
              <a:ext cx="2179593" cy="3297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RAOB </a:t>
              </a:r>
              <a:r>
                <a:rPr lang="en-US" sz="1000" b="1" dirty="0" smtClean="0"/>
                <a:t>(Balloon position) </a:t>
              </a:r>
              <a:endParaRPr lang="en-US" sz="1000" b="1" dirty="0"/>
            </a:p>
          </p:txBody>
        </p:sp>
        <p:cxnSp>
          <p:nvCxnSpPr>
            <p:cNvPr id="13" name="Straight Arrow Connector 12"/>
            <p:cNvCxnSpPr/>
            <p:nvPr/>
          </p:nvCxnSpPr>
          <p:spPr bwMode="auto">
            <a:xfrm flipV="1">
              <a:off x="2789558" y="5245802"/>
              <a:ext cx="1782442" cy="1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" name="TextBox 13"/>
            <p:cNvSpPr txBox="1"/>
            <p:nvPr/>
          </p:nvSpPr>
          <p:spPr>
            <a:xfrm>
              <a:off x="2863683" y="5195630"/>
              <a:ext cx="134363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/>
                <a:t>Collocation Radius</a:t>
              </a:r>
            </a:p>
            <a:p>
              <a:r>
                <a:rPr lang="en-US" sz="1000" b="1" dirty="0" smtClean="0"/>
                <a:t>         150 km</a:t>
              </a:r>
              <a:endParaRPr lang="en-US" sz="1000" b="1" dirty="0"/>
            </a:p>
          </p:txBody>
        </p:sp>
        <p:cxnSp>
          <p:nvCxnSpPr>
            <p:cNvPr id="17" name="Straight Arrow Connector 16"/>
            <p:cNvCxnSpPr/>
            <p:nvPr/>
          </p:nvCxnSpPr>
          <p:spPr bwMode="auto">
            <a:xfrm flipH="1">
              <a:off x="2025481" y="4753970"/>
              <a:ext cx="246604" cy="1248165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" name="Multiply 4"/>
            <p:cNvSpPr/>
            <p:nvPr/>
          </p:nvSpPr>
          <p:spPr bwMode="auto">
            <a:xfrm>
              <a:off x="2651750" y="5149790"/>
              <a:ext cx="230430" cy="192025"/>
            </a:xfrm>
            <a:prstGeom prst="mathMultiply">
              <a:avLst/>
            </a:prstGeom>
            <a:solidFill>
              <a:srgbClr val="0000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 rot="16879591">
              <a:off x="1436290" y="5300522"/>
              <a:ext cx="101662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/>
                <a:t>Drift Distance</a:t>
              </a:r>
            </a:p>
          </p:txBody>
        </p:sp>
      </p:grp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3855005" cy="5208440"/>
          </a:xfrm>
        </p:spPr>
        <p:txBody>
          <a:bodyPr/>
          <a:lstStyle/>
          <a:p>
            <a:r>
              <a:rPr lang="en-US" sz="1600" dirty="0" smtClean="0"/>
              <a:t>To assess the impact of the horizontal drift on collocation statistics, we use collocated </a:t>
            </a:r>
            <a:r>
              <a:rPr lang="en-US" sz="1600" dirty="0" err="1" smtClean="0"/>
              <a:t>radiosonde</a:t>
            </a:r>
            <a:r>
              <a:rPr lang="en-US" sz="1600" dirty="0" smtClean="0"/>
              <a:t> and AMV data (both IR and WV that passed the quality check) </a:t>
            </a:r>
            <a:r>
              <a:rPr lang="en-US" sz="1600" dirty="0"/>
              <a:t>from all geostationary </a:t>
            </a:r>
            <a:r>
              <a:rPr lang="en-US" sz="1600" dirty="0" smtClean="0"/>
              <a:t>satellites available in February and March 2011.</a:t>
            </a:r>
          </a:p>
          <a:p>
            <a:r>
              <a:rPr lang="en-US" sz="1600" dirty="0" err="1"/>
              <a:t>Radiosonde</a:t>
            </a:r>
            <a:r>
              <a:rPr lang="en-US" sz="1600" dirty="0"/>
              <a:t> data </a:t>
            </a:r>
            <a:r>
              <a:rPr lang="en-US" sz="1600" dirty="0" smtClean="0"/>
              <a:t>are vertically </a:t>
            </a:r>
            <a:r>
              <a:rPr lang="en-US" sz="1600" dirty="0"/>
              <a:t>interpolated at the reported AMV </a:t>
            </a:r>
            <a:r>
              <a:rPr lang="en-US" sz="1600" dirty="0" smtClean="0"/>
              <a:t>levels.</a:t>
            </a:r>
            <a:endParaRPr lang="en-US" sz="1600" dirty="0"/>
          </a:p>
          <a:p>
            <a:r>
              <a:rPr lang="en-US" sz="1600" dirty="0" smtClean="0"/>
              <a:t>Only data that match within 150 km and 1 hour from both the launch and </a:t>
            </a:r>
            <a:r>
              <a:rPr lang="en-US" sz="1600" dirty="0" err="1" smtClean="0"/>
              <a:t>radiosonde</a:t>
            </a:r>
            <a:r>
              <a:rPr lang="en-US" sz="1600" dirty="0" smtClean="0"/>
              <a:t> positions and times are retained.</a:t>
            </a:r>
          </a:p>
          <a:p>
            <a:r>
              <a:rPr lang="en-US" sz="1600" dirty="0" smtClean="0"/>
              <a:t>Only </a:t>
            </a:r>
            <a:r>
              <a:rPr lang="en-US" sz="1600" dirty="0"/>
              <a:t>data north of 30N and within the </a:t>
            </a:r>
            <a:r>
              <a:rPr lang="en-US" sz="1600" dirty="0" smtClean="0"/>
              <a:t>400-100 </a:t>
            </a:r>
            <a:r>
              <a:rPr lang="en-US" sz="1600" dirty="0" err="1" smtClean="0"/>
              <a:t>hPa</a:t>
            </a:r>
            <a:r>
              <a:rPr lang="en-US" sz="1600" dirty="0" smtClean="0"/>
              <a:t> layer are considered.</a:t>
            </a:r>
          </a:p>
          <a:p>
            <a:r>
              <a:rPr lang="en-US" sz="1600" dirty="0" smtClean="0"/>
              <a:t>With all these criteria, a total of 8274 matches are found for the two-month period.</a:t>
            </a:r>
            <a:endParaRPr lang="en-US" sz="1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025" y="1493785"/>
            <a:ext cx="3992075" cy="2385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73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702" y="1508750"/>
            <a:ext cx="4171798" cy="537119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986935" y="3213556"/>
            <a:ext cx="1383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/>
              <a:t> </a:t>
            </a:r>
            <a:r>
              <a:rPr lang="en-US" sz="800" b="1" dirty="0" smtClean="0">
                <a:solidFill>
                  <a:srgbClr val="002060"/>
                </a:solidFill>
              </a:rPr>
              <a:t> Intercept </a:t>
            </a:r>
            <a:r>
              <a:rPr lang="en-US" sz="800" b="1" dirty="0" smtClean="0"/>
              <a:t>= 4.5 m/s</a:t>
            </a:r>
            <a:endParaRPr lang="en-US" sz="800" b="1" dirty="0"/>
          </a:p>
        </p:txBody>
      </p:sp>
      <p:cxnSp>
        <p:nvCxnSpPr>
          <p:cNvPr id="23" name="Straight Arrow Connector 22"/>
          <p:cNvCxnSpPr/>
          <p:nvPr/>
        </p:nvCxnSpPr>
        <p:spPr bwMode="auto">
          <a:xfrm>
            <a:off x="5042596" y="3213556"/>
            <a:ext cx="114469" cy="552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153400" cy="1143000"/>
          </a:xfrm>
        </p:spPr>
        <p:txBody>
          <a:bodyPr/>
          <a:lstStyle/>
          <a:p>
            <a:r>
              <a:rPr lang="en-US" sz="2400" dirty="0" smtClean="0"/>
              <a:t>Impact of the Horizontal </a:t>
            </a:r>
            <a:r>
              <a:rPr lang="en-US" sz="2400" dirty="0"/>
              <a:t>P</a:t>
            </a:r>
            <a:r>
              <a:rPr lang="en-US" sz="2400" dirty="0" smtClean="0"/>
              <a:t>osition of </a:t>
            </a:r>
            <a:r>
              <a:rPr lang="en-US" sz="2400" dirty="0" err="1"/>
              <a:t>R</a:t>
            </a:r>
            <a:r>
              <a:rPr lang="en-US" sz="2400" dirty="0" err="1" smtClean="0"/>
              <a:t>adiosonde</a:t>
            </a:r>
            <a:r>
              <a:rPr lang="en-US" sz="2400" dirty="0" smtClean="0"/>
              <a:t> on the Comparison between </a:t>
            </a:r>
            <a:r>
              <a:rPr lang="en-US" sz="2400" dirty="0" err="1" smtClean="0"/>
              <a:t>Radiosonde</a:t>
            </a:r>
            <a:r>
              <a:rPr lang="en-US" sz="2400" dirty="0" smtClean="0"/>
              <a:t> and AMV Data  </a:t>
            </a:r>
            <a:endParaRPr lang="en-US" sz="2400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701570" y="1493785"/>
            <a:ext cx="3810000" cy="5208440"/>
          </a:xfrm>
          <a:prstGeom prst="rect">
            <a:avLst/>
          </a:prstGeom>
        </p:spPr>
        <p:txBody>
          <a:bodyPr/>
          <a:lstStyle>
            <a:lvl1pPr marL="287338" indent="-287338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0000"/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5175" indent="-287338" algn="l" rtl="0" fontAlgn="base">
              <a:spcBef>
                <a:spcPct val="20000"/>
              </a:spcBef>
              <a:spcAft>
                <a:spcPct val="0"/>
              </a:spcAft>
              <a:buClr>
                <a:srgbClr val="3A601B"/>
              </a:buClr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9825" indent="-182563" algn="l" rtl="0" fontAlgn="base">
              <a:spcBef>
                <a:spcPct val="20000"/>
              </a:spcBef>
              <a:spcAft>
                <a:spcPct val="0"/>
              </a:spcAft>
              <a:buClr>
                <a:srgbClr val="C8A200"/>
              </a:buClr>
              <a:buFont typeface="Arial" charset="0"/>
              <a:buChar char="▪"/>
              <a:defRPr kumimoji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17663" indent="-287338" algn="l" rtl="0" fontAlgn="base">
              <a:spcBef>
                <a:spcPct val="20000"/>
              </a:spcBef>
              <a:spcAft>
                <a:spcPct val="0"/>
              </a:spcAft>
              <a:buChar char="–"/>
              <a:defRPr kumimoji="1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0250" indent="-1905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57450" indent="-1905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14650" indent="-1905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71850" indent="-1905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29050" indent="-1905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kern="0" dirty="0" smtClean="0"/>
              <a:t>All collocated vector root-mean-square differences are plotted as a function of separation distance between AMV and </a:t>
            </a:r>
            <a:r>
              <a:rPr lang="en-US" sz="1600" kern="0" dirty="0" err="1"/>
              <a:t>r</a:t>
            </a:r>
            <a:r>
              <a:rPr lang="en-US" sz="1600" kern="0" dirty="0" err="1" smtClean="0"/>
              <a:t>adiosonde</a:t>
            </a:r>
            <a:r>
              <a:rPr lang="en-US" sz="1600" kern="0" dirty="0" smtClean="0"/>
              <a:t> data, when the actual </a:t>
            </a:r>
            <a:r>
              <a:rPr lang="en-US" sz="1600" kern="0" dirty="0" err="1" smtClean="0"/>
              <a:t>radiosonde</a:t>
            </a:r>
            <a:r>
              <a:rPr lang="en-US" sz="1600" kern="0" dirty="0" smtClean="0"/>
              <a:t> position is used (upper panel) and when the launch position is used (lower panel). </a:t>
            </a:r>
          </a:p>
          <a:p>
            <a:r>
              <a:rPr lang="en-US" sz="1600" kern="0" dirty="0" smtClean="0"/>
              <a:t>By construction, the mean value is the same in both cases. However the zero intercept is expected to be smaller when the actual position of the </a:t>
            </a:r>
            <a:r>
              <a:rPr lang="en-US" sz="1600" kern="0" dirty="0" err="1" smtClean="0"/>
              <a:t>radiosonde</a:t>
            </a:r>
            <a:r>
              <a:rPr lang="en-US" sz="1600" kern="0" dirty="0" smtClean="0"/>
              <a:t> is employed.</a:t>
            </a:r>
          </a:p>
          <a:p>
            <a:r>
              <a:rPr lang="en-US" sz="1600" kern="0" dirty="0" smtClean="0"/>
              <a:t>However, the zero intercepts are here the same, suggesting that the position error of </a:t>
            </a:r>
            <a:r>
              <a:rPr lang="en-US" sz="1600" kern="0" dirty="0" err="1" smtClean="0"/>
              <a:t>radiosonde</a:t>
            </a:r>
            <a:r>
              <a:rPr lang="en-US" sz="1600" kern="0" dirty="0" smtClean="0"/>
              <a:t> data is small compared to other sources of error (e.g. AMV tracking, vertical and horizontal positions of both observation types, etc.).</a:t>
            </a:r>
          </a:p>
        </p:txBody>
      </p:sp>
      <p:cxnSp>
        <p:nvCxnSpPr>
          <p:cNvPr id="20" name="Straight Arrow Connector 19"/>
          <p:cNvCxnSpPr/>
          <p:nvPr/>
        </p:nvCxnSpPr>
        <p:spPr bwMode="auto">
          <a:xfrm>
            <a:off x="5042596" y="3338990"/>
            <a:ext cx="114469" cy="552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extBox 14"/>
          <p:cNvSpPr txBox="1"/>
          <p:nvPr/>
        </p:nvSpPr>
        <p:spPr>
          <a:xfrm>
            <a:off x="3986935" y="3113965"/>
            <a:ext cx="1383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solidFill>
                  <a:srgbClr val="002060"/>
                </a:solidFill>
              </a:rPr>
              <a:t>        Mean </a:t>
            </a:r>
            <a:r>
              <a:rPr lang="en-US" sz="800" b="1" dirty="0" smtClean="0"/>
              <a:t>= 5.8 m/s</a:t>
            </a:r>
            <a:endParaRPr lang="en-US" sz="8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3986935" y="6048871"/>
            <a:ext cx="1383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/>
              <a:t>  </a:t>
            </a:r>
            <a:r>
              <a:rPr lang="en-US" sz="800" b="1" dirty="0" smtClean="0">
                <a:solidFill>
                  <a:srgbClr val="002060"/>
                </a:solidFill>
              </a:rPr>
              <a:t>Intercept</a:t>
            </a:r>
            <a:r>
              <a:rPr lang="en-US" sz="800" b="1" dirty="0" smtClean="0"/>
              <a:t> = 4.5 m/s</a:t>
            </a:r>
            <a:endParaRPr lang="en-US" sz="800" b="1" dirty="0"/>
          </a:p>
        </p:txBody>
      </p:sp>
      <p:cxnSp>
        <p:nvCxnSpPr>
          <p:cNvPr id="22" name="Straight Arrow Connector 21"/>
          <p:cNvCxnSpPr/>
          <p:nvPr/>
        </p:nvCxnSpPr>
        <p:spPr bwMode="auto">
          <a:xfrm>
            <a:off x="5042596" y="6048871"/>
            <a:ext cx="114469" cy="552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Arrow Connector 23"/>
          <p:cNvCxnSpPr/>
          <p:nvPr/>
        </p:nvCxnSpPr>
        <p:spPr bwMode="auto">
          <a:xfrm>
            <a:off x="5042596" y="6174305"/>
            <a:ext cx="114469" cy="552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TextBox 26"/>
          <p:cNvSpPr txBox="1"/>
          <p:nvPr/>
        </p:nvSpPr>
        <p:spPr>
          <a:xfrm>
            <a:off x="3986935" y="5949280"/>
            <a:ext cx="1383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/>
              <a:t>        </a:t>
            </a:r>
            <a:r>
              <a:rPr lang="en-US" sz="800" b="1" dirty="0" smtClean="0">
                <a:solidFill>
                  <a:srgbClr val="002060"/>
                </a:solidFill>
              </a:rPr>
              <a:t>Mean</a:t>
            </a:r>
            <a:r>
              <a:rPr lang="en-US" sz="800" b="1" dirty="0" smtClean="0"/>
              <a:t> = 5.8 m/s</a:t>
            </a:r>
            <a:endParaRPr lang="en-US" sz="800" b="1" dirty="0"/>
          </a:p>
        </p:txBody>
      </p:sp>
      <p:sp>
        <p:nvSpPr>
          <p:cNvPr id="2" name="Oval 1"/>
          <p:cNvSpPr/>
          <p:nvPr/>
        </p:nvSpPr>
        <p:spPr bwMode="auto">
          <a:xfrm>
            <a:off x="5382090" y="5364215"/>
            <a:ext cx="180020" cy="180020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5742130" y="2483895"/>
            <a:ext cx="180020" cy="180020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5832140" y="2663915"/>
            <a:ext cx="0" cy="153043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  <a:lumOff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Connector 17"/>
          <p:cNvCxnSpPr/>
          <p:nvPr/>
        </p:nvCxnSpPr>
        <p:spPr bwMode="auto">
          <a:xfrm>
            <a:off x="5472100" y="4014065"/>
            <a:ext cx="0" cy="135015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2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Connector 8"/>
          <p:cNvCxnSpPr/>
          <p:nvPr/>
        </p:nvCxnSpPr>
        <p:spPr bwMode="auto">
          <a:xfrm>
            <a:off x="5472100" y="4098005"/>
            <a:ext cx="36004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stealth" w="med" len="med"/>
            <a:tailEnd type="stealth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62113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7682805" y="6248400"/>
            <a:ext cx="1355732" cy="56024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AMV Usage at MSC</a:t>
            </a:r>
            <a:endParaRPr lang="en-US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762000" y="1600200"/>
            <a:ext cx="8153400" cy="5180776"/>
          </a:xfrm>
          <a:prstGeom prst="rect">
            <a:avLst/>
          </a:prstGeom>
        </p:spPr>
        <p:txBody>
          <a:bodyPr/>
          <a:lstStyle>
            <a:lvl1pPr marL="287338" indent="-287338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0000"/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5175" indent="-287338" algn="l" rtl="0" fontAlgn="base">
              <a:spcBef>
                <a:spcPct val="20000"/>
              </a:spcBef>
              <a:spcAft>
                <a:spcPct val="0"/>
              </a:spcAft>
              <a:buClr>
                <a:srgbClr val="3A601B"/>
              </a:buClr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9825" indent="-182563" algn="l" rtl="0" fontAlgn="base">
              <a:spcBef>
                <a:spcPct val="20000"/>
              </a:spcBef>
              <a:spcAft>
                <a:spcPct val="0"/>
              </a:spcAft>
              <a:buClr>
                <a:srgbClr val="C8A200"/>
              </a:buClr>
              <a:buFont typeface="Arial" charset="0"/>
              <a:buChar char="▪"/>
              <a:defRPr kumimoji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17663" indent="-287338" algn="l" rtl="0" fontAlgn="base">
              <a:spcBef>
                <a:spcPct val="20000"/>
              </a:spcBef>
              <a:spcAft>
                <a:spcPct val="0"/>
              </a:spcAft>
              <a:buChar char="–"/>
              <a:defRPr kumimoji="1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0250" indent="-1905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57450" indent="-1905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14650" indent="-1905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71850" indent="-1905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29050" indent="-1905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000" b="1" kern="0" dirty="0" smtClean="0">
                <a:solidFill>
                  <a:srgbClr val="000099"/>
                </a:solidFill>
              </a:rPr>
              <a:t>Platforms</a:t>
            </a:r>
          </a:p>
          <a:p>
            <a:pPr lvl="1"/>
            <a:r>
              <a:rPr lang="en-US" altLang="en-US" sz="1600" kern="0" dirty="0" smtClean="0"/>
              <a:t>GEO : GOES 13/15 ; </a:t>
            </a:r>
            <a:r>
              <a:rPr lang="en-US" altLang="en-US" sz="1600" kern="0" dirty="0" err="1" smtClean="0"/>
              <a:t>Meteosat</a:t>
            </a:r>
            <a:r>
              <a:rPr lang="en-US" altLang="en-US" sz="1600" kern="0" dirty="0" smtClean="0"/>
              <a:t> 7/10 ; MTSAT-2</a:t>
            </a:r>
          </a:p>
          <a:p>
            <a:pPr lvl="1"/>
            <a:r>
              <a:rPr lang="en-US" altLang="en-US" sz="1600" kern="0" dirty="0" smtClean="0"/>
              <a:t>POLAR : AVHRR NOAA 15/18/19 </a:t>
            </a:r>
            <a:r>
              <a:rPr lang="en-US" altLang="en-US" sz="1600" kern="0" dirty="0" err="1" smtClean="0"/>
              <a:t>Metop</a:t>
            </a:r>
            <a:r>
              <a:rPr lang="en-US" altLang="en-US" sz="1600" kern="0" dirty="0" smtClean="0"/>
              <a:t> A/B; MODIS Terra/Aqua</a:t>
            </a:r>
          </a:p>
          <a:p>
            <a:r>
              <a:rPr lang="en-US" altLang="en-US" sz="2000" b="1" kern="0" dirty="0" smtClean="0">
                <a:solidFill>
                  <a:srgbClr val="000099"/>
                </a:solidFill>
              </a:rPr>
              <a:t>Spatial thinning/screening</a:t>
            </a:r>
          </a:p>
          <a:p>
            <a:pPr lvl="1"/>
            <a:r>
              <a:rPr lang="en-US" altLang="en-US" sz="1600" kern="0" dirty="0" smtClean="0"/>
              <a:t>1.5 degrees for GEO AMVs; 180 km for POLAR AMVs</a:t>
            </a:r>
          </a:p>
          <a:p>
            <a:pPr lvl="1"/>
            <a:r>
              <a:rPr lang="en-US" altLang="en-US" sz="1600" kern="0" dirty="0" smtClean="0"/>
              <a:t>11 vertical layers; zenith angle &lt; 55 degrees</a:t>
            </a:r>
          </a:p>
          <a:p>
            <a:pPr lvl="1"/>
            <a:r>
              <a:rPr lang="en-US" altLang="en-US" sz="1600" kern="0" dirty="0" smtClean="0"/>
              <a:t>No GEO AMVs over Land North of 25N (20N for GOES)</a:t>
            </a:r>
          </a:p>
          <a:p>
            <a:r>
              <a:rPr lang="en-US" altLang="en-US" sz="2000" b="1" kern="0" dirty="0" smtClean="0">
                <a:solidFill>
                  <a:srgbClr val="000099"/>
                </a:solidFill>
              </a:rPr>
              <a:t>Temporal thinning</a:t>
            </a:r>
          </a:p>
          <a:p>
            <a:pPr lvl="1"/>
            <a:r>
              <a:rPr lang="en-US" altLang="en-US" sz="1600" kern="0" dirty="0" smtClean="0"/>
              <a:t>2-hourly for GEO AMVs; no temporal thinning for POLAR AMVs</a:t>
            </a:r>
          </a:p>
          <a:p>
            <a:r>
              <a:rPr lang="en-US" altLang="en-US" sz="2000" b="1" kern="0" dirty="0" smtClean="0">
                <a:solidFill>
                  <a:srgbClr val="000099"/>
                </a:solidFill>
              </a:rPr>
              <a:t>Quality control</a:t>
            </a:r>
          </a:p>
          <a:p>
            <a:pPr lvl="1"/>
            <a:r>
              <a:rPr lang="en-US" altLang="en-US" sz="1600" kern="0" dirty="0" smtClean="0"/>
              <a:t>QI &gt; 85 ; RFF &gt; 60 to 80 for GOES and MODIS</a:t>
            </a:r>
          </a:p>
          <a:p>
            <a:pPr lvl="1"/>
            <a:r>
              <a:rPr lang="en-US" altLang="en-US" sz="1600" kern="0" dirty="0" smtClean="0"/>
              <a:t>Background check and </a:t>
            </a:r>
            <a:r>
              <a:rPr lang="en-US" altLang="en-US" sz="1600" kern="0" dirty="0" err="1" smtClean="0"/>
              <a:t>Var</a:t>
            </a:r>
            <a:r>
              <a:rPr lang="en-US" altLang="en-US" sz="1600" kern="0" dirty="0" smtClean="0"/>
              <a:t>-QC</a:t>
            </a:r>
          </a:p>
          <a:p>
            <a:r>
              <a:rPr lang="en-US" altLang="en-US" sz="2000" b="1" kern="0" dirty="0" smtClean="0">
                <a:solidFill>
                  <a:srgbClr val="000099"/>
                </a:solidFill>
              </a:rPr>
              <a:t>Observation errors</a:t>
            </a:r>
          </a:p>
          <a:p>
            <a:pPr lvl="1"/>
            <a:r>
              <a:rPr lang="en-US" altLang="en-US" sz="1600" kern="0" dirty="0" smtClean="0"/>
              <a:t>Static for all AMVs</a:t>
            </a:r>
          </a:p>
          <a:p>
            <a:pPr marL="477837" lvl="1" indent="0">
              <a:buNone/>
            </a:pPr>
            <a:endParaRPr lang="fr-CA" altLang="en-US" sz="1600" kern="0" dirty="0"/>
          </a:p>
          <a:p>
            <a:pPr lvl="1"/>
            <a:endParaRPr lang="fr-CA" altLang="en-US" sz="1600" kern="0" dirty="0" smtClean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4103401"/>
              </p:ext>
            </p:extLst>
          </p:nvPr>
        </p:nvGraphicFramePr>
        <p:xfrm>
          <a:off x="7592563" y="3785701"/>
          <a:ext cx="894872" cy="2763222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447436"/>
                <a:gridCol w="447436"/>
              </a:tblGrid>
              <a:tr h="314697"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/>
                        <a:t>Level</a:t>
                      </a:r>
                    </a:p>
                    <a:p>
                      <a:pPr algn="ctr"/>
                      <a:r>
                        <a:rPr lang="en-US" sz="800" b="1" dirty="0" smtClean="0"/>
                        <a:t>(</a:t>
                      </a:r>
                      <a:r>
                        <a:rPr lang="en-US" sz="800" b="1" dirty="0" err="1" smtClean="0"/>
                        <a:t>hPa</a:t>
                      </a:r>
                      <a:r>
                        <a:rPr lang="en-US" sz="800" b="1" dirty="0" smtClean="0"/>
                        <a:t>)</a:t>
                      </a:r>
                      <a:endParaRPr lang="en-US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/>
                        <a:t>Error</a:t>
                      </a:r>
                    </a:p>
                    <a:p>
                      <a:pPr algn="ctr"/>
                      <a:r>
                        <a:rPr lang="en-US" sz="800" b="1" dirty="0" smtClean="0"/>
                        <a:t>(m/s)</a:t>
                      </a:r>
                      <a:endParaRPr lang="en-US" sz="800" b="1" dirty="0"/>
                    </a:p>
                  </a:txBody>
                  <a:tcPr/>
                </a:tc>
              </a:tr>
              <a:tr h="220722"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/>
                        <a:t>100</a:t>
                      </a:r>
                      <a:endParaRPr lang="en-US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/>
                        <a:t>6.0</a:t>
                      </a:r>
                      <a:endParaRPr lang="en-US" sz="800" b="1" dirty="0"/>
                    </a:p>
                  </a:txBody>
                  <a:tcPr/>
                </a:tc>
              </a:tr>
              <a:tr h="220722"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/>
                        <a:t>150</a:t>
                      </a:r>
                      <a:endParaRPr lang="en-US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/>
                        <a:t>5.5</a:t>
                      </a:r>
                      <a:endParaRPr lang="en-US" sz="800" b="1" dirty="0"/>
                    </a:p>
                  </a:txBody>
                  <a:tcPr/>
                </a:tc>
              </a:tr>
              <a:tr h="220722"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/>
                        <a:t>200</a:t>
                      </a:r>
                      <a:endParaRPr lang="en-US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/>
                        <a:t>5.5</a:t>
                      </a:r>
                      <a:endParaRPr lang="en-US" sz="800" b="1" dirty="0"/>
                    </a:p>
                  </a:txBody>
                  <a:tcPr/>
                </a:tc>
              </a:tr>
              <a:tr h="220722"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/>
                        <a:t>250</a:t>
                      </a:r>
                      <a:endParaRPr lang="en-US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/>
                        <a:t>5.5</a:t>
                      </a:r>
                      <a:endParaRPr lang="en-US" sz="800" b="1" dirty="0"/>
                    </a:p>
                  </a:txBody>
                  <a:tcPr/>
                </a:tc>
              </a:tr>
              <a:tr h="220722"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/>
                        <a:t>300</a:t>
                      </a:r>
                      <a:endParaRPr lang="en-US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/>
                        <a:t>5.0</a:t>
                      </a:r>
                      <a:endParaRPr lang="en-US" sz="800" b="1" dirty="0"/>
                    </a:p>
                  </a:txBody>
                  <a:tcPr/>
                </a:tc>
              </a:tr>
              <a:tr h="220722"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/>
                        <a:t>400</a:t>
                      </a:r>
                      <a:endParaRPr lang="en-US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/>
                        <a:t>4.5</a:t>
                      </a:r>
                      <a:endParaRPr lang="en-US" sz="800" b="1" dirty="0"/>
                    </a:p>
                  </a:txBody>
                  <a:tcPr/>
                </a:tc>
              </a:tr>
              <a:tr h="220722"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/>
                        <a:t>500</a:t>
                      </a:r>
                      <a:endParaRPr lang="en-US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/>
                        <a:t>4.0</a:t>
                      </a:r>
                      <a:endParaRPr lang="en-US" sz="800" b="1" dirty="0"/>
                    </a:p>
                  </a:txBody>
                  <a:tcPr/>
                </a:tc>
              </a:tr>
              <a:tr h="220722"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/>
                        <a:t>700</a:t>
                      </a:r>
                      <a:endParaRPr lang="en-US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/>
                        <a:t>3.0</a:t>
                      </a:r>
                      <a:endParaRPr lang="en-US" sz="800" b="1" dirty="0"/>
                    </a:p>
                  </a:txBody>
                  <a:tcPr/>
                </a:tc>
              </a:tr>
              <a:tr h="220722"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/>
                        <a:t>850</a:t>
                      </a:r>
                      <a:endParaRPr lang="en-US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/>
                        <a:t>2.5</a:t>
                      </a:r>
                      <a:endParaRPr lang="en-US" sz="800" b="1" dirty="0"/>
                    </a:p>
                  </a:txBody>
                  <a:tcPr/>
                </a:tc>
              </a:tr>
              <a:tr h="220722"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/>
                        <a:t>925</a:t>
                      </a:r>
                      <a:endParaRPr lang="en-US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/>
                        <a:t>2.5</a:t>
                      </a:r>
                      <a:endParaRPr lang="en-US" sz="800" b="1" dirty="0"/>
                    </a:p>
                  </a:txBody>
                  <a:tcPr/>
                </a:tc>
              </a:tr>
              <a:tr h="220722"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/>
                        <a:t>1000</a:t>
                      </a:r>
                      <a:endParaRPr lang="en-US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/>
                        <a:t>2.5</a:t>
                      </a:r>
                      <a:endParaRPr lang="en-US" sz="8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9438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625" y="233645"/>
            <a:ext cx="8798895" cy="1143000"/>
          </a:xfrm>
        </p:spPr>
        <p:txBody>
          <a:bodyPr/>
          <a:lstStyle/>
          <a:p>
            <a:pPr algn="ctr"/>
            <a:r>
              <a:rPr lang="en-US" sz="2400" dirty="0" smtClean="0"/>
              <a:t>Impact of AMV </a:t>
            </a:r>
            <a:r>
              <a:rPr lang="en-US" sz="2400" dirty="0"/>
              <a:t>Data on </a:t>
            </a:r>
            <a:br>
              <a:rPr lang="en-US" sz="2400" dirty="0"/>
            </a:br>
            <a:r>
              <a:rPr lang="en-US" sz="2400" dirty="0"/>
              <a:t>Day-1 to Day-3 Forecasts over the Northern Hemisphere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1800" dirty="0" smtClean="0"/>
              <a:t>(February-March 2011)</a:t>
            </a:r>
            <a:endParaRPr lang="en-US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1646675" y="1508750"/>
            <a:ext cx="2403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Against Own Analysis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473938" y="1529498"/>
            <a:ext cx="2762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Against </a:t>
            </a:r>
            <a:r>
              <a:rPr lang="en-US" dirty="0" err="1" smtClean="0"/>
              <a:t>Radiosonde</a:t>
            </a:r>
            <a:r>
              <a:rPr lang="en-US" dirty="0" smtClean="0"/>
              <a:t> data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 bwMode="auto">
          <a:xfrm>
            <a:off x="7902370" y="6399330"/>
            <a:ext cx="990110" cy="36004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243565" y="1853825"/>
            <a:ext cx="3603910" cy="4959169"/>
            <a:chOff x="3608336" y="1898830"/>
            <a:chExt cx="3603910" cy="495916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8336" y="1988216"/>
              <a:ext cx="3603910" cy="4869783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 bwMode="auto">
            <a:xfrm>
              <a:off x="3610513" y="1898830"/>
              <a:ext cx="1996602" cy="27003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977965" y="1853825"/>
            <a:ext cx="3594035" cy="4945826"/>
            <a:chOff x="16478" y="1898830"/>
            <a:chExt cx="3594035" cy="494582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78" y="1988217"/>
              <a:ext cx="3594035" cy="4856439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 bwMode="auto">
            <a:xfrm>
              <a:off x="71500" y="1898830"/>
              <a:ext cx="1996602" cy="27003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031940" y="2303875"/>
            <a:ext cx="405045" cy="4095455"/>
            <a:chOff x="4031940" y="2303875"/>
            <a:chExt cx="405045" cy="4095455"/>
          </a:xfrm>
        </p:grpSpPr>
        <p:sp>
          <p:nvSpPr>
            <p:cNvPr id="15" name="TextBox 14"/>
            <p:cNvSpPr txBox="1"/>
            <p:nvPr/>
          </p:nvSpPr>
          <p:spPr>
            <a:xfrm>
              <a:off x="4034311" y="2303875"/>
              <a:ext cx="4026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W</a:t>
              </a:r>
              <a:endParaRPr lang="en-US" b="1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085607" y="2753925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H</a:t>
              </a:r>
              <a:endParaRPr lang="en-US" b="1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076945" y="3194683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T</a:t>
              </a:r>
              <a:endParaRPr lang="en-US" b="1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031940" y="3744035"/>
              <a:ext cx="4026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W</a:t>
              </a:r>
              <a:endParaRPr lang="en-US" b="1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083236" y="4194085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H</a:t>
              </a:r>
              <a:endParaRPr lang="en-US" b="1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076945" y="4634843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T</a:t>
              </a:r>
              <a:endParaRPr lang="en-US" b="1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031940" y="5139190"/>
              <a:ext cx="4026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W</a:t>
              </a:r>
              <a:endParaRPr lang="en-US" b="1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083236" y="5589240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H</a:t>
              </a:r>
              <a:endParaRPr lang="en-US" b="1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076945" y="6029998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T</a:t>
              </a:r>
              <a:endParaRPr lang="en-US" b="1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8307415" y="2303875"/>
            <a:ext cx="405045" cy="4095455"/>
            <a:chOff x="4031940" y="2303875"/>
            <a:chExt cx="405045" cy="4095455"/>
          </a:xfrm>
        </p:grpSpPr>
        <p:sp>
          <p:nvSpPr>
            <p:cNvPr id="25" name="TextBox 24"/>
            <p:cNvSpPr txBox="1"/>
            <p:nvPr/>
          </p:nvSpPr>
          <p:spPr>
            <a:xfrm>
              <a:off x="4034311" y="2303875"/>
              <a:ext cx="4026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W</a:t>
              </a:r>
              <a:endParaRPr lang="en-US" b="1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085607" y="2753925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H</a:t>
              </a:r>
              <a:endParaRPr lang="en-US" b="1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076945" y="3194683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T</a:t>
              </a:r>
              <a:endParaRPr lang="en-US" b="1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031940" y="3744035"/>
              <a:ext cx="4026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W</a:t>
              </a:r>
              <a:endParaRPr lang="en-US" b="1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083236" y="4194085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H</a:t>
              </a:r>
              <a:endParaRPr lang="en-US" b="1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076945" y="4634843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T</a:t>
              </a:r>
              <a:endParaRPr lang="en-US" b="1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031940" y="5139190"/>
              <a:ext cx="4026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W</a:t>
              </a:r>
              <a:endParaRPr lang="en-US" b="1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083236" y="5589240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H</a:t>
              </a:r>
              <a:endParaRPr lang="en-US" b="1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076945" y="6029998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T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456011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 smtClean="0"/>
              <a:t>Impact of AMV Data </a:t>
            </a:r>
            <a:br>
              <a:rPr lang="en-US" sz="2800" dirty="0" smtClean="0"/>
            </a:br>
            <a:r>
              <a:rPr lang="en-US" sz="2000" dirty="0" smtClean="0"/>
              <a:t>Day-1 to Day-3 Zonal </a:t>
            </a:r>
            <a:r>
              <a:rPr lang="en-US" sz="2000" dirty="0"/>
              <a:t>M</a:t>
            </a:r>
            <a:r>
              <a:rPr lang="en-US" sz="2000" dirty="0" smtClean="0"/>
              <a:t>ean STD Error </a:t>
            </a:r>
            <a:r>
              <a:rPr lang="en-US" sz="2000" dirty="0"/>
              <a:t>D</a:t>
            </a:r>
            <a:r>
              <a:rPr lang="en-US" sz="2000" dirty="0" smtClean="0"/>
              <a:t>ifference for Wind </a:t>
            </a:r>
            <a:r>
              <a:rPr lang="en-US" sz="2000" dirty="0"/>
              <a:t>Speed</a:t>
            </a:r>
            <a:br>
              <a:rPr lang="en-US" sz="2000" dirty="0"/>
            </a:br>
            <a:r>
              <a:rPr lang="en-US" sz="2000" dirty="0" smtClean="0"/>
              <a:t>(</a:t>
            </a:r>
            <a:r>
              <a:rPr lang="en-US" sz="2000" dirty="0"/>
              <a:t>Control – </a:t>
            </a:r>
            <a:r>
              <a:rPr lang="en-US" sz="2000" dirty="0" smtClean="0"/>
              <a:t>No AMV)</a:t>
            </a: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88" b="7297"/>
          <a:stretch/>
        </p:blipFill>
        <p:spPr>
          <a:xfrm>
            <a:off x="5038264" y="5173786"/>
            <a:ext cx="2666624" cy="15552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98" b="6864"/>
          <a:stretch/>
        </p:blipFill>
        <p:spPr>
          <a:xfrm>
            <a:off x="5038264" y="3519010"/>
            <a:ext cx="2671841" cy="15943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54" b="7004"/>
          <a:stretch/>
        </p:blipFill>
        <p:spPr>
          <a:xfrm>
            <a:off x="5038264" y="1932487"/>
            <a:ext cx="2671842" cy="158652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34" b="6708"/>
          <a:stretch/>
        </p:blipFill>
        <p:spPr>
          <a:xfrm>
            <a:off x="1376645" y="5103447"/>
            <a:ext cx="2726969" cy="1625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14" b="7884"/>
          <a:stretch/>
        </p:blipFill>
        <p:spPr>
          <a:xfrm>
            <a:off x="1379660" y="3519010"/>
            <a:ext cx="2723740" cy="15943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74" b="6837"/>
          <a:stretch/>
        </p:blipFill>
        <p:spPr>
          <a:xfrm>
            <a:off x="1379659" y="1943835"/>
            <a:ext cx="2723741" cy="16021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96714" y="1508750"/>
            <a:ext cx="2403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Against Own Analysis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864899" y="1508750"/>
            <a:ext cx="3262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Against ERA-Interim Analyses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189824" y="2663915"/>
            <a:ext cx="7425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Day-1</a:t>
            </a:r>
            <a:endParaRPr lang="en-US" sz="1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189824" y="4260576"/>
            <a:ext cx="7425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Day-2</a:t>
            </a:r>
            <a:endParaRPr lang="en-US" sz="1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189824" y="5880756"/>
            <a:ext cx="7425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Day-3</a:t>
            </a:r>
            <a:endParaRPr lang="en-US" sz="1600" b="1" dirty="0"/>
          </a:p>
        </p:txBody>
      </p:sp>
      <p:sp>
        <p:nvSpPr>
          <p:cNvPr id="15" name="Rectangle 14"/>
          <p:cNvSpPr/>
          <p:nvPr/>
        </p:nvSpPr>
        <p:spPr bwMode="auto">
          <a:xfrm>
            <a:off x="7722350" y="6460915"/>
            <a:ext cx="1215135" cy="25345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16" name="Groupe 15"/>
          <p:cNvGrpSpPr/>
          <p:nvPr/>
        </p:nvGrpSpPr>
        <p:grpSpPr>
          <a:xfrm>
            <a:off x="8075420" y="2438890"/>
            <a:ext cx="742052" cy="3330370"/>
            <a:chOff x="8075420" y="2618910"/>
            <a:chExt cx="742052" cy="3330370"/>
          </a:xfrm>
        </p:grpSpPr>
        <p:pic>
          <p:nvPicPr>
            <p:cNvPr id="17" name="Picture 10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1587" t="15715" b="16070"/>
            <a:stretch/>
          </p:blipFill>
          <p:spPr>
            <a:xfrm>
              <a:off x="8262410" y="2618910"/>
              <a:ext cx="555062" cy="3330370"/>
            </a:xfrm>
            <a:prstGeom prst="rect">
              <a:avLst/>
            </a:prstGeom>
          </p:spPr>
        </p:pic>
        <p:sp>
          <p:nvSpPr>
            <p:cNvPr id="18" name="ZoneTexte 17"/>
            <p:cNvSpPr txBox="1"/>
            <p:nvPr/>
          </p:nvSpPr>
          <p:spPr>
            <a:xfrm rot="16200000">
              <a:off x="7557330" y="3759035"/>
              <a:ext cx="131318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b="1" dirty="0" smtClean="0">
                  <a:solidFill>
                    <a:srgbClr val="FF0000"/>
                  </a:solidFill>
                </a:rPr>
                <a:t>Positive impact</a:t>
              </a:r>
              <a:endParaRPr lang="fr-FR" sz="1200" b="1" dirty="0">
                <a:solidFill>
                  <a:srgbClr val="FF0000"/>
                </a:solidFill>
              </a:endParaRPr>
            </a:p>
          </p:txBody>
        </p:sp>
        <p:sp>
          <p:nvSpPr>
            <p:cNvPr id="19" name="ZoneTexte 18"/>
            <p:cNvSpPr txBox="1"/>
            <p:nvPr/>
          </p:nvSpPr>
          <p:spPr>
            <a:xfrm rot="5400000">
              <a:off x="7532483" y="5129343"/>
              <a:ext cx="136287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b="1" dirty="0" err="1" smtClean="0">
                  <a:solidFill>
                    <a:srgbClr val="000099"/>
                  </a:solidFill>
                </a:rPr>
                <a:t>Negative</a:t>
              </a:r>
              <a:r>
                <a:rPr lang="fr-FR" sz="1200" b="1" dirty="0" smtClean="0">
                  <a:solidFill>
                    <a:srgbClr val="000099"/>
                  </a:solidFill>
                </a:rPr>
                <a:t> impact</a:t>
              </a:r>
              <a:endParaRPr lang="fr-FR" sz="1200" b="1" dirty="0">
                <a:solidFill>
                  <a:srgbClr val="000099"/>
                </a:solidFill>
              </a:endParaRPr>
            </a:p>
          </p:txBody>
        </p:sp>
        <p:cxnSp>
          <p:nvCxnSpPr>
            <p:cNvPr id="20" name="Connecteur droit 19"/>
            <p:cNvCxnSpPr/>
            <p:nvPr/>
          </p:nvCxnSpPr>
          <p:spPr bwMode="auto">
            <a:xfrm>
              <a:off x="8082390" y="4554125"/>
              <a:ext cx="225025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46385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Plans </a:t>
            </a:r>
            <a:r>
              <a:rPr lang="en-US" sz="3200" dirty="0" smtClean="0"/>
              <a:t>for Improving AMV Usage at MSC</a:t>
            </a:r>
            <a:endParaRPr lang="en-US" sz="3200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768459" y="1600199"/>
            <a:ext cx="4388605" cy="5093225"/>
          </a:xfrm>
          <a:prstGeom prst="rect">
            <a:avLst/>
          </a:prstGeom>
        </p:spPr>
        <p:txBody>
          <a:bodyPr/>
          <a:lstStyle>
            <a:lvl1pPr marL="287338" indent="-287338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0000"/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5175" indent="-287338" algn="l" rtl="0" fontAlgn="base">
              <a:spcBef>
                <a:spcPct val="20000"/>
              </a:spcBef>
              <a:spcAft>
                <a:spcPct val="0"/>
              </a:spcAft>
              <a:buClr>
                <a:srgbClr val="3A601B"/>
              </a:buClr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9825" indent="-182563" algn="l" rtl="0" fontAlgn="base">
              <a:spcBef>
                <a:spcPct val="20000"/>
              </a:spcBef>
              <a:spcAft>
                <a:spcPct val="0"/>
              </a:spcAft>
              <a:buClr>
                <a:srgbClr val="C8A200"/>
              </a:buClr>
              <a:buFont typeface="Arial" charset="0"/>
              <a:buChar char="▪"/>
              <a:defRPr kumimoji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17663" indent="-287338" algn="l" rtl="0" fontAlgn="base">
              <a:spcBef>
                <a:spcPct val="20000"/>
              </a:spcBef>
              <a:spcAft>
                <a:spcPct val="0"/>
              </a:spcAft>
              <a:buChar char="–"/>
              <a:defRPr kumimoji="1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0250" indent="-1905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57450" indent="-1905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14650" indent="-1905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71850" indent="-1905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29050" indent="-1905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000" kern="0" dirty="0" smtClean="0"/>
              <a:t>Examine the consistency between AMVs and short-range wind forecasts </a:t>
            </a:r>
            <a:r>
              <a:rPr lang="en-US" altLang="en-US" sz="2000" kern="0" dirty="0"/>
              <a:t>over </a:t>
            </a:r>
            <a:r>
              <a:rPr lang="en-US" altLang="en-US" sz="2000" kern="0" dirty="0" smtClean="0"/>
              <a:t>the Tropics.</a:t>
            </a:r>
          </a:p>
          <a:p>
            <a:r>
              <a:rPr lang="en-US" altLang="en-US" sz="2000" kern="0" dirty="0" smtClean="0"/>
              <a:t>Assimilate additional AMVs with zenith angle beyond 55, those over Land North of 20N, and from other data providers.</a:t>
            </a:r>
          </a:p>
          <a:p>
            <a:r>
              <a:rPr lang="en-US" altLang="en-US" sz="2000" kern="0" dirty="0" smtClean="0"/>
              <a:t>Revisit the spatial and temporal thinning strategies based on observation error correlation estimates.</a:t>
            </a:r>
          </a:p>
          <a:p>
            <a:r>
              <a:rPr lang="en-US" altLang="en-US" sz="2000" kern="0" dirty="0" smtClean="0"/>
              <a:t>Improve the quality control processing.</a:t>
            </a:r>
          </a:p>
          <a:p>
            <a:r>
              <a:rPr lang="en-US" altLang="en-US" sz="2000" kern="0" dirty="0" smtClean="0"/>
              <a:t>Upgrade the observation error statistics (static </a:t>
            </a:r>
            <a:r>
              <a:rPr lang="en-US" altLang="en-US" sz="2000" kern="0" dirty="0" err="1" smtClean="0"/>
              <a:t>vs</a:t>
            </a:r>
            <a:r>
              <a:rPr lang="en-US" altLang="en-US" sz="2000" kern="0" dirty="0" smtClean="0"/>
              <a:t> situation dependent).</a:t>
            </a:r>
          </a:p>
          <a:p>
            <a:pPr marL="0" indent="0">
              <a:buNone/>
            </a:pPr>
            <a:endParaRPr lang="en-US" altLang="en-US" sz="2000" kern="0" dirty="0" smtClean="0"/>
          </a:p>
          <a:p>
            <a:endParaRPr lang="en-US" altLang="en-US" sz="2000" kern="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541" y="1508750"/>
            <a:ext cx="4105654" cy="53322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055" y="1507702"/>
            <a:ext cx="4111140" cy="5339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136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200" dirty="0"/>
              <a:t> </a:t>
            </a:r>
            <a:r>
              <a:rPr lang="en-GB" altLang="en-US" sz="3200" dirty="0" smtClean="0"/>
              <a:t>Outline</a:t>
            </a:r>
            <a:endParaRPr lang="en-GB" altLang="en-US" sz="3200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000" dirty="0" smtClean="0"/>
              <a:t>Why does the 4D position of </a:t>
            </a:r>
            <a:r>
              <a:rPr lang="en-US" altLang="en-US" sz="2000" dirty="0" err="1" smtClean="0"/>
              <a:t>radiosonde</a:t>
            </a:r>
            <a:r>
              <a:rPr lang="en-US" altLang="en-US" sz="2000" dirty="0" smtClean="0"/>
              <a:t> data now matter for NWP</a:t>
            </a:r>
          </a:p>
          <a:p>
            <a:r>
              <a:rPr lang="en-US" sz="2000" dirty="0"/>
              <a:t>Estimation of the </a:t>
            </a:r>
            <a:r>
              <a:rPr lang="en-US" sz="2000" dirty="0" smtClean="0"/>
              <a:t>horizontal position </a:t>
            </a:r>
            <a:r>
              <a:rPr lang="en-US" sz="2000" dirty="0"/>
              <a:t>and </a:t>
            </a:r>
            <a:r>
              <a:rPr lang="en-US" sz="2000" dirty="0" smtClean="0"/>
              <a:t>time </a:t>
            </a:r>
            <a:r>
              <a:rPr lang="en-US" sz="2000" dirty="0"/>
              <a:t>of </a:t>
            </a:r>
            <a:r>
              <a:rPr lang="en-US" sz="2000" dirty="0" err="1" smtClean="0"/>
              <a:t>radiosonde</a:t>
            </a:r>
            <a:r>
              <a:rPr lang="en-US" sz="2000" dirty="0" smtClean="0"/>
              <a:t> data</a:t>
            </a:r>
          </a:p>
          <a:p>
            <a:r>
              <a:rPr lang="en-US" altLang="en-US" sz="2000" dirty="0" smtClean="0"/>
              <a:t>Impact of 4D </a:t>
            </a:r>
            <a:r>
              <a:rPr lang="en-US" altLang="en-US" sz="2000" dirty="0" err="1" smtClean="0"/>
              <a:t>radiosonde</a:t>
            </a:r>
            <a:r>
              <a:rPr lang="en-US" altLang="en-US" sz="2000" dirty="0" smtClean="0"/>
              <a:t> position on:</a:t>
            </a:r>
            <a:endParaRPr lang="en-US" altLang="en-US" sz="1600" dirty="0" smtClean="0"/>
          </a:p>
          <a:p>
            <a:pPr lvl="1"/>
            <a:r>
              <a:rPr lang="en-US" altLang="en-US" dirty="0" smtClean="0"/>
              <a:t> NWP</a:t>
            </a:r>
          </a:p>
          <a:p>
            <a:pPr lvl="1"/>
            <a:r>
              <a:rPr lang="en-US" altLang="en-US" dirty="0"/>
              <a:t>Collocation of AMV and </a:t>
            </a:r>
            <a:r>
              <a:rPr lang="en-US" altLang="en-US" dirty="0" err="1"/>
              <a:t>radiosonde</a:t>
            </a:r>
            <a:r>
              <a:rPr lang="en-US" altLang="en-US" dirty="0"/>
              <a:t> </a:t>
            </a:r>
            <a:r>
              <a:rPr lang="en-US" altLang="en-US" dirty="0" smtClean="0"/>
              <a:t>data</a:t>
            </a:r>
          </a:p>
          <a:p>
            <a:pPr lvl="1">
              <a:buNone/>
            </a:pPr>
            <a:endParaRPr lang="en-US" altLang="en-US" sz="2000" dirty="0" smtClean="0"/>
          </a:p>
          <a:p>
            <a:r>
              <a:rPr lang="en-US" altLang="en-US" sz="2000" dirty="0" smtClean="0"/>
              <a:t>Impact of AMV data at MSC</a:t>
            </a:r>
          </a:p>
          <a:p>
            <a:r>
              <a:rPr lang="en-US" altLang="en-US" sz="2000" dirty="0" smtClean="0"/>
              <a:t>Future plans </a:t>
            </a:r>
          </a:p>
          <a:p>
            <a:endParaRPr lang="en-US" altLang="en-US" sz="2000" dirty="0" smtClean="0"/>
          </a:p>
          <a:p>
            <a:endParaRPr lang="fr-CA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altLang="en-US" sz="3200" dirty="0" err="1" smtClean="0"/>
              <a:t>Why</a:t>
            </a:r>
            <a:r>
              <a:rPr lang="fr-CA" altLang="en-US" sz="3200" dirty="0" smtClean="0"/>
              <a:t> </a:t>
            </a:r>
            <a:r>
              <a:rPr lang="fr-CA" altLang="en-US" sz="3200" dirty="0" err="1" smtClean="0"/>
              <a:t>does</a:t>
            </a:r>
            <a:r>
              <a:rPr lang="fr-CA" altLang="en-US" sz="3200" dirty="0" smtClean="0"/>
              <a:t> the 4D Position of Radiosonde Data </a:t>
            </a:r>
            <a:r>
              <a:rPr lang="fr-CA" altLang="en-US" sz="3200" dirty="0" err="1" smtClean="0"/>
              <a:t>now</a:t>
            </a:r>
            <a:r>
              <a:rPr lang="fr-CA" altLang="en-US" sz="3200" dirty="0" smtClean="0"/>
              <a:t> </a:t>
            </a:r>
            <a:r>
              <a:rPr lang="fr-CA" altLang="en-US" sz="3200" dirty="0" err="1" smtClean="0"/>
              <a:t>Matter</a:t>
            </a:r>
            <a:r>
              <a:rPr lang="fr-CA" altLang="en-US" sz="3200" dirty="0" smtClean="0"/>
              <a:t> for NWP</a:t>
            </a:r>
            <a:r>
              <a:rPr lang="fr-CA" altLang="en-US" dirty="0" smtClean="0"/>
              <a:t/>
            </a:r>
            <a:br>
              <a:rPr lang="fr-CA" alt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199"/>
            <a:ext cx="4080030" cy="5204175"/>
          </a:xfrm>
        </p:spPr>
        <p:txBody>
          <a:bodyPr/>
          <a:lstStyle/>
          <a:p>
            <a:pPr marL="0" indent="0">
              <a:buNone/>
            </a:pPr>
            <a:r>
              <a:rPr lang="en-US" sz="1200" dirty="0" smtClean="0"/>
              <a:t> </a:t>
            </a:r>
          </a:p>
          <a:p>
            <a:r>
              <a:rPr lang="en-US" sz="1400" dirty="0" err="1" smtClean="0"/>
              <a:t>Radiosondes</a:t>
            </a:r>
            <a:r>
              <a:rPr lang="en-US" sz="1400" dirty="0" smtClean="0"/>
              <a:t> </a:t>
            </a:r>
            <a:r>
              <a:rPr lang="en-US" sz="1400" dirty="0"/>
              <a:t>can drift as </a:t>
            </a:r>
            <a:r>
              <a:rPr lang="en-US" sz="1400" dirty="0" smtClean="0"/>
              <a:t>far </a:t>
            </a:r>
            <a:r>
              <a:rPr lang="en-US" sz="1400" dirty="0"/>
              <a:t>as 200 km </a:t>
            </a:r>
            <a:r>
              <a:rPr lang="en-US" sz="1400" dirty="0" smtClean="0"/>
              <a:t>away from </a:t>
            </a:r>
            <a:r>
              <a:rPr lang="en-US" sz="1400" dirty="0"/>
              <a:t>the upper-air station location before bursting in the stratosphere, typically 1.5 to 2 h after its launch</a:t>
            </a:r>
            <a:r>
              <a:rPr lang="en-US" sz="1400" dirty="0" smtClean="0"/>
              <a:t>.</a:t>
            </a:r>
          </a:p>
          <a:p>
            <a:pPr marL="0" indent="0">
              <a:buNone/>
            </a:pPr>
            <a:endParaRPr lang="en-US" sz="1400" dirty="0" smtClean="0"/>
          </a:p>
          <a:p>
            <a:r>
              <a:rPr lang="en-US" sz="1400" dirty="0"/>
              <a:t>The atmospheric state along the </a:t>
            </a:r>
            <a:r>
              <a:rPr lang="en-US" sz="1400" dirty="0" err="1" smtClean="0"/>
              <a:t>radiosonde</a:t>
            </a:r>
            <a:r>
              <a:rPr lang="en-US" sz="1400" dirty="0" smtClean="0"/>
              <a:t> </a:t>
            </a:r>
            <a:r>
              <a:rPr lang="en-US" sz="1400" dirty="0"/>
              <a:t>trajectory can be significantly different from the vertical profile above the upper-air station at a given time due to the </a:t>
            </a:r>
            <a:r>
              <a:rPr lang="en-US" sz="1400" dirty="0" smtClean="0"/>
              <a:t>spatial and temporal </a:t>
            </a:r>
            <a:r>
              <a:rPr lang="en-US" sz="1400" dirty="0"/>
              <a:t>variability of meteorological </a:t>
            </a:r>
            <a:r>
              <a:rPr lang="en-US" sz="1400" dirty="0" smtClean="0"/>
              <a:t>fields, as shown in the figure.  </a:t>
            </a:r>
            <a:r>
              <a:rPr lang="en-US" sz="1400" dirty="0"/>
              <a:t>This is especially true over the Northern Hemisphere </a:t>
            </a:r>
            <a:r>
              <a:rPr lang="en-US" sz="1400" dirty="0" err="1"/>
              <a:t>extratropics</a:t>
            </a:r>
            <a:r>
              <a:rPr lang="en-US" sz="1400" dirty="0"/>
              <a:t> in winter where the horizontal </a:t>
            </a:r>
            <a:r>
              <a:rPr lang="en-US" sz="1400" dirty="0" smtClean="0"/>
              <a:t>drift </a:t>
            </a:r>
            <a:r>
              <a:rPr lang="en-US" sz="1400" dirty="0"/>
              <a:t>in the atmospheric circulation can be significant. </a:t>
            </a:r>
            <a:endParaRPr lang="en-US" sz="1400" dirty="0" smtClean="0"/>
          </a:p>
          <a:p>
            <a:pPr marL="0" indent="0">
              <a:buNone/>
            </a:pPr>
            <a:endParaRPr lang="en-US" sz="1400" dirty="0"/>
          </a:p>
          <a:p>
            <a:r>
              <a:rPr lang="en-US" sz="1400" dirty="0" smtClean="0"/>
              <a:t>With </a:t>
            </a:r>
            <a:r>
              <a:rPr lang="en-US" sz="1400" dirty="0"/>
              <a:t>the increasing accuracy </a:t>
            </a:r>
            <a:r>
              <a:rPr lang="en-US" sz="1400" dirty="0" smtClean="0"/>
              <a:t>and horizontal resolution of </a:t>
            </a:r>
            <a:r>
              <a:rPr lang="en-US" sz="1400" dirty="0"/>
              <a:t>NWP models, which is of the order of 20 km in global forecast systems and as high as 1 km in limited area </a:t>
            </a:r>
            <a:r>
              <a:rPr lang="en-US" sz="1400" dirty="0" err="1"/>
              <a:t>mesoscale</a:t>
            </a:r>
            <a:r>
              <a:rPr lang="en-US" sz="1400" dirty="0"/>
              <a:t> systems, accurate position and  time of observations are now important to take into account</a:t>
            </a:r>
            <a:r>
              <a:rPr lang="en-US" sz="1400" dirty="0" smtClean="0"/>
              <a:t>.</a:t>
            </a:r>
          </a:p>
          <a:p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020" y="1673805"/>
            <a:ext cx="4313370" cy="3555395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4912170" y="5274205"/>
            <a:ext cx="41603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dirty="0">
                <a:solidFill>
                  <a:srgbClr val="000099"/>
                </a:solidFill>
              </a:rPr>
              <a:t>Standard deviation of differences between atmospheric variables along the balloon trajectory and over the upper-air station obtained from simulated observations at 5 degree </a:t>
            </a:r>
            <a:r>
              <a:rPr lang="en-US" sz="1200" dirty="0" err="1">
                <a:solidFill>
                  <a:srgbClr val="000099"/>
                </a:solidFill>
              </a:rPr>
              <a:t>lat</a:t>
            </a:r>
            <a:r>
              <a:rPr lang="en-US" sz="1200" dirty="0">
                <a:solidFill>
                  <a:srgbClr val="000099"/>
                </a:solidFill>
              </a:rPr>
              <a:t>/</a:t>
            </a:r>
            <a:r>
              <a:rPr lang="en-US" sz="1200" dirty="0" err="1">
                <a:solidFill>
                  <a:srgbClr val="000099"/>
                </a:solidFill>
              </a:rPr>
              <a:t>lon</a:t>
            </a:r>
            <a:r>
              <a:rPr lang="en-US" sz="1200" dirty="0">
                <a:solidFill>
                  <a:srgbClr val="000099"/>
                </a:solidFill>
              </a:rPr>
              <a:t> intervals in the Northern Hemisphere </a:t>
            </a:r>
            <a:r>
              <a:rPr lang="en-US" sz="1200" dirty="0" err="1">
                <a:solidFill>
                  <a:srgbClr val="000099"/>
                </a:solidFill>
              </a:rPr>
              <a:t>extratropics</a:t>
            </a:r>
            <a:r>
              <a:rPr lang="en-US" sz="1200" dirty="0">
                <a:solidFill>
                  <a:srgbClr val="000099"/>
                </a:solidFill>
              </a:rPr>
              <a:t> over oceans for January 2009. 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7857365" y="6399330"/>
            <a:ext cx="1080120" cy="36004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7165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 bwMode="auto">
          <a:xfrm>
            <a:off x="6248313" y="5319210"/>
            <a:ext cx="1360822" cy="585065"/>
          </a:xfrm>
          <a:prstGeom prst="rect">
            <a:avLst/>
          </a:prstGeom>
          <a:solidFill>
            <a:srgbClr val="FF9966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7675359" y="3023955"/>
            <a:ext cx="1172116" cy="450050"/>
          </a:xfrm>
          <a:prstGeom prst="roundRect">
            <a:avLst/>
          </a:prstGeom>
          <a:solidFill>
            <a:srgbClr val="92D05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6327195" y="3023955"/>
            <a:ext cx="1172116" cy="450050"/>
          </a:xfrm>
          <a:prstGeom prst="roundRect">
            <a:avLst/>
          </a:prstGeom>
          <a:solidFill>
            <a:srgbClr val="92D05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4977045" y="3023955"/>
            <a:ext cx="1172116" cy="450050"/>
          </a:xfrm>
          <a:prstGeom prst="roundRect">
            <a:avLst/>
          </a:prstGeom>
          <a:solidFill>
            <a:srgbClr val="92D05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4080030" cy="5159170"/>
          </a:xfrm>
        </p:spPr>
        <p:txBody>
          <a:bodyPr/>
          <a:lstStyle/>
          <a:p>
            <a:r>
              <a:rPr lang="en-US" sz="1600" dirty="0" err="1"/>
              <a:t>Radiosonde</a:t>
            </a:r>
            <a:r>
              <a:rPr lang="en-US" sz="1600" dirty="0"/>
              <a:t> observations are available on the GTS in alphanumeric codes (TEMP or PILOT), and more recently in BUFR.  Information about the position and time of </a:t>
            </a:r>
            <a:r>
              <a:rPr lang="en-US" sz="1600" dirty="0" smtClean="0"/>
              <a:t>observations (</a:t>
            </a:r>
            <a:r>
              <a:rPr lang="en-US" sz="1600" dirty="0" err="1" smtClean="0"/>
              <a:t>i.e</a:t>
            </a:r>
            <a:r>
              <a:rPr lang="en-US" sz="1600" dirty="0" smtClean="0"/>
              <a:t> 4D trajectory) </a:t>
            </a:r>
            <a:r>
              <a:rPr lang="en-US" sz="1600" dirty="0"/>
              <a:t>can now be reported in BUFR code, which is not possible in TEMP/PILOT codes.</a:t>
            </a:r>
          </a:p>
          <a:p>
            <a:r>
              <a:rPr lang="en-US" sz="1600" dirty="0" smtClean="0"/>
              <a:t>Unfortunately, many </a:t>
            </a:r>
            <a:r>
              <a:rPr lang="en-US" sz="1600" dirty="0" err="1" smtClean="0"/>
              <a:t>radiosonde</a:t>
            </a:r>
            <a:r>
              <a:rPr lang="en-US" sz="1600" dirty="0" smtClean="0"/>
              <a:t> reports in BURF are currently transmitted without </a:t>
            </a:r>
            <a:r>
              <a:rPr lang="en-US" sz="1600" dirty="0"/>
              <a:t>the </a:t>
            </a:r>
            <a:r>
              <a:rPr lang="en-US" sz="1600" dirty="0" smtClean="0"/>
              <a:t>horizontal position </a:t>
            </a:r>
            <a:r>
              <a:rPr lang="en-US" sz="1600" dirty="0"/>
              <a:t>and time of </a:t>
            </a:r>
            <a:r>
              <a:rPr lang="en-US" sz="1600" dirty="0" smtClean="0"/>
              <a:t>observations. </a:t>
            </a:r>
          </a:p>
          <a:p>
            <a:r>
              <a:rPr lang="en-US" sz="1600" dirty="0" smtClean="0"/>
              <a:t>When the full 4D trajectory is not transmitted, this information can </a:t>
            </a:r>
            <a:r>
              <a:rPr lang="en-US" sz="1600" dirty="0"/>
              <a:t>be </a:t>
            </a:r>
            <a:r>
              <a:rPr lang="en-US" sz="1600" dirty="0" smtClean="0"/>
              <a:t>estimated from the wind profile and the elapsed ascent time (or ascent speed). </a:t>
            </a:r>
          </a:p>
          <a:p>
            <a:r>
              <a:rPr lang="en-US" sz="1600" dirty="0" smtClean="0"/>
              <a:t>This pre-processing allow us to feed our data assimilation systems with the 4D trajectory of all </a:t>
            </a:r>
            <a:r>
              <a:rPr lang="en-US" sz="1600" dirty="0" err="1" smtClean="0"/>
              <a:t>radiosonde</a:t>
            </a:r>
            <a:r>
              <a:rPr lang="en-US" sz="1600" dirty="0" smtClean="0"/>
              <a:t> profiles.</a:t>
            </a:r>
          </a:p>
          <a:p>
            <a:pPr marL="0" indent="0">
              <a:buNone/>
            </a:pPr>
            <a:endParaRPr lang="en-US" sz="12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153400" cy="1143000"/>
          </a:xfrm>
        </p:spPr>
        <p:txBody>
          <a:bodyPr/>
          <a:lstStyle/>
          <a:p>
            <a:r>
              <a:rPr lang="en-US" sz="3200" dirty="0" err="1" smtClean="0"/>
              <a:t>Radiosonde</a:t>
            </a:r>
            <a:r>
              <a:rPr lang="en-US" sz="3200" dirty="0" smtClean="0"/>
              <a:t> Data Reception and Pre-Processing</a:t>
            </a:r>
            <a:endParaRPr lang="en-US" sz="32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6327195" y="1898830"/>
            <a:ext cx="1226533" cy="630070"/>
            <a:chOff x="6327195" y="1898830"/>
            <a:chExt cx="1226533" cy="630070"/>
          </a:xfrm>
        </p:grpSpPr>
        <p:sp>
          <p:nvSpPr>
            <p:cNvPr id="5" name="Oval 4"/>
            <p:cNvSpPr/>
            <p:nvPr/>
          </p:nvSpPr>
          <p:spPr bwMode="auto">
            <a:xfrm>
              <a:off x="6327195" y="1898830"/>
              <a:ext cx="1226533" cy="630070"/>
            </a:xfrm>
            <a:prstGeom prst="ellips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582515" y="2033845"/>
              <a:ext cx="91481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GTS</a:t>
              </a:r>
              <a:endParaRPr lang="en-US" sz="2000" b="1" dirty="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959412" y="3023955"/>
            <a:ext cx="12073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 smtClean="0"/>
              <a:t>PILOT/TEMP</a:t>
            </a:r>
          </a:p>
          <a:p>
            <a:pPr algn="ctr"/>
            <a:r>
              <a:rPr lang="en-US" sz="1000" b="1" dirty="0" smtClean="0">
                <a:solidFill>
                  <a:srgbClr val="C00000"/>
                </a:solidFill>
              </a:rPr>
              <a:t>No </a:t>
            </a:r>
            <a:r>
              <a:rPr lang="en-US" sz="1000" b="1" dirty="0" smtClean="0">
                <a:solidFill>
                  <a:srgbClr val="000099"/>
                </a:solidFill>
              </a:rPr>
              <a:t>4D Trajectory</a:t>
            </a:r>
            <a:endParaRPr lang="en-US" sz="1000" b="1" dirty="0">
              <a:solidFill>
                <a:srgbClr val="000099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09562" y="3028890"/>
            <a:ext cx="12073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 smtClean="0"/>
              <a:t>BUFR</a:t>
            </a:r>
          </a:p>
          <a:p>
            <a:pPr algn="ctr"/>
            <a:r>
              <a:rPr lang="en-US" sz="1000" b="1" dirty="0" smtClean="0">
                <a:solidFill>
                  <a:srgbClr val="C00000"/>
                </a:solidFill>
              </a:rPr>
              <a:t>No </a:t>
            </a:r>
            <a:r>
              <a:rPr lang="en-US" sz="1000" b="1" dirty="0" smtClean="0">
                <a:solidFill>
                  <a:srgbClr val="000099"/>
                </a:solidFill>
              </a:rPr>
              <a:t>4D Trajectory</a:t>
            </a:r>
            <a:endParaRPr lang="en-US" sz="1000" b="1" dirty="0">
              <a:solidFill>
                <a:srgbClr val="000099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49722" y="3023955"/>
            <a:ext cx="10005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 smtClean="0"/>
              <a:t>BUFR</a:t>
            </a:r>
          </a:p>
          <a:p>
            <a:pPr algn="ctr"/>
            <a:r>
              <a:rPr lang="en-US" sz="1000" b="1" dirty="0" smtClean="0">
                <a:solidFill>
                  <a:srgbClr val="000099"/>
                </a:solidFill>
              </a:rPr>
              <a:t>4D Trajectory</a:t>
            </a:r>
            <a:endParaRPr lang="en-US" sz="1000" b="1" dirty="0">
              <a:solidFill>
                <a:srgbClr val="000099"/>
              </a:solidFill>
            </a:endParaRPr>
          </a:p>
        </p:txBody>
      </p:sp>
      <p:sp>
        <p:nvSpPr>
          <p:cNvPr id="15" name="Diamond 14"/>
          <p:cNvSpPr/>
          <p:nvPr/>
        </p:nvSpPr>
        <p:spPr bwMode="auto">
          <a:xfrm>
            <a:off x="5540893" y="3879050"/>
            <a:ext cx="1461377" cy="990110"/>
          </a:xfrm>
          <a:prstGeom prst="diamond">
            <a:avLst/>
          </a:prstGeom>
          <a:solidFill>
            <a:srgbClr val="EABD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70495" y="4194085"/>
            <a:ext cx="1000595" cy="400110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 smtClean="0"/>
              <a:t>Retrieval of</a:t>
            </a:r>
          </a:p>
          <a:p>
            <a:pPr algn="ctr"/>
            <a:r>
              <a:rPr lang="en-US" sz="1000" b="1" dirty="0" smtClean="0">
                <a:solidFill>
                  <a:srgbClr val="000099"/>
                </a:solidFill>
              </a:rPr>
              <a:t>4D Trajectory</a:t>
            </a:r>
            <a:endParaRPr lang="en-US" sz="1000" b="1" dirty="0">
              <a:solidFill>
                <a:srgbClr val="000099"/>
              </a:solidFill>
            </a:endParaRPr>
          </a:p>
        </p:txBody>
      </p:sp>
      <p:cxnSp>
        <p:nvCxnSpPr>
          <p:cNvPr id="19" name="Straight Arrow Connector 18"/>
          <p:cNvCxnSpPr>
            <a:stCxn id="5" idx="4"/>
          </p:cNvCxnSpPr>
          <p:nvPr/>
        </p:nvCxnSpPr>
        <p:spPr bwMode="auto">
          <a:xfrm flipH="1">
            <a:off x="5652120" y="2528900"/>
            <a:ext cx="1288342" cy="4500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Arrow Connector 20"/>
          <p:cNvCxnSpPr>
            <a:stCxn id="5" idx="4"/>
          </p:cNvCxnSpPr>
          <p:nvPr/>
        </p:nvCxnSpPr>
        <p:spPr bwMode="auto">
          <a:xfrm>
            <a:off x="6940462" y="2528900"/>
            <a:ext cx="0" cy="4500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Arrow Connector 22"/>
          <p:cNvCxnSpPr/>
          <p:nvPr/>
        </p:nvCxnSpPr>
        <p:spPr bwMode="auto">
          <a:xfrm>
            <a:off x="6956854" y="2528900"/>
            <a:ext cx="1304563" cy="4500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Arrow Connector 25"/>
          <p:cNvCxnSpPr>
            <a:stCxn id="11" idx="2"/>
            <a:endCxn id="15" idx="0"/>
          </p:cNvCxnSpPr>
          <p:nvPr/>
        </p:nvCxnSpPr>
        <p:spPr bwMode="auto">
          <a:xfrm>
            <a:off x="5563103" y="3474005"/>
            <a:ext cx="708479" cy="40504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Arrow Connector 27"/>
          <p:cNvCxnSpPr>
            <a:stCxn id="12" idx="2"/>
            <a:endCxn id="15" idx="0"/>
          </p:cNvCxnSpPr>
          <p:nvPr/>
        </p:nvCxnSpPr>
        <p:spPr bwMode="auto">
          <a:xfrm flipH="1">
            <a:off x="6271582" y="3474005"/>
            <a:ext cx="641671" cy="40504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" name="TextBox 29"/>
          <p:cNvSpPr txBox="1"/>
          <p:nvPr/>
        </p:nvSpPr>
        <p:spPr>
          <a:xfrm>
            <a:off x="6248313" y="5352600"/>
            <a:ext cx="13608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Data Assimilation</a:t>
            </a:r>
          </a:p>
          <a:p>
            <a:pPr algn="ctr"/>
            <a:r>
              <a:rPr lang="en-US" sz="1200" dirty="0" smtClean="0"/>
              <a:t>Systems</a:t>
            </a:r>
            <a:endParaRPr lang="en-US" sz="1200" dirty="0"/>
          </a:p>
        </p:txBody>
      </p:sp>
      <p:cxnSp>
        <p:nvCxnSpPr>
          <p:cNvPr id="32" name="Straight Arrow Connector 31"/>
          <p:cNvCxnSpPr>
            <a:stCxn id="15" idx="2"/>
            <a:endCxn id="31" idx="0"/>
          </p:cNvCxnSpPr>
          <p:nvPr/>
        </p:nvCxnSpPr>
        <p:spPr bwMode="auto">
          <a:xfrm>
            <a:off x="6271582" y="4869160"/>
            <a:ext cx="657142" cy="4500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Straight Arrow Connector 34"/>
          <p:cNvCxnSpPr>
            <a:endCxn id="31" idx="0"/>
          </p:cNvCxnSpPr>
          <p:nvPr/>
        </p:nvCxnSpPr>
        <p:spPr bwMode="auto">
          <a:xfrm flipH="1">
            <a:off x="6928724" y="3474005"/>
            <a:ext cx="1409524" cy="184520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9" name="Rectangle 38"/>
          <p:cNvSpPr/>
          <p:nvPr/>
        </p:nvSpPr>
        <p:spPr bwMode="auto">
          <a:xfrm>
            <a:off x="7857365" y="6399330"/>
            <a:ext cx="1170130" cy="40504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067055" y="6039290"/>
            <a:ext cx="3608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Radiosonde</a:t>
            </a:r>
            <a:r>
              <a:rPr lang="en-US" dirty="0" smtClean="0"/>
              <a:t> Data </a:t>
            </a:r>
            <a:r>
              <a:rPr lang="en-US" dirty="0"/>
              <a:t>Pre-Processing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80250" y="2671173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30%</a:t>
            </a:r>
            <a:endParaRPr lang="en-US" sz="14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6908581" y="2671173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5</a:t>
            </a:r>
            <a:r>
              <a:rPr lang="en-US" sz="1400" b="1" dirty="0" smtClean="0"/>
              <a:t>0%</a:t>
            </a:r>
            <a:endParaRPr lang="en-US" sz="14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7988701" y="2671173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20%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83878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Estimation of the Horizontal Position and Time of </a:t>
            </a:r>
            <a:r>
              <a:rPr lang="en-US" sz="3200" dirty="0" err="1" smtClean="0"/>
              <a:t>Radiosonde</a:t>
            </a:r>
            <a:r>
              <a:rPr lang="en-US" sz="3200" dirty="0" smtClean="0"/>
              <a:t> Data</a:t>
            </a:r>
            <a:endParaRPr lang="en-US" sz="3200" dirty="0"/>
          </a:p>
        </p:txBody>
      </p:sp>
      <p:grpSp>
        <p:nvGrpSpPr>
          <p:cNvPr id="20" name="Group 19"/>
          <p:cNvGrpSpPr/>
          <p:nvPr/>
        </p:nvGrpSpPr>
        <p:grpSpPr>
          <a:xfrm>
            <a:off x="1421650" y="2438890"/>
            <a:ext cx="6846978" cy="3808154"/>
            <a:chOff x="1466655" y="2996221"/>
            <a:chExt cx="6846978" cy="380815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6655" y="2996221"/>
              <a:ext cx="6255695" cy="3808154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2771800" y="4443639"/>
                  <a:ext cx="1035115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 smtClean="0"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en-US" sz="1400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  <m:r>
                          <a:rPr lang="en-US" sz="1400" i="1" smtClean="0">
                            <a:latin typeface="Cambria Math"/>
                            <a:ea typeface="Cambria Math"/>
                          </a:rPr>
                          <m:t>≅</m:t>
                        </m:r>
                        <m:bar>
                          <m:barPr>
                            <m:pos m:val="top"/>
                            <m:ctrlPr>
                              <a:rPr lang="en-US" sz="1400" i="1" smtClean="0">
                                <a:latin typeface="Cambria Math"/>
                              </a:rPr>
                            </m:ctrlPr>
                          </m:barPr>
                          <m:e>
                            <m:r>
                              <a:rPr lang="en-US" sz="1400" b="0" i="1" smtClean="0">
                                <a:latin typeface="Cambria Math"/>
                              </a:rPr>
                              <m:t>𝑢</m:t>
                            </m:r>
                          </m:e>
                        </m:bar>
                        <m:r>
                          <a:rPr lang="en-US" sz="1400" i="1"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en-US" sz="1400" b="0" i="1" smtClean="0">
                            <a:latin typeface="Cambria Math"/>
                            <a:ea typeface="Cambria Math"/>
                          </a:rPr>
                          <m:t>𝑡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71800" y="4443639"/>
                  <a:ext cx="1035115" cy="307777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256965" y="4481386"/>
                  <a:ext cx="3600400" cy="62042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00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en-US" sz="2000" i="1" smtClean="0">
                          <a:latin typeface="Cambria Math"/>
                          <a:ea typeface="Cambria Math"/>
                        </a:rPr>
                        <m:t>≅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bar>
                            <m:barPr>
                              <m:pos m:val="top"/>
                              <m:ctrlP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barPr>
                            <m:e>
                              <m:r>
                                <a:rPr lang="en-US" sz="200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𝑤</m:t>
                              </m:r>
                            </m:e>
                          </m:bar>
                        </m:den>
                      </m:f>
                    </m:oMath>
                  </a14:m>
                  <a:r>
                    <a:rPr lang="en-US" sz="2000" dirty="0">
                      <a:ea typeface="Cambria Math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000" i="1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sz="2000" i="1">
                          <a:latin typeface="Cambria Math"/>
                          <a:ea typeface="Cambria Math"/>
                        </a:rPr>
                        <m:t>𝑧</m:t>
                      </m:r>
                    </m:oMath>
                  </a14:m>
                  <a:r>
                    <a:rPr lang="en-US" sz="2000" dirty="0">
                      <a:ea typeface="Cambria Math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000" i="1">
                          <a:latin typeface="Cambria Math"/>
                          <a:ea typeface="Cambria Math"/>
                        </a:rPr>
                        <m:t>≅</m:t>
                      </m:r>
                      <m:f>
                        <m:fPr>
                          <m:ctrlPr>
                            <a:rPr lang="en-US" sz="2000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𝑅</m:t>
                          </m:r>
                          <m:bar>
                            <m:barPr>
                              <m:pos m:val="top"/>
                              <m:ctrlP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barPr>
                            <m:e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</m:e>
                          </m:bar>
                        </m:num>
                        <m:den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𝑔</m:t>
                          </m:r>
                          <m:bar>
                            <m:barPr>
                              <m:pos m:val="top"/>
                              <m:ctrlPr>
                                <a:rPr lang="en-US" sz="2000" i="1">
                                  <a:latin typeface="Cambria Math"/>
                                  <a:ea typeface="Cambria Math"/>
                                </a:rPr>
                              </m:ctrlPr>
                            </m:barPr>
                            <m:e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𝑤</m:t>
                              </m:r>
                            </m:e>
                          </m:bar>
                        </m:den>
                      </m:f>
                      <m:r>
                        <m:rPr>
                          <m:nor/>
                        </m:rPr>
                        <a:rPr lang="en-US" sz="2000" dirty="0">
                          <a:ea typeface="Cambria Math"/>
                        </a:rPr>
                        <m:t> </m:t>
                      </m:r>
                      <m:r>
                        <a:rPr lang="en-US" sz="2000" i="1">
                          <a:latin typeface="Cambria Math"/>
                          <a:ea typeface="Cambria Math"/>
                        </a:rPr>
                        <m:t>∆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/>
                          <a:ea typeface="Cambria Math"/>
                        </a:rPr>
                        <m:t>ln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⁡(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𝑝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56965" y="4481386"/>
                  <a:ext cx="3600400" cy="620426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3476538" y="5246471"/>
                  <a:ext cx="4837095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smtClean="0"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𝑡</m:t>
                        </m:r>
                        <m:r>
                          <a:rPr lang="en-US" sz="2000" i="1" smtClean="0">
                            <a:latin typeface="Cambria Math"/>
                            <a:ea typeface="Cambria Math"/>
                          </a:rPr>
                          <m:t>≅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representative</m:t>
                        </m:r>
                        <m:r>
                          <a:rPr lang="en-US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elapsed</m:t>
                        </m:r>
                      </m:oMath>
                    </m:oMathPara>
                  </a14:m>
                  <a:endParaRPr lang="en-US" sz="2000" b="0" dirty="0" smtClean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  <a:p>
                  <a:r>
                    <a:rPr lang="en-US" sz="2000" dirty="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                       </a:t>
                  </a:r>
                  <a:r>
                    <a:rPr lang="en-US" sz="20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a</a:t>
                  </a:r>
                  <a:r>
                    <a:rPr lang="en-US" sz="2000" b="0" dirty="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scent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time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difference</m:t>
                      </m:r>
                    </m:oMath>
                  </a14:m>
                  <a:endPara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76538" y="5246471"/>
                  <a:ext cx="4837095" cy="707886"/>
                </a:xfrm>
                <a:prstGeom prst="rect">
                  <a:avLst/>
                </a:prstGeom>
                <a:blipFill rotWithShape="1">
                  <a:blip r:embed="rId5" cstate="print"/>
                  <a:stretch>
                    <a:fillRect b="-1465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3152762" y="4142111"/>
                  <a:ext cx="519138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en-US" sz="1400" b="0" i="1" smtClean="0">
                            <a:latin typeface="Cambria Math"/>
                            <a:ea typeface="Cambria Math"/>
                          </a:rPr>
                          <m:t>𝑝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52762" y="4142111"/>
                  <a:ext cx="519138" cy="307777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b="-196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" name="Straight Connector 9"/>
            <p:cNvCxnSpPr/>
            <p:nvPr/>
          </p:nvCxnSpPr>
          <p:spPr bwMode="auto">
            <a:xfrm>
              <a:off x="2771800" y="4464115"/>
              <a:ext cx="495055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" name="Straight Connector 11"/>
            <p:cNvCxnSpPr/>
            <p:nvPr/>
          </p:nvCxnSpPr>
          <p:spPr bwMode="auto">
            <a:xfrm flipV="1">
              <a:off x="3266855" y="4149080"/>
              <a:ext cx="0" cy="315035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9" name="TextBox 18"/>
            <p:cNvSpPr txBox="1"/>
            <p:nvPr/>
          </p:nvSpPr>
          <p:spPr>
            <a:xfrm>
              <a:off x="3920255" y="4886431"/>
              <a:ext cx="42672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or</a:t>
              </a:r>
              <a:endParaRPr lang="en-US" sz="2000" dirty="0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</p:grpSp>
      <p:sp>
        <p:nvSpPr>
          <p:cNvPr id="3" name="Rectangle 2"/>
          <p:cNvSpPr/>
          <p:nvPr/>
        </p:nvSpPr>
        <p:spPr bwMode="auto">
          <a:xfrm>
            <a:off x="7902370" y="6399330"/>
            <a:ext cx="1080120" cy="36004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2726795" y="3861779"/>
            <a:ext cx="0" cy="27003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Connector 14"/>
          <p:cNvCxnSpPr/>
          <p:nvPr/>
        </p:nvCxnSpPr>
        <p:spPr bwMode="auto">
          <a:xfrm flipH="1">
            <a:off x="2546776" y="4149080"/>
            <a:ext cx="18001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Connector 17"/>
          <p:cNvCxnSpPr/>
          <p:nvPr/>
        </p:nvCxnSpPr>
        <p:spPr bwMode="auto">
          <a:xfrm>
            <a:off x="2546775" y="4149080"/>
            <a:ext cx="0" cy="27003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/>
          <p:cNvCxnSpPr/>
          <p:nvPr/>
        </p:nvCxnSpPr>
        <p:spPr bwMode="auto">
          <a:xfrm flipH="1">
            <a:off x="2366755" y="4419110"/>
            <a:ext cx="18001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Connector 21"/>
          <p:cNvCxnSpPr/>
          <p:nvPr/>
        </p:nvCxnSpPr>
        <p:spPr bwMode="auto">
          <a:xfrm>
            <a:off x="2366755" y="4419110"/>
            <a:ext cx="0" cy="27003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Connector 22"/>
          <p:cNvCxnSpPr/>
          <p:nvPr/>
        </p:nvCxnSpPr>
        <p:spPr bwMode="auto">
          <a:xfrm flipH="1">
            <a:off x="2276746" y="4689140"/>
            <a:ext cx="9000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Connector 23"/>
          <p:cNvCxnSpPr/>
          <p:nvPr/>
        </p:nvCxnSpPr>
        <p:spPr bwMode="auto">
          <a:xfrm>
            <a:off x="2276745" y="4689140"/>
            <a:ext cx="0" cy="27003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Connector 24"/>
          <p:cNvCxnSpPr/>
          <p:nvPr/>
        </p:nvCxnSpPr>
        <p:spPr bwMode="auto">
          <a:xfrm>
            <a:off x="2231740" y="5004175"/>
            <a:ext cx="0" cy="27003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Connector 25"/>
          <p:cNvCxnSpPr/>
          <p:nvPr/>
        </p:nvCxnSpPr>
        <p:spPr bwMode="auto">
          <a:xfrm>
            <a:off x="2186735" y="5319210"/>
            <a:ext cx="0" cy="27003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Connector 26"/>
          <p:cNvCxnSpPr/>
          <p:nvPr/>
        </p:nvCxnSpPr>
        <p:spPr bwMode="auto">
          <a:xfrm flipH="1">
            <a:off x="2231740" y="4959170"/>
            <a:ext cx="45004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Connector 27"/>
          <p:cNvCxnSpPr/>
          <p:nvPr/>
        </p:nvCxnSpPr>
        <p:spPr bwMode="auto">
          <a:xfrm flipH="1">
            <a:off x="2186735" y="5274205"/>
            <a:ext cx="45004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Straight Connector 28"/>
          <p:cNvCxnSpPr/>
          <p:nvPr/>
        </p:nvCxnSpPr>
        <p:spPr bwMode="auto">
          <a:xfrm flipH="1">
            <a:off x="2141730" y="5589240"/>
            <a:ext cx="45004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" name="Rectangle 31"/>
          <p:cNvSpPr/>
          <p:nvPr/>
        </p:nvSpPr>
        <p:spPr bwMode="auto">
          <a:xfrm>
            <a:off x="6417205" y="2753925"/>
            <a:ext cx="90010" cy="176409"/>
          </a:xfrm>
          <a:prstGeom prst="rect">
            <a:avLst/>
          </a:prstGeom>
          <a:solidFill>
            <a:srgbClr val="6633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34" name="Straight Connector 33"/>
          <p:cNvCxnSpPr/>
          <p:nvPr/>
        </p:nvCxnSpPr>
        <p:spPr bwMode="auto">
          <a:xfrm flipV="1">
            <a:off x="6462210" y="2566685"/>
            <a:ext cx="0" cy="18724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" name="Teardrop 29"/>
          <p:cNvSpPr/>
          <p:nvPr/>
        </p:nvSpPr>
        <p:spPr bwMode="auto">
          <a:xfrm rot="8128180">
            <a:off x="6275833" y="2165628"/>
            <a:ext cx="379901" cy="373724"/>
          </a:xfrm>
          <a:prstGeom prst="teardrop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35" name="Straight Connector 34"/>
          <p:cNvCxnSpPr/>
          <p:nvPr/>
        </p:nvCxnSpPr>
        <p:spPr bwMode="auto">
          <a:xfrm flipH="1">
            <a:off x="3221850" y="3591749"/>
            <a:ext cx="405043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Straight Connector 36"/>
          <p:cNvCxnSpPr/>
          <p:nvPr/>
        </p:nvCxnSpPr>
        <p:spPr bwMode="auto">
          <a:xfrm>
            <a:off x="3626895" y="3429000"/>
            <a:ext cx="0" cy="18002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Straight Connector 38"/>
          <p:cNvCxnSpPr/>
          <p:nvPr/>
        </p:nvCxnSpPr>
        <p:spPr bwMode="auto">
          <a:xfrm flipH="1">
            <a:off x="3626897" y="3429000"/>
            <a:ext cx="405043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Straight Connector 39"/>
          <p:cNvCxnSpPr/>
          <p:nvPr/>
        </p:nvCxnSpPr>
        <p:spPr bwMode="auto">
          <a:xfrm>
            <a:off x="4031940" y="3293985"/>
            <a:ext cx="0" cy="13501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Straight Connector 42"/>
          <p:cNvCxnSpPr/>
          <p:nvPr/>
        </p:nvCxnSpPr>
        <p:spPr bwMode="auto">
          <a:xfrm flipH="1">
            <a:off x="4031940" y="3293985"/>
            <a:ext cx="405043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Straight Connector 43"/>
          <p:cNvCxnSpPr/>
          <p:nvPr/>
        </p:nvCxnSpPr>
        <p:spPr bwMode="auto">
          <a:xfrm>
            <a:off x="4436985" y="3226477"/>
            <a:ext cx="0" cy="6750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" name="Straight Connector 46"/>
          <p:cNvCxnSpPr/>
          <p:nvPr/>
        </p:nvCxnSpPr>
        <p:spPr bwMode="auto">
          <a:xfrm flipH="1">
            <a:off x="4436985" y="3203975"/>
            <a:ext cx="405043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" name="Straight Connector 47"/>
          <p:cNvCxnSpPr/>
          <p:nvPr/>
        </p:nvCxnSpPr>
        <p:spPr bwMode="auto">
          <a:xfrm>
            <a:off x="4842030" y="3136467"/>
            <a:ext cx="0" cy="6750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" name="Straight Connector 48"/>
          <p:cNvCxnSpPr/>
          <p:nvPr/>
        </p:nvCxnSpPr>
        <p:spPr bwMode="auto">
          <a:xfrm flipH="1">
            <a:off x="4842030" y="3113965"/>
            <a:ext cx="405043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" name="Straight Connector 49"/>
          <p:cNvCxnSpPr/>
          <p:nvPr/>
        </p:nvCxnSpPr>
        <p:spPr bwMode="auto">
          <a:xfrm>
            <a:off x="5247075" y="3068960"/>
            <a:ext cx="0" cy="6750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" name="Straight Connector 50"/>
          <p:cNvCxnSpPr/>
          <p:nvPr/>
        </p:nvCxnSpPr>
        <p:spPr bwMode="auto">
          <a:xfrm flipH="1">
            <a:off x="5247075" y="3068960"/>
            <a:ext cx="405043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" name="Straight Connector 51"/>
          <p:cNvCxnSpPr/>
          <p:nvPr/>
        </p:nvCxnSpPr>
        <p:spPr bwMode="auto">
          <a:xfrm>
            <a:off x="5652120" y="2978950"/>
            <a:ext cx="0" cy="6750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3" name="Straight Connector 52"/>
          <p:cNvCxnSpPr/>
          <p:nvPr/>
        </p:nvCxnSpPr>
        <p:spPr bwMode="auto">
          <a:xfrm flipH="1">
            <a:off x="5697127" y="2978950"/>
            <a:ext cx="405043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" name="Straight Connector 53"/>
          <p:cNvCxnSpPr/>
          <p:nvPr/>
        </p:nvCxnSpPr>
        <p:spPr bwMode="auto">
          <a:xfrm>
            <a:off x="6102170" y="2911442"/>
            <a:ext cx="0" cy="6750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7791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Mean Ascent </a:t>
            </a:r>
            <a:r>
              <a:rPr lang="en-US" sz="3200" dirty="0"/>
              <a:t>T</a:t>
            </a:r>
            <a:r>
              <a:rPr lang="en-US" sz="3200" dirty="0" smtClean="0"/>
              <a:t>ime and Speed Estimates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046" y="1512568"/>
            <a:ext cx="4166954" cy="5354536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62000" y="1600199"/>
            <a:ext cx="3855005" cy="5024155"/>
          </a:xfrm>
        </p:spPr>
        <p:txBody>
          <a:bodyPr/>
          <a:lstStyle/>
          <a:p>
            <a:r>
              <a:rPr lang="en-US" sz="1400" dirty="0"/>
              <a:t>To </a:t>
            </a:r>
            <a:r>
              <a:rPr lang="en-US" sz="1400" dirty="0" smtClean="0"/>
              <a:t>estimate </a:t>
            </a:r>
            <a:r>
              <a:rPr lang="en-US" sz="1400" dirty="0"/>
              <a:t>the </a:t>
            </a:r>
            <a:r>
              <a:rPr lang="en-US" sz="1400" dirty="0" smtClean="0"/>
              <a:t>mean ascent elapsed time and speed of </a:t>
            </a:r>
            <a:r>
              <a:rPr lang="en-US" sz="1400" dirty="0" err="1"/>
              <a:t>radiosondes</a:t>
            </a:r>
            <a:r>
              <a:rPr lang="en-US" sz="1400" dirty="0"/>
              <a:t> </a:t>
            </a:r>
            <a:r>
              <a:rPr lang="en-US" sz="1400" dirty="0" smtClean="0"/>
              <a:t>, we used the SPARC dataset in which </a:t>
            </a:r>
            <a:r>
              <a:rPr lang="en-US" sz="1400" dirty="0" err="1" smtClean="0"/>
              <a:t>radiosonde</a:t>
            </a:r>
            <a:r>
              <a:rPr lang="en-US" sz="1400" dirty="0" smtClean="0"/>
              <a:t> profiles with high resolution 4D positions are available.</a:t>
            </a:r>
          </a:p>
          <a:p>
            <a:pPr marL="0" indent="0">
              <a:buNone/>
            </a:pPr>
            <a:endParaRPr lang="en-US" sz="1400" dirty="0" smtClean="0"/>
          </a:p>
          <a:p>
            <a:r>
              <a:rPr lang="en-US" sz="1400" dirty="0" smtClean="0"/>
              <a:t> </a:t>
            </a:r>
            <a:r>
              <a:rPr lang="en-US" sz="1400" dirty="0"/>
              <a:t>We selected data from a subset of 20 stations over North America  in July and December </a:t>
            </a:r>
            <a:r>
              <a:rPr lang="en-US" sz="1400" dirty="0" smtClean="0"/>
              <a:t>2008.</a:t>
            </a:r>
            <a:endParaRPr lang="en-US" sz="1400" dirty="0"/>
          </a:p>
          <a:p>
            <a:endParaRPr lang="en-US" sz="1400" dirty="0" smtClean="0"/>
          </a:p>
          <a:p>
            <a:r>
              <a:rPr lang="en-US" sz="1400" dirty="0" smtClean="0"/>
              <a:t>We </a:t>
            </a:r>
            <a:r>
              <a:rPr lang="en-US" sz="1400" dirty="0"/>
              <a:t>can see that the </a:t>
            </a:r>
            <a:r>
              <a:rPr lang="en-US" sz="1400" dirty="0" smtClean="0"/>
              <a:t>mean ascent time and speed </a:t>
            </a:r>
            <a:r>
              <a:rPr lang="en-US" sz="1400" dirty="0"/>
              <a:t>for the summer and winter seasons are similar. The mean ascent rate is fairly constant with height and </a:t>
            </a:r>
            <a:r>
              <a:rPr lang="en-US" sz="1400" dirty="0" smtClean="0"/>
              <a:t>varies around      </a:t>
            </a:r>
            <a:r>
              <a:rPr lang="en-US" sz="1400" dirty="0"/>
              <a:t>5 </a:t>
            </a:r>
            <a:r>
              <a:rPr lang="en-US" sz="1400" dirty="0" smtClean="0"/>
              <a:t>m/s, </a:t>
            </a:r>
            <a:r>
              <a:rPr lang="en-US" sz="1400" dirty="0"/>
              <a:t>which is the ascent rate used at NCEP for estimating the horizontal drift position of </a:t>
            </a:r>
            <a:r>
              <a:rPr lang="en-US" sz="1400" dirty="0" err="1"/>
              <a:t>radiosonde</a:t>
            </a:r>
            <a:r>
              <a:rPr lang="en-US" sz="1400" dirty="0"/>
              <a:t> </a:t>
            </a:r>
            <a:r>
              <a:rPr lang="en-US" sz="1400" dirty="0" smtClean="0"/>
              <a:t>data. These </a:t>
            </a:r>
            <a:r>
              <a:rPr lang="en-US" sz="1400" dirty="0"/>
              <a:t>results suggest that the mean of all ascent profiles can be used to estimate the horizontal displacement for all </a:t>
            </a:r>
            <a:r>
              <a:rPr lang="en-US" sz="1400" dirty="0" smtClean="0"/>
              <a:t>seasons.</a:t>
            </a:r>
            <a:endParaRPr lang="en-US" sz="1400" dirty="0"/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08622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 smtClean="0"/>
              <a:t>Mean Drift Distance and </a:t>
            </a:r>
            <a:r>
              <a:rPr lang="en-US" altLang="en-US" sz="2800" dirty="0"/>
              <a:t>P</a:t>
            </a:r>
            <a:r>
              <a:rPr lang="en-US" altLang="en-US" sz="2800" dirty="0" smtClean="0"/>
              <a:t>osition Error</a:t>
            </a:r>
            <a:endParaRPr lang="en-US" altLang="en-US" sz="280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3855005" cy="4648200"/>
          </a:xfrm>
        </p:spPr>
        <p:txBody>
          <a:bodyPr/>
          <a:lstStyle/>
          <a:p>
            <a:r>
              <a:rPr lang="en-US" sz="1800" dirty="0"/>
              <a:t>The position errors </a:t>
            </a:r>
            <a:r>
              <a:rPr lang="en-US" sz="1800" dirty="0" smtClean="0"/>
              <a:t>are </a:t>
            </a:r>
            <a:r>
              <a:rPr lang="en-US" sz="1800" dirty="0"/>
              <a:t>calculated by comparing the retrieved positions with the actual positions from the SPARC dataset, which </a:t>
            </a:r>
            <a:r>
              <a:rPr lang="en-US" sz="1800" dirty="0" smtClean="0"/>
              <a:t>are </a:t>
            </a:r>
            <a:r>
              <a:rPr lang="en-US" sz="1800" dirty="0"/>
              <a:t>obtained from the </a:t>
            </a:r>
            <a:r>
              <a:rPr lang="en-US" sz="1800" dirty="0" smtClean="0"/>
              <a:t>GNSS. </a:t>
            </a:r>
          </a:p>
          <a:p>
            <a:r>
              <a:rPr lang="en-US" sz="1800" dirty="0" smtClean="0"/>
              <a:t>The </a:t>
            </a:r>
            <a:r>
              <a:rPr lang="en-US" sz="1800" dirty="0"/>
              <a:t>mean </a:t>
            </a:r>
            <a:r>
              <a:rPr lang="en-US" sz="1800" dirty="0" smtClean="0"/>
              <a:t>horizontal drift </a:t>
            </a:r>
            <a:r>
              <a:rPr lang="en-US" sz="1800" dirty="0"/>
              <a:t>distance steadily increases with height and reaches 45 km at 10 </a:t>
            </a:r>
            <a:r>
              <a:rPr lang="en-US" sz="1800" dirty="0" err="1"/>
              <a:t>hPa</a:t>
            </a:r>
            <a:r>
              <a:rPr lang="en-US" sz="1800" dirty="0"/>
              <a:t> </a:t>
            </a:r>
            <a:r>
              <a:rPr lang="en-US" sz="1800" dirty="0" smtClean="0"/>
              <a:t>for July 2008 </a:t>
            </a:r>
            <a:r>
              <a:rPr lang="en-US" sz="1800" dirty="0"/>
              <a:t>and close to 100 km </a:t>
            </a:r>
            <a:r>
              <a:rPr lang="en-US" sz="1800" dirty="0" smtClean="0"/>
              <a:t>for December 2008.</a:t>
            </a:r>
          </a:p>
          <a:p>
            <a:r>
              <a:rPr lang="en-US" sz="1800" dirty="0"/>
              <a:t>Overall, the mean retrieved </a:t>
            </a:r>
            <a:r>
              <a:rPr lang="en-US" sz="1800" dirty="0" smtClean="0"/>
              <a:t>position </a:t>
            </a:r>
            <a:r>
              <a:rPr lang="en-US" sz="1800" dirty="0"/>
              <a:t>is about </a:t>
            </a:r>
            <a:r>
              <a:rPr lang="en-US" sz="1800" b="1" dirty="0"/>
              <a:t>10%</a:t>
            </a:r>
            <a:r>
              <a:rPr lang="en-US" sz="1800" dirty="0"/>
              <a:t> of the mean balloon drift distance. </a:t>
            </a:r>
            <a:endParaRPr lang="en-US" sz="1800" dirty="0" smtClean="0"/>
          </a:p>
          <a:p>
            <a:endParaRPr lang="en-US" sz="1400" dirty="0"/>
          </a:p>
        </p:txBody>
      </p:sp>
      <p:grpSp>
        <p:nvGrpSpPr>
          <p:cNvPr id="6" name="Group 5"/>
          <p:cNvGrpSpPr/>
          <p:nvPr/>
        </p:nvGrpSpPr>
        <p:grpSpPr>
          <a:xfrm>
            <a:off x="4977045" y="1495560"/>
            <a:ext cx="4230470" cy="5355595"/>
            <a:chOff x="4977045" y="1495560"/>
            <a:chExt cx="4230470" cy="535559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7045" y="1495560"/>
              <a:ext cx="3964405" cy="440871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644" t="79244" r="19923" b="11445"/>
            <a:stretch/>
          </p:blipFill>
          <p:spPr>
            <a:xfrm>
              <a:off x="5100699" y="5904275"/>
              <a:ext cx="4106816" cy="946880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 bwMode="auto">
            <a:xfrm>
              <a:off x="6102170" y="4914165"/>
              <a:ext cx="2160240" cy="54006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0" name="Picture 4" descr="2008121500_bouge_tou_c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22"/>
          <a:stretch>
            <a:fillRect/>
          </a:stretch>
        </p:blipFill>
        <p:spPr bwMode="auto">
          <a:xfrm>
            <a:off x="1530829" y="1974217"/>
            <a:ext cx="6696075" cy="442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153400" cy="1143000"/>
          </a:xfrm>
        </p:spPr>
        <p:txBody>
          <a:bodyPr/>
          <a:lstStyle/>
          <a:p>
            <a:r>
              <a:rPr lang="en-US" sz="3200" dirty="0" smtClean="0"/>
              <a:t>Retrieved Horizontal Position of </a:t>
            </a:r>
            <a:r>
              <a:rPr lang="en-US" sz="3200" dirty="0" err="1" smtClean="0"/>
              <a:t>Radiosonde</a:t>
            </a:r>
            <a:r>
              <a:rPr lang="en-US" sz="3200" dirty="0" smtClean="0"/>
              <a:t> Profiles over North America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 bwMode="auto">
          <a:xfrm>
            <a:off x="7857365" y="6399330"/>
            <a:ext cx="1080120" cy="36004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466655" y="1863117"/>
            <a:ext cx="6660741" cy="36004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56865" y="1853825"/>
            <a:ext cx="3262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1200 UTC 15 December 2008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Experiments with the Global Deterministic Prediction System (GDPS)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3A601B"/>
                </a:solidFill>
              </a:rPr>
              <a:t>Model</a:t>
            </a:r>
            <a:r>
              <a:rPr lang="en-US" dirty="0" smtClean="0">
                <a:solidFill>
                  <a:srgbClr val="3A601B"/>
                </a:solidFill>
              </a:rPr>
              <a:t> </a:t>
            </a:r>
            <a:r>
              <a:rPr lang="en-US" dirty="0" smtClean="0"/>
              <a:t>: </a:t>
            </a:r>
            <a:r>
              <a:rPr lang="en-US" sz="2000" dirty="0" smtClean="0"/>
              <a:t>Operational GDPS (25 km horizontal resolution)</a:t>
            </a:r>
          </a:p>
          <a:p>
            <a:r>
              <a:rPr lang="en-US" b="1" dirty="0" smtClean="0">
                <a:solidFill>
                  <a:srgbClr val="3A601B"/>
                </a:solidFill>
              </a:rPr>
              <a:t>Data </a:t>
            </a:r>
            <a:r>
              <a:rPr lang="en-US" b="1" dirty="0">
                <a:solidFill>
                  <a:srgbClr val="3A601B"/>
                </a:solidFill>
              </a:rPr>
              <a:t>assimilation system</a:t>
            </a:r>
          </a:p>
          <a:p>
            <a:pPr lvl="1"/>
            <a:r>
              <a:rPr lang="en-US" dirty="0"/>
              <a:t>4D-EnVar (analysis increments at 50 km resolution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Hybrid background </a:t>
            </a:r>
            <a:r>
              <a:rPr lang="en-US" dirty="0"/>
              <a:t>e</a:t>
            </a:r>
            <a:r>
              <a:rPr lang="en-US" dirty="0" smtClean="0"/>
              <a:t>rror </a:t>
            </a:r>
            <a:r>
              <a:rPr lang="en-US" dirty="0"/>
              <a:t>s</a:t>
            </a:r>
            <a:r>
              <a:rPr lang="en-US" dirty="0" smtClean="0"/>
              <a:t>tatistics (50% NMC, 50% </a:t>
            </a:r>
            <a:r>
              <a:rPr lang="en-US" dirty="0" err="1" smtClean="0"/>
              <a:t>EnKF</a:t>
            </a:r>
            <a:r>
              <a:rPr lang="en-US" dirty="0" smtClean="0"/>
              <a:t>)</a:t>
            </a:r>
          </a:p>
          <a:p>
            <a:pPr marL="477837" lvl="1" indent="0">
              <a:buNone/>
            </a:pPr>
            <a:endParaRPr lang="en-US" dirty="0" smtClean="0"/>
          </a:p>
          <a:p>
            <a:r>
              <a:rPr lang="en-US" b="1" dirty="0">
                <a:solidFill>
                  <a:srgbClr val="3A601B"/>
                </a:solidFill>
              </a:rPr>
              <a:t>Observations</a:t>
            </a:r>
          </a:p>
          <a:p>
            <a:pPr lvl="1"/>
            <a:r>
              <a:rPr lang="en-US" dirty="0"/>
              <a:t>All operational data from conventional and satellite </a:t>
            </a:r>
            <a:r>
              <a:rPr lang="en-US" dirty="0" smtClean="0"/>
              <a:t>platforms</a:t>
            </a:r>
          </a:p>
          <a:p>
            <a:pPr marL="477837" lvl="1" indent="0">
              <a:buNone/>
            </a:pPr>
            <a:endParaRPr lang="en-US" dirty="0"/>
          </a:p>
          <a:p>
            <a:r>
              <a:rPr lang="en-US" b="1" dirty="0" smtClean="0">
                <a:solidFill>
                  <a:srgbClr val="3A601B"/>
                </a:solidFill>
              </a:rPr>
              <a:t>Period : 1 February – 31 March 2011</a:t>
            </a:r>
          </a:p>
          <a:p>
            <a:pPr lvl="1"/>
            <a:r>
              <a:rPr lang="en-US" b="1" dirty="0" smtClean="0">
                <a:solidFill>
                  <a:srgbClr val="000099"/>
                </a:solidFill>
              </a:rPr>
              <a:t>Control</a:t>
            </a:r>
            <a:r>
              <a:rPr lang="en-US" dirty="0" smtClean="0"/>
              <a:t> : Time and horizontal </a:t>
            </a:r>
            <a:r>
              <a:rPr lang="en-US" dirty="0"/>
              <a:t>p</a:t>
            </a:r>
            <a:r>
              <a:rPr lang="en-US" dirty="0" smtClean="0"/>
              <a:t>osition at the launch location are assigned to all </a:t>
            </a:r>
            <a:r>
              <a:rPr lang="en-US" dirty="0" err="1" smtClean="0"/>
              <a:t>radiosonde</a:t>
            </a:r>
            <a:r>
              <a:rPr lang="en-US" dirty="0" smtClean="0"/>
              <a:t> </a:t>
            </a:r>
            <a:r>
              <a:rPr lang="en-US" dirty="0"/>
              <a:t>d</a:t>
            </a:r>
            <a:r>
              <a:rPr lang="en-US" dirty="0" smtClean="0"/>
              <a:t>ata</a:t>
            </a:r>
          </a:p>
          <a:p>
            <a:pPr lvl="1"/>
            <a:r>
              <a:rPr lang="en-US" b="1" dirty="0" smtClean="0">
                <a:solidFill>
                  <a:srgbClr val="C00000"/>
                </a:solidFill>
              </a:rPr>
              <a:t>Trial</a:t>
            </a:r>
            <a:r>
              <a:rPr lang="en-US" dirty="0" smtClean="0"/>
              <a:t> : Retrieved 4D trajectory for all </a:t>
            </a:r>
            <a:r>
              <a:rPr lang="en-US" dirty="0" err="1"/>
              <a:t>r</a:t>
            </a:r>
            <a:r>
              <a:rPr lang="en-US" dirty="0" err="1" smtClean="0"/>
              <a:t>adiosonde</a:t>
            </a:r>
            <a:r>
              <a:rPr lang="en-US" dirty="0" smtClean="0"/>
              <a:t> </a:t>
            </a:r>
            <a:r>
              <a:rPr lang="en-US" dirty="0"/>
              <a:t>d</a:t>
            </a:r>
            <a:r>
              <a:rPr lang="en-US" dirty="0" smtClean="0"/>
              <a:t>ata  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7857365" y="6399330"/>
            <a:ext cx="1125125" cy="36004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540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5973</TotalTime>
  <Words>1449</Words>
  <Application>Microsoft Office PowerPoint</Application>
  <PresentationFormat>On-screen Show (4:3)</PresentationFormat>
  <Paragraphs>213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Cambria Math</vt:lpstr>
      <vt:lpstr>Arial Unicode MS</vt:lpstr>
      <vt:lpstr>Default Design</vt:lpstr>
      <vt:lpstr>IMPROVING THE USE OF RADIOSONDE AND SATELLITE-DERIVED WINDS AT THE METEOROLOGICAL SERVICE OF CANADA</vt:lpstr>
      <vt:lpstr> Outline</vt:lpstr>
      <vt:lpstr>Why does the 4D Position of Radiosonde Data now Matter for NWP </vt:lpstr>
      <vt:lpstr>Radiosonde Data Reception and Pre-Processing</vt:lpstr>
      <vt:lpstr>Estimation of the Horizontal Position and Time of Radiosonde Data</vt:lpstr>
      <vt:lpstr>Mean Ascent Time and Speed Estimates</vt:lpstr>
      <vt:lpstr>Mean Drift Distance and Position Error</vt:lpstr>
      <vt:lpstr>Retrieved Horizontal Position of Radiosonde Profiles over North America</vt:lpstr>
      <vt:lpstr>Experiments with the Global Deterministic Prediction System (GDPS)</vt:lpstr>
      <vt:lpstr>Residual and Innovation Statistics (February and March 2011)</vt:lpstr>
      <vt:lpstr>Impact of Radiosonde Horizontal Position and Time on  Day-1 to Day-3 Forecasts over the Northern Hemisphere</vt:lpstr>
      <vt:lpstr>Impact of Radiosonde Horizontal Position and Time  Day-1 to Day-3 Zonal Mean STD Error Difference for Wind Speed (Control – Trial)</vt:lpstr>
      <vt:lpstr>Impact of the Horizontal Position of Radiosonde on the Comparison between Radiosonde and AMV Data  </vt:lpstr>
      <vt:lpstr>Impact of the Horizontal Position of Radiosonde on the Comparison between Radiosonde and AMV Data  </vt:lpstr>
      <vt:lpstr>AMV Usage at MSC</vt:lpstr>
      <vt:lpstr>Impact of AMV Data on  Day-1 to Day-3 Forecasts over the Northern Hemisphere  (February-March 2011)</vt:lpstr>
      <vt:lpstr>Impact of AMV Data  Day-1 to Day-3 Zonal Mean STD Error Difference for Wind Speed (Control – No AMV)</vt:lpstr>
      <vt:lpstr>Plans for Improving AMV Usage at MSC</vt:lpstr>
    </vt:vector>
  </TitlesOfParts>
  <Company>Environnement Canada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Environnement Canada</dc:creator>
  <cp:lastModifiedBy>Laroche,Stephane [CMC]</cp:lastModifiedBy>
  <cp:revision>226</cp:revision>
  <dcterms:created xsi:type="dcterms:W3CDTF">2006-02-27T19:58:49Z</dcterms:created>
  <dcterms:modified xsi:type="dcterms:W3CDTF">2014-06-16T19:20:42Z</dcterms:modified>
</cp:coreProperties>
</file>