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33" r:id="rId2"/>
    <p:sldId id="525" r:id="rId3"/>
    <p:sldId id="531" r:id="rId4"/>
    <p:sldId id="540" r:id="rId5"/>
    <p:sldId id="544" r:id="rId6"/>
    <p:sldId id="556" r:id="rId7"/>
    <p:sldId id="555" r:id="rId8"/>
    <p:sldId id="557" r:id="rId9"/>
    <p:sldId id="558" r:id="rId10"/>
    <p:sldId id="559" r:id="rId11"/>
    <p:sldId id="562" r:id="rId12"/>
    <p:sldId id="566" r:id="rId13"/>
    <p:sldId id="567" r:id="rId14"/>
    <p:sldId id="564" r:id="rId15"/>
    <p:sldId id="565" r:id="rId16"/>
    <p:sldId id="561" r:id="rId17"/>
    <p:sldId id="553" r:id="rId18"/>
    <p:sldId id="546" r:id="rId19"/>
    <p:sldId id="545" r:id="rId20"/>
  </p:sldIdLst>
  <p:sldSz cx="9906000" cy="6858000" type="A4"/>
  <p:notesSz cx="6797675" cy="9928225"/>
  <p:embeddedFontLst>
    <p:embeddedFont>
      <p:font typeface="맑은 고딕" pitchFamily="34" charset="-127"/>
      <p:regular r:id="rId23"/>
      <p:bold r:id="rId24"/>
    </p:embeddedFont>
    <p:embeddedFont>
      <p:font typeface="휴먼엑스포" charset="-127"/>
      <p:regular r:id="rId25"/>
    </p:embeddedFont>
    <p:embeddedFont>
      <p:font typeface="Tahoma" pitchFamily="34" charset="0"/>
      <p:regular r:id="rId26"/>
      <p:bold r:id="rId27"/>
    </p:embeddedFont>
    <p:embeddedFont>
      <p:font typeface="굴림" pitchFamily="34" charset="-127"/>
      <p:regular r:id="rId28"/>
    </p:embeddedFont>
    <p:embeddedFont>
      <p:font typeface="함초롬돋움" charset="-127"/>
      <p:regular r:id="rId29"/>
      <p:bold r:id="rId30"/>
    </p:embeddedFont>
    <p:embeddedFont>
      <p:font typeface="HY헤드라인M" charset="-127"/>
      <p:regular r:id="rId31"/>
    </p:embeddedFont>
    <p:embeddedFont>
      <p:font typeface="함초롬바탕" charset="-127"/>
      <p:regular r:id="rId32"/>
      <p:bold r:id="rId33"/>
    </p:embeddedFont>
    <p:embeddedFont>
      <p:font typeface="가는둥근제목체" charset="-127"/>
      <p:regular r:id="rId34"/>
    </p:embeddedFont>
  </p:embeddedFontLst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339966"/>
    <a:srgbClr val="0000FF"/>
    <a:srgbClr val="CC99FF"/>
    <a:srgbClr val="008000"/>
    <a:srgbClr val="B4D7FF"/>
    <a:srgbClr val="FF7C80"/>
    <a:srgbClr val="0066FF"/>
    <a:srgbClr val="4D9DDF"/>
    <a:srgbClr val="F35B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7" autoAdjust="0"/>
    <p:restoredTop sz="93914" autoAdjust="0"/>
  </p:normalViewPr>
  <p:slideViewPr>
    <p:cSldViewPr>
      <p:cViewPr varScale="1">
        <p:scale>
          <a:sx n="68" d="100"/>
          <a:sy n="68" d="100"/>
        </p:scale>
        <p:origin x="-570" y="-108"/>
      </p:cViewPr>
      <p:guideLst>
        <p:guide orient="horz" pos="4154"/>
        <p:guide orient="horz" pos="368"/>
        <p:guide orient="horz" pos="618"/>
        <p:guide orient="horz" pos="1547"/>
        <p:guide orient="horz" pos="4201"/>
        <p:guide orient="horz" pos="913"/>
        <p:guide orient="horz" pos="709"/>
        <p:guide pos="237"/>
        <p:guide pos="6003"/>
        <p:guide pos="3120"/>
        <p:guide pos="335"/>
        <p:guide pos="5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284" y="-78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U:\AMV_2011\AMV_KMA\&#52380;&#47532;&#50504;&#44208;&#4428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500GPH RMSE diff(</a:t>
            </a:r>
            <a:r>
              <a:rPr lang="en-US" sz="1400" dirty="0" err="1"/>
              <a:t>Cntl</a:t>
            </a:r>
            <a:r>
              <a:rPr lang="en-US" sz="1400" dirty="0"/>
              <a:t>-COMS)-12UTC</a:t>
            </a:r>
            <a:endParaRPr lang="ko-KR" sz="1400" dirty="0"/>
          </a:p>
        </c:rich>
      </c:tx>
      <c:layout>
        <c:manualLayout>
          <c:xMode val="edge"/>
          <c:yMode val="edge"/>
          <c:x val="0.19873025991338392"/>
          <c:y val="5.5773030116887563E-2"/>
        </c:manualLayout>
      </c:layout>
    </c:title>
    <c:plotArea>
      <c:layout/>
      <c:lineChart>
        <c:grouping val="standard"/>
        <c:ser>
          <c:idx val="0"/>
          <c:order val="0"/>
          <c:tx>
            <c:v>Global</c:v>
          </c:tx>
          <c:spPr>
            <a:ln w="50800"/>
          </c:spPr>
          <c:cat>
            <c:numRef>
              <c:f>Sheet1!$C$4:$G$4</c:f>
              <c:numCache>
                <c:formatCode>General</c:formatCode>
                <c:ptCount val="5"/>
                <c:pt idx="0">
                  <c:v>12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120</c:v>
                </c:pt>
              </c:numCache>
            </c:numRef>
          </c:cat>
          <c:val>
            <c:numRef>
              <c:f>Sheet1!$C$5:$G$5</c:f>
              <c:numCache>
                <c:formatCode>General</c:formatCode>
                <c:ptCount val="5"/>
                <c:pt idx="0">
                  <c:v>7.4740000000000873E-3</c:v>
                </c:pt>
                <c:pt idx="1">
                  <c:v>1.1695000000000021E-2</c:v>
                </c:pt>
                <c:pt idx="2">
                  <c:v>8.0680000000000248E-3</c:v>
                </c:pt>
                <c:pt idx="3">
                  <c:v>3.0540000000000012E-2</c:v>
                </c:pt>
                <c:pt idx="4">
                  <c:v>-2.1255000000000267E-2</c:v>
                </c:pt>
              </c:numCache>
            </c:numRef>
          </c:val>
        </c:ser>
        <c:ser>
          <c:idx val="1"/>
          <c:order val="1"/>
          <c:tx>
            <c:v>SH</c:v>
          </c:tx>
          <c:spPr>
            <a:ln w="50800"/>
          </c:spPr>
          <c:cat>
            <c:numRef>
              <c:f>Sheet1!$C$4:$G$4</c:f>
              <c:numCache>
                <c:formatCode>General</c:formatCode>
                <c:ptCount val="5"/>
                <c:pt idx="0">
                  <c:v>12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120</c:v>
                </c:pt>
              </c:numCache>
            </c:numRef>
          </c:cat>
          <c:val>
            <c:numRef>
              <c:f>Sheet1!$C$6:$G$6</c:f>
              <c:numCache>
                <c:formatCode>General</c:formatCode>
                <c:ptCount val="5"/>
                <c:pt idx="0">
                  <c:v>-3.7840000000000525E-3</c:v>
                </c:pt>
                <c:pt idx="1">
                  <c:v>-1.2639999999999978E-3</c:v>
                </c:pt>
                <c:pt idx="2">
                  <c:v>9.7340000000000031E-3</c:v>
                </c:pt>
                <c:pt idx="3">
                  <c:v>7.9687000000000494E-2</c:v>
                </c:pt>
                <c:pt idx="4">
                  <c:v>8.2960000000000048E-3</c:v>
                </c:pt>
              </c:numCache>
            </c:numRef>
          </c:val>
        </c:ser>
        <c:ser>
          <c:idx val="2"/>
          <c:order val="2"/>
          <c:tx>
            <c:v>TR</c:v>
          </c:tx>
          <c:cat>
            <c:numRef>
              <c:f>Sheet1!$C$4:$G$4</c:f>
              <c:numCache>
                <c:formatCode>General</c:formatCode>
                <c:ptCount val="5"/>
                <c:pt idx="0">
                  <c:v>12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120</c:v>
                </c:pt>
              </c:numCache>
            </c:numRef>
          </c:cat>
          <c:val>
            <c:numRef>
              <c:f>Sheet1!$C$7:$G$7</c:f>
              <c:numCache>
                <c:formatCode>General</c:formatCode>
                <c:ptCount val="5"/>
                <c:pt idx="0">
                  <c:v>2.3830000000000092E-3</c:v>
                </c:pt>
                <c:pt idx="1">
                  <c:v>8.7350000000000066E-3</c:v>
                </c:pt>
                <c:pt idx="2">
                  <c:v>4.5100000000000489E-4</c:v>
                </c:pt>
                <c:pt idx="3">
                  <c:v>-8.4310000000000027E-3</c:v>
                </c:pt>
                <c:pt idx="4">
                  <c:v>-6.1530000000000326E-3</c:v>
                </c:pt>
              </c:numCache>
            </c:numRef>
          </c:val>
        </c:ser>
        <c:ser>
          <c:idx val="3"/>
          <c:order val="3"/>
          <c:tx>
            <c:v>NH</c:v>
          </c:tx>
          <c:spPr>
            <a:ln w="50800"/>
          </c:spPr>
          <c:cat>
            <c:numRef>
              <c:f>Sheet1!$C$4:$G$4</c:f>
              <c:numCache>
                <c:formatCode>General</c:formatCode>
                <c:ptCount val="5"/>
                <c:pt idx="0">
                  <c:v>12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120</c:v>
                </c:pt>
              </c:numCache>
            </c:numRef>
          </c:cat>
          <c:val>
            <c:numRef>
              <c:f>Sheet1!$C$8:$G$8</c:f>
              <c:numCache>
                <c:formatCode>General</c:formatCode>
                <c:ptCount val="5"/>
                <c:pt idx="0">
                  <c:v>2.1643000000000377E-2</c:v>
                </c:pt>
                <c:pt idx="1">
                  <c:v>2.6348000000000042E-2</c:v>
                </c:pt>
                <c:pt idx="2">
                  <c:v>1.0758E-2</c:v>
                </c:pt>
                <c:pt idx="3">
                  <c:v>3.681000000000044E-3</c:v>
                </c:pt>
                <c:pt idx="4">
                  <c:v>-5.9442000000000668E-2</c:v>
                </c:pt>
              </c:numCache>
            </c:numRef>
          </c:val>
        </c:ser>
        <c:ser>
          <c:idx val="4"/>
          <c:order val="4"/>
          <c:tx>
            <c:v>EA</c:v>
          </c:tx>
          <c:spPr>
            <a:ln w="50800"/>
          </c:spPr>
          <c:cat>
            <c:numRef>
              <c:f>Sheet1!$C$4:$G$4</c:f>
              <c:numCache>
                <c:formatCode>General</c:formatCode>
                <c:ptCount val="5"/>
                <c:pt idx="0">
                  <c:v>12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  <c:pt idx="4">
                  <c:v>120</c:v>
                </c:pt>
              </c:numCache>
            </c:numRef>
          </c:cat>
          <c:val>
            <c:numRef>
              <c:f>Sheet1!$C$9:$G$9</c:f>
              <c:numCache>
                <c:formatCode>General</c:formatCode>
                <c:ptCount val="5"/>
                <c:pt idx="0">
                  <c:v>0.11848300000000039</c:v>
                </c:pt>
                <c:pt idx="1">
                  <c:v>0.14340100000000044</c:v>
                </c:pt>
                <c:pt idx="2">
                  <c:v>0.21739700000000167</c:v>
                </c:pt>
                <c:pt idx="3">
                  <c:v>0.24434000000000144</c:v>
                </c:pt>
                <c:pt idx="4">
                  <c:v>0.23615</c:v>
                </c:pt>
              </c:numCache>
            </c:numRef>
          </c:val>
        </c:ser>
        <c:dLbls/>
        <c:marker val="1"/>
        <c:axId val="197140864"/>
        <c:axId val="184169600"/>
      </c:lineChart>
      <c:catAx>
        <c:axId val="197140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200" b="0" dirty="0" smtClean="0">
                    <a:latin typeface="휴먼엑스포" pitchFamily="18" charset="-127"/>
                    <a:ea typeface="휴먼엑스포" pitchFamily="18" charset="-127"/>
                  </a:rPr>
                  <a:t>Forecast Time(</a:t>
                </a:r>
                <a:r>
                  <a:rPr lang="en-US" altLang="ko-KR" sz="1200" b="0" dirty="0" err="1" smtClean="0">
                    <a:latin typeface="휴먼엑스포" pitchFamily="18" charset="-127"/>
                    <a:ea typeface="휴먼엑스포" pitchFamily="18" charset="-127"/>
                  </a:rPr>
                  <a:t>hr</a:t>
                </a:r>
                <a:r>
                  <a:rPr lang="en-US" altLang="ko-KR" sz="1200" b="0" dirty="0" smtClean="0">
                    <a:latin typeface="휴먼엑스포" pitchFamily="18" charset="-127"/>
                    <a:ea typeface="휴먼엑스포" pitchFamily="18" charset="-127"/>
                  </a:rPr>
                  <a:t>)</a:t>
                </a:r>
                <a:endParaRPr lang="ko-KR" altLang="en-US" sz="1200" b="0" dirty="0">
                  <a:latin typeface="휴먼엑스포" pitchFamily="18" charset="-127"/>
                  <a:ea typeface="휴먼엑스포" pitchFamily="18" charset="-127"/>
                </a:endParaRPr>
              </a:p>
            </c:rich>
          </c:tx>
          <c:layout>
            <c:manualLayout>
              <c:xMode val="edge"/>
              <c:yMode val="edge"/>
              <c:x val="0.38949234085716078"/>
              <c:y val="0.91841437714535379"/>
            </c:manualLayout>
          </c:layout>
        </c:title>
        <c:numFmt formatCode="General" sourceLinked="1"/>
        <c:majorTickMark val="none"/>
        <c:tickLblPos val="nextTo"/>
        <c:crossAx val="184169600"/>
        <c:crosses val="autoZero"/>
        <c:auto val="1"/>
        <c:lblAlgn val="ctr"/>
        <c:lblOffset val="100"/>
      </c:catAx>
      <c:valAx>
        <c:axId val="1841696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200" b="0" dirty="0" smtClean="0">
                    <a:latin typeface="휴먼엑스포" pitchFamily="18" charset="-127"/>
                    <a:ea typeface="휴먼엑스포" pitchFamily="18" charset="-127"/>
                  </a:rPr>
                  <a:t>RMSE    Difference (m)</a:t>
                </a:r>
                <a:endParaRPr lang="ko-KR" sz="1200" b="0" dirty="0">
                  <a:latin typeface="휴먼엑스포" pitchFamily="18" charset="-127"/>
                  <a:ea typeface="휴먼엑스포" pitchFamily="18" charset="-127"/>
                </a:endParaRPr>
              </a:p>
            </c:rich>
          </c:tx>
          <c:layout/>
        </c:title>
        <c:numFmt formatCode="General" sourceLinked="1"/>
        <c:tickLblPos val="nextTo"/>
        <c:crossAx val="1971408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0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351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30351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27D24E4-88DA-410B-983E-C57A77DD07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607169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0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75"/>
            <a:ext cx="5438140" cy="446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51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30351"/>
            <a:ext cx="2945659" cy="4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2227C36-2C20-46CB-8864-78FF710F57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2584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988603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5</a:t>
            </a:r>
            <a:r>
              <a:rPr lang="ko-KR" altLang="en-US" baseline="0" dirty="0" smtClean="0"/>
              <a:t>번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상층순환이 </a:t>
            </a:r>
            <a:r>
              <a:rPr lang="ko-KR" altLang="en-US" baseline="0" dirty="0" err="1" smtClean="0"/>
              <a:t>뚜렷</a:t>
            </a:r>
            <a:r>
              <a:rPr lang="en-US" altLang="ko-KR" baseline="0" dirty="0" smtClean="0"/>
              <a:t>, 6</a:t>
            </a:r>
            <a:r>
              <a:rPr lang="ko-KR" altLang="en-US" baseline="0" dirty="0" smtClean="0"/>
              <a:t>번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하층순환이 </a:t>
            </a:r>
            <a:r>
              <a:rPr lang="ko-KR" altLang="en-US" baseline="0" dirty="0" err="1" smtClean="0"/>
              <a:t>뚜렷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태풍의 하층 수렴과 상층 발산이 선명하게 보이게 함</a:t>
            </a:r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110830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676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kern="0" dirty="0" smtClean="0">
                <a:latin typeface="Tahoma" pitchFamily="34" charset="0"/>
                <a:cs typeface="Tahoma" pitchFamily="34" charset="0"/>
              </a:rPr>
              <a:t>COMS 16 secondary products  are validated with ground based observation data or polar orbit satellite derived products etc. and reported periodically.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834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7368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1108306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110830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110830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xmlns="" val="110830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xmlns="" val="110830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110830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29938"/>
            <a:ext cx="8420100" cy="1470513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9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420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2563"/>
            <a:ext cx="3258433" cy="11627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2563"/>
            <a:ext cx="5537728" cy="58534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344"/>
            <a:ext cx="3258433" cy="4690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234937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2219" y="4800600"/>
            <a:ext cx="5943600" cy="56710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2219" y="613263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2219" y="5367704"/>
            <a:ext cx="5943600" cy="80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167194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760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8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4887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760"/>
            <a:ext cx="2228850" cy="5851281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760"/>
            <a:ext cx="6466417" cy="58512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9438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 descr="insert_bg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654050"/>
            <a:ext cx="929322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56" y="224644"/>
            <a:ext cx="2016224" cy="3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19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3"/>
          <p:cNvCxnSpPr>
            <a:cxnSpLocks noChangeShapeType="1"/>
          </p:cNvCxnSpPr>
          <p:nvPr userDrawn="1"/>
        </p:nvCxnSpPr>
        <p:spPr bwMode="auto">
          <a:xfrm>
            <a:off x="469900" y="6545263"/>
            <a:ext cx="9018588" cy="1587"/>
          </a:xfrm>
          <a:prstGeom prst="line">
            <a:avLst/>
          </a:prstGeom>
          <a:noFill/>
          <a:ln w="127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8958" y="361908"/>
            <a:ext cx="6698108" cy="43815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311246"/>
            <a:ext cx="8915400" cy="5075307"/>
          </a:xfrm>
          <a:prstGeom prst="rect">
            <a:avLst/>
          </a:prstGeom>
        </p:spPr>
        <p:txBody>
          <a:bodyPr/>
          <a:lstStyle>
            <a:lvl1pPr>
              <a:defRPr sz="1300" b="0">
                <a:latin typeface="맑은 고딕" pitchFamily="50" charset="-127"/>
                <a:ea typeface="맑은 고딕" pitchFamily="50" charset="-127"/>
              </a:defRPr>
            </a:lvl1pPr>
            <a:lvl2pPr>
              <a:defRPr sz="1200" b="0">
                <a:latin typeface="맑은 고딕" pitchFamily="50" charset="-127"/>
                <a:ea typeface="맑은 고딕" pitchFamily="50" charset="-127"/>
              </a:defRPr>
            </a:lvl2pPr>
            <a:lvl3pPr>
              <a:defRPr sz="1100" b="0">
                <a:latin typeface="맑은 고딕" pitchFamily="50" charset="-127"/>
                <a:ea typeface="맑은 고딕" pitchFamily="50" charset="-127"/>
              </a:defRPr>
            </a:lvl3pPr>
            <a:lvl4pPr>
              <a:defRPr sz="1000" b="0">
                <a:latin typeface="맑은 고딕" pitchFamily="50" charset="-127"/>
                <a:ea typeface="맑은 고딕" pitchFamily="50" charset="-127"/>
              </a:defRPr>
            </a:lvl4pPr>
            <a:lvl5pPr>
              <a:defRPr sz="900" b="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/>
          </p:nvPr>
        </p:nvSpPr>
        <p:spPr>
          <a:xfrm>
            <a:off x="461901" y="6557772"/>
            <a:ext cx="2446371" cy="249894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1000">
                <a:solidFill>
                  <a:srgbClr val="0070C0"/>
                </a:solidFill>
                <a:latin typeface="가는둥근제목체" pitchFamily="18" charset="-127"/>
                <a:ea typeface="가는둥근제목체" pitchFamily="18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1992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5328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5497" y="83833"/>
            <a:ext cx="5537806" cy="247244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가는둥근제목체" pitchFamily="18" charset="-127"/>
                <a:ea typeface="가는둥근제목체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597839"/>
            <a:ext cx="8915400" cy="55282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4273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1933" y="4407146"/>
            <a:ext cx="8420100" cy="136170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1933" y="2906959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xmlns="" val="251733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760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47633" cy="45258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63067" y="1600201"/>
            <a:ext cx="4347633" cy="45258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4308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760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358"/>
            <a:ext cx="4377444" cy="6396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997"/>
            <a:ext cx="4377444" cy="39510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3260" y="1535358"/>
            <a:ext cx="4377442" cy="6396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3260" y="2174997"/>
            <a:ext cx="4377442" cy="39510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314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760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6730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 bwMode="auto">
          <a:xfrm>
            <a:off x="4071938" y="69850"/>
            <a:ext cx="5522912" cy="32067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" name="모서리가 둥근 직사각형 2"/>
          <p:cNvSpPr/>
          <p:nvPr userDrawn="1"/>
        </p:nvSpPr>
        <p:spPr bwMode="auto">
          <a:xfrm>
            <a:off x="311150" y="66675"/>
            <a:ext cx="5854700" cy="328613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104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3"/>
          <p:cNvSpPr>
            <a:spLocks noChangeArrowheads="1"/>
          </p:cNvSpPr>
          <p:nvPr/>
        </p:nvSpPr>
        <p:spPr bwMode="auto">
          <a:xfrm>
            <a:off x="4810105" y="6645325"/>
            <a:ext cx="1683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latinLnBrk="0">
              <a:defRPr/>
            </a:pPr>
            <a:fld id="{183BBE38-6613-442A-BD59-8C4355F7D04B}" type="slidenum">
              <a:rPr lang="en-US" altLang="ko-KR" sz="1000" b="1">
                <a:latin typeface="맑은 고딕" pitchFamily="50" charset="-127"/>
                <a:ea typeface="맑은 고딕" pitchFamily="50" charset="-127"/>
              </a:rPr>
              <a:pPr latinLnBrk="0">
                <a:defRPr/>
              </a:pPr>
              <a:t>‹#›</a:t>
            </a:fld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6" name="Picture 4" descr="C:\Users\kiminhwan\Desktop\위성자료의 예보 및 응용기술개발\로고양식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906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78" r:id="rId2"/>
    <p:sldLayoutId id="2147484281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79" r:id="rId9"/>
    <p:sldLayoutId id="2147484263" r:id="rId10"/>
    <p:sldLayoutId id="2147484264" r:id="rId11"/>
    <p:sldLayoutId id="2147484265" r:id="rId12"/>
    <p:sldLayoutId id="2147484266" r:id="rId13"/>
    <p:sldLayoutId id="214748428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proposal_cover_horiz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9060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7" y="317390"/>
            <a:ext cx="2016224" cy="397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0792" y="5733256"/>
            <a:ext cx="6532276" cy="57496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24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485" y="1047750"/>
            <a:ext cx="9899650" cy="2381249"/>
          </a:xfrm>
          <a:prstGeom prst="rect">
            <a:avLst/>
          </a:prstGeom>
          <a:noFill/>
          <a:effectLst/>
        </p:spPr>
        <p:txBody>
          <a:bodyPr wrap="none" anchor="ctr">
            <a:noAutofit/>
          </a:bodyPr>
          <a:lstStyle/>
          <a:p>
            <a:endParaRPr lang="en-US" altLang="ko-KR" sz="40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91" y="1047749"/>
            <a:ext cx="9899650" cy="2381249"/>
          </a:xfrm>
          <a:prstGeom prst="rect">
            <a:avLst/>
          </a:prstGeom>
          <a:noFill/>
          <a:effectLst/>
        </p:spPr>
        <p:txBody>
          <a:bodyPr wrap="none" anchor="ctr">
            <a:no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Current status of COMS AMV</a:t>
            </a:r>
          </a:p>
          <a:p>
            <a:r>
              <a:rPr lang="en-US" altLang="ko-KR" sz="4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in KMA/NMSC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24808" y="4941168"/>
            <a:ext cx="6532276" cy="156966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E.J. CHA, H.K. JEONG, E.H. SOHN, S.J. RYU</a:t>
            </a:r>
          </a:p>
          <a:p>
            <a:pPr algn="r">
              <a:defRPr/>
            </a:pP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Satellite Analysis Division</a:t>
            </a:r>
            <a:b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National Meteorological Satellite Center</a:t>
            </a:r>
          </a:p>
          <a:p>
            <a:pPr algn="r">
              <a:defRPr/>
            </a:pP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Korea Meteorological Administration</a:t>
            </a:r>
            <a:endParaRPr lang="en-US" altLang="ko-KR" sz="24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0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9455269"/>
              </p:ext>
            </p:extLst>
          </p:nvPr>
        </p:nvGraphicFramePr>
        <p:xfrm>
          <a:off x="954038" y="1628800"/>
          <a:ext cx="8064896" cy="448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612068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Design for Test</a:t>
                      </a:r>
                      <a:endParaRPr lang="ko-KR" altLang="en-US" sz="14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1. COMS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(Operational)</a:t>
                      </a:r>
                      <a:endParaRPr lang="ko-KR" altLang="en-US" sz="14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size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24 x 24, grid : 12</a:t>
                      </a: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selection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: Regular target selection</a:t>
                      </a:r>
                      <a:endParaRPr lang="en-US" altLang="ko-KR" sz="1200" dirty="0" smtClean="0"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Vector estimation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CC</a:t>
                      </a: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Height assignment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EBBT, STC, IR/WV Intercept, NTC,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NTCC</a:t>
                      </a:r>
                      <a:endParaRPr lang="en-US" altLang="ko-KR" sz="1200" dirty="0" smtClean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2. COMS_CCC</a:t>
                      </a:r>
                      <a:endParaRPr lang="ko-KR" altLang="en-US" sz="14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size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24 x 24, grid</a:t>
                      </a:r>
                      <a:r>
                        <a:rPr lang="ko-KR" altLang="en-US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12</a:t>
                      </a:r>
                    </a:p>
                    <a:p>
                      <a:pPr marL="285750" marR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selection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: Regular target selection</a:t>
                      </a: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Vector estimation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CC</a:t>
                      </a: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Height assignment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CCC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3. </a:t>
                      </a:r>
                      <a:r>
                        <a:rPr lang="en-US" altLang="ko-KR" sz="1400" b="0" dirty="0" err="1" smtClean="0">
                          <a:latin typeface="휴먼엑스포" pitchFamily="18" charset="-127"/>
                          <a:ea typeface="휴먼엑스포" pitchFamily="18" charset="-127"/>
                        </a:rPr>
                        <a:t>COMS_Nested</a:t>
                      </a:r>
                      <a:r>
                        <a:rPr lang="en-US" altLang="ko-KR" sz="1400" b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*</a:t>
                      </a:r>
                      <a:endParaRPr lang="ko-KR" altLang="en-US" sz="1400" b="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size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24 x 24, grid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12</a:t>
                      </a:r>
                    </a:p>
                    <a:p>
                      <a:pPr marL="285750" marR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selection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: Regular target selection</a:t>
                      </a:r>
                      <a:endParaRPr lang="en-US" altLang="ko-KR" sz="1200" dirty="0" smtClean="0"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Vector estimation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Nested tracking</a:t>
                      </a: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Height assignment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Nested tracking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4. COMS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(research)</a:t>
                      </a:r>
                      <a:endParaRPr lang="ko-KR" altLang="en-US" sz="1400" dirty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size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24 x 24, grid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6</a:t>
                      </a:r>
                    </a:p>
                    <a:p>
                      <a:pPr marL="285750" marR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selection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: Optimal target selection</a:t>
                      </a:r>
                      <a:endParaRPr lang="en-US" altLang="ko-KR" sz="1200" dirty="0" smtClean="0"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Vector estimation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CC</a:t>
                      </a:r>
                    </a:p>
                    <a:p>
                      <a:pPr marL="285750" marR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Height assignment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EBBT, STC, IR/WV Intercept, NTC,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NTCC</a:t>
                      </a:r>
                      <a:endParaRPr lang="en-US" altLang="ko-KR" sz="1200" dirty="0" smtClean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휴먼엑스포" pitchFamily="18" charset="-127"/>
                          <a:ea typeface="휴먼엑스포" pitchFamily="18" charset="-127"/>
                        </a:rPr>
                        <a:t>5. PGE09_HRW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size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24 x 24, grid</a:t>
                      </a:r>
                      <a:r>
                        <a:rPr lang="ko-KR" altLang="en-US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6</a:t>
                      </a:r>
                    </a:p>
                    <a:p>
                      <a:pPr marL="285750" marR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Target selection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: Optimal target selection</a:t>
                      </a:r>
                      <a:endParaRPr lang="en-US" altLang="ko-KR" sz="1200" dirty="0" smtClean="0"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285750" indent="-285750" algn="just" latinLnBrk="1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Vector estimation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CC</a:t>
                      </a:r>
                    </a:p>
                    <a:p>
                      <a:pPr marL="285750" marR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Height assignment</a:t>
                      </a:r>
                      <a:r>
                        <a:rPr lang="ko-KR" altLang="en-US" sz="1200" dirty="0" smtClean="0"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lang="en-US" altLang="ko-KR" sz="1200" baseline="0" dirty="0" smtClean="0">
                          <a:latin typeface="휴먼엑스포" pitchFamily="18" charset="-127"/>
                          <a:ea typeface="휴먼엑스포" pitchFamily="18" charset="-127"/>
                        </a:rPr>
                        <a:t>: CCC</a:t>
                      </a:r>
                      <a:endParaRPr lang="en-US" altLang="ko-KR" sz="1200" dirty="0" smtClean="0"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1424608" y="332656"/>
            <a:ext cx="8024522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3. Current Research Activity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552" y="1153528"/>
            <a:ext cx="2861320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Inter comparison study  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536" y="6174590"/>
            <a:ext cx="2509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* Not shown in this slide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0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98162" y="1773982"/>
            <a:ext cx="69336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1. Data : (1) </a:t>
            </a:r>
            <a:r>
              <a:rPr lang="en-US" altLang="ko-KR" sz="14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Sonde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, (2) KMA Global NWP result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2. Period : January, July 2013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lang="en-US" altLang="ko-KR" sz="1400" b="0" dirty="0" smtClean="0">
                <a:latin typeface="휴먼엑스포" pitchFamily="18" charset="-127"/>
                <a:ea typeface="휴먼엑스포" pitchFamily="18" charset="-127"/>
              </a:rPr>
              <a:t>Validation </a:t>
            </a:r>
            <a: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  <a:t>result</a:t>
            </a:r>
            <a:b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  <a:t>      - Seasonal </a:t>
            </a:r>
            <a:r>
              <a:rPr lang="en-US" altLang="ko-KR" sz="1400" b="0" dirty="0" smtClean="0">
                <a:latin typeface="휴먼엑스포" pitchFamily="18" charset="-127"/>
                <a:ea typeface="휴먼엑스포" pitchFamily="18" charset="-127"/>
              </a:rPr>
              <a:t>variation of RMSE(RMSVD) </a:t>
            </a:r>
            <a: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  <a:t>: winter &gt; summer</a:t>
            </a:r>
            <a:b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  <a:t>      - Geographical variation </a:t>
            </a:r>
            <a:r>
              <a:rPr lang="en-US" altLang="ko-KR" sz="1400" b="0" dirty="0" smtClean="0">
                <a:latin typeface="휴먼엑스포" pitchFamily="18" charset="-127"/>
                <a:ea typeface="휴먼엑스포" pitchFamily="18" charset="-127"/>
              </a:rPr>
              <a:t>of RMSE(RMSVD) : </a:t>
            </a:r>
            <a: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  <a:t>high lat. &gt; low lat.</a:t>
            </a:r>
            <a:b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  <a:t>      - altitude </a:t>
            </a:r>
            <a:r>
              <a:rPr lang="en-US" altLang="ko-KR" sz="1400" b="0" dirty="0" smtClean="0">
                <a:latin typeface="휴먼엑스포" pitchFamily="18" charset="-127"/>
                <a:ea typeface="휴먼엑스포" pitchFamily="18" charset="-127"/>
              </a:rPr>
              <a:t>variation of RMSE(RMSVD) </a:t>
            </a:r>
            <a: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  <a:t>: upper level &gt; lower level </a:t>
            </a:r>
            <a:r>
              <a:rPr lang="en-US" altLang="ko-KR" sz="1400" b="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b="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latin typeface="휴먼엑스포" pitchFamily="18" charset="-127"/>
                <a:ea typeface="휴먼엑스포" pitchFamily="18" charset="-127"/>
              </a:rPr>
              <a:t>      - HRW (bias), COMS Operational(RMSVD)</a:t>
            </a:r>
            <a: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b="0" dirty="0">
                <a:latin typeface="휴먼엑스포" pitchFamily="18" charset="-127"/>
                <a:ea typeface="휴먼엑스포" pitchFamily="18" charset="-127"/>
              </a:rPr>
            </a:br>
            <a:endParaRPr lang="en-US" altLang="ko-KR" sz="14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36" y="1295063"/>
            <a:ext cx="4384012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Preliminary result of inter comparison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424608" y="332656"/>
            <a:ext cx="8024522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3. Current Research Activity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200472" y="1402225"/>
            <a:ext cx="9505056" cy="5400600"/>
          </a:xfrm>
          <a:prstGeom prst="roundRect">
            <a:avLst>
              <a:gd name="adj" fmla="val 6609"/>
            </a:avLst>
          </a:prstGeom>
          <a:noFill/>
          <a:ln w="6350">
            <a:solidFill>
              <a:schemeClr val="accent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4013" indent="-354013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   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39061"/>
            <a:ext cx="98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Bias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079" name="Picture 7" descr="C:\Users\기상청\Desktop\업무\5가지모듈비교분석\SONDE\COMS_ori\coms_mi_amv_ir1_m_f10200_cn_201301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749" y="1762265"/>
            <a:ext cx="2172940" cy="21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기상청\Desktop\업무\5가지모듈비교분석\SONDE\HRW\hrw_mi_amv_ir1_m_f10200_cn_201301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316" y="1751755"/>
            <a:ext cx="2172940" cy="21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기상청\Desktop\업무\5가지모듈비교분석\SONDE\COMS_ccc\ccc_mi_amv_ir1_m_f10200_cn_201301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737203"/>
            <a:ext cx="2172940" cy="21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기상청\Desktop\업무\5가지모듈비교분석\SONDE\COMS_ori\coms_mi_amv_ir1_m_f10300_cn_20130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544" y="4275649"/>
            <a:ext cx="2239144" cy="22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기상청\Desktop\업무\5가지모듈비교분석\SONDE\HRW\hrw_mi_amv_ir1_m_f10300_cn_201301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577" y="4265139"/>
            <a:ext cx="2239144" cy="22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기상청\Desktop\업무\5가지모듈비교분석\SONDE\COMS_ccc\ccc_mi_amv_ir1_m_f10300_cn_201301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689" y="4275649"/>
            <a:ext cx="2239144" cy="22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6048" y="5225944"/>
            <a:ext cx="98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RMSVD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026" name="Picture 2" descr="C:\Users\기상청\Desktop\업무\5가지모듈비교분석\COMS_g6_ots_rto92\coms_mi_amv_ir1_m_f10200_cn_201301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900" y="1781449"/>
            <a:ext cx="2153756" cy="215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기상청\Desktop\업무\5가지모듈비교분석\COMS_g6_ots_rto92\coms_mi_amv_ir1_m_f10300_cn_201301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900" y="4275649"/>
            <a:ext cx="2239144" cy="22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8470" y="14736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lang="en-US" altLang="ko-KR" sz="1400" dirty="0" err="1" smtClean="0">
                <a:latin typeface="휴먼엑스포" pitchFamily="18" charset="-127"/>
                <a:ea typeface="휴먼엑스포" pitchFamily="18" charset="-127"/>
              </a:rPr>
              <a:t>COMS_Operational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2053" y="1454488"/>
            <a:ext cx="167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2. COMS_CCC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5552" y="1454223"/>
            <a:ext cx="167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3. PGE09_HRW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3885" y="1462535"/>
            <a:ext cx="223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4. </a:t>
            </a:r>
            <a:r>
              <a:rPr lang="en-US" altLang="ko-KR" sz="1400" dirty="0" err="1" smtClean="0">
                <a:latin typeface="휴먼엑스포" pitchFamily="18" charset="-127"/>
                <a:ea typeface="휴먼엑스포" pitchFamily="18" charset="-127"/>
              </a:rPr>
              <a:t>COMS_Research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424608" y="332656"/>
            <a:ext cx="8024522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3. Current Research Activity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312" y="1084178"/>
            <a:ext cx="6984776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Preliminary Comparison Result(January 2013, IR1), </a:t>
            </a:r>
            <a:r>
              <a:rPr kumimoji="0" lang="en-US" altLang="ko-KR" sz="1600" b="1" dirty="0" err="1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Sonde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200472" y="1402225"/>
            <a:ext cx="9505056" cy="5400600"/>
          </a:xfrm>
          <a:prstGeom prst="roundRect">
            <a:avLst>
              <a:gd name="adj" fmla="val 6609"/>
            </a:avLst>
          </a:prstGeom>
          <a:noFill/>
          <a:ln w="6350">
            <a:solidFill>
              <a:schemeClr val="accent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4013" indent="-354013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   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56" y="2546727"/>
            <a:ext cx="78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Wind</a:t>
            </a:r>
          </a:p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speed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470" y="14736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lang="en-US" altLang="ko-KR" sz="1400" dirty="0" err="1" smtClean="0">
                <a:latin typeface="휴먼엑스포" pitchFamily="18" charset="-127"/>
                <a:ea typeface="휴먼엑스포" pitchFamily="18" charset="-127"/>
              </a:rPr>
              <a:t>COMS_Operational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2053" y="1454488"/>
            <a:ext cx="167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2. COMS_CCC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5552" y="1454223"/>
            <a:ext cx="167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3. PGE09_HRW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12721" y="1473672"/>
            <a:ext cx="223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4. </a:t>
            </a:r>
            <a:r>
              <a:rPr lang="en-US" altLang="ko-KR" sz="1400" dirty="0" err="1" smtClean="0">
                <a:latin typeface="휴먼엑스포" pitchFamily="18" charset="-127"/>
                <a:ea typeface="휴먼엑스포" pitchFamily="18" charset="-127"/>
              </a:rPr>
              <a:t>COMS_Research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424608" y="332656"/>
            <a:ext cx="8024522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3. Current Research Activity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312" y="1084178"/>
            <a:ext cx="6984776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Preliminary Comparison Result(January 2013, IR1), </a:t>
            </a:r>
            <a:r>
              <a:rPr kumimoji="0" lang="en-US" altLang="ko-KR" sz="1600" b="1" dirty="0" err="1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Sonde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23" name="Picture 3" descr="C:\Users\기상청\Desktop\업무\5가지모듈비교분석\COMS_g6_ots_rto92\coms_mi_amv_ir1_m_f25100_cn_201301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405" y="4373921"/>
            <a:ext cx="2378837" cy="20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기상청\Desktop\업무\5가지모듈비교분석\SONDE\HRW\hrw_mi_amv_ir1_m_f25000_cn_201301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072" y="1818840"/>
            <a:ext cx="2340744" cy="20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기상청\Desktop\업무\5가지모듈비교분석\SONDE\COMS_ori\coms_mi_amv_ir1_m_f25000_cn_201301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560" y="1814966"/>
            <a:ext cx="2340744" cy="20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기상청\Desktop\업무\5가지모듈비교분석\SONDE\COMS_ccc\ccc_mi_amv_ir1_m_f25000_cn_20130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808" y="1814966"/>
            <a:ext cx="2270563" cy="19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기상청\Desktop\업무\5가지모듈비교분석\SONDE\COMS_ori\coms_mi_amv_ir1_m_f25100_cn_201301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560" y="4407254"/>
            <a:ext cx="2340744" cy="20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기상청\Desktop\업무\5가지모듈비교분석\SONDE\HRW\hrw_mi_amv_ir1_m_f25100_cn_201301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080" y="4411128"/>
            <a:ext cx="2340744" cy="20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기상청\Desktop\업무\5가지모듈비교분석\SONDE\COMS_ccc\ccc_mi_amv_ir1_m_f25100_cn_201301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521" y="4369596"/>
            <a:ext cx="2340744" cy="20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기상청\Desktop\업무\5가지모듈비교분석\COMS_g6_ots_rto92\coms_mi_amv_ir1_m_f25000_cn_201301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728" y="1852623"/>
            <a:ext cx="2270564" cy="19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3339" y="5013176"/>
            <a:ext cx="1110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Wind</a:t>
            </a:r>
          </a:p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direction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8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200472" y="1052736"/>
            <a:ext cx="9505056" cy="5400600"/>
          </a:xfrm>
          <a:prstGeom prst="roundRect">
            <a:avLst>
              <a:gd name="adj" fmla="val 6609"/>
            </a:avLst>
          </a:prstGeom>
          <a:noFill/>
          <a:ln w="6350">
            <a:solidFill>
              <a:schemeClr val="accent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4013" indent="-354013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   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6135125"/>
              </p:ext>
            </p:extLst>
          </p:nvPr>
        </p:nvGraphicFramePr>
        <p:xfrm>
          <a:off x="776536" y="1500577"/>
          <a:ext cx="8431349" cy="48451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2477"/>
                <a:gridCol w="1008112"/>
                <a:gridCol w="785675"/>
                <a:gridCol w="942517"/>
                <a:gridCol w="785675"/>
                <a:gridCol w="942517"/>
                <a:gridCol w="864096"/>
                <a:gridCol w="864096"/>
                <a:gridCol w="785675"/>
                <a:gridCol w="870509"/>
              </a:tblGrid>
              <a:tr h="1788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January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 smtClean="0">
                          <a:effectLst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altLang="ko-KR" sz="10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ko-KR" sz="1000" b="1" u="none" strike="noStrike" dirty="0" err="1" smtClean="0">
                          <a:effectLst/>
                        </a:rPr>
                        <a:t>hPa</a:t>
                      </a:r>
                      <a:r>
                        <a:rPr lang="en-US" altLang="ko-KR" sz="1000" b="1" u="none" strike="noStrike" dirty="0" smtClean="0">
                          <a:effectLst/>
                        </a:rPr>
                        <a:t>)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 smtClean="0">
                          <a:effectLst/>
                        </a:rPr>
                        <a:t>COMS_Operational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HRW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CCC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COMS_Research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1788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AMV-NWP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AMV-SONDE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AMV-NWP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AMV-SONDE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AMV-NWP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AMV-SONDE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AMV-NWP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AMV-SONDE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All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(100~1000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319509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21264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481335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17624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256077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6064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1781650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62697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(100~400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140914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15140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235497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12109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52800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2842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820071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45121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Mid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(400~700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56911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2989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102971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3958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91077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1789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342170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9090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2676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Low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(700~1000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121684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3135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142867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1557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112200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1433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619409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8486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577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Bias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All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(100~1000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-0.69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-1.70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-0.59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-1.13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-0.74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0.13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-0.77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-2.00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(100~400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-0.72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-2.00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-0.64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-1.61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-0.84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-2.23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-0.81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-2.31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Mid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(400~700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-1.21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-1.31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-0.07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  0.06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-0.79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3.27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-1.29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-1.35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Low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(700~1000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-0.42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-0.65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-0.89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-0.44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-0.64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1.47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-0.43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-0.99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577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RMSVD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All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(100~1000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3.54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6.32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4.75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7.34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3.70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9.76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3.77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6.39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(100~400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3.88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6.73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5.24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7.76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4.21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10.70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4.05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6.72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Mid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(400~700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4.54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6.22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5.36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6.97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3.93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10.20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4.76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6.39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Low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(700~1000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2.43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3.94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3.17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3.79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3.22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6.82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2.58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4.31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 bwMode="auto">
          <a:xfrm>
            <a:off x="3232009" y="3501008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960201" y="3501008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6681192" y="3501008"/>
            <a:ext cx="871297" cy="12241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8416585" y="3501008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3232009" y="5117083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960201" y="5117083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6681192" y="5117083"/>
            <a:ext cx="871297" cy="122413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8416585" y="5117083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536" y="1052736"/>
            <a:ext cx="6984776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Preliminary Comparison Result(January 2013, IR1)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424608" y="332656"/>
            <a:ext cx="8024522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3. Current Research Activity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200472" y="1052736"/>
            <a:ext cx="9505056" cy="5400600"/>
          </a:xfrm>
          <a:prstGeom prst="roundRect">
            <a:avLst>
              <a:gd name="adj" fmla="val 6609"/>
            </a:avLst>
          </a:prstGeom>
          <a:noFill/>
          <a:ln w="6350">
            <a:solidFill>
              <a:schemeClr val="accent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4013" indent="-354013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   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7229667"/>
              </p:ext>
            </p:extLst>
          </p:nvPr>
        </p:nvGraphicFramePr>
        <p:xfrm>
          <a:off x="776536" y="1575974"/>
          <a:ext cx="8431349" cy="48451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2477"/>
                <a:gridCol w="1008112"/>
                <a:gridCol w="785675"/>
                <a:gridCol w="942517"/>
                <a:gridCol w="785675"/>
                <a:gridCol w="942517"/>
                <a:gridCol w="864096"/>
                <a:gridCol w="864096"/>
                <a:gridCol w="785675"/>
                <a:gridCol w="870509"/>
              </a:tblGrid>
              <a:tr h="1788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July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 smtClean="0">
                          <a:effectLst/>
                        </a:rPr>
                        <a:t>Height</a:t>
                      </a:r>
                    </a:p>
                    <a:p>
                      <a:pPr algn="ctr" fontAlgn="ctr"/>
                      <a:r>
                        <a:rPr lang="en-US" altLang="ko-KR" sz="10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ko-KR" sz="1000" b="1" u="none" strike="noStrike" dirty="0" err="1" smtClean="0">
                          <a:effectLst/>
                        </a:rPr>
                        <a:t>hPa</a:t>
                      </a:r>
                      <a:r>
                        <a:rPr lang="en-US" altLang="ko-KR" sz="1000" b="1" u="none" strike="noStrike" dirty="0" smtClean="0">
                          <a:effectLst/>
                        </a:rPr>
                        <a:t>)</a:t>
                      </a:r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 smtClean="0">
                          <a:effectLst/>
                        </a:rPr>
                        <a:t>COMS_Operational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HRW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CCC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COMS_</a:t>
                      </a:r>
                      <a:r>
                        <a:rPr lang="en-US" altLang="ko-K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Research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1788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AMV-NWP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AMV-SONDE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AMV-NWP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AMV-SONDE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AMV-NWP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AMV-SONDE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AMV-NWP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AMV-SONDE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Number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All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(100~1000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272070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33703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403622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25694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260268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9085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1648997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105673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(100~400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197504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30230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320676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22717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87113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5572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1228498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95262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Mid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(400~700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33430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2360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74383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2767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128834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2958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214448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7199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Low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(700~1000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41136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1113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8563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210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44321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555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206051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3212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577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Bias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All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(100~1000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-0.29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-1.11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-0.04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-0.68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-0.44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1.66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-0.40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-1.36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(100~400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-0.45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-1.22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-0.14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-0.81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-0.62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0.72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-0.57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-1.48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Mid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(400~700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0.11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-0.55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0.39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  0.42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-0.37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3.43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0.08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-0.71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Low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(700~1000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0.13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0.85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0.06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-0.51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-0.27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1.62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0.07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0.60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577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</a:rPr>
                        <a:t>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RMSVD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All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(100~1000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2.85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5.61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3.47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6.35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3.10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8.40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3.06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5.72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High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(100~400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3.11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5.76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3.63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6.46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3.40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7.77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3.32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5.86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Mid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(400~700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2.36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4.48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2.82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5.53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3.04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9.71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2.56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4.58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  <a:tr h="3050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Low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(700~1000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hPa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1.69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3.13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2.02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3.57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2.64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6.95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1.59</a:t>
                      </a:r>
                      <a:endParaRPr lang="en-US" altLang="ko-KR" sz="1000" b="1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함초롬바탕"/>
                        </a:rPr>
                        <a:t>3.13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함초롬바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 bwMode="auto">
          <a:xfrm>
            <a:off x="3224808" y="3567683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953000" y="3567683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6673991" y="3567683"/>
            <a:ext cx="871297" cy="12241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8409384" y="3567683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3224808" y="5183758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953000" y="5183758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6673991" y="5183758"/>
            <a:ext cx="871297" cy="122413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8409384" y="5183758"/>
            <a:ext cx="792088" cy="1224136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536" y="1052736"/>
            <a:ext cx="6984776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Preliminary Comparison Result(July 2013, IR1)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424608" y="332656"/>
            <a:ext cx="8024522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3. Current Research Activity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424608" y="332656"/>
            <a:ext cx="8024522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3. Current Research Activity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688" y="1003301"/>
            <a:ext cx="5400600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Comparison study : 2013 7</a:t>
            </a:r>
            <a:r>
              <a:rPr kumimoji="0" lang="en-US" altLang="ko-KR" sz="1600" b="1" baseline="30000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th</a:t>
            </a: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 Typhoon SOULIK     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026" name="Picture 2" descr="http://uis.comis4.kma.go.kr/DATA/TYP/TAPS/IMG/2013/RTKO63_201307141000%5d07_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8785" y="1412776"/>
            <a:ext cx="6117518" cy="480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3080" y="40150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00UTC 10 July</a:t>
            </a:r>
            <a:br>
              <a:rPr lang="en-US" altLang="ko-KR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(mature stage, eye type)</a:t>
            </a:r>
            <a:endParaRPr lang="ko-KR" altLang="en-US" dirty="0">
              <a:solidFill>
                <a:srgbClr val="FF66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 bwMode="auto">
          <a:xfrm flipV="1">
            <a:off x="5601072" y="4456858"/>
            <a:ext cx="576064" cy="700334"/>
          </a:xfrm>
          <a:prstGeom prst="straightConnector1">
            <a:avLst/>
          </a:prstGeom>
          <a:solidFill>
            <a:srgbClr val="CFE7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993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381405" y="1491685"/>
            <a:ext cx="9505056" cy="5400600"/>
          </a:xfrm>
          <a:prstGeom prst="roundRect">
            <a:avLst>
              <a:gd name="adj" fmla="val 6609"/>
            </a:avLst>
          </a:prstGeom>
          <a:noFill/>
          <a:ln w="6350">
            <a:solidFill>
              <a:schemeClr val="accent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4013" indent="-354013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함초롬돋움"/>
              </a:rPr>
              <a:t>    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 descr="C:\Users\기상청\Desktop\업무\5가지모듈비교분석\TY1307_SOULIK\201307100000\ty1307_soulik_coms_ori_201307100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962" y="1656775"/>
            <a:ext cx="2468590" cy="24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520" y="145407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lang="en-US" altLang="ko-KR" sz="1400" dirty="0" err="1" smtClean="0">
                <a:latin typeface="휴먼엑스포" pitchFamily="18" charset="-127"/>
                <a:ea typeface="휴먼엑스포" pitchFamily="18" charset="-127"/>
              </a:rPr>
              <a:t>COMS_Operational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027" name="Picture 3" descr="C:\Users\기상청\Desktop\업무\5가지모듈비교분석\TY1307_SOULIK\201307100000\ty1307_soulik_hrw_201307100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966" y="1645125"/>
            <a:ext cx="2491889" cy="24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기상청\Desktop\업무\5가지모듈비교분석\TY1307_SOULIK\201307100000\ty1307_soulik_coms_nested_201307100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490" y="1680831"/>
            <a:ext cx="2491889" cy="24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기상청\Desktop\업무\5가지모듈비교분석\TY1307_SOULIK\201307100000\ty1307_soulik_coms_ccc_2013071000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962" y="4217484"/>
            <a:ext cx="2491889" cy="24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81937" y="906910"/>
            <a:ext cx="4526051" cy="584775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Case study : 2013 7</a:t>
            </a:r>
            <a:r>
              <a:rPr kumimoji="0" lang="en-US" altLang="ko-KR" sz="1600" b="1" baseline="30000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th</a:t>
            </a: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 Typhoon SOULIK</a:t>
            </a:r>
            <a:b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</a:b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      - 00UTC 10 July 2013(QI &gt; 0.5) -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1181937" y="332656"/>
            <a:ext cx="8024522" cy="438156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3. Current Research Activity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7876" y="4038096"/>
            <a:ext cx="167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4. PGE09_HRW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2081" y="147654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3. </a:t>
            </a:r>
            <a:r>
              <a:rPr lang="en-US" altLang="ko-KR" sz="1400" dirty="0" err="1" smtClean="0">
                <a:latin typeface="휴먼엑스포" pitchFamily="18" charset="-127"/>
                <a:ea typeface="휴먼엑스포" pitchFamily="18" charset="-127"/>
              </a:rPr>
              <a:t>COMS_Nested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25" name="Picture 5" descr="C:\Users\기상청\Desktop\업무\5가지모듈비교분석\TY1307_SOULIK\201307100000\ty1307_soulik_coms_ori_g6_ots_rto92_201307100000_ir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966" y="4178292"/>
            <a:ext cx="2504725" cy="25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기상청\Desktop\업무\5가지모듈비교분석\TY1307_SOULIK\201307100000\ty1307_201307100000_vi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346" y="4191985"/>
            <a:ext cx="2504725" cy="25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55466" y="3983125"/>
            <a:ext cx="223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5. </a:t>
            </a:r>
            <a:r>
              <a:rPr lang="en-US" altLang="ko-KR" sz="1400" dirty="0" err="1" smtClean="0">
                <a:latin typeface="휴먼엑스포" pitchFamily="18" charset="-127"/>
                <a:ea typeface="휴먼엑스포" pitchFamily="18" charset="-127"/>
              </a:rPr>
              <a:t>COMS_Research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1002" y="4011196"/>
            <a:ext cx="264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6. </a:t>
            </a:r>
            <a:r>
              <a:rPr lang="en-US" altLang="ko-KR" sz="1400" dirty="0" err="1" smtClean="0">
                <a:latin typeface="휴먼엑스포" pitchFamily="18" charset="-127"/>
                <a:ea typeface="휴먼엑스포" pitchFamily="18" charset="-127"/>
              </a:rPr>
              <a:t>COMS_Research</a:t>
            </a:r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(VIS)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8931" y="1491236"/>
            <a:ext cx="1670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2. COMS_CCC</a:t>
            </a:r>
            <a:endParaRPr lang="ko-KR" altLang="en-US" sz="14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4701" y="1896294"/>
            <a:ext cx="855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1,000hPa</a:t>
            </a:r>
            <a:endParaRPr lang="ko-KR" altLang="en-US" sz="90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0318" y="3608566"/>
            <a:ext cx="855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100hPa</a:t>
            </a:r>
            <a:endParaRPr lang="ko-KR" altLang="en-US" sz="900" dirty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2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36576" y="1340768"/>
            <a:ext cx="8208912" cy="445660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16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1. COMS AMV(operational) :</a:t>
            </a:r>
          </a:p>
          <a:p>
            <a:pPr algn="just"/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(1) Target </a:t>
            </a:r>
            <a:r>
              <a:rPr lang="en-US" altLang="ko-KR" sz="1400" dirty="0">
                <a:latin typeface="휴먼엑스포" pitchFamily="18" charset="-127"/>
                <a:ea typeface="휴먼엑스포" pitchFamily="18" charset="-127"/>
              </a:rPr>
              <a:t>size</a:t>
            </a:r>
            <a:r>
              <a:rPr lang="ko-KR" altLang="en-US" sz="14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1400" dirty="0">
                <a:latin typeface="휴먼엑스포" pitchFamily="18" charset="-127"/>
                <a:ea typeface="휴먼엑스포" pitchFamily="18" charset="-127"/>
              </a:rPr>
              <a:t>: 24 x 24, grid : 12</a:t>
            </a:r>
          </a:p>
          <a:p>
            <a:pPr algn="just"/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(2) Target </a:t>
            </a:r>
            <a:r>
              <a:rPr lang="en-US" altLang="ko-KR" sz="1400" dirty="0">
                <a:latin typeface="휴먼엑스포" pitchFamily="18" charset="-127"/>
                <a:ea typeface="휴먼엑스포" pitchFamily="18" charset="-127"/>
              </a:rPr>
              <a:t>selection : Regular target selection</a:t>
            </a:r>
          </a:p>
          <a:p>
            <a:pPr algn="just"/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(3) Vector </a:t>
            </a:r>
            <a:r>
              <a:rPr lang="en-US" altLang="ko-KR" sz="1400" dirty="0">
                <a:latin typeface="휴먼엑스포" pitchFamily="18" charset="-127"/>
                <a:ea typeface="휴먼엑스포" pitchFamily="18" charset="-127"/>
              </a:rPr>
              <a:t>estimation</a:t>
            </a:r>
            <a:r>
              <a:rPr lang="ko-KR" altLang="en-US" sz="14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1400" dirty="0">
                <a:latin typeface="휴먼엑스포" pitchFamily="18" charset="-127"/>
                <a:ea typeface="휴먼엑스포" pitchFamily="18" charset="-127"/>
              </a:rPr>
              <a:t>: CC</a:t>
            </a:r>
          </a:p>
          <a:p>
            <a:pPr algn="just"/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(4) Height </a:t>
            </a:r>
            <a:r>
              <a:rPr lang="en-US" altLang="ko-KR" sz="1400" dirty="0">
                <a:latin typeface="휴먼엑스포" pitchFamily="18" charset="-127"/>
                <a:ea typeface="휴먼엑스포" pitchFamily="18" charset="-127"/>
              </a:rPr>
              <a:t>assignment</a:t>
            </a:r>
            <a:r>
              <a:rPr lang="ko-KR" altLang="en-US" sz="14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1400" dirty="0">
                <a:latin typeface="휴먼엑스포" pitchFamily="18" charset="-127"/>
                <a:ea typeface="휴먼엑스포" pitchFamily="18" charset="-127"/>
              </a:rPr>
              <a:t>: EBBT, STC, IR/WV Intercept, NTC, </a:t>
            </a:r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NTCC</a:t>
            </a:r>
          </a:p>
          <a:p>
            <a:pPr algn="l"/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(5) 4 channel, 29~30 times/daily</a:t>
            </a:r>
            <a:b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(6) Validation result</a:t>
            </a:r>
            <a:b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    - Seasonal variation of RMSE(Bias) : winter &gt; summer</a:t>
            </a:r>
            <a:b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    - Geographical variation of RMSE(Bias) : high lat. &gt; low lat.</a:t>
            </a:r>
            <a:b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>      - altitude variation of RMSE(Bias) : upper level &gt; lower level </a:t>
            </a:r>
            <a:b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6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2. Research Activity :</a:t>
            </a:r>
            <a:br>
              <a:rPr lang="en-US" altLang="ko-KR" sz="16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</a:br>
            <a:r>
              <a:rPr lang="en-US" altLang="ko-KR" sz="14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  (1) Comparison study : 5 different design </a:t>
            </a:r>
            <a:br>
              <a:rPr lang="en-US" altLang="ko-KR" sz="14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</a:br>
            <a:r>
              <a:rPr lang="en-US" altLang="ko-KR" sz="14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  (2) Case study : Tropical cyclone</a:t>
            </a:r>
          </a:p>
          <a:p>
            <a:pPr algn="l"/>
            <a:endParaRPr lang="en-US" altLang="ko-KR" sz="1400" kern="0" dirty="0" smtClean="0"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33CC"/>
              </a:buClr>
              <a:defRPr/>
            </a:pPr>
            <a:r>
              <a:rPr lang="en-US" altLang="ko-KR" sz="16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3. Future Plan </a:t>
            </a:r>
            <a:r>
              <a:rPr lang="en-US" altLang="ko-KR" sz="1600" kern="0" dirty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: Development of </a:t>
            </a:r>
            <a:r>
              <a:rPr lang="en-US" altLang="ko-KR" sz="16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GEO-KOMSAT-2A </a:t>
            </a:r>
            <a:endParaRPr lang="en-US" altLang="ko-KR" sz="1400" kern="0" dirty="0" smtClean="0"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33CC"/>
              </a:buClr>
              <a:defRPr/>
            </a:pPr>
            <a:r>
              <a:rPr lang="en-US" altLang="ko-KR" sz="1400" kern="0" dirty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 </a:t>
            </a:r>
            <a:r>
              <a:rPr lang="en-US" altLang="ko-KR" sz="14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 (1) launch </a:t>
            </a:r>
            <a:r>
              <a:rPr lang="en-US" altLang="ko-KR" sz="1400" kern="0" dirty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in </a:t>
            </a:r>
            <a:r>
              <a:rPr lang="en-US" altLang="ko-KR" sz="14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2018</a:t>
            </a:r>
          </a:p>
          <a:p>
            <a:pPr marL="342900" indent="-342900" algn="l">
              <a:spcBef>
                <a:spcPct val="20000"/>
              </a:spcBef>
              <a:buClr>
                <a:srgbClr val="0033CC"/>
              </a:buClr>
              <a:defRPr/>
            </a:pPr>
            <a:r>
              <a:rPr lang="en-US" altLang="ko-KR" sz="1400" kern="0" dirty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 </a:t>
            </a:r>
            <a:r>
              <a:rPr lang="en-US" altLang="ko-KR" sz="14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 (2) 16 </a:t>
            </a:r>
            <a:r>
              <a:rPr lang="en-US" altLang="ko-KR" sz="1400" kern="0" dirty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channels : </a:t>
            </a:r>
            <a:r>
              <a:rPr lang="en-GB" altLang="ko-KR" sz="1400" dirty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4 visible, 2 near-infrared and 10 infrared </a:t>
            </a:r>
            <a:r>
              <a:rPr lang="en-GB" altLang="ko-KR" sz="140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channels</a:t>
            </a:r>
          </a:p>
          <a:p>
            <a:pPr marL="342900" indent="-342900" algn="l">
              <a:spcBef>
                <a:spcPct val="20000"/>
              </a:spcBef>
              <a:buClr>
                <a:srgbClr val="0033CC"/>
              </a:buClr>
              <a:defRPr/>
            </a:pPr>
            <a:r>
              <a:rPr lang="en-GB" altLang="ko-KR" sz="1400" dirty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 </a:t>
            </a:r>
            <a:r>
              <a:rPr lang="en-GB" altLang="ko-KR" sz="140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 (3) </a:t>
            </a:r>
            <a:r>
              <a:rPr lang="en-US" altLang="ko-KR" sz="1400" kern="0" dirty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52 meteorological products : Cloud, Precipitation, AMV, Aerosol, Land </a:t>
            </a:r>
            <a:r>
              <a:rPr lang="en-US" altLang="ko-KR" sz="1400" kern="0" dirty="0" smtClean="0">
                <a:latin typeface="휴먼엑스포" pitchFamily="18" charset="-127"/>
                <a:ea typeface="휴먼엑스포" pitchFamily="18" charset="-127"/>
                <a:cs typeface="Arial" pitchFamily="34" charset="0"/>
              </a:rPr>
              <a:t>surface   </a:t>
            </a:r>
            <a:endParaRPr lang="en-US" altLang="ko-KR" sz="1400" kern="0" dirty="0"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609" y="312887"/>
            <a:ext cx="6449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</a:rPr>
              <a:t>4. Summary and Future Plan</a:t>
            </a:r>
            <a:endParaRPr lang="ko-KR" altLang="en-US" sz="3200" dirty="0">
              <a:solidFill>
                <a:schemeClr val="bg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7"/>
          <p:cNvSpPr txBox="1">
            <a:spLocks noChangeArrowheads="1"/>
          </p:cNvSpPr>
          <p:nvPr/>
        </p:nvSpPr>
        <p:spPr bwMode="auto">
          <a:xfrm>
            <a:off x="315913" y="2844800"/>
            <a:ext cx="92741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5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Thank you</a:t>
            </a:r>
            <a:endParaRPr kumimoji="0" lang="en-US" altLang="ko-KR" sz="50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65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528" y="1412776"/>
            <a:ext cx="89289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1. Introduction</a:t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2. Application for Operational Forecast</a:t>
            </a:r>
          </a:p>
          <a:p>
            <a:pPr algn="l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     </a:t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3. Current Research Activity</a:t>
            </a:r>
          </a:p>
          <a:p>
            <a:pPr algn="l"/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4. Summary &amp; Future Plan</a:t>
            </a: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248958" y="361908"/>
            <a:ext cx="7376450" cy="438156"/>
          </a:xfrm>
        </p:spPr>
        <p:txBody>
          <a:bodyPr/>
          <a:lstStyle/>
          <a:p>
            <a:r>
              <a:rPr lang="en-US" altLang="ko-KR" sz="2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</a:rPr>
              <a:t>Contents</a:t>
            </a:r>
            <a:endParaRPr lang="ko-KR" altLang="en-US" sz="3200" dirty="0"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7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248958" y="361908"/>
            <a:ext cx="5633197" cy="438156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1. Introduction Perspective</a:t>
            </a:r>
            <a:endParaRPr lang="ko-KR" altLang="en-US" sz="32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6496" y="1773982"/>
            <a:ext cx="6933611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6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1.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2000 </a:t>
            </a:r>
            <a: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Introduction of algorithm from JMA(GMS data, </a:t>
            </a:r>
            <a:r>
              <a:rPr lang="en-US" altLang="ko-KR" sz="14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Terascan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SW)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2.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2003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~2007 :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Development of CMDPS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                   (</a:t>
            </a:r>
            <a:r>
              <a:rPr lang="en-US" altLang="ko-KR" sz="1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OMS </a:t>
            </a:r>
            <a:r>
              <a:rPr lang="en-US" altLang="ko-KR" sz="1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M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eteorological </a:t>
            </a:r>
            <a:r>
              <a:rPr lang="en-US" altLang="ko-KR" sz="1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D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ata </a:t>
            </a:r>
            <a:r>
              <a:rPr lang="en-US" altLang="ko-KR" sz="1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P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rocessing </a:t>
            </a:r>
            <a:r>
              <a:rPr lang="en-US" altLang="ko-KR" sz="1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S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ystem)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                    Basic algorithm from EUMETSAT(</a:t>
            </a:r>
            <a:r>
              <a:rPr lang="en-US" altLang="ko-KR" sz="14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Holmlund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, 1998) 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3.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2011 : Operational service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- 4 channel : IR(10.8), WV(6.75), SWIR(3.75) VIS(0.65)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- 29~30 times/daily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4. Dec. 2011 : Use for KMA NWP data assimilation  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endParaRPr lang="en-US" altLang="ko-KR" sz="1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5. 2014 </a:t>
            </a:r>
            <a: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Distribute via GTS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           (ongoing process with JMA)</a:t>
            </a:r>
            <a:endParaRPr lang="en-US" altLang="ko-KR" sz="11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36" y="1295063"/>
            <a:ext cx="4384012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Historical Perspective of AMV 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2049" name="_x217271720" descr="EMB0000143804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365" y="3789041"/>
            <a:ext cx="4523981" cy="29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 bwMode="auto">
          <a:xfrm>
            <a:off x="7185248" y="3806553"/>
            <a:ext cx="576064" cy="648071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104942" y="332656"/>
            <a:ext cx="8024522" cy="438156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2. Application for Operational Forecast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062" y="971213"/>
            <a:ext cx="4384012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Process  of COMS AMV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3400" y="1268760"/>
            <a:ext cx="8884096" cy="5040560"/>
          </a:xfrm>
          <a:prstGeom prst="roundRect">
            <a:avLst>
              <a:gd name="adj" fmla="val 6609"/>
            </a:avLst>
          </a:prstGeom>
          <a:noFill/>
          <a:ln w="6350">
            <a:solidFill>
              <a:schemeClr val="accent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87313" algn="l">
              <a:lnSpc>
                <a:spcPct val="150000"/>
              </a:lnSpc>
              <a:buClr>
                <a:srgbClr val="FF0000"/>
              </a:buClr>
            </a:pPr>
            <a:endParaRPr lang="en-US" altLang="ko-K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437938" y="1951122"/>
            <a:ext cx="7351871" cy="4237357"/>
            <a:chOff x="722311" y="1855938"/>
            <a:chExt cx="7351871" cy="4237357"/>
          </a:xfrm>
        </p:grpSpPr>
        <p:cxnSp>
          <p:nvCxnSpPr>
            <p:cNvPr id="12" name="직선 화살표 연결선 11"/>
            <p:cNvCxnSpPr/>
            <p:nvPr/>
          </p:nvCxnSpPr>
          <p:spPr>
            <a:xfrm rot="5400000">
              <a:off x="1784574" y="3973407"/>
              <a:ext cx="4237357" cy="24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모서리가 둥근 직사각형 12"/>
            <p:cNvSpPr>
              <a:spLocks/>
            </p:cNvSpPr>
            <p:nvPr/>
          </p:nvSpPr>
          <p:spPr>
            <a:xfrm>
              <a:off x="722311" y="1878428"/>
              <a:ext cx="2523777" cy="21288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Domain setting for MPI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모서리가 둥근 직사각형 13"/>
            <p:cNvSpPr>
              <a:spLocks/>
            </p:cNvSpPr>
            <p:nvPr/>
          </p:nvSpPr>
          <p:spPr>
            <a:xfrm>
              <a:off x="998909" y="4360062"/>
              <a:ext cx="1426482" cy="425760"/>
            </a:xfrm>
            <a:prstGeom prst="roundRect">
              <a:avLst/>
            </a:prstGeom>
            <a:solidFill>
              <a:srgbClr val="B4D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b="1" dirty="0" smtClean="0">
                  <a:solidFill>
                    <a:schemeClr val="accent5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AMV Run</a:t>
              </a:r>
              <a:endParaRPr lang="ko-KR" altLang="en-US" sz="1800" b="1" dirty="0">
                <a:solidFill>
                  <a:schemeClr val="accent5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모서리가 둥근 직사각형 14"/>
            <p:cNvSpPr>
              <a:spLocks/>
            </p:cNvSpPr>
            <p:nvPr/>
          </p:nvSpPr>
          <p:spPr>
            <a:xfrm>
              <a:off x="2587711" y="4253229"/>
              <a:ext cx="2633506" cy="37254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Target Analysis</a:t>
              </a:r>
            </a:p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Select Target Location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>
              <a:off x="2587711" y="4706153"/>
              <a:ext cx="2633506" cy="21288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Height Assignment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모서리가 둥근 직사각형 16"/>
            <p:cNvSpPr>
              <a:spLocks/>
            </p:cNvSpPr>
            <p:nvPr/>
          </p:nvSpPr>
          <p:spPr>
            <a:xfrm>
              <a:off x="2587711" y="4995329"/>
              <a:ext cx="2633506" cy="21288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Dynamic Search Area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모서리가 둥근 직사각형 17"/>
            <p:cNvSpPr>
              <a:spLocks/>
            </p:cNvSpPr>
            <p:nvPr/>
          </p:nvSpPr>
          <p:spPr>
            <a:xfrm>
              <a:off x="2587711" y="5314648"/>
              <a:ext cx="2633506" cy="21288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Vector Estimation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모서리가 둥근 직사각형 18"/>
            <p:cNvSpPr>
              <a:spLocks/>
            </p:cNvSpPr>
            <p:nvPr/>
          </p:nvSpPr>
          <p:spPr>
            <a:xfrm>
              <a:off x="2587711" y="5633968"/>
              <a:ext cx="2633506" cy="212880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Quality control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모서리가 둥근 직사각형 19"/>
            <p:cNvSpPr>
              <a:spLocks/>
            </p:cNvSpPr>
            <p:nvPr/>
          </p:nvSpPr>
          <p:spPr>
            <a:xfrm>
              <a:off x="722311" y="2144528"/>
              <a:ext cx="2523777" cy="21288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Read </a:t>
              </a:r>
              <a:r>
                <a:rPr lang="en-US" altLang="ko-KR" sz="1000" b="1" dirty="0" err="1" smtClean="0">
                  <a:latin typeface="맑은 고딕" pitchFamily="50" charset="-127"/>
                  <a:ea typeface="맑은 고딕" pitchFamily="50" charset="-127"/>
                </a:rPr>
                <a:t>Namelist</a:t>
              </a:r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 files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모서리가 둥근 직사각형 20"/>
            <p:cNvSpPr>
              <a:spLocks/>
            </p:cNvSpPr>
            <p:nvPr/>
          </p:nvSpPr>
          <p:spPr>
            <a:xfrm>
              <a:off x="722311" y="2410627"/>
              <a:ext cx="2523777" cy="5854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1" dirty="0" smtClean="0">
                  <a:latin typeface="맑은 고딕" pitchFamily="50" charset="-127"/>
                  <a:ea typeface="맑은 고딕" pitchFamily="50" charset="-127"/>
                </a:rPr>
                <a:t>Static input data</a:t>
              </a:r>
            </a:p>
            <a:p>
              <a:pPr algn="ctr"/>
              <a:r>
                <a:rPr lang="en-US" altLang="ko-KR" sz="900" b="1" dirty="0" err="1" smtClean="0">
                  <a:latin typeface="맑은 고딕" pitchFamily="50" charset="-127"/>
                  <a:ea typeface="맑은 고딕" pitchFamily="50" charset="-127"/>
                </a:rPr>
                <a:t>Lat</a:t>
              </a:r>
              <a:r>
                <a:rPr lang="en-US" altLang="ko-KR" sz="900" b="1" dirty="0" smtClean="0">
                  <a:latin typeface="맑은 고딕" pitchFamily="50" charset="-127"/>
                  <a:ea typeface="맑은 고딕" pitchFamily="50" charset="-127"/>
                </a:rPr>
                <a:t>/Lon(COMS)</a:t>
              </a:r>
            </a:p>
            <a:p>
              <a:pPr algn="ctr"/>
              <a:r>
                <a:rPr lang="en-US" altLang="ko-KR" sz="900" b="1" dirty="0" err="1" smtClean="0">
                  <a:latin typeface="맑은 고딕" pitchFamily="50" charset="-127"/>
                  <a:ea typeface="맑은 고딕" pitchFamily="50" charset="-127"/>
                </a:rPr>
                <a:t>Ls</a:t>
              </a:r>
              <a:r>
                <a:rPr lang="en-US" altLang="ko-KR" sz="900" b="1" dirty="0" smtClean="0">
                  <a:latin typeface="맑은 고딕" pitchFamily="50" charset="-127"/>
                  <a:ea typeface="맑은 고딕" pitchFamily="50" charset="-127"/>
                </a:rPr>
                <a:t> mask(COMS)</a:t>
              </a:r>
            </a:p>
            <a:p>
              <a:pPr algn="ctr"/>
              <a:r>
                <a:rPr lang="en-US" altLang="ko-KR" sz="900" b="1" dirty="0" smtClean="0">
                  <a:latin typeface="맑은 고딕" pitchFamily="50" charset="-127"/>
                  <a:ea typeface="맑은 고딕" pitchFamily="50" charset="-127"/>
                </a:rPr>
                <a:t>Lat/Lon(NWP)</a:t>
              </a:r>
              <a:endParaRPr lang="ko-KR" altLang="en-US" sz="9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2" name="모서리가 둥근 직사각형 21"/>
            <p:cNvSpPr>
              <a:spLocks/>
            </p:cNvSpPr>
            <p:nvPr/>
          </p:nvSpPr>
          <p:spPr>
            <a:xfrm>
              <a:off x="722311" y="3304887"/>
              <a:ext cx="2523777" cy="532199"/>
            </a:xfrm>
            <a:prstGeom prst="round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COMS Level 1b</a:t>
              </a:r>
            </a:p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(4km) IR1, IR2, WV, SWIR,</a:t>
              </a:r>
            </a:p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(1km-&gt;4km)VIS(IR-resolution)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모서리가 둥근 직사각형 22"/>
            <p:cNvSpPr>
              <a:spLocks/>
            </p:cNvSpPr>
            <p:nvPr/>
          </p:nvSpPr>
          <p:spPr>
            <a:xfrm>
              <a:off x="722311" y="3887542"/>
              <a:ext cx="2523777" cy="324590"/>
            </a:xfrm>
            <a:prstGeom prst="round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CMDPS </a:t>
              </a:r>
              <a:r>
                <a:rPr lang="en-US" altLang="ko-KR" sz="1000" b="1" dirty="0" err="1" smtClean="0">
                  <a:latin typeface="맑은 고딕" pitchFamily="50" charset="-127"/>
                  <a:ea typeface="맑은 고딕" pitchFamily="50" charset="-127"/>
                </a:rPr>
                <a:t>CLD%mask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모서리가 둥근 직사각형 23"/>
            <p:cNvSpPr>
              <a:spLocks/>
            </p:cNvSpPr>
            <p:nvPr/>
          </p:nvSpPr>
          <p:spPr>
            <a:xfrm>
              <a:off x="2697441" y="3026191"/>
              <a:ext cx="2523777" cy="212880"/>
            </a:xfrm>
            <a:prstGeom prst="round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Determine Day/Night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모서리가 둥근 직사각형 27"/>
            <p:cNvSpPr>
              <a:spLocks/>
            </p:cNvSpPr>
            <p:nvPr/>
          </p:nvSpPr>
          <p:spPr>
            <a:xfrm>
              <a:off x="4562841" y="1908572"/>
              <a:ext cx="3511341" cy="957959"/>
            </a:xfrm>
            <a:prstGeom prst="round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</a:p>
            <a:p>
              <a:pPr marL="228600" indent="-228600">
                <a:buAutoNum type="arabicParenR"/>
              </a:pPr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TBB for opaque cloud at given pressure        (IR1, WV, channel)</a:t>
              </a:r>
            </a:p>
            <a:p>
              <a:pPr marL="228600" indent="-228600">
                <a:buAutoNum type="arabicParenR"/>
              </a:pPr>
              <a:endParaRPr lang="en-US" altLang="ko-KR" sz="10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>
                <a:buAutoNum type="arabicParenR"/>
              </a:pPr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Transmittance for opaque cloud at given pressure (WV channel)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9" name="직선 화살표 연결선 28"/>
            <p:cNvCxnSpPr>
              <a:stCxn id="13" idx="3"/>
            </p:cNvCxnSpPr>
            <p:nvPr/>
          </p:nvCxnSpPr>
          <p:spPr>
            <a:xfrm>
              <a:off x="3246088" y="1984868"/>
              <a:ext cx="658377" cy="11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3246088" y="2250967"/>
              <a:ext cx="658377" cy="11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3254685" y="2622333"/>
              <a:ext cx="658377" cy="11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>
              <a:off x="3249871" y="3574306"/>
              <a:ext cx="658377" cy="11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>
              <a:off x="3246088" y="4020188"/>
              <a:ext cx="658377" cy="11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34"/>
            <p:cNvCxnSpPr>
              <a:stCxn id="19" idx="3"/>
              <a:endCxn id="28" idx="2"/>
            </p:cNvCxnSpPr>
            <p:nvPr/>
          </p:nvCxnSpPr>
          <p:spPr>
            <a:xfrm flipV="1">
              <a:off x="5221217" y="2866531"/>
              <a:ext cx="1097296" cy="2873877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>
              <a:endCxn id="17" idx="3"/>
            </p:cNvCxnSpPr>
            <p:nvPr/>
          </p:nvCxnSpPr>
          <p:spPr>
            <a:xfrm rot="10800000">
              <a:off x="5221217" y="5101769"/>
              <a:ext cx="1097294" cy="11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모서리가 둥근 직사각형 35"/>
            <p:cNvSpPr>
              <a:spLocks/>
            </p:cNvSpPr>
            <p:nvPr/>
          </p:nvSpPr>
          <p:spPr>
            <a:xfrm>
              <a:off x="5396675" y="3611610"/>
              <a:ext cx="1865400" cy="212880"/>
            </a:xfrm>
            <a:prstGeom prst="round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smtClean="0">
                  <a:latin typeface="맑은 고딕" pitchFamily="50" charset="-127"/>
                  <a:ea typeface="맑은 고딕" pitchFamily="50" charset="-127"/>
                </a:rPr>
                <a:t>u, v, T, RH, P</a:t>
              </a:r>
              <a:endParaRPr lang="ko-KR" altLang="en-US" sz="1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7" name="꺾인 연결선 36"/>
            <p:cNvCxnSpPr>
              <a:stCxn id="28" idx="3"/>
              <a:endCxn id="16" idx="3"/>
            </p:cNvCxnSpPr>
            <p:nvPr/>
          </p:nvCxnSpPr>
          <p:spPr>
            <a:xfrm flipH="1">
              <a:off x="5221217" y="2387552"/>
              <a:ext cx="2852965" cy="2425041"/>
            </a:xfrm>
            <a:prstGeom prst="bentConnector3">
              <a:avLst>
                <a:gd name="adj1" fmla="val -8013"/>
              </a:avLst>
            </a:prstGeom>
            <a:ln w="25400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078492" y="1629618"/>
            <a:ext cx="10743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[</a:t>
            </a:r>
            <a:r>
              <a:rPr lang="en-US" altLang="ko-KR" sz="14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COMS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]</a:t>
            </a:r>
            <a:endParaRPr lang="en-US" altLang="ko-KR" sz="11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6705451" y="1676732"/>
            <a:ext cx="1023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[</a:t>
            </a:r>
            <a:r>
              <a:rPr lang="en-US" altLang="ko-KR" sz="14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RTM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]</a:t>
            </a:r>
            <a:endParaRPr lang="en-US" altLang="ko-KR" sz="11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6654829" y="3399017"/>
            <a:ext cx="10743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[</a:t>
            </a:r>
            <a:r>
              <a:rPr lang="en-US" altLang="ko-KR" sz="1400" dirty="0" smtClean="0">
                <a:solidFill>
                  <a:srgbClr val="00B050"/>
                </a:solidFill>
                <a:latin typeface="휴먼엑스포" pitchFamily="18" charset="-127"/>
                <a:ea typeface="휴먼엑스포" pitchFamily="18" charset="-127"/>
              </a:rPr>
              <a:t>NWP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]</a:t>
            </a:r>
            <a:endParaRPr lang="en-US" altLang="ko-KR" sz="11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321152" y="4282002"/>
            <a:ext cx="1913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Regular Target selection</a:t>
            </a:r>
            <a:b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(Target size: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24 x 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24, grid: 12)</a:t>
            </a:r>
            <a:endParaRPr lang="en-US" altLang="ko-KR" sz="900" dirty="0">
              <a:solidFill>
                <a:srgbClr val="FF66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81089" y="5300871"/>
            <a:ext cx="359322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349375" algn="l"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1. IR1: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EBBT(Equivalent Black-Body Temperature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marL="1349375" indent="-1349375" algn="l"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       STC(Semi-Transparent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Correction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marL="1349375" indent="-1349375" algn="l"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       IR/WV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Intercept</a:t>
            </a:r>
            <a:r>
              <a:rPr lang="en-US" altLang="ko-KR" sz="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  <a:cs typeface="함초롬돋움"/>
              </a:rPr>
              <a:t> </a:t>
            </a:r>
          </a:p>
          <a:p>
            <a:pPr marL="1257300" indent="-1257300" algn="l"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2. WV: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EBBT, 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NTC(Normalized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Total Contribution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)</a:t>
            </a:r>
          </a:p>
          <a:p>
            <a:pPr marL="1257300" indent="-1257300" algn="l"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         NTCC(Normalized Total Cumulative Contribution)</a:t>
            </a:r>
          </a:p>
          <a:p>
            <a:pPr marL="1165225" indent="-1165225" algn="l"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3. SWIR: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EBBT</a:t>
            </a:r>
          </a:p>
          <a:p>
            <a:pPr marL="1165225" indent="-1165225" algn="l"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4. VIS: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EBBT, 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IR/WV Intercept</a:t>
            </a:r>
            <a:endParaRPr lang="en-US" altLang="ko-K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함초롬돋움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519337" y="5278913"/>
            <a:ext cx="13746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Cross Correlation </a:t>
            </a:r>
            <a:endParaRPr lang="en-US" altLang="ko-KR" sz="900" dirty="0">
              <a:solidFill>
                <a:srgbClr val="FF66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04528" y="5471515"/>
            <a:ext cx="23339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900" dirty="0" err="1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Holmlund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, k., 1998</a:t>
            </a:r>
          </a:p>
          <a:p>
            <a:pPr marL="536575" indent="-536575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1. Temporal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direction 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consistency</a:t>
            </a:r>
            <a:endParaRPr lang="en-US" altLang="ko-KR" sz="900" dirty="0">
              <a:solidFill>
                <a:srgbClr val="FF66FF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536575" indent="-536575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2. Temporal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speed consistency</a:t>
            </a:r>
          </a:p>
          <a:p>
            <a:pPr marL="536575" indent="-536575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3. Temporal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vector consistency</a:t>
            </a:r>
          </a:p>
          <a:p>
            <a:pPr marL="536575" indent="-536575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4. Spatial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vector consistency</a:t>
            </a:r>
          </a:p>
          <a:p>
            <a:pPr marL="536575" indent="-536575" algn="l">
              <a:lnSpc>
                <a:spcPct val="150000"/>
              </a:lnSpc>
              <a:buClr>
                <a:srgbClr val="FF0000"/>
              </a:buClr>
            </a:pP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5. Temporal </a:t>
            </a:r>
            <a:r>
              <a:rPr lang="en-US" altLang="ko-KR" sz="900" dirty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forecast </a:t>
            </a:r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consistency</a:t>
            </a:r>
            <a:endParaRPr lang="en-US" altLang="ko-KR" sz="900" dirty="0">
              <a:solidFill>
                <a:srgbClr val="FF66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cxnSp>
        <p:nvCxnSpPr>
          <p:cNvPr id="47" name="직선 화살표 연결선 46"/>
          <p:cNvCxnSpPr/>
          <p:nvPr/>
        </p:nvCxnSpPr>
        <p:spPr bwMode="auto">
          <a:xfrm flipH="1" flipV="1">
            <a:off x="2885378" y="5400796"/>
            <a:ext cx="817962" cy="115476"/>
          </a:xfrm>
          <a:prstGeom prst="straightConnector1">
            <a:avLst/>
          </a:prstGeom>
          <a:solidFill>
            <a:srgbClr val="CFE7F5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49" name="직선 화살표 연결선 48"/>
          <p:cNvCxnSpPr/>
          <p:nvPr/>
        </p:nvCxnSpPr>
        <p:spPr bwMode="auto">
          <a:xfrm flipH="1" flipV="1">
            <a:off x="2885378" y="5831785"/>
            <a:ext cx="817962" cy="3807"/>
          </a:xfrm>
          <a:prstGeom prst="straightConnector1">
            <a:avLst/>
          </a:prstGeom>
          <a:solidFill>
            <a:srgbClr val="CFE7F5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51" name="직선 화살표 연결선 50"/>
          <p:cNvCxnSpPr>
            <a:endCxn id="7" idx="1"/>
          </p:cNvCxnSpPr>
          <p:nvPr/>
        </p:nvCxnSpPr>
        <p:spPr bwMode="auto">
          <a:xfrm flipV="1">
            <a:off x="5412920" y="4466668"/>
            <a:ext cx="908232" cy="136030"/>
          </a:xfrm>
          <a:prstGeom prst="straightConnector1">
            <a:avLst/>
          </a:prstGeom>
          <a:solidFill>
            <a:srgbClr val="CFE7F5"/>
          </a:solidFill>
          <a:ln w="9525" cap="rnd" cmpd="sng" algn="ctr">
            <a:solidFill>
              <a:schemeClr val="tx1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54" name="직선 화살표 연결선 53"/>
          <p:cNvCxnSpPr/>
          <p:nvPr/>
        </p:nvCxnSpPr>
        <p:spPr bwMode="auto">
          <a:xfrm>
            <a:off x="5412920" y="4900192"/>
            <a:ext cx="764216" cy="575104"/>
          </a:xfrm>
          <a:prstGeom prst="straightConnector1">
            <a:avLst/>
          </a:prstGeom>
          <a:solidFill>
            <a:srgbClr val="CFE7F5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63" name="직선 화살표 연결선 62"/>
          <p:cNvCxnSpPr>
            <a:endCxn id="65" idx="3"/>
          </p:cNvCxnSpPr>
          <p:nvPr/>
        </p:nvCxnSpPr>
        <p:spPr bwMode="auto">
          <a:xfrm flipH="1" flipV="1">
            <a:off x="2894011" y="5143059"/>
            <a:ext cx="809329" cy="35477"/>
          </a:xfrm>
          <a:prstGeom prst="straightConnector1">
            <a:avLst/>
          </a:prstGeom>
          <a:solidFill>
            <a:srgbClr val="CFE7F5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65" name="직사각형 64"/>
          <p:cNvSpPr/>
          <p:nvPr/>
        </p:nvSpPr>
        <p:spPr>
          <a:xfrm>
            <a:off x="1259805" y="5027643"/>
            <a:ext cx="16342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900" dirty="0" smtClean="0">
                <a:solidFill>
                  <a:srgbClr val="FF66FF"/>
                </a:solidFill>
                <a:latin typeface="휴먼엑스포" pitchFamily="18" charset="-127"/>
                <a:ea typeface="휴먼엑스포" pitchFamily="18" charset="-127"/>
              </a:rPr>
              <a:t>Wind field(NWP) &gt; 20m/s  </a:t>
            </a:r>
            <a:endParaRPr lang="en-US" altLang="ko-KR" sz="900" dirty="0">
              <a:solidFill>
                <a:srgbClr val="FF66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6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104942" y="332656"/>
            <a:ext cx="8024522" cy="438156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2. Application for Operational Forecast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04" y="1341148"/>
            <a:ext cx="4384012" cy="584775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Example of COMS AMV IR1(10.8) </a:t>
            </a:r>
            <a:b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</a:b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      - 00UTC 11 June 2014 -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78" y="1948999"/>
            <a:ext cx="4247569" cy="368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3422" y="5659599"/>
            <a:ext cx="36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2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          - Red    : 1000~700 </a:t>
            </a:r>
            <a:r>
              <a:rPr lang="en-US" altLang="ko-KR" sz="1200" b="0" dirty="0" err="1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hPa</a:t>
            </a:r>
            <a:r>
              <a:rPr lang="en-US" altLang="ko-KR" sz="12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200" b="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2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         </a:t>
            </a:r>
            <a:r>
              <a:rPr lang="en-US" altLang="ko-KR" sz="1200" b="0" dirty="0" smtClean="0">
                <a:solidFill>
                  <a:srgbClr val="339966"/>
                </a:solidFill>
                <a:latin typeface="휴먼엑스포" pitchFamily="18" charset="-127"/>
                <a:ea typeface="휴먼엑스포" pitchFamily="18" charset="-127"/>
              </a:rPr>
              <a:t>- Green : 700~400 </a:t>
            </a:r>
            <a:r>
              <a:rPr lang="en-US" altLang="ko-KR" sz="1200" b="0" dirty="0" err="1" smtClean="0">
                <a:solidFill>
                  <a:srgbClr val="339966"/>
                </a:solidFill>
                <a:latin typeface="휴먼엑스포" pitchFamily="18" charset="-127"/>
                <a:ea typeface="휴먼엑스포" pitchFamily="18" charset="-127"/>
              </a:rPr>
              <a:t>hPa</a:t>
            </a:r>
            <a:r>
              <a:rPr lang="en-US" altLang="ko-KR" sz="1200" b="0" dirty="0" smtClean="0">
                <a:solidFill>
                  <a:srgbClr val="339966"/>
                </a:solidFill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200" b="0" dirty="0" smtClean="0">
                <a:solidFill>
                  <a:srgbClr val="339966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200" b="0" dirty="0" smtClean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           - Blue    : above 400 </a:t>
            </a:r>
            <a:r>
              <a:rPr lang="en-US" altLang="ko-KR" sz="1200" b="0" dirty="0" err="1" smtClean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hPa</a:t>
            </a:r>
            <a:endParaRPr lang="en-US" altLang="ko-KR" sz="1200" b="0" dirty="0">
              <a:solidFill>
                <a:srgbClr val="0000FF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1026" name="Picture 2" descr="http://cht.kma.go.kr/DATA/CHT/ANAL/201406/11/up50_anlmod_pa4_2014061100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67" t="2548" b="14334"/>
          <a:stretch/>
        </p:blipFill>
        <p:spPr bwMode="auto">
          <a:xfrm>
            <a:off x="5605239" y="2653330"/>
            <a:ext cx="2541935" cy="227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20" t="3041" b="14531"/>
          <a:stretch/>
        </p:blipFill>
        <p:spPr bwMode="auto">
          <a:xfrm>
            <a:off x="5601071" y="4604224"/>
            <a:ext cx="2541935" cy="225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8" t="3244" b="14750"/>
          <a:stretch/>
        </p:blipFill>
        <p:spPr bwMode="auto">
          <a:xfrm>
            <a:off x="5613995" y="449240"/>
            <a:ext cx="2541935" cy="236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605239" y="456888"/>
            <a:ext cx="967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2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850 </a:t>
            </a:r>
            <a:r>
              <a:rPr lang="en-US" altLang="ko-KR" sz="12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hPa</a:t>
            </a:r>
            <a:endParaRPr lang="en-US" altLang="ko-KR" sz="12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05239" y="2706134"/>
            <a:ext cx="10470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2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500 </a:t>
            </a:r>
            <a:r>
              <a:rPr lang="en-US" altLang="ko-KR" sz="12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hPa</a:t>
            </a:r>
            <a:endParaRPr lang="en-US" altLang="ko-KR" sz="12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1071" y="4604224"/>
            <a:ext cx="15355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2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200 </a:t>
            </a:r>
            <a:r>
              <a:rPr lang="en-US" altLang="ko-KR" sz="12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hPa</a:t>
            </a:r>
            <a:endParaRPr lang="en-US" altLang="ko-KR" sz="12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5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2" descr="http://intra.nmsc.kma.go.kr/emcoms/VIMG/QCM/DATA/AMV/Y2013/M08/D01/coms_mi_amv_ir1_m_f55000_cn_201308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4059832"/>
            <a:ext cx="2825552" cy="2825552"/>
          </a:xfrm>
          <a:prstGeom prst="rect">
            <a:avLst/>
          </a:prstGeom>
          <a:noFill/>
        </p:spPr>
      </p:pic>
      <p:pic>
        <p:nvPicPr>
          <p:cNvPr id="51210" name="Picture 10" descr="http://intra.nmsc.kma.go.kr/emcoms/VIMG/QCM/DATA/AMV/Y2013/M08/D01/coms_mi_amv_ir1_m_f10301_cn_201308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9024" y="1268760"/>
            <a:ext cx="2880320" cy="2880320"/>
          </a:xfrm>
          <a:prstGeom prst="rect">
            <a:avLst/>
          </a:prstGeom>
          <a:noFill/>
        </p:spPr>
      </p:pic>
      <p:pic>
        <p:nvPicPr>
          <p:cNvPr id="27" name="Picture 2" descr="http://intra.nmsc.kma.go.kr/emcoms/VIMG/QCM/DATA/AMV/Y2013/M08/D01/coms_mi_amv_ir1_m_f25000_cn_201308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671" y="4104456"/>
            <a:ext cx="3146908" cy="2753544"/>
          </a:xfrm>
          <a:prstGeom prst="rect">
            <a:avLst/>
          </a:prstGeom>
          <a:noFill/>
        </p:spPr>
      </p:pic>
      <p:pic>
        <p:nvPicPr>
          <p:cNvPr id="51212" name="Picture 12" descr="http://intra.nmsc.kma.go.kr/emcoms/VIMG/QCM/DATA/AMV/Y2013/M08/D01/coms_mi_amv_ir1_m_f10200_cn_201308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688" y="1268760"/>
            <a:ext cx="2808312" cy="2808312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2701235" y="973140"/>
            <a:ext cx="4094373" cy="36762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</a:rPr>
              <a:t>Statistical Result Map</a:t>
            </a:r>
            <a:endParaRPr lang="ko-KR" altLang="en-US" sz="160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560" y="170080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  <a:t>AMV IR1 </a:t>
            </a:r>
            <a:b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  <a:t>Bias</a:t>
            </a:r>
            <a:endParaRPr lang="ko-KR" altLang="en-US" sz="1100" spc="-2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552" y="4437112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  <a:t>AMV IR1</a:t>
            </a:r>
            <a:b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  <a:t>Density Plot</a:t>
            </a:r>
            <a:endParaRPr lang="ko-KR" altLang="en-US" sz="1100" spc="-2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5328" y="170080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  <a:t>AMV IR1 RMSVD</a:t>
            </a:r>
            <a:endParaRPr lang="ko-KR" altLang="en-US" sz="1100" spc="-2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7336" y="4437112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  <a:t>AMV IR1 </a:t>
            </a:r>
            <a:b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100" spc="-20" dirty="0" smtClean="0">
                <a:latin typeface="휴먼엑스포" pitchFamily="18" charset="-127"/>
                <a:ea typeface="휴먼엑스포" pitchFamily="18" charset="-127"/>
              </a:rPr>
              <a:t>Bar Plot</a:t>
            </a:r>
            <a:endParaRPr lang="ko-KR" altLang="en-US" sz="1100" spc="-20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104942" y="69426"/>
            <a:ext cx="8024522" cy="767286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bg1"/>
                </a:solidFill>
                <a:latin typeface="가는둥근제목체" pitchFamily="18" charset="-127"/>
                <a:ea typeface="가는둥근제목체" pitchFamily="18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2. Application for Operational Forecast</a:t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  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- Example of Product validation &amp; Quality Monitoring web site</a:t>
            </a:r>
            <a:endParaRPr lang="ko-KR" altLang="en-US" sz="20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1104942" y="332656"/>
            <a:ext cx="8024522" cy="438156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2. Application for Operational Forecast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xmlns="" val="3528485418"/>
              </p:ext>
            </p:extLst>
          </p:nvPr>
        </p:nvGraphicFramePr>
        <p:xfrm>
          <a:off x="2792760" y="2276627"/>
          <a:ext cx="464347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6578942" y="4562643"/>
            <a:ext cx="71438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위쪽 화살표 설명선 16"/>
          <p:cNvSpPr/>
          <p:nvPr/>
        </p:nvSpPr>
        <p:spPr>
          <a:xfrm rot="20076285">
            <a:off x="6515727" y="4821456"/>
            <a:ext cx="1998442" cy="1252464"/>
          </a:xfrm>
          <a:prstGeom prst="upArrowCallout">
            <a:avLst>
              <a:gd name="adj1" fmla="val 23367"/>
              <a:gd name="adj2" fmla="val 25000"/>
              <a:gd name="adj3" fmla="val 25000"/>
              <a:gd name="adj4" fmla="val 4701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sz="14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Dominant effect</a:t>
            </a:r>
          </a:p>
          <a:p>
            <a:pPr algn="ctr" latinLnBrk="0"/>
            <a:r>
              <a:rPr lang="en-US" altLang="ko-KR" sz="1400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over  East Asia </a:t>
            </a:r>
            <a:endParaRPr lang="ko-KR" altLang="en-US" sz="1400" b="1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 rot="20889697">
            <a:off x="3503750" y="3035443"/>
            <a:ext cx="3039454" cy="111811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1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6736" y="1730286"/>
            <a:ext cx="5508674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Effect of COMS AMV : 1% accuracy  upgrade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5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048" y="1556792"/>
            <a:ext cx="4176464" cy="48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7"/>
          <p:cNvGrpSpPr/>
          <p:nvPr/>
        </p:nvGrpSpPr>
        <p:grpSpPr>
          <a:xfrm>
            <a:off x="272480" y="1700808"/>
            <a:ext cx="4824536" cy="4176464"/>
            <a:chOff x="1381492" y="2414831"/>
            <a:chExt cx="4832588" cy="40008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8906" t="4986" r="236"/>
            <a:stretch>
              <a:fillRect/>
            </a:stretch>
          </p:blipFill>
          <p:spPr bwMode="auto">
            <a:xfrm>
              <a:off x="1381492" y="2414831"/>
              <a:ext cx="4832588" cy="4000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5360842"/>
              <a:ext cx="4608512" cy="102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80956" y="1124744"/>
            <a:ext cx="4384012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Monthly product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3040" y="1124744"/>
            <a:ext cx="4384012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Statistical Result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104942" y="69426"/>
            <a:ext cx="8024522" cy="767286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b="1">
                <a:solidFill>
                  <a:schemeClr val="bg1"/>
                </a:solidFill>
                <a:latin typeface="가는둥근제목체" pitchFamily="18" charset="-127"/>
                <a:ea typeface="가는둥근제목체" pitchFamily="18" charset="-127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2. Application for Operational Forecast</a:t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</a:b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   </a:t>
            </a:r>
            <a:r>
              <a:rPr lang="en-US" altLang="ko-KR" sz="16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- Example of Product validation &amp; Quality Monitoring web site</a:t>
            </a:r>
            <a:endParaRPr lang="ko-KR" altLang="en-US" sz="20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6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85933" y="1773982"/>
            <a:ext cx="6933611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1pPr>
            <a:lvl2pPr marL="625475" indent="-168275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kumimoji="1" sz="2800" b="1">
                <a:solidFill>
                  <a:srgbClr val="333300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1. Data : </a:t>
            </a:r>
            <a:r>
              <a:rPr lang="en-US" altLang="ko-KR" sz="14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Rawin-Sonde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wind observation</a:t>
            </a:r>
          </a:p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2. Area : Northern Hemisphere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3. Statistical Index : Bias, RMSE, RMSVD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/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4. Period : 1year(May 2012 – April 2013)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/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5. Quality indicator of AMV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 5.1 Wind speed(</a:t>
            </a:r>
            <a:r>
              <a:rPr lang="en-US" altLang="ko-KR" sz="1400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Sonde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) difference &lt; 30m/s</a:t>
            </a:r>
            <a: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5.2 Wind direction difference &lt; 90 degree</a:t>
            </a:r>
            <a: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5.3 </a:t>
            </a:r>
            <a: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Quality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Index &gt;= </a:t>
            </a:r>
            <a:r>
              <a:rPr lang="en-US" altLang="ko-KR" sz="1400" b="0" dirty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0.85 </a:t>
            </a:r>
          </a:p>
          <a:p>
            <a:pPr algn="l" eaLnBrk="1" hangingPunct="1">
              <a:spcBef>
                <a:spcPct val="50000"/>
              </a:spcBef>
              <a:buClr>
                <a:srgbClr val="000066"/>
              </a:buClr>
            </a:pP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6. Characteristics 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6.1  negative bias upper level of higher than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20 degree in N.H.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    (AMV</a:t>
            </a:r>
            <a:r>
              <a:rPr lang="ko-KR" altLang="en-US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slow trend)</a:t>
            </a:r>
            <a:b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1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6.2 large Bias, RMSE[RMS(Vector Difference)] in winter </a:t>
            </a:r>
            <a:endParaRPr lang="en-US" altLang="ko-KR" sz="1400" b="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36" y="1295063"/>
            <a:ext cx="4384012" cy="338554"/>
          </a:xfrm>
          <a:prstGeom prst="rect">
            <a:avLst/>
          </a:prstGeom>
          <a:noFill/>
          <a:ln w="57150">
            <a:solidFill>
              <a:srgbClr val="B4D7FF"/>
            </a:solidFill>
          </a:ln>
        </p:spPr>
        <p:txBody>
          <a:bodyPr wrap="square">
            <a:spAutoFit/>
          </a:bodyPr>
          <a:lstStyle/>
          <a:p>
            <a:pPr algn="l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휴먼엑스포" pitchFamily="18" charset="-127"/>
                <a:ea typeface="휴먼엑스포" pitchFamily="18" charset="-127"/>
              </a:rPr>
              <a:t>* Preliminary Validation Result</a:t>
            </a:r>
            <a:endParaRPr kumimoji="0" lang="en-US" altLang="ko-KR" sz="16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104942" y="332656"/>
            <a:ext cx="8024522" cy="438156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  <a:cs typeface="Tahoma" pitchFamily="34" charset="0"/>
              </a:rPr>
              <a:t>2. Application for Operational Forecast</a:t>
            </a:r>
            <a:endParaRPr lang="ko-KR" altLang="en-US" sz="3600" dirty="0">
              <a:latin typeface="휴먼엑스포" pitchFamily="18" charset="-127"/>
              <a:ea typeface="휴먼엑스포" pitchFamily="18" charset="-127"/>
              <a:cs typeface="Tahoma" pitchFamily="34" charset="0"/>
            </a:endParaRPr>
          </a:p>
        </p:txBody>
      </p:sp>
      <p:pic>
        <p:nvPicPr>
          <p:cNvPr id="8" name="Picture 6" descr="C:\Users\기상청\Desktop\업무\5가지모듈비교분석\SONDE\COMS_ori\coms_mi_amv_ir1_m_f90200_cn_201301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562" y="1445369"/>
            <a:ext cx="370326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2550" y="110673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휴먼엑스포" pitchFamily="18" charset="-127"/>
                <a:ea typeface="휴먼엑스포" pitchFamily="18" charset="-127"/>
              </a:rPr>
              <a:t>January 2013</a:t>
            </a:r>
            <a:endParaRPr lang="ko-KR" altLang="en-US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7561237" y="2011020"/>
            <a:ext cx="928154" cy="648071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7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FE7F5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FE7F5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29860</TotalTime>
  <Words>1222</Words>
  <Application>Microsoft Office PowerPoint</Application>
  <PresentationFormat>A4 Paper (210x297 mm)</PresentationFormat>
  <Paragraphs>461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맑은 고딕</vt:lpstr>
      <vt:lpstr>휴먼엑스포</vt:lpstr>
      <vt:lpstr>Tahoma</vt:lpstr>
      <vt:lpstr>Times New Roman</vt:lpstr>
      <vt:lpstr>굴림</vt:lpstr>
      <vt:lpstr>함초롬돋움</vt:lpstr>
      <vt:lpstr>HY헤드라인M</vt:lpstr>
      <vt:lpstr>함초롬바탕</vt:lpstr>
      <vt:lpstr>가는둥근제목체</vt:lpstr>
      <vt:lpstr>기본 디자인</vt:lpstr>
      <vt:lpstr>Slide 1</vt:lpstr>
      <vt:lpstr> Contents</vt:lpstr>
      <vt:lpstr>1. Introduction Perspective</vt:lpstr>
      <vt:lpstr>2. Application for Operational Forecast</vt:lpstr>
      <vt:lpstr>2. Application for Operational Forecast</vt:lpstr>
      <vt:lpstr>Slide 6</vt:lpstr>
      <vt:lpstr>2. Application for Operational Forecast</vt:lpstr>
      <vt:lpstr>Slide 8</vt:lpstr>
      <vt:lpstr>2. Application for Operational Forecast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삼성SDS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류현주</dc:creator>
  <cp:lastModifiedBy>jdaniels</cp:lastModifiedBy>
  <cp:revision>1828</cp:revision>
  <cp:lastPrinted>2014-06-13T07:08:01Z</cp:lastPrinted>
  <dcterms:created xsi:type="dcterms:W3CDTF">2006-03-12T23:24:22Z</dcterms:created>
  <dcterms:modified xsi:type="dcterms:W3CDTF">2014-06-16T08:49:27Z</dcterms:modified>
</cp:coreProperties>
</file>