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2"/>
  </p:sldMasterIdLst>
  <p:notesMasterIdLst>
    <p:notesMasterId r:id="rId4"/>
  </p:notesMasterIdLst>
  <p:handoutMasterIdLst>
    <p:handoutMasterId r:id="rId5"/>
  </p:handoutMasterIdLst>
  <p:sldIdLst>
    <p:sldId id="263" r:id="rId3"/>
  </p:sldIdLst>
  <p:sldSz cx="51206400" cy="36576000"/>
  <p:notesSz cx="9236075" cy="7010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•"/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9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Johnson (IWNM)" initials="" lastIdx="4" clrIdx="0"/>
  <p:cmAuthor id="1" name="v-debuye" initials="" lastIdx="8" clrIdx="1"/>
  <p:cmAuthor id="2" name="a-bumont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8AA5DC"/>
    <a:srgbClr val="FFFFFF"/>
    <a:srgbClr val="FF33CC"/>
    <a:srgbClr val="333333"/>
    <a:srgbClr val="004442"/>
    <a:srgbClr val="0080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634" autoAdjust="0"/>
    <p:restoredTop sz="96307" autoAdjust="0"/>
  </p:normalViewPr>
  <p:slideViewPr>
    <p:cSldViewPr>
      <p:cViewPr>
        <p:scale>
          <a:sx n="33" d="100"/>
          <a:sy n="33" d="100"/>
        </p:scale>
        <p:origin x="-4528" y="-936"/>
      </p:cViewPr>
      <p:guideLst>
        <p:guide orient="horz" pos="11520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78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3350" y="0"/>
            <a:ext cx="3986213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21463"/>
            <a:ext cx="3987800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3350" y="6621463"/>
            <a:ext cx="3986213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98" tIns="46199" rIns="92398" bIns="46199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51174361-862A-42D6-B3EE-881F47FEA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0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028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4" y="11361739"/>
            <a:ext cx="43526075" cy="7840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6" y="20726400"/>
            <a:ext cx="35845750" cy="9347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6B3DE-DF09-4906-844B-5EE0F3CA35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6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89F5-D518-43B7-B956-3BF6DAD420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3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5275" y="1465263"/>
            <a:ext cx="11520488" cy="312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639" y="1465263"/>
            <a:ext cx="34412237" cy="312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7BDF0-292A-494B-9D2E-6D647367B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9" y="1465263"/>
            <a:ext cx="46085125" cy="609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60638" y="8534401"/>
            <a:ext cx="22966362" cy="24137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5679401" y="8534401"/>
            <a:ext cx="22966363" cy="11991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5679401" y="20678776"/>
            <a:ext cx="22966363" cy="1199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560639" y="33307338"/>
            <a:ext cx="11947525" cy="2540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495839" y="33307338"/>
            <a:ext cx="16214725" cy="2540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6698239" y="33307338"/>
            <a:ext cx="11947525" cy="2540000"/>
          </a:xfrm>
        </p:spPr>
        <p:txBody>
          <a:bodyPr/>
          <a:lstStyle>
            <a:lvl1pPr>
              <a:defRPr/>
            </a:lvl1pPr>
          </a:lstStyle>
          <a:p>
            <a:fld id="{399F81F1-3B06-4A4B-9BD7-73B44DED6B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922D-2EB9-440C-AD24-8BCA926725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3502938"/>
            <a:ext cx="43526075" cy="7264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5501938"/>
            <a:ext cx="43526075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FA14-9D39-4806-949E-B3BE3891B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638" y="8534401"/>
            <a:ext cx="22966362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1" y="8534401"/>
            <a:ext cx="22966363" cy="2413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C924F-BBDA-41FD-9C55-1FB7E56E7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8186738"/>
            <a:ext cx="22625051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1599863"/>
            <a:ext cx="22625051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6" y="8186738"/>
            <a:ext cx="22632988" cy="3413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6" y="11599863"/>
            <a:ext cx="22632988" cy="2107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FBADF-B505-4198-8365-9B71066E0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42252-4A21-4631-A3D7-208DDDEC7C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FCFBB-598A-4730-9CBA-908DB7144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27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455738"/>
            <a:ext cx="16846551" cy="6197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455738"/>
            <a:ext cx="28625800" cy="31216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7653338"/>
            <a:ext cx="16846551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7E9A-23B7-4516-94D3-88C02B0CF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9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5603200"/>
            <a:ext cx="30724475" cy="302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3268663"/>
            <a:ext cx="30724475" cy="21945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8625800"/>
            <a:ext cx="30724475" cy="429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8F014-7DFC-418B-9919-09D778EA7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1" name="Rectangle 13"/>
          <p:cNvSpPr>
            <a:spLocks noChangeAspect="1" noChangeArrowheads="1"/>
          </p:cNvSpPr>
          <p:nvPr/>
        </p:nvSpPr>
        <p:spPr bwMode="auto">
          <a:xfrm>
            <a:off x="0" y="6689725"/>
            <a:ext cx="12814300" cy="29886275"/>
          </a:xfrm>
          <a:prstGeom prst="rect">
            <a:avLst/>
          </a:prstGeom>
          <a:solidFill>
            <a:schemeClr val="accent5">
              <a:lumMod val="90000"/>
              <a:alpha val="50000"/>
            </a:schemeClr>
          </a:solidFill>
          <a:ln>
            <a:noFill/>
          </a:ln>
          <a:effectLst/>
          <a:extLst/>
        </p:spPr>
        <p:txBody>
          <a:bodyPr wrap="none" lIns="274430" tIns="138248" rIns="274430" bIns="138248" anchor="ctr"/>
          <a:lstStyle/>
          <a:p>
            <a:pPr marL="1027113" indent="-1027113" algn="ctr" defTabSz="6288088"/>
            <a:endParaRPr lang="en-US"/>
          </a:p>
        </p:txBody>
      </p:sp>
      <p:pic>
        <p:nvPicPr>
          <p:cNvPr id="83982" name="Picture 14" descr="MPj03905180000[1]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72250"/>
          <a:stretch>
            <a:fillRect/>
          </a:stretch>
        </p:blipFill>
        <p:spPr bwMode="auto">
          <a:xfrm>
            <a:off x="29964064" y="0"/>
            <a:ext cx="107267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3983" name="Picture 15" descr="MPj03211020000[1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0" b="34750"/>
          <a:stretch>
            <a:fillRect/>
          </a:stretch>
        </p:blipFill>
        <p:spPr bwMode="auto">
          <a:xfrm>
            <a:off x="40636826" y="0"/>
            <a:ext cx="105695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3984" name="Picture 16" descr="MPj03905200000[1]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0" b="22501"/>
          <a:stretch>
            <a:fillRect/>
          </a:stretch>
        </p:blipFill>
        <p:spPr bwMode="auto">
          <a:xfrm>
            <a:off x="20650199" y="0"/>
            <a:ext cx="934243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0" y="6689725"/>
            <a:ext cx="512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0" y="7150100"/>
            <a:ext cx="5120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12827000" y="35801300"/>
            <a:ext cx="38392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12814300" y="6689725"/>
            <a:ext cx="0" cy="2988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>
            <a:off x="1062038" y="6721476"/>
            <a:ext cx="0" cy="29924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>
            <a:off x="13544550" y="0"/>
            <a:ext cx="0" cy="3657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25949275" y="7150100"/>
            <a:ext cx="0" cy="2942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>
            <a:off x="38392100" y="7150100"/>
            <a:ext cx="0" cy="2942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>
            <a:off x="50028475" y="7150100"/>
            <a:ext cx="0" cy="2942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/>
          <a:lstStyle/>
          <a:p>
            <a:endParaRPr lang="en-US"/>
          </a:p>
        </p:txBody>
      </p:sp>
      <p:sp>
        <p:nvSpPr>
          <p:cNvPr id="83994" name="Rectangle 26"/>
          <p:cNvSpPr>
            <a:spLocks noChangeAspect="1" noChangeArrowheads="1"/>
          </p:cNvSpPr>
          <p:nvPr/>
        </p:nvSpPr>
        <p:spPr bwMode="auto">
          <a:xfrm>
            <a:off x="0" y="7939"/>
            <a:ext cx="20802600" cy="13636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none" lIns="274430" tIns="138248" rIns="274430" bIns="138248" anchor="ctr"/>
          <a:lstStyle/>
          <a:p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60639" y="1465263"/>
            <a:ext cx="4608512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60639" y="8534401"/>
            <a:ext cx="46085125" cy="2413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60639" y="33307338"/>
            <a:ext cx="119475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6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9" y="33307338"/>
            <a:ext cx="162147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6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9" y="33307338"/>
            <a:ext cx="11947525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600">
                <a:latin typeface="+mn-lt"/>
              </a:defRPr>
            </a:lvl1pPr>
          </a:lstStyle>
          <a:p>
            <a:fld id="{1E2B1309-A9D8-4C66-99C6-860A28674D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rtl="0" eaLnBrk="1" fontAlgn="base" hangingPunct="1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1788" indent="-2349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30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02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74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4613" indent="-227013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30" Type="http://schemas.openxmlformats.org/officeDocument/2006/relationships/oleObject" Target="../embeddings/oleObject1.bin"/><Relationship Id="rId31" Type="http://schemas.openxmlformats.org/officeDocument/2006/relationships/image" Target="../media/image4.emf"/><Relationship Id="rId32" Type="http://schemas.openxmlformats.org/officeDocument/2006/relationships/oleObject" Target="../embeddings/oleObject2.bin"/><Relationship Id="rId9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33" Type="http://schemas.openxmlformats.org/officeDocument/2006/relationships/image" Target="../media/image5.wmf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051000" y="24460200"/>
            <a:ext cx="9220201" cy="5181600"/>
            <a:chOff x="40462200" y="10439394"/>
            <a:chExt cx="7924818" cy="5486406"/>
          </a:xfrm>
        </p:grpSpPr>
        <p:pic>
          <p:nvPicPr>
            <p:cNvPr id="106" name="Picture 4" descr="W:\baker\terra\terr\terr_zonal_stdv_u_2012111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2209" y="13182594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5" descr="W:\baker\misr\misr\misr_zonal_stdv_u_2012111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2200" y="10439394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6" descr="W:\baker\leog\leog\leog_zonal_stdv_u_201211151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410" y="10439394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Users\baker\Documents\gmsc\gmsc_zonal_stdv_u_201211151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409" y="13182600"/>
              <a:ext cx="36576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0102" y="1350964"/>
            <a:ext cx="36490274" cy="3348037"/>
          </a:xfrm>
          <a:noFill/>
        </p:spPr>
        <p:txBody>
          <a:bodyPr/>
          <a:lstStyle/>
          <a:p>
            <a:r>
              <a:rPr lang="en-US" sz="7200" b="1" dirty="0" smtClean="0">
                <a:solidFill>
                  <a:schemeClr val="accent2"/>
                </a:solidFill>
                <a:latin typeface="+mn-lt"/>
              </a:rPr>
              <a:t>An </a:t>
            </a:r>
            <a:r>
              <a:rPr lang="en-US" sz="7200" b="1" dirty="0">
                <a:solidFill>
                  <a:schemeClr val="accent2"/>
                </a:solidFill>
                <a:latin typeface="+mn-lt"/>
              </a:rPr>
              <a:t>Assessment of the Impact of the Assimilation of NASA TERRA MISR Atmospheric Motion Vectors on the NRL Global Atmospheric Prediction </a:t>
            </a:r>
            <a:r>
              <a:rPr lang="en-US" sz="7200" b="1" dirty="0" smtClean="0">
                <a:solidFill>
                  <a:schemeClr val="accent2"/>
                </a:solidFill>
                <a:latin typeface="+mn-lt"/>
              </a:rPr>
              <a:t>System</a:t>
            </a:r>
            <a:endParaRPr lang="en-US" sz="7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1" y="8299450"/>
            <a:ext cx="10283825" cy="27590750"/>
          </a:xfrm>
          <a:noFill/>
        </p:spPr>
        <p:txBody>
          <a:bodyPr lIns="91440" tIns="45720" rIns="91440" bIns="45720"/>
          <a:lstStyle/>
          <a:p>
            <a:pPr marL="0" indent="0" algn="ctr">
              <a:spcBef>
                <a:spcPct val="0"/>
              </a:spcBef>
              <a:spcAft>
                <a:spcPct val="65000"/>
              </a:spcAft>
              <a:buFontTx/>
              <a:buNone/>
            </a:pPr>
            <a:r>
              <a:rPr lang="en-US" sz="4500" b="1" dirty="0" smtClean="0">
                <a:solidFill>
                  <a:schemeClr val="accent1">
                    <a:lumMod val="25000"/>
                  </a:schemeClr>
                </a:solidFill>
              </a:rPr>
              <a:t>ABSTRACT</a:t>
            </a:r>
            <a:endParaRPr lang="en-US" sz="45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000" dirty="0" smtClean="0"/>
              <a:t>In </a:t>
            </a:r>
            <a:r>
              <a:rPr lang="en-US" sz="2000" dirty="0"/>
              <a:t>this study, we examine the impact of atmospheric motion vectors (AMV) derived using imagery from the MISR (Multi-angle Imaging </a:t>
            </a:r>
            <a:r>
              <a:rPr lang="en-US" sz="2000" dirty="0" err="1"/>
              <a:t>SpectroRadiometer</a:t>
            </a:r>
            <a:r>
              <a:rPr lang="en-US" sz="2000" dirty="0"/>
              <a:t>) instrument flown onboard the EOS-Terra satellite.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AMVs </a:t>
            </a:r>
            <a:r>
              <a:rPr lang="en-US" sz="2000" dirty="0"/>
              <a:t>derived from the MISR instrument have several unique strengths that are especially relevant for NWP applications. </a:t>
            </a:r>
            <a:r>
              <a:rPr lang="en-US" sz="2000" dirty="0" smtClean="0"/>
              <a:t>First</a:t>
            </a:r>
            <a:r>
              <a:rPr lang="en-US" sz="2000" dirty="0"/>
              <a:t>, the integrated height retrievals are insensitive to radiometric calibration or atmospheric temperature profiles, giving a more accurate height assignment for the AMVs. </a:t>
            </a:r>
            <a:r>
              <a:rPr lang="en-US" sz="2000" dirty="0" smtClean="0"/>
              <a:t>Second</a:t>
            </a:r>
            <a:r>
              <a:rPr lang="en-US" sz="2000" dirty="0"/>
              <a:t>, the cameras capture motion over a 200 second interval, providing an effective 17.6 km gridded resolution. </a:t>
            </a:r>
            <a:r>
              <a:rPr lang="en-US" sz="2000" dirty="0" smtClean="0"/>
              <a:t>Finally</a:t>
            </a:r>
            <a:r>
              <a:rPr lang="en-US" sz="2000" dirty="0"/>
              <a:t>, MISR gives good global coverage up to 85o (depending upon the season (sunlight)), much further </a:t>
            </a:r>
            <a:r>
              <a:rPr lang="en-US" sz="2000" dirty="0" err="1"/>
              <a:t>poleward</a:t>
            </a:r>
            <a:r>
              <a:rPr lang="en-US" sz="2000" dirty="0"/>
              <a:t> than geostationary AMVs. 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MISR winds were assimilated using the global atmospheric prediction system developed by the Naval Research Laboratory. This system is composed of NAVDAS-AR (NRL Atmospheric Variational Data Assimilation System—Accelerated Representer), and the newly-operational Navy Global Environment Model (NAVGEM).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adjoint-based observation impacts were computed for each 6-hr update cycle, using a global tropospheric moist total energy error norm. </a:t>
            </a:r>
            <a:r>
              <a:rPr lang="en-US" sz="2000" dirty="0" smtClean="0"/>
              <a:t>For </a:t>
            </a:r>
            <a:r>
              <a:rPr lang="en-US" sz="2000" dirty="0"/>
              <a:t>NAVDAS-AR/NAVGEM, Atmospheric Motion Vectors from geostationary satellites dominate the reduction in the 24-hr forecast error. </a:t>
            </a:r>
            <a:r>
              <a:rPr lang="en-US" sz="2000" dirty="0" smtClean="0"/>
              <a:t>Even </a:t>
            </a:r>
            <a:r>
              <a:rPr lang="en-US" sz="2000" dirty="0"/>
              <a:t>so, the MISR AMVs were ranked as seventh most important on a per-observation basis. </a:t>
            </a:r>
            <a:endParaRPr lang="en-US" sz="2000" dirty="0">
              <a:latin typeface="+mj-lt"/>
            </a:endParaRPr>
          </a:p>
          <a:p>
            <a:pPr marL="0" indent="0" algn="ctr">
              <a:spcBef>
                <a:spcPct val="0"/>
              </a:spcBef>
              <a:spcAft>
                <a:spcPct val="65000"/>
              </a:spcAft>
              <a:buFontTx/>
              <a:buNone/>
            </a:pPr>
            <a:endParaRPr lang="en-US" sz="45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0" indent="0" algn="ctr">
              <a:spcBef>
                <a:spcPct val="0"/>
              </a:spcBef>
              <a:spcAft>
                <a:spcPct val="65000"/>
              </a:spcAft>
              <a:buFontTx/>
              <a:buNone/>
            </a:pPr>
            <a:r>
              <a:rPr lang="en-US" sz="4500" b="1" dirty="0" smtClean="0">
                <a:solidFill>
                  <a:schemeClr val="accent1">
                    <a:lumMod val="25000"/>
                  </a:schemeClr>
                </a:solidFill>
              </a:rPr>
              <a:t>MOTIVATION</a:t>
            </a:r>
            <a:endParaRPr lang="en-US" sz="45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400" b="1" dirty="0"/>
              <a:t>Evaluate TERRA MISR cloud motion vectors (CMV) impact on NWP</a:t>
            </a:r>
          </a:p>
          <a:p>
            <a:pPr lvl="1"/>
            <a:r>
              <a:rPr lang="en-US" sz="2000" dirty="0"/>
              <a:t>The status of MISR CMV retrievals was presented at the 11</a:t>
            </a:r>
            <a:r>
              <a:rPr lang="en-US" sz="2000" baseline="30000" dirty="0"/>
              <a:t>th</a:t>
            </a:r>
            <a:r>
              <a:rPr lang="en-US" sz="2000" dirty="0"/>
              <a:t> International Winds Working Group meeting in Auckland, NZ.</a:t>
            </a:r>
          </a:p>
          <a:p>
            <a:pPr lvl="1"/>
            <a:r>
              <a:rPr lang="en-US" sz="2000" dirty="0"/>
              <a:t> We (NRL scientists) expressed an interest in assessing the value of these winds using our global NWP system</a:t>
            </a:r>
          </a:p>
          <a:p>
            <a:pPr lvl="1"/>
            <a:r>
              <a:rPr lang="en-US" sz="2000" dirty="0"/>
              <a:t>Since our global system already assimilates a large number of satellite AMVs, what additional benefit can be obtained from the MISR wind retrievals?</a:t>
            </a:r>
          </a:p>
          <a:p>
            <a:pPr lvl="1"/>
            <a:r>
              <a:rPr lang="en-US" sz="2000" dirty="0"/>
              <a:t>How are new observations complementary to the existing observations? Are they redundant, or do they fill a gap</a:t>
            </a:r>
            <a:r>
              <a:rPr lang="en-US" sz="2000" dirty="0" smtClean="0"/>
              <a:t>?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marL="0" indent="0" eaLnBrk="0" hangingPunct="0">
              <a:spcBef>
                <a:spcPct val="75000"/>
              </a:spcBef>
              <a:spcAft>
                <a:spcPct val="25000"/>
              </a:spcAft>
              <a:buClr>
                <a:srgbClr val="008080"/>
              </a:buClr>
              <a:buSzPct val="115000"/>
              <a:buFont typeface="Wingdings 3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hangingPunct="0">
              <a:spcBef>
                <a:spcPct val="75000"/>
              </a:spcBef>
              <a:spcAft>
                <a:spcPct val="25000"/>
              </a:spcAft>
              <a:buClr>
                <a:srgbClr val="008080"/>
              </a:buClr>
              <a:buSzPct val="115000"/>
              <a:buFont typeface="Wingdings 3" pitchFamily="18" charset="2"/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hangingPunct="0">
              <a:spcBef>
                <a:spcPct val="75000"/>
              </a:spcBef>
              <a:spcAft>
                <a:spcPct val="25000"/>
              </a:spcAft>
              <a:buClr>
                <a:srgbClr val="008080"/>
              </a:buClr>
              <a:buSzPct val="115000"/>
              <a:buFont typeface="Wingdings 3" pitchFamily="18" charset="2"/>
              <a:buNone/>
            </a:pPr>
            <a:endParaRPr lang="en-US" sz="4500" b="1" dirty="0" smtClean="0">
              <a:solidFill>
                <a:srgbClr val="BBE0E3">
                  <a:lumMod val="25000"/>
                </a:srgbClr>
              </a:solidFill>
            </a:endParaRPr>
          </a:p>
          <a:p>
            <a:pPr marL="0" indent="0" algn="ctr" eaLnBrk="0" hangingPunct="0">
              <a:spcBef>
                <a:spcPct val="75000"/>
              </a:spcBef>
              <a:spcAft>
                <a:spcPct val="25000"/>
              </a:spcAft>
              <a:buClr>
                <a:srgbClr val="008080"/>
              </a:buClr>
              <a:buSzPct val="115000"/>
              <a:buFont typeface="Wingdings 3" pitchFamily="18" charset="2"/>
              <a:buNone/>
            </a:pPr>
            <a:r>
              <a:rPr lang="en-US" sz="4500" b="1" dirty="0" smtClean="0">
                <a:solidFill>
                  <a:srgbClr val="BBE0E3">
                    <a:lumMod val="25000"/>
                  </a:srgbClr>
                </a:solidFill>
              </a:rPr>
              <a:t>EOS TERRA MISR Instrument</a:t>
            </a:r>
          </a:p>
          <a:p>
            <a:r>
              <a:rPr lang="en-US" sz="2000" dirty="0"/>
              <a:t>MISR: Multi-angle Imaging </a:t>
            </a:r>
            <a:r>
              <a:rPr lang="en-US" sz="2000" dirty="0" err="1"/>
              <a:t>SpectroRadiometer</a:t>
            </a:r>
            <a:endParaRPr lang="en-US" sz="2000" dirty="0"/>
          </a:p>
          <a:p>
            <a:r>
              <a:rPr lang="en-US" sz="2000" dirty="0"/>
              <a:t>On EOS-Terra, launched in 1999, sun-synchronous orbit</a:t>
            </a:r>
          </a:p>
          <a:p>
            <a:r>
              <a:rPr lang="en-US" sz="2000" dirty="0"/>
              <a:t>Observations expected to continue until 2020</a:t>
            </a:r>
          </a:p>
          <a:p>
            <a:r>
              <a:rPr lang="en-US" sz="2000" dirty="0"/>
              <a:t>Global coverage up to 85</a:t>
            </a:r>
            <a:r>
              <a:rPr lang="en-US" sz="2000" baseline="30000" dirty="0"/>
              <a:t>o</a:t>
            </a:r>
            <a:r>
              <a:rPr lang="en-US" sz="2000" dirty="0"/>
              <a:t>, including traditional gap region between 50</a:t>
            </a:r>
            <a:r>
              <a:rPr lang="en-US" sz="2000" baseline="30000" dirty="0"/>
              <a:t>o</a:t>
            </a:r>
            <a:r>
              <a:rPr lang="en-US" sz="2000" dirty="0"/>
              <a:t>-70</a:t>
            </a:r>
            <a:r>
              <a:rPr lang="en-US" sz="2000" baseline="30000" dirty="0"/>
              <a:t>o</a:t>
            </a:r>
            <a:r>
              <a:rPr lang="en-US" sz="2000" dirty="0"/>
              <a:t> N/S for the sunlit pole</a:t>
            </a:r>
          </a:p>
          <a:p>
            <a:r>
              <a:rPr lang="en-US" sz="2000" dirty="0"/>
              <a:t>Nine cameras for stereoscopic imaging and cloud pattern matching</a:t>
            </a:r>
          </a:p>
          <a:p>
            <a:pPr marL="0" lvl="0" indent="0" algn="ctr" eaLnBrk="0" hangingPunct="0">
              <a:spcBef>
                <a:spcPct val="75000"/>
              </a:spcBef>
              <a:spcAft>
                <a:spcPct val="25000"/>
              </a:spcAft>
              <a:buClr>
                <a:srgbClr val="008080"/>
              </a:buClr>
              <a:buSzPct val="115000"/>
              <a:buNone/>
            </a:pPr>
            <a:r>
              <a:rPr lang="en-US" sz="4500" b="1" dirty="0" smtClean="0">
                <a:solidFill>
                  <a:srgbClr val="BBE0E3">
                    <a:lumMod val="25000"/>
                  </a:srgbClr>
                </a:solidFill>
              </a:rPr>
              <a:t>MISR </a:t>
            </a:r>
            <a:r>
              <a:rPr lang="en-US" sz="4500" b="1" dirty="0">
                <a:solidFill>
                  <a:srgbClr val="BBE0E3">
                    <a:lumMod val="25000"/>
                  </a:srgbClr>
                </a:solidFill>
              </a:rPr>
              <a:t>Cloud Motion </a:t>
            </a:r>
            <a:r>
              <a:rPr lang="en-US" sz="4500" b="1" dirty="0" smtClean="0">
                <a:solidFill>
                  <a:srgbClr val="BBE0E3">
                    <a:lumMod val="25000"/>
                  </a:srgbClr>
                </a:solidFill>
              </a:rPr>
              <a:t>Vectors</a:t>
            </a:r>
          </a:p>
          <a:p>
            <a:r>
              <a:rPr lang="en-US" sz="2000" dirty="0"/>
              <a:t>Visible channel (670 nm)</a:t>
            </a:r>
          </a:p>
          <a:p>
            <a:r>
              <a:rPr lang="en-US" sz="2000" dirty="0"/>
              <a:t>Parallax of stereoscopic images used to determine cloud  top height</a:t>
            </a:r>
          </a:p>
          <a:p>
            <a:r>
              <a:rPr lang="en-US" sz="2000" dirty="0"/>
              <a:t>Displacement in the 9 consecutive images is used to retrieve winds </a:t>
            </a:r>
          </a:p>
          <a:p>
            <a:r>
              <a:rPr lang="en-US" sz="2000" dirty="0"/>
              <a:t>Retrievals are insensitive to atmospheric temperatures, radiometric calibration and complex surface types</a:t>
            </a:r>
          </a:p>
          <a:p>
            <a:r>
              <a:rPr lang="en-US" sz="2000" dirty="0"/>
              <a:t>17.6 km horizontal resolution, vertical resolution of ~500 m</a:t>
            </a:r>
          </a:p>
          <a:p>
            <a:r>
              <a:rPr lang="en-US" sz="2000" dirty="0"/>
              <a:t> JPL provided a dataset that included only the highest quality CMVs (based on quality indicator and cloud confidence flags)</a:t>
            </a:r>
          </a:p>
          <a:p>
            <a:r>
              <a:rPr lang="en-US" sz="2000" dirty="0"/>
              <a:t>CMVs with wind speed greater than 50 m/s were excluded</a:t>
            </a:r>
          </a:p>
          <a:p>
            <a:r>
              <a:rPr lang="en-US" sz="2000" dirty="0"/>
              <a:t>Daytime only, no diurnal sampling</a:t>
            </a:r>
          </a:p>
          <a:p>
            <a:r>
              <a:rPr lang="en-US" sz="2000" dirty="0"/>
              <a:t>Swath width ~ 400 km </a:t>
            </a:r>
            <a:r>
              <a:rPr lang="en-US" sz="2000" dirty="0">
                <a:sym typeface="Wingdings" panose="05000000000000000000" pitchFamily="2" charset="2"/>
              </a:rPr>
              <a:t>longer revisit times (global coverage every 9 days)</a:t>
            </a:r>
          </a:p>
          <a:p>
            <a:r>
              <a:rPr lang="en-US" sz="2000" dirty="0"/>
              <a:t>Anticipate latency could be &lt; 3 hrs </a:t>
            </a:r>
          </a:p>
        </p:txBody>
      </p:sp>
      <p:sp>
        <p:nvSpPr>
          <p:cNvPr id="80945" name="Text Box 49"/>
          <p:cNvSpPr txBox="1">
            <a:spLocks noChangeArrowheads="1"/>
          </p:cNvSpPr>
          <p:nvPr/>
        </p:nvSpPr>
        <p:spPr bwMode="auto">
          <a:xfrm>
            <a:off x="16678276" y="4395080"/>
            <a:ext cx="30135513" cy="231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430" tIns="138248" rIns="274430" bIns="138248">
            <a:spAutoFit/>
          </a:bodyPr>
          <a:lstStyle>
            <a:lvl1pPr marL="1027113" indent="-10271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latin typeface="+mn-lt"/>
              </a:rPr>
              <a:t>Nancy Baker</a:t>
            </a:r>
            <a:r>
              <a:rPr lang="en-US" sz="3600" baseline="30000" dirty="0" smtClean="0">
                <a:latin typeface="+mn-lt"/>
              </a:rPr>
              <a:t>1</a:t>
            </a:r>
            <a:r>
              <a:rPr lang="en-US" sz="3600" dirty="0" smtClean="0">
                <a:latin typeface="+mn-lt"/>
              </a:rPr>
              <a:t>, , Pat Pauley</a:t>
            </a:r>
            <a:r>
              <a:rPr lang="en-US" sz="3600" baseline="30000" dirty="0" smtClean="0">
                <a:latin typeface="+mn-lt"/>
              </a:rPr>
              <a:t>1 </a:t>
            </a:r>
            <a:r>
              <a:rPr lang="en-US" sz="3600" dirty="0" smtClean="0">
                <a:latin typeface="+mn-lt"/>
              </a:rPr>
              <a:t>, Rolf Langland</a:t>
            </a:r>
            <a:r>
              <a:rPr lang="en-US" sz="3600" baseline="30000" dirty="0" smtClean="0">
                <a:latin typeface="+mn-lt"/>
              </a:rPr>
              <a:t>1, </a:t>
            </a:r>
            <a:r>
              <a:rPr lang="en-US" sz="3600" dirty="0" smtClean="0">
                <a:latin typeface="+mn-lt"/>
              </a:rPr>
              <a:t>Kevin Mueller</a:t>
            </a:r>
            <a:r>
              <a:rPr lang="en-US" sz="3600" baseline="30000" dirty="0" smtClean="0">
                <a:latin typeface="+mn-lt"/>
              </a:rPr>
              <a:t>2 </a:t>
            </a:r>
            <a:r>
              <a:rPr lang="en-US" sz="3600" dirty="0" smtClean="0">
                <a:latin typeface="+mn-lt"/>
              </a:rPr>
              <a:t>and Dong Wu</a:t>
            </a:r>
            <a:r>
              <a:rPr lang="en-US" sz="3600" baseline="30000" dirty="0" smtClean="0">
                <a:latin typeface="+mn-lt"/>
              </a:rPr>
              <a:t>3</a:t>
            </a:r>
            <a:endParaRPr lang="en-US" sz="3600" dirty="0" smtClean="0">
              <a:latin typeface="+mn-lt"/>
            </a:endParaRPr>
          </a:p>
          <a:p>
            <a:pPr algn="ctr"/>
            <a:endParaRPr lang="en-US" dirty="0" smtClean="0">
              <a:latin typeface="+mn-lt"/>
            </a:endParaRPr>
          </a:p>
          <a:p>
            <a:pPr marL="0" indent="0" algn="ctr">
              <a:buNone/>
            </a:pPr>
            <a:r>
              <a:rPr lang="en-US" baseline="30000" dirty="0" smtClean="0">
                <a:latin typeface="+mn-lt"/>
              </a:rPr>
              <a:t>1</a:t>
            </a:r>
            <a:r>
              <a:rPr lang="en-US" dirty="0" smtClean="0">
                <a:latin typeface="+mn-lt"/>
              </a:rPr>
              <a:t>Marine Meteorology Division, Naval Research Laboratory, Monterey, CA</a:t>
            </a:r>
          </a:p>
          <a:p>
            <a:pPr marL="0" indent="0" algn="ctr">
              <a:buNone/>
            </a:pPr>
            <a:r>
              <a:rPr lang="en-US" baseline="30000" dirty="0" smtClean="0">
                <a:latin typeface="+mn-lt"/>
              </a:rPr>
              <a:t>2</a:t>
            </a:r>
            <a:r>
              <a:rPr lang="en-US" dirty="0" smtClean="0">
                <a:latin typeface="+mn-lt"/>
              </a:rPr>
              <a:t>Jet Propulsion Laboratory, Pasadena, CA</a:t>
            </a:r>
          </a:p>
          <a:p>
            <a:pPr marL="0" indent="0" algn="ctr">
              <a:buNone/>
            </a:pPr>
            <a:r>
              <a:rPr lang="en-US" baseline="30000" dirty="0" smtClean="0">
                <a:latin typeface="+mn-lt"/>
              </a:rPr>
              <a:t>3</a:t>
            </a:r>
            <a:r>
              <a:rPr lang="en-US" dirty="0" smtClean="0">
                <a:latin typeface="+mn-lt"/>
              </a:rPr>
              <a:t>NASA/Goddard Space Flight Center, Greenbelt, MD</a:t>
            </a:r>
            <a:endParaRPr lang="en-US" dirty="0">
              <a:latin typeface="+mn-lt"/>
            </a:endParaRPr>
          </a:p>
        </p:txBody>
      </p:sp>
      <p:sp>
        <p:nvSpPr>
          <p:cNvPr id="80982" name="Rectangle 86"/>
          <p:cNvSpPr>
            <a:spLocks noChangeArrowheads="1"/>
          </p:cNvSpPr>
          <p:nvPr/>
        </p:nvSpPr>
        <p:spPr bwMode="auto">
          <a:xfrm>
            <a:off x="14554200" y="7543800"/>
            <a:ext cx="102838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 algn="ctr" eaLnBrk="1" hangingPunct="1">
              <a:spcBef>
                <a:spcPct val="0"/>
              </a:spcBef>
              <a:spcAft>
                <a:spcPct val="65000"/>
              </a:spcAft>
              <a:buFontTx/>
              <a:buNone/>
              <a:tabLst>
                <a:tab pos="1028700" algn="l"/>
              </a:tabLst>
            </a:pPr>
            <a:r>
              <a:rPr lang="en-US" sz="4500" b="1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Experiment Design</a:t>
            </a:r>
          </a:p>
          <a:p>
            <a:r>
              <a:rPr lang="en-US" sz="2000" b="1" dirty="0" smtClean="0">
                <a:latin typeface="+mn-lt"/>
              </a:rPr>
              <a:t>Forecast Model: NAVGEM v1.2.1 (planned spring 2014)</a:t>
            </a:r>
          </a:p>
          <a:p>
            <a:pPr lvl="1"/>
            <a:r>
              <a:rPr lang="en-US" sz="1800" dirty="0" smtClean="0">
                <a:latin typeface="+mn-lt"/>
              </a:rPr>
              <a:t>T359L50, model top 0.04 hPa (around 70 km), horizontal resolution ~ 37 km</a:t>
            </a:r>
          </a:p>
          <a:p>
            <a:pPr lvl="1"/>
            <a:r>
              <a:rPr lang="en-US" sz="1800" dirty="0" smtClean="0">
                <a:latin typeface="+mn-lt"/>
              </a:rPr>
              <a:t>Semi-Lagrangian/Semi-Implicit dynamical core, forecast model, explicit clouds</a:t>
            </a:r>
          </a:p>
          <a:p>
            <a:r>
              <a:rPr lang="en-US" sz="2000" b="1" dirty="0" smtClean="0">
                <a:latin typeface="+mn-lt"/>
              </a:rPr>
              <a:t>Data Assimilation: NAVDAS-AR</a:t>
            </a:r>
          </a:p>
          <a:p>
            <a:pPr lvl="1"/>
            <a:r>
              <a:rPr lang="en-US" sz="1800" dirty="0" smtClean="0">
                <a:latin typeface="+mn-lt"/>
              </a:rPr>
              <a:t>4D-Var solved using accelerated representer technique</a:t>
            </a:r>
          </a:p>
          <a:p>
            <a:pPr lvl="1"/>
            <a:r>
              <a:rPr lang="en-US" sz="1800" dirty="0" smtClean="0">
                <a:latin typeface="+mn-lt"/>
              </a:rPr>
              <a:t>T359 outer loop, T119 (~ 111 km) inner loop resolution</a:t>
            </a:r>
          </a:p>
          <a:p>
            <a:pPr lvl="1"/>
            <a:r>
              <a:rPr lang="en-US" sz="1800" dirty="0" smtClean="0">
                <a:latin typeface="+mn-lt"/>
              </a:rPr>
              <a:t>Approximately 2.6 million obs/6 hrs (late data cut)</a:t>
            </a:r>
          </a:p>
          <a:p>
            <a:pPr lvl="1"/>
            <a:r>
              <a:rPr lang="en-US" sz="1800" dirty="0" smtClean="0">
                <a:latin typeface="+mn-lt"/>
              </a:rPr>
              <a:t>Radiance bias correction using variational bias correction approach</a:t>
            </a:r>
          </a:p>
          <a:p>
            <a:pPr lvl="1"/>
            <a:r>
              <a:rPr lang="en-US" sz="1800" dirty="0" smtClean="0">
                <a:latin typeface="+mn-lt"/>
              </a:rPr>
              <a:t>Began with zero bias coefficients (August 1, 2012)</a:t>
            </a:r>
          </a:p>
          <a:p>
            <a:r>
              <a:rPr lang="en-US" sz="2000" b="1" dirty="0" smtClean="0">
                <a:latin typeface="+mn-lt"/>
              </a:rPr>
              <a:t>Summer/Fall 2012 case : 15 August - 15 November, 2012 </a:t>
            </a:r>
          </a:p>
          <a:p>
            <a:pPr lvl="1"/>
            <a:r>
              <a:rPr lang="en-US" sz="1800" dirty="0" smtClean="0">
                <a:latin typeface="+mn-lt"/>
              </a:rPr>
              <a:t>5-day forecasts at 00, 12 UTC</a:t>
            </a:r>
          </a:p>
          <a:p>
            <a:pPr lvl="1"/>
            <a:r>
              <a:rPr lang="en-US" sz="1800" dirty="0" smtClean="0">
                <a:latin typeface="+mn-lt"/>
              </a:rPr>
              <a:t>Observation impact computed every 6 hrs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NAVDAS-AR: NRL Atmospheric Variational Data Assimilation System – Accelerated Representer</a:t>
            </a:r>
          </a:p>
          <a:p>
            <a:r>
              <a:rPr lang="en-US" sz="1800" dirty="0" smtClean="0">
                <a:latin typeface="+mn-lt"/>
              </a:rPr>
              <a:t>NAVGEM: Navy Global Environmental Model</a:t>
            </a:r>
          </a:p>
          <a:p>
            <a:pPr marL="339725" indent="-339725" eaLnBrk="1" hangingPunct="1">
              <a:lnSpc>
                <a:spcPct val="115000"/>
              </a:lnSpc>
              <a:buClr>
                <a:srgbClr val="008080"/>
              </a:buClr>
              <a:buFont typeface="Wingdings 3" pitchFamily="18" charset="2"/>
              <a:buNone/>
              <a:tabLst>
                <a:tab pos="1028700" algn="l"/>
              </a:tabLst>
            </a:pPr>
            <a:endParaRPr lang="en-US" sz="2400" dirty="0"/>
          </a:p>
        </p:txBody>
      </p:sp>
      <p:sp>
        <p:nvSpPr>
          <p:cNvPr id="81267" name="Rectangle 371"/>
          <p:cNvSpPr>
            <a:spLocks noChangeArrowheads="1"/>
          </p:cNvSpPr>
          <p:nvPr/>
        </p:nvSpPr>
        <p:spPr bwMode="auto">
          <a:xfrm>
            <a:off x="39014400" y="23622000"/>
            <a:ext cx="10283825" cy="522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ctr" eaLnBrk="1" hangingPunct="1">
              <a:spcBef>
                <a:spcPct val="0"/>
              </a:spcBef>
              <a:spcAft>
                <a:spcPct val="65000"/>
              </a:spcAft>
              <a:buFontTx/>
              <a:buNone/>
            </a:pPr>
            <a:r>
              <a:rPr lang="en-US" sz="4500" b="1" dirty="0" smtClean="0">
                <a:solidFill>
                  <a:schemeClr val="accent1">
                    <a:lumMod val="25000"/>
                  </a:schemeClr>
                </a:solidFill>
                <a:latin typeface="+mn-lt"/>
                <a:cs typeface="Times New Roman" pitchFamily="18" charset="0"/>
              </a:rPr>
              <a:t>CONCLUSIONS AND FUTURE WORK</a:t>
            </a:r>
            <a:endParaRPr lang="en-US" sz="4500" b="1" dirty="0">
              <a:solidFill>
                <a:schemeClr val="accent1">
                  <a:lumMod val="2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We </a:t>
            </a:r>
            <a:r>
              <a:rPr lang="en-US" sz="2000" dirty="0">
                <a:latin typeface="+mn-lt"/>
              </a:rPr>
              <a:t>see good overall impact from MISR winds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Low-level </a:t>
            </a:r>
            <a:r>
              <a:rPr lang="en-US" sz="2000" dirty="0">
                <a:latin typeface="+mn-lt"/>
              </a:rPr>
              <a:t>MISR winds appear to fill a data gap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Need </a:t>
            </a:r>
            <a:r>
              <a:rPr lang="en-US" sz="2000" dirty="0">
                <a:latin typeface="+mn-lt"/>
              </a:rPr>
              <a:t>to revisit quality control &amp; assimilation procedures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Higher </a:t>
            </a:r>
            <a:r>
              <a:rPr lang="en-US" sz="2000" dirty="0">
                <a:latin typeface="+mn-lt"/>
              </a:rPr>
              <a:t>ob error variance for v-component winds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Carry </a:t>
            </a:r>
            <a:r>
              <a:rPr lang="en-US" sz="2000" dirty="0">
                <a:latin typeface="+mn-lt"/>
              </a:rPr>
              <a:t>JPL quality index along with the observation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Super-ob </a:t>
            </a:r>
            <a:r>
              <a:rPr lang="en-US" sz="2000" dirty="0">
                <a:latin typeface="+mn-lt"/>
              </a:rPr>
              <a:t>vs. thinning to capture MISR resolution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latin typeface="+mn-lt"/>
              </a:rPr>
              <a:t>   What </a:t>
            </a:r>
            <a:r>
              <a:rPr lang="en-US" sz="2000" dirty="0">
                <a:latin typeface="+mn-lt"/>
              </a:rPr>
              <a:t>is the optimum observation density</a:t>
            </a:r>
            <a:r>
              <a:rPr lang="en-US" sz="2000" dirty="0" smtClean="0">
                <a:latin typeface="+mn-lt"/>
              </a:rPr>
              <a:t>?</a:t>
            </a:r>
          </a:p>
          <a:p>
            <a:pPr lvl="1">
              <a:spcBef>
                <a:spcPts val="0"/>
              </a:spcBef>
              <a:buNone/>
            </a:pPr>
            <a:endParaRPr lang="en-US" sz="1800" dirty="0">
              <a:latin typeface="+mn-lt"/>
            </a:endParaRPr>
          </a:p>
          <a:p>
            <a:pPr marL="411480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Ongoing Efforts</a:t>
            </a:r>
          </a:p>
          <a:p>
            <a:pPr marL="868680" lvl="1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Implemented check for geo-registration issues</a:t>
            </a:r>
          </a:p>
          <a:p>
            <a:pPr marL="868680" lvl="1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Compute mean </a:t>
            </a:r>
            <a:r>
              <a:rPr lang="en-US" sz="2000" dirty="0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-wind </a:t>
            </a:r>
            <a:r>
              <a:rPr lang="en-US" sz="2000" dirty="0" smtClean="0">
                <a:latin typeface="+mn-lt"/>
              </a:rPr>
              <a:t>innovation </a:t>
            </a:r>
            <a:r>
              <a:rPr lang="en-US" sz="2000" dirty="0">
                <a:latin typeface="+mn-lt"/>
              </a:rPr>
              <a:t>for each </a:t>
            </a:r>
            <a:r>
              <a:rPr lang="en-US" sz="2000" dirty="0" smtClean="0">
                <a:latin typeface="+mn-lt"/>
              </a:rPr>
              <a:t>orbit, </a:t>
            </a:r>
            <a:r>
              <a:rPr lang="en-US" sz="2000" dirty="0" smtClean="0">
                <a:latin typeface="+mn-lt"/>
              </a:rPr>
              <a:t>reject if </a:t>
            </a:r>
            <a:r>
              <a:rPr lang="en-US" sz="2000" dirty="0" smtClean="0">
                <a:latin typeface="+mn-lt"/>
              </a:rPr>
              <a:t>threshold is exceeded</a:t>
            </a:r>
            <a:endParaRPr lang="en-US" sz="2000" dirty="0">
              <a:latin typeface="+mn-lt"/>
            </a:endParaRPr>
          </a:p>
          <a:p>
            <a:pPr marL="868680" lvl="1" indent="-342900">
              <a:spcBef>
                <a:spcPts val="0"/>
              </a:spcBef>
            </a:pPr>
            <a:r>
              <a:rPr lang="en-US" sz="2000" dirty="0">
                <a:latin typeface="+mn-lt"/>
              </a:rPr>
              <a:t>Testing different observation error variances for u and v-wind </a:t>
            </a:r>
            <a:r>
              <a:rPr lang="en-US" sz="2000" dirty="0" smtClean="0">
                <a:latin typeface="+mn-lt"/>
              </a:rPr>
              <a:t>components (50-60% smaller for u-wind component)</a:t>
            </a:r>
            <a:endParaRPr lang="en-US" sz="2000" dirty="0">
              <a:latin typeface="+mn-lt"/>
            </a:endParaRPr>
          </a:p>
        </p:txBody>
      </p:sp>
      <p:sp>
        <p:nvSpPr>
          <p:cNvPr id="81271" name="Text Box 375"/>
          <p:cNvSpPr txBox="1">
            <a:spLocks noChangeArrowheads="1"/>
          </p:cNvSpPr>
          <p:nvPr/>
        </p:nvSpPr>
        <p:spPr bwMode="auto">
          <a:xfrm>
            <a:off x="46085125" y="9723437"/>
            <a:ext cx="3975100" cy="33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6" rIns="91392" bIns="45696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2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66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81390" name="Text Box 494"/>
          <p:cNvSpPr txBox="1">
            <a:spLocks noChangeArrowheads="1"/>
          </p:cNvSpPr>
          <p:nvPr/>
        </p:nvSpPr>
        <p:spPr bwMode="auto">
          <a:xfrm>
            <a:off x="4495801" y="2743200"/>
            <a:ext cx="38481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defTabSz="4389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4389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4389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4389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43894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4389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￼</a:t>
            </a:r>
            <a:endParaRPr lang="en-US" sz="8600">
              <a:latin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631400"/>
            <a:ext cx="4078490" cy="3150634"/>
          </a:xfrm>
          <a:prstGeom prst="rect">
            <a:avLst/>
          </a:prstGeom>
        </p:spPr>
      </p:pic>
      <p:sp>
        <p:nvSpPr>
          <p:cNvPr id="44" name="Rectangle 86"/>
          <p:cNvSpPr>
            <a:spLocks noChangeArrowheads="1"/>
          </p:cNvSpPr>
          <p:nvPr/>
        </p:nvSpPr>
        <p:spPr bwMode="auto">
          <a:xfrm>
            <a:off x="14706600" y="13792200"/>
            <a:ext cx="102838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 algn="ctr" eaLnBrk="1" hangingPunct="1">
              <a:spcBef>
                <a:spcPct val="0"/>
              </a:spcBef>
              <a:spcAft>
                <a:spcPct val="65000"/>
              </a:spcAft>
              <a:buNone/>
              <a:tabLst>
                <a:tab pos="1028700" algn="l"/>
              </a:tabLst>
            </a:pPr>
            <a:r>
              <a:rPr lang="en-US" sz="4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NRL Processing of JPL MISR Winds</a:t>
            </a:r>
          </a:p>
          <a:p>
            <a:pPr lvl="1"/>
            <a:r>
              <a:rPr lang="en-US" sz="1800" dirty="0" smtClean="0">
                <a:latin typeface="+mn-lt"/>
              </a:rPr>
              <a:t>Cloud </a:t>
            </a:r>
            <a:r>
              <a:rPr lang="en-US" sz="1800" dirty="0">
                <a:latin typeface="+mn-lt"/>
              </a:rPr>
              <a:t>top heights are converted to pressures using methods applied for </a:t>
            </a:r>
            <a:r>
              <a:rPr lang="en-US" sz="1800" dirty="0" err="1">
                <a:latin typeface="+mn-lt"/>
              </a:rPr>
              <a:t>pibals</a:t>
            </a:r>
            <a:r>
              <a:rPr lang="en-US" sz="1800" dirty="0">
                <a:latin typeface="+mn-lt"/>
              </a:rPr>
              <a:t> and airborne wind lidar</a:t>
            </a:r>
          </a:p>
          <a:p>
            <a:pPr lvl="1"/>
            <a:r>
              <a:rPr lang="en-US" sz="1800" dirty="0">
                <a:latin typeface="+mn-lt"/>
              </a:rPr>
              <a:t>Winds super-obs are generated using NRL method</a:t>
            </a:r>
          </a:p>
          <a:p>
            <a:pPr lvl="1"/>
            <a:r>
              <a:rPr lang="en-US" sz="1800" dirty="0">
                <a:latin typeface="+mn-lt"/>
              </a:rPr>
              <a:t>Assimilated winds up to 100 hPa</a:t>
            </a:r>
          </a:p>
          <a:p>
            <a:pPr lvl="1"/>
            <a:r>
              <a:rPr lang="en-US" sz="1800" dirty="0">
                <a:latin typeface="+mn-lt"/>
              </a:rPr>
              <a:t>Super-ob prism size was 1.0 degrees</a:t>
            </a:r>
          </a:p>
          <a:p>
            <a:pPr lvl="1"/>
            <a:r>
              <a:rPr lang="en-US" sz="1800" dirty="0">
                <a:latin typeface="+mn-lt"/>
              </a:rPr>
              <a:t>Vertical bin set to 50 hPa</a:t>
            </a:r>
          </a:p>
          <a:p>
            <a:pPr lvl="1"/>
            <a:r>
              <a:rPr lang="en-US" sz="1800" dirty="0">
                <a:latin typeface="+mn-lt"/>
              </a:rPr>
              <a:t>Default ob errors (same as for geostationary winds)</a:t>
            </a:r>
          </a:p>
          <a:p>
            <a:pPr lvl="1"/>
            <a:r>
              <a:rPr lang="en-US" sz="1800" dirty="0">
                <a:latin typeface="+mn-lt"/>
              </a:rPr>
              <a:t>Low wind speed threshold of 7.071 ms-1 applied</a:t>
            </a:r>
          </a:p>
          <a:p>
            <a:pPr marL="339725" indent="-339725" eaLnBrk="1" hangingPunct="1">
              <a:lnSpc>
                <a:spcPct val="115000"/>
              </a:lnSpc>
              <a:buClr>
                <a:srgbClr val="008080"/>
              </a:buClr>
              <a:buFont typeface="Wingdings 3" pitchFamily="18" charset="2"/>
              <a:buNone/>
              <a:tabLst>
                <a:tab pos="1028700" algn="l"/>
              </a:tabLst>
            </a:pPr>
            <a:endParaRPr lang="en-US" sz="2400" dirty="0">
              <a:latin typeface="+mn-lt"/>
            </a:endParaRPr>
          </a:p>
        </p:txBody>
      </p:sp>
      <p:sp>
        <p:nvSpPr>
          <p:cNvPr id="46" name="Rectangle 86"/>
          <p:cNvSpPr>
            <a:spLocks noChangeArrowheads="1"/>
          </p:cNvSpPr>
          <p:nvPr/>
        </p:nvSpPr>
        <p:spPr bwMode="auto">
          <a:xfrm>
            <a:off x="14630400" y="26822400"/>
            <a:ext cx="102838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 algn="ctr" eaLnBrk="1" hangingPunct="1">
              <a:spcBef>
                <a:spcPct val="0"/>
              </a:spcBef>
              <a:spcAft>
                <a:spcPct val="65000"/>
              </a:spcAft>
              <a:buFontTx/>
              <a:buNone/>
              <a:tabLst>
                <a:tab pos="1028700" algn="l"/>
              </a:tabLst>
            </a:pPr>
            <a:r>
              <a:rPr lang="en-US" sz="4500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Observation Impact Methodology </a:t>
            </a:r>
            <a:endParaRPr lang="en-US" sz="4500" b="1" dirty="0" smtClean="0">
              <a:solidFill>
                <a:schemeClr val="accent1">
                  <a:lumMod val="25000"/>
                </a:schemeClr>
              </a:solidFill>
              <a:latin typeface="+mn-lt"/>
            </a:endParaRPr>
          </a:p>
          <a:p>
            <a:pPr eaLnBrk="1" hangingPunct="1"/>
            <a:r>
              <a:rPr lang="en-US" sz="2000" dirty="0">
                <a:latin typeface="+mn-lt"/>
              </a:rPr>
              <a:t>Mathematical technique using NAVDAS-AR and NOGAPS adjoint models</a:t>
            </a:r>
          </a:p>
          <a:p>
            <a:pPr eaLnBrk="1" hangingPunct="1"/>
            <a:r>
              <a:rPr lang="en-US" sz="2000" dirty="0">
                <a:latin typeface="+mn-lt"/>
              </a:rPr>
              <a:t>Use a moist total energy error norm</a:t>
            </a:r>
          </a:p>
          <a:p>
            <a:pPr eaLnBrk="1" hangingPunct="1"/>
            <a:r>
              <a:rPr lang="en-US" sz="2000" dirty="0">
                <a:latin typeface="+mn-lt"/>
              </a:rPr>
              <a:t>Observation impact products generated operationally 4x per day</a:t>
            </a:r>
          </a:p>
          <a:p>
            <a:pPr eaLnBrk="1" hangingPunct="1"/>
            <a:r>
              <a:rPr lang="en-US" sz="2000" dirty="0">
                <a:latin typeface="+mn-lt"/>
              </a:rPr>
              <a:t>Results are used to refine observation usage</a:t>
            </a:r>
          </a:p>
          <a:p>
            <a:pPr lvl="1" eaLnBrk="1" hangingPunct="1"/>
            <a:r>
              <a:rPr lang="en-US" sz="1800" dirty="0">
                <a:latin typeface="+mn-lt"/>
              </a:rPr>
              <a:t>evaluate observation quality, satellite channel selection and tune observation reject lists</a:t>
            </a:r>
          </a:p>
          <a:p>
            <a:pPr marL="339725" indent="-339725" eaLnBrk="1" hangingPunct="1">
              <a:lnSpc>
                <a:spcPct val="115000"/>
              </a:lnSpc>
              <a:buClr>
                <a:srgbClr val="008080"/>
              </a:buClr>
              <a:buFont typeface="Wingdings 3" pitchFamily="18" charset="2"/>
              <a:buNone/>
              <a:tabLst>
                <a:tab pos="1028700" algn="l"/>
              </a:tabLst>
            </a:pP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0" y="29946600"/>
            <a:ext cx="87725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itle 1"/>
          <p:cNvSpPr txBox="1">
            <a:spLocks/>
          </p:cNvSpPr>
          <p:nvPr/>
        </p:nvSpPr>
        <p:spPr bwMode="auto">
          <a:xfrm>
            <a:off x="13563600" y="17983200"/>
            <a:ext cx="12344400" cy="12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4500" b="1" kern="0" dirty="0" smtClean="0">
                <a:latin typeface="+mn-lt"/>
              </a:rPr>
              <a:t>CIMSS LEO-GEO/MODIS/GEO/MISR Winds</a:t>
            </a:r>
            <a:br>
              <a:rPr lang="en-US" sz="4500" b="1" kern="0" dirty="0" smtClean="0">
                <a:latin typeface="+mn-lt"/>
              </a:rPr>
            </a:br>
            <a:r>
              <a:rPr lang="en-US" sz="3200" b="1" kern="0" dirty="0" smtClean="0">
                <a:latin typeface="+mn-lt"/>
              </a:rPr>
              <a:t>c</a:t>
            </a:r>
            <a:r>
              <a:rPr lang="en-US" sz="2800" b="1" kern="0" dirty="0" smtClean="0">
                <a:latin typeface="+mn-lt"/>
              </a:rPr>
              <a:t>overage diagrams do not shown distribution in height and time</a:t>
            </a:r>
            <a:endParaRPr lang="en-US" sz="2800" b="1" kern="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517600" y="7467600"/>
            <a:ext cx="10743070" cy="15262830"/>
            <a:chOff x="26695310" y="20551170"/>
            <a:chExt cx="10743070" cy="152628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080200" y="33147000"/>
              <a:ext cx="2336800" cy="2336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26695310" y="20551170"/>
              <a:ext cx="10743070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39725" lvl="0" indent="-339725" algn="ctr" eaLnBrk="1" hangingPunct="1">
                <a:spcBef>
                  <a:spcPct val="0"/>
                </a:spcBef>
                <a:spcAft>
                  <a:spcPct val="65000"/>
                </a:spcAft>
                <a:buNone/>
                <a:tabLst>
                  <a:tab pos="1028700" algn="l"/>
                </a:tabLst>
              </a:pPr>
              <a:r>
                <a:rPr lang="en-US" sz="4500" b="1" dirty="0" smtClean="0">
                  <a:solidFill>
                    <a:srgbClr val="BBE0E3">
                      <a:lumMod val="25000"/>
                    </a:srgbClr>
                  </a:solidFill>
                  <a:latin typeface="+mn-lt"/>
                </a:rPr>
                <a:t>MISR Assimilation Experiment Results</a:t>
              </a:r>
              <a:endParaRPr lang="en-US" sz="4500" b="1" dirty="0">
                <a:solidFill>
                  <a:srgbClr val="BBE0E3">
                    <a:lumMod val="25000"/>
                  </a:srgbClr>
                </a:solidFill>
                <a:latin typeface="+mn-lt"/>
              </a:endParaRPr>
            </a:p>
          </p:txBody>
        </p:sp>
        <p:pic>
          <p:nvPicPr>
            <p:cNvPr id="76" name="Picture 4" descr="P:\baker\terr\terr_ob_sens_u_2012111512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3641" y="25731844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P:\baker\misr\misr_ob_sens_u_201211151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0092" y="23030209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W:\baker\misr\misr\misr_mean_u_201211151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275" y="23002499"/>
              <a:ext cx="2331726" cy="2331725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3" descr="W:\baker\misr\misr\misr_mean_v_201211151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1801" y="23032974"/>
              <a:ext cx="2331726" cy="2331725"/>
            </a:xfrm>
            <a:prstGeom prst="rect">
              <a:avLst/>
            </a:prstGeom>
            <a:noFill/>
            <a:ln>
              <a:solidFill>
                <a:sysClr val="window" lastClr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W:\baker\terra\terr\terr_mean_u_2012111512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6281" y="25745699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5" descr="W:\baker\terra\terr\terr_mean_v_2012111512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8955" y="25745699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itle 3"/>
            <p:cNvSpPr txBox="1">
              <a:spLocks/>
            </p:cNvSpPr>
            <p:nvPr/>
          </p:nvSpPr>
          <p:spPr>
            <a:xfrm>
              <a:off x="28270202" y="21692055"/>
              <a:ext cx="7414262" cy="1234245"/>
            </a:xfrm>
            <a:prstGeom prst="rect">
              <a:avLst/>
            </a:prstGeom>
          </p:spPr>
          <p:txBody>
            <a:bodyPr vert="horz" lIns="0" tIns="45720" rIns="0" bIns="0" anchor="b">
              <a:noAutofit/>
              <a:scene3d>
                <a:camera prst="orthographicFront"/>
                <a:lightRig rig="freezing" dir="t">
                  <a:rot lat="0" lon="0" rev="5640000"/>
                </a:lightRig>
              </a:scene3d>
              <a:sp3d prstMaterial="flat">
                <a:contourClr>
                  <a:schemeClr val="tx2"/>
                </a:contourClr>
              </a:sp3d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TERRA/MISR (top) and TERRA/MODIS (bottom)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/>
              </a:r>
              <a:b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mean u and v wind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innovations (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ob-bk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)  (ms</a:t>
              </a:r>
              <a:r>
                <a:rPr kumimoji="0" lang="en-US" sz="2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-1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) - left panels</a:t>
              </a:r>
              <a:b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total u and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v forecast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 error reduction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(Jg</a:t>
              </a:r>
              <a:r>
                <a:rPr kumimoji="0" lang="en-US" sz="2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-1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) - right panels</a:t>
              </a:r>
              <a:b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</a:b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</a:rPr>
                <a:t>data for 2012091512 – 2012111512; ob counts dashed lines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31999" y="28150345"/>
              <a:ext cx="22258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Mean u-wind innovation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9778136" y="28160246"/>
              <a:ext cx="22114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Mean v-wind innovation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2078562" y="28150345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u-wind ob impact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4451356" y="28152295"/>
              <a:ext cx="1628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v-wind ob impact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2232601" y="23688299"/>
              <a:ext cx="1687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Peaks ~ 850 hPa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2308800" y="26290767"/>
              <a:ext cx="1687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Peaks ~ 500 hPa</a:t>
              </a:r>
            </a:p>
          </p:txBody>
        </p:sp>
        <p:pic>
          <p:nvPicPr>
            <p:cNvPr id="89" name="Picture 3" descr="P:\baker\misr\misr_ob_sens_v_2012111512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7601" y="23032979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5" descr="P:\baker\terr\terr_ob_sens_v_2012111512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81" y="25745699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4" descr="P:\baker\leog\leog_ob_sens_u_2012111512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0237" y="30335411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W:\baker\leog\leog\leog_mean_u_2012111518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8238" y="30293846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3" descr="W:\baker\leog\leog\leog_mean_v_2012111518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4717" y="30324326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27522054" y="35475446"/>
              <a:ext cx="2328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Mean u-wind innovation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868190" y="35475446"/>
              <a:ext cx="2314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Mean v-wind innovation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168616" y="35441692"/>
              <a:ext cx="17459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u-wind ob impact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4541410" y="35475446"/>
              <a:ext cx="17315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v-wind ob impact</a:t>
              </a:r>
            </a:p>
          </p:txBody>
        </p:sp>
        <p:sp>
          <p:nvSpPr>
            <p:cNvPr id="98" name="Title 3"/>
            <p:cNvSpPr txBox="1">
              <a:spLocks/>
            </p:cNvSpPr>
            <p:nvPr/>
          </p:nvSpPr>
          <p:spPr>
            <a:xfrm>
              <a:off x="27636837" y="28998446"/>
              <a:ext cx="8485518" cy="1143000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 defTabSz="914400"/>
              <a:r>
                <a:rPr lang="en-US" sz="9600" b="1" dirty="0" smtClean="0">
                  <a:solidFill>
                    <a:schemeClr val="accent6"/>
                  </a:solidFill>
                  <a:latin typeface="+mn-lt"/>
                </a:rPr>
                <a:t>Leo/Geo (top) and MTSAT (bottom); from CIMSS</a:t>
              </a:r>
              <a:r>
                <a:rPr lang="en-US" sz="10700" dirty="0" smtClean="0">
                  <a:solidFill>
                    <a:schemeClr val="accent6"/>
                  </a:solidFill>
                  <a:latin typeface="+mn-lt"/>
                </a:rPr>
                <a:t/>
              </a:r>
              <a:br>
                <a:rPr lang="en-US" sz="10700" dirty="0" smtClean="0">
                  <a:solidFill>
                    <a:schemeClr val="accent6"/>
                  </a:solidFill>
                  <a:latin typeface="+mn-lt"/>
                </a:rPr>
              </a:b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mean u and v wind innovations(ob-</a:t>
              </a:r>
              <a:r>
                <a:rPr lang="en-US" sz="8000" dirty="0" err="1" smtClean="0">
                  <a:solidFill>
                    <a:schemeClr val="accent6"/>
                  </a:solidFill>
                  <a:latin typeface="+mn-lt"/>
                </a:rPr>
                <a:t>bk</a:t>
              </a: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)  (ms</a:t>
              </a:r>
              <a:r>
                <a:rPr lang="en-US" sz="8000" baseline="30000" dirty="0" smtClean="0">
                  <a:solidFill>
                    <a:schemeClr val="accent6"/>
                  </a:solidFill>
                  <a:latin typeface="+mn-lt"/>
                </a:rPr>
                <a:t>-1</a:t>
              </a: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) </a:t>
              </a:r>
              <a:br>
                <a:rPr lang="en-US" sz="8000" dirty="0" smtClean="0">
                  <a:solidFill>
                    <a:schemeClr val="accent6"/>
                  </a:solidFill>
                  <a:latin typeface="+mn-lt"/>
                </a:rPr>
              </a:b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total u and v ob impact (Jg</a:t>
              </a:r>
              <a:r>
                <a:rPr lang="en-US" sz="8000" baseline="30000" dirty="0" smtClean="0">
                  <a:solidFill>
                    <a:schemeClr val="accent6"/>
                  </a:solidFill>
                  <a:latin typeface="+mn-lt"/>
                </a:rPr>
                <a:t>-1</a:t>
              </a: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)</a:t>
              </a:r>
            </a:p>
            <a:p>
              <a:pPr algn="ctr" defTabSz="914400"/>
              <a:r>
                <a:rPr lang="en-US" sz="8000" dirty="0">
                  <a:solidFill>
                    <a:schemeClr val="accent6"/>
                  </a:solidFill>
                  <a:latin typeface="+mn-lt"/>
                </a:rPr>
                <a:t>d</a:t>
              </a:r>
              <a:r>
                <a:rPr lang="en-US" sz="8000" dirty="0" smtClean="0">
                  <a:solidFill>
                    <a:schemeClr val="accent6"/>
                  </a:solidFill>
                  <a:latin typeface="+mn-lt"/>
                </a:rPr>
                <a:t>ata for 2012091512 – 2012111512; ob counts dashed lines</a:t>
              </a:r>
              <a:endParaRPr lang="en-US" sz="8000" dirty="0">
                <a:solidFill>
                  <a:schemeClr val="accent6"/>
                </a:solidFill>
                <a:latin typeface="+mn-lt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7750655" y="32667714"/>
              <a:ext cx="8823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Observation counts are given by dashed red lines; note very low data counts at some levels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322655" y="30979646"/>
              <a:ext cx="1803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Peaks ~ 500 hPa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2398855" y="33810714"/>
              <a:ext cx="1803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800" dirty="0">
                  <a:solidFill>
                    <a:prstClr val="black"/>
                  </a:solidFill>
                  <a:latin typeface="Calibri"/>
                </a:rPr>
                <a:t>Peaks ~ 850 hPa</a:t>
              </a:r>
            </a:p>
          </p:txBody>
        </p:sp>
        <p:pic>
          <p:nvPicPr>
            <p:cNvPr id="102" name="Picture 3" descr="P:\baker\GMSC\gmsc_ob_sens_v_2012111512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4281" y="33143726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5" descr="P:\baker\leog\leog_ob_sens_v_2012111512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0037" y="30335416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6" descr="C:\Users\baker\Documents\gmsc\gmsc_mean_u_2012111512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5855" y="33157581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7" descr="C:\Users\baker\Documents\gmsc\gmsc_mean_v_2012111512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31855" y="33171436"/>
              <a:ext cx="2331719" cy="2331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335" name="Text Box 439"/>
          <p:cNvSpPr txBox="1">
            <a:spLocks noChangeArrowheads="1"/>
          </p:cNvSpPr>
          <p:nvPr/>
        </p:nvSpPr>
        <p:spPr bwMode="auto">
          <a:xfrm>
            <a:off x="27051000" y="23088600"/>
            <a:ext cx="102838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027113" indent="-1027113"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62880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6288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Aft>
                <a:spcPct val="65000"/>
              </a:spcAft>
              <a:buFontTx/>
              <a:buNone/>
            </a:pPr>
            <a:r>
              <a:rPr lang="en-US" sz="4500" b="1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Innovation by latitude and pressure</a:t>
            </a:r>
            <a:endParaRPr lang="en-US" sz="4500" b="1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09" name="Title 2"/>
          <p:cNvSpPr txBox="1">
            <a:spLocks/>
          </p:cNvSpPr>
          <p:nvPr/>
        </p:nvSpPr>
        <p:spPr>
          <a:xfrm>
            <a:off x="28498800" y="23926800"/>
            <a:ext cx="7391416" cy="8564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>
                <a:solidFill>
                  <a:srgbClr val="04617B"/>
                </a:solidFill>
                <a:latin typeface="+mn-lt"/>
              </a:rPr>
              <a:t>Innovation u-wind </a:t>
            </a:r>
            <a:r>
              <a:rPr lang="en-US" sz="3200" dirty="0" err="1" smtClean="0">
                <a:solidFill>
                  <a:srgbClr val="04617B"/>
                </a:solidFill>
                <a:latin typeface="+mn-lt"/>
              </a:rPr>
              <a:t>StDev</a:t>
            </a:r>
            <a:r>
              <a:rPr lang="en-US" sz="3200" dirty="0" smtClean="0">
                <a:solidFill>
                  <a:srgbClr val="04617B"/>
                </a:solidFill>
                <a:latin typeface="+mn-lt"/>
              </a:rPr>
              <a:t>(Sept. 15-Nov 15)</a:t>
            </a:r>
            <a:endParaRPr lang="en-US" sz="3200" dirty="0">
              <a:solidFill>
                <a:srgbClr val="04617B"/>
              </a:solidFill>
              <a:latin typeface="+mn-lt"/>
            </a:endParaRPr>
          </a:p>
        </p:txBody>
      </p:sp>
      <p:sp>
        <p:nvSpPr>
          <p:cNvPr id="114" name="Title 2"/>
          <p:cNvSpPr txBox="1">
            <a:spLocks/>
          </p:cNvSpPr>
          <p:nvPr/>
        </p:nvSpPr>
        <p:spPr>
          <a:xfrm>
            <a:off x="28422600" y="29794200"/>
            <a:ext cx="7467609" cy="8564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3200" dirty="0" smtClean="0">
                <a:solidFill>
                  <a:srgbClr val="04617B"/>
                </a:solidFill>
                <a:latin typeface="+mn-lt"/>
              </a:rPr>
              <a:t>Innovation v-wind </a:t>
            </a:r>
            <a:r>
              <a:rPr lang="en-US" sz="3200" dirty="0" err="1" smtClean="0">
                <a:solidFill>
                  <a:srgbClr val="04617B"/>
                </a:solidFill>
                <a:latin typeface="+mn-lt"/>
              </a:rPr>
              <a:t>StDev</a:t>
            </a:r>
            <a:r>
              <a:rPr lang="en-US" sz="3200" dirty="0" smtClean="0">
                <a:solidFill>
                  <a:srgbClr val="04617B"/>
                </a:solidFill>
                <a:latin typeface="+mn-lt"/>
              </a:rPr>
              <a:t> (Sept. 15-Nov 15)</a:t>
            </a:r>
            <a:endParaRPr lang="en-US" sz="3200" dirty="0">
              <a:solidFill>
                <a:srgbClr val="04617B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127200" y="30403800"/>
            <a:ext cx="9220200" cy="5184648"/>
            <a:chOff x="40614600" y="17419593"/>
            <a:chExt cx="7924809" cy="5486406"/>
          </a:xfrm>
        </p:grpSpPr>
        <p:pic>
          <p:nvPicPr>
            <p:cNvPr id="111" name="Picture 2" descr="W:\baker\misr\misr\misr_zonal_stdv_v_2012111512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4600" y="17419593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5" descr="W:\baker\terra\terr\terr_zonal_stdv_v_2012111512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4600" y="20162793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7" descr="W:\baker\leog\leog\leog_zonal_stdv_v_2012111518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1800" y="17419593"/>
              <a:ext cx="3657608" cy="274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baker\Documents\gmsc\gmsc_zonal_stdv_v_2012111512.png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1809" y="20162798"/>
              <a:ext cx="3657600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11523" r="5968" b="9656"/>
          <a:stretch/>
        </p:blipFill>
        <p:spPr>
          <a:xfrm>
            <a:off x="40233600" y="29565600"/>
            <a:ext cx="7191677" cy="512445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39700200" y="28879800"/>
            <a:ext cx="2701381" cy="646331"/>
          </a:xfrm>
          <a:prstGeom prst="rect">
            <a:avLst/>
          </a:prstGeom>
          <a:solidFill>
            <a:srgbClr val="0F6FC6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MISR v-wind innovation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2012102700 - 2012102906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2748200" y="29032200"/>
            <a:ext cx="372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Orbit 301.08:  geo-registration issues?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75995" y="34982884"/>
            <a:ext cx="912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NLB, PMP and RHL gratefully acknowledge support from the Naval Research Laboratory under program element 0601153N.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572661"/>
              </p:ext>
            </p:extLst>
          </p:nvPr>
        </p:nvGraphicFramePr>
        <p:xfrm>
          <a:off x="13944600" y="33299400"/>
          <a:ext cx="64801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30" imgW="3657600" imgH="704985" progId="">
                  <p:embed/>
                </p:oleObj>
              </mc:Choice>
              <mc:Fallback>
                <p:oleObj name="Equation" r:id="rId30" imgW="3657600" imgH="70498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4600" y="33299400"/>
                        <a:ext cx="64801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3944600" y="34442400"/>
            <a:ext cx="11648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/>
              </a:rPr>
              <a:t>The impact of observation subsets (e.g., separate channels, or separate satellites) can be easily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quantified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/>
              </a:rPr>
              <a:t>Computation always involves entire set of observations; changing properties of one observation changes the scalar measure for all other observations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785857"/>
              </p:ext>
            </p:extLst>
          </p:nvPr>
        </p:nvGraphicFramePr>
        <p:xfrm>
          <a:off x="20955000" y="33375600"/>
          <a:ext cx="45037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32" imgW="3022560" imgH="533160" progId="Equation.3">
                  <p:embed/>
                </p:oleObj>
              </mc:Choice>
              <mc:Fallback>
                <p:oleObj name="Equation" r:id="rId32" imgW="302256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0" y="33375600"/>
                        <a:ext cx="4503738" cy="795338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782800" y="19659600"/>
            <a:ext cx="9829800" cy="6858000"/>
            <a:chOff x="15316200" y="20116800"/>
            <a:chExt cx="8001000" cy="5322333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6200" y="22783800"/>
              <a:ext cx="3429001" cy="25908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7" t="10308" r="7922" b="11764"/>
            <a:stretch/>
          </p:blipFill>
          <p:spPr>
            <a:xfrm>
              <a:off x="19492802" y="22783802"/>
              <a:ext cx="3824398" cy="2655331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6200" y="20116800"/>
              <a:ext cx="3429001" cy="25908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7200" y="20116800"/>
              <a:ext cx="3810000" cy="25908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sp>
          <p:nvSpPr>
            <p:cNvPr id="144" name="TextBox 143"/>
            <p:cNvSpPr txBox="1"/>
            <p:nvPr/>
          </p:nvSpPr>
          <p:spPr>
            <a:xfrm>
              <a:off x="19659600" y="24688800"/>
              <a:ext cx="2503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/>
                <a:t>JPL MISR - 2012102818</a:t>
              </a:r>
              <a:endParaRPr lang="en-US" sz="18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5318966" y="25069800"/>
              <a:ext cx="3502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/>
                <a:t>NESDIS/EUMETSAT/JMA Winds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6002001" y="22326600"/>
              <a:ext cx="1742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/>
                <a:t>CIMSS Leo/Geo</a:t>
              </a:r>
              <a:endParaRPr lang="en-US" sz="18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0623735" y="22338268"/>
              <a:ext cx="1678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800" dirty="0" smtClean="0"/>
                <a:t>CIMSS MODIS</a:t>
              </a:r>
              <a:endParaRPr lang="en-US" sz="1800" dirty="0"/>
            </a:p>
          </p:txBody>
        </p:sp>
      </p:grpSp>
      <p:pic>
        <p:nvPicPr>
          <p:cNvPr id="116" name="Picture 7" descr="NRL Black Gold"/>
          <p:cNvPicPr>
            <a:picLocks noChangeAspect="1" noChangeArrowheads="1"/>
          </p:cNvPicPr>
          <p:nvPr/>
        </p:nvPicPr>
        <p:blipFill>
          <a:blip r:embed="rId3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3415097" cy="341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51206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51206400" cy="1615827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39014400" y="7543800"/>
            <a:ext cx="1025152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725" lvl="0" indent="-339725" algn="ctr" eaLnBrk="1" hangingPunct="1">
              <a:spcBef>
                <a:spcPct val="0"/>
              </a:spcBef>
              <a:spcAft>
                <a:spcPct val="65000"/>
              </a:spcAft>
              <a:buNone/>
              <a:tabLst>
                <a:tab pos="1028700" algn="l"/>
              </a:tabLst>
            </a:pPr>
            <a:r>
              <a:rPr lang="en-US" sz="4500" b="1" dirty="0" smtClean="0">
                <a:solidFill>
                  <a:srgbClr val="BBE0E3">
                    <a:lumMod val="25000"/>
                  </a:srgbClr>
                </a:solidFill>
                <a:latin typeface="+mn-lt"/>
              </a:rPr>
              <a:t>Observation Impact with MISR CMVs</a:t>
            </a:r>
            <a:endParaRPr lang="en-US" sz="4500" b="1" dirty="0">
              <a:solidFill>
                <a:srgbClr val="BBE0E3">
                  <a:lumMod val="25000"/>
                </a:srgbClr>
              </a:solidFill>
              <a:latin typeface="+mn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0483094" y="8557230"/>
            <a:ext cx="7620000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Sept 15</a:t>
            </a:r>
            <a:r>
              <a:rPr lang="en-US" sz="2000" b="1" baseline="30000" dirty="0" smtClean="0">
                <a:latin typeface="+mn-lt"/>
              </a:rPr>
              <a:t>th</a:t>
            </a:r>
            <a:r>
              <a:rPr lang="en-US" sz="2000" b="1" dirty="0" smtClean="0">
                <a:latin typeface="+mn-lt"/>
              </a:rPr>
              <a:t>, 00 UTC through Nov 15</a:t>
            </a:r>
            <a:r>
              <a:rPr lang="en-US" sz="2000" b="1" baseline="30000" dirty="0" smtClean="0">
                <a:latin typeface="+mn-lt"/>
              </a:rPr>
              <a:t>th</a:t>
            </a:r>
            <a:r>
              <a:rPr lang="en-US" sz="2000" b="1" dirty="0" smtClean="0">
                <a:latin typeface="+mn-lt"/>
              </a:rPr>
              <a:t>, 12 UTC</a:t>
            </a:r>
          </a:p>
          <a:p>
            <a:pPr algn="ctr"/>
            <a:r>
              <a:rPr lang="en-US" sz="2000" b="1" dirty="0" smtClean="0">
                <a:latin typeface="+mn-lt"/>
              </a:rPr>
              <a:t>Percent Reduction in Moist Error Norm</a:t>
            </a:r>
          </a:p>
          <a:p>
            <a:pPr algn="ctr"/>
            <a:r>
              <a:rPr lang="en-US" sz="2000" b="1" dirty="0" smtClean="0">
                <a:latin typeface="+mn-lt"/>
              </a:rPr>
              <a:t>Observation Impact computed every 6 hrs</a:t>
            </a:r>
            <a:endParaRPr lang="en-US" b="1" dirty="0">
              <a:latin typeface="+mn-lt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9014400" y="10081231"/>
            <a:ext cx="10287000" cy="6530369"/>
            <a:chOff x="27432000" y="15163800"/>
            <a:chExt cx="4608586" cy="4175856"/>
          </a:xfrm>
        </p:grpSpPr>
        <p:pic>
          <p:nvPicPr>
            <p:cNvPr id="133" name="Picture 3" descr="P:\baker\t359l50_sandy_cost_innov_total_per_ob_2012111500.png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0" y="15163800"/>
              <a:ext cx="4608586" cy="388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/>
            <p:cNvSpPr txBox="1"/>
            <p:nvPr/>
          </p:nvSpPr>
          <p:spPr>
            <a:xfrm>
              <a:off x="28080616" y="19049999"/>
              <a:ext cx="3452189" cy="28965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 observation impact (J/kg)</a:t>
              </a:r>
              <a:endParaRPr lang="en-US" sz="2000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9014400" y="16764000"/>
            <a:ext cx="10287000" cy="6445542"/>
            <a:chOff x="32031304" y="15201299"/>
            <a:chExt cx="4608586" cy="4091196"/>
          </a:xfrm>
        </p:grpSpPr>
        <p:pic>
          <p:nvPicPr>
            <p:cNvPr id="131" name="Picture 4" descr="P:\baker\t359l50_sandy_cost_innov_total_2012111500.png"/>
            <p:cNvPicPr>
              <a:picLocks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1304" y="15201299"/>
              <a:ext cx="4608586" cy="386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TextBox 131"/>
            <p:cNvSpPr txBox="1"/>
            <p:nvPr/>
          </p:nvSpPr>
          <p:spPr>
            <a:xfrm>
              <a:off x="32679920" y="19049999"/>
              <a:ext cx="3764359" cy="2424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Percent reduction per observation type</a:t>
              </a:r>
            </a:p>
          </p:txBody>
        </p:sp>
      </p:grpSp>
      <p:sp>
        <p:nvSpPr>
          <p:cNvPr id="13" name="Rectangular Callout 12"/>
          <p:cNvSpPr/>
          <p:nvPr/>
        </p:nvSpPr>
        <p:spPr bwMode="auto">
          <a:xfrm>
            <a:off x="44500800" y="11887200"/>
            <a:ext cx="2286000" cy="990600"/>
          </a:xfrm>
          <a:prstGeom prst="wedgeRect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L="1027113" marR="0" indent="-1027113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44348400" y="11277600"/>
            <a:ext cx="1905000" cy="685800"/>
          </a:xfrm>
          <a:prstGeom prst="wedgeRectCallout">
            <a:avLst>
              <a:gd name="adj1" fmla="val -181950"/>
              <a:gd name="adj2" fmla="val 134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R="0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MISR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5" name="Rectangular Callout 134"/>
          <p:cNvSpPr/>
          <p:nvPr/>
        </p:nvSpPr>
        <p:spPr bwMode="auto">
          <a:xfrm>
            <a:off x="43815000" y="19431000"/>
            <a:ext cx="1905000" cy="685800"/>
          </a:xfrm>
          <a:prstGeom prst="wedgeRectCallout">
            <a:avLst>
              <a:gd name="adj1" fmla="val -181950"/>
              <a:gd name="adj2" fmla="val 13426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430" tIns="138248" rIns="274430" bIns="138248" numCol="1" rtlCol="0" anchor="t" anchorCtr="0" compatLnSpc="1">
            <a:prstTxWarp prst="textNoShape">
              <a:avLst/>
            </a:prstTxWarp>
          </a:bodyPr>
          <a:lstStyle/>
          <a:p>
            <a:pPr marR="0" algn="l" defTabSz="62880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MISR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poster with graphics">
  <a:themeElements>
    <a:clrScheme name="medical poster with graphics_post design_082605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ical Poster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274430" tIns="138248" rIns="274430" bIns="138248" numCol="1" anchor="t" anchorCtr="0" compatLnSpc="1">
        <a:prstTxWarp prst="textNoShape">
          <a:avLst/>
        </a:prstTxWarp>
      </a:bodyPr>
      <a:lstStyle>
        <a:defPPr marL="1027113" marR="0" indent="-1027113" algn="l" defTabSz="62880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9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poster with graphics_post design_082605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poster with graphics_post design_082605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ical poster with graphics_post design_082605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10CDEE-6E89-4FD2-9D39-B5EF7D79FE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10378</TotalTime>
  <Words>1261</Words>
  <Application>Microsoft Macintosh PowerPoint</Application>
  <PresentationFormat>Custom</PresentationFormat>
  <Paragraphs>127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Medical poster with graphics</vt:lpstr>
      <vt:lpstr>Equation</vt:lpstr>
      <vt:lpstr>An Assessment of the Impact of the Assimilation of NASA TERRA MISR Atmospheric Motion Vectors on the NRL Global Atmospheric Prediction System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[An Assessment of the Impact of the Assimilation of NASA TERRA MISR Atmospheric Motion Vectors on the NRL Global Atmospheric Prediction System]</dc:title>
  <dc:creator>Baker, Dr. Nancy</dc:creator>
  <cp:lastModifiedBy>Kevin J. Mueller</cp:lastModifiedBy>
  <cp:revision>37</cp:revision>
  <cp:lastPrinted>2004-07-01T22:30:03Z</cp:lastPrinted>
  <dcterms:created xsi:type="dcterms:W3CDTF">2014-05-30T22:14:16Z</dcterms:created>
  <dcterms:modified xsi:type="dcterms:W3CDTF">2014-06-12T20:11:48Z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TC100214271033</vt:lpwstr>
  </property>
</Properties>
</file>